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슬라이드 제목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100" name="슬라이드 부제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10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의제 제목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109" name="의제 부제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11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27" name="본문 첫 번째 줄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속성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3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돌 사이로 자라는 야생 식물의 모습을 근접 촬영한 사진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어두운 구름 아래 흙길을 전경으로 두고 형성된 커다란 바위의 대형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화산암 사이로 자라는 야생 식물을 근접 촬영한 사진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푸른 암벽으로 둘러싸인 폭포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푸른 언덕 풍경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3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이끼에 덮인 돌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제목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1" name="슬라이드 부제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2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어두운 구름 아래 흙길을 전경으로 두고 형성된 커다란 바위의 대형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작은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슬라이드 제목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72" name="슬라이드 부제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73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큰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슬라이드 제목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2" name="슬라이드 부제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3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9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12조…"/>
          <p:cNvSpPr txBox="1"/>
          <p:nvPr>
            <p:ph type="body" idx="21"/>
          </p:nvPr>
        </p:nvSpPr>
        <p:spPr>
          <a:xfrm>
            <a:off x="19741886" y="10710849"/>
            <a:ext cx="3435614" cy="17651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r" defTabSz="759459">
              <a:defRPr sz="3312"/>
            </a:pPr>
            <a:r>
              <a:t>12조</a:t>
            </a:r>
          </a:p>
          <a:p>
            <a:pPr algn="r" defTabSz="759459">
              <a:defRPr sz="3312"/>
            </a:pPr>
            <a:r>
              <a:t>202202624 이예인</a:t>
            </a:r>
          </a:p>
          <a:p>
            <a:pPr algn="r" defTabSz="759459">
              <a:defRPr sz="3312"/>
            </a:pPr>
            <a:r>
              <a:t>202002569 최동현</a:t>
            </a:r>
          </a:p>
        </p:txBody>
      </p:sp>
      <p:sp>
        <p:nvSpPr>
          <p:cNvPr id="172" name="프라이버시 보호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pc="-213" sz="10700"/>
            </a:pPr>
            <a:r>
              <a:t>프라이버시 보호</a:t>
            </a:r>
          </a:p>
          <a:p>
            <a:pPr>
              <a:defRPr spc="-213" sz="10700"/>
            </a:pPr>
            <a:r>
              <a:t>실시간 지원 서비스</a:t>
            </a:r>
          </a:p>
        </p:txBody>
      </p:sp>
      <p:sp>
        <p:nvSpPr>
          <p:cNvPr id="173" name="4주차 - 문제 정의, 브레인 스토밍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4주차 - 문제 정의, 브레인 스토밍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3. 브레인 스토밍 발산 - 프로그램 권한 설정 및 보호기능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161" sz="8075"/>
            </a:lvl1pPr>
          </a:lstStyle>
          <a:p>
            <a:pPr/>
            <a:r>
              <a:t>3. 브레인 스토밍 발산 - 프로그램 권한 설정 및 보호기능</a:t>
            </a:r>
          </a:p>
        </p:txBody>
      </p:sp>
      <p:sp>
        <p:nvSpPr>
          <p:cNvPr id="211" name="브레인 스토밍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브레인 스토밍</a:t>
            </a:r>
          </a:p>
        </p:txBody>
      </p:sp>
      <p:sp>
        <p:nvSpPr>
          <p:cNvPr id="212" name="화면 공유 전 미리보기…"/>
          <p:cNvSpPr txBox="1"/>
          <p:nvPr/>
        </p:nvSpPr>
        <p:spPr>
          <a:xfrm>
            <a:off x="8844356" y="5727156"/>
            <a:ext cx="6695288" cy="2261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888999" indent="-888999">
              <a:buSzPct val="100000"/>
              <a:buAutoNum type="arabicPeriod" startAt="1"/>
              <a:defRPr sz="5200"/>
            </a:pPr>
            <a:r>
              <a:t>화면 공유 전 미리보기</a:t>
            </a:r>
          </a:p>
          <a:p>
            <a:pPr marL="888999" indent="-888999">
              <a:buSzPct val="100000"/>
              <a:buAutoNum type="arabicPeriod" startAt="1"/>
              <a:defRPr sz="5200"/>
            </a:pPr>
            <a:r>
              <a:t>외부 녹화/캡쳐 방지</a:t>
            </a:r>
          </a:p>
        </p:txBody>
      </p:sp>
      <p:sp>
        <p:nvSpPr>
          <p:cNvPr id="213" name="3. 민감 앱 자동 종료"/>
          <p:cNvSpPr txBox="1"/>
          <p:nvPr/>
        </p:nvSpPr>
        <p:spPr>
          <a:xfrm>
            <a:off x="8865678" y="8336222"/>
            <a:ext cx="5398161" cy="927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pPr/>
            <a:r>
              <a:t>3. 민감 앱 자동 종료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3. 브레인 스토밍 - 아이디어 수렴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3. 브레인 스토밍 - 아이디어 수렴</a:t>
            </a:r>
          </a:p>
        </p:txBody>
      </p:sp>
      <p:sp>
        <p:nvSpPr>
          <p:cNvPr id="216" name="브레인 스토밍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브레인 스토밍</a:t>
            </a:r>
          </a:p>
        </p:txBody>
      </p:sp>
      <p:sp>
        <p:nvSpPr>
          <p:cNvPr id="217" name="1. 사용자 지정 마스킹 영역 설정 기능…"/>
          <p:cNvSpPr txBox="1"/>
          <p:nvPr/>
        </p:nvSpPr>
        <p:spPr>
          <a:xfrm>
            <a:off x="3497405" y="5363124"/>
            <a:ext cx="17906087" cy="467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사용자 지정 마스킹 영역 설정 기능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/>
            <a:r>
              <a:t>2. AI 기반 실시간 민감 정보 경고 알림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/>
            <a:r>
              <a:t>3. 화면 공유 중 민감 영역(사용자 관련 이미지) 자동 감지 및 흐림 처리 기능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/>
            <a:r>
              <a:t>4. 문서 내 특정 개인정보 키워드(이메일, 주민번호 등) 자동 블러 처리</a:t>
            </a:r>
            <a:r>
              <a:rPr sz="1200">
                <a:latin typeface="AppleMyungjo 일반체"/>
                <a:ea typeface="AppleMyungjo 일반체"/>
                <a:cs typeface="AppleMyungjo 일반체"/>
                <a:sym typeface="AppleMyungjo 일반체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4. 연구 개발의 목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4. 연구 개발의 목표</a:t>
            </a:r>
          </a:p>
        </p:txBody>
      </p:sp>
      <p:sp>
        <p:nvSpPr>
          <p:cNvPr id="220" name="문제 정의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문제 정의</a:t>
            </a:r>
          </a:p>
        </p:txBody>
      </p:sp>
      <p:sp>
        <p:nvSpPr>
          <p:cNvPr id="221" name="본 프로젝트는 기존 실시간 지원 기능에 프라이버시 보호 기능을 결합하는 것을 목표로 한다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 프로젝트는 기존 실시간 지원 기능에 프라이버시 보호 기능을 결합하는 것을 목표로 한다.</a:t>
            </a:r>
          </a:p>
          <a:p>
            <a:pPr/>
            <a:r>
              <a:t>WebRTC 기술을 통해 기존의 화면 공유, 화상 통화, 채팅 기능을 구현하여 안정적이고 신속한 지원을 제공한다.</a:t>
            </a:r>
          </a:p>
          <a:p>
            <a:pPr/>
            <a:r>
              <a:t>민감 정보 자동 탐지 및 블러 처리, 사용자 지정 공유 영역 설정 등을 통해 개인정보 노출을 방지한다.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웹 프로토타입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웹 프로토타입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로그인 화면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로그인 화면</a:t>
            </a:r>
          </a:p>
        </p:txBody>
      </p:sp>
      <p:sp>
        <p:nvSpPr>
          <p:cNvPr id="226" name="페이퍼 프로토타입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페이퍼 프로토타입</a:t>
            </a:r>
          </a:p>
        </p:txBody>
      </p:sp>
      <p:sp>
        <p:nvSpPr>
          <p:cNvPr id="227" name="프로그램을 사용하기 위해 로그인을 하는 화면입니다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프로그램을 사용하기 위해 로그인을 하는 화면입니다.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/>
            <a:r>
              <a:t>사용자가 등록한 아이디와 비밀번호를 통해 로그인합니다.</a:t>
            </a:r>
          </a:p>
        </p:txBody>
      </p:sp>
      <p:pic>
        <p:nvPicPr>
          <p:cNvPr id="228" name="스크린샷 2025-03-27 오후 6.28.19.png" descr="스크린샷 2025-03-27 오후 6.28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98180" y="1828299"/>
            <a:ext cx="8796828" cy="88493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친구 목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친구 목록</a:t>
            </a:r>
          </a:p>
        </p:txBody>
      </p:sp>
      <p:sp>
        <p:nvSpPr>
          <p:cNvPr id="231" name="웹 프로토타입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웹 프로토타입</a:t>
            </a:r>
          </a:p>
        </p:txBody>
      </p:sp>
      <p:sp>
        <p:nvSpPr>
          <p:cNvPr id="232" name="로그인을 하면 사용자가 지원하거나 도움을 받을 친구 목록이 표시됩니다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로그인을 하면 사용자가 지원하거나 도움을 받을 친구 목록이 표시됩니다.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/>
            <a:r>
              <a:t>사용자의 정보(이름, 이메일 등)을 보고 상대방을 선택하여 실시간 지원 대상을 선택합니다.</a:t>
            </a:r>
          </a:p>
        </p:txBody>
      </p:sp>
      <p:pic>
        <p:nvPicPr>
          <p:cNvPr id="233" name="스크린샷 2025-03-27 오후 6.32.12.png" descr="스크린샷 2025-03-27 오후 6.32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05642" y="4825641"/>
            <a:ext cx="10079255" cy="42313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화면 공유 영역 선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화면 공유 영역 선택</a:t>
            </a:r>
          </a:p>
        </p:txBody>
      </p:sp>
      <p:sp>
        <p:nvSpPr>
          <p:cNvPr id="236" name="웹 프로토타입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웹 프로토타입</a:t>
            </a:r>
          </a:p>
        </p:txBody>
      </p:sp>
      <p:sp>
        <p:nvSpPr>
          <p:cNvPr id="237" name="실시간 지원 화면에 들어와서 상대방에게 화면을 공유하기 위해 화면 공유를 하면 아래와 같이 공유하고 싶은 화면을 선택할 수 있습니다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실시간 지원 화면에 들어와서 상대방에게 화면을 공유하기 위해 화면 공유를 하면 아래와 같이 공유하고 싶은 화면을 선택할 수 있습니다.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/>
            <a:r>
              <a:t>Windows 탭에서 자신이 지원자에게 공유하고 싶은 프로그램을 선택하거나, 브라우저에서 공유하고 싶은 탭을 선택하여 상대방에게 보여주고 싶은 화면을 선택할 수 있습니다.</a:t>
            </a:r>
          </a:p>
        </p:txBody>
      </p:sp>
      <p:pic>
        <p:nvPicPr>
          <p:cNvPr id="238" name="스크린샷 2025-03-27 오후 6.34.29.png" descr="스크린샷 2025-03-27 오후 6.34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22157" y="1431280"/>
            <a:ext cx="6184901" cy="156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스크린샷 2025-03-27 오후 6.34.18.png" descr="스크린샷 2025-03-27 오후 6.34.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94628" y="4344655"/>
            <a:ext cx="7696201" cy="6832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화면 공유 영역 선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화면 공유 영역 선택</a:t>
            </a:r>
          </a:p>
        </p:txBody>
      </p:sp>
      <p:sp>
        <p:nvSpPr>
          <p:cNvPr id="242" name="웹 프로토타입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웹 프로토타입</a:t>
            </a:r>
          </a:p>
        </p:txBody>
      </p:sp>
      <p:sp>
        <p:nvSpPr>
          <p:cNvPr id="243" name="사방으로 원하는 영역을 지정하여 공유하여, 사용자의 개인정보를 가릴 수 있습니다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사방으로 원하는 영역을 지정하여 공유하여, 사용자의 개인정보를 가릴 수 있습니다.</a:t>
            </a:r>
          </a:p>
          <a:p>
            <a:pPr/>
            <a:r>
              <a:t>이 부분에서 브레인 스토밍에서 나온 아이디어를 적용하여 민감정보를 방지할수 있는 기능을 추가하였습니다.</a:t>
            </a:r>
          </a:p>
        </p:txBody>
      </p:sp>
      <p:pic>
        <p:nvPicPr>
          <p:cNvPr id="244" name="스크린샷 2025-03-27 오후 6.35.31.png" descr="스크린샷 2025-03-27 오후 6.35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96067" y="1695797"/>
            <a:ext cx="12458701" cy="11353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채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채팅</a:t>
            </a:r>
          </a:p>
        </p:txBody>
      </p:sp>
      <p:sp>
        <p:nvSpPr>
          <p:cNvPr id="247" name="웹 프로토타입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웹 프로토타입</a:t>
            </a:r>
          </a:p>
        </p:txBody>
      </p:sp>
      <p:sp>
        <p:nvSpPr>
          <p:cNvPr id="248" name="채팅에서 상대방과 메시지를 실시간으로 주고받을수 있습니다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채팅에서 상대방과 메시지를 실시간으로 주고받을수 있습니다.</a:t>
            </a:r>
          </a:p>
        </p:txBody>
      </p:sp>
      <p:pic>
        <p:nvPicPr>
          <p:cNvPr id="249" name="스크린샷 2025-03-27 오후 6.35.56.png" descr="스크린샷 2025-03-27 오후 6.35.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18314" y="2205838"/>
            <a:ext cx="6515216" cy="95444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실시간 지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실시간 지원</a:t>
            </a:r>
          </a:p>
        </p:txBody>
      </p:sp>
      <p:sp>
        <p:nvSpPr>
          <p:cNvPr id="252" name="웹 프로토타입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웹 프로토타입</a:t>
            </a:r>
          </a:p>
        </p:txBody>
      </p:sp>
      <p:sp>
        <p:nvSpPr>
          <p:cNvPr id="253" name="화면 공유가 시작되면, 오른쪽에 상대방과 얼굴을 보며 소통할 수 있습니다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화면 공유가 시작되면, 오른쪽에 상대방과 얼굴을 보며 소통할 수 있습니다.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/>
            <a:r>
              <a:t>자신이 공유하는 화면과 화상통화, 채팅을 동시에 진행할 수 있습니다.</a:t>
            </a:r>
          </a:p>
        </p:txBody>
      </p:sp>
      <p:pic>
        <p:nvPicPr>
          <p:cNvPr id="254" name="스크린샷 2025-03-27 오후 6.34.41.png" descr="스크린샷 2025-03-27 오후 6.34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22993" y="3580495"/>
            <a:ext cx="11674229" cy="6568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목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목차</a:t>
            </a:r>
          </a:p>
        </p:txBody>
      </p:sp>
      <p:sp>
        <p:nvSpPr>
          <p:cNvPr id="176" name="연구 개발 필요성…"/>
          <p:cNvSpPr txBox="1"/>
          <p:nvPr/>
        </p:nvSpPr>
        <p:spPr>
          <a:xfrm>
            <a:off x="1290109" y="2842305"/>
            <a:ext cx="13609667" cy="7174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89000" indent="-889000">
              <a:buSzPct val="100000"/>
              <a:buAutoNum type="arabicPeriod" startAt="1"/>
            </a:pPr>
            <a:r>
              <a:t>연구 개발 필요성</a:t>
            </a:r>
          </a:p>
          <a:p>
            <a:pPr marL="889000" indent="-889000">
              <a:buSzPct val="100000"/>
              <a:buAutoNum type="arabicPeriod" startAt="1"/>
            </a:pPr>
            <a:r>
              <a:t>인터뷰를 통한 문제점 도출</a:t>
            </a:r>
          </a:p>
          <a:p>
            <a:pPr marL="889000" indent="-889000">
              <a:buSzPct val="100000"/>
              <a:buAutoNum type="arabicPeriod" startAt="1"/>
            </a:pPr>
            <a:r>
              <a:t>브레인스토밍</a:t>
            </a:r>
          </a:p>
          <a:p>
            <a:pPr marL="889000" indent="-889000">
              <a:buSzPct val="100000"/>
              <a:buAutoNum type="arabicPeriod" startAt="1"/>
            </a:pPr>
            <a:r>
              <a:t>연구개발의 목표</a:t>
            </a:r>
          </a:p>
          <a:p>
            <a:pPr marL="889000" indent="-889000">
              <a:buSzPct val="100000"/>
              <a:buAutoNum type="arabicPeriod" startAt="1"/>
            </a:pPr>
            <a:r>
              <a:t>기대효과 및 향후 확장 가능성</a:t>
            </a:r>
          </a:p>
          <a:p>
            <a:pPr marL="889000" indent="-889000">
              <a:buSzPct val="100000"/>
              <a:buAutoNum type="arabicPeriod" startAt="1"/>
            </a:pPr>
            <a:r>
              <a:t>연구 개발의 추진전략 및 방법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블라인드 기능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블라인드 기능</a:t>
            </a:r>
          </a:p>
        </p:txBody>
      </p:sp>
      <p:sp>
        <p:nvSpPr>
          <p:cNvPr id="257" name="웹 프로토타입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웹 프로토타입</a:t>
            </a:r>
          </a:p>
        </p:txBody>
      </p:sp>
      <p:sp>
        <p:nvSpPr>
          <p:cNvPr id="258" name="민감 이미지 및 텍스트(예: 주민번호, 이메일, 금융 정보 등)를 자동으로 감지하여 패턴 기반 차단을 수행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민감 이미지 및 텍스트(예: 주민번호, 이메일, 금융 정보 등)를 자동으로 감지하여 패턴 기반 차단을 수행</a:t>
            </a:r>
          </a:p>
          <a:p>
            <a:pPr/>
            <a:r>
              <a:t>필요 시 특정 키워드를 사전 등록해 민감 키워드 설정 기능을 통해 자동 블러 처리할 수 있도록 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기대 효과 및 향후 확장 가능성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218888">
              <a:defRPr spc="-211" sz="10556"/>
            </a:pPr>
            <a:r>
              <a:t>기대 효과 및 향후 확장 가능성</a:t>
            </a:r>
          </a:p>
          <a:p>
            <a:pPr defTabSz="2218888">
              <a:defRPr spc="-211" sz="10556"/>
            </a:pPr>
            <a:r>
              <a:t>- 사용자 관점</a:t>
            </a:r>
          </a:p>
          <a:p>
            <a:pPr defTabSz="2218888">
              <a:defRPr spc="-211" sz="10556"/>
            </a:pPr>
            <a:r>
              <a:t>- 사회/산업적 관점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사용자 관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사용자 관점</a:t>
            </a:r>
          </a:p>
        </p:txBody>
      </p:sp>
      <p:sp>
        <p:nvSpPr>
          <p:cNvPr id="263" name="기대 효과 및 향후 확장 가능성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기대 효과 및 향후 확장 가능성</a:t>
            </a:r>
          </a:p>
        </p:txBody>
      </p:sp>
      <p:sp>
        <p:nvSpPr>
          <p:cNvPr id="264" name="사용자가 화면의 공유 영역을 선택함으로써 불필요한 정보 노출을 방지할 수 있음…"/>
          <p:cNvSpPr txBox="1"/>
          <p:nvPr>
            <p:ph type="body" sz="half" idx="1"/>
          </p:nvPr>
        </p:nvSpPr>
        <p:spPr>
          <a:xfrm>
            <a:off x="1206500" y="5766569"/>
            <a:ext cx="21971000" cy="521988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사용자가 화면의 공유 영역을 선택함으로써 불필요한 정보 노출을 방지할 수 있음</a:t>
            </a:r>
          </a:p>
          <a:p>
            <a:pPr>
              <a:lnSpc>
                <a:spcPct val="200000"/>
              </a:lnSpc>
            </a:pPr>
            <a:r>
              <a:t>민감 정보 자동 탐지 및 블러 처리로 사용자가 더 안심하고 지원 서비스를 사용할 수 있음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사회/산업적 관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사회/산업적 관점</a:t>
            </a:r>
          </a:p>
        </p:txBody>
      </p:sp>
      <p:sp>
        <p:nvSpPr>
          <p:cNvPr id="267" name="기대 효과 및 향후 확장 가능성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기대 효과 및 향후 확장 가능성</a:t>
            </a:r>
          </a:p>
        </p:txBody>
      </p:sp>
      <p:sp>
        <p:nvSpPr>
          <p:cNvPr id="268" name="개인정보 보호 관련 법, 제도에 대응 가능한 기술을 통해 규제 준수와 기업의 책임 이행을 지원할 수 있음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개인정보 보호 관련 법, 제도에 대응 가능한 기술을 통해 규제 준수와 기업의 책임 이행을 지원할 수 있음</a:t>
            </a:r>
          </a:p>
          <a:p>
            <a:pPr/>
            <a:r>
              <a:t>원격의료, 공공행정, 금융상담 등 보안이 중요한 분야에서 적용 가능성이 높음</a:t>
            </a:r>
          </a:p>
          <a:p>
            <a:pPr/>
            <a:r>
              <a:t>민감 정보 보호 중심의 기능으로 실시간 지원 서비스 시장에서 차별화된 기술 경쟁력을 확보할 수 있음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연구 개발의 추진 전략, 계획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연구 개발의 추진 전략, 계획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추진 전략 및 계획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추진 전략 및 계획</a:t>
            </a:r>
          </a:p>
        </p:txBody>
      </p:sp>
      <p:sp>
        <p:nvSpPr>
          <p:cNvPr id="273" name="WebRTC API 조사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85333" indent="-1185333">
              <a:lnSpc>
                <a:spcPct val="100000"/>
              </a:lnSpc>
              <a:buSzPct val="100000"/>
              <a:buAutoNum type="arabicPeriod" startAt="1"/>
              <a:defRPr sz="6400"/>
            </a:pPr>
            <a:r>
              <a:t>WebRTC API 조사</a:t>
            </a:r>
          </a:p>
          <a:p>
            <a:pPr marL="1185333" indent="-1185333">
              <a:lnSpc>
                <a:spcPct val="100000"/>
              </a:lnSpc>
              <a:buSzPct val="100000"/>
              <a:buAutoNum type="arabicPeriod" startAt="1"/>
              <a:defRPr sz="6400"/>
            </a:pPr>
            <a:r>
              <a:t>MediaStreamTrack API for Insertable Streams of Media 연구 및 적용 방법 탐색</a:t>
            </a:r>
          </a:p>
          <a:p>
            <a:pPr marL="1185333" indent="-1185333">
              <a:lnSpc>
                <a:spcPct val="100000"/>
              </a:lnSpc>
              <a:buSzPct val="100000"/>
              <a:buAutoNum type="arabicPeriod" startAt="1"/>
              <a:defRPr sz="6400"/>
            </a:pPr>
            <a:r>
              <a:t>WebRTC 블라인드 처리 AI 모델 검색 및 적용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추진 전략 및 계획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추진 전략 및 계획</a:t>
            </a:r>
          </a:p>
        </p:txBody>
      </p:sp>
      <p:sp>
        <p:nvSpPr>
          <p:cNvPr id="276" name="한국정보과학회 학술대회 (KCC 2025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85333" indent="-1185333">
              <a:lnSpc>
                <a:spcPct val="100000"/>
              </a:lnSpc>
              <a:buSzPct val="100000"/>
              <a:buAutoNum type="arabicPeriod" startAt="1"/>
              <a:defRPr sz="6400"/>
            </a:pPr>
            <a:r>
              <a:t>한국정보과학회 학술대회 (KCC 2025)</a:t>
            </a:r>
          </a:p>
          <a:p>
            <a:pPr marL="1185333" indent="-1185333">
              <a:lnSpc>
                <a:spcPct val="100000"/>
              </a:lnSpc>
              <a:buSzPct val="100000"/>
              <a:buAutoNum type="arabicPeriod" startAt="1"/>
              <a:defRPr sz="6400"/>
            </a:pPr>
            <a:r>
              <a:t>CNU 창의작품경진대회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감사합니다!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감사합니다!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1. 연구 개발 필요성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1. 연구 개발 필요성</a:t>
            </a:r>
          </a:p>
        </p:txBody>
      </p:sp>
      <p:sp>
        <p:nvSpPr>
          <p:cNvPr id="179" name="문제 정의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문제 정의</a:t>
            </a:r>
          </a:p>
        </p:txBody>
      </p:sp>
      <p:sp>
        <p:nvSpPr>
          <p:cNvPr id="180" name="코로나19 이후 비대면 서비스가 증가함에 따라 프라이버시 이슈 또한 중요해지고 있음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코로나19 이후 비대면 서비스가 증가함에 따라 프라이버시 이슈 또한 중요해지고 있음</a:t>
            </a:r>
          </a:p>
          <a:p>
            <a:pPr/>
            <a:r>
              <a:t>기존 실시간 지원 서비스는 화면 공유 과정에서 사용자의 의도와 관계없이 개인정보가 노출될 위험이 있음</a:t>
            </a:r>
          </a:p>
          <a:p>
            <a:pPr/>
            <a:r>
              <a:t>이메일, 주민번호, 금융정보 등 민감 정보가 전체 화면 공유를 통해 쉽게 타인에게 전달될 수 있음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2. 인터뷰 진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2. 인터뷰 진행</a:t>
            </a:r>
          </a:p>
        </p:txBody>
      </p:sp>
      <p:sp>
        <p:nvSpPr>
          <p:cNvPr id="183" name="인터뷰 - 질의 응답 후 결과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인터뷰 - 질의 응답 후 결과</a:t>
            </a:r>
          </a:p>
        </p:txBody>
      </p:sp>
      <p:sp>
        <p:nvSpPr>
          <p:cNvPr id="184" name="접속 보안 우려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접속 보안 우려</a:t>
            </a:r>
          </a:p>
          <a:p>
            <a:pPr/>
            <a:r>
              <a:t>화면 공유 시 민감한 정보 노출 가능성</a:t>
            </a:r>
          </a:p>
          <a:p>
            <a:pPr/>
            <a:r>
              <a:t>상대방이 화면을 캡쳐하거나 녹화 할 가능성</a:t>
            </a:r>
          </a:p>
          <a:p>
            <a:pPr/>
            <a:r>
              <a:t>화상 통화 중 무단 녹화 가능성</a:t>
            </a:r>
          </a:p>
          <a:p>
            <a:pPr/>
            <a:r>
              <a:t>화상 통화 및 화면 공유 중 몰래 보기 가능성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2. 현재 시스템 문제점/상황 -&gt; 문제 도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2. 현재 시스템 문제점/상황 -&gt; 문제 도출</a:t>
            </a:r>
          </a:p>
        </p:txBody>
      </p:sp>
      <p:sp>
        <p:nvSpPr>
          <p:cNvPr id="187" name="인터뷰 - 문제 도출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인터뷰 - 문제 도출</a:t>
            </a:r>
          </a:p>
        </p:txBody>
      </p:sp>
      <p:sp>
        <p:nvSpPr>
          <p:cNvPr id="188" name="계정 도용 → 승인되지 않은 사용자의 접근 위험…"/>
          <p:cNvSpPr txBox="1"/>
          <p:nvPr>
            <p:ph type="body" sz="half" idx="1"/>
          </p:nvPr>
        </p:nvSpPr>
        <p:spPr>
          <a:xfrm>
            <a:off x="1206500" y="4248504"/>
            <a:ext cx="21971000" cy="3734011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계정 도용 → 승인되지 않은 사용자의 접근 위험</a:t>
            </a:r>
          </a:p>
          <a:p>
            <a:pPr marL="889000" indent="-889000">
              <a:buSzPct val="100000"/>
              <a:buAutoNum type="arabicPeriod" startAt="1"/>
            </a:pPr>
            <a:r>
              <a:t>상대방의 무단 녹화 및 캡처 가능성 → 사용자 동의 없이 영상 및 화면이 저장될 위험</a:t>
            </a:r>
          </a:p>
          <a:p>
            <a:pPr marL="889000" indent="-889000">
              <a:buSzPct val="100000"/>
              <a:buAutoNum type="arabicPeriod" startAt="1"/>
            </a:pPr>
            <a:r>
              <a:t>영상 통화 중 승인되지 않은 사용자의 참여 가능성 → 외부인이 대화를 엿들을 가능성</a:t>
            </a:r>
          </a:p>
        </p:txBody>
      </p:sp>
      <p:sp>
        <p:nvSpPr>
          <p:cNvPr id="189" name="4.  화면 공유 시 민감한 정보 노출 가능성 → 사적인 메모, 업무 문서 등이 실수로 공유될 우려"/>
          <p:cNvSpPr txBox="1"/>
          <p:nvPr/>
        </p:nvSpPr>
        <p:spPr>
          <a:xfrm>
            <a:off x="1171193" y="7942963"/>
            <a:ext cx="22211082" cy="867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4.  화면 공유 시 민감한 정보 노출 가능성 → 사적인 메모, 업무 문서 등이 실수로 공유될 우려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3. 브레인 스토밍 주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3. 브레인 스토밍 주제</a:t>
            </a:r>
          </a:p>
        </p:txBody>
      </p:sp>
      <p:sp>
        <p:nvSpPr>
          <p:cNvPr id="192" name="브레인 스토밍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브레인 스토밍</a:t>
            </a:r>
          </a:p>
        </p:txBody>
      </p:sp>
      <p:sp>
        <p:nvSpPr>
          <p:cNvPr id="193" name="“화면 공유에서 발생할 수 있는 프라이버시 이슈 해결을 위한 아이디어 탐색”"/>
          <p:cNvSpPr txBox="1"/>
          <p:nvPr>
            <p:ph type="body" sz="quarter" idx="1"/>
          </p:nvPr>
        </p:nvSpPr>
        <p:spPr>
          <a:xfrm>
            <a:off x="1900151" y="7265941"/>
            <a:ext cx="20583698" cy="934780"/>
          </a:xfrm>
          <a:prstGeom prst="rect">
            <a:avLst/>
          </a:prstGeom>
        </p:spPr>
        <p:txBody>
          <a:bodyPr/>
          <a:lstStyle>
            <a:lvl1pPr marL="0" indent="0" algn="ctr" defTabSz="2218888">
              <a:spcBef>
                <a:spcPts val="4000"/>
              </a:spcBef>
              <a:buSzTx/>
              <a:buNone/>
              <a:defRPr sz="5278"/>
            </a:lvl1pPr>
          </a:lstStyle>
          <a:p>
            <a:pPr/>
            <a:r>
              <a:t>“화면 공유에서 발생할 수 있는 프라이버시 이슈 해결을 위한 아이디어 탐색”</a:t>
            </a:r>
          </a:p>
        </p:txBody>
      </p:sp>
      <p:sp>
        <p:nvSpPr>
          <p:cNvPr id="194" name="슬라이드 번호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3. 브레인 스토밍 - 아이디어 발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3. 브레인 스토밍 - 아이디어 발산</a:t>
            </a:r>
          </a:p>
        </p:txBody>
      </p:sp>
      <p:sp>
        <p:nvSpPr>
          <p:cNvPr id="197" name="브레인 스토밍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브레인 스토밍</a:t>
            </a:r>
          </a:p>
        </p:txBody>
      </p:sp>
      <p:pic>
        <p:nvPicPr>
          <p:cNvPr id="198" name="스크린샷 2025-03-29 10.30.44.png" descr="스크린샷 2025-03-29 10.30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0586" y="2500875"/>
            <a:ext cx="15194117" cy="110625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3. 브레인 스토밍 - 아이디어 발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3. 브레인 스토밍 - 아이디어 발산</a:t>
            </a:r>
          </a:p>
        </p:txBody>
      </p:sp>
      <p:sp>
        <p:nvSpPr>
          <p:cNvPr id="201" name="브레인 스토밍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브레인 스토밍</a:t>
            </a:r>
          </a:p>
        </p:txBody>
      </p:sp>
      <p:sp>
        <p:nvSpPr>
          <p:cNvPr id="202" name="민감정보 보호기능"/>
          <p:cNvSpPr txBox="1"/>
          <p:nvPr/>
        </p:nvSpPr>
        <p:spPr>
          <a:xfrm>
            <a:off x="3958060" y="6689319"/>
            <a:ext cx="5690591" cy="1074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100"/>
            </a:lvl1pPr>
          </a:lstStyle>
          <a:p>
            <a:pPr/>
            <a:r>
              <a:t>민감정보 보호기능</a:t>
            </a:r>
          </a:p>
        </p:txBody>
      </p:sp>
      <p:sp>
        <p:nvSpPr>
          <p:cNvPr id="203" name="프로그램 권한 설정 및 보호기능"/>
          <p:cNvSpPr txBox="1"/>
          <p:nvPr/>
        </p:nvSpPr>
        <p:spPr>
          <a:xfrm>
            <a:off x="13372783" y="6689319"/>
            <a:ext cx="9687269" cy="1074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100"/>
            </a:lvl1pPr>
          </a:lstStyle>
          <a:p>
            <a:pPr/>
            <a:r>
              <a:t>프로그램 권한 설정 및 보호기능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6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mph" nodeType="afterEffect" presetSubtype="0" presetID="6" grpId="2" accel="50000" decel="50000" fill="hold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202"/>
                                        </p:tgtEl>
                                      </p:cBhvr>
                                      <p:by x="66732" y="6673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mph" nodeType="clickEffect" presetSubtype="0" presetID="6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2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mph" nodeType="afterEffect" presetSubtype="0" presetID="6" grpId="4" accel="50000" decel="50000" fill="hold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203"/>
                                        </p:tgtEl>
                                      </p:cBhvr>
                                      <p:by x="66763" y="6676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2" grpId="2"/>
      <p:bldP build="whole" bldLvl="1" animBg="1" rev="0" advAuto="0" spid="203" grpId="3"/>
      <p:bldP build="whole" bldLvl="1" animBg="1" rev="0" advAuto="0" spid="203" grpId="4"/>
      <p:bldP build="whole" bldLvl="1" animBg="1" rev="0" advAuto="0" spid="20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3. 브레인 스토밍 발산 - 민감정보 보호기능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3. 브레인 스토밍 발산 - 민감정보 보호기능</a:t>
            </a:r>
          </a:p>
        </p:txBody>
      </p:sp>
      <p:sp>
        <p:nvSpPr>
          <p:cNvPr id="206" name="브레인 스토밍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브레인 스토밍</a:t>
            </a:r>
          </a:p>
        </p:txBody>
      </p:sp>
      <p:sp>
        <p:nvSpPr>
          <p:cNvPr id="207" name="사용자 지정 마스킹 영역 설정.…"/>
          <p:cNvSpPr txBox="1"/>
          <p:nvPr/>
        </p:nvSpPr>
        <p:spPr>
          <a:xfrm>
            <a:off x="2576095" y="6275742"/>
            <a:ext cx="8178293" cy="3406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889000" indent="-889000">
              <a:buSzPct val="100000"/>
              <a:buAutoNum type="arabicPeriod" startAt="1"/>
            </a:pPr>
            <a:r>
              <a:t>사용자 지정 마스킹 영역 설정.</a:t>
            </a:r>
          </a:p>
          <a:p>
            <a:pPr marL="889000" indent="-889000">
              <a:buSzPct val="100000"/>
              <a:buAutoNum type="arabicPeriod" startAt="1"/>
            </a:pPr>
            <a:r>
              <a:t>AI 기반 실시간 경고</a:t>
            </a:r>
          </a:p>
          <a:p>
            <a:pPr marL="889000" indent="-889000">
              <a:buSzPct val="100000"/>
              <a:buAutoNum type="arabicPeriod" startAt="1"/>
            </a:pPr>
            <a:r>
              <a:t>문서 내 개인정보 키워드 감지</a:t>
            </a:r>
          </a:p>
        </p:txBody>
      </p:sp>
      <p:sp>
        <p:nvSpPr>
          <p:cNvPr id="208" name="4. 음성 기반 민감 정보 탐지…"/>
          <p:cNvSpPr txBox="1"/>
          <p:nvPr/>
        </p:nvSpPr>
        <p:spPr>
          <a:xfrm>
            <a:off x="13934913" y="6275742"/>
            <a:ext cx="7270396" cy="3406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4. 음성 기반 민감 정보 탐지</a:t>
            </a:r>
          </a:p>
          <a:p>
            <a:pPr/>
            <a:r>
              <a:t>5. 이미지 내 텍스트 블러 처리</a:t>
            </a:r>
          </a:p>
          <a:p>
            <a:pPr/>
            <a:r>
              <a:t>6. 사용자 맞춤 민감정보 등록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