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70" r:id="rId6"/>
    <p:sldId id="262" r:id="rId7"/>
    <p:sldId id="267" r:id="rId8"/>
    <p:sldId id="265" r:id="rId9"/>
    <p:sldId id="259" r:id="rId10"/>
    <p:sldId id="261" r:id="rId11"/>
    <p:sldId id="268" r:id="rId12"/>
    <p:sldId id="266" r:id="rId13"/>
    <p:sldId id="269" r:id="rId14"/>
    <p:sldId id="263" r:id="rId15"/>
    <p:sldId id="271" r:id="rId16"/>
    <p:sldId id="272" r:id="rId17"/>
    <p:sldId id="26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5" d="100"/>
          <a:sy n="45" d="100"/>
        </p:scale>
        <p:origin x="8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6A22E6-EFDC-4997-950D-F2BE0896F11D}" type="doc">
      <dgm:prSet loTypeId="urn:microsoft.com/office/officeart/2005/8/layout/chevron1" loCatId="Inbox" qsTypeId="urn:microsoft.com/office/officeart/2005/8/quickstyle/simple4" qsCatId="simple" csTypeId="urn:microsoft.com/office/officeart/2005/8/colors/ColorSchemeForSuggestions" csCatId="other" phldr="1"/>
      <dgm:spPr/>
      <dgm:t>
        <a:bodyPr/>
        <a:lstStyle/>
        <a:p>
          <a:endParaRPr lang="en-US"/>
        </a:p>
      </dgm:t>
    </dgm:pt>
    <dgm:pt modelId="{A9D48F57-3807-42A2-82CE-94138ED66740}">
      <dgm:prSet/>
      <dgm:spPr/>
      <dgm:t>
        <a:bodyPr/>
        <a:lstStyle/>
        <a:p>
          <a:r>
            <a:rPr lang="en-US" b="1" dirty="0"/>
            <a:t>Data Pre-Processing :</a:t>
          </a:r>
          <a:endParaRPr lang="en-US" dirty="0"/>
        </a:p>
      </dgm:t>
    </dgm:pt>
    <dgm:pt modelId="{BC7F1655-0CFA-4CE4-9565-5E2A4B5C6F85}" type="parTrans" cxnId="{EF0C729A-1039-4AE5-9455-3943861323D0}">
      <dgm:prSet/>
      <dgm:spPr/>
      <dgm:t>
        <a:bodyPr/>
        <a:lstStyle/>
        <a:p>
          <a:endParaRPr lang="en-US"/>
        </a:p>
      </dgm:t>
    </dgm:pt>
    <dgm:pt modelId="{80C6E8A6-BB9D-4291-8896-2D099B8B6746}" type="sibTrans" cxnId="{EF0C729A-1039-4AE5-9455-3943861323D0}">
      <dgm:prSet/>
      <dgm:spPr/>
      <dgm:t>
        <a:bodyPr/>
        <a:lstStyle/>
        <a:p>
          <a:endParaRPr lang="en-US"/>
        </a:p>
      </dgm:t>
    </dgm:pt>
    <dgm:pt modelId="{946A44D3-7203-4571-83FD-8D2D7BB8924C}">
      <dgm:prSet/>
      <dgm:spPr/>
      <dgm:t>
        <a:bodyPr/>
        <a:lstStyle/>
        <a:p>
          <a:r>
            <a:rPr lang="en-US" dirty="0"/>
            <a:t>The pre-processing of the dataset involves :</a:t>
          </a:r>
        </a:p>
      </dgm:t>
    </dgm:pt>
    <dgm:pt modelId="{143B0F9F-0908-4A3A-BFD5-C22ADD7BE1EC}" type="parTrans" cxnId="{36EBAFB0-4BC9-4A4D-A394-27AEED945971}">
      <dgm:prSet/>
      <dgm:spPr/>
      <dgm:t>
        <a:bodyPr/>
        <a:lstStyle/>
        <a:p>
          <a:endParaRPr lang="en-US"/>
        </a:p>
      </dgm:t>
    </dgm:pt>
    <dgm:pt modelId="{EE823B64-37E3-4E3D-8D01-11E1155736DF}" type="sibTrans" cxnId="{36EBAFB0-4BC9-4A4D-A394-27AEED945971}">
      <dgm:prSet/>
      <dgm:spPr/>
      <dgm:t>
        <a:bodyPr/>
        <a:lstStyle/>
        <a:p>
          <a:endParaRPr lang="en-US"/>
        </a:p>
      </dgm:t>
    </dgm:pt>
    <dgm:pt modelId="{23FD8A22-2CB4-4151-8F24-AFCBD47D06F8}">
      <dgm:prSet/>
      <dgm:spPr/>
      <dgm:t>
        <a:bodyPr/>
        <a:lstStyle/>
        <a:p>
          <a:r>
            <a:rPr lang="en-US" dirty="0"/>
            <a:t>The dataset is tokenized so that we have only the atomic elements and is converted into a list of tokens.</a:t>
          </a:r>
        </a:p>
      </dgm:t>
    </dgm:pt>
    <dgm:pt modelId="{B2EE238F-CC9E-4E52-92E7-3482127DD87D}" type="parTrans" cxnId="{8929981C-C85E-4D1B-9600-49573C7322EC}">
      <dgm:prSet/>
      <dgm:spPr/>
      <dgm:t>
        <a:bodyPr/>
        <a:lstStyle/>
        <a:p>
          <a:endParaRPr lang="en-US"/>
        </a:p>
      </dgm:t>
    </dgm:pt>
    <dgm:pt modelId="{445874E7-D437-4BA8-824D-FF5700DC70FD}" type="sibTrans" cxnId="{8929981C-C85E-4D1B-9600-49573C7322EC}">
      <dgm:prSet/>
      <dgm:spPr/>
      <dgm:t>
        <a:bodyPr/>
        <a:lstStyle/>
        <a:p>
          <a:endParaRPr lang="en-US"/>
        </a:p>
      </dgm:t>
    </dgm:pt>
    <dgm:pt modelId="{8858D5E1-6482-4642-8DDE-2476FCC39430}">
      <dgm:prSet/>
      <dgm:spPr/>
      <dgm:t>
        <a:bodyPr/>
        <a:lstStyle/>
        <a:p>
          <a:r>
            <a:rPr lang="en-US"/>
            <a:t>And this tokenization process is implemented using NLTK’s wordpunct_tokenize module.</a:t>
          </a:r>
        </a:p>
      </dgm:t>
    </dgm:pt>
    <dgm:pt modelId="{A8ABCB4E-40EB-4C0F-B463-0D92E305292E}" type="parTrans" cxnId="{81E27060-7F1E-4A53-B9A1-9EE45C2D9AD5}">
      <dgm:prSet/>
      <dgm:spPr/>
      <dgm:t>
        <a:bodyPr/>
        <a:lstStyle/>
        <a:p>
          <a:endParaRPr lang="en-US"/>
        </a:p>
      </dgm:t>
    </dgm:pt>
    <dgm:pt modelId="{30291B8F-31A9-415B-9F5F-1A355A8E187D}" type="sibTrans" cxnId="{81E27060-7F1E-4A53-B9A1-9EE45C2D9AD5}">
      <dgm:prSet/>
      <dgm:spPr/>
      <dgm:t>
        <a:bodyPr/>
        <a:lstStyle/>
        <a:p>
          <a:endParaRPr lang="en-US"/>
        </a:p>
      </dgm:t>
    </dgm:pt>
    <dgm:pt modelId="{5CB199BC-D8D1-4514-8978-02DE1EAEA436}">
      <dgm:prSet/>
      <dgm:spPr/>
      <dgm:t>
        <a:bodyPr/>
        <a:lstStyle/>
        <a:p>
          <a:r>
            <a:rPr lang="en-US"/>
            <a:t>Stop words such as conjunctions and articles are meaningless for this text analysis project and hence are removed.</a:t>
          </a:r>
        </a:p>
      </dgm:t>
    </dgm:pt>
    <dgm:pt modelId="{3791D65B-E7CC-4657-9D7B-8408736AC64A}" type="parTrans" cxnId="{D35094B0-4A60-445C-BDE1-39A1CB973B6C}">
      <dgm:prSet/>
      <dgm:spPr/>
      <dgm:t>
        <a:bodyPr/>
        <a:lstStyle/>
        <a:p>
          <a:endParaRPr lang="en-US"/>
        </a:p>
      </dgm:t>
    </dgm:pt>
    <dgm:pt modelId="{C7FF9444-E894-4E35-BADA-2079EE84E4B8}" type="sibTrans" cxnId="{D35094B0-4A60-445C-BDE1-39A1CB973B6C}">
      <dgm:prSet/>
      <dgm:spPr/>
      <dgm:t>
        <a:bodyPr/>
        <a:lstStyle/>
        <a:p>
          <a:endParaRPr lang="en-US"/>
        </a:p>
      </dgm:t>
    </dgm:pt>
    <dgm:pt modelId="{6F2DA4AD-C96E-4B00-95F7-8BF823329E72}">
      <dgm:prSet/>
      <dgm:spPr/>
      <dgm:t>
        <a:bodyPr/>
        <a:lstStyle/>
        <a:p>
          <a:r>
            <a:rPr lang="en-US" dirty="0"/>
            <a:t>And a Lemmatizer is used so we can remove the similar words and replace it with the root words</a:t>
          </a:r>
        </a:p>
      </dgm:t>
    </dgm:pt>
    <dgm:pt modelId="{D96D89EF-CD04-41ED-9937-7D40F3F69D77}" type="parTrans" cxnId="{B2AAFB2D-17F5-4350-AEE0-1C88886DFC74}">
      <dgm:prSet/>
      <dgm:spPr/>
      <dgm:t>
        <a:bodyPr/>
        <a:lstStyle/>
        <a:p>
          <a:endParaRPr lang="en-US"/>
        </a:p>
      </dgm:t>
    </dgm:pt>
    <dgm:pt modelId="{AFEE10FA-82B1-495C-9915-8702A21C5DD1}" type="sibTrans" cxnId="{B2AAFB2D-17F5-4350-AEE0-1C88886DFC74}">
      <dgm:prSet/>
      <dgm:spPr/>
      <dgm:t>
        <a:bodyPr/>
        <a:lstStyle/>
        <a:p>
          <a:endParaRPr lang="en-US"/>
        </a:p>
      </dgm:t>
    </dgm:pt>
    <dgm:pt modelId="{84836568-673C-4058-ADA4-0561B33510B2}">
      <dgm:prSet/>
      <dgm:spPr/>
      <dgm:t>
        <a:bodyPr/>
        <a:lstStyle/>
        <a:p>
          <a:r>
            <a:rPr lang="en-US" dirty="0"/>
            <a:t>1)Tokenizing, 2)Removing Stop Words and punctuation,  3) Lemmatizing. </a:t>
          </a:r>
        </a:p>
      </dgm:t>
    </dgm:pt>
    <dgm:pt modelId="{3E5E6539-52AD-4100-911B-AC88C63E8577}" type="parTrans" cxnId="{0284479C-A60B-40CF-BF2A-F4D27F9F70D7}">
      <dgm:prSet/>
      <dgm:spPr/>
      <dgm:t>
        <a:bodyPr/>
        <a:lstStyle/>
        <a:p>
          <a:endParaRPr lang="en-US"/>
        </a:p>
      </dgm:t>
    </dgm:pt>
    <dgm:pt modelId="{6D024675-3B26-42FC-B3C1-89C90307D2C2}" type="sibTrans" cxnId="{0284479C-A60B-40CF-BF2A-F4D27F9F70D7}">
      <dgm:prSet/>
      <dgm:spPr/>
      <dgm:t>
        <a:bodyPr/>
        <a:lstStyle/>
        <a:p>
          <a:endParaRPr lang="en-US"/>
        </a:p>
      </dgm:t>
    </dgm:pt>
    <dgm:pt modelId="{4BA2FF53-5DC7-4B92-989F-34F530263D67}">
      <dgm:prSet/>
      <dgm:spPr/>
      <dgm:t>
        <a:bodyPr/>
        <a:lstStyle/>
        <a:p>
          <a:endParaRPr lang="en-US" dirty="0"/>
        </a:p>
      </dgm:t>
    </dgm:pt>
    <dgm:pt modelId="{DBC7AF51-A531-4DA9-8B71-25476574ED30}" type="parTrans" cxnId="{F5B07E2D-4F3A-40CD-B321-0C08F648D305}">
      <dgm:prSet/>
      <dgm:spPr/>
      <dgm:t>
        <a:bodyPr/>
        <a:lstStyle/>
        <a:p>
          <a:endParaRPr lang="en-US"/>
        </a:p>
      </dgm:t>
    </dgm:pt>
    <dgm:pt modelId="{4BF0A04C-6882-4A8B-B517-2DC8BEA52FB0}" type="sibTrans" cxnId="{F5B07E2D-4F3A-40CD-B321-0C08F648D305}">
      <dgm:prSet/>
      <dgm:spPr/>
      <dgm:t>
        <a:bodyPr/>
        <a:lstStyle/>
        <a:p>
          <a:endParaRPr lang="en-US"/>
        </a:p>
      </dgm:t>
    </dgm:pt>
    <dgm:pt modelId="{F8DFA5EC-2201-4FBC-8B64-A1FB9E9CDD97}" type="pres">
      <dgm:prSet presAssocID="{1E6A22E6-EFDC-4997-950D-F2BE0896F11D}" presName="Name0" presStyleCnt="0">
        <dgm:presLayoutVars>
          <dgm:dir/>
          <dgm:animLvl val="lvl"/>
          <dgm:resizeHandles val="exact"/>
        </dgm:presLayoutVars>
      </dgm:prSet>
      <dgm:spPr/>
    </dgm:pt>
    <dgm:pt modelId="{BB9C6527-7C48-4796-B1CF-B8D0088E0602}" type="pres">
      <dgm:prSet presAssocID="{A9D48F57-3807-42A2-82CE-94138ED66740}" presName="composite" presStyleCnt="0"/>
      <dgm:spPr/>
    </dgm:pt>
    <dgm:pt modelId="{9CEA844D-519B-48AD-8392-7170652D3868}" type="pres">
      <dgm:prSet presAssocID="{A9D48F57-3807-42A2-82CE-94138ED66740}" presName="parTx" presStyleLbl="node1" presStyleIdx="0" presStyleCnt="1" custScaleY="69333" custLinFactY="-657945" custLinFactNeighborX="-5" custLinFactNeighborY="-700000">
        <dgm:presLayoutVars>
          <dgm:chMax val="0"/>
          <dgm:chPref val="0"/>
          <dgm:bulletEnabled val="1"/>
        </dgm:presLayoutVars>
      </dgm:prSet>
      <dgm:spPr/>
    </dgm:pt>
    <dgm:pt modelId="{87A290B1-59BF-43A1-8C47-77ABAAA126C0}" type="pres">
      <dgm:prSet presAssocID="{A9D48F57-3807-42A2-82CE-94138ED66740}" presName="desTx" presStyleLbl="revTx" presStyleIdx="0" presStyleCnt="1">
        <dgm:presLayoutVars>
          <dgm:bulletEnabled val="1"/>
        </dgm:presLayoutVars>
      </dgm:prSet>
      <dgm:spPr/>
    </dgm:pt>
  </dgm:ptLst>
  <dgm:cxnLst>
    <dgm:cxn modelId="{CFAD2F08-18C5-4E74-80B2-A8028DF2816C}" type="presOf" srcId="{946A44D3-7203-4571-83FD-8D2D7BB8924C}" destId="{87A290B1-59BF-43A1-8C47-77ABAAA126C0}" srcOrd="0" destOrd="0" presId="urn:microsoft.com/office/officeart/2005/8/layout/chevron1"/>
    <dgm:cxn modelId="{8929981C-C85E-4D1B-9600-49573C7322EC}" srcId="{A9D48F57-3807-42A2-82CE-94138ED66740}" destId="{23FD8A22-2CB4-4151-8F24-AFCBD47D06F8}" srcOrd="3" destOrd="0" parTransId="{B2EE238F-CC9E-4E52-92E7-3482127DD87D}" sibTransId="{445874E7-D437-4BA8-824D-FF5700DC70FD}"/>
    <dgm:cxn modelId="{F5B07E2D-4F3A-40CD-B321-0C08F648D305}" srcId="{A9D48F57-3807-42A2-82CE-94138ED66740}" destId="{4BA2FF53-5DC7-4B92-989F-34F530263D67}" srcOrd="2" destOrd="0" parTransId="{DBC7AF51-A531-4DA9-8B71-25476574ED30}" sibTransId="{4BF0A04C-6882-4A8B-B517-2DC8BEA52FB0}"/>
    <dgm:cxn modelId="{B2AAFB2D-17F5-4350-AEE0-1C88886DFC74}" srcId="{A9D48F57-3807-42A2-82CE-94138ED66740}" destId="{6F2DA4AD-C96E-4B00-95F7-8BF823329E72}" srcOrd="6" destOrd="0" parTransId="{D96D89EF-CD04-41ED-9937-7D40F3F69D77}" sibTransId="{AFEE10FA-82B1-495C-9915-8702A21C5DD1}"/>
    <dgm:cxn modelId="{B591DB30-8605-43EC-A018-E05592E43857}" type="presOf" srcId="{84836568-673C-4058-ADA4-0561B33510B2}" destId="{87A290B1-59BF-43A1-8C47-77ABAAA126C0}" srcOrd="0" destOrd="1" presId="urn:microsoft.com/office/officeart/2005/8/layout/chevron1"/>
    <dgm:cxn modelId="{81E27060-7F1E-4A53-B9A1-9EE45C2D9AD5}" srcId="{A9D48F57-3807-42A2-82CE-94138ED66740}" destId="{8858D5E1-6482-4642-8DDE-2476FCC39430}" srcOrd="4" destOrd="0" parTransId="{A8ABCB4E-40EB-4C0F-B463-0D92E305292E}" sibTransId="{30291B8F-31A9-415B-9F5F-1A355A8E187D}"/>
    <dgm:cxn modelId="{415A5E46-5301-43F6-93D2-84B9F91C464A}" type="presOf" srcId="{5CB199BC-D8D1-4514-8978-02DE1EAEA436}" destId="{87A290B1-59BF-43A1-8C47-77ABAAA126C0}" srcOrd="0" destOrd="5" presId="urn:microsoft.com/office/officeart/2005/8/layout/chevron1"/>
    <dgm:cxn modelId="{0E658B49-57F4-4F73-940C-897FAFD711A0}" type="presOf" srcId="{23FD8A22-2CB4-4151-8F24-AFCBD47D06F8}" destId="{87A290B1-59BF-43A1-8C47-77ABAAA126C0}" srcOrd="0" destOrd="3" presId="urn:microsoft.com/office/officeart/2005/8/layout/chevron1"/>
    <dgm:cxn modelId="{39221356-AF78-49E7-89F9-99EAE1D38A33}" type="presOf" srcId="{A9D48F57-3807-42A2-82CE-94138ED66740}" destId="{9CEA844D-519B-48AD-8392-7170652D3868}" srcOrd="0" destOrd="0" presId="urn:microsoft.com/office/officeart/2005/8/layout/chevron1"/>
    <dgm:cxn modelId="{EF0C729A-1039-4AE5-9455-3943861323D0}" srcId="{1E6A22E6-EFDC-4997-950D-F2BE0896F11D}" destId="{A9D48F57-3807-42A2-82CE-94138ED66740}" srcOrd="0" destOrd="0" parTransId="{BC7F1655-0CFA-4CE4-9565-5E2A4B5C6F85}" sibTransId="{80C6E8A6-BB9D-4291-8896-2D099B8B6746}"/>
    <dgm:cxn modelId="{2088E29A-41AB-4F41-A0C5-A688B4BCF893}" type="presOf" srcId="{8858D5E1-6482-4642-8DDE-2476FCC39430}" destId="{87A290B1-59BF-43A1-8C47-77ABAAA126C0}" srcOrd="0" destOrd="4" presId="urn:microsoft.com/office/officeart/2005/8/layout/chevron1"/>
    <dgm:cxn modelId="{0284479C-A60B-40CF-BF2A-F4D27F9F70D7}" srcId="{A9D48F57-3807-42A2-82CE-94138ED66740}" destId="{84836568-673C-4058-ADA4-0561B33510B2}" srcOrd="1" destOrd="0" parTransId="{3E5E6539-52AD-4100-911B-AC88C63E8577}" sibTransId="{6D024675-3B26-42FC-B3C1-89C90307D2C2}"/>
    <dgm:cxn modelId="{D35094B0-4A60-445C-BDE1-39A1CB973B6C}" srcId="{A9D48F57-3807-42A2-82CE-94138ED66740}" destId="{5CB199BC-D8D1-4514-8978-02DE1EAEA436}" srcOrd="5" destOrd="0" parTransId="{3791D65B-E7CC-4657-9D7B-8408736AC64A}" sibTransId="{C7FF9444-E894-4E35-BADA-2079EE84E4B8}"/>
    <dgm:cxn modelId="{36EBAFB0-4BC9-4A4D-A394-27AEED945971}" srcId="{A9D48F57-3807-42A2-82CE-94138ED66740}" destId="{946A44D3-7203-4571-83FD-8D2D7BB8924C}" srcOrd="0" destOrd="0" parTransId="{143B0F9F-0908-4A3A-BFD5-C22ADD7BE1EC}" sibTransId="{EE823B64-37E3-4E3D-8D01-11E1155736DF}"/>
    <dgm:cxn modelId="{6F74D3BD-4154-4D84-B4B7-D5F2617F3CD4}" type="presOf" srcId="{6F2DA4AD-C96E-4B00-95F7-8BF823329E72}" destId="{87A290B1-59BF-43A1-8C47-77ABAAA126C0}" srcOrd="0" destOrd="6" presId="urn:microsoft.com/office/officeart/2005/8/layout/chevron1"/>
    <dgm:cxn modelId="{8E2BE2FC-5FC9-41F2-99F1-BDEDF372196D}" type="presOf" srcId="{4BA2FF53-5DC7-4B92-989F-34F530263D67}" destId="{87A290B1-59BF-43A1-8C47-77ABAAA126C0}" srcOrd="0" destOrd="2" presId="urn:microsoft.com/office/officeart/2005/8/layout/chevron1"/>
    <dgm:cxn modelId="{8BDA81FE-B5FF-46F6-B0E2-7CFFE527A4DB}" type="presOf" srcId="{1E6A22E6-EFDC-4997-950D-F2BE0896F11D}" destId="{F8DFA5EC-2201-4FBC-8B64-A1FB9E9CDD97}" srcOrd="0" destOrd="0" presId="urn:microsoft.com/office/officeart/2005/8/layout/chevron1"/>
    <dgm:cxn modelId="{295BD1B2-1CA0-4D5A-8A8C-D70DB7EAA15C}" type="presParOf" srcId="{F8DFA5EC-2201-4FBC-8B64-A1FB9E9CDD97}" destId="{BB9C6527-7C48-4796-B1CF-B8D0088E0602}" srcOrd="0" destOrd="0" presId="urn:microsoft.com/office/officeart/2005/8/layout/chevron1"/>
    <dgm:cxn modelId="{21CCC3B8-6134-497C-B1D3-03A6139241FA}" type="presParOf" srcId="{BB9C6527-7C48-4796-B1CF-B8D0088E0602}" destId="{9CEA844D-519B-48AD-8392-7170652D3868}" srcOrd="0" destOrd="0" presId="urn:microsoft.com/office/officeart/2005/8/layout/chevron1"/>
    <dgm:cxn modelId="{B0EC64DB-F874-4A69-8796-0B0DE50DC21A}" type="presParOf" srcId="{BB9C6527-7C48-4796-B1CF-B8D0088E0602}" destId="{87A290B1-59BF-43A1-8C47-77ABAAA126C0}"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B156DB-DCEC-431B-9D39-24D32FE0C916}" type="doc">
      <dgm:prSet loTypeId="urn:microsoft.com/office/officeart/2005/8/layout/chevron1" loCatId="Inbox" qsTypeId="urn:microsoft.com/office/officeart/2005/8/quickstyle/simple4" qsCatId="simple" csTypeId="urn:microsoft.com/office/officeart/2005/8/colors/accent1_2" csCatId="accent1" phldr="1"/>
      <dgm:spPr/>
      <dgm:t>
        <a:bodyPr/>
        <a:lstStyle/>
        <a:p>
          <a:endParaRPr lang="en-US"/>
        </a:p>
      </dgm:t>
    </dgm:pt>
    <dgm:pt modelId="{E1A10FA4-6E3C-4984-93DB-3C7340ED27FE}">
      <dgm:prSet/>
      <dgm:spPr/>
      <dgm:t>
        <a:bodyPr/>
        <a:lstStyle/>
        <a:p>
          <a:r>
            <a:rPr lang="en-US"/>
            <a:t>Comparison between Cluster topics and Version topics</a:t>
          </a:r>
        </a:p>
      </dgm:t>
    </dgm:pt>
    <dgm:pt modelId="{39BD0E43-A1B7-469C-BE9F-401E742B687A}" type="parTrans" cxnId="{0FA7B95D-D625-4662-BA0D-97D75727388D}">
      <dgm:prSet/>
      <dgm:spPr/>
      <dgm:t>
        <a:bodyPr/>
        <a:lstStyle/>
        <a:p>
          <a:endParaRPr lang="en-US"/>
        </a:p>
      </dgm:t>
    </dgm:pt>
    <dgm:pt modelId="{2138BFA9-9E1C-40A0-83C8-59D1DA9C797A}" type="sibTrans" cxnId="{0FA7B95D-D625-4662-BA0D-97D75727388D}">
      <dgm:prSet/>
      <dgm:spPr/>
      <dgm:t>
        <a:bodyPr/>
        <a:lstStyle/>
        <a:p>
          <a:endParaRPr lang="en-US"/>
        </a:p>
      </dgm:t>
    </dgm:pt>
    <dgm:pt modelId="{EE4EC7B7-D22A-4D1B-A3D4-81B2A3BBB3E3}">
      <dgm:prSet/>
      <dgm:spPr/>
      <dgm:t>
        <a:bodyPr/>
        <a:lstStyle/>
        <a:p>
          <a:pPr>
            <a:buNone/>
          </a:pPr>
          <a:r>
            <a:rPr lang="en-US" dirty="0"/>
            <a:t>========</a:t>
          </a:r>
        </a:p>
      </dgm:t>
    </dgm:pt>
    <dgm:pt modelId="{A693E696-514A-4048-8A83-A4C5D4B432CD}" type="parTrans" cxnId="{9E8950CF-C257-49D2-BB7E-61E808AB8427}">
      <dgm:prSet/>
      <dgm:spPr/>
      <dgm:t>
        <a:bodyPr/>
        <a:lstStyle/>
        <a:p>
          <a:endParaRPr lang="en-US"/>
        </a:p>
      </dgm:t>
    </dgm:pt>
    <dgm:pt modelId="{577AD96E-91A4-4C13-A222-D5EE8EDC7B2D}" type="sibTrans" cxnId="{9E8950CF-C257-49D2-BB7E-61E808AB8427}">
      <dgm:prSet/>
      <dgm:spPr/>
      <dgm:t>
        <a:bodyPr/>
        <a:lstStyle/>
        <a:p>
          <a:endParaRPr lang="en-US"/>
        </a:p>
      </dgm:t>
    </dgm:pt>
    <dgm:pt modelId="{2C33B95B-4680-445B-A22F-E5ACF4AEB70F}">
      <dgm:prSet/>
      <dgm:spPr/>
      <dgm:t>
        <a:bodyPr/>
        <a:lstStyle/>
        <a:p>
          <a:pPr>
            <a:buNone/>
          </a:pPr>
          <a:r>
            <a:rPr lang="en-US" dirty="0"/>
            <a:t>version ['Fixes for other crashes should be available.']</a:t>
          </a:r>
        </a:p>
      </dgm:t>
    </dgm:pt>
    <dgm:pt modelId="{2D634680-949E-4D83-86C8-338B5F572F0C}" type="parTrans" cxnId="{D90BE916-C598-40EC-8185-87841F7A3642}">
      <dgm:prSet/>
      <dgm:spPr/>
      <dgm:t>
        <a:bodyPr/>
        <a:lstStyle/>
        <a:p>
          <a:endParaRPr lang="en-US"/>
        </a:p>
      </dgm:t>
    </dgm:pt>
    <dgm:pt modelId="{5A6B2D63-4EB0-44ED-A343-0A08B65A46D5}" type="sibTrans" cxnId="{D90BE916-C598-40EC-8185-87841F7A3642}">
      <dgm:prSet/>
      <dgm:spPr/>
      <dgm:t>
        <a:bodyPr/>
        <a:lstStyle/>
        <a:p>
          <a:endParaRPr lang="en-US"/>
        </a:p>
      </dgm:t>
    </dgm:pt>
    <dgm:pt modelId="{247E833D-0372-45E0-AC47-E85F14CEDDAD}">
      <dgm:prSet/>
      <dgm:spPr/>
      <dgm:t>
        <a:bodyPr/>
        <a:lstStyle/>
        <a:p>
          <a:pPr>
            <a:buNone/>
          </a:pPr>
          <a:r>
            <a:rPr lang="en-US" dirty="0"/>
            <a:t>Cluster topics [(0, u'0.034*"app" + 0.014*"update" + 0.014*"download" + 0.012*"crash" + 0.012*"</a:t>
          </a:r>
          <a:r>
            <a:rPr lang="en-US" dirty="0" err="1"/>
            <a:t>ipad</a:t>
          </a:r>
          <a:r>
            <a:rPr lang="en-US" dirty="0"/>
            <a:t>" + 0.011*"work" + 0.011*"latest" + 0.009*"freeze" + 0.009*"article" + 0.009*"story"'), (1, u'0.031*"app" + 0.017*"update" + 0.016*"page" + 0.010*"story" + 0.010*"</a:t>
          </a:r>
          <a:r>
            <a:rPr lang="en-US" dirty="0" err="1"/>
            <a:t>ipad</a:t>
          </a:r>
          <a:r>
            <a:rPr lang="en-US" dirty="0"/>
            <a:t>" + 0.010*"article" + 0.010*"load" + </a:t>
          </a:r>
        </a:p>
      </dgm:t>
    </dgm:pt>
    <dgm:pt modelId="{7CA07B2A-0C38-4070-BF4D-3CC938753E21}" type="parTrans" cxnId="{3FBF7EC5-DBE2-4920-BBC6-94AF1576B2D2}">
      <dgm:prSet/>
      <dgm:spPr/>
      <dgm:t>
        <a:bodyPr/>
        <a:lstStyle/>
        <a:p>
          <a:endParaRPr lang="en-US"/>
        </a:p>
      </dgm:t>
    </dgm:pt>
    <dgm:pt modelId="{586BC1D5-8330-416C-9A1C-81B34E8791D9}" type="sibTrans" cxnId="{3FBF7EC5-DBE2-4920-BBC6-94AF1576B2D2}">
      <dgm:prSet/>
      <dgm:spPr/>
      <dgm:t>
        <a:bodyPr/>
        <a:lstStyle/>
        <a:p>
          <a:endParaRPr lang="en-US"/>
        </a:p>
      </dgm:t>
    </dgm:pt>
    <dgm:pt modelId="{0B29CBD5-D803-484C-9CC8-74415EDD1DFC}">
      <dgm:prSet/>
      <dgm:spPr/>
      <dgm:t>
        <a:bodyPr/>
        <a:lstStyle/>
        <a:p>
          <a:pPr>
            <a:buNone/>
          </a:pPr>
          <a:r>
            <a:rPr lang="en-US" dirty="0"/>
            <a:t>0.009*"time" + 0.009*"section" + 0.009*"sometimes"')]</a:t>
          </a:r>
        </a:p>
      </dgm:t>
    </dgm:pt>
    <dgm:pt modelId="{2CF35457-822E-4DCC-B1CC-4F05F0E3E5BC}" type="parTrans" cxnId="{4C45E15B-41D6-4937-A852-3346702B5049}">
      <dgm:prSet/>
      <dgm:spPr/>
      <dgm:t>
        <a:bodyPr/>
        <a:lstStyle/>
        <a:p>
          <a:endParaRPr lang="en-US"/>
        </a:p>
      </dgm:t>
    </dgm:pt>
    <dgm:pt modelId="{60ED2C1F-91C3-4AEB-971C-EE94899B53DF}" type="sibTrans" cxnId="{4C45E15B-41D6-4937-A852-3346702B5049}">
      <dgm:prSet/>
      <dgm:spPr/>
      <dgm:t>
        <a:bodyPr/>
        <a:lstStyle/>
        <a:p>
          <a:endParaRPr lang="en-US"/>
        </a:p>
      </dgm:t>
    </dgm:pt>
    <dgm:pt modelId="{B41E467A-8DE0-494E-B7F6-A6B936174BD1}">
      <dgm:prSet/>
      <dgm:spPr/>
      <dgm:t>
        <a:bodyPr/>
        <a:lstStyle/>
        <a:p>
          <a:pPr>
            <a:buNone/>
          </a:pPr>
          <a:r>
            <a:rPr lang="en-US" dirty="0"/>
            <a:t>0.74293967646</a:t>
          </a:r>
        </a:p>
      </dgm:t>
    </dgm:pt>
    <dgm:pt modelId="{F7EE7D0D-0561-4844-8793-FCE801B84D17}" type="parTrans" cxnId="{20473EF4-23D2-4436-B50B-F3209C78E38E}">
      <dgm:prSet/>
      <dgm:spPr/>
      <dgm:t>
        <a:bodyPr/>
        <a:lstStyle/>
        <a:p>
          <a:endParaRPr lang="en-US"/>
        </a:p>
      </dgm:t>
    </dgm:pt>
    <dgm:pt modelId="{F6911BBA-2C02-43BE-8F84-562BE59D986C}" type="sibTrans" cxnId="{20473EF4-23D2-4436-B50B-F3209C78E38E}">
      <dgm:prSet/>
      <dgm:spPr/>
      <dgm:t>
        <a:bodyPr/>
        <a:lstStyle/>
        <a:p>
          <a:endParaRPr lang="en-US"/>
        </a:p>
      </dgm:t>
    </dgm:pt>
    <dgm:pt modelId="{A36314EE-E053-49DE-828D-277FBF76B35B}">
      <dgm:prSet/>
      <dgm:spPr/>
      <dgm:t>
        <a:bodyPr/>
        <a:lstStyle/>
        <a:p>
          <a:pPr>
            <a:buNone/>
          </a:pPr>
          <a:r>
            <a:rPr lang="en-US" dirty="0"/>
            <a:t>topic comparison distance between version and reviews</a:t>
          </a:r>
        </a:p>
      </dgm:t>
    </dgm:pt>
    <dgm:pt modelId="{75F2CFEC-C3FB-41F4-930F-B57F426AEA5E}" type="parTrans" cxnId="{133E927F-B526-4EB6-A473-42FE19660DFB}">
      <dgm:prSet/>
      <dgm:spPr/>
      <dgm:t>
        <a:bodyPr/>
        <a:lstStyle/>
        <a:p>
          <a:endParaRPr lang="en-US"/>
        </a:p>
      </dgm:t>
    </dgm:pt>
    <dgm:pt modelId="{9B8ADC28-8015-4E09-A502-D9D7A532B789}" type="sibTrans" cxnId="{133E927F-B526-4EB6-A473-42FE19660DFB}">
      <dgm:prSet/>
      <dgm:spPr/>
      <dgm:t>
        <a:bodyPr/>
        <a:lstStyle/>
        <a:p>
          <a:endParaRPr lang="en-US"/>
        </a:p>
      </dgm:t>
    </dgm:pt>
    <dgm:pt modelId="{F40AAA57-BAC7-48EB-B25E-A4C934C3204A}">
      <dgm:prSet/>
      <dgm:spPr/>
      <dgm:t>
        <a:bodyPr/>
        <a:lstStyle/>
        <a:p>
          <a:pPr>
            <a:buNone/>
          </a:pPr>
          <a:endParaRPr lang="en-US" dirty="0"/>
        </a:p>
      </dgm:t>
    </dgm:pt>
    <dgm:pt modelId="{0BFB0844-A036-4DC1-B143-8DE3500A9BAD}" type="parTrans" cxnId="{6395B23C-0B4C-4084-9A59-91CD636709F0}">
      <dgm:prSet/>
      <dgm:spPr/>
      <dgm:t>
        <a:bodyPr/>
        <a:lstStyle/>
        <a:p>
          <a:endParaRPr lang="en-US"/>
        </a:p>
      </dgm:t>
    </dgm:pt>
    <dgm:pt modelId="{6A014C68-C863-4DE5-B16A-9D929BE9E2B0}" type="sibTrans" cxnId="{6395B23C-0B4C-4084-9A59-91CD636709F0}">
      <dgm:prSet/>
      <dgm:spPr/>
      <dgm:t>
        <a:bodyPr/>
        <a:lstStyle/>
        <a:p>
          <a:endParaRPr lang="en-US"/>
        </a:p>
      </dgm:t>
    </dgm:pt>
    <dgm:pt modelId="{A785DAA5-1267-4FF2-B37E-9804F030139F}">
      <dgm:prSet/>
      <dgm:spPr/>
      <dgm:t>
        <a:bodyPr/>
        <a:lstStyle/>
        <a:p>
          <a:pPr>
            <a:buNone/>
          </a:pPr>
          <a:endParaRPr lang="en-US" dirty="0"/>
        </a:p>
      </dgm:t>
    </dgm:pt>
    <dgm:pt modelId="{2AAF9701-AC9F-48DF-AA79-5DD9372DE66E}" type="parTrans" cxnId="{C6C556EF-4E7E-40FE-9C92-F2C9D8D5E6CE}">
      <dgm:prSet/>
      <dgm:spPr/>
      <dgm:t>
        <a:bodyPr/>
        <a:lstStyle/>
        <a:p>
          <a:endParaRPr lang="en-US"/>
        </a:p>
      </dgm:t>
    </dgm:pt>
    <dgm:pt modelId="{3C3728B2-A463-4291-827E-3CB1166D54E3}" type="sibTrans" cxnId="{C6C556EF-4E7E-40FE-9C92-F2C9D8D5E6CE}">
      <dgm:prSet/>
      <dgm:spPr/>
      <dgm:t>
        <a:bodyPr/>
        <a:lstStyle/>
        <a:p>
          <a:endParaRPr lang="en-US"/>
        </a:p>
      </dgm:t>
    </dgm:pt>
    <dgm:pt modelId="{1DC954C4-E14D-4A11-81DE-8946509D5BC3}" type="pres">
      <dgm:prSet presAssocID="{33B156DB-DCEC-431B-9D39-24D32FE0C916}" presName="Name0" presStyleCnt="0">
        <dgm:presLayoutVars>
          <dgm:dir/>
          <dgm:animLvl val="lvl"/>
          <dgm:resizeHandles val="exact"/>
        </dgm:presLayoutVars>
      </dgm:prSet>
      <dgm:spPr/>
    </dgm:pt>
    <dgm:pt modelId="{D6932DA5-FAAA-4269-B0D4-1843BCAA4D87}" type="pres">
      <dgm:prSet presAssocID="{E1A10FA4-6E3C-4984-93DB-3C7340ED27FE}" presName="composite" presStyleCnt="0"/>
      <dgm:spPr/>
    </dgm:pt>
    <dgm:pt modelId="{749E630F-29C9-4B7E-AF3E-442A888424EB}" type="pres">
      <dgm:prSet presAssocID="{E1A10FA4-6E3C-4984-93DB-3C7340ED27FE}" presName="parTx" presStyleLbl="node1" presStyleIdx="0" presStyleCnt="1">
        <dgm:presLayoutVars>
          <dgm:chMax val="0"/>
          <dgm:chPref val="0"/>
          <dgm:bulletEnabled val="1"/>
        </dgm:presLayoutVars>
      </dgm:prSet>
      <dgm:spPr/>
    </dgm:pt>
    <dgm:pt modelId="{EB4ECD09-676C-48AD-B311-44873AF9F088}" type="pres">
      <dgm:prSet presAssocID="{E1A10FA4-6E3C-4984-93DB-3C7340ED27FE}" presName="desTx" presStyleLbl="revTx" presStyleIdx="0" presStyleCnt="1">
        <dgm:presLayoutVars>
          <dgm:bulletEnabled val="1"/>
        </dgm:presLayoutVars>
      </dgm:prSet>
      <dgm:spPr/>
    </dgm:pt>
  </dgm:ptLst>
  <dgm:cxnLst>
    <dgm:cxn modelId="{C5E11011-2679-41D0-B18F-3EA98E6D2C2C}" type="presOf" srcId="{2C33B95B-4680-445B-A22F-E5ACF4AEB70F}" destId="{EB4ECD09-676C-48AD-B311-44873AF9F088}" srcOrd="0" destOrd="1" presId="urn:microsoft.com/office/officeart/2005/8/layout/chevron1"/>
    <dgm:cxn modelId="{D90BE916-C598-40EC-8185-87841F7A3642}" srcId="{E1A10FA4-6E3C-4984-93DB-3C7340ED27FE}" destId="{2C33B95B-4680-445B-A22F-E5ACF4AEB70F}" srcOrd="1" destOrd="0" parTransId="{2D634680-949E-4D83-86C8-338B5F572F0C}" sibTransId="{5A6B2D63-4EB0-44ED-A343-0A08B65A46D5}"/>
    <dgm:cxn modelId="{ED91D91E-86A5-4B30-955F-90D3E171235E}" type="presOf" srcId="{247E833D-0372-45E0-AC47-E85F14CEDDAD}" destId="{EB4ECD09-676C-48AD-B311-44873AF9F088}" srcOrd="0" destOrd="3" presId="urn:microsoft.com/office/officeart/2005/8/layout/chevron1"/>
    <dgm:cxn modelId="{53388D33-564C-4A5F-B71E-EA2BD4791762}" type="presOf" srcId="{EE4EC7B7-D22A-4D1B-A3D4-81B2A3BBB3E3}" destId="{EB4ECD09-676C-48AD-B311-44873AF9F088}" srcOrd="0" destOrd="0" presId="urn:microsoft.com/office/officeart/2005/8/layout/chevron1"/>
    <dgm:cxn modelId="{ED22303B-194C-4EA1-91A3-6DE7D86DBBBD}" type="presOf" srcId="{A785DAA5-1267-4FF2-B37E-9804F030139F}" destId="{EB4ECD09-676C-48AD-B311-44873AF9F088}" srcOrd="0" destOrd="2" presId="urn:microsoft.com/office/officeart/2005/8/layout/chevron1"/>
    <dgm:cxn modelId="{6395B23C-0B4C-4084-9A59-91CD636709F0}" srcId="{E1A10FA4-6E3C-4984-93DB-3C7340ED27FE}" destId="{F40AAA57-BAC7-48EB-B25E-A4C934C3204A}" srcOrd="5" destOrd="0" parTransId="{0BFB0844-A036-4DC1-B143-8DE3500A9BAD}" sibTransId="{6A014C68-C863-4DE5-B16A-9D929BE9E2B0}"/>
    <dgm:cxn modelId="{7E2EC75B-1E97-45E4-A5FC-36BC5CE27E09}" type="presOf" srcId="{B41E467A-8DE0-494E-B7F6-A6B936174BD1}" destId="{EB4ECD09-676C-48AD-B311-44873AF9F088}" srcOrd="0" destOrd="7" presId="urn:microsoft.com/office/officeart/2005/8/layout/chevron1"/>
    <dgm:cxn modelId="{4C45E15B-41D6-4937-A852-3346702B5049}" srcId="{E1A10FA4-6E3C-4984-93DB-3C7340ED27FE}" destId="{0B29CBD5-D803-484C-9CC8-74415EDD1DFC}" srcOrd="4" destOrd="0" parTransId="{2CF35457-822E-4DCC-B1CC-4F05F0E3E5BC}" sibTransId="{60ED2C1F-91C3-4AEB-971C-EE94899B53DF}"/>
    <dgm:cxn modelId="{0FA7B95D-D625-4662-BA0D-97D75727388D}" srcId="{33B156DB-DCEC-431B-9D39-24D32FE0C916}" destId="{E1A10FA4-6E3C-4984-93DB-3C7340ED27FE}" srcOrd="0" destOrd="0" parTransId="{39BD0E43-A1B7-469C-BE9F-401E742B687A}" sibTransId="{2138BFA9-9E1C-40A0-83C8-59D1DA9C797A}"/>
    <dgm:cxn modelId="{1DD5D866-C47D-46E6-8B33-66ACB0B6E539}" type="presOf" srcId="{A36314EE-E053-49DE-828D-277FBF76B35B}" destId="{EB4ECD09-676C-48AD-B311-44873AF9F088}" srcOrd="0" destOrd="6" presId="urn:microsoft.com/office/officeart/2005/8/layout/chevron1"/>
    <dgm:cxn modelId="{50D6674C-3F5C-4CCF-92DD-7B264A341ACD}" type="presOf" srcId="{F40AAA57-BAC7-48EB-B25E-A4C934C3204A}" destId="{EB4ECD09-676C-48AD-B311-44873AF9F088}" srcOrd="0" destOrd="5" presId="urn:microsoft.com/office/officeart/2005/8/layout/chevron1"/>
    <dgm:cxn modelId="{133E927F-B526-4EB6-A473-42FE19660DFB}" srcId="{E1A10FA4-6E3C-4984-93DB-3C7340ED27FE}" destId="{A36314EE-E053-49DE-828D-277FBF76B35B}" srcOrd="6" destOrd="0" parTransId="{75F2CFEC-C3FB-41F4-930F-B57F426AEA5E}" sibTransId="{9B8ADC28-8015-4E09-A502-D9D7A532B789}"/>
    <dgm:cxn modelId="{87524282-8541-479A-B917-066759F62143}" type="presOf" srcId="{33B156DB-DCEC-431B-9D39-24D32FE0C916}" destId="{1DC954C4-E14D-4A11-81DE-8946509D5BC3}" srcOrd="0" destOrd="0" presId="urn:microsoft.com/office/officeart/2005/8/layout/chevron1"/>
    <dgm:cxn modelId="{3FBF7EC5-DBE2-4920-BBC6-94AF1576B2D2}" srcId="{E1A10FA4-6E3C-4984-93DB-3C7340ED27FE}" destId="{247E833D-0372-45E0-AC47-E85F14CEDDAD}" srcOrd="3" destOrd="0" parTransId="{7CA07B2A-0C38-4070-BF4D-3CC938753E21}" sibTransId="{586BC1D5-8330-416C-9A1C-81B34E8791D9}"/>
    <dgm:cxn modelId="{9E8950CF-C257-49D2-BB7E-61E808AB8427}" srcId="{E1A10FA4-6E3C-4984-93DB-3C7340ED27FE}" destId="{EE4EC7B7-D22A-4D1B-A3D4-81B2A3BBB3E3}" srcOrd="0" destOrd="0" parTransId="{A693E696-514A-4048-8A83-A4C5D4B432CD}" sibTransId="{577AD96E-91A4-4C13-A222-D5EE8EDC7B2D}"/>
    <dgm:cxn modelId="{463061E6-B110-4521-A58F-EF3B0D3C2857}" type="presOf" srcId="{0B29CBD5-D803-484C-9CC8-74415EDD1DFC}" destId="{EB4ECD09-676C-48AD-B311-44873AF9F088}" srcOrd="0" destOrd="4" presId="urn:microsoft.com/office/officeart/2005/8/layout/chevron1"/>
    <dgm:cxn modelId="{9AA645E8-7B8C-4FC4-A9C9-3F3085BC1EC9}" type="presOf" srcId="{E1A10FA4-6E3C-4984-93DB-3C7340ED27FE}" destId="{749E630F-29C9-4B7E-AF3E-442A888424EB}" srcOrd="0" destOrd="0" presId="urn:microsoft.com/office/officeart/2005/8/layout/chevron1"/>
    <dgm:cxn modelId="{C6C556EF-4E7E-40FE-9C92-F2C9D8D5E6CE}" srcId="{E1A10FA4-6E3C-4984-93DB-3C7340ED27FE}" destId="{A785DAA5-1267-4FF2-B37E-9804F030139F}" srcOrd="2" destOrd="0" parTransId="{2AAF9701-AC9F-48DF-AA79-5DD9372DE66E}" sibTransId="{3C3728B2-A463-4291-827E-3CB1166D54E3}"/>
    <dgm:cxn modelId="{20473EF4-23D2-4436-B50B-F3209C78E38E}" srcId="{E1A10FA4-6E3C-4984-93DB-3C7340ED27FE}" destId="{B41E467A-8DE0-494E-B7F6-A6B936174BD1}" srcOrd="7" destOrd="0" parTransId="{F7EE7D0D-0561-4844-8793-FCE801B84D17}" sibTransId="{F6911BBA-2C02-43BE-8F84-562BE59D986C}"/>
    <dgm:cxn modelId="{5284A279-891E-4943-9DBC-FEBF3D61AB38}" type="presParOf" srcId="{1DC954C4-E14D-4A11-81DE-8946509D5BC3}" destId="{D6932DA5-FAAA-4269-B0D4-1843BCAA4D87}" srcOrd="0" destOrd="0" presId="urn:microsoft.com/office/officeart/2005/8/layout/chevron1"/>
    <dgm:cxn modelId="{B0E5ABB7-D39C-4DAF-8E40-474CD2E75122}" type="presParOf" srcId="{D6932DA5-FAAA-4269-B0D4-1843BCAA4D87}" destId="{749E630F-29C9-4B7E-AF3E-442A888424EB}" srcOrd="0" destOrd="0" presId="urn:microsoft.com/office/officeart/2005/8/layout/chevron1"/>
    <dgm:cxn modelId="{3E63F4A8-C4D5-402A-AEF5-96D28FF92401}" type="presParOf" srcId="{D6932DA5-FAAA-4269-B0D4-1843BCAA4D87}" destId="{EB4ECD09-676C-48AD-B311-44873AF9F088}"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868103-7BD3-4C0B-A82C-46DA33DFA257}" type="doc">
      <dgm:prSet loTypeId="urn:microsoft.com/office/officeart/2008/layout/LinedList" loCatId="Inbox" qsTypeId="urn:microsoft.com/office/officeart/2005/8/quickstyle/simple1" qsCatId="simple" csTypeId="urn:microsoft.com/office/officeart/2005/8/colors/accent0_3" csCatId="mainScheme" phldr="1"/>
      <dgm:spPr/>
      <dgm:t>
        <a:bodyPr/>
        <a:lstStyle/>
        <a:p>
          <a:endParaRPr lang="en-US"/>
        </a:p>
      </dgm:t>
    </dgm:pt>
    <dgm:pt modelId="{256732EC-A521-4ABC-B99F-2B0A66A27C39}">
      <dgm:prSet custT="1"/>
      <dgm:spPr/>
      <dgm:t>
        <a:bodyPr/>
        <a:lstStyle/>
        <a:p>
          <a:r>
            <a:rPr lang="en-US" sz="2000" dirty="0"/>
            <a:t>From a group of two clusters, one cluster has been selected as that cluster alone has more similarity to what is there in the version file.</a:t>
          </a:r>
        </a:p>
      </dgm:t>
    </dgm:pt>
    <dgm:pt modelId="{3A8E496A-BFCB-49BD-AD90-DB04331ED72D}" type="parTrans" cxnId="{99BE2143-B465-4A29-A752-07449A4C1957}">
      <dgm:prSet/>
      <dgm:spPr/>
      <dgm:t>
        <a:bodyPr/>
        <a:lstStyle/>
        <a:p>
          <a:endParaRPr lang="en-US"/>
        </a:p>
      </dgm:t>
    </dgm:pt>
    <dgm:pt modelId="{63B3391D-FC55-4119-8BA8-7C7ABBB7188C}" type="sibTrans" cxnId="{99BE2143-B465-4A29-A752-07449A4C1957}">
      <dgm:prSet/>
      <dgm:spPr/>
      <dgm:t>
        <a:bodyPr/>
        <a:lstStyle/>
        <a:p>
          <a:endParaRPr lang="en-US"/>
        </a:p>
      </dgm:t>
    </dgm:pt>
    <dgm:pt modelId="{A3785685-BBA5-40C8-96DE-39B7F7A41D59}">
      <dgm:prSet custT="1"/>
      <dgm:spPr/>
      <dgm:t>
        <a:bodyPr/>
        <a:lstStyle/>
        <a:p>
          <a:r>
            <a:rPr lang="en-US" sz="2000" dirty="0"/>
            <a:t>The Hellinger distance as seen is 0.74293967646 which is more than 0.5.</a:t>
          </a:r>
        </a:p>
      </dgm:t>
    </dgm:pt>
    <dgm:pt modelId="{998FE905-0F7E-4F4B-BA5E-CD59CA482FD5}" type="parTrans" cxnId="{C97AC3AF-60C1-4ACF-A4D8-47258A5410DA}">
      <dgm:prSet/>
      <dgm:spPr/>
      <dgm:t>
        <a:bodyPr/>
        <a:lstStyle/>
        <a:p>
          <a:endParaRPr lang="en-US"/>
        </a:p>
      </dgm:t>
    </dgm:pt>
    <dgm:pt modelId="{A5A5116F-21FF-44DC-90E3-2030EA5AC3F4}" type="sibTrans" cxnId="{C97AC3AF-60C1-4ACF-A4D8-47258A5410DA}">
      <dgm:prSet/>
      <dgm:spPr/>
      <dgm:t>
        <a:bodyPr/>
        <a:lstStyle/>
        <a:p>
          <a:endParaRPr lang="en-US"/>
        </a:p>
      </dgm:t>
    </dgm:pt>
    <dgm:pt modelId="{765B0451-2AA9-419E-B59C-537D668F873E}">
      <dgm:prSet custT="1"/>
      <dgm:spPr/>
      <dgm:t>
        <a:bodyPr/>
        <a:lstStyle/>
        <a:p>
          <a:r>
            <a:rPr lang="en-US" sz="2000" dirty="0"/>
            <a:t>The other cluster does not contain information that could help developers and hence is ignored.</a:t>
          </a:r>
        </a:p>
      </dgm:t>
    </dgm:pt>
    <dgm:pt modelId="{8873912E-187B-4938-90E3-4156AA702C6D}" type="parTrans" cxnId="{9AD8C9AD-E772-412D-A707-E204A999195D}">
      <dgm:prSet/>
      <dgm:spPr/>
      <dgm:t>
        <a:bodyPr/>
        <a:lstStyle/>
        <a:p>
          <a:endParaRPr lang="en-US"/>
        </a:p>
      </dgm:t>
    </dgm:pt>
    <dgm:pt modelId="{B2484C3A-27DD-42FE-99AF-B99FB44A8D7A}" type="sibTrans" cxnId="{9AD8C9AD-E772-412D-A707-E204A999195D}">
      <dgm:prSet/>
      <dgm:spPr/>
      <dgm:t>
        <a:bodyPr/>
        <a:lstStyle/>
        <a:p>
          <a:endParaRPr lang="en-US"/>
        </a:p>
      </dgm:t>
    </dgm:pt>
    <dgm:pt modelId="{B0797E77-AB08-4599-AB8B-005C6C2C7EE6}" type="pres">
      <dgm:prSet presAssocID="{E2868103-7BD3-4C0B-A82C-46DA33DFA257}" presName="vert0" presStyleCnt="0">
        <dgm:presLayoutVars>
          <dgm:dir/>
          <dgm:animOne val="branch"/>
          <dgm:animLvl val="lvl"/>
        </dgm:presLayoutVars>
      </dgm:prSet>
      <dgm:spPr/>
    </dgm:pt>
    <dgm:pt modelId="{FC0D41C1-329C-4F21-A4D0-BEE485812D0F}" type="pres">
      <dgm:prSet presAssocID="{256732EC-A521-4ABC-B99F-2B0A66A27C39}" presName="thickLine" presStyleLbl="alignNode1" presStyleIdx="0" presStyleCnt="3"/>
      <dgm:spPr/>
    </dgm:pt>
    <dgm:pt modelId="{5B2C13D8-BBA7-4692-8A84-451235766DB9}" type="pres">
      <dgm:prSet presAssocID="{256732EC-A521-4ABC-B99F-2B0A66A27C39}" presName="horz1" presStyleCnt="0"/>
      <dgm:spPr/>
    </dgm:pt>
    <dgm:pt modelId="{5F4FA578-ED7A-4CDD-881A-0948572EE323}" type="pres">
      <dgm:prSet presAssocID="{256732EC-A521-4ABC-B99F-2B0A66A27C39}" presName="tx1" presStyleLbl="revTx" presStyleIdx="0" presStyleCnt="3"/>
      <dgm:spPr/>
    </dgm:pt>
    <dgm:pt modelId="{8712CFCB-5068-440D-8835-E6560BD7999F}" type="pres">
      <dgm:prSet presAssocID="{256732EC-A521-4ABC-B99F-2B0A66A27C39}" presName="vert1" presStyleCnt="0"/>
      <dgm:spPr/>
    </dgm:pt>
    <dgm:pt modelId="{A0942855-8217-487D-A4D7-AEC253F8E788}" type="pres">
      <dgm:prSet presAssocID="{A3785685-BBA5-40C8-96DE-39B7F7A41D59}" presName="thickLine" presStyleLbl="alignNode1" presStyleIdx="1" presStyleCnt="3"/>
      <dgm:spPr/>
    </dgm:pt>
    <dgm:pt modelId="{A2AA5635-92BE-4964-90E1-287557214491}" type="pres">
      <dgm:prSet presAssocID="{A3785685-BBA5-40C8-96DE-39B7F7A41D59}" presName="horz1" presStyleCnt="0"/>
      <dgm:spPr/>
    </dgm:pt>
    <dgm:pt modelId="{A91CDA08-625C-46C5-90FA-DA02820B2768}" type="pres">
      <dgm:prSet presAssocID="{A3785685-BBA5-40C8-96DE-39B7F7A41D59}" presName="tx1" presStyleLbl="revTx" presStyleIdx="1" presStyleCnt="3" custScaleY="62972"/>
      <dgm:spPr/>
    </dgm:pt>
    <dgm:pt modelId="{1837F811-EB9A-4095-B92A-5FA9BC1AB64D}" type="pres">
      <dgm:prSet presAssocID="{A3785685-BBA5-40C8-96DE-39B7F7A41D59}" presName="vert1" presStyleCnt="0"/>
      <dgm:spPr/>
    </dgm:pt>
    <dgm:pt modelId="{FA549D55-BC53-46B3-854D-0FA84BBF1092}" type="pres">
      <dgm:prSet presAssocID="{765B0451-2AA9-419E-B59C-537D668F873E}" presName="thickLine" presStyleLbl="alignNode1" presStyleIdx="2" presStyleCnt="3"/>
      <dgm:spPr/>
    </dgm:pt>
    <dgm:pt modelId="{2CDE9EA0-3AB0-4954-B706-6298E8D6CBBB}" type="pres">
      <dgm:prSet presAssocID="{765B0451-2AA9-419E-B59C-537D668F873E}" presName="horz1" presStyleCnt="0"/>
      <dgm:spPr/>
    </dgm:pt>
    <dgm:pt modelId="{E735E72E-CA5E-432F-92DD-988947225105}" type="pres">
      <dgm:prSet presAssocID="{765B0451-2AA9-419E-B59C-537D668F873E}" presName="tx1" presStyleLbl="revTx" presStyleIdx="2" presStyleCnt="3"/>
      <dgm:spPr/>
    </dgm:pt>
    <dgm:pt modelId="{CC68DB9A-1997-4A89-9DF0-F5A0A6647A99}" type="pres">
      <dgm:prSet presAssocID="{765B0451-2AA9-419E-B59C-537D668F873E}" presName="vert1" presStyleCnt="0"/>
      <dgm:spPr/>
    </dgm:pt>
  </dgm:ptLst>
  <dgm:cxnLst>
    <dgm:cxn modelId="{7423A202-4687-4999-A47D-B92D80A02656}" type="presOf" srcId="{256732EC-A521-4ABC-B99F-2B0A66A27C39}" destId="{5F4FA578-ED7A-4CDD-881A-0948572EE323}" srcOrd="0" destOrd="0" presId="urn:microsoft.com/office/officeart/2008/layout/LinedList"/>
    <dgm:cxn modelId="{2B9BD328-0730-40BF-92DC-C5BAACA1126E}" type="presOf" srcId="{E2868103-7BD3-4C0B-A82C-46DA33DFA257}" destId="{B0797E77-AB08-4599-AB8B-005C6C2C7EE6}" srcOrd="0" destOrd="0" presId="urn:microsoft.com/office/officeart/2008/layout/LinedList"/>
    <dgm:cxn modelId="{99BE2143-B465-4A29-A752-07449A4C1957}" srcId="{E2868103-7BD3-4C0B-A82C-46DA33DFA257}" destId="{256732EC-A521-4ABC-B99F-2B0A66A27C39}" srcOrd="0" destOrd="0" parTransId="{3A8E496A-BFCB-49BD-AD90-DB04331ED72D}" sibTransId="{63B3391D-FC55-4119-8BA8-7C7ABBB7188C}"/>
    <dgm:cxn modelId="{4B9D586F-C887-480B-B066-15BBA428A83E}" type="presOf" srcId="{765B0451-2AA9-419E-B59C-537D668F873E}" destId="{E735E72E-CA5E-432F-92DD-988947225105}" srcOrd="0" destOrd="0" presId="urn:microsoft.com/office/officeart/2008/layout/LinedList"/>
    <dgm:cxn modelId="{76795497-54BE-4B12-AE29-ABFD27A6CADB}" type="presOf" srcId="{A3785685-BBA5-40C8-96DE-39B7F7A41D59}" destId="{A91CDA08-625C-46C5-90FA-DA02820B2768}" srcOrd="0" destOrd="0" presId="urn:microsoft.com/office/officeart/2008/layout/LinedList"/>
    <dgm:cxn modelId="{9AD8C9AD-E772-412D-A707-E204A999195D}" srcId="{E2868103-7BD3-4C0B-A82C-46DA33DFA257}" destId="{765B0451-2AA9-419E-B59C-537D668F873E}" srcOrd="2" destOrd="0" parTransId="{8873912E-187B-4938-90E3-4156AA702C6D}" sibTransId="{B2484C3A-27DD-42FE-99AF-B99FB44A8D7A}"/>
    <dgm:cxn modelId="{C97AC3AF-60C1-4ACF-A4D8-47258A5410DA}" srcId="{E2868103-7BD3-4C0B-A82C-46DA33DFA257}" destId="{A3785685-BBA5-40C8-96DE-39B7F7A41D59}" srcOrd="1" destOrd="0" parTransId="{998FE905-0F7E-4F4B-BA5E-CD59CA482FD5}" sibTransId="{A5A5116F-21FF-44DC-90E3-2030EA5AC3F4}"/>
    <dgm:cxn modelId="{89E893E6-9E90-4076-AA82-D93AC0195D04}" type="presParOf" srcId="{B0797E77-AB08-4599-AB8B-005C6C2C7EE6}" destId="{FC0D41C1-329C-4F21-A4D0-BEE485812D0F}" srcOrd="0" destOrd="0" presId="urn:microsoft.com/office/officeart/2008/layout/LinedList"/>
    <dgm:cxn modelId="{1976656A-A961-4B3B-B0D9-49416DB3EE12}" type="presParOf" srcId="{B0797E77-AB08-4599-AB8B-005C6C2C7EE6}" destId="{5B2C13D8-BBA7-4692-8A84-451235766DB9}" srcOrd="1" destOrd="0" presId="urn:microsoft.com/office/officeart/2008/layout/LinedList"/>
    <dgm:cxn modelId="{3E890DDD-FFA4-44C9-94CB-DF2F5F009ACA}" type="presParOf" srcId="{5B2C13D8-BBA7-4692-8A84-451235766DB9}" destId="{5F4FA578-ED7A-4CDD-881A-0948572EE323}" srcOrd="0" destOrd="0" presId="urn:microsoft.com/office/officeart/2008/layout/LinedList"/>
    <dgm:cxn modelId="{FD512B4E-D9B7-4CBF-9E34-23A0F1E1530B}" type="presParOf" srcId="{5B2C13D8-BBA7-4692-8A84-451235766DB9}" destId="{8712CFCB-5068-440D-8835-E6560BD7999F}" srcOrd="1" destOrd="0" presId="urn:microsoft.com/office/officeart/2008/layout/LinedList"/>
    <dgm:cxn modelId="{FF955D3E-1D4F-4E09-828D-36766EDE43E7}" type="presParOf" srcId="{B0797E77-AB08-4599-AB8B-005C6C2C7EE6}" destId="{A0942855-8217-487D-A4D7-AEC253F8E788}" srcOrd="2" destOrd="0" presId="urn:microsoft.com/office/officeart/2008/layout/LinedList"/>
    <dgm:cxn modelId="{EC69B4A7-CE57-42B5-B59B-E41D4D4119C1}" type="presParOf" srcId="{B0797E77-AB08-4599-AB8B-005C6C2C7EE6}" destId="{A2AA5635-92BE-4964-90E1-287557214491}" srcOrd="3" destOrd="0" presId="urn:microsoft.com/office/officeart/2008/layout/LinedList"/>
    <dgm:cxn modelId="{EE2577B1-6F18-42BF-B344-97EC38FDA118}" type="presParOf" srcId="{A2AA5635-92BE-4964-90E1-287557214491}" destId="{A91CDA08-625C-46C5-90FA-DA02820B2768}" srcOrd="0" destOrd="0" presId="urn:microsoft.com/office/officeart/2008/layout/LinedList"/>
    <dgm:cxn modelId="{253365F0-2DF3-4BBB-BAEB-B64930B6053A}" type="presParOf" srcId="{A2AA5635-92BE-4964-90E1-287557214491}" destId="{1837F811-EB9A-4095-B92A-5FA9BC1AB64D}" srcOrd="1" destOrd="0" presId="urn:microsoft.com/office/officeart/2008/layout/LinedList"/>
    <dgm:cxn modelId="{F5DA3F16-00C7-4058-A37A-5EDA65DFA005}" type="presParOf" srcId="{B0797E77-AB08-4599-AB8B-005C6C2C7EE6}" destId="{FA549D55-BC53-46B3-854D-0FA84BBF1092}" srcOrd="4" destOrd="0" presId="urn:microsoft.com/office/officeart/2008/layout/LinedList"/>
    <dgm:cxn modelId="{CBD51F66-49C8-4E2C-BE9E-F9F70D3FC093}" type="presParOf" srcId="{B0797E77-AB08-4599-AB8B-005C6C2C7EE6}" destId="{2CDE9EA0-3AB0-4954-B706-6298E8D6CBBB}" srcOrd="5" destOrd="0" presId="urn:microsoft.com/office/officeart/2008/layout/LinedList"/>
    <dgm:cxn modelId="{C195A6DE-4A40-490B-BC93-5468967C24C0}" type="presParOf" srcId="{2CDE9EA0-3AB0-4954-B706-6298E8D6CBBB}" destId="{E735E72E-CA5E-432F-92DD-988947225105}" srcOrd="0" destOrd="0" presId="urn:microsoft.com/office/officeart/2008/layout/LinedList"/>
    <dgm:cxn modelId="{AA21C0F9-618A-4621-9F2B-063B937628E6}" type="presParOf" srcId="{2CDE9EA0-3AB0-4954-B706-6298E8D6CBBB}" destId="{CC68DB9A-1997-4A89-9DF0-F5A0A6647A9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A844D-519B-48AD-8392-7170652D3868}">
      <dsp:nvSpPr>
        <dsp:cNvPr id="0" name=""/>
        <dsp:cNvSpPr/>
      </dsp:nvSpPr>
      <dsp:spPr>
        <a:xfrm>
          <a:off x="0" y="0"/>
          <a:ext cx="9604375" cy="445236"/>
        </a:xfrm>
        <a:prstGeom prst="chevron">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kern="1200" dirty="0"/>
            <a:t>Data Pre-Processing :</a:t>
          </a:r>
          <a:endParaRPr lang="en-US" sz="1800" kern="1200" dirty="0"/>
        </a:p>
      </dsp:txBody>
      <dsp:txXfrm>
        <a:off x="222618" y="0"/>
        <a:ext cx="9159139" cy="445236"/>
      </dsp:txXfrm>
    </dsp:sp>
    <dsp:sp modelId="{87A290B1-59BF-43A1-8C47-77ABAAA126C0}">
      <dsp:nvSpPr>
        <dsp:cNvPr id="0" name=""/>
        <dsp:cNvSpPr/>
      </dsp:nvSpPr>
      <dsp:spPr>
        <a:xfrm>
          <a:off x="0" y="803687"/>
          <a:ext cx="7683500" cy="2980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The pre-processing of the dataset involves :</a:t>
          </a:r>
        </a:p>
        <a:p>
          <a:pPr marL="171450" lvl="1" indent="-171450" algn="l" defTabSz="800100">
            <a:lnSpc>
              <a:spcPct val="90000"/>
            </a:lnSpc>
            <a:spcBef>
              <a:spcPct val="0"/>
            </a:spcBef>
            <a:spcAft>
              <a:spcPct val="15000"/>
            </a:spcAft>
            <a:buChar char="•"/>
          </a:pPr>
          <a:r>
            <a:rPr lang="en-US" sz="1800" kern="1200" dirty="0"/>
            <a:t>1)Tokenizing, 2)Removing Stop Words and punctuation,  3) Lemmatizing. </a:t>
          </a:r>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a:t>The dataset is tokenized so that we have only the atomic elements and is converted into a list of tokens.</a:t>
          </a:r>
        </a:p>
        <a:p>
          <a:pPr marL="171450" lvl="1" indent="-171450" algn="l" defTabSz="800100">
            <a:lnSpc>
              <a:spcPct val="90000"/>
            </a:lnSpc>
            <a:spcBef>
              <a:spcPct val="0"/>
            </a:spcBef>
            <a:spcAft>
              <a:spcPct val="15000"/>
            </a:spcAft>
            <a:buChar char="•"/>
          </a:pPr>
          <a:r>
            <a:rPr lang="en-US" sz="1800" kern="1200"/>
            <a:t>And this tokenization process is implemented using NLTK’s wordpunct_tokenize module.</a:t>
          </a:r>
        </a:p>
        <a:p>
          <a:pPr marL="171450" lvl="1" indent="-171450" algn="l" defTabSz="800100">
            <a:lnSpc>
              <a:spcPct val="90000"/>
            </a:lnSpc>
            <a:spcBef>
              <a:spcPct val="0"/>
            </a:spcBef>
            <a:spcAft>
              <a:spcPct val="15000"/>
            </a:spcAft>
            <a:buChar char="•"/>
          </a:pPr>
          <a:r>
            <a:rPr lang="en-US" sz="1800" kern="1200"/>
            <a:t>Stop words such as conjunctions and articles are meaningless for this text analysis project and hence are removed.</a:t>
          </a:r>
        </a:p>
        <a:p>
          <a:pPr marL="171450" lvl="1" indent="-171450" algn="l" defTabSz="800100">
            <a:lnSpc>
              <a:spcPct val="90000"/>
            </a:lnSpc>
            <a:spcBef>
              <a:spcPct val="0"/>
            </a:spcBef>
            <a:spcAft>
              <a:spcPct val="15000"/>
            </a:spcAft>
            <a:buChar char="•"/>
          </a:pPr>
          <a:r>
            <a:rPr lang="en-US" sz="1800" kern="1200" dirty="0"/>
            <a:t>And a Lemmatizer is used so we can remove the similar words and replace it with the root words</a:t>
          </a:r>
        </a:p>
      </dsp:txBody>
      <dsp:txXfrm>
        <a:off x="0" y="803687"/>
        <a:ext cx="7683500" cy="29809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9E630F-29C9-4B7E-AF3E-442A888424EB}">
      <dsp:nvSpPr>
        <dsp:cNvPr id="0" name=""/>
        <dsp:cNvSpPr/>
      </dsp:nvSpPr>
      <dsp:spPr>
        <a:xfrm>
          <a:off x="0" y="320543"/>
          <a:ext cx="5913437" cy="864000"/>
        </a:xfrm>
        <a:prstGeom prst="chevron">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Comparison between Cluster topics and Version topics</a:t>
          </a:r>
        </a:p>
      </dsp:txBody>
      <dsp:txXfrm>
        <a:off x="432000" y="320543"/>
        <a:ext cx="5049437" cy="864000"/>
      </dsp:txXfrm>
    </dsp:sp>
    <dsp:sp modelId="{EB4ECD09-676C-48AD-B311-44873AF9F088}">
      <dsp:nvSpPr>
        <dsp:cNvPr id="0" name=""/>
        <dsp:cNvSpPr/>
      </dsp:nvSpPr>
      <dsp:spPr>
        <a:xfrm>
          <a:off x="0" y="1292543"/>
          <a:ext cx="4730749" cy="302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11200">
            <a:lnSpc>
              <a:spcPct val="90000"/>
            </a:lnSpc>
            <a:spcBef>
              <a:spcPct val="0"/>
            </a:spcBef>
            <a:spcAft>
              <a:spcPct val="15000"/>
            </a:spcAft>
            <a:buNone/>
          </a:pPr>
          <a:r>
            <a:rPr lang="en-US" sz="1600" kern="1200" dirty="0"/>
            <a:t>========</a:t>
          </a:r>
        </a:p>
        <a:p>
          <a:pPr marL="171450" lvl="1" indent="-171450" algn="l" defTabSz="711200">
            <a:lnSpc>
              <a:spcPct val="90000"/>
            </a:lnSpc>
            <a:spcBef>
              <a:spcPct val="0"/>
            </a:spcBef>
            <a:spcAft>
              <a:spcPct val="15000"/>
            </a:spcAft>
            <a:buNone/>
          </a:pPr>
          <a:r>
            <a:rPr lang="en-US" sz="1600" kern="1200" dirty="0"/>
            <a:t>version ['Fixes for other crashes should be available.']</a:t>
          </a:r>
        </a:p>
        <a:p>
          <a:pPr marL="171450" lvl="1" indent="-171450" algn="l" defTabSz="711200">
            <a:lnSpc>
              <a:spcPct val="90000"/>
            </a:lnSpc>
            <a:spcBef>
              <a:spcPct val="0"/>
            </a:spcBef>
            <a:spcAft>
              <a:spcPct val="15000"/>
            </a:spcAft>
            <a:buNone/>
          </a:pPr>
          <a:endParaRPr lang="en-US" sz="1600" kern="1200" dirty="0"/>
        </a:p>
        <a:p>
          <a:pPr marL="171450" lvl="1" indent="-171450" algn="l" defTabSz="711200">
            <a:lnSpc>
              <a:spcPct val="90000"/>
            </a:lnSpc>
            <a:spcBef>
              <a:spcPct val="0"/>
            </a:spcBef>
            <a:spcAft>
              <a:spcPct val="15000"/>
            </a:spcAft>
            <a:buNone/>
          </a:pPr>
          <a:r>
            <a:rPr lang="en-US" sz="1600" kern="1200" dirty="0"/>
            <a:t>Cluster topics [(0, u'0.034*"app" + 0.014*"update" + 0.014*"download" + 0.012*"crash" + 0.012*"</a:t>
          </a:r>
          <a:r>
            <a:rPr lang="en-US" sz="1600" kern="1200" dirty="0" err="1"/>
            <a:t>ipad</a:t>
          </a:r>
          <a:r>
            <a:rPr lang="en-US" sz="1600" kern="1200" dirty="0"/>
            <a:t>" + 0.011*"work" + 0.011*"latest" + 0.009*"freeze" + 0.009*"article" + 0.009*"story"'), (1, u'0.031*"app" + 0.017*"update" + 0.016*"page" + 0.010*"story" + 0.010*"</a:t>
          </a:r>
          <a:r>
            <a:rPr lang="en-US" sz="1600" kern="1200" dirty="0" err="1"/>
            <a:t>ipad</a:t>
          </a:r>
          <a:r>
            <a:rPr lang="en-US" sz="1600" kern="1200" dirty="0"/>
            <a:t>" + 0.010*"article" + 0.010*"load" + </a:t>
          </a:r>
        </a:p>
        <a:p>
          <a:pPr marL="171450" lvl="1" indent="-171450" algn="l" defTabSz="711200">
            <a:lnSpc>
              <a:spcPct val="90000"/>
            </a:lnSpc>
            <a:spcBef>
              <a:spcPct val="0"/>
            </a:spcBef>
            <a:spcAft>
              <a:spcPct val="15000"/>
            </a:spcAft>
            <a:buNone/>
          </a:pPr>
          <a:r>
            <a:rPr lang="en-US" sz="1600" kern="1200" dirty="0"/>
            <a:t>0.009*"time" + 0.009*"section" + 0.009*"sometimes"')]</a:t>
          </a:r>
        </a:p>
        <a:p>
          <a:pPr marL="171450" lvl="1" indent="-171450" algn="l" defTabSz="711200">
            <a:lnSpc>
              <a:spcPct val="90000"/>
            </a:lnSpc>
            <a:spcBef>
              <a:spcPct val="0"/>
            </a:spcBef>
            <a:spcAft>
              <a:spcPct val="15000"/>
            </a:spcAft>
            <a:buNone/>
          </a:pPr>
          <a:endParaRPr lang="en-US" sz="1600" kern="1200" dirty="0"/>
        </a:p>
        <a:p>
          <a:pPr marL="171450" lvl="1" indent="-171450" algn="l" defTabSz="711200">
            <a:lnSpc>
              <a:spcPct val="90000"/>
            </a:lnSpc>
            <a:spcBef>
              <a:spcPct val="0"/>
            </a:spcBef>
            <a:spcAft>
              <a:spcPct val="15000"/>
            </a:spcAft>
            <a:buNone/>
          </a:pPr>
          <a:r>
            <a:rPr lang="en-US" sz="1600" kern="1200" dirty="0"/>
            <a:t>topic comparison distance between version and reviews</a:t>
          </a:r>
        </a:p>
        <a:p>
          <a:pPr marL="171450" lvl="1" indent="-171450" algn="l" defTabSz="711200">
            <a:lnSpc>
              <a:spcPct val="90000"/>
            </a:lnSpc>
            <a:spcBef>
              <a:spcPct val="0"/>
            </a:spcBef>
            <a:spcAft>
              <a:spcPct val="15000"/>
            </a:spcAft>
            <a:buNone/>
          </a:pPr>
          <a:r>
            <a:rPr lang="en-US" sz="1600" kern="1200" dirty="0"/>
            <a:t>0.74293967646</a:t>
          </a:r>
        </a:p>
      </dsp:txBody>
      <dsp:txXfrm>
        <a:off x="0" y="1292543"/>
        <a:ext cx="4730749" cy="3024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D41C1-329C-4F21-A4D0-BEE485812D0F}">
      <dsp:nvSpPr>
        <dsp:cNvPr id="0" name=""/>
        <dsp:cNvSpPr/>
      </dsp:nvSpPr>
      <dsp:spPr>
        <a:xfrm>
          <a:off x="0" y="1762"/>
          <a:ext cx="5913437"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4FA578-ED7A-4CDD-881A-0948572EE323}">
      <dsp:nvSpPr>
        <dsp:cNvPr id="0" name=""/>
        <dsp:cNvSpPr/>
      </dsp:nvSpPr>
      <dsp:spPr>
        <a:xfrm>
          <a:off x="0" y="1762"/>
          <a:ext cx="5913437" cy="1319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From a group of two clusters, one cluster has been selected as that cluster alone has more similarity to what is there in the version file.</a:t>
          </a:r>
        </a:p>
      </dsp:txBody>
      <dsp:txXfrm>
        <a:off x="0" y="1762"/>
        <a:ext cx="5913437" cy="1319744"/>
      </dsp:txXfrm>
    </dsp:sp>
    <dsp:sp modelId="{A0942855-8217-487D-A4D7-AEC253F8E788}">
      <dsp:nvSpPr>
        <dsp:cNvPr id="0" name=""/>
        <dsp:cNvSpPr/>
      </dsp:nvSpPr>
      <dsp:spPr>
        <a:xfrm>
          <a:off x="0" y="1321507"/>
          <a:ext cx="5913437"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1CDA08-625C-46C5-90FA-DA02820B2768}">
      <dsp:nvSpPr>
        <dsp:cNvPr id="0" name=""/>
        <dsp:cNvSpPr/>
      </dsp:nvSpPr>
      <dsp:spPr>
        <a:xfrm>
          <a:off x="0" y="1321507"/>
          <a:ext cx="5913437" cy="831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The Hellinger distance as seen is 0.74293967646 which is more than 0.5.</a:t>
          </a:r>
        </a:p>
      </dsp:txBody>
      <dsp:txXfrm>
        <a:off x="0" y="1321507"/>
        <a:ext cx="5913437" cy="831069"/>
      </dsp:txXfrm>
    </dsp:sp>
    <dsp:sp modelId="{FA549D55-BC53-46B3-854D-0FA84BBF1092}">
      <dsp:nvSpPr>
        <dsp:cNvPr id="0" name=""/>
        <dsp:cNvSpPr/>
      </dsp:nvSpPr>
      <dsp:spPr>
        <a:xfrm>
          <a:off x="0" y="2152576"/>
          <a:ext cx="5913437"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35E72E-CA5E-432F-92DD-988947225105}">
      <dsp:nvSpPr>
        <dsp:cNvPr id="0" name=""/>
        <dsp:cNvSpPr/>
      </dsp:nvSpPr>
      <dsp:spPr>
        <a:xfrm>
          <a:off x="0" y="2152576"/>
          <a:ext cx="5913437" cy="1319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The other cluster does not contain information that could help developers and hence is ignored.</a:t>
          </a:r>
        </a:p>
      </dsp:txBody>
      <dsp:txXfrm>
        <a:off x="0" y="2152576"/>
        <a:ext cx="5913437" cy="131974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B71B24-6FFF-41D6-BB17-5F04D9B78D30}" type="datetimeFigureOut">
              <a:rPr lang="en-US" smtClean="0"/>
              <a:t>8/5/2018</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563C057-8F65-49B6-931C-BF6ADD09D975}"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461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B71B24-6FFF-41D6-BB17-5F04D9B78D30}" type="datetimeFigureOut">
              <a:rPr lang="en-US" smtClean="0"/>
              <a:t>8/5/2018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3C057-8F65-49B6-931C-BF6ADD09D975}"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46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B71B24-6FFF-41D6-BB17-5F04D9B78D30}" type="datetimeFigureOut">
              <a:rPr lang="en-US" smtClean="0"/>
              <a:t>8/5/2018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3C057-8F65-49B6-931C-BF6ADD09D975}"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1370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B71B24-6FFF-41D6-BB17-5F04D9B78D30}" type="datetimeFigureOut">
              <a:rPr lang="en-US" smtClean="0"/>
              <a:t>8/5/2018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3C057-8F65-49B6-931C-BF6ADD09D975}"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158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B71B24-6FFF-41D6-BB17-5F04D9B78D30}" type="datetimeFigureOut">
              <a:rPr lang="en-US" smtClean="0"/>
              <a:t>8/5/2018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3C057-8F65-49B6-931C-BF6ADD09D975}"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4315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B71B24-6FFF-41D6-BB17-5F04D9B78D30}" type="datetimeFigureOut">
              <a:rPr lang="en-US" smtClean="0"/>
              <a:t>8/5/2018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63C057-8F65-49B6-931C-BF6ADD09D975}"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8034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B71B24-6FFF-41D6-BB17-5F04D9B78D30}" type="datetimeFigureOut">
              <a:rPr lang="en-US" smtClean="0"/>
              <a:t>8/5/2018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63C057-8F65-49B6-931C-BF6ADD09D975}"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1846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B71B24-6FFF-41D6-BB17-5F04D9B78D30}" type="datetimeFigureOut">
              <a:rPr lang="en-US" smtClean="0"/>
              <a:t>8/5/2018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63C057-8F65-49B6-931C-BF6ADD09D97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924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B71B24-6FFF-41D6-BB17-5F04D9B78D30}" type="datetimeFigureOut">
              <a:rPr lang="en-US" smtClean="0"/>
              <a:t>8/5/2018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63C057-8F65-49B6-931C-BF6ADD09D975}" type="slidenum">
              <a:rPr lang="en-US" smtClean="0"/>
              <a:t>‹#›</a:t>
            </a:fld>
            <a:endParaRPr lang="en-US"/>
          </a:p>
        </p:txBody>
      </p:sp>
    </p:spTree>
    <p:extLst>
      <p:ext uri="{BB962C8B-B14F-4D97-AF65-F5344CB8AC3E}">
        <p14:creationId xmlns:p14="http://schemas.microsoft.com/office/powerpoint/2010/main" val="3635592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7B71B24-6FFF-41D6-BB17-5F04D9B78D30}" type="datetimeFigureOut">
              <a:rPr lang="en-US" smtClean="0"/>
              <a:t>8/5/2018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63C057-8F65-49B6-931C-BF6ADD09D975}"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1975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7B71B24-6FFF-41D6-BB17-5F04D9B78D30}" type="datetimeFigureOut">
              <a:rPr lang="en-US" smtClean="0"/>
              <a:t>8/5/2018</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563C057-8F65-49B6-931C-BF6ADD09D975}"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7852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7B71B24-6FFF-41D6-BB17-5F04D9B78D30}" type="datetimeFigureOut">
              <a:rPr lang="en-US" smtClean="0"/>
              <a:t>8/5/2018</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563C057-8F65-49B6-931C-BF6ADD09D975}"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595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appannie.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Special Problem</a:t>
            </a:r>
          </a:p>
        </p:txBody>
      </p:sp>
      <p:sp>
        <p:nvSpPr>
          <p:cNvPr id="3" name="Subtitle 2"/>
          <p:cNvSpPr>
            <a:spLocks noGrp="1"/>
          </p:cNvSpPr>
          <p:nvPr>
            <p:ph type="subTitle" idx="1"/>
          </p:nvPr>
        </p:nvSpPr>
        <p:spPr/>
        <p:txBody>
          <a:bodyPr/>
          <a:lstStyle/>
          <a:p>
            <a:r>
              <a:rPr lang="en-US" dirty="0"/>
              <a:t>Dr. Charles Isbell</a:t>
            </a:r>
          </a:p>
          <a:p>
            <a:r>
              <a:rPr lang="en-US" dirty="0"/>
              <a:t>Vidhya Iyer</a:t>
            </a:r>
          </a:p>
        </p:txBody>
      </p:sp>
    </p:spTree>
    <p:extLst>
      <p:ext uri="{BB962C8B-B14F-4D97-AF65-F5344CB8AC3E}">
        <p14:creationId xmlns:p14="http://schemas.microsoft.com/office/powerpoint/2010/main" val="995224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199"/>
            <a:ext cx="0" cy="429768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249961" y="1600199"/>
            <a:ext cx="3173482" cy="4297680"/>
          </a:xfrm>
        </p:spPr>
        <p:txBody>
          <a:bodyPr anchor="ctr">
            <a:normAutofit/>
          </a:bodyPr>
          <a:lstStyle/>
          <a:p>
            <a:r>
              <a:rPr lang="en-US" dirty="0"/>
              <a:t>TOPIC Modelling</a:t>
            </a:r>
          </a:p>
        </p:txBody>
      </p:sp>
      <p:sp>
        <p:nvSpPr>
          <p:cNvPr id="3" name="Content Placeholder 2"/>
          <p:cNvSpPr>
            <a:spLocks noGrp="1"/>
          </p:cNvSpPr>
          <p:nvPr>
            <p:ph idx="1"/>
          </p:nvPr>
        </p:nvSpPr>
        <p:spPr>
          <a:xfrm>
            <a:off x="4885151" y="1600199"/>
            <a:ext cx="6169703" cy="4297680"/>
          </a:xfrm>
        </p:spPr>
        <p:txBody>
          <a:bodyPr anchor="ctr">
            <a:normAutofit/>
          </a:bodyPr>
          <a:lstStyle/>
          <a:p>
            <a:pPr>
              <a:lnSpc>
                <a:spcPct val="110000"/>
              </a:lnSpc>
            </a:pPr>
            <a:endParaRPr lang="en-US"/>
          </a:p>
          <a:p>
            <a:pPr>
              <a:lnSpc>
                <a:spcPct val="110000"/>
              </a:lnSpc>
            </a:pPr>
            <a:endParaRPr lang="en-US"/>
          </a:p>
          <a:p>
            <a:pPr>
              <a:lnSpc>
                <a:spcPct val="110000"/>
              </a:lnSpc>
            </a:pPr>
            <a:r>
              <a:rPr lang="en-US" dirty="0"/>
              <a:t>Topics are chosen from each cluster as a representation of what issue or topic each cluster is revolving around with.</a:t>
            </a:r>
            <a:endParaRPr lang="en-US"/>
          </a:p>
          <a:p>
            <a:pPr>
              <a:lnSpc>
                <a:spcPct val="110000"/>
              </a:lnSpc>
            </a:pPr>
            <a:r>
              <a:rPr lang="en-US" dirty="0"/>
              <a:t>This is done so that it would be easier to compare this information with that of the version information of the app.</a:t>
            </a:r>
            <a:endParaRPr lang="en-US"/>
          </a:p>
          <a:p>
            <a:pPr>
              <a:lnSpc>
                <a:spcPct val="110000"/>
              </a:lnSpc>
            </a:pPr>
            <a:r>
              <a:rPr lang="en-US" dirty="0"/>
              <a:t>Latent </a:t>
            </a:r>
            <a:r>
              <a:rPr lang="en-US" dirty="0" err="1"/>
              <a:t>Dirichlet</a:t>
            </a:r>
            <a:r>
              <a:rPr lang="en-US" dirty="0"/>
              <a:t> Allocation(LDA) algorithm is used for this topic modelling process to discover the topics for each cluster.  </a:t>
            </a:r>
            <a:endParaRPr lang="en-US"/>
          </a:p>
          <a:p>
            <a:pPr marL="0" indent="0">
              <a:lnSpc>
                <a:spcPct val="110000"/>
              </a:lnSpc>
              <a:buNone/>
            </a:pPr>
            <a:endParaRPr lang="en-US"/>
          </a:p>
          <a:p>
            <a:pPr marL="0" indent="0">
              <a:lnSpc>
                <a:spcPct val="110000"/>
              </a:lnSpc>
              <a:buNone/>
            </a:pPr>
            <a:endParaRPr lang="en-US"/>
          </a:p>
          <a:p>
            <a:pPr marL="0" indent="0">
              <a:lnSpc>
                <a:spcPct val="110000"/>
              </a:lnSpc>
              <a:buNone/>
            </a:pPr>
            <a:endParaRPr lang="en-US"/>
          </a:p>
        </p:txBody>
      </p:sp>
    </p:spTree>
    <p:extLst>
      <p:ext uri="{BB962C8B-B14F-4D97-AF65-F5344CB8AC3E}">
        <p14:creationId xmlns:p14="http://schemas.microsoft.com/office/powerpoint/2010/main" val="3305251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modelling example</a:t>
            </a:r>
          </a:p>
        </p:txBody>
      </p:sp>
      <p:sp>
        <p:nvSpPr>
          <p:cNvPr id="3" name="Content Placeholder 2"/>
          <p:cNvSpPr>
            <a:spLocks noGrp="1"/>
          </p:cNvSpPr>
          <p:nvPr>
            <p:ph idx="1"/>
          </p:nvPr>
        </p:nvSpPr>
        <p:spPr/>
        <p:txBody>
          <a:bodyPr>
            <a:normAutofit lnSpcReduction="10000"/>
          </a:bodyPr>
          <a:lstStyle/>
          <a:p>
            <a:r>
              <a:rPr lang="en-US" dirty="0"/>
              <a:t>The topics are displayed after implementing LDA along with its probability values.</a:t>
            </a:r>
          </a:p>
          <a:p>
            <a:r>
              <a:rPr lang="en-US" b="1" dirty="0"/>
              <a:t>Review</a:t>
            </a:r>
            <a:r>
              <a:rPr lang="en-US" dirty="0"/>
              <a:t> : ['It gets worse by </a:t>
            </a:r>
            <a:r>
              <a:rPr lang="en-US" dirty="0" err="1"/>
              <a:t>Anacapaman</a:t>
            </a:r>
            <a:r>
              <a:rPr lang="en-US" dirty="0"/>
              <a:t> \n Now I have to log in every time I launch the app. And I repeatedly have to delete app and reload in order to reduce its memory hogging. This is by far the worst memory hog on my iPad.']</a:t>
            </a:r>
          </a:p>
          <a:p>
            <a:r>
              <a:rPr lang="en-US" b="1" dirty="0"/>
              <a:t>Topics  after LDA </a:t>
            </a:r>
            <a:r>
              <a:rPr lang="en-US" dirty="0"/>
              <a:t>: [(0,  0.079*"app" + 0.072*"memory" + 0.054*"order" + 0.052*"hog" + 0.052*"worse" + 0.052*"hogging" + 0.052*"get" + 0.051*"repeatedly" + 0.051*"time" + 0.050*"far"'), (1, u'0.078*"memory" + 0.071*"app" + 0.053*"launch" + 0.053*"every" + 0.052*"</a:t>
            </a:r>
            <a:r>
              <a:rPr lang="en-US" dirty="0" err="1"/>
              <a:t>anacapaman</a:t>
            </a:r>
            <a:r>
              <a:rPr lang="en-US" dirty="0"/>
              <a:t>" + 0.051*"reduce" + 0.051*"reload" + 0.051*"worst" + 0.051*"log" + 0.050*"delete"')]</a:t>
            </a:r>
          </a:p>
        </p:txBody>
      </p:sp>
    </p:spTree>
    <p:extLst>
      <p:ext uri="{BB962C8B-B14F-4D97-AF65-F5344CB8AC3E}">
        <p14:creationId xmlns:p14="http://schemas.microsoft.com/office/powerpoint/2010/main" val="1216903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comparison		</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The topics are generated for each cluster that is created from the list of reviews for a particular version of the app.</a:t>
            </a:r>
          </a:p>
          <a:p>
            <a:r>
              <a:rPr lang="en-US" dirty="0"/>
              <a:t>The topics are generated for each version’s update file as well so that it can be used for comparison.</a:t>
            </a:r>
          </a:p>
          <a:p>
            <a:r>
              <a:rPr lang="en-US" dirty="0"/>
              <a:t>The topics between each cluster data and the version updates file are compared by using the Hellinger distance metric. </a:t>
            </a:r>
          </a:p>
          <a:p>
            <a:r>
              <a:rPr lang="en-US" dirty="0"/>
              <a:t>This comparison helps in deciding which clusters are more significant in contributing to helping the developer identify the issue to be rectified immediately. </a:t>
            </a:r>
          </a:p>
          <a:p>
            <a:r>
              <a:rPr lang="en-US" dirty="0"/>
              <a:t>When the Hellinger distance between the cluster topics and version file topics is found to be greater than 0.5, that cluster is selected otherwise the cluster is discarded. </a:t>
            </a:r>
          </a:p>
          <a:p>
            <a:endParaRPr lang="en-US" dirty="0"/>
          </a:p>
          <a:p>
            <a:pPr marL="0" indent="0">
              <a:buNone/>
            </a:pPr>
            <a:endParaRPr lang="en-US" dirty="0"/>
          </a:p>
        </p:txBody>
      </p:sp>
    </p:spTree>
    <p:extLst>
      <p:ext uri="{BB962C8B-B14F-4D97-AF65-F5344CB8AC3E}">
        <p14:creationId xmlns:p14="http://schemas.microsoft.com/office/powerpoint/2010/main" val="4283058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199"/>
            <a:ext cx="0" cy="429768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249961" y="1600199"/>
            <a:ext cx="3173482" cy="4297680"/>
          </a:xfrm>
        </p:spPr>
        <p:txBody>
          <a:bodyPr anchor="ctr">
            <a:normAutofit/>
          </a:bodyPr>
          <a:lstStyle/>
          <a:p>
            <a:r>
              <a:rPr lang="en-US" dirty="0"/>
              <a:t>Topics comparison example</a:t>
            </a:r>
          </a:p>
        </p:txBody>
      </p:sp>
      <p:sp>
        <p:nvSpPr>
          <p:cNvPr id="3" name="Content Placeholder 2"/>
          <p:cNvSpPr>
            <a:spLocks noGrp="1"/>
          </p:cNvSpPr>
          <p:nvPr>
            <p:ph idx="1"/>
          </p:nvPr>
        </p:nvSpPr>
        <p:spPr>
          <a:xfrm>
            <a:off x="4885151" y="599440"/>
            <a:ext cx="6169703" cy="6360160"/>
          </a:xfrm>
        </p:spPr>
        <p:txBody>
          <a:bodyPr anchor="ctr">
            <a:noAutofit/>
          </a:bodyPr>
          <a:lstStyle/>
          <a:p>
            <a:pPr>
              <a:lnSpc>
                <a:spcPct val="110000"/>
              </a:lnSpc>
            </a:pPr>
            <a:r>
              <a:rPr lang="en-US" sz="1600" dirty="0"/>
              <a:t>The topics from each cluster is compared with the version text file(version file contains the features that the developers improved on in the app) using </a:t>
            </a:r>
            <a:r>
              <a:rPr lang="en-US" sz="1600" b="1" dirty="0"/>
              <a:t>Hellinger distance metric. </a:t>
            </a:r>
            <a:endParaRPr lang="en-US" sz="1600" dirty="0"/>
          </a:p>
          <a:p>
            <a:pPr>
              <a:lnSpc>
                <a:spcPct val="110000"/>
              </a:lnSpc>
            </a:pPr>
            <a:r>
              <a:rPr lang="en-US" sz="1600" dirty="0"/>
              <a:t>In my case, clusters which have more relation to the version topics are considered. </a:t>
            </a:r>
          </a:p>
          <a:p>
            <a:pPr marL="0" indent="0">
              <a:lnSpc>
                <a:spcPct val="110000"/>
              </a:lnSpc>
              <a:buNone/>
            </a:pPr>
            <a:r>
              <a:rPr lang="en-US" sz="1600" b="1" dirty="0"/>
              <a:t>Comparison between Cluster topics and Version topics</a:t>
            </a:r>
          </a:p>
          <a:p>
            <a:pPr marL="0" indent="0">
              <a:lnSpc>
                <a:spcPct val="110000"/>
              </a:lnSpc>
              <a:buNone/>
            </a:pPr>
            <a:r>
              <a:rPr lang="en-US" sz="1600" i="1" dirty="0"/>
              <a:t>version ['Fixes for other crashes should be available.']</a:t>
            </a:r>
          </a:p>
          <a:p>
            <a:pPr marL="0" indent="0">
              <a:lnSpc>
                <a:spcPct val="110000"/>
              </a:lnSpc>
              <a:buNone/>
            </a:pPr>
            <a:r>
              <a:rPr lang="en-US" sz="1600" i="1" dirty="0"/>
              <a:t>cluster [(0, u'0.034*"app" + 0.014*"update" + 0.014*"download" + 0.012*"crash" + 0.012*"iPad" + 0.011*"work" + 0.011*"latest" + 0.009*"freeze" + 0.009*"article" + 0.009*"story"'), (1, u'0.031*"app" + 0.017*"update" + 0.016*"page" + 0.010*"story" + 0.010*"iPad" + 0.010*"article" + 0.010*"load" + 0.009*"time" + 0.009*"section" + 0.009*"sometimes"')]</a:t>
            </a:r>
          </a:p>
          <a:p>
            <a:pPr marL="0" indent="0">
              <a:lnSpc>
                <a:spcPct val="110000"/>
              </a:lnSpc>
              <a:buNone/>
            </a:pPr>
            <a:r>
              <a:rPr lang="en-US" sz="1600" b="1" dirty="0"/>
              <a:t>topic comparison distance between version and reviews</a:t>
            </a:r>
          </a:p>
          <a:p>
            <a:pPr marL="0" indent="0">
              <a:lnSpc>
                <a:spcPct val="110000"/>
              </a:lnSpc>
              <a:buNone/>
            </a:pPr>
            <a:r>
              <a:rPr lang="en-US" sz="1600" b="1" dirty="0"/>
              <a:t>0.74293967646 </a:t>
            </a:r>
          </a:p>
        </p:txBody>
      </p:sp>
    </p:spTree>
    <p:extLst>
      <p:ext uri="{BB962C8B-B14F-4D97-AF65-F5344CB8AC3E}">
        <p14:creationId xmlns:p14="http://schemas.microsoft.com/office/powerpoint/2010/main" val="742361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14504" y="1240076"/>
            <a:ext cx="2727813" cy="4584527"/>
          </a:xfrm>
        </p:spPr>
        <p:txBody>
          <a:bodyPr>
            <a:normAutofit/>
          </a:bodyPr>
          <a:lstStyle/>
          <a:p>
            <a:r>
              <a:rPr lang="en-US">
                <a:solidFill>
                  <a:srgbClr val="FFFFFF"/>
                </a:solidFill>
              </a:rPr>
              <a:t>Ranking of clusters</a:t>
            </a:r>
          </a:p>
        </p:txBody>
      </p:sp>
      <p:sp>
        <p:nvSpPr>
          <p:cNvPr id="3" name="Content Placeholder 2"/>
          <p:cNvSpPr>
            <a:spLocks noGrp="1"/>
          </p:cNvSpPr>
          <p:nvPr>
            <p:ph idx="1"/>
          </p:nvPr>
        </p:nvSpPr>
        <p:spPr>
          <a:xfrm>
            <a:off x="1451579" y="1240077"/>
            <a:ext cx="6034827" cy="4916465"/>
          </a:xfrm>
        </p:spPr>
        <p:txBody>
          <a:bodyPr anchor="t">
            <a:normAutofit/>
          </a:bodyPr>
          <a:lstStyle/>
          <a:p>
            <a:r>
              <a:rPr lang="en-US" sz="1800" dirty="0"/>
              <a:t>Once the topics are compared, we get the sense of which clusters are more important than others. </a:t>
            </a:r>
          </a:p>
          <a:p>
            <a:r>
              <a:rPr lang="en-US" sz="1800" dirty="0"/>
              <a:t>The clusters are accordingly ranked, meaning clusters containing helpful information are considered(where the Hellinger distance was higher than 0.5) and the clusters that contain reviews that might not be useful for the developers are not considered.</a:t>
            </a:r>
          </a:p>
          <a:p>
            <a:r>
              <a:rPr lang="en-US" sz="1800" dirty="0"/>
              <a:t>These clusters contain the reviews that the app developers need to focus on to improve for the ratings to go up.</a:t>
            </a:r>
          </a:p>
          <a:p>
            <a:pPr marL="0" indent="0">
              <a:buNone/>
            </a:pPr>
            <a:endParaRPr lang="en-US" sz="1800" dirty="0"/>
          </a:p>
        </p:txBody>
      </p:sp>
    </p:spTree>
    <p:extLst>
      <p:ext uri="{BB962C8B-B14F-4D97-AF65-F5344CB8AC3E}">
        <p14:creationId xmlns:p14="http://schemas.microsoft.com/office/powerpoint/2010/main" val="19068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4" name="Picture 13"/>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0" name="Title 1"/>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sp>
        <p:nvSpPr>
          <p:cNvPr id="2" name="Title 1"/>
          <p:cNvSpPr>
            <a:spLocks noGrp="1"/>
          </p:cNvSpPr>
          <p:nvPr>
            <p:ph type="title"/>
          </p:nvPr>
        </p:nvSpPr>
        <p:spPr>
          <a:xfrm>
            <a:off x="1451579" y="2303047"/>
            <a:ext cx="3272093" cy="2674198"/>
          </a:xfrm>
        </p:spPr>
        <p:txBody>
          <a:bodyPr anchor="t">
            <a:normAutofit/>
          </a:bodyPr>
          <a:lstStyle/>
          <a:p>
            <a:r>
              <a:rPr lang="en-US" dirty="0"/>
              <a:t>Cluster Ranking example.</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181867745"/>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7256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14" name="Straight Connector 13"/>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 name="Title 1"/>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sp>
        <p:nvSpPr>
          <p:cNvPr id="2" name="Title 1"/>
          <p:cNvSpPr>
            <a:spLocks noGrp="1"/>
          </p:cNvSpPr>
          <p:nvPr>
            <p:ph type="title"/>
          </p:nvPr>
        </p:nvSpPr>
        <p:spPr>
          <a:xfrm>
            <a:off x="7555992" y="2307409"/>
            <a:ext cx="3157577" cy="3747316"/>
          </a:xfrm>
        </p:spPr>
        <p:txBody>
          <a:bodyPr anchor="t">
            <a:normAutofit/>
          </a:bodyPr>
          <a:lstStyle/>
          <a:p>
            <a:r>
              <a:rPr lang="en-US" dirty="0"/>
              <a:t>Cluster ranking explained</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828098194"/>
              </p:ext>
            </p:extLst>
          </p:nvPr>
        </p:nvGraphicFramePr>
        <p:xfrm>
          <a:off x="1156667" y="1910071"/>
          <a:ext cx="5913437" cy="34740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7331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9"/>
          <p:cNvGrpSpPr>
            <a:grpSpLocks noGrp="1" noUngrp="1" noRot="1" noChangeAspect="1" noMove="1" noResize="1"/>
          </p:cNvGrpSpPr>
          <p:nvPr>
            <p:extLst>
              <p:ext uri="{386F3935-93C4-4BCD-93E2-E3B085C9AB24}">
                <p16:designElem xmlns:p16="http://schemas.microsoft.com/office/powerpoint/2015/main" val="1"/>
              </p:ext>
            </p:extLst>
          </p:nvPr>
        </p:nvGrpSpPr>
        <p:grpSpPr>
          <a:xfrm>
            <a:off x="4603005" y="676656"/>
            <a:ext cx="6945528" cy="5546173"/>
            <a:chOff x="4603005" y="1286439"/>
            <a:chExt cx="6292376" cy="4289488"/>
          </a:xfrm>
        </p:grpSpPr>
        <p:sp>
          <p:nvSpPr>
            <p:cNvPr id="11" name="Rectangle 10"/>
            <p:cNvSpPr/>
            <p:nvPr>
              <p:extLst>
                <p:ext uri="{386F3935-93C4-4BCD-93E2-E3B085C9AB24}">
                  <p16:designElem xmlns:p16="http://schemas.microsoft.com/office/powerpoint/2015/main" val="1"/>
                </p:ext>
              </p:extLst>
            </p:nvPr>
          </p:nvSpPr>
          <p:spPr>
            <a:xfrm>
              <a:off x="4603005" y="1286439"/>
              <a:ext cx="6292376" cy="428948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extLst>
                <p:ext uri="{386F3935-93C4-4BCD-93E2-E3B085C9AB24}">
                  <p16:designElem xmlns:p16="http://schemas.microsoft.com/office/powerpoint/2015/main" val="1"/>
                </p:ext>
              </p:extLst>
            </p:nvPr>
          </p:nvSpPr>
          <p:spPr>
            <a:xfrm>
              <a:off x="4802049" y="1490915"/>
              <a:ext cx="5894288" cy="3880536"/>
            </a:xfrm>
            <a:prstGeom prst="rect">
              <a:avLst/>
            </a:prstGeom>
            <a:solidFill>
              <a:schemeClr val="bg1">
                <a:alpha val="98000"/>
              </a:schemeClr>
            </a:soli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5097" y="1104306"/>
            <a:ext cx="6181344" cy="4690872"/>
          </a:xfrm>
          <a:prstGeom prst="rect">
            <a:avLst/>
          </a:prstGeom>
          <a:solidFill>
            <a:schemeClr val="tx2"/>
          </a:solidFill>
          <a:ln w="6350">
            <a:solidFill>
              <a:schemeClr val="bg2"/>
            </a:solidFill>
          </a:ln>
          <a:effectLst>
            <a:innerShdw blurRad="114300">
              <a:prstClr val="black">
                <a:alpha val="78000"/>
              </a:prstClr>
            </a:innerShdw>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51580" y="1268898"/>
            <a:ext cx="2852566" cy="4361688"/>
          </a:xfrm>
        </p:spPr>
        <p:txBody>
          <a:bodyPr anchor="ctr">
            <a:normAutofit/>
          </a:bodyPr>
          <a:lstStyle/>
          <a:p>
            <a:r>
              <a:rPr lang="en-US" dirty="0"/>
              <a:t>Task list and timeline</a:t>
            </a:r>
          </a:p>
        </p:txBody>
      </p:sp>
      <p:sp>
        <p:nvSpPr>
          <p:cNvPr id="3" name="Content Placeholder 2"/>
          <p:cNvSpPr>
            <a:spLocks noGrp="1"/>
          </p:cNvSpPr>
          <p:nvPr>
            <p:ph idx="1"/>
          </p:nvPr>
        </p:nvSpPr>
        <p:spPr>
          <a:xfrm>
            <a:off x="5149689" y="1268898"/>
            <a:ext cx="5852160" cy="4361688"/>
          </a:xfrm>
        </p:spPr>
        <p:txBody>
          <a:bodyPr anchor="ctr">
            <a:normAutofit/>
          </a:bodyPr>
          <a:lstStyle/>
          <a:p>
            <a:pPr>
              <a:lnSpc>
                <a:spcPct val="110000"/>
              </a:lnSpc>
            </a:pPr>
            <a:r>
              <a:rPr lang="en-US">
                <a:solidFill>
                  <a:schemeClr val="bg1"/>
                </a:solidFill>
              </a:rPr>
              <a:t>The initial phase of this project involved a literature survey where relevant papers were studied.</a:t>
            </a:r>
          </a:p>
          <a:p>
            <a:pPr>
              <a:lnSpc>
                <a:spcPct val="110000"/>
              </a:lnSpc>
            </a:pPr>
            <a:r>
              <a:rPr lang="en-US">
                <a:solidFill>
                  <a:schemeClr val="bg1"/>
                </a:solidFill>
              </a:rPr>
              <a:t>The dataset was then downloaded over a period of three weeks using selenium.</a:t>
            </a:r>
          </a:p>
          <a:p>
            <a:pPr>
              <a:lnSpc>
                <a:spcPct val="110000"/>
              </a:lnSpc>
            </a:pPr>
            <a:r>
              <a:rPr lang="en-US">
                <a:solidFill>
                  <a:schemeClr val="bg1"/>
                </a:solidFill>
              </a:rPr>
              <a:t>The cleaning of the dataset and the clustering of the reviews was implemented in the next three weeks</a:t>
            </a:r>
          </a:p>
          <a:p>
            <a:pPr>
              <a:lnSpc>
                <a:spcPct val="110000"/>
              </a:lnSpc>
            </a:pPr>
            <a:r>
              <a:rPr lang="en-US">
                <a:solidFill>
                  <a:schemeClr val="bg1"/>
                </a:solidFill>
              </a:rPr>
              <a:t>The LDA was implemented next in two weeks and also the comparison of the topics between the version file and the review file. </a:t>
            </a:r>
          </a:p>
          <a:p>
            <a:pPr>
              <a:lnSpc>
                <a:spcPct val="110000"/>
              </a:lnSpc>
            </a:pPr>
            <a:r>
              <a:rPr lang="en-US">
                <a:solidFill>
                  <a:schemeClr val="bg1"/>
                </a:solidFill>
              </a:rPr>
              <a:t>Then the model has to be trained over the entire dataset and will be tested.</a:t>
            </a:r>
          </a:p>
        </p:txBody>
      </p:sp>
    </p:spTree>
    <p:extLst>
      <p:ext uri="{BB962C8B-B14F-4D97-AF65-F5344CB8AC3E}">
        <p14:creationId xmlns:p14="http://schemas.microsoft.com/office/powerpoint/2010/main" val="3603422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Problem Statement</a:t>
            </a:r>
          </a:p>
        </p:txBody>
      </p:sp>
      <p:sp>
        <p:nvSpPr>
          <p:cNvPr id="3" name="Content Placeholder 2"/>
          <p:cNvSpPr>
            <a:spLocks noGrp="1"/>
          </p:cNvSpPr>
          <p:nvPr>
            <p:ph idx="1"/>
          </p:nvPr>
        </p:nvSpPr>
        <p:spPr>
          <a:xfrm>
            <a:off x="838200" y="2448561"/>
            <a:ext cx="10515600" cy="3728402"/>
          </a:xfrm>
        </p:spPr>
        <p:txBody>
          <a:bodyPr>
            <a:normAutofit/>
          </a:bodyPr>
          <a:lstStyle/>
          <a:p>
            <a:pPr algn="ctr"/>
            <a:r>
              <a:rPr lang="en-US" sz="4000" dirty="0"/>
              <a:t>To help developers learn about the features of a mobile app that they need to improve on first based on the input given by the users as reviews.</a:t>
            </a:r>
          </a:p>
        </p:txBody>
      </p:sp>
    </p:spTree>
    <p:extLst>
      <p:ext uri="{BB962C8B-B14F-4D97-AF65-F5344CB8AC3E}">
        <p14:creationId xmlns:p14="http://schemas.microsoft.com/office/powerpoint/2010/main" val="1791758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flow</a:t>
            </a:r>
          </a:p>
        </p:txBody>
      </p:sp>
      <p:sp>
        <p:nvSpPr>
          <p:cNvPr id="3" name="Content Placeholder 2"/>
          <p:cNvSpPr>
            <a:spLocks noGrp="1"/>
          </p:cNvSpPr>
          <p:nvPr>
            <p:ph idx="1"/>
          </p:nvPr>
        </p:nvSpPr>
        <p:spPr>
          <a:xfrm>
            <a:off x="1249681" y="2015732"/>
            <a:ext cx="9805174" cy="3450613"/>
          </a:xfrm>
        </p:spPr>
        <p:txBody>
          <a:bodyPr/>
          <a:lstStyle/>
          <a:p>
            <a:r>
              <a:rPr lang="en-US" dirty="0"/>
              <a:t>The program flow can be split as follows:</a:t>
            </a:r>
          </a:p>
        </p:txBody>
      </p:sp>
      <p:sp>
        <p:nvSpPr>
          <p:cNvPr id="4" name="Rectangle 3"/>
          <p:cNvSpPr/>
          <p:nvPr/>
        </p:nvSpPr>
        <p:spPr>
          <a:xfrm>
            <a:off x="436880" y="3261360"/>
            <a:ext cx="1696720"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RETRIEVING REVIEWS </a:t>
            </a:r>
          </a:p>
        </p:txBody>
      </p:sp>
      <p:sp>
        <p:nvSpPr>
          <p:cNvPr id="5" name="Rectangle 4"/>
          <p:cNvSpPr/>
          <p:nvPr/>
        </p:nvSpPr>
        <p:spPr>
          <a:xfrm>
            <a:off x="6163079" y="3261360"/>
            <a:ext cx="1576497"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CLUSTERING</a:t>
            </a:r>
          </a:p>
        </p:txBody>
      </p:sp>
      <p:sp>
        <p:nvSpPr>
          <p:cNvPr id="6" name="Rectangle 5"/>
          <p:cNvSpPr/>
          <p:nvPr/>
        </p:nvSpPr>
        <p:spPr>
          <a:xfrm>
            <a:off x="7997025" y="3261360"/>
            <a:ext cx="1696720"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TOPIC MODELLING</a:t>
            </a:r>
          </a:p>
        </p:txBody>
      </p:sp>
      <p:sp>
        <p:nvSpPr>
          <p:cNvPr id="7" name="Rectangle 6"/>
          <p:cNvSpPr/>
          <p:nvPr/>
        </p:nvSpPr>
        <p:spPr>
          <a:xfrm>
            <a:off x="9981674" y="4633225"/>
            <a:ext cx="1696720"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RANKING OF CLUSTERS</a:t>
            </a:r>
          </a:p>
        </p:txBody>
      </p:sp>
      <p:cxnSp>
        <p:nvCxnSpPr>
          <p:cNvPr id="9" name="Straight Arrow Connector 8"/>
          <p:cNvCxnSpPr>
            <a:stCxn id="13" idx="3"/>
            <a:endCxn id="22" idx="1"/>
          </p:cNvCxnSpPr>
          <p:nvPr/>
        </p:nvCxnSpPr>
        <p:spPr>
          <a:xfrm>
            <a:off x="4023359" y="3677920"/>
            <a:ext cx="2574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6" idx="1"/>
          </p:cNvCxnSpPr>
          <p:nvPr/>
        </p:nvCxnSpPr>
        <p:spPr>
          <a:xfrm>
            <a:off x="7739576" y="3677920"/>
            <a:ext cx="2574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8" idx="2"/>
          </p:cNvCxnSpPr>
          <p:nvPr/>
        </p:nvCxnSpPr>
        <p:spPr>
          <a:xfrm>
            <a:off x="10824428" y="4094480"/>
            <a:ext cx="0" cy="538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311400" y="3261360"/>
            <a:ext cx="1711959"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CLEANING THE DATASET </a:t>
            </a:r>
          </a:p>
        </p:txBody>
      </p:sp>
      <p:cxnSp>
        <p:nvCxnSpPr>
          <p:cNvPr id="19" name="Straight Arrow Connector 18"/>
          <p:cNvCxnSpPr/>
          <p:nvPr/>
        </p:nvCxnSpPr>
        <p:spPr>
          <a:xfrm>
            <a:off x="2142855" y="3667760"/>
            <a:ext cx="1837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280809" y="3261360"/>
            <a:ext cx="1681940"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TF-IDF VECTORIZER</a:t>
            </a:r>
          </a:p>
        </p:txBody>
      </p:sp>
      <p:cxnSp>
        <p:nvCxnSpPr>
          <p:cNvPr id="34" name="Straight Arrow Connector 33"/>
          <p:cNvCxnSpPr>
            <a:stCxn id="22" idx="3"/>
            <a:endCxn id="5" idx="1"/>
          </p:cNvCxnSpPr>
          <p:nvPr/>
        </p:nvCxnSpPr>
        <p:spPr>
          <a:xfrm>
            <a:off x="5962749" y="3677920"/>
            <a:ext cx="2003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9976068" y="3261360"/>
            <a:ext cx="1696720" cy="83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TOPICS COMPARISON</a:t>
            </a:r>
          </a:p>
        </p:txBody>
      </p:sp>
      <p:cxnSp>
        <p:nvCxnSpPr>
          <p:cNvPr id="20" name="Straight Arrow Connector 19"/>
          <p:cNvCxnSpPr>
            <a:stCxn id="6" idx="3"/>
            <a:endCxn id="18" idx="1"/>
          </p:cNvCxnSpPr>
          <p:nvPr/>
        </p:nvCxnSpPr>
        <p:spPr>
          <a:xfrm>
            <a:off x="9693745" y="3677920"/>
            <a:ext cx="2823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959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199"/>
            <a:ext cx="0" cy="429768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249961" y="1600199"/>
            <a:ext cx="3173482" cy="4297680"/>
          </a:xfrm>
        </p:spPr>
        <p:txBody>
          <a:bodyPr anchor="ctr">
            <a:normAutofit/>
          </a:bodyPr>
          <a:lstStyle/>
          <a:p>
            <a:r>
              <a:rPr lang="en-US" dirty="0"/>
              <a:t>Retrieving Dataset using selenium</a:t>
            </a:r>
          </a:p>
        </p:txBody>
      </p:sp>
      <p:sp>
        <p:nvSpPr>
          <p:cNvPr id="3" name="Content Placeholder 2"/>
          <p:cNvSpPr>
            <a:spLocks noGrp="1"/>
          </p:cNvSpPr>
          <p:nvPr>
            <p:ph idx="1"/>
          </p:nvPr>
        </p:nvSpPr>
        <p:spPr>
          <a:xfrm>
            <a:off x="4885151" y="1600199"/>
            <a:ext cx="6169703" cy="4297680"/>
          </a:xfrm>
        </p:spPr>
        <p:txBody>
          <a:bodyPr anchor="ctr">
            <a:normAutofit/>
          </a:bodyPr>
          <a:lstStyle/>
          <a:p>
            <a:r>
              <a:rPr lang="en-US" dirty="0"/>
              <a:t>The dataset consists of information of the app such as reviews, version of the app, the rating given and the improved features for each version of the app from the time the app was introduced.</a:t>
            </a:r>
          </a:p>
          <a:p>
            <a:r>
              <a:rPr lang="en-US" dirty="0"/>
              <a:t>This dataset was scraped using selenium from the website </a:t>
            </a:r>
            <a:r>
              <a:rPr lang="en-US" dirty="0">
                <a:hlinkClick r:id="rId2"/>
              </a:rPr>
              <a:t>www.appannie.com/‎</a:t>
            </a:r>
            <a:r>
              <a:rPr lang="en-US" dirty="0"/>
              <a:t> which is a repository of user reviews and version information on each app.</a:t>
            </a:r>
          </a:p>
          <a:p>
            <a:r>
              <a:rPr lang="en-US" dirty="0"/>
              <a:t>Reviews of 10 apps from the News Category(CNN, Wall Street Journal, The Hindu, ESPN etc.) were scraped over a period of three weeks.</a:t>
            </a:r>
          </a:p>
          <a:p>
            <a:pPr marL="0" indent="0">
              <a:buNone/>
            </a:pPr>
            <a:endParaRPr lang="en-US" dirty="0"/>
          </a:p>
        </p:txBody>
      </p:sp>
    </p:spTree>
    <p:extLst>
      <p:ext uri="{BB962C8B-B14F-4D97-AF65-F5344CB8AC3E}">
        <p14:creationId xmlns:p14="http://schemas.microsoft.com/office/powerpoint/2010/main" val="556589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4" name="Picture 13"/>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pSp>
        <p:nvGrpSpPr>
          <p:cNvPr id="18" name="Group 17"/>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19" name="Rectangle 18"/>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 name="Rectangle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84450"/>
            <a:ext cx="5145580"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6740" y="973020"/>
            <a:ext cx="5145882" cy="4146769"/>
          </a:xfrm>
          <a:prstGeom prst="rect">
            <a:avLst/>
          </a:prstGeom>
        </p:spPr>
      </p:pic>
      <p:sp>
        <p:nvSpPr>
          <p:cNvPr id="2" name="Title 1"/>
          <p:cNvSpPr>
            <a:spLocks noGrp="1"/>
          </p:cNvSpPr>
          <p:nvPr>
            <p:ph type="title"/>
          </p:nvPr>
        </p:nvSpPr>
        <p:spPr>
          <a:xfrm>
            <a:off x="7218030" y="804520"/>
            <a:ext cx="3520367" cy="1049235"/>
          </a:xfrm>
        </p:spPr>
        <p:txBody>
          <a:bodyPr>
            <a:normAutofit/>
          </a:bodyPr>
          <a:lstStyle/>
          <a:p>
            <a:r>
              <a:rPr lang="en-US" dirty="0"/>
              <a:t>dataset</a:t>
            </a:r>
          </a:p>
        </p:txBody>
      </p:sp>
      <p:sp>
        <p:nvSpPr>
          <p:cNvPr id="3" name="Content Placeholder 2"/>
          <p:cNvSpPr>
            <a:spLocks noGrp="1"/>
          </p:cNvSpPr>
          <p:nvPr>
            <p:ph idx="1"/>
          </p:nvPr>
        </p:nvSpPr>
        <p:spPr>
          <a:xfrm>
            <a:off x="7218029" y="2015732"/>
            <a:ext cx="3520368" cy="3450613"/>
          </a:xfrm>
        </p:spPr>
        <p:txBody>
          <a:bodyPr>
            <a:normAutofit lnSpcReduction="10000"/>
          </a:bodyPr>
          <a:lstStyle/>
          <a:p>
            <a:r>
              <a:rPr lang="en-US" dirty="0"/>
              <a:t>A Screenshot of the dataset is as shown here.</a:t>
            </a:r>
          </a:p>
          <a:p>
            <a:r>
              <a:rPr lang="en-US" dirty="0"/>
              <a:t>It contains information such as the Ratings, Reviews, Date of the User Review and Version number of the particular app.</a:t>
            </a:r>
          </a:p>
          <a:p>
            <a:r>
              <a:rPr lang="en-US" dirty="0"/>
              <a:t>This is stored in a csv file format.</a:t>
            </a:r>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1794160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1049235"/>
          </a:xfrm>
        </p:spPr>
        <p:txBody>
          <a:bodyPr>
            <a:normAutofit/>
          </a:bodyPr>
          <a:lstStyle/>
          <a:p>
            <a:r>
              <a:rPr lang="en-US"/>
              <a:t>CLEANING THE DATASET</a:t>
            </a:r>
          </a:p>
        </p:txBody>
      </p:sp>
      <p:graphicFrame>
        <p:nvGraphicFramePr>
          <p:cNvPr id="38" name="Content Placeholder 2"/>
          <p:cNvGraphicFramePr>
            <a:graphicFrameLocks noGrp="1"/>
          </p:cNvGraphicFramePr>
          <p:nvPr>
            <p:ph idx="1"/>
            <p:extLst>
              <p:ext uri="{D42A27DB-BD31-4B8C-83A1-F6EECF244321}">
                <p14:modId xmlns:p14="http://schemas.microsoft.com/office/powerpoint/2010/main" val="3958721002"/>
              </p:ext>
            </p:extLst>
          </p:nvPr>
        </p:nvGraphicFramePr>
        <p:xfrm>
          <a:off x="1450975" y="1971040"/>
          <a:ext cx="9604375" cy="4185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3562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14504" y="1240076"/>
            <a:ext cx="2727813" cy="4584527"/>
          </a:xfrm>
        </p:spPr>
        <p:txBody>
          <a:bodyPr>
            <a:normAutofit/>
          </a:bodyPr>
          <a:lstStyle/>
          <a:p>
            <a:r>
              <a:rPr lang="en-US" dirty="0">
                <a:solidFill>
                  <a:srgbClr val="FFFFFF"/>
                </a:solidFill>
              </a:rPr>
              <a:t>Cleaning the dataset</a:t>
            </a:r>
          </a:p>
        </p:txBody>
      </p:sp>
      <p:sp>
        <p:nvSpPr>
          <p:cNvPr id="3" name="Content Placeholder 2"/>
          <p:cNvSpPr>
            <a:spLocks noGrp="1"/>
          </p:cNvSpPr>
          <p:nvPr>
            <p:ph idx="1"/>
          </p:nvPr>
        </p:nvSpPr>
        <p:spPr>
          <a:xfrm>
            <a:off x="1451579" y="1240077"/>
            <a:ext cx="6034827" cy="4916465"/>
          </a:xfrm>
        </p:spPr>
        <p:txBody>
          <a:bodyPr anchor="t">
            <a:normAutofit/>
          </a:bodyPr>
          <a:lstStyle/>
          <a:p>
            <a:pPr marL="0" indent="0">
              <a:buNone/>
            </a:pPr>
            <a:r>
              <a:rPr lang="en-US" sz="1800" dirty="0"/>
              <a:t>Examples of the pre-processing output:</a:t>
            </a:r>
          </a:p>
          <a:p>
            <a:r>
              <a:rPr lang="en-US" sz="1800" b="1" dirty="0"/>
              <a:t>Version Dataset </a:t>
            </a:r>
            <a:r>
              <a:rPr lang="en-US" sz="1800" dirty="0"/>
              <a:t>: ['Added new sections\n']</a:t>
            </a:r>
          </a:p>
          <a:p>
            <a:r>
              <a:rPr lang="en-US" sz="1800" b="1" dirty="0"/>
              <a:t>After the preprocessing </a:t>
            </a:r>
            <a:r>
              <a:rPr lang="en-US" sz="1800" dirty="0"/>
              <a:t>:  ['added‘, 'new', 'section']</a:t>
            </a:r>
          </a:p>
          <a:p>
            <a:endParaRPr lang="en-US" sz="1800" dirty="0"/>
          </a:p>
          <a:p>
            <a:r>
              <a:rPr lang="en-US" sz="1800" b="1" dirty="0"/>
              <a:t>Review Dataset </a:t>
            </a:r>
            <a:r>
              <a:rPr lang="en-US" sz="1800" dirty="0"/>
              <a:t>:  [‘The worst app. The content is even bad. They publish inflammatory content written by bad, incompetent people who like to call themselves journos... The app shud be blocked.’]</a:t>
            </a:r>
          </a:p>
          <a:p>
            <a:r>
              <a:rPr lang="en-US" sz="1800" b="1" dirty="0"/>
              <a:t>After the pre-processing</a:t>
            </a:r>
            <a:r>
              <a:rPr lang="en-US" sz="1800" dirty="0"/>
              <a:t> :  ['worst', 'app', 'content', 'even', 'bad', 'publish', 'inflammatory', ‘content', 'written',  'bad', 'incompetent', 'people', 'like',  'call',  'journos', 'app',  '</a:t>
            </a:r>
            <a:r>
              <a:rPr lang="en-US" sz="1800" dirty="0" err="1"/>
              <a:t>shud</a:t>
            </a:r>
            <a:r>
              <a:rPr lang="en-US" sz="1800" dirty="0"/>
              <a:t>',  'blocked']</a:t>
            </a:r>
          </a:p>
          <a:p>
            <a:pPr marL="0" indent="0">
              <a:buNone/>
            </a:pPr>
            <a:endParaRPr lang="en-US" sz="1800" dirty="0"/>
          </a:p>
        </p:txBody>
      </p:sp>
    </p:spTree>
    <p:extLst>
      <p:ext uri="{BB962C8B-B14F-4D97-AF65-F5344CB8AC3E}">
        <p14:creationId xmlns:p14="http://schemas.microsoft.com/office/powerpoint/2010/main" val="1212149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1049235"/>
          </a:xfrm>
        </p:spPr>
        <p:txBody>
          <a:bodyPr/>
          <a:lstStyle/>
          <a:p>
            <a:r>
              <a:rPr lang="en-US"/>
              <a:t>Bag of words</a:t>
            </a:r>
            <a:endParaRPr lang="en-US" dirty="0"/>
          </a:p>
        </p:txBody>
      </p:sp>
      <p:sp>
        <p:nvSpPr>
          <p:cNvPr id="3" name="Content Placeholder 2"/>
          <p:cNvSpPr>
            <a:spLocks noGrp="1"/>
          </p:cNvSpPr>
          <p:nvPr>
            <p:ph idx="1"/>
          </p:nvPr>
        </p:nvSpPr>
        <p:spPr>
          <a:xfrm>
            <a:off x="1451579" y="2015732"/>
            <a:ext cx="9603275" cy="3450613"/>
          </a:xfrm>
        </p:spPr>
        <p:txBody>
          <a:bodyPr>
            <a:normAutofit/>
          </a:bodyPr>
          <a:lstStyle/>
          <a:p>
            <a:r>
              <a:rPr lang="en-US"/>
              <a:t>The term frequency – inverse document frequency(TF-IDF) vectorizer converts the dataset into a tf-idf matrix.</a:t>
            </a:r>
          </a:p>
          <a:p>
            <a:r>
              <a:rPr lang="en-US"/>
              <a:t>This matrix is used for the clustering of the dataset.</a:t>
            </a:r>
          </a:p>
          <a:p>
            <a:r>
              <a:rPr lang="en-US"/>
              <a:t>This matrix is seen as a weighting factor as it gives an idea of how important a word is to a document.</a:t>
            </a:r>
            <a:endParaRPr lang="en-US" dirty="0"/>
          </a:p>
        </p:txBody>
      </p:sp>
    </p:spTree>
    <p:extLst>
      <p:ext uri="{BB962C8B-B14F-4D97-AF65-F5344CB8AC3E}">
        <p14:creationId xmlns:p14="http://schemas.microsoft.com/office/powerpoint/2010/main" val="2285710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199"/>
            <a:ext cx="0" cy="429768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249961" y="1600199"/>
            <a:ext cx="3173482" cy="4297680"/>
          </a:xfrm>
        </p:spPr>
        <p:txBody>
          <a:bodyPr anchor="ctr">
            <a:normAutofit/>
          </a:bodyPr>
          <a:lstStyle/>
          <a:p>
            <a:r>
              <a:rPr lang="en-US" dirty="0"/>
              <a:t>Clustering using </a:t>
            </a:r>
            <a:br>
              <a:rPr lang="en-US" dirty="0"/>
            </a:br>
            <a:r>
              <a:rPr lang="en-US" dirty="0"/>
              <a:t>k-means</a:t>
            </a:r>
          </a:p>
        </p:txBody>
      </p:sp>
      <p:sp>
        <p:nvSpPr>
          <p:cNvPr id="3" name="Content Placeholder 2"/>
          <p:cNvSpPr>
            <a:spLocks noGrp="1"/>
          </p:cNvSpPr>
          <p:nvPr>
            <p:ph idx="1"/>
          </p:nvPr>
        </p:nvSpPr>
        <p:spPr>
          <a:xfrm>
            <a:off x="4885151" y="1600199"/>
            <a:ext cx="6169703" cy="4297680"/>
          </a:xfrm>
        </p:spPr>
        <p:txBody>
          <a:bodyPr anchor="ctr">
            <a:normAutofit fontScale="92500" lnSpcReduction="20000"/>
          </a:bodyPr>
          <a:lstStyle/>
          <a:p>
            <a:endParaRPr lang="en-US" dirty="0"/>
          </a:p>
          <a:p>
            <a:endParaRPr lang="en-US" dirty="0"/>
          </a:p>
          <a:p>
            <a:r>
              <a:rPr lang="en-US" dirty="0"/>
              <a:t>After the pre-processing of the data, similar reviews or reviews which concentrate around the same issue or bug are clustered using K-Means clustering algorithm.</a:t>
            </a:r>
          </a:p>
          <a:p>
            <a:pPr marL="0" indent="0">
              <a:buNone/>
            </a:pPr>
            <a:endParaRPr lang="en-US" dirty="0"/>
          </a:p>
          <a:p>
            <a:r>
              <a:rPr lang="en-US" dirty="0"/>
              <a:t>The number of clusters was decided upon using the least SSE value in a given range of ‘K’.</a:t>
            </a:r>
          </a:p>
          <a:p>
            <a:pPr marL="0" indent="0">
              <a:buNone/>
            </a:pPr>
            <a:endParaRPr lang="en-US" dirty="0"/>
          </a:p>
          <a:p>
            <a:r>
              <a:rPr lang="en-US" dirty="0"/>
              <a:t>This clustering algorithm was chosen for the simplicity of it. It could be made better with an EM algorithm.</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82870509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5818</TotalTime>
  <Words>1462</Words>
  <Application>Microsoft Office PowerPoint</Application>
  <PresentationFormat>Widescreen</PresentationFormat>
  <Paragraphs>99</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Gill Sans MT</vt:lpstr>
      <vt:lpstr>Gallery</vt:lpstr>
      <vt:lpstr>Special Problem</vt:lpstr>
      <vt:lpstr>Problem Statement</vt:lpstr>
      <vt:lpstr>Program flow</vt:lpstr>
      <vt:lpstr>Retrieving Dataset using selenium</vt:lpstr>
      <vt:lpstr>dataset</vt:lpstr>
      <vt:lpstr>CLEANING THE DATASET</vt:lpstr>
      <vt:lpstr>Cleaning the dataset</vt:lpstr>
      <vt:lpstr>Bag of words</vt:lpstr>
      <vt:lpstr>Clustering using  k-means</vt:lpstr>
      <vt:lpstr>TOPIC Modelling</vt:lpstr>
      <vt:lpstr>Topic modelling example</vt:lpstr>
      <vt:lpstr>Topic comparison   </vt:lpstr>
      <vt:lpstr>Topics comparison example</vt:lpstr>
      <vt:lpstr>Ranking of clusters</vt:lpstr>
      <vt:lpstr>Cluster Ranking example.</vt:lpstr>
      <vt:lpstr>Cluster ranking explained</vt:lpstr>
      <vt:lpstr>Task list and timeline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Special Problem</dc:title>
  <dc:creator>vidhya s iyer</dc:creator>
  <cp:lastModifiedBy>Vaishali Sarathy</cp:lastModifiedBy>
  <cp:revision>48</cp:revision>
  <dcterms:created xsi:type="dcterms:W3CDTF">2017-07-15T17:27:55Z</dcterms:created>
  <dcterms:modified xsi:type="dcterms:W3CDTF">2018-08-05T05:58:27Z</dcterms:modified>
</cp:coreProperties>
</file>