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60" r:id="rId6"/>
    <p:sldId id="267" r:id="rId7"/>
    <p:sldId id="268" r:id="rId8"/>
    <p:sldId id="269" r:id="rId9"/>
    <p:sldId id="261" r:id="rId10"/>
    <p:sldId id="271" r:id="rId11"/>
    <p:sldId id="265" r:id="rId12"/>
    <p:sldId id="270" r:id="rId13"/>
  </p:sldIdLst>
  <p:sldSz cx="9144000" cy="5143500" type="screen16x9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Helvetica Neue Light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1651718a7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1651718a7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6a04b77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6a04b77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54688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6a04b777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6a04b777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A project is a toTO-DO LIST containing tasks and responsibilities.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PM is an approach to structure that.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6a04b777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6a04b777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A project is a toTO-DO LIST containing tasks and responsibilities.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PM is an approach to structure that.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17882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6a04b777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6a04b777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9882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429d590d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429d590d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The workflow of my presentation.</a:t>
            </a:r>
            <a:endParaRPr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429d590dd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429d590dd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A project is a toTO-DO LIST containing tasks and responsibilities.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PM is an approach to structure that.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6a04b777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6a04b777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6a04b777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6a04b777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33840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6a04b777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6a04b777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13417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6a04b777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6a04b777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35731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6a04b77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6a04b77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2924175"/>
            <a:ext cx="9144000" cy="221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2949600"/>
          </a:xfrm>
          <a:prstGeom prst="rect">
            <a:avLst/>
          </a:prstGeom>
          <a:solidFill>
            <a:srgbClr val="325465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AI- Text Classification </a:t>
            </a:r>
            <a:endParaRPr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Baseline, Pre-trained model</a:t>
            </a:r>
            <a:endParaRPr sz="2400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215125"/>
            <a:ext cx="8634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 DISc - M1</a:t>
            </a:r>
            <a:endParaRPr sz="24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2021-2022</a:t>
            </a:r>
            <a:endParaRPr sz="24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4262025" y="4055925"/>
            <a:ext cx="4258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  <a:t>Yao SINAN</a:t>
            </a:r>
            <a:endParaRPr sz="24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Helvetica Neue"/>
                <a:ea typeface="Helvetica Neue"/>
                <a:cs typeface="Helvetica Neue"/>
                <a:sym typeface="Helvetica Neue"/>
              </a:rPr>
              <a:t>yao.sinan@cri-paris.org</a:t>
            </a:r>
            <a:endParaRPr sz="18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4399875"/>
            <a:ext cx="11181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CC BY-NC 4.0</a:t>
            </a:r>
            <a:endParaRPr sz="9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50" y="4312525"/>
            <a:ext cx="732481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4054" y="1517925"/>
            <a:ext cx="1118100" cy="10551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0" y="4989275"/>
            <a:ext cx="9144000" cy="154200"/>
            <a:chOff x="0" y="4989275"/>
            <a:chExt cx="9144000" cy="154200"/>
          </a:xfrm>
        </p:grpSpPr>
        <p:sp>
          <p:nvSpPr>
            <p:cNvPr id="62" name="Google Shape;62;p13"/>
            <p:cNvSpPr/>
            <p:nvPr/>
          </p:nvSpPr>
          <p:spPr>
            <a:xfrm>
              <a:off x="5878200" y="4989275"/>
              <a:ext cx="3265800" cy="15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0" y="4989275"/>
              <a:ext cx="3265800" cy="154200"/>
            </a:xfrm>
            <a:prstGeom prst="rect">
              <a:avLst/>
            </a:prstGeom>
            <a:solidFill>
              <a:srgbClr val="325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966500" y="4989275"/>
              <a:ext cx="3601200" cy="154200"/>
            </a:xfrm>
            <a:prstGeom prst="parallelogram">
              <a:avLst>
                <a:gd name="adj" fmla="val 164623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/>
        </p:nvSpPr>
        <p:spPr>
          <a:xfrm>
            <a:off x="789300" y="0"/>
            <a:ext cx="68562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2662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4-Deep Learning – Corpus with </a:t>
            </a:r>
            <a:r>
              <a:rPr lang="en-US" sz="1800" b="1" dirty="0" err="1">
                <a:solidFill>
                  <a:srgbClr val="F2662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bert</a:t>
            </a:r>
            <a:endParaRPr sz="1800" b="1" dirty="0">
              <a:solidFill>
                <a:srgbClr val="F2662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38" name="Google Shape;138;p18"/>
          <p:cNvGrpSpPr/>
          <p:nvPr/>
        </p:nvGrpSpPr>
        <p:grpSpPr>
          <a:xfrm>
            <a:off x="0" y="4989275"/>
            <a:ext cx="9144000" cy="154200"/>
            <a:chOff x="0" y="4989275"/>
            <a:chExt cx="9144000" cy="154200"/>
          </a:xfrm>
        </p:grpSpPr>
        <p:sp>
          <p:nvSpPr>
            <p:cNvPr id="139" name="Google Shape;139;p18"/>
            <p:cNvSpPr/>
            <p:nvPr/>
          </p:nvSpPr>
          <p:spPr>
            <a:xfrm>
              <a:off x="5878200" y="4989275"/>
              <a:ext cx="3265800" cy="15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0" y="4989275"/>
              <a:ext cx="3265800" cy="154200"/>
            </a:xfrm>
            <a:prstGeom prst="rect">
              <a:avLst/>
            </a:prstGeom>
            <a:solidFill>
              <a:srgbClr val="325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2966500" y="4989275"/>
              <a:ext cx="3601200" cy="154200"/>
            </a:xfrm>
            <a:prstGeom prst="parallelogram">
              <a:avLst>
                <a:gd name="adj" fmla="val 164623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8"/>
          <p:cNvSpPr/>
          <p:nvPr/>
        </p:nvSpPr>
        <p:spPr>
          <a:xfrm>
            <a:off x="0" y="0"/>
            <a:ext cx="789300" cy="737700"/>
          </a:xfrm>
          <a:prstGeom prst="parallelogram">
            <a:avLst>
              <a:gd name="adj" fmla="val 47956"/>
            </a:avLst>
          </a:prstGeom>
          <a:solidFill>
            <a:srgbClr val="F26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6;p17">
            <a:extLst>
              <a:ext uri="{FF2B5EF4-FFF2-40B4-BE49-F238E27FC236}">
                <a16:creationId xmlns:a16="http://schemas.microsoft.com/office/drawing/2014/main" id="{69C0A86E-7F90-412C-9AE9-F8C4237B1E46}"/>
              </a:ext>
            </a:extLst>
          </p:cNvPr>
          <p:cNvSpPr txBox="1"/>
          <p:nvPr/>
        </p:nvSpPr>
        <p:spPr>
          <a:xfrm>
            <a:off x="295600" y="639750"/>
            <a:ext cx="89430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342900" algn="just">
              <a:lnSpc>
                <a:spcPct val="115000"/>
              </a:lnSpc>
              <a:spcBef>
                <a:spcPts val="1000"/>
              </a:spcBef>
              <a:buClr>
                <a:srgbClr val="FF0000"/>
              </a:buClr>
              <a:buSzPts val="1800"/>
              <a:buFont typeface="Open Sans"/>
              <a:buChar char="●"/>
            </a:pP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14300" algn="just">
              <a:lnSpc>
                <a:spcPct val="115000"/>
              </a:lnSpc>
              <a:spcBef>
                <a:spcPts val="1000"/>
              </a:spcBef>
              <a:buClr>
                <a:srgbClr val="FF0000"/>
              </a:buClr>
              <a:buSzPts val="1800"/>
            </a:pP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387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789300" y="0"/>
            <a:ext cx="68562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2662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– BIAS and REFLEXION? </a:t>
            </a:r>
            <a:endParaRPr sz="1800" b="1" dirty="0">
              <a:solidFill>
                <a:srgbClr val="F2662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2662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85525" y="1071750"/>
            <a:ext cx="8943000" cy="3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1. the proportion of missing text around 23%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2. the proportion of mis-assigning language to text/content :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assign French to English content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assign Ukrainian to English content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3- Removing these other languages based on the fact they mentions 6 languages And for example Japan has two text/content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4- 62 content/text without language tag :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it was </a:t>
            </a:r>
            <a:r>
              <a:rPr lang="en-US" dirty="0" err="1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NaN</a:t>
            </a: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null values and is a mixed of different language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Brazilian, English 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5- Stemming and Lemmatization not possible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Because of many languages we cannot stem or </a:t>
            </a:r>
            <a:r>
              <a:rPr lang="en-US" dirty="0" err="1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lem</a:t>
            </a:r>
            <a:endParaRPr lang="en-US" dirty="0">
              <a:solidFill>
                <a:schemeClr val="accent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Available stemming for only 4 European languages : http://snowball.tartarus.org/texts/stemmersoverview.html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 have read across, no possible combinations of or USE.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</a:p>
        </p:txBody>
      </p:sp>
      <p:grpSp>
        <p:nvGrpSpPr>
          <p:cNvPr id="185" name="Google Shape;185;p22"/>
          <p:cNvGrpSpPr/>
          <p:nvPr/>
        </p:nvGrpSpPr>
        <p:grpSpPr>
          <a:xfrm>
            <a:off x="0" y="4989275"/>
            <a:ext cx="9144000" cy="154200"/>
            <a:chOff x="0" y="4989275"/>
            <a:chExt cx="9144000" cy="154200"/>
          </a:xfrm>
        </p:grpSpPr>
        <p:sp>
          <p:nvSpPr>
            <p:cNvPr id="186" name="Google Shape;186;p22"/>
            <p:cNvSpPr/>
            <p:nvPr/>
          </p:nvSpPr>
          <p:spPr>
            <a:xfrm>
              <a:off x="5878200" y="4989275"/>
              <a:ext cx="3265800" cy="15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0" y="4989275"/>
              <a:ext cx="3265800" cy="154200"/>
            </a:xfrm>
            <a:prstGeom prst="rect">
              <a:avLst/>
            </a:prstGeom>
            <a:solidFill>
              <a:srgbClr val="325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2966500" y="4989275"/>
              <a:ext cx="3601200" cy="154200"/>
            </a:xfrm>
            <a:prstGeom prst="parallelogram">
              <a:avLst>
                <a:gd name="adj" fmla="val 164623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0" y="0"/>
            <a:ext cx="789300" cy="737700"/>
          </a:xfrm>
          <a:prstGeom prst="parallelogram">
            <a:avLst>
              <a:gd name="adj" fmla="val 47956"/>
            </a:avLst>
          </a:prstGeom>
          <a:solidFill>
            <a:srgbClr val="F26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64BDC2-C49C-4959-BBB5-3DA7776E91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43" y="883749"/>
            <a:ext cx="4039081" cy="299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789300" y="0"/>
            <a:ext cx="68562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2662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 – References  </a:t>
            </a:r>
            <a:endParaRPr sz="1800" b="1" dirty="0">
              <a:solidFill>
                <a:srgbClr val="F2662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2662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0" y="755700"/>
            <a:ext cx="8943000" cy="3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Exploration of real and fakes news, identifying patterns in both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By Varsha P, David </a:t>
            </a:r>
            <a:r>
              <a:rPr lang="en-US" sz="1200" dirty="0" err="1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Smerkous</a:t>
            </a:r>
            <a:r>
              <a:rPr lang="en-US" sz="1200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Ruolin Chen, </a:t>
            </a:r>
            <a:r>
              <a:rPr lang="en-US" sz="1200" dirty="0" err="1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Mong</a:t>
            </a:r>
            <a:r>
              <a:rPr lang="en-US" sz="1200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-Phi Le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https://medium.com/@palepvar/fake-news-real-consequences-d7ff416e505e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 OF STOPWORDS LINK TO ARTICLES : https://towardsdatascience.com/text-pre-processing-stop-words-removal-using-different-libraries-f20bac19929a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https://towardsdatascience.com/text-pre-processing-stop-words-removal-using-different-libraries-f20bac19929a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Text classification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https://machinelearningmastery.com/crash-course-convolutional-neural-networks/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https://machinelearningmastery.com/crash-course-recurrent-neural-networks-deep-learning/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State-of-the-art Multilingual Lemmatization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https://towardsdatascience.com/state-of-the-art-multilingual-lemmatization-f303e8ff1a8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</a:p>
        </p:txBody>
      </p:sp>
      <p:grpSp>
        <p:nvGrpSpPr>
          <p:cNvPr id="185" name="Google Shape;185;p22"/>
          <p:cNvGrpSpPr/>
          <p:nvPr/>
        </p:nvGrpSpPr>
        <p:grpSpPr>
          <a:xfrm>
            <a:off x="0" y="4989275"/>
            <a:ext cx="9144000" cy="154200"/>
            <a:chOff x="0" y="4989275"/>
            <a:chExt cx="9144000" cy="154200"/>
          </a:xfrm>
        </p:grpSpPr>
        <p:sp>
          <p:nvSpPr>
            <p:cNvPr id="186" name="Google Shape;186;p22"/>
            <p:cNvSpPr/>
            <p:nvPr/>
          </p:nvSpPr>
          <p:spPr>
            <a:xfrm>
              <a:off x="5878200" y="4989275"/>
              <a:ext cx="3265800" cy="15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0" y="4989275"/>
              <a:ext cx="3265800" cy="154200"/>
            </a:xfrm>
            <a:prstGeom prst="rect">
              <a:avLst/>
            </a:prstGeom>
            <a:solidFill>
              <a:srgbClr val="325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2966500" y="4989275"/>
              <a:ext cx="3601200" cy="154200"/>
            </a:xfrm>
            <a:prstGeom prst="parallelogram">
              <a:avLst>
                <a:gd name="adj" fmla="val 164623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0" y="0"/>
            <a:ext cx="789300" cy="737700"/>
          </a:xfrm>
          <a:prstGeom prst="parallelogram">
            <a:avLst>
              <a:gd name="adj" fmla="val 47956"/>
            </a:avLst>
          </a:prstGeom>
          <a:solidFill>
            <a:srgbClr val="F26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85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789300" y="0"/>
            <a:ext cx="68562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2662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</a:t>
            </a:r>
            <a:endParaRPr sz="1800" b="1" dirty="0">
              <a:solidFill>
                <a:srgbClr val="F2662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2662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5525" y="1071750"/>
            <a:ext cx="89430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342900" algn="just">
              <a:lnSpc>
                <a:spcPct val="115000"/>
              </a:lnSpc>
              <a:spcBef>
                <a:spcPts val="1000"/>
              </a:spcBef>
              <a:buClr>
                <a:srgbClr val="FF0000"/>
              </a:buClr>
              <a:buSzPts val="1800"/>
              <a:buFont typeface="Open Sans"/>
              <a:buChar char="●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Context : </a:t>
            </a: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Fake news about covid 19 were spreading across the world as the virus itself. To help fighting against this fact, 3 students at Cornell University; </a:t>
            </a:r>
            <a:r>
              <a:rPr lang="en-US" b="1" dirty="0" err="1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Yichuan</a:t>
            </a:r>
            <a:r>
              <a:rPr lang="en-US" b="1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Li, </a:t>
            </a:r>
            <a:r>
              <a:rPr lang="en-US" b="1" dirty="0" err="1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Bohan</a:t>
            </a:r>
            <a:r>
              <a:rPr lang="en-US" b="1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Jiang, Kai Shu, Huan Liu </a:t>
            </a: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propose fake news detection dataset using scraping technologies.</a:t>
            </a:r>
          </a:p>
          <a:p>
            <a:pPr marL="114300" algn="just">
              <a:lnSpc>
                <a:spcPct val="115000"/>
              </a:lnSpc>
              <a:spcBef>
                <a:spcPts val="1000"/>
              </a:spcBef>
              <a:buClr>
                <a:srgbClr val="FF0000"/>
              </a:buClr>
              <a:buSzPts val="1800"/>
            </a:pP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Overall, the dataset, a json format consists of 16274 records and  928 columns reduced to 3 981 pieces of fake news and 7192 trustworthy pieces from 6 different languages setting up from English, Spanish, Portuguese, Hindi, French and Italian. </a:t>
            </a:r>
          </a:p>
          <a:p>
            <a:pPr marL="114300" algn="just">
              <a:lnSpc>
                <a:spcPct val="115000"/>
              </a:lnSpc>
              <a:spcBef>
                <a:spcPts val="1000"/>
              </a:spcBef>
              <a:buClr>
                <a:srgbClr val="FF0000"/>
              </a:buClr>
              <a:buSzPts val="1800"/>
            </a:pP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Note : They also provided, others dataset, you can use to build a network to visualize relations between profiles and tweets. </a:t>
            </a:r>
            <a:endParaRPr lang="en" dirty="0">
              <a:solidFill>
                <a:srgbClr val="FF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pen Sans"/>
              <a:buChar char="●"/>
            </a:pPr>
            <a:r>
              <a:rPr lang="en" dirty="0">
                <a:solidFill>
                  <a:srgbClr val="FF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What is required from me</a:t>
            </a: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Build a baseline model and use Pre-trained model . </a:t>
            </a:r>
            <a:endParaRPr dirty="0">
              <a:solidFill>
                <a:schemeClr val="accent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pen Sans"/>
              <a:buChar char="●"/>
            </a:pPr>
            <a:r>
              <a:rPr lang="en" dirty="0">
                <a:solidFill>
                  <a:srgbClr val="FF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how will I do what is required</a:t>
            </a: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prepare the json and flatten it, build the model and discuss the results.   </a:t>
            </a: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50" dirty="0">
              <a:solidFill>
                <a:schemeClr val="accent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27" name="Google Shape;127;p17"/>
          <p:cNvGrpSpPr/>
          <p:nvPr/>
        </p:nvGrpSpPr>
        <p:grpSpPr>
          <a:xfrm>
            <a:off x="0" y="4989275"/>
            <a:ext cx="9144000" cy="154200"/>
            <a:chOff x="0" y="4989275"/>
            <a:chExt cx="9144000" cy="154200"/>
          </a:xfrm>
        </p:grpSpPr>
        <p:sp>
          <p:nvSpPr>
            <p:cNvPr id="128" name="Google Shape;128;p17"/>
            <p:cNvSpPr/>
            <p:nvPr/>
          </p:nvSpPr>
          <p:spPr>
            <a:xfrm>
              <a:off x="5878200" y="4989275"/>
              <a:ext cx="3265800" cy="15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0" y="4989275"/>
              <a:ext cx="3265800" cy="154200"/>
            </a:xfrm>
            <a:prstGeom prst="rect">
              <a:avLst/>
            </a:prstGeom>
            <a:solidFill>
              <a:srgbClr val="325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966500" y="4989275"/>
              <a:ext cx="3601200" cy="154200"/>
            </a:xfrm>
            <a:prstGeom prst="parallelogram">
              <a:avLst>
                <a:gd name="adj" fmla="val 164623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/>
          <p:nvPr/>
        </p:nvSpPr>
        <p:spPr>
          <a:xfrm>
            <a:off x="0" y="0"/>
            <a:ext cx="789300" cy="737700"/>
          </a:xfrm>
          <a:prstGeom prst="parallelogram">
            <a:avLst>
              <a:gd name="adj" fmla="val 47956"/>
            </a:avLst>
          </a:prstGeom>
          <a:solidFill>
            <a:srgbClr val="F26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32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789300" y="0"/>
            <a:ext cx="73155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rgbClr val="32546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ROADMAP – JOURNEY TO TEXT CLASSIFICATION </a:t>
            </a:r>
            <a:endParaRPr sz="1400" dirty="0">
              <a:solidFill>
                <a:srgbClr val="3254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0" y="4989275"/>
            <a:ext cx="9144000" cy="154200"/>
            <a:chOff x="0" y="4989275"/>
            <a:chExt cx="9144000" cy="154200"/>
          </a:xfrm>
        </p:grpSpPr>
        <p:sp>
          <p:nvSpPr>
            <p:cNvPr id="78" name="Google Shape;78;p14"/>
            <p:cNvSpPr/>
            <p:nvPr/>
          </p:nvSpPr>
          <p:spPr>
            <a:xfrm>
              <a:off x="5878200" y="4989275"/>
              <a:ext cx="3265800" cy="15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0" y="4989275"/>
              <a:ext cx="3265800" cy="154200"/>
            </a:xfrm>
            <a:prstGeom prst="rect">
              <a:avLst/>
            </a:prstGeom>
            <a:solidFill>
              <a:srgbClr val="325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2966500" y="4989275"/>
              <a:ext cx="3601200" cy="154200"/>
            </a:xfrm>
            <a:prstGeom prst="parallelogram">
              <a:avLst>
                <a:gd name="adj" fmla="val 164623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4"/>
          <p:cNvSpPr/>
          <p:nvPr/>
        </p:nvSpPr>
        <p:spPr>
          <a:xfrm>
            <a:off x="0" y="0"/>
            <a:ext cx="789300" cy="737700"/>
          </a:xfrm>
          <a:prstGeom prst="parallelogram">
            <a:avLst>
              <a:gd name="adj" fmla="val 47956"/>
            </a:avLst>
          </a:prstGeom>
          <a:solidFill>
            <a:srgbClr val="325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6FC19AD-C6D2-4FD4-8053-F64E38542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" y="983243"/>
            <a:ext cx="9143128" cy="31770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789300" y="0"/>
            <a:ext cx="68562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2662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– Dataset architecture  </a:t>
            </a:r>
            <a:endParaRPr sz="1800" b="1" dirty="0">
              <a:solidFill>
                <a:srgbClr val="F2662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2662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1" name="Google Shape;91;p15"/>
          <p:cNvGrpSpPr/>
          <p:nvPr/>
        </p:nvGrpSpPr>
        <p:grpSpPr>
          <a:xfrm>
            <a:off x="0" y="4989275"/>
            <a:ext cx="9144000" cy="154200"/>
            <a:chOff x="0" y="4989275"/>
            <a:chExt cx="9144000" cy="154200"/>
          </a:xfrm>
        </p:grpSpPr>
        <p:sp>
          <p:nvSpPr>
            <p:cNvPr id="92" name="Google Shape;92;p15"/>
            <p:cNvSpPr/>
            <p:nvPr/>
          </p:nvSpPr>
          <p:spPr>
            <a:xfrm>
              <a:off x="5878200" y="4989275"/>
              <a:ext cx="3265800" cy="15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0" y="4989275"/>
              <a:ext cx="3265800" cy="154200"/>
            </a:xfrm>
            <a:prstGeom prst="rect">
              <a:avLst/>
            </a:prstGeom>
            <a:solidFill>
              <a:srgbClr val="325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966500" y="4989275"/>
              <a:ext cx="3601200" cy="154200"/>
            </a:xfrm>
            <a:prstGeom prst="parallelogram">
              <a:avLst>
                <a:gd name="adj" fmla="val 164623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5"/>
          <p:cNvSpPr/>
          <p:nvPr/>
        </p:nvSpPr>
        <p:spPr>
          <a:xfrm>
            <a:off x="0" y="0"/>
            <a:ext cx="789300" cy="737700"/>
          </a:xfrm>
          <a:prstGeom prst="parallelogram">
            <a:avLst>
              <a:gd name="adj" fmla="val 47956"/>
            </a:avLst>
          </a:prstGeom>
          <a:solidFill>
            <a:srgbClr val="F26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6;p17">
            <a:extLst>
              <a:ext uri="{FF2B5EF4-FFF2-40B4-BE49-F238E27FC236}">
                <a16:creationId xmlns:a16="http://schemas.microsoft.com/office/drawing/2014/main" id="{07A9D6E8-63F5-4FB6-824F-43C65B114E72}"/>
              </a:ext>
            </a:extLst>
          </p:cNvPr>
          <p:cNvSpPr txBox="1"/>
          <p:nvPr/>
        </p:nvSpPr>
        <p:spPr>
          <a:xfrm>
            <a:off x="100500" y="737700"/>
            <a:ext cx="89430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342900" algn="just">
              <a:lnSpc>
                <a:spcPct val="115000"/>
              </a:lnSpc>
              <a:spcBef>
                <a:spcPts val="1000"/>
              </a:spcBef>
              <a:buClr>
                <a:srgbClr val="FF0000"/>
              </a:buClr>
              <a:buSzPts val="1800"/>
              <a:buFont typeface="Open Sans"/>
              <a:buChar char="●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Type of dataset :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Multilingual dataset: many languages in the dataset</a:t>
            </a:r>
          </a:p>
          <a:p>
            <a:pPr marL="457200" indent="-342900" algn="just">
              <a:lnSpc>
                <a:spcPct val="115000"/>
              </a:lnSpc>
              <a:spcBef>
                <a:spcPts val="1000"/>
              </a:spcBef>
              <a:buClr>
                <a:srgbClr val="FF0000"/>
              </a:buClr>
              <a:buSzPts val="1800"/>
              <a:buFont typeface="Open Sans"/>
              <a:buChar char="●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Number of rows and columns :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11784 and 2 columns</a:t>
            </a:r>
          </a:p>
          <a:p>
            <a:pPr marL="457200" indent="-342900" algn="just">
              <a:lnSpc>
                <a:spcPct val="115000"/>
              </a:lnSpc>
              <a:spcBef>
                <a:spcPts val="1000"/>
              </a:spcBef>
              <a:buClr>
                <a:srgbClr val="FF0000"/>
              </a:buClr>
              <a:buSzPts val="1800"/>
              <a:buFont typeface="Open Sans"/>
              <a:buChar char="●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Overall 4171 missing values : 23% of the dataset</a:t>
            </a:r>
          </a:p>
          <a:p>
            <a:pPr marL="457200" indent="-342900" algn="just">
              <a:lnSpc>
                <a:spcPct val="115000"/>
              </a:lnSpc>
              <a:spcBef>
                <a:spcPts val="1000"/>
              </a:spcBef>
              <a:buClr>
                <a:srgbClr val="FF0000"/>
              </a:buClr>
              <a:buSzPts val="1800"/>
              <a:buFont typeface="Open Sans"/>
              <a:buChar char="●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these missing values are based on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np.nan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either empty text, that to say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len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 &lt;= 5</a:t>
            </a:r>
          </a:p>
          <a:p>
            <a:pPr marL="457200" indent="-342900" algn="just">
              <a:lnSpc>
                <a:spcPct val="115000"/>
              </a:lnSpc>
              <a:spcBef>
                <a:spcPts val="1000"/>
              </a:spcBef>
              <a:buClr>
                <a:srgbClr val="FF0000"/>
              </a:buClr>
              <a:buSzPts val="1800"/>
              <a:buFont typeface="Open Sans"/>
              <a:buChar char="●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Label encoding -  real : 1  fake :0</a:t>
            </a:r>
          </a:p>
          <a:p>
            <a:pPr marL="114300" algn="just">
              <a:lnSpc>
                <a:spcPct val="115000"/>
              </a:lnSpc>
              <a:spcBef>
                <a:spcPts val="1000"/>
              </a:spcBef>
              <a:buClr>
                <a:srgbClr val="FF0000"/>
              </a:buClr>
              <a:buSzPts val="1800"/>
            </a:pP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342900" algn="just">
              <a:lnSpc>
                <a:spcPct val="115000"/>
              </a:lnSpc>
              <a:spcBef>
                <a:spcPts val="1000"/>
              </a:spcBef>
              <a:buClr>
                <a:srgbClr val="FF0000"/>
              </a:buClr>
              <a:buSzPts val="1800"/>
              <a:buFont typeface="Open Sans"/>
              <a:buChar char="●"/>
            </a:pP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B596C64-5A28-4E4C-9F2E-86D115812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78" y="2921889"/>
            <a:ext cx="4214191" cy="2109559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DFE7DDF6-FB7D-4A50-8867-CDDAAF2EC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844" y="2991249"/>
            <a:ext cx="4134678" cy="18952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789300" y="0"/>
            <a:ext cx="68562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2662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2- EDA  </a:t>
            </a:r>
            <a:endParaRPr sz="1800" b="1" dirty="0">
              <a:solidFill>
                <a:srgbClr val="F2662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2662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410057" y="179430"/>
            <a:ext cx="89430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Please find some visuals of proportion below : </a:t>
            </a:r>
          </a:p>
          <a:p>
            <a:pPr marL="11430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</a:pPr>
            <a:endParaRPr lang="en-US" dirty="0">
              <a:solidFill>
                <a:schemeClr val="accent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27" name="Google Shape;127;p17"/>
          <p:cNvGrpSpPr/>
          <p:nvPr/>
        </p:nvGrpSpPr>
        <p:grpSpPr>
          <a:xfrm>
            <a:off x="0" y="4989275"/>
            <a:ext cx="9144000" cy="154200"/>
            <a:chOff x="0" y="4989275"/>
            <a:chExt cx="9144000" cy="154200"/>
          </a:xfrm>
        </p:grpSpPr>
        <p:sp>
          <p:nvSpPr>
            <p:cNvPr id="128" name="Google Shape;128;p17"/>
            <p:cNvSpPr/>
            <p:nvPr/>
          </p:nvSpPr>
          <p:spPr>
            <a:xfrm>
              <a:off x="5878200" y="4989275"/>
              <a:ext cx="3265800" cy="15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0" y="4989275"/>
              <a:ext cx="3265800" cy="154200"/>
            </a:xfrm>
            <a:prstGeom prst="rect">
              <a:avLst/>
            </a:prstGeom>
            <a:solidFill>
              <a:srgbClr val="325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966500" y="4989275"/>
              <a:ext cx="3601200" cy="154200"/>
            </a:xfrm>
            <a:prstGeom prst="parallelogram">
              <a:avLst>
                <a:gd name="adj" fmla="val 164623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/>
          <p:nvPr/>
        </p:nvSpPr>
        <p:spPr>
          <a:xfrm>
            <a:off x="0" y="0"/>
            <a:ext cx="789300" cy="737700"/>
          </a:xfrm>
          <a:prstGeom prst="parallelogram">
            <a:avLst>
              <a:gd name="adj" fmla="val 47956"/>
            </a:avLst>
          </a:prstGeom>
          <a:solidFill>
            <a:srgbClr val="F26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48CA40DB-5D9D-4220-9D81-479BA46D2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47" y="946947"/>
            <a:ext cx="2943540" cy="2343289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AE13998-52B9-469F-9064-E375EE9CB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895" y="924008"/>
            <a:ext cx="3141185" cy="21968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789300" y="0"/>
            <a:ext cx="68562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2662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2- EDA – Before processing  </a:t>
            </a:r>
            <a:endParaRPr sz="1800" b="1" dirty="0">
              <a:solidFill>
                <a:srgbClr val="F2662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2662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27" name="Google Shape;127;p17"/>
          <p:cNvGrpSpPr/>
          <p:nvPr/>
        </p:nvGrpSpPr>
        <p:grpSpPr>
          <a:xfrm>
            <a:off x="0" y="4989275"/>
            <a:ext cx="9144000" cy="154200"/>
            <a:chOff x="0" y="4989275"/>
            <a:chExt cx="9144000" cy="154200"/>
          </a:xfrm>
        </p:grpSpPr>
        <p:sp>
          <p:nvSpPr>
            <p:cNvPr id="128" name="Google Shape;128;p17"/>
            <p:cNvSpPr/>
            <p:nvPr/>
          </p:nvSpPr>
          <p:spPr>
            <a:xfrm>
              <a:off x="5878200" y="4989275"/>
              <a:ext cx="3265800" cy="15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0" y="4989275"/>
              <a:ext cx="3265800" cy="154200"/>
            </a:xfrm>
            <a:prstGeom prst="rect">
              <a:avLst/>
            </a:prstGeom>
            <a:solidFill>
              <a:srgbClr val="325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966500" y="4989275"/>
              <a:ext cx="3601200" cy="154200"/>
            </a:xfrm>
            <a:prstGeom prst="parallelogram">
              <a:avLst>
                <a:gd name="adj" fmla="val 164623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/>
          <p:nvPr/>
        </p:nvSpPr>
        <p:spPr>
          <a:xfrm>
            <a:off x="0" y="0"/>
            <a:ext cx="789300" cy="737700"/>
          </a:xfrm>
          <a:prstGeom prst="parallelogram">
            <a:avLst>
              <a:gd name="adj" fmla="val 47956"/>
            </a:avLst>
          </a:prstGeom>
          <a:solidFill>
            <a:srgbClr val="F26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A33AA5-EDE5-4A4A-BE8C-3932DC9DF2DE}"/>
              </a:ext>
            </a:extLst>
          </p:cNvPr>
          <p:cNvSpPr/>
          <p:nvPr/>
        </p:nvSpPr>
        <p:spPr>
          <a:xfrm>
            <a:off x="596348" y="904461"/>
            <a:ext cx="606287" cy="278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0F31DB-A56F-482E-A5A0-6350507149F4}"/>
              </a:ext>
            </a:extLst>
          </p:cNvPr>
          <p:cNvSpPr/>
          <p:nvPr/>
        </p:nvSpPr>
        <p:spPr>
          <a:xfrm>
            <a:off x="5396948" y="904461"/>
            <a:ext cx="606287" cy="278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Fake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F8A0A37-4C16-4181-8B90-645123F17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9518"/>
            <a:ext cx="4084983" cy="2866667"/>
          </a:xfrm>
          <a:prstGeom prst="rect">
            <a:avLst/>
          </a:prstGeom>
        </p:spPr>
      </p:pic>
      <p:pic>
        <p:nvPicPr>
          <p:cNvPr id="9" name="Picture 8" descr="A close-up of a dollar bill&#10;&#10;Description automatically generated with low confidence">
            <a:extLst>
              <a:ext uri="{FF2B5EF4-FFF2-40B4-BE49-F238E27FC236}">
                <a16:creationId xmlns:a16="http://schemas.microsoft.com/office/drawing/2014/main" id="{F84141C9-B3FF-426E-A28B-F8ED0CF0A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983" y="1311423"/>
            <a:ext cx="5076681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3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789300" y="-62941"/>
            <a:ext cx="68562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2662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2- EDA  - After processing </a:t>
            </a:r>
            <a:endParaRPr sz="1800" b="1" dirty="0">
              <a:solidFill>
                <a:srgbClr val="F2662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2662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27" name="Google Shape;127;p17"/>
          <p:cNvGrpSpPr/>
          <p:nvPr/>
        </p:nvGrpSpPr>
        <p:grpSpPr>
          <a:xfrm>
            <a:off x="0" y="4989275"/>
            <a:ext cx="9144000" cy="154200"/>
            <a:chOff x="0" y="4989275"/>
            <a:chExt cx="9144000" cy="154200"/>
          </a:xfrm>
        </p:grpSpPr>
        <p:sp>
          <p:nvSpPr>
            <p:cNvPr id="128" name="Google Shape;128;p17"/>
            <p:cNvSpPr/>
            <p:nvPr/>
          </p:nvSpPr>
          <p:spPr>
            <a:xfrm>
              <a:off x="5878200" y="4989275"/>
              <a:ext cx="3265800" cy="15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0" y="4989275"/>
              <a:ext cx="3265800" cy="154200"/>
            </a:xfrm>
            <a:prstGeom prst="rect">
              <a:avLst/>
            </a:prstGeom>
            <a:solidFill>
              <a:srgbClr val="325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966500" y="4989275"/>
              <a:ext cx="3601200" cy="154200"/>
            </a:xfrm>
            <a:prstGeom prst="parallelogram">
              <a:avLst>
                <a:gd name="adj" fmla="val 164623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/>
          <p:nvPr/>
        </p:nvSpPr>
        <p:spPr>
          <a:xfrm>
            <a:off x="0" y="0"/>
            <a:ext cx="789300" cy="737700"/>
          </a:xfrm>
          <a:prstGeom prst="parallelogram">
            <a:avLst>
              <a:gd name="adj" fmla="val 47956"/>
            </a:avLst>
          </a:prstGeom>
          <a:solidFill>
            <a:srgbClr val="F26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A33AA5-EDE5-4A4A-BE8C-3932DC9DF2DE}"/>
              </a:ext>
            </a:extLst>
          </p:cNvPr>
          <p:cNvSpPr/>
          <p:nvPr/>
        </p:nvSpPr>
        <p:spPr>
          <a:xfrm>
            <a:off x="596348" y="904461"/>
            <a:ext cx="606287" cy="278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0F31DB-A56F-482E-A5A0-6350507149F4}"/>
              </a:ext>
            </a:extLst>
          </p:cNvPr>
          <p:cNvSpPr/>
          <p:nvPr/>
        </p:nvSpPr>
        <p:spPr>
          <a:xfrm>
            <a:off x="5396948" y="904461"/>
            <a:ext cx="606287" cy="278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Fake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122411-96A6-405A-8BBB-81A788DF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33" y="1349518"/>
            <a:ext cx="4073993" cy="2790476"/>
          </a:xfrm>
          <a:prstGeom prst="rect">
            <a:avLst/>
          </a:prstGeom>
        </p:spPr>
      </p:pic>
      <p:pic>
        <p:nvPicPr>
          <p:cNvPr id="8" name="Picture 7" descr="A picture containing text, accessory&#10;&#10;Description automatically generated">
            <a:extLst>
              <a:ext uri="{FF2B5EF4-FFF2-40B4-BE49-F238E27FC236}">
                <a16:creationId xmlns:a16="http://schemas.microsoft.com/office/drawing/2014/main" id="{A215777D-9965-49A6-906C-49822B0F0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974" y="1282851"/>
            <a:ext cx="4731026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3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789300" y="-62941"/>
            <a:ext cx="68562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2662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2- EDA  - After processing </a:t>
            </a:r>
            <a:endParaRPr sz="1800" b="1" dirty="0">
              <a:solidFill>
                <a:srgbClr val="F2662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2662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27" name="Google Shape;127;p17"/>
          <p:cNvGrpSpPr/>
          <p:nvPr/>
        </p:nvGrpSpPr>
        <p:grpSpPr>
          <a:xfrm>
            <a:off x="0" y="4989275"/>
            <a:ext cx="9144000" cy="154200"/>
            <a:chOff x="0" y="4989275"/>
            <a:chExt cx="9144000" cy="154200"/>
          </a:xfrm>
        </p:grpSpPr>
        <p:sp>
          <p:nvSpPr>
            <p:cNvPr id="128" name="Google Shape;128;p17"/>
            <p:cNvSpPr/>
            <p:nvPr/>
          </p:nvSpPr>
          <p:spPr>
            <a:xfrm>
              <a:off x="5878200" y="4989275"/>
              <a:ext cx="3265800" cy="15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0" y="4989275"/>
              <a:ext cx="3265800" cy="154200"/>
            </a:xfrm>
            <a:prstGeom prst="rect">
              <a:avLst/>
            </a:prstGeom>
            <a:solidFill>
              <a:srgbClr val="325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966500" y="4989275"/>
              <a:ext cx="3601200" cy="154200"/>
            </a:xfrm>
            <a:prstGeom prst="parallelogram">
              <a:avLst>
                <a:gd name="adj" fmla="val 164623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/>
          <p:nvPr/>
        </p:nvSpPr>
        <p:spPr>
          <a:xfrm>
            <a:off x="0" y="0"/>
            <a:ext cx="789300" cy="737700"/>
          </a:xfrm>
          <a:prstGeom prst="parallelogram">
            <a:avLst>
              <a:gd name="adj" fmla="val 47956"/>
            </a:avLst>
          </a:prstGeom>
          <a:solidFill>
            <a:srgbClr val="F26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A33AA5-EDE5-4A4A-BE8C-3932DC9DF2DE}"/>
              </a:ext>
            </a:extLst>
          </p:cNvPr>
          <p:cNvSpPr/>
          <p:nvPr/>
        </p:nvSpPr>
        <p:spPr>
          <a:xfrm>
            <a:off x="715618" y="342339"/>
            <a:ext cx="4343399" cy="278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Frequency distribution of 30 most important words 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8049A14-EC02-4752-80EF-62B8935A4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209" y="629117"/>
            <a:ext cx="6066477" cy="44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2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/>
        </p:nvSpPr>
        <p:spPr>
          <a:xfrm>
            <a:off x="789300" y="0"/>
            <a:ext cx="68562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2662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3- Model Logistic Regression </a:t>
            </a:r>
            <a:endParaRPr sz="1800" b="1" dirty="0">
              <a:solidFill>
                <a:srgbClr val="F2662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38" name="Google Shape;138;p18"/>
          <p:cNvGrpSpPr/>
          <p:nvPr/>
        </p:nvGrpSpPr>
        <p:grpSpPr>
          <a:xfrm>
            <a:off x="0" y="4989275"/>
            <a:ext cx="9144000" cy="154200"/>
            <a:chOff x="0" y="4989275"/>
            <a:chExt cx="9144000" cy="154200"/>
          </a:xfrm>
        </p:grpSpPr>
        <p:sp>
          <p:nvSpPr>
            <p:cNvPr id="139" name="Google Shape;139;p18"/>
            <p:cNvSpPr/>
            <p:nvPr/>
          </p:nvSpPr>
          <p:spPr>
            <a:xfrm>
              <a:off x="5878200" y="4989275"/>
              <a:ext cx="3265800" cy="15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0" y="4989275"/>
              <a:ext cx="3265800" cy="154200"/>
            </a:xfrm>
            <a:prstGeom prst="rect">
              <a:avLst/>
            </a:prstGeom>
            <a:solidFill>
              <a:srgbClr val="325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25465"/>
                </a:solidFill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2966500" y="4989275"/>
              <a:ext cx="3601200" cy="154200"/>
            </a:xfrm>
            <a:prstGeom prst="parallelogram">
              <a:avLst>
                <a:gd name="adj" fmla="val 164623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8"/>
          <p:cNvSpPr/>
          <p:nvPr/>
        </p:nvSpPr>
        <p:spPr>
          <a:xfrm>
            <a:off x="0" y="0"/>
            <a:ext cx="789300" cy="737700"/>
          </a:xfrm>
          <a:prstGeom prst="parallelogram">
            <a:avLst>
              <a:gd name="adj" fmla="val 47956"/>
            </a:avLst>
          </a:prstGeom>
          <a:solidFill>
            <a:srgbClr val="F26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6;p17">
            <a:extLst>
              <a:ext uri="{FF2B5EF4-FFF2-40B4-BE49-F238E27FC236}">
                <a16:creationId xmlns:a16="http://schemas.microsoft.com/office/drawing/2014/main" id="{69C0A86E-7F90-412C-9AE9-F8C4237B1E46}"/>
              </a:ext>
            </a:extLst>
          </p:cNvPr>
          <p:cNvSpPr txBox="1"/>
          <p:nvPr/>
        </p:nvSpPr>
        <p:spPr>
          <a:xfrm>
            <a:off x="295600" y="639750"/>
            <a:ext cx="89430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342900" algn="just">
              <a:lnSpc>
                <a:spcPct val="115000"/>
              </a:lnSpc>
              <a:spcBef>
                <a:spcPts val="1000"/>
              </a:spcBef>
              <a:buClr>
                <a:srgbClr val="FF0000"/>
              </a:buClr>
              <a:buSzPts val="1800"/>
              <a:buFont typeface="Open Sans"/>
              <a:buChar char="●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Cross validation :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cv = 5</a:t>
            </a:r>
          </a:p>
          <a:p>
            <a:pPr marL="457200" indent="-342900" algn="just">
              <a:lnSpc>
                <a:spcPct val="115000"/>
              </a:lnSpc>
              <a:spcBef>
                <a:spcPts val="1000"/>
              </a:spcBef>
              <a:buClr>
                <a:srgbClr val="FF0000"/>
              </a:buClr>
              <a:buSzPts val="1800"/>
              <a:buFont typeface="Open Sans"/>
              <a:buChar char="●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Conversion to sparse matrix  :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tf-idf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</a:p>
          <a:p>
            <a:pPr marL="457200" indent="-342900" algn="just">
              <a:lnSpc>
                <a:spcPct val="115000"/>
              </a:lnSpc>
              <a:spcBef>
                <a:spcPts val="1000"/>
              </a:spcBef>
              <a:buClr>
                <a:srgbClr val="FF0000"/>
              </a:buClr>
              <a:buSzPts val="1800"/>
              <a:buFont typeface="Open Sans"/>
              <a:buChar char="●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Number of candidates models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6</a:t>
            </a:r>
          </a:p>
          <a:p>
            <a:pPr marL="457200" indent="-342900" algn="just">
              <a:lnSpc>
                <a:spcPct val="115000"/>
              </a:lnSpc>
              <a:spcBef>
                <a:spcPts val="1000"/>
              </a:spcBef>
              <a:buClr>
                <a:srgbClr val="FF0000"/>
              </a:buClr>
              <a:buSzPts val="1800"/>
              <a:buFont typeface="Open Sans"/>
              <a:buChar char="●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Accuracy : 90.7</a:t>
            </a:r>
          </a:p>
          <a:p>
            <a:pPr marL="114300" algn="just">
              <a:lnSpc>
                <a:spcPct val="115000"/>
              </a:lnSpc>
              <a:spcBef>
                <a:spcPts val="1000"/>
              </a:spcBef>
              <a:buClr>
                <a:srgbClr val="FF0000"/>
              </a:buClr>
              <a:buSzPts val="1800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Confusion matrix and Probabilities :</a:t>
            </a:r>
          </a:p>
          <a:p>
            <a:pPr marL="457200" indent="-342900" algn="just">
              <a:lnSpc>
                <a:spcPct val="115000"/>
              </a:lnSpc>
              <a:spcBef>
                <a:spcPts val="1000"/>
              </a:spcBef>
              <a:buClr>
                <a:srgbClr val="FF0000"/>
              </a:buClr>
              <a:buSzPts val="1800"/>
              <a:buFont typeface="Open Sans"/>
              <a:buChar char="●"/>
            </a:pP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00CCFB8A-064A-410A-BC24-25D11C09C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907" y="2778565"/>
            <a:ext cx="2708385" cy="1967948"/>
          </a:xfrm>
          <a:prstGeom prst="rect">
            <a:avLst/>
          </a:prstGeom>
        </p:spPr>
      </p:pic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0087AE25-A4F1-4D7D-8EF5-136143C48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879" y="2884702"/>
            <a:ext cx="2276190" cy="16190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613</Words>
  <Application>Microsoft Office PowerPoint</Application>
  <PresentationFormat>On-screen Show (16:9)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Open Sans</vt:lpstr>
      <vt:lpstr>Helvetica Neue</vt:lpstr>
      <vt:lpstr>Helvetica Neue Light</vt:lpstr>
      <vt:lpstr>Simple Light</vt:lpstr>
      <vt:lpstr>AI- Text Classification  Baseline, Pre-trained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 Text Classification  Final Presentation</dc:title>
  <cp:lastModifiedBy>Yao SINAN</cp:lastModifiedBy>
  <cp:revision>90</cp:revision>
  <dcterms:modified xsi:type="dcterms:W3CDTF">2022-04-11T09:53:30Z</dcterms:modified>
</cp:coreProperties>
</file>