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4116E9-7438-4AC2-8FF7-CFCBE907785A}">
  <a:tblStyle styleId="{1E4116E9-7438-4AC2-8FF7-CFCBE90778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a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bda994a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bda994a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8c49740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8c49740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8c49740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8c49740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bda994a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bda994a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3cbe11fa3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3cbe11fa3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3cbe11fa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3cbe11fa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cbe11fa3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3cbe11fa3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bda994a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bda994a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cbe11fa3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cbe11fa3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bda994a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bda994a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RegexReplace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RegexTokenizer().transform()  : convert into arraylist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StopWordsRemover().transform()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bda994a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bda994a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2" name="Google Shape;10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9" name="Google Shape;11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6" name="Google Shape;12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3" name="Google Shape;13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0" name="Google Shape;14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1" name="Google Shape;15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ermannewsclassifier.herokuapp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uciml/news-aggregator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 Contents Classification - NLP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YAO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ctrTitle"/>
          </p:nvPr>
        </p:nvSpPr>
        <p:spPr>
          <a:xfrm>
            <a:off x="530700" y="8700"/>
            <a:ext cx="60912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40"/>
              <a:t>Build Models and Compare - 7 Columns each</a:t>
            </a:r>
            <a:endParaRPr sz="2040"/>
          </a:p>
        </p:txBody>
      </p:sp>
      <p:sp>
        <p:nvSpPr>
          <p:cNvPr id="231" name="Google Shape;231;p34"/>
          <p:cNvSpPr txBox="1"/>
          <p:nvPr/>
        </p:nvSpPr>
        <p:spPr>
          <a:xfrm>
            <a:off x="635850" y="515400"/>
            <a:ext cx="78723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set = 80%    </a:t>
            </a:r>
            <a:r>
              <a:rPr lang="en" sz="19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337 669 rows</a:t>
            </a:r>
            <a:r>
              <a:rPr lang="en" sz="19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Test set = 20%     </a:t>
            </a:r>
            <a:r>
              <a:rPr lang="en" sz="19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84752 rows </a:t>
            </a:r>
            <a:endParaRPr sz="198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8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graphicFrame>
        <p:nvGraphicFramePr>
          <p:cNvPr id="232" name="Google Shape;232;p34"/>
          <p:cNvGraphicFramePr/>
          <p:nvPr/>
        </p:nvGraphicFramePr>
        <p:xfrm>
          <a:off x="9525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{1E4116E9-7438-4AC2-8FF7-CFCBE907785A}</a:tableStyleId>
              </a:tblPr>
              <a:tblGrid>
                <a:gridCol w="1574450"/>
                <a:gridCol w="1574450"/>
                <a:gridCol w="1574450"/>
                <a:gridCol w="1574450"/>
                <a:gridCol w="15744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Learning 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of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Ngram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Stopwords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tf-idf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0.94</a:t>
                      </a:r>
                      <a:r>
                        <a:rPr b="1" lang="en"/>
                        <a:t>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(1,1)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a function based on regex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CountVectorizer()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accuracy of NB :  0.92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test error : 0.074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Default (1,1)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RegexTokenizer,StopWordsRemover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CountVectorizer()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11700" y="105200"/>
            <a:ext cx="85206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840"/>
              <a:t>Prediction Based on input</a:t>
            </a:r>
            <a:br>
              <a:rPr b="1" lang="en" sz="1640"/>
            </a:br>
            <a:endParaRPr b="1" sz="1640"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3300"/>
            <a:ext cx="8912875" cy="30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105200"/>
            <a:ext cx="85206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840"/>
              <a:t>Future Challenges</a:t>
            </a:r>
            <a:endParaRPr b="1" sz="1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br>
              <a:rPr b="1" lang="en" sz="1640"/>
            </a:br>
            <a:endParaRPr b="1" sz="1640"/>
          </a:p>
        </p:txBody>
      </p:sp>
      <p:sp>
        <p:nvSpPr>
          <p:cNvPr id="244" name="Google Shape;244;p36"/>
          <p:cNvSpPr txBox="1"/>
          <p:nvPr/>
        </p:nvSpPr>
        <p:spPr>
          <a:xfrm>
            <a:off x="1343900" y="1331700"/>
            <a:ext cx="71472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Future challenges : deploy the model to cloud (heroku,aws,azure) So that the user can have interaction with the system, recommend an/some article(s)</a:t>
            </a:r>
            <a:endParaRPr sz="1800"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https://germannewsclassifier.herokuapp.com/</a:t>
            </a:r>
            <a:r>
              <a:rPr lang="en" sz="1800"/>
              <a:t>  (Realtime classifier)  and Real Time News Headlines Classification Using Machine Learning and Manvendra Singh Chhajerh1, Ananya KVS2, Prof. Merin Meleet3, Dr. Rajashekara Murthy </a:t>
            </a:r>
            <a:endParaRPr sz="1800"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/>
              <a:t>https://github.com/iyfyao/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153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5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classification model to identify categories of news</a:t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3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5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Various Techniques</a:t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3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5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Model’s Performances comparison</a:t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3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5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challenges : deploy the model to cloud (heroku,aws,azure), recommend an/some article(s)</a:t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31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594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https://www.kaggle.com/uciml/news-aggregator-dataset</a:t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31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5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Sentimental Classification of News Headlines using Recurrent Neural Network</a:t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5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 Prakashini, D. Vijayakumar</a:t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31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5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Time News Headlines Classification Using Machine Learning</a:t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5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Manvendra Singh Chhajerh1, Ananya KVS2, Prof. Merin Meleet3, Dr. Rajashekara Murthy </a:t>
            </a:r>
            <a:endParaRPr sz="459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DATASET EXPLORATION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636800"/>
            <a:ext cx="85206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01">
                <a:latin typeface="Arial"/>
                <a:ea typeface="Arial"/>
                <a:cs typeface="Arial"/>
                <a:sym typeface="Arial"/>
              </a:rPr>
              <a:t>Features:</a:t>
            </a:r>
            <a:endParaRPr sz="1501">
              <a:latin typeface="Arial"/>
              <a:ea typeface="Arial"/>
              <a:cs typeface="Arial"/>
              <a:sym typeface="Arial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0"/>
              <a:buFont typeface="Arial"/>
              <a:buChar char="●"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Id: numeric ID, unique ID of a given headline</a:t>
            </a:r>
            <a:endParaRPr sz="1290">
              <a:latin typeface="Arial"/>
              <a:ea typeface="Arial"/>
              <a:cs typeface="Arial"/>
              <a:sym typeface="Arial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90"/>
              <a:buFont typeface="Arial"/>
              <a:buChar char="●"/>
            </a:pPr>
            <a:r>
              <a:rPr b="1" lang="en" sz="129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Title: news title</a:t>
            </a:r>
            <a:endParaRPr b="1" sz="129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Arial"/>
              <a:buChar char="●"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Url: full link address to the article</a:t>
            </a:r>
            <a:endParaRPr sz="1290">
              <a:latin typeface="Arial"/>
              <a:ea typeface="Arial"/>
              <a:cs typeface="Arial"/>
              <a:sym typeface="Arial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Arial"/>
              <a:buChar char="●"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Publisher: publisher name</a:t>
            </a:r>
            <a:endParaRPr sz="1290">
              <a:latin typeface="Arial"/>
              <a:ea typeface="Arial"/>
              <a:cs typeface="Arial"/>
              <a:sym typeface="Arial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Arial"/>
              <a:buChar char="●"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Story: alphanumeric ID of the cluster that includes news about the same story</a:t>
            </a:r>
            <a:endParaRPr sz="1290">
              <a:latin typeface="Arial"/>
              <a:ea typeface="Arial"/>
              <a:cs typeface="Arial"/>
              <a:sym typeface="Arial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Arial"/>
              <a:buChar char="●"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Hostname: Url hostname </a:t>
            </a:r>
            <a:endParaRPr sz="1290">
              <a:latin typeface="Arial"/>
              <a:ea typeface="Arial"/>
              <a:cs typeface="Arial"/>
              <a:sym typeface="Arial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Arial"/>
              <a:buChar char="●"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Timestamp: approximate time the news was published, as the number of milliseconds </a:t>
            </a:r>
            <a:endParaRPr sz="1290">
              <a:latin typeface="Arial"/>
              <a:ea typeface="Arial"/>
              <a:cs typeface="Arial"/>
              <a:sym typeface="Arial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90"/>
              <a:buFont typeface="Arial"/>
              <a:buChar char="●"/>
            </a:pPr>
            <a:r>
              <a:rPr b="1" lang="en" sz="129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Category: Category of a given article, Below a list of them</a:t>
            </a:r>
            <a:endParaRPr b="1" sz="129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Entertainment, business, science and technology, health, Us magazine, GossipCop, CBSnews, Reality TV World, The Hollywood</a:t>
            </a:r>
            <a:endParaRPr sz="1290">
              <a:latin typeface="Arial"/>
              <a:ea typeface="Arial"/>
              <a:cs typeface="Arial"/>
              <a:sym typeface="Arial"/>
            </a:endParaRPr>
          </a:p>
          <a:p>
            <a:pPr indent="-30353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80"/>
              <a:buFont typeface="Arial"/>
              <a:buChar char="○"/>
            </a:pPr>
            <a:r>
              <a:rPr lang="en" sz="1180">
                <a:latin typeface="Arial"/>
                <a:ea typeface="Arial"/>
                <a:cs typeface="Arial"/>
                <a:sym typeface="Arial"/>
              </a:rPr>
              <a:t>Entertainment</a:t>
            </a:r>
            <a:endParaRPr sz="1180">
              <a:latin typeface="Arial"/>
              <a:ea typeface="Arial"/>
              <a:cs typeface="Arial"/>
              <a:sym typeface="Arial"/>
            </a:endParaRPr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Font typeface="Arial"/>
              <a:buChar char="○"/>
            </a:pPr>
            <a:r>
              <a:rPr lang="en" sz="1180">
                <a:latin typeface="Arial"/>
                <a:ea typeface="Arial"/>
                <a:cs typeface="Arial"/>
                <a:sym typeface="Arial"/>
              </a:rPr>
              <a:t>Business</a:t>
            </a:r>
            <a:endParaRPr sz="1180">
              <a:latin typeface="Arial"/>
              <a:ea typeface="Arial"/>
              <a:cs typeface="Arial"/>
              <a:sym typeface="Arial"/>
            </a:endParaRPr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Font typeface="Arial"/>
              <a:buChar char="○"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science and technology</a:t>
            </a:r>
            <a:endParaRPr sz="1290">
              <a:latin typeface="Arial"/>
              <a:ea typeface="Arial"/>
              <a:cs typeface="Arial"/>
              <a:sym typeface="Arial"/>
            </a:endParaRPr>
          </a:p>
          <a:p>
            <a:pPr indent="-3105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Arial"/>
              <a:buChar char="○"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health</a:t>
            </a:r>
            <a:endParaRPr sz="11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Shape:</a:t>
            </a:r>
            <a:endParaRPr sz="1290">
              <a:latin typeface="Arial"/>
              <a:ea typeface="Arial"/>
              <a:cs typeface="Arial"/>
              <a:sym typeface="Arial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0"/>
              <a:buFont typeface="Arial"/>
              <a:buChar char="●"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Rows : 400k samples</a:t>
            </a:r>
            <a:endParaRPr sz="1290">
              <a:latin typeface="Arial"/>
              <a:ea typeface="Arial"/>
              <a:cs typeface="Arial"/>
              <a:sym typeface="Arial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Arial"/>
              <a:buChar char="●"/>
            </a:pPr>
            <a:r>
              <a:rPr lang="en" sz="1290"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lang="en" sz="1290">
                <a:latin typeface="Arial"/>
                <a:ea typeface="Arial"/>
                <a:cs typeface="Arial"/>
                <a:sym typeface="Arial"/>
              </a:rPr>
              <a:t>:  8 </a:t>
            </a:r>
            <a:endParaRPr sz="129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62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214875" y="1539375"/>
            <a:ext cx="1942500" cy="2272500"/>
          </a:xfrm>
          <a:prstGeom prst="homePlate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340925" y="1820375"/>
            <a:ext cx="14556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Read,Drop null, Split Text into Words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891875" y="1466075"/>
            <a:ext cx="3078900" cy="24192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1986225" y="1869250"/>
            <a:ext cx="1680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 into arraylist(token)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 numbers, stopwords,  special Characters,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2577850" y="1539375"/>
            <a:ext cx="3012900" cy="23460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3729025" y="2336550"/>
            <a:ext cx="1455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Index of Categories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5027531" y="2144350"/>
            <a:ext cx="2127600" cy="10608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5459524" y="24127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models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6450750" y="1869250"/>
            <a:ext cx="2573700" cy="15273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7264100" y="2226450"/>
            <a:ext cx="14556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Assessing NB and model Comparison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366525" y="4117250"/>
            <a:ext cx="58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189525" y="80775"/>
            <a:ext cx="85206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Dataset -Read,Drop null, Split Text into Words</a:t>
            </a:r>
            <a:endParaRPr sz="2200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9700"/>
            <a:ext cx="7794675" cy="43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7745800" y="1295050"/>
            <a:ext cx="1490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Null values Title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389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Null values Category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516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- </a:t>
            </a:r>
            <a:r>
              <a:rPr lang="en"/>
              <a:t>Categories of headlines represented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3" y="433388"/>
            <a:ext cx="4448175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5962050" y="1062900"/>
            <a:ext cx="3182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Most represented types of headlines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Entertainment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Followed by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Business and Science &amp; Technology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Health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topic is last topic to be visited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105200"/>
            <a:ext cx="85206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540"/>
              <a:t>Convert into arraylist(token), Remove numbers, stopwords,  special Characters</a:t>
            </a:r>
            <a:endParaRPr b="1" sz="1540"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0875"/>
            <a:ext cx="4563500" cy="40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075" y="585800"/>
            <a:ext cx="4153524" cy="40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105200"/>
            <a:ext cx="85206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640"/>
              <a:t>Create index of categories and vector of token counts</a:t>
            </a:r>
            <a:endParaRPr b="1" sz="1640"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53300"/>
            <a:ext cx="7981253" cy="4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