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57" r:id="rId4"/>
    <p:sldId id="262" r:id="rId5"/>
    <p:sldId id="268" r:id="rId6"/>
    <p:sldId id="263" r:id="rId7"/>
    <p:sldId id="260" r:id="rId8"/>
    <p:sldId id="266" r:id="rId9"/>
    <p:sldId id="264" r:id="rId10"/>
    <p:sldId id="273" r:id="rId11"/>
    <p:sldId id="272" r:id="rId12"/>
    <p:sldId id="275" r:id="rId13"/>
    <p:sldId id="265" r:id="rId14"/>
    <p:sldId id="259" r:id="rId15"/>
    <p:sldId id="277" r:id="rId16"/>
    <p:sldId id="278" r:id="rId17"/>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349"/>
    <a:srgbClr val="FFF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3" d="100"/>
          <a:sy n="93" d="100"/>
        </p:scale>
        <p:origin x="-426" y="138"/>
      </p:cViewPr>
      <p:guideLst>
        <p:guide orient="horz" pos="2160"/>
        <p:guide pos="3888"/>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C0D6D-A908-48C6-983D-90F2BD11E28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BB924-28C1-4EF7-A019-613D541E4AA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638" y="1122363"/>
            <a:ext cx="10365899"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397" y="3602039"/>
            <a:ext cx="9146381"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7174" y="365128"/>
            <a:ext cx="2629585" cy="581183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423" y="365128"/>
            <a:ext cx="7736314" cy="581183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2068" y="1709744"/>
            <a:ext cx="10518338"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2068" y="4589469"/>
            <a:ext cx="1051833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418" y="1825625"/>
            <a:ext cx="5182949"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3808" y="1825625"/>
            <a:ext cx="5182949"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40007" y="365129"/>
            <a:ext cx="10518338"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0008" y="1681163"/>
            <a:ext cx="51591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40008" y="2505075"/>
            <a:ext cx="515913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3812" y="1681163"/>
            <a:ext cx="518453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3812" y="2505075"/>
            <a:ext cx="518453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0007" y="457200"/>
            <a:ext cx="3933261"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4538" y="987431"/>
            <a:ext cx="617380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40007" y="2057401"/>
            <a:ext cx="3933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0007" y="457200"/>
            <a:ext cx="3933261"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4538" y="987431"/>
            <a:ext cx="6173807"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0007" y="2057401"/>
            <a:ext cx="3933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419" y="365129"/>
            <a:ext cx="10518338"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419" y="1825625"/>
            <a:ext cx="10518338" cy="4351339"/>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418" y="6356356"/>
            <a:ext cx="27439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3"/>
          </p:nvPr>
        </p:nvSpPr>
        <p:spPr>
          <a:xfrm>
            <a:off x="4039652" y="6356356"/>
            <a:ext cx="41158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2843" y="6356356"/>
            <a:ext cx="27439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917A1-3B14-48C2-8A2E-F3CB7EC452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23686" y="-312516"/>
            <a:ext cx="2246073"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36399" y="-144876"/>
            <a:ext cx="2690657"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03899" y="1571529"/>
            <a:ext cx="1319063"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35842" y="2481617"/>
            <a:ext cx="1948020"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480490" y="283384"/>
            <a:ext cx="2607552"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439950" y="-685187"/>
            <a:ext cx="1645036"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34690" y="4228501"/>
            <a:ext cx="1130533"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34687" y="4429124"/>
            <a:ext cx="2798985"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23687" y="5404455"/>
            <a:ext cx="1351540"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375381" y="5533920"/>
            <a:ext cx="1894581"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973623" y="5808599"/>
            <a:ext cx="1894581"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335320" y="3733967"/>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081464" y="4306415"/>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631293" y="3754017"/>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489205" y="3536977"/>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43721" y="4916451"/>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489209" y="156752"/>
            <a:ext cx="1657244"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469153" y="3260121"/>
            <a:ext cx="5117871" cy="521970"/>
          </a:xfrm>
          <a:prstGeom prst="rect">
            <a:avLst/>
          </a:prstGeom>
        </p:spPr>
        <p:txBody>
          <a:bodyPr wrap="square">
            <a:spAutoFit/>
          </a:bodyPr>
          <a:lstStyle/>
          <a:p>
            <a:r>
              <a:rPr lang="zh-CN" altLang="zh-CN" sz="28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重庆师范大学一站式服务平台</a:t>
            </a:r>
            <a:endParaRPr lang="zh-CN" altLang="zh-CN" sz="28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5" name="直接连接符 24"/>
          <p:cNvCxnSpPr/>
          <p:nvPr/>
        </p:nvCxnSpPr>
        <p:spPr>
          <a:xfrm>
            <a:off x="6469152" y="3876767"/>
            <a:ext cx="465531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007475" y="5179060"/>
            <a:ext cx="2830830" cy="1476375"/>
          </a:xfrm>
          <a:prstGeom prst="rect">
            <a:avLst/>
          </a:prstGeom>
          <a:noFill/>
        </p:spPr>
        <p:txBody>
          <a:bodyPr wrap="square" rtlCol="0">
            <a:spAutoFit/>
          </a:bodyPr>
          <a:p>
            <a:r>
              <a:rPr lang="zh-CN" altLang="en-US"/>
              <a:t>小组组长：易春红</a:t>
            </a:r>
            <a:endParaRPr lang="zh-CN" altLang="en-US"/>
          </a:p>
          <a:p>
            <a:r>
              <a:rPr lang="zh-CN" altLang="en-US"/>
              <a:t>小组组员：吴倩倩</a:t>
            </a:r>
            <a:endParaRPr lang="zh-CN" altLang="en-US"/>
          </a:p>
          <a:p>
            <a:r>
              <a:rPr lang="en-US" altLang="zh-CN"/>
              <a:t>	     </a:t>
            </a:r>
            <a:r>
              <a:rPr lang="zh-CN" altLang="en-US"/>
              <a:t>缪淑婷</a:t>
            </a:r>
            <a:endParaRPr lang="zh-CN" altLang="en-US"/>
          </a:p>
          <a:p>
            <a:r>
              <a:rPr lang="en-US" altLang="zh-CN"/>
              <a:t>	     </a:t>
            </a:r>
            <a:r>
              <a:rPr lang="zh-CN" altLang="en-US"/>
              <a:t>刘慧敏</a:t>
            </a:r>
            <a:endParaRPr lang="zh-CN" altLang="en-US"/>
          </a:p>
          <a:p>
            <a:r>
              <a:rPr lang="en-US" altLang="zh-CN"/>
              <a:t>	     </a:t>
            </a:r>
            <a:r>
              <a:rPr lang="zh-CN" altLang="en-US"/>
              <a:t>陈明欣</a:t>
            </a:r>
            <a:endParaRPr lang="zh-CN" altLang="en-US"/>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42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42000">
                                          <p:cBhvr additive="base">
                                            <p:cTn id="7" dur="500" fill="hold"/>
                                            <p:tgtEl>
                                              <p:spTgt spid="23"/>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饼形 24"/>
          <p:cNvSpPr/>
          <p:nvPr/>
        </p:nvSpPr>
        <p:spPr>
          <a:xfrm rot="19470922">
            <a:off x="6407446" y="2440084"/>
            <a:ext cx="3647174" cy="3617035"/>
          </a:xfrm>
          <a:prstGeom prst="pie">
            <a:avLst>
              <a:gd name="adj1" fmla="val 13050326"/>
              <a:gd name="adj2" fmla="val 15670849"/>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饼形 25"/>
          <p:cNvSpPr/>
          <p:nvPr/>
        </p:nvSpPr>
        <p:spPr>
          <a:xfrm rot="453669">
            <a:off x="5899372" y="1939597"/>
            <a:ext cx="4543186" cy="4505643"/>
          </a:xfrm>
          <a:prstGeom prst="pie">
            <a:avLst>
              <a:gd name="adj1" fmla="val 13050326"/>
              <a:gd name="adj2" fmla="val 15670849"/>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饼形 26"/>
          <p:cNvSpPr/>
          <p:nvPr/>
        </p:nvSpPr>
        <p:spPr>
          <a:xfrm rot="453669">
            <a:off x="6544650" y="1835972"/>
            <a:ext cx="4179731" cy="4145192"/>
          </a:xfrm>
          <a:prstGeom prst="pie">
            <a:avLst>
              <a:gd name="adj1" fmla="val 13050326"/>
              <a:gd name="adj2" fmla="val 15670849"/>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饼形 27"/>
          <p:cNvSpPr/>
          <p:nvPr/>
        </p:nvSpPr>
        <p:spPr>
          <a:xfrm rot="453669">
            <a:off x="6635516" y="1926092"/>
            <a:ext cx="3998004" cy="3964967"/>
          </a:xfrm>
          <a:prstGeom prst="pie">
            <a:avLst>
              <a:gd name="adj1" fmla="val 13050326"/>
              <a:gd name="adj2" fmla="val 15670849"/>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饼形 28"/>
          <p:cNvSpPr/>
          <p:nvPr/>
        </p:nvSpPr>
        <p:spPr>
          <a:xfrm rot="453669">
            <a:off x="6995444" y="2292060"/>
            <a:ext cx="3337585" cy="3310007"/>
          </a:xfrm>
          <a:prstGeom prst="pie">
            <a:avLst>
              <a:gd name="adj1" fmla="val 13050326"/>
              <a:gd name="adj2" fmla="val 15670849"/>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饼形 29"/>
          <p:cNvSpPr/>
          <p:nvPr/>
        </p:nvSpPr>
        <p:spPr>
          <a:xfrm rot="3023085">
            <a:off x="6716092" y="1663317"/>
            <a:ext cx="3836861" cy="3807142"/>
          </a:xfrm>
          <a:prstGeom prst="pie">
            <a:avLst>
              <a:gd name="adj1" fmla="val 13050326"/>
              <a:gd name="adj2" fmla="val 15670849"/>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饼形 30"/>
          <p:cNvSpPr/>
          <p:nvPr/>
        </p:nvSpPr>
        <p:spPr>
          <a:xfrm rot="3023085">
            <a:off x="6406010" y="2399400"/>
            <a:ext cx="3529912" cy="3502571"/>
          </a:xfrm>
          <a:prstGeom prst="pie">
            <a:avLst>
              <a:gd name="adj1" fmla="val 13050326"/>
              <a:gd name="adj2" fmla="val 15670849"/>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饼形 31"/>
          <p:cNvSpPr/>
          <p:nvPr/>
        </p:nvSpPr>
        <p:spPr>
          <a:xfrm rot="3023085">
            <a:off x="6946300" y="2191698"/>
            <a:ext cx="3376439" cy="3350284"/>
          </a:xfrm>
          <a:prstGeom prst="pie">
            <a:avLst>
              <a:gd name="adj1" fmla="val 13050326"/>
              <a:gd name="adj2" fmla="val 15670849"/>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饼形 32"/>
          <p:cNvSpPr/>
          <p:nvPr/>
        </p:nvSpPr>
        <p:spPr>
          <a:xfrm rot="3023085">
            <a:off x="7225292" y="2509957"/>
            <a:ext cx="2818695" cy="2796861"/>
          </a:xfrm>
          <a:prstGeom prst="pie">
            <a:avLst>
              <a:gd name="adj1" fmla="val 13050326"/>
              <a:gd name="adj2" fmla="val 15670849"/>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饼形 33"/>
          <p:cNvSpPr/>
          <p:nvPr/>
        </p:nvSpPr>
        <p:spPr>
          <a:xfrm rot="5595286">
            <a:off x="6886468" y="2196879"/>
            <a:ext cx="3496107" cy="3469028"/>
          </a:xfrm>
          <a:prstGeom prst="pie">
            <a:avLst>
              <a:gd name="adj1" fmla="val 13050326"/>
              <a:gd name="adj2" fmla="val 15670849"/>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饼形 34"/>
          <p:cNvSpPr/>
          <p:nvPr/>
        </p:nvSpPr>
        <p:spPr>
          <a:xfrm rot="5595286">
            <a:off x="7026309" y="2335640"/>
            <a:ext cx="3216419" cy="3191506"/>
          </a:xfrm>
          <a:prstGeom prst="pie">
            <a:avLst>
              <a:gd name="adj1" fmla="val 13050326"/>
              <a:gd name="adj2" fmla="val 15670849"/>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饼形 35"/>
          <p:cNvSpPr/>
          <p:nvPr/>
        </p:nvSpPr>
        <p:spPr>
          <a:xfrm rot="5595286">
            <a:off x="7096230" y="2405018"/>
            <a:ext cx="3076575" cy="3052746"/>
          </a:xfrm>
          <a:prstGeom prst="pie">
            <a:avLst>
              <a:gd name="adj1" fmla="val 13050326"/>
              <a:gd name="adj2" fmla="val 15670849"/>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饼形 36"/>
          <p:cNvSpPr/>
          <p:nvPr/>
        </p:nvSpPr>
        <p:spPr>
          <a:xfrm rot="5595286">
            <a:off x="7322506" y="2682184"/>
            <a:ext cx="2568365" cy="2548471"/>
          </a:xfrm>
          <a:prstGeom prst="pie">
            <a:avLst>
              <a:gd name="adj1" fmla="val 13050326"/>
              <a:gd name="adj2" fmla="val 15670849"/>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饼形 37"/>
          <p:cNvSpPr/>
          <p:nvPr/>
        </p:nvSpPr>
        <p:spPr>
          <a:xfrm rot="8165748">
            <a:off x="7213344" y="2544980"/>
            <a:ext cx="2842355" cy="2841611"/>
          </a:xfrm>
          <a:prstGeom prst="pie">
            <a:avLst>
              <a:gd name="adj1" fmla="val 13050326"/>
              <a:gd name="adj2" fmla="val 15670849"/>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饼形 38"/>
          <p:cNvSpPr/>
          <p:nvPr/>
        </p:nvSpPr>
        <p:spPr>
          <a:xfrm rot="8165748">
            <a:off x="7327036" y="2658642"/>
            <a:ext cx="2614966" cy="2614283"/>
          </a:xfrm>
          <a:prstGeom prst="pie">
            <a:avLst>
              <a:gd name="adj1" fmla="val 13050326"/>
              <a:gd name="adj2" fmla="val 15670849"/>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饼形 39"/>
          <p:cNvSpPr/>
          <p:nvPr/>
        </p:nvSpPr>
        <p:spPr>
          <a:xfrm rot="8165748">
            <a:off x="7383877" y="2715475"/>
            <a:ext cx="2501271" cy="2500619"/>
          </a:xfrm>
          <a:prstGeom prst="pie">
            <a:avLst>
              <a:gd name="adj1" fmla="val 13050326"/>
              <a:gd name="adj2" fmla="val 15670849"/>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饼形 40"/>
          <p:cNvSpPr/>
          <p:nvPr/>
        </p:nvSpPr>
        <p:spPr>
          <a:xfrm rot="8165748">
            <a:off x="7559928" y="2921427"/>
            <a:ext cx="2088095" cy="2087549"/>
          </a:xfrm>
          <a:prstGeom prst="pie">
            <a:avLst>
              <a:gd name="adj1" fmla="val 13050326"/>
              <a:gd name="adj2" fmla="val 15670849"/>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饼形 41"/>
          <p:cNvSpPr/>
          <p:nvPr/>
        </p:nvSpPr>
        <p:spPr>
          <a:xfrm rot="10800000">
            <a:off x="7431782" y="2763364"/>
            <a:ext cx="2405473" cy="2404843"/>
          </a:xfrm>
          <a:prstGeom prst="pie">
            <a:avLst>
              <a:gd name="adj1" fmla="val 13050326"/>
              <a:gd name="adj2" fmla="val 15670849"/>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饼形 42"/>
          <p:cNvSpPr/>
          <p:nvPr/>
        </p:nvSpPr>
        <p:spPr>
          <a:xfrm rot="10800000">
            <a:off x="7528001" y="2859552"/>
            <a:ext cx="2213035" cy="2212456"/>
          </a:xfrm>
          <a:prstGeom prst="pie">
            <a:avLst>
              <a:gd name="adj1" fmla="val 13050326"/>
              <a:gd name="adj2" fmla="val 15670849"/>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饼形 43"/>
          <p:cNvSpPr/>
          <p:nvPr/>
        </p:nvSpPr>
        <p:spPr>
          <a:xfrm rot="10800000">
            <a:off x="7576105" y="2907652"/>
            <a:ext cx="2116815" cy="2116263"/>
          </a:xfrm>
          <a:prstGeom prst="pie">
            <a:avLst>
              <a:gd name="adj1" fmla="val 13050326"/>
              <a:gd name="adj2" fmla="val 15670849"/>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饼形 44"/>
          <p:cNvSpPr/>
          <p:nvPr/>
        </p:nvSpPr>
        <p:spPr>
          <a:xfrm rot="10800000">
            <a:off x="7732665" y="3064167"/>
            <a:ext cx="1767145" cy="1766683"/>
          </a:xfrm>
          <a:prstGeom prst="pie">
            <a:avLst>
              <a:gd name="adj1" fmla="val 13050326"/>
              <a:gd name="adj2" fmla="val 15670849"/>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椭圆 45"/>
          <p:cNvSpPr/>
          <p:nvPr/>
        </p:nvSpPr>
        <p:spPr>
          <a:xfrm>
            <a:off x="8249642" y="3524234"/>
            <a:ext cx="769751" cy="769551"/>
          </a:xfrm>
          <a:prstGeom prst="ellipse">
            <a:avLst/>
          </a:prstGeom>
          <a:solidFill>
            <a:srgbClr val="F8F7E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1442085" y="2286000"/>
            <a:ext cx="3923665" cy="3599815"/>
          </a:xfrm>
          <a:prstGeom prst="rect">
            <a:avLst/>
          </a:prstGeom>
          <a:noFill/>
        </p:spPr>
        <p:txBody>
          <a:bodyPr wrap="square" rtlCol="0">
            <a:spAutoFit/>
          </a:bodyPr>
          <a:lstStyle/>
          <a:p>
            <a:r>
              <a:rPr lang="zh-CN" altLang="en-US" sz="2800" b="1" dirty="0">
                <a:solidFill>
                  <a:schemeClr val="tx1">
                    <a:lumMod val="75000"/>
                    <a:lumOff val="25000"/>
                  </a:schemeClr>
                </a:solidFill>
                <a:latin typeface="+mj-ea"/>
                <a:ea typeface="+mj-ea"/>
              </a:rPr>
              <a:t>分页技术</a:t>
            </a:r>
            <a:endParaRPr lang="en-US" altLang="zh-CN" sz="2800" b="1" dirty="0">
              <a:solidFill>
                <a:schemeClr val="tx1">
                  <a:lumMod val="75000"/>
                  <a:lumOff val="25000"/>
                </a:schemeClr>
              </a:solidFill>
              <a:latin typeface="+mj-ea"/>
              <a:ea typeface="+mj-ea"/>
            </a:endParaRPr>
          </a:p>
          <a:p>
            <a:r>
              <a:rPr lang="en-US" altLang="zh-CN" sz="2000" dirty="0">
                <a:solidFill>
                  <a:schemeClr val="tx1"/>
                </a:solidFill>
                <a:latin typeface="+mn-ea"/>
                <a:cs typeface="+mn-ea"/>
              </a:rPr>
              <a:t>几个变量：上一页（$PReviousPageID）、下一页（$NextPageID）、总页数（$numPages）</a:t>
            </a:r>
            <a:endParaRPr lang="en-US" altLang="zh-CN" sz="2000" dirty="0">
              <a:solidFill>
                <a:schemeClr val="tx1"/>
              </a:solidFill>
              <a:latin typeface="+mn-ea"/>
              <a:cs typeface="+mn-ea"/>
            </a:endParaRPr>
          </a:p>
          <a:p>
            <a:r>
              <a:rPr lang="en-US" altLang="zh-CN" sz="2000" dirty="0">
                <a:solidFill>
                  <a:schemeClr val="tx1"/>
                </a:solidFill>
                <a:latin typeface="+mn-ea"/>
                <a:cs typeface="+mn-ea"/>
              </a:rPr>
              <a:t>如果要从表内截取某段内容，sql语句可以用：select * from table limit offset, rows。所以可以总结出select *from  table limit($CurrentPageID-1)*$pageSize,$PageSize;</a:t>
            </a:r>
            <a:endParaRPr lang="en-US" altLang="zh-CN" sz="2000" dirty="0">
              <a:solidFill>
                <a:schemeClr val="tx1"/>
              </a:solidFill>
              <a:latin typeface="+mn-ea"/>
              <a:cs typeface="+mn-ea"/>
            </a:endParaRPr>
          </a:p>
        </p:txBody>
      </p:sp>
      <p:grpSp>
        <p:nvGrpSpPr>
          <p:cNvPr id="58" name="组合 57"/>
          <p:cNvGrpSpPr/>
          <p:nvPr/>
        </p:nvGrpSpPr>
        <p:grpSpPr>
          <a:xfrm>
            <a:off x="-397227" y="-538250"/>
            <a:ext cx="2556356" cy="2296167"/>
            <a:chOff x="-1344978" y="-685187"/>
            <a:chExt cx="6781080" cy="6092478"/>
          </a:xfrm>
        </p:grpSpPr>
        <p:sp>
          <p:nvSpPr>
            <p:cNvPr id="59" name="椭圆 58"/>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2" name="直接连接符 71"/>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3" name="平行四边形 72"/>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3</a:t>
            </a:r>
            <a:endParaRPr lang="zh-CN" altLang="en-US" sz="3600" dirty="0">
              <a:solidFill>
                <a:schemeClr val="tx1">
                  <a:lumMod val="75000"/>
                  <a:lumOff val="25000"/>
                </a:schemeClr>
              </a:solidFill>
            </a:endParaRPr>
          </a:p>
        </p:txBody>
      </p:sp>
      <p:sp>
        <p:nvSpPr>
          <p:cNvPr id="74" name="矩形 73"/>
          <p:cNvSpPr/>
          <p:nvPr/>
        </p:nvSpPr>
        <p:spPr>
          <a:xfrm>
            <a:off x="3206993" y="351899"/>
            <a:ext cx="469177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项目难点攻克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14:bounceEnd="36000">
                                          <p:cBhvr additive="base">
                                            <p:cTn id="7" dur="500" fill="hold"/>
                                            <p:tgtEl>
                                              <p:spTgt spid="7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1+#ppt_w/2"/>
                                              </p:val>
                                            </p:tav>
                                            <p:tav tm="100000">
                                              <p:val>
                                                <p:strVal val="#ppt_x"/>
                                              </p:val>
                                            </p:tav>
                                          </p:tavLst>
                                        </p:anim>
                                        <p:anim calcmode="lin" valueType="num">
                                          <p:cBhvr additive="base">
                                            <p:cTn id="8"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886402" y="2655868"/>
            <a:ext cx="5028470" cy="1691640"/>
          </a:xfrm>
          <a:prstGeom prst="rect">
            <a:avLst/>
          </a:prstGeom>
          <a:noFill/>
        </p:spPr>
        <p:txBody>
          <a:bodyPr wrap="square" rtlCol="0">
            <a:spAutoFit/>
          </a:bodyPr>
          <a:lstStyle/>
          <a:p>
            <a:r>
              <a:rPr lang="zh-CN" altLang="en-US" sz="4000" b="1" dirty="0">
                <a:solidFill>
                  <a:schemeClr val="tx1">
                    <a:lumMod val="75000"/>
                    <a:lumOff val="25000"/>
                  </a:schemeClr>
                </a:solidFill>
                <a:latin typeface="+mj-ea"/>
                <a:ea typeface="+mj-ea"/>
              </a:rPr>
              <a:t>模糊查找</a:t>
            </a:r>
            <a:endParaRPr lang="en-US" altLang="zh-CN" sz="4000" b="1" dirty="0">
              <a:solidFill>
                <a:schemeClr val="tx1">
                  <a:lumMod val="75000"/>
                  <a:lumOff val="25000"/>
                </a:schemeClr>
              </a:solidFill>
              <a:latin typeface="+mj-ea"/>
              <a:ea typeface="+mj-ea"/>
            </a:endParaRPr>
          </a:p>
          <a:p>
            <a:r>
              <a:rPr lang="zh-CN" altLang="en-US" sz="3200" dirty="0">
                <a:solidFill>
                  <a:schemeClr val="tx1"/>
                </a:solidFill>
                <a:latin typeface="+mn-ea"/>
                <a:cs typeface="+mn-ea"/>
              </a:rPr>
              <a:t>利用</a:t>
            </a:r>
            <a:r>
              <a:rPr lang="en-US" altLang="zh-CN" sz="3200" dirty="0">
                <a:solidFill>
                  <a:schemeClr val="tx1"/>
                </a:solidFill>
                <a:latin typeface="+mn-ea"/>
                <a:cs typeface="+mn-ea"/>
              </a:rPr>
              <a:t>JavaScript</a:t>
            </a:r>
            <a:r>
              <a:rPr lang="zh-CN" altLang="en-US" sz="3200" dirty="0">
                <a:solidFill>
                  <a:schemeClr val="tx1"/>
                </a:solidFill>
                <a:latin typeface="+mn-ea"/>
                <a:cs typeface="+mn-ea"/>
              </a:rPr>
              <a:t>技术实现关键字模糊搜索</a:t>
            </a:r>
            <a:endParaRPr lang="zh-CN" altLang="en-US" sz="3200" dirty="0">
              <a:solidFill>
                <a:schemeClr val="tx1"/>
              </a:solidFill>
              <a:latin typeface="+mn-ea"/>
              <a:cs typeface="+mn-ea"/>
            </a:endParaRPr>
          </a:p>
        </p:txBody>
      </p:sp>
      <p:grpSp>
        <p:nvGrpSpPr>
          <p:cNvPr id="43" name="组合 42"/>
          <p:cNvGrpSpPr/>
          <p:nvPr/>
        </p:nvGrpSpPr>
        <p:grpSpPr>
          <a:xfrm>
            <a:off x="-397227" y="-538250"/>
            <a:ext cx="2556356" cy="2296167"/>
            <a:chOff x="-1344978" y="-685187"/>
            <a:chExt cx="6781080" cy="6092478"/>
          </a:xfrm>
        </p:grpSpPr>
        <p:sp>
          <p:nvSpPr>
            <p:cNvPr id="44" name="椭圆 43"/>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7" name="直接连接符 56"/>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 name="平行四边形 57"/>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endParaRPr lang="en-US" altLang="zh-CN" sz="3600" dirty="0">
              <a:solidFill>
                <a:schemeClr val="tx1">
                  <a:lumMod val="75000"/>
                  <a:lumOff val="25000"/>
                </a:schemeClr>
              </a:solidFill>
            </a:endParaRPr>
          </a:p>
        </p:txBody>
      </p:sp>
      <p:sp>
        <p:nvSpPr>
          <p:cNvPr id="59" name="矩形 58"/>
          <p:cNvSpPr/>
          <p:nvPr/>
        </p:nvSpPr>
        <p:spPr>
          <a:xfrm>
            <a:off x="3206993" y="351899"/>
            <a:ext cx="469177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项目重难点攻克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rot="10800000">
            <a:off x="5710555" y="1811655"/>
            <a:ext cx="6391910" cy="5257800"/>
            <a:chOff x="-1344978" y="-685187"/>
            <a:chExt cx="6781080" cy="6092478"/>
          </a:xfrm>
        </p:grpSpPr>
        <p:sp>
          <p:nvSpPr>
            <p:cNvPr id="3" name="椭圆 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14:bounceEnd="36000">
                                          <p:cBhvr additive="base">
                                            <p:cTn id="7" dur="500" fill="hold"/>
                                            <p:tgtEl>
                                              <p:spTgt spid="5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1+#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8017" y="845724"/>
            <a:ext cx="2246073"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7933" y="1013365"/>
            <a:ext cx="2690657"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9257" y="2729570"/>
            <a:ext cx="1948020"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4820" y="1441624"/>
            <a:ext cx="2607552"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8589" y="473053"/>
            <a:ext cx="1645036"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3396" y="2863157"/>
            <a:ext cx="1130533"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8932" y="4503323"/>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5482" y="4325230"/>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5624" y="4912257"/>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9625" y="4570167"/>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8051" y="6074691"/>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3540" y="1314992"/>
            <a:ext cx="1657244"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1200" y="2352147"/>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6206" y="3104117"/>
            <a:ext cx="446980"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762" y="2457951"/>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431" y="2863153"/>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9599" y="3534632"/>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9535" y="1076999"/>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6533" y="3517142"/>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7275" y="307562"/>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11791" y="1687036"/>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5038" y="2096798"/>
            <a:ext cx="2665109"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4</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2100" y="4954389"/>
            <a:ext cx="5510986"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项目完成状态</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a:grpSpLocks noChangeAspect="1"/>
          </p:cNvGrpSpPr>
          <p:nvPr/>
        </p:nvGrpSpPr>
        <p:grpSpPr>
          <a:xfrm>
            <a:off x="127000" y="2317750"/>
            <a:ext cx="1915795" cy="4398645"/>
            <a:chOff x="7080250" y="3319463"/>
            <a:chExt cx="284162" cy="652462"/>
          </a:xfrm>
          <a:solidFill>
            <a:schemeClr val="tx1">
              <a:lumMod val="75000"/>
              <a:lumOff val="25000"/>
            </a:schemeClr>
          </a:solidFill>
        </p:grpSpPr>
        <p:sp>
          <p:nvSpPr>
            <p:cNvPr id="21" name="Freeform 241"/>
            <p:cNvSpPr/>
            <p:nvPr/>
          </p:nvSpPr>
          <p:spPr bwMode="auto">
            <a:xfrm>
              <a:off x="7080250" y="3476625"/>
              <a:ext cx="71437" cy="268287"/>
            </a:xfrm>
            <a:custGeom>
              <a:avLst/>
              <a:gdLst>
                <a:gd name="T0" fmla="*/ 29 w 45"/>
                <a:gd name="T1" fmla="*/ 154 h 169"/>
                <a:gd name="T2" fmla="*/ 29 w 45"/>
                <a:gd name="T3" fmla="*/ 154 h 169"/>
                <a:gd name="T4" fmla="*/ 27 w 45"/>
                <a:gd name="T5" fmla="*/ 160 h 169"/>
                <a:gd name="T6" fmla="*/ 24 w 45"/>
                <a:gd name="T7" fmla="*/ 165 h 169"/>
                <a:gd name="T8" fmla="*/ 19 w 45"/>
                <a:gd name="T9" fmla="*/ 168 h 169"/>
                <a:gd name="T10" fmla="*/ 15 w 45"/>
                <a:gd name="T11" fmla="*/ 169 h 169"/>
                <a:gd name="T12" fmla="*/ 15 w 45"/>
                <a:gd name="T13" fmla="*/ 169 h 169"/>
                <a:gd name="T14" fmla="*/ 9 w 45"/>
                <a:gd name="T15" fmla="*/ 168 h 169"/>
                <a:gd name="T16" fmla="*/ 4 w 45"/>
                <a:gd name="T17" fmla="*/ 165 h 169"/>
                <a:gd name="T18" fmla="*/ 1 w 45"/>
                <a:gd name="T19" fmla="*/ 160 h 169"/>
                <a:gd name="T20" fmla="*/ 0 w 45"/>
                <a:gd name="T21" fmla="*/ 154 h 169"/>
                <a:gd name="T22" fmla="*/ 16 w 45"/>
                <a:gd name="T23" fmla="*/ 14 h 169"/>
                <a:gd name="T24" fmla="*/ 16 w 45"/>
                <a:gd name="T25" fmla="*/ 14 h 169"/>
                <a:gd name="T26" fmla="*/ 18 w 45"/>
                <a:gd name="T27" fmla="*/ 8 h 169"/>
                <a:gd name="T28" fmla="*/ 21 w 45"/>
                <a:gd name="T29" fmla="*/ 3 h 169"/>
                <a:gd name="T30" fmla="*/ 26 w 45"/>
                <a:gd name="T31" fmla="*/ 0 h 169"/>
                <a:gd name="T32" fmla="*/ 32 w 45"/>
                <a:gd name="T33" fmla="*/ 0 h 169"/>
                <a:gd name="T34" fmla="*/ 32 w 45"/>
                <a:gd name="T35" fmla="*/ 0 h 169"/>
                <a:gd name="T36" fmla="*/ 36 w 45"/>
                <a:gd name="T37" fmla="*/ 0 h 169"/>
                <a:gd name="T38" fmla="*/ 41 w 45"/>
                <a:gd name="T39" fmla="*/ 3 h 169"/>
                <a:gd name="T40" fmla="*/ 44 w 45"/>
                <a:gd name="T41" fmla="*/ 8 h 169"/>
                <a:gd name="T42" fmla="*/ 45 w 45"/>
                <a:gd name="T43" fmla="*/ 14 h 169"/>
                <a:gd name="T44" fmla="*/ 29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29" y="154"/>
                  </a:moveTo>
                  <a:lnTo>
                    <a:pt x="29" y="154"/>
                  </a:lnTo>
                  <a:lnTo>
                    <a:pt x="27" y="160"/>
                  </a:lnTo>
                  <a:lnTo>
                    <a:pt x="24" y="165"/>
                  </a:lnTo>
                  <a:lnTo>
                    <a:pt x="19" y="168"/>
                  </a:lnTo>
                  <a:lnTo>
                    <a:pt x="15" y="169"/>
                  </a:lnTo>
                  <a:lnTo>
                    <a:pt x="15" y="169"/>
                  </a:lnTo>
                  <a:lnTo>
                    <a:pt x="9" y="168"/>
                  </a:lnTo>
                  <a:lnTo>
                    <a:pt x="4" y="165"/>
                  </a:lnTo>
                  <a:lnTo>
                    <a:pt x="1" y="160"/>
                  </a:lnTo>
                  <a:lnTo>
                    <a:pt x="0" y="154"/>
                  </a:lnTo>
                  <a:lnTo>
                    <a:pt x="16" y="14"/>
                  </a:lnTo>
                  <a:lnTo>
                    <a:pt x="16" y="14"/>
                  </a:lnTo>
                  <a:lnTo>
                    <a:pt x="18" y="8"/>
                  </a:lnTo>
                  <a:lnTo>
                    <a:pt x="21" y="3"/>
                  </a:lnTo>
                  <a:lnTo>
                    <a:pt x="26" y="0"/>
                  </a:lnTo>
                  <a:lnTo>
                    <a:pt x="32" y="0"/>
                  </a:lnTo>
                  <a:lnTo>
                    <a:pt x="32" y="0"/>
                  </a:lnTo>
                  <a:lnTo>
                    <a:pt x="36" y="0"/>
                  </a:lnTo>
                  <a:lnTo>
                    <a:pt x="41" y="3"/>
                  </a:lnTo>
                  <a:lnTo>
                    <a:pt x="44" y="8"/>
                  </a:lnTo>
                  <a:lnTo>
                    <a:pt x="45" y="14"/>
                  </a:lnTo>
                  <a:lnTo>
                    <a:pt x="29"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42"/>
            <p:cNvSpPr/>
            <p:nvPr/>
          </p:nvSpPr>
          <p:spPr bwMode="auto">
            <a:xfrm>
              <a:off x="7292975" y="3476625"/>
              <a:ext cx="71437" cy="268287"/>
            </a:xfrm>
            <a:custGeom>
              <a:avLst/>
              <a:gdLst>
                <a:gd name="T0" fmla="*/ 45 w 45"/>
                <a:gd name="T1" fmla="*/ 154 h 169"/>
                <a:gd name="T2" fmla="*/ 45 w 45"/>
                <a:gd name="T3" fmla="*/ 154 h 169"/>
                <a:gd name="T4" fmla="*/ 44 w 45"/>
                <a:gd name="T5" fmla="*/ 160 h 169"/>
                <a:gd name="T6" fmla="*/ 41 w 45"/>
                <a:gd name="T7" fmla="*/ 165 h 169"/>
                <a:gd name="T8" fmla="*/ 36 w 45"/>
                <a:gd name="T9" fmla="*/ 168 h 169"/>
                <a:gd name="T10" fmla="*/ 30 w 45"/>
                <a:gd name="T11" fmla="*/ 169 h 169"/>
                <a:gd name="T12" fmla="*/ 30 w 45"/>
                <a:gd name="T13" fmla="*/ 169 h 169"/>
                <a:gd name="T14" fmla="*/ 24 w 45"/>
                <a:gd name="T15" fmla="*/ 168 h 169"/>
                <a:gd name="T16" fmla="*/ 20 w 45"/>
                <a:gd name="T17" fmla="*/ 165 h 169"/>
                <a:gd name="T18" fmla="*/ 17 w 45"/>
                <a:gd name="T19" fmla="*/ 160 h 169"/>
                <a:gd name="T20" fmla="*/ 17 w 45"/>
                <a:gd name="T21" fmla="*/ 154 h 169"/>
                <a:gd name="T22" fmla="*/ 0 w 45"/>
                <a:gd name="T23" fmla="*/ 14 h 169"/>
                <a:gd name="T24" fmla="*/ 0 w 45"/>
                <a:gd name="T25" fmla="*/ 14 h 169"/>
                <a:gd name="T26" fmla="*/ 1 w 45"/>
                <a:gd name="T27" fmla="*/ 8 h 169"/>
                <a:gd name="T28" fmla="*/ 4 w 45"/>
                <a:gd name="T29" fmla="*/ 3 h 169"/>
                <a:gd name="T30" fmla="*/ 9 w 45"/>
                <a:gd name="T31" fmla="*/ 0 h 169"/>
                <a:gd name="T32" fmla="*/ 13 w 45"/>
                <a:gd name="T33" fmla="*/ 0 h 169"/>
                <a:gd name="T34" fmla="*/ 13 w 45"/>
                <a:gd name="T35" fmla="*/ 0 h 169"/>
                <a:gd name="T36" fmla="*/ 20 w 45"/>
                <a:gd name="T37" fmla="*/ 0 h 169"/>
                <a:gd name="T38" fmla="*/ 24 w 45"/>
                <a:gd name="T39" fmla="*/ 3 h 169"/>
                <a:gd name="T40" fmla="*/ 27 w 45"/>
                <a:gd name="T41" fmla="*/ 8 h 169"/>
                <a:gd name="T42" fmla="*/ 29 w 45"/>
                <a:gd name="T43" fmla="*/ 14 h 169"/>
                <a:gd name="T44" fmla="*/ 45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45" y="154"/>
                  </a:moveTo>
                  <a:lnTo>
                    <a:pt x="45" y="154"/>
                  </a:lnTo>
                  <a:lnTo>
                    <a:pt x="44" y="160"/>
                  </a:lnTo>
                  <a:lnTo>
                    <a:pt x="41" y="165"/>
                  </a:lnTo>
                  <a:lnTo>
                    <a:pt x="36" y="168"/>
                  </a:lnTo>
                  <a:lnTo>
                    <a:pt x="30" y="169"/>
                  </a:lnTo>
                  <a:lnTo>
                    <a:pt x="30" y="169"/>
                  </a:lnTo>
                  <a:lnTo>
                    <a:pt x="24" y="168"/>
                  </a:lnTo>
                  <a:lnTo>
                    <a:pt x="20" y="165"/>
                  </a:lnTo>
                  <a:lnTo>
                    <a:pt x="17" y="160"/>
                  </a:lnTo>
                  <a:lnTo>
                    <a:pt x="17" y="154"/>
                  </a:lnTo>
                  <a:lnTo>
                    <a:pt x="0" y="14"/>
                  </a:lnTo>
                  <a:lnTo>
                    <a:pt x="0" y="14"/>
                  </a:lnTo>
                  <a:lnTo>
                    <a:pt x="1" y="8"/>
                  </a:lnTo>
                  <a:lnTo>
                    <a:pt x="4" y="3"/>
                  </a:lnTo>
                  <a:lnTo>
                    <a:pt x="9" y="0"/>
                  </a:lnTo>
                  <a:lnTo>
                    <a:pt x="13" y="0"/>
                  </a:lnTo>
                  <a:lnTo>
                    <a:pt x="13" y="0"/>
                  </a:lnTo>
                  <a:lnTo>
                    <a:pt x="20" y="0"/>
                  </a:lnTo>
                  <a:lnTo>
                    <a:pt x="24" y="3"/>
                  </a:lnTo>
                  <a:lnTo>
                    <a:pt x="27" y="8"/>
                  </a:lnTo>
                  <a:lnTo>
                    <a:pt x="29" y="14"/>
                  </a:lnTo>
                  <a:lnTo>
                    <a:pt x="45"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43"/>
            <p:cNvSpPr/>
            <p:nvPr/>
          </p:nvSpPr>
          <p:spPr bwMode="auto">
            <a:xfrm>
              <a:off x="7154863" y="3319463"/>
              <a:ext cx="134937" cy="134937"/>
            </a:xfrm>
            <a:custGeom>
              <a:avLst/>
              <a:gdLst>
                <a:gd name="T0" fmla="*/ 43 w 85"/>
                <a:gd name="T1" fmla="*/ 85 h 85"/>
                <a:gd name="T2" fmla="*/ 43 w 85"/>
                <a:gd name="T3" fmla="*/ 85 h 85"/>
                <a:gd name="T4" fmla="*/ 50 w 85"/>
                <a:gd name="T5" fmla="*/ 84 h 85"/>
                <a:gd name="T6" fmla="*/ 59 w 85"/>
                <a:gd name="T7" fmla="*/ 82 h 85"/>
                <a:gd name="T8" fmla="*/ 65 w 85"/>
                <a:gd name="T9" fmla="*/ 78 h 85"/>
                <a:gd name="T10" fmla="*/ 72 w 85"/>
                <a:gd name="T11" fmla="*/ 73 h 85"/>
                <a:gd name="T12" fmla="*/ 78 w 85"/>
                <a:gd name="T13" fmla="*/ 66 h 85"/>
                <a:gd name="T14" fmla="*/ 81 w 85"/>
                <a:gd name="T15" fmla="*/ 59 h 85"/>
                <a:gd name="T16" fmla="*/ 84 w 85"/>
                <a:gd name="T17" fmla="*/ 50 h 85"/>
                <a:gd name="T18" fmla="*/ 85 w 85"/>
                <a:gd name="T19" fmla="*/ 43 h 85"/>
                <a:gd name="T20" fmla="*/ 85 w 85"/>
                <a:gd name="T21" fmla="*/ 43 h 85"/>
                <a:gd name="T22" fmla="*/ 84 w 85"/>
                <a:gd name="T23" fmla="*/ 34 h 85"/>
                <a:gd name="T24" fmla="*/ 81 w 85"/>
                <a:gd name="T25" fmla="*/ 26 h 85"/>
                <a:gd name="T26" fmla="*/ 78 w 85"/>
                <a:gd name="T27" fmla="*/ 18 h 85"/>
                <a:gd name="T28" fmla="*/ 72 w 85"/>
                <a:gd name="T29" fmla="*/ 12 h 85"/>
                <a:gd name="T30" fmla="*/ 65 w 85"/>
                <a:gd name="T31" fmla="*/ 8 h 85"/>
                <a:gd name="T32" fmla="*/ 59 w 85"/>
                <a:gd name="T33" fmla="*/ 3 h 85"/>
                <a:gd name="T34" fmla="*/ 50 w 85"/>
                <a:gd name="T35" fmla="*/ 0 h 85"/>
                <a:gd name="T36" fmla="*/ 43 w 85"/>
                <a:gd name="T37" fmla="*/ 0 h 85"/>
                <a:gd name="T38" fmla="*/ 43 w 85"/>
                <a:gd name="T39" fmla="*/ 0 h 85"/>
                <a:gd name="T40" fmla="*/ 33 w 85"/>
                <a:gd name="T41" fmla="*/ 0 h 85"/>
                <a:gd name="T42" fmla="*/ 26 w 85"/>
                <a:gd name="T43" fmla="*/ 3 h 85"/>
                <a:gd name="T44" fmla="*/ 18 w 85"/>
                <a:gd name="T45" fmla="*/ 8 h 85"/>
                <a:gd name="T46" fmla="*/ 12 w 85"/>
                <a:gd name="T47" fmla="*/ 12 h 85"/>
                <a:gd name="T48" fmla="*/ 6 w 85"/>
                <a:gd name="T49" fmla="*/ 18 h 85"/>
                <a:gd name="T50" fmla="*/ 3 w 85"/>
                <a:gd name="T51" fmla="*/ 26 h 85"/>
                <a:gd name="T52" fmla="*/ 0 w 85"/>
                <a:gd name="T53" fmla="*/ 34 h 85"/>
                <a:gd name="T54" fmla="*/ 0 w 85"/>
                <a:gd name="T55" fmla="*/ 43 h 85"/>
                <a:gd name="T56" fmla="*/ 0 w 85"/>
                <a:gd name="T57" fmla="*/ 43 h 85"/>
                <a:gd name="T58" fmla="*/ 0 w 85"/>
                <a:gd name="T59" fmla="*/ 50 h 85"/>
                <a:gd name="T60" fmla="*/ 3 w 85"/>
                <a:gd name="T61" fmla="*/ 59 h 85"/>
                <a:gd name="T62" fmla="*/ 6 w 85"/>
                <a:gd name="T63" fmla="*/ 66 h 85"/>
                <a:gd name="T64" fmla="*/ 12 w 85"/>
                <a:gd name="T65" fmla="*/ 73 h 85"/>
                <a:gd name="T66" fmla="*/ 18 w 85"/>
                <a:gd name="T67" fmla="*/ 78 h 85"/>
                <a:gd name="T68" fmla="*/ 26 w 85"/>
                <a:gd name="T69" fmla="*/ 82 h 85"/>
                <a:gd name="T70" fmla="*/ 33 w 85"/>
                <a:gd name="T71" fmla="*/ 84 h 85"/>
                <a:gd name="T72" fmla="*/ 43 w 85"/>
                <a:gd name="T73" fmla="*/ 85 h 85"/>
                <a:gd name="T74" fmla="*/ 43 w 85"/>
                <a:gd name="T7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85">
                  <a:moveTo>
                    <a:pt x="43" y="85"/>
                  </a:moveTo>
                  <a:lnTo>
                    <a:pt x="43" y="85"/>
                  </a:lnTo>
                  <a:lnTo>
                    <a:pt x="50" y="84"/>
                  </a:lnTo>
                  <a:lnTo>
                    <a:pt x="59" y="82"/>
                  </a:lnTo>
                  <a:lnTo>
                    <a:pt x="65" y="78"/>
                  </a:lnTo>
                  <a:lnTo>
                    <a:pt x="72" y="73"/>
                  </a:lnTo>
                  <a:lnTo>
                    <a:pt x="78" y="66"/>
                  </a:lnTo>
                  <a:lnTo>
                    <a:pt x="81" y="59"/>
                  </a:lnTo>
                  <a:lnTo>
                    <a:pt x="84" y="50"/>
                  </a:lnTo>
                  <a:lnTo>
                    <a:pt x="85" y="43"/>
                  </a:lnTo>
                  <a:lnTo>
                    <a:pt x="85" y="43"/>
                  </a:lnTo>
                  <a:lnTo>
                    <a:pt x="84" y="34"/>
                  </a:lnTo>
                  <a:lnTo>
                    <a:pt x="81" y="26"/>
                  </a:lnTo>
                  <a:lnTo>
                    <a:pt x="78" y="18"/>
                  </a:lnTo>
                  <a:lnTo>
                    <a:pt x="72" y="12"/>
                  </a:lnTo>
                  <a:lnTo>
                    <a:pt x="65" y="8"/>
                  </a:lnTo>
                  <a:lnTo>
                    <a:pt x="59" y="3"/>
                  </a:lnTo>
                  <a:lnTo>
                    <a:pt x="50" y="0"/>
                  </a:lnTo>
                  <a:lnTo>
                    <a:pt x="43" y="0"/>
                  </a:lnTo>
                  <a:lnTo>
                    <a:pt x="43" y="0"/>
                  </a:lnTo>
                  <a:lnTo>
                    <a:pt x="33" y="0"/>
                  </a:lnTo>
                  <a:lnTo>
                    <a:pt x="26" y="3"/>
                  </a:lnTo>
                  <a:lnTo>
                    <a:pt x="18" y="8"/>
                  </a:lnTo>
                  <a:lnTo>
                    <a:pt x="12" y="12"/>
                  </a:lnTo>
                  <a:lnTo>
                    <a:pt x="6" y="18"/>
                  </a:lnTo>
                  <a:lnTo>
                    <a:pt x="3" y="26"/>
                  </a:lnTo>
                  <a:lnTo>
                    <a:pt x="0" y="34"/>
                  </a:lnTo>
                  <a:lnTo>
                    <a:pt x="0" y="43"/>
                  </a:lnTo>
                  <a:lnTo>
                    <a:pt x="0" y="43"/>
                  </a:lnTo>
                  <a:lnTo>
                    <a:pt x="0" y="50"/>
                  </a:lnTo>
                  <a:lnTo>
                    <a:pt x="3" y="59"/>
                  </a:lnTo>
                  <a:lnTo>
                    <a:pt x="6" y="66"/>
                  </a:lnTo>
                  <a:lnTo>
                    <a:pt x="12" y="73"/>
                  </a:lnTo>
                  <a:lnTo>
                    <a:pt x="18" y="78"/>
                  </a:lnTo>
                  <a:lnTo>
                    <a:pt x="26" y="82"/>
                  </a:lnTo>
                  <a:lnTo>
                    <a:pt x="33" y="84"/>
                  </a:lnTo>
                  <a:lnTo>
                    <a:pt x="43" y="85"/>
                  </a:lnTo>
                  <a:lnTo>
                    <a:pt x="43"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4"/>
            <p:cNvSpPr/>
            <p:nvPr/>
          </p:nvSpPr>
          <p:spPr bwMode="auto">
            <a:xfrm>
              <a:off x="7146925"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5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5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5" y="182"/>
                  </a:lnTo>
                  <a:lnTo>
                    <a:pt x="2" y="176"/>
                  </a:lnTo>
                  <a:lnTo>
                    <a:pt x="0" y="169"/>
                  </a:lnTo>
                  <a:lnTo>
                    <a:pt x="0" y="19"/>
                  </a:lnTo>
                  <a:lnTo>
                    <a:pt x="0" y="19"/>
                  </a:lnTo>
                  <a:lnTo>
                    <a:pt x="2" y="12"/>
                  </a:lnTo>
                  <a:lnTo>
                    <a:pt x="5" y="6"/>
                  </a:lnTo>
                  <a:lnTo>
                    <a:pt x="12" y="1"/>
                  </a:lnTo>
                  <a:lnTo>
                    <a:pt x="20" y="0"/>
                  </a:lnTo>
                  <a:lnTo>
                    <a:pt x="20" y="0"/>
                  </a:lnTo>
                  <a:lnTo>
                    <a:pt x="28" y="1"/>
                  </a:lnTo>
                  <a:lnTo>
                    <a:pt x="34" y="6"/>
                  </a:lnTo>
                  <a:lnTo>
                    <a:pt x="38" y="12"/>
                  </a:lnTo>
                  <a:lnTo>
                    <a:pt x="40" y="19"/>
                  </a:lnTo>
                  <a:lnTo>
                    <a:pt x="40" y="1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45"/>
            <p:cNvSpPr/>
            <p:nvPr/>
          </p:nvSpPr>
          <p:spPr bwMode="auto">
            <a:xfrm>
              <a:off x="7234238"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6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6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6" y="182"/>
                  </a:lnTo>
                  <a:lnTo>
                    <a:pt x="2" y="176"/>
                  </a:lnTo>
                  <a:lnTo>
                    <a:pt x="0" y="169"/>
                  </a:lnTo>
                  <a:lnTo>
                    <a:pt x="0" y="19"/>
                  </a:lnTo>
                  <a:lnTo>
                    <a:pt x="0" y="19"/>
                  </a:lnTo>
                  <a:lnTo>
                    <a:pt x="2" y="12"/>
                  </a:lnTo>
                  <a:lnTo>
                    <a:pt x="6" y="6"/>
                  </a:lnTo>
                  <a:lnTo>
                    <a:pt x="12" y="1"/>
                  </a:lnTo>
                  <a:lnTo>
                    <a:pt x="20" y="0"/>
                  </a:lnTo>
                  <a:lnTo>
                    <a:pt x="20" y="0"/>
                  </a:lnTo>
                  <a:lnTo>
                    <a:pt x="28" y="1"/>
                  </a:lnTo>
                  <a:lnTo>
                    <a:pt x="34" y="6"/>
                  </a:lnTo>
                  <a:lnTo>
                    <a:pt x="38" y="12"/>
                  </a:lnTo>
                  <a:lnTo>
                    <a:pt x="40" y="19"/>
                  </a:lnTo>
                  <a:lnTo>
                    <a:pt x="40" y="1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6"/>
            <p:cNvSpPr/>
            <p:nvPr/>
          </p:nvSpPr>
          <p:spPr bwMode="auto">
            <a:xfrm>
              <a:off x="7108825" y="3459163"/>
              <a:ext cx="227012" cy="257175"/>
            </a:xfrm>
            <a:custGeom>
              <a:avLst/>
              <a:gdLst>
                <a:gd name="T0" fmla="*/ 122 w 143"/>
                <a:gd name="T1" fmla="*/ 138 h 162"/>
                <a:gd name="T2" fmla="*/ 122 w 143"/>
                <a:gd name="T3" fmla="*/ 138 h 162"/>
                <a:gd name="T4" fmla="*/ 120 w 143"/>
                <a:gd name="T5" fmla="*/ 145 h 162"/>
                <a:gd name="T6" fmla="*/ 117 w 143"/>
                <a:gd name="T7" fmla="*/ 151 h 162"/>
                <a:gd name="T8" fmla="*/ 114 w 143"/>
                <a:gd name="T9" fmla="*/ 156 h 162"/>
                <a:gd name="T10" fmla="*/ 110 w 143"/>
                <a:gd name="T11" fmla="*/ 159 h 162"/>
                <a:gd name="T12" fmla="*/ 104 w 143"/>
                <a:gd name="T13" fmla="*/ 160 h 162"/>
                <a:gd name="T14" fmla="*/ 96 w 143"/>
                <a:gd name="T15" fmla="*/ 162 h 162"/>
                <a:gd name="T16" fmla="*/ 81 w 143"/>
                <a:gd name="T17" fmla="*/ 162 h 162"/>
                <a:gd name="T18" fmla="*/ 62 w 143"/>
                <a:gd name="T19" fmla="*/ 162 h 162"/>
                <a:gd name="T20" fmla="*/ 62 w 143"/>
                <a:gd name="T21" fmla="*/ 162 h 162"/>
                <a:gd name="T22" fmla="*/ 47 w 143"/>
                <a:gd name="T23" fmla="*/ 162 h 162"/>
                <a:gd name="T24" fmla="*/ 40 w 143"/>
                <a:gd name="T25" fmla="*/ 160 h 162"/>
                <a:gd name="T26" fmla="*/ 33 w 143"/>
                <a:gd name="T27" fmla="*/ 159 h 162"/>
                <a:gd name="T28" fmla="*/ 29 w 143"/>
                <a:gd name="T29" fmla="*/ 156 h 162"/>
                <a:gd name="T30" fmla="*/ 24 w 143"/>
                <a:gd name="T31" fmla="*/ 151 h 162"/>
                <a:gd name="T32" fmla="*/ 23 w 143"/>
                <a:gd name="T33" fmla="*/ 145 h 162"/>
                <a:gd name="T34" fmla="*/ 21 w 143"/>
                <a:gd name="T35" fmla="*/ 138 h 162"/>
                <a:gd name="T36" fmla="*/ 21 w 143"/>
                <a:gd name="T37" fmla="*/ 42 h 162"/>
                <a:gd name="T38" fmla="*/ 21 w 143"/>
                <a:gd name="T39" fmla="*/ 42 h 162"/>
                <a:gd name="T40" fmla="*/ 12 w 143"/>
                <a:gd name="T41" fmla="*/ 35 h 162"/>
                <a:gd name="T42" fmla="*/ 6 w 143"/>
                <a:gd name="T43" fmla="*/ 31 h 162"/>
                <a:gd name="T44" fmla="*/ 1 w 143"/>
                <a:gd name="T45" fmla="*/ 26 h 162"/>
                <a:gd name="T46" fmla="*/ 0 w 143"/>
                <a:gd name="T47" fmla="*/ 22 h 162"/>
                <a:gd name="T48" fmla="*/ 0 w 143"/>
                <a:gd name="T49" fmla="*/ 19 h 162"/>
                <a:gd name="T50" fmla="*/ 3 w 143"/>
                <a:gd name="T51" fmla="*/ 14 h 162"/>
                <a:gd name="T52" fmla="*/ 6 w 143"/>
                <a:gd name="T53" fmla="*/ 11 h 162"/>
                <a:gd name="T54" fmla="*/ 12 w 143"/>
                <a:gd name="T55" fmla="*/ 10 h 162"/>
                <a:gd name="T56" fmla="*/ 24 w 143"/>
                <a:gd name="T57" fmla="*/ 5 h 162"/>
                <a:gd name="T58" fmla="*/ 38 w 143"/>
                <a:gd name="T59" fmla="*/ 2 h 162"/>
                <a:gd name="T60" fmla="*/ 62 w 143"/>
                <a:gd name="T61" fmla="*/ 0 h 162"/>
                <a:gd name="T62" fmla="*/ 81 w 143"/>
                <a:gd name="T63" fmla="*/ 0 h 162"/>
                <a:gd name="T64" fmla="*/ 81 w 143"/>
                <a:gd name="T65" fmla="*/ 0 h 162"/>
                <a:gd name="T66" fmla="*/ 91 w 143"/>
                <a:gd name="T67" fmla="*/ 0 h 162"/>
                <a:gd name="T68" fmla="*/ 105 w 143"/>
                <a:gd name="T69" fmla="*/ 2 h 162"/>
                <a:gd name="T70" fmla="*/ 119 w 143"/>
                <a:gd name="T71" fmla="*/ 5 h 162"/>
                <a:gd name="T72" fmla="*/ 133 w 143"/>
                <a:gd name="T73" fmla="*/ 10 h 162"/>
                <a:gd name="T74" fmla="*/ 137 w 143"/>
                <a:gd name="T75" fmla="*/ 13 h 162"/>
                <a:gd name="T76" fmla="*/ 140 w 143"/>
                <a:gd name="T77" fmla="*/ 16 h 162"/>
                <a:gd name="T78" fmla="*/ 143 w 143"/>
                <a:gd name="T79" fmla="*/ 19 h 162"/>
                <a:gd name="T80" fmla="*/ 143 w 143"/>
                <a:gd name="T81" fmla="*/ 22 h 162"/>
                <a:gd name="T82" fmla="*/ 142 w 143"/>
                <a:gd name="T83" fmla="*/ 26 h 162"/>
                <a:gd name="T84" fmla="*/ 137 w 143"/>
                <a:gd name="T85" fmla="*/ 31 h 162"/>
                <a:gd name="T86" fmla="*/ 131 w 143"/>
                <a:gd name="T87" fmla="*/ 35 h 162"/>
                <a:gd name="T88" fmla="*/ 122 w 143"/>
                <a:gd name="T89" fmla="*/ 42 h 162"/>
                <a:gd name="T90" fmla="*/ 122 w 143"/>
                <a:gd name="T91" fmla="*/ 13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3" h="162">
                  <a:moveTo>
                    <a:pt x="122" y="138"/>
                  </a:moveTo>
                  <a:lnTo>
                    <a:pt x="122" y="138"/>
                  </a:lnTo>
                  <a:lnTo>
                    <a:pt x="120" y="145"/>
                  </a:lnTo>
                  <a:lnTo>
                    <a:pt x="117" y="151"/>
                  </a:lnTo>
                  <a:lnTo>
                    <a:pt x="114" y="156"/>
                  </a:lnTo>
                  <a:lnTo>
                    <a:pt x="110" y="159"/>
                  </a:lnTo>
                  <a:lnTo>
                    <a:pt x="104" y="160"/>
                  </a:lnTo>
                  <a:lnTo>
                    <a:pt x="96" y="162"/>
                  </a:lnTo>
                  <a:lnTo>
                    <a:pt x="81" y="162"/>
                  </a:lnTo>
                  <a:lnTo>
                    <a:pt x="62" y="162"/>
                  </a:lnTo>
                  <a:lnTo>
                    <a:pt x="62" y="162"/>
                  </a:lnTo>
                  <a:lnTo>
                    <a:pt x="47" y="162"/>
                  </a:lnTo>
                  <a:lnTo>
                    <a:pt x="40" y="160"/>
                  </a:lnTo>
                  <a:lnTo>
                    <a:pt x="33" y="159"/>
                  </a:lnTo>
                  <a:lnTo>
                    <a:pt x="29" y="156"/>
                  </a:lnTo>
                  <a:lnTo>
                    <a:pt x="24" y="151"/>
                  </a:lnTo>
                  <a:lnTo>
                    <a:pt x="23" y="145"/>
                  </a:lnTo>
                  <a:lnTo>
                    <a:pt x="21" y="138"/>
                  </a:lnTo>
                  <a:lnTo>
                    <a:pt x="21" y="42"/>
                  </a:lnTo>
                  <a:lnTo>
                    <a:pt x="21" y="42"/>
                  </a:lnTo>
                  <a:lnTo>
                    <a:pt x="12" y="35"/>
                  </a:lnTo>
                  <a:lnTo>
                    <a:pt x="6" y="31"/>
                  </a:lnTo>
                  <a:lnTo>
                    <a:pt x="1" y="26"/>
                  </a:lnTo>
                  <a:lnTo>
                    <a:pt x="0" y="22"/>
                  </a:lnTo>
                  <a:lnTo>
                    <a:pt x="0" y="19"/>
                  </a:lnTo>
                  <a:lnTo>
                    <a:pt x="3" y="14"/>
                  </a:lnTo>
                  <a:lnTo>
                    <a:pt x="6" y="11"/>
                  </a:lnTo>
                  <a:lnTo>
                    <a:pt x="12" y="10"/>
                  </a:lnTo>
                  <a:lnTo>
                    <a:pt x="24" y="5"/>
                  </a:lnTo>
                  <a:lnTo>
                    <a:pt x="38" y="2"/>
                  </a:lnTo>
                  <a:lnTo>
                    <a:pt x="62" y="0"/>
                  </a:lnTo>
                  <a:lnTo>
                    <a:pt x="81" y="0"/>
                  </a:lnTo>
                  <a:lnTo>
                    <a:pt x="81" y="0"/>
                  </a:lnTo>
                  <a:lnTo>
                    <a:pt x="91" y="0"/>
                  </a:lnTo>
                  <a:lnTo>
                    <a:pt x="105" y="2"/>
                  </a:lnTo>
                  <a:lnTo>
                    <a:pt x="119" y="5"/>
                  </a:lnTo>
                  <a:lnTo>
                    <a:pt x="133" y="10"/>
                  </a:lnTo>
                  <a:lnTo>
                    <a:pt x="137" y="13"/>
                  </a:lnTo>
                  <a:lnTo>
                    <a:pt x="140" y="16"/>
                  </a:lnTo>
                  <a:lnTo>
                    <a:pt x="143" y="19"/>
                  </a:lnTo>
                  <a:lnTo>
                    <a:pt x="143" y="22"/>
                  </a:lnTo>
                  <a:lnTo>
                    <a:pt x="142" y="26"/>
                  </a:lnTo>
                  <a:lnTo>
                    <a:pt x="137" y="31"/>
                  </a:lnTo>
                  <a:lnTo>
                    <a:pt x="131" y="35"/>
                  </a:lnTo>
                  <a:lnTo>
                    <a:pt x="122" y="42"/>
                  </a:lnTo>
                  <a:lnTo>
                    <a:pt x="122"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矩形 26"/>
          <p:cNvSpPr/>
          <p:nvPr/>
        </p:nvSpPr>
        <p:spPr>
          <a:xfrm>
            <a:off x="6031865" y="1227455"/>
            <a:ext cx="6381750" cy="5077460"/>
          </a:xfrm>
          <a:prstGeom prst="rect">
            <a:avLst/>
          </a:prstGeom>
        </p:spPr>
        <p:txBody>
          <a:bodyPr wrap="square">
            <a:spAutoFit/>
          </a:bodyPr>
          <a:lstStyle/>
          <a:p>
            <a:pPr>
              <a:lnSpc>
                <a:spcPct val="150000"/>
              </a:lnSpc>
            </a:pPr>
            <a:r>
              <a:rPr lang="en-US" altLang="zh-CN" sz="2400" dirty="0">
                <a:solidFill>
                  <a:schemeClr val="tx1">
                    <a:lumMod val="75000"/>
                    <a:lumOff val="25000"/>
                  </a:schemeClr>
                </a:solidFill>
                <a:latin typeface="+mn-ea"/>
              </a:rPr>
              <a:t>①失物招领模块</a:t>
            </a:r>
            <a:endParaRPr lang="en-US" altLang="zh-CN" sz="2400" dirty="0">
              <a:solidFill>
                <a:schemeClr val="tx1">
                  <a:lumMod val="75000"/>
                  <a:lumOff val="25000"/>
                </a:schemeClr>
              </a:solidFill>
              <a:latin typeface="+mn-ea"/>
            </a:endParaRPr>
          </a:p>
          <a:p>
            <a:pPr>
              <a:lnSpc>
                <a:spcPct val="150000"/>
              </a:lnSpc>
            </a:pPr>
            <a:r>
              <a:rPr lang="en-US" altLang="zh-CN" sz="2400" dirty="0">
                <a:solidFill>
                  <a:schemeClr val="tx1">
                    <a:lumMod val="75000"/>
                    <a:lumOff val="25000"/>
                  </a:schemeClr>
                </a:solidFill>
                <a:latin typeface="+mn-ea"/>
              </a:rPr>
              <a:t>②图书馆模块</a:t>
            </a:r>
            <a:endParaRPr lang="en-US" altLang="zh-CN" sz="2400" dirty="0">
              <a:solidFill>
                <a:schemeClr val="tx1">
                  <a:lumMod val="75000"/>
                  <a:lumOff val="25000"/>
                </a:schemeClr>
              </a:solidFill>
              <a:latin typeface="+mn-ea"/>
            </a:endParaRPr>
          </a:p>
          <a:p>
            <a:pPr>
              <a:lnSpc>
                <a:spcPct val="150000"/>
              </a:lnSpc>
            </a:pPr>
            <a:r>
              <a:rPr lang="en-US" altLang="zh-CN" sz="2400" dirty="0">
                <a:solidFill>
                  <a:schemeClr val="tx1">
                    <a:lumMod val="75000"/>
                    <a:lumOff val="25000"/>
                  </a:schemeClr>
                </a:solidFill>
                <a:latin typeface="+mn-ea"/>
              </a:rPr>
              <a:t>③老师信息模块</a:t>
            </a:r>
            <a:endParaRPr lang="en-US" altLang="zh-CN" sz="2400" dirty="0">
              <a:solidFill>
                <a:schemeClr val="tx1">
                  <a:lumMod val="75000"/>
                  <a:lumOff val="25000"/>
                </a:schemeClr>
              </a:solidFill>
              <a:latin typeface="+mn-ea"/>
            </a:endParaRPr>
          </a:p>
          <a:p>
            <a:pPr>
              <a:lnSpc>
                <a:spcPct val="150000"/>
              </a:lnSpc>
            </a:pPr>
            <a:r>
              <a:rPr lang="en-US" altLang="zh-CN" sz="2400" dirty="0">
                <a:solidFill>
                  <a:schemeClr val="tx1">
                    <a:lumMod val="75000"/>
                    <a:lumOff val="25000"/>
                  </a:schemeClr>
                </a:solidFill>
                <a:latin typeface="+mn-ea"/>
              </a:rPr>
              <a:t>④寝室报修模块</a:t>
            </a:r>
            <a:endParaRPr lang="en-US" altLang="zh-CN" sz="2400" dirty="0">
              <a:solidFill>
                <a:schemeClr val="tx1">
                  <a:lumMod val="75000"/>
                  <a:lumOff val="25000"/>
                </a:schemeClr>
              </a:solidFill>
              <a:latin typeface="+mn-ea"/>
            </a:endParaRPr>
          </a:p>
          <a:p>
            <a:pPr>
              <a:lnSpc>
                <a:spcPct val="150000"/>
              </a:lnSpc>
            </a:pPr>
            <a:r>
              <a:rPr lang="en-US" altLang="zh-CN" sz="2400" dirty="0">
                <a:solidFill>
                  <a:schemeClr val="tx1">
                    <a:lumMod val="75000"/>
                    <a:lumOff val="25000"/>
                  </a:schemeClr>
                </a:solidFill>
                <a:latin typeface="+mn-ea"/>
              </a:rPr>
              <a:t>⑤教室预定模块</a:t>
            </a:r>
            <a:endParaRPr lang="en-US" altLang="zh-CN" sz="2400" dirty="0">
              <a:solidFill>
                <a:schemeClr val="tx1">
                  <a:lumMod val="75000"/>
                  <a:lumOff val="25000"/>
                </a:schemeClr>
              </a:solidFill>
              <a:latin typeface="+mn-ea"/>
            </a:endParaRPr>
          </a:p>
          <a:p>
            <a:pPr>
              <a:lnSpc>
                <a:spcPct val="150000"/>
              </a:lnSpc>
            </a:pPr>
            <a:r>
              <a:rPr lang="en-US" altLang="zh-CN" sz="2400" dirty="0">
                <a:solidFill>
                  <a:schemeClr val="tx1">
                    <a:lumMod val="75000"/>
                    <a:lumOff val="25000"/>
                  </a:schemeClr>
                </a:solidFill>
                <a:latin typeface="+mn-ea"/>
              </a:rPr>
              <a:t>⑥周边服务模块</a:t>
            </a:r>
            <a:endParaRPr lang="en-US" altLang="zh-CN" sz="2400" dirty="0">
              <a:solidFill>
                <a:schemeClr val="tx1">
                  <a:lumMod val="75000"/>
                  <a:lumOff val="25000"/>
                </a:schemeClr>
              </a:solidFill>
              <a:latin typeface="+mn-ea"/>
            </a:endParaRPr>
          </a:p>
          <a:p>
            <a:pPr>
              <a:lnSpc>
                <a:spcPct val="150000"/>
              </a:lnSpc>
            </a:pPr>
            <a:r>
              <a:rPr lang="en-US" altLang="zh-CN" sz="2400" dirty="0">
                <a:solidFill>
                  <a:schemeClr val="tx1">
                    <a:lumMod val="75000"/>
                    <a:lumOff val="25000"/>
                  </a:schemeClr>
                </a:solidFill>
                <a:latin typeface="+mn-ea"/>
              </a:rPr>
              <a:t>⑦缴费模块</a:t>
            </a:r>
            <a:endParaRPr lang="en-US" altLang="zh-CN" sz="2400" dirty="0">
              <a:solidFill>
                <a:schemeClr val="tx1">
                  <a:lumMod val="75000"/>
                  <a:lumOff val="25000"/>
                </a:schemeClr>
              </a:solidFill>
              <a:latin typeface="+mn-ea"/>
            </a:endParaRPr>
          </a:p>
          <a:p>
            <a:pPr>
              <a:lnSpc>
                <a:spcPct val="150000"/>
              </a:lnSpc>
            </a:pPr>
            <a:r>
              <a:rPr lang="en-US" altLang="zh-CN" sz="2400" dirty="0">
                <a:solidFill>
                  <a:schemeClr val="tx1">
                    <a:lumMod val="75000"/>
                    <a:lumOff val="25000"/>
                  </a:schemeClr>
                </a:solidFill>
                <a:latin typeface="+mn-ea"/>
              </a:rPr>
              <a:t>⑧离校登记模块</a:t>
            </a:r>
            <a:endParaRPr lang="en-US" altLang="zh-CN" sz="2400" dirty="0">
              <a:solidFill>
                <a:schemeClr val="tx1">
                  <a:lumMod val="75000"/>
                  <a:lumOff val="25000"/>
                </a:schemeClr>
              </a:solidFill>
              <a:latin typeface="+mn-ea"/>
            </a:endParaRPr>
          </a:p>
          <a:p>
            <a:pPr>
              <a:lnSpc>
                <a:spcPct val="150000"/>
              </a:lnSpc>
            </a:pPr>
            <a:r>
              <a:rPr lang="en-US" altLang="zh-CN" sz="2400" dirty="0">
                <a:solidFill>
                  <a:schemeClr val="tx1">
                    <a:lumMod val="75000"/>
                    <a:lumOff val="25000"/>
                  </a:schemeClr>
                </a:solidFill>
                <a:latin typeface="+mn-ea"/>
              </a:rPr>
              <a:t>⑨后台模块</a:t>
            </a:r>
            <a:endParaRPr lang="en-US" altLang="zh-CN" sz="2400" dirty="0">
              <a:solidFill>
                <a:schemeClr val="tx1">
                  <a:lumMod val="75000"/>
                  <a:lumOff val="25000"/>
                </a:schemeClr>
              </a:solidFill>
              <a:latin typeface="+mn-ea"/>
            </a:endParaRPr>
          </a:p>
        </p:txBody>
      </p:sp>
      <p:sp>
        <p:nvSpPr>
          <p:cNvPr id="28" name="文本框 27"/>
          <p:cNvSpPr txBox="1"/>
          <p:nvPr/>
        </p:nvSpPr>
        <p:spPr>
          <a:xfrm>
            <a:off x="2159000" y="2732405"/>
            <a:ext cx="1960245" cy="645160"/>
          </a:xfrm>
          <a:prstGeom prst="rect">
            <a:avLst/>
          </a:prstGeom>
          <a:noFill/>
        </p:spPr>
        <p:txBody>
          <a:bodyPr wrap="square" rtlCol="0">
            <a:spAutoFit/>
          </a:bodyPr>
          <a:lstStyle/>
          <a:p>
            <a:r>
              <a:rPr lang="en-US" altLang="zh-CN" sz="3600" b="1" dirty="0"/>
              <a:t>85%</a:t>
            </a:r>
            <a:endParaRPr lang="zh-CN" altLang="en-US" sz="3600" b="1" dirty="0"/>
          </a:p>
        </p:txBody>
      </p:sp>
      <p:sp>
        <p:nvSpPr>
          <p:cNvPr id="29" name="文本框 28"/>
          <p:cNvSpPr txBox="1"/>
          <p:nvPr/>
        </p:nvSpPr>
        <p:spPr>
          <a:xfrm>
            <a:off x="2159635" y="3803650"/>
            <a:ext cx="2098675" cy="645160"/>
          </a:xfrm>
          <a:prstGeom prst="rect">
            <a:avLst/>
          </a:prstGeom>
          <a:noFill/>
        </p:spPr>
        <p:txBody>
          <a:bodyPr wrap="square" rtlCol="0">
            <a:spAutoFit/>
          </a:bodyPr>
          <a:lstStyle/>
          <a:p>
            <a:r>
              <a:rPr lang="zh-CN" altLang="en-US" sz="3600" b="1" dirty="0" smtClean="0">
                <a:solidFill>
                  <a:schemeClr val="tx1">
                    <a:lumMod val="75000"/>
                    <a:lumOff val="25000"/>
                  </a:schemeClr>
                </a:solidFill>
                <a:cs typeface="Arial" panose="020B0604020202020204" pitchFamily="34" charset="0"/>
              </a:rPr>
              <a:t>完成状态</a:t>
            </a:r>
            <a:r>
              <a:rPr lang="en-US" altLang="zh-CN" sz="1100" dirty="0">
                <a:solidFill>
                  <a:schemeClr val="tx1">
                    <a:lumMod val="50000"/>
                    <a:lumOff val="50000"/>
                  </a:schemeClr>
                </a:solidFill>
                <a:cs typeface="Arial" panose="020B0604020202020204" pitchFamily="34" charset="0"/>
              </a:rPr>
              <a:t> </a:t>
            </a:r>
            <a:endParaRPr lang="en-US" altLang="zh-CN" sz="1100" dirty="0">
              <a:solidFill>
                <a:schemeClr val="tx1">
                  <a:lumMod val="50000"/>
                  <a:lumOff val="50000"/>
                </a:schemeClr>
              </a:solidFill>
              <a:cs typeface="Arial" panose="020B0604020202020204" pitchFamily="34" charset="0"/>
            </a:endParaRPr>
          </a:p>
        </p:txBody>
      </p:sp>
      <p:grpSp>
        <p:nvGrpSpPr>
          <p:cNvPr id="41" name="组合 40"/>
          <p:cNvGrpSpPr/>
          <p:nvPr/>
        </p:nvGrpSpPr>
        <p:grpSpPr>
          <a:xfrm>
            <a:off x="-397227" y="-538250"/>
            <a:ext cx="2556356" cy="2296167"/>
            <a:chOff x="-1344978" y="-685187"/>
            <a:chExt cx="6781080" cy="6092478"/>
          </a:xfrm>
        </p:grpSpPr>
        <p:sp>
          <p:nvSpPr>
            <p:cNvPr id="42" name="椭圆 4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5" name="直接连接符 54"/>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平行四边形 55"/>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4</a:t>
            </a:r>
            <a:endParaRPr lang="en-US" altLang="zh-CN" sz="3600" dirty="0">
              <a:solidFill>
                <a:schemeClr val="tx1">
                  <a:lumMod val="75000"/>
                  <a:lumOff val="25000"/>
                </a:schemeClr>
              </a:solidFill>
            </a:endParaRPr>
          </a:p>
        </p:txBody>
      </p:sp>
      <p:sp>
        <p:nvSpPr>
          <p:cNvPr id="57" name="矩形 56"/>
          <p:cNvSpPr/>
          <p:nvPr/>
        </p:nvSpPr>
        <p:spPr>
          <a:xfrm>
            <a:off x="3206993" y="351899"/>
            <a:ext cx="469177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项目完成状态</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969375" y="1389380"/>
            <a:ext cx="1083945" cy="521970"/>
          </a:xfrm>
          <a:prstGeom prst="rect">
            <a:avLst/>
          </a:prstGeom>
          <a:noFill/>
        </p:spPr>
        <p:txBody>
          <a:bodyPr wrap="square" rtlCol="0" anchor="t">
            <a:spAutoFit/>
          </a:bodyPr>
          <a:p>
            <a:r>
              <a:rPr lang="zh-CN" altLang="en-US" sz="2800">
                <a:solidFill>
                  <a:srgbClr val="FF0000"/>
                </a:solidFill>
                <a:latin typeface="Arial" panose="020B0604020202020204" pitchFamily="34" charset="0"/>
                <a:cs typeface="Arial" panose="020B0604020202020204" pitchFamily="34" charset="0"/>
              </a:rPr>
              <a:t>√</a:t>
            </a:r>
            <a:endParaRPr lang="zh-CN" altLang="en-US" sz="2800">
              <a:solidFill>
                <a:srgbClr val="FF0000"/>
              </a:solidFill>
              <a:latin typeface="Arial" panose="020B0604020202020204" pitchFamily="34" charset="0"/>
              <a:cs typeface="Arial" panose="020B0604020202020204" pitchFamily="34" charset="0"/>
            </a:endParaRPr>
          </a:p>
        </p:txBody>
      </p:sp>
      <p:sp>
        <p:nvSpPr>
          <p:cNvPr id="3" name="文本框 2"/>
          <p:cNvSpPr txBox="1"/>
          <p:nvPr/>
        </p:nvSpPr>
        <p:spPr>
          <a:xfrm>
            <a:off x="8969375" y="1911350"/>
            <a:ext cx="1083945" cy="521970"/>
          </a:xfrm>
          <a:prstGeom prst="rect">
            <a:avLst/>
          </a:prstGeom>
          <a:noFill/>
        </p:spPr>
        <p:txBody>
          <a:bodyPr wrap="square" rtlCol="0" anchor="t">
            <a:spAutoFit/>
          </a:bodyPr>
          <a:p>
            <a:r>
              <a:rPr lang="zh-CN" altLang="en-US" sz="2800">
                <a:solidFill>
                  <a:srgbClr val="FF0000"/>
                </a:solidFill>
                <a:latin typeface="Arial" panose="020B0604020202020204" pitchFamily="34" charset="0"/>
                <a:cs typeface="Arial" panose="020B0604020202020204" pitchFamily="34" charset="0"/>
              </a:rPr>
              <a:t>√</a:t>
            </a:r>
            <a:endParaRPr lang="zh-CN" altLang="en-US" sz="2800">
              <a:solidFill>
                <a:srgbClr val="FF0000"/>
              </a:solidFill>
              <a:latin typeface="Arial" panose="020B0604020202020204" pitchFamily="34" charset="0"/>
              <a:cs typeface="Arial" panose="020B0604020202020204" pitchFamily="34" charset="0"/>
            </a:endParaRPr>
          </a:p>
        </p:txBody>
      </p:sp>
      <p:sp>
        <p:nvSpPr>
          <p:cNvPr id="4" name="文本框 3"/>
          <p:cNvSpPr txBox="1"/>
          <p:nvPr/>
        </p:nvSpPr>
        <p:spPr>
          <a:xfrm>
            <a:off x="8969375" y="2433320"/>
            <a:ext cx="1083945" cy="521970"/>
          </a:xfrm>
          <a:prstGeom prst="rect">
            <a:avLst/>
          </a:prstGeom>
          <a:noFill/>
        </p:spPr>
        <p:txBody>
          <a:bodyPr wrap="square" rtlCol="0" anchor="t">
            <a:spAutoFit/>
          </a:bodyPr>
          <a:p>
            <a:r>
              <a:rPr lang="zh-CN" altLang="en-US" sz="2800">
                <a:solidFill>
                  <a:srgbClr val="FF0000"/>
                </a:solidFill>
                <a:latin typeface="Arial" panose="020B0604020202020204" pitchFamily="34" charset="0"/>
                <a:cs typeface="Arial" panose="020B0604020202020204" pitchFamily="34" charset="0"/>
              </a:rPr>
              <a:t>√</a:t>
            </a:r>
            <a:endParaRPr lang="zh-CN" altLang="en-US" sz="2800">
              <a:solidFill>
                <a:srgbClr val="FF0000"/>
              </a:solidFill>
              <a:latin typeface="Arial" panose="020B0604020202020204" pitchFamily="34" charset="0"/>
              <a:cs typeface="Arial" panose="020B0604020202020204" pitchFamily="34" charset="0"/>
            </a:endParaRPr>
          </a:p>
        </p:txBody>
      </p:sp>
      <p:sp>
        <p:nvSpPr>
          <p:cNvPr id="5" name="文本框 4"/>
          <p:cNvSpPr txBox="1"/>
          <p:nvPr/>
        </p:nvSpPr>
        <p:spPr>
          <a:xfrm>
            <a:off x="8969375" y="2986405"/>
            <a:ext cx="1083945" cy="521970"/>
          </a:xfrm>
          <a:prstGeom prst="rect">
            <a:avLst/>
          </a:prstGeom>
          <a:noFill/>
        </p:spPr>
        <p:txBody>
          <a:bodyPr wrap="square" rtlCol="0" anchor="t">
            <a:spAutoFit/>
          </a:bodyPr>
          <a:p>
            <a:r>
              <a:rPr lang="zh-CN" altLang="en-US" sz="2800">
                <a:solidFill>
                  <a:srgbClr val="FF0000"/>
                </a:solidFill>
                <a:latin typeface="Arial" panose="020B0604020202020204" pitchFamily="34" charset="0"/>
                <a:cs typeface="Arial" panose="020B0604020202020204" pitchFamily="34" charset="0"/>
              </a:rPr>
              <a:t>√</a:t>
            </a:r>
            <a:endParaRPr lang="zh-CN" altLang="en-US" sz="2800">
              <a:solidFill>
                <a:srgbClr val="FF0000"/>
              </a:solidFill>
              <a:latin typeface="Arial" panose="020B0604020202020204" pitchFamily="34" charset="0"/>
              <a:cs typeface="Arial" panose="020B0604020202020204" pitchFamily="34" charset="0"/>
            </a:endParaRPr>
          </a:p>
        </p:txBody>
      </p:sp>
      <p:sp>
        <p:nvSpPr>
          <p:cNvPr id="6" name="文本框 5"/>
          <p:cNvSpPr txBox="1"/>
          <p:nvPr/>
        </p:nvSpPr>
        <p:spPr>
          <a:xfrm>
            <a:off x="8969375" y="3583940"/>
            <a:ext cx="1083945" cy="521970"/>
          </a:xfrm>
          <a:prstGeom prst="rect">
            <a:avLst/>
          </a:prstGeom>
          <a:noFill/>
        </p:spPr>
        <p:txBody>
          <a:bodyPr wrap="square" rtlCol="0" anchor="t">
            <a:spAutoFit/>
          </a:bodyPr>
          <a:p>
            <a:r>
              <a:rPr lang="zh-CN" altLang="en-US" sz="2800">
                <a:solidFill>
                  <a:srgbClr val="FF0000"/>
                </a:solidFill>
                <a:latin typeface="Arial" panose="020B0604020202020204" pitchFamily="34" charset="0"/>
                <a:cs typeface="Arial" panose="020B0604020202020204" pitchFamily="34" charset="0"/>
              </a:rPr>
              <a:t>√</a:t>
            </a:r>
            <a:endParaRPr lang="zh-CN" altLang="en-US" sz="2800">
              <a:solidFill>
                <a:srgbClr val="FF0000"/>
              </a:solidFill>
              <a:latin typeface="Arial" panose="020B0604020202020204" pitchFamily="34" charset="0"/>
              <a:cs typeface="Arial" panose="020B0604020202020204" pitchFamily="34" charset="0"/>
            </a:endParaRPr>
          </a:p>
        </p:txBody>
      </p:sp>
      <p:sp>
        <p:nvSpPr>
          <p:cNvPr id="7" name="文本框 6"/>
          <p:cNvSpPr txBox="1"/>
          <p:nvPr/>
        </p:nvSpPr>
        <p:spPr>
          <a:xfrm>
            <a:off x="8969375" y="4182110"/>
            <a:ext cx="1083945" cy="521970"/>
          </a:xfrm>
          <a:prstGeom prst="rect">
            <a:avLst/>
          </a:prstGeom>
          <a:noFill/>
        </p:spPr>
        <p:txBody>
          <a:bodyPr wrap="square" rtlCol="0" anchor="t">
            <a:spAutoFit/>
          </a:bodyPr>
          <a:p>
            <a:r>
              <a:rPr lang="zh-CN" altLang="en-US" sz="2800">
                <a:solidFill>
                  <a:srgbClr val="FF0000"/>
                </a:solidFill>
                <a:latin typeface="Arial" panose="020B0604020202020204" pitchFamily="34" charset="0"/>
                <a:cs typeface="Arial" panose="020B0604020202020204" pitchFamily="34" charset="0"/>
              </a:rPr>
              <a:t>√</a:t>
            </a:r>
            <a:endParaRPr lang="zh-CN" altLang="en-US" sz="2800">
              <a:solidFill>
                <a:srgbClr val="FF0000"/>
              </a:solidFill>
              <a:latin typeface="Arial" panose="020B0604020202020204" pitchFamily="34" charset="0"/>
              <a:cs typeface="Arial" panose="020B0604020202020204" pitchFamily="34" charset="0"/>
            </a:endParaRPr>
          </a:p>
        </p:txBody>
      </p:sp>
      <p:sp>
        <p:nvSpPr>
          <p:cNvPr id="8" name="文本框 7"/>
          <p:cNvSpPr txBox="1"/>
          <p:nvPr/>
        </p:nvSpPr>
        <p:spPr>
          <a:xfrm>
            <a:off x="8969375" y="4664075"/>
            <a:ext cx="1083945" cy="521970"/>
          </a:xfrm>
          <a:prstGeom prst="rect">
            <a:avLst/>
          </a:prstGeom>
          <a:noFill/>
        </p:spPr>
        <p:txBody>
          <a:bodyPr wrap="square" rtlCol="0" anchor="t">
            <a:spAutoFit/>
          </a:bodyPr>
          <a:p>
            <a:r>
              <a:rPr lang="zh-CN" altLang="en-US" sz="2800">
                <a:solidFill>
                  <a:srgbClr val="FF0000"/>
                </a:solidFill>
                <a:latin typeface="Arial" panose="020B0604020202020204" pitchFamily="34" charset="0"/>
                <a:cs typeface="Arial" panose="020B0604020202020204" pitchFamily="34" charset="0"/>
              </a:rPr>
              <a:t>√</a:t>
            </a:r>
            <a:endParaRPr lang="zh-CN" altLang="en-US" sz="2800">
              <a:solidFill>
                <a:srgbClr val="FF0000"/>
              </a:solidFill>
              <a:latin typeface="Arial" panose="020B0604020202020204" pitchFamily="34" charset="0"/>
              <a:cs typeface="Arial" panose="020B0604020202020204" pitchFamily="34" charset="0"/>
            </a:endParaRPr>
          </a:p>
        </p:txBody>
      </p:sp>
      <p:sp>
        <p:nvSpPr>
          <p:cNvPr id="9" name="文本框 8"/>
          <p:cNvSpPr txBox="1"/>
          <p:nvPr/>
        </p:nvSpPr>
        <p:spPr>
          <a:xfrm>
            <a:off x="8969375" y="5186045"/>
            <a:ext cx="1083945" cy="521970"/>
          </a:xfrm>
          <a:prstGeom prst="rect">
            <a:avLst/>
          </a:prstGeom>
          <a:noFill/>
        </p:spPr>
        <p:txBody>
          <a:bodyPr wrap="square" rtlCol="0" anchor="t">
            <a:spAutoFit/>
          </a:bodyPr>
          <a:p>
            <a:r>
              <a:rPr lang="zh-CN" altLang="en-US" sz="2800">
                <a:solidFill>
                  <a:srgbClr val="FF0000"/>
                </a:solidFill>
                <a:latin typeface="Arial" panose="020B0604020202020204" pitchFamily="34" charset="0"/>
                <a:cs typeface="Arial" panose="020B0604020202020204" pitchFamily="34" charset="0"/>
              </a:rPr>
              <a:t>√</a:t>
            </a:r>
            <a:endParaRPr lang="zh-CN" altLang="en-US" sz="2800">
              <a:solidFill>
                <a:srgbClr val="FF0000"/>
              </a:solidFill>
              <a:latin typeface="Arial" panose="020B0604020202020204" pitchFamily="34" charset="0"/>
              <a:cs typeface="Arial" panose="020B0604020202020204" pitchFamily="34" charset="0"/>
            </a:endParaRPr>
          </a:p>
        </p:txBody>
      </p:sp>
      <p:sp>
        <p:nvSpPr>
          <p:cNvPr id="10" name="文本框 9"/>
          <p:cNvSpPr txBox="1"/>
          <p:nvPr/>
        </p:nvSpPr>
        <p:spPr>
          <a:xfrm>
            <a:off x="8969375" y="5708015"/>
            <a:ext cx="1083945" cy="521970"/>
          </a:xfrm>
          <a:prstGeom prst="rect">
            <a:avLst/>
          </a:prstGeom>
          <a:noFill/>
        </p:spPr>
        <p:txBody>
          <a:bodyPr wrap="square" rtlCol="0" anchor="t">
            <a:spAutoFit/>
          </a:bodyPr>
          <a:p>
            <a:r>
              <a:rPr lang="zh-CN" altLang="en-US" sz="2800">
                <a:solidFill>
                  <a:srgbClr val="FF0000"/>
                </a:solidFill>
                <a:latin typeface="Arial" panose="020B0604020202020204" pitchFamily="34" charset="0"/>
                <a:cs typeface="Arial" panose="020B0604020202020204" pitchFamily="34" charset="0"/>
              </a:rPr>
              <a:t>√</a:t>
            </a:r>
            <a:endParaRPr lang="zh-CN" altLang="en-US" sz="2800">
              <a:solidFill>
                <a:srgbClr val="FF00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14:bounceEnd="36000">
                                          <p:cBhvr additive="base">
                                            <p:cTn id="7" dur="500" fill="hold"/>
                                            <p:tgtEl>
                                              <p:spTgt spid="57"/>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1+#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六边形 19"/>
          <p:cNvSpPr/>
          <p:nvPr/>
        </p:nvSpPr>
        <p:spPr>
          <a:xfrm>
            <a:off x="5109411" y="2695409"/>
            <a:ext cx="1548462" cy="1346811"/>
          </a:xfrm>
          <a:prstGeom prst="hexagon">
            <a:avLst>
              <a:gd name="adj" fmla="val 25000"/>
              <a:gd name="vf" fmla="val 115470"/>
            </a:avLst>
          </a:prstGeom>
          <a:solidFill>
            <a:schemeClr val="accent1"/>
          </a:solidFill>
          <a:ln w="571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六边形 20"/>
          <p:cNvSpPr/>
          <p:nvPr/>
        </p:nvSpPr>
        <p:spPr>
          <a:xfrm>
            <a:off x="5109411" y="4228597"/>
            <a:ext cx="1548462" cy="1346811"/>
          </a:xfrm>
          <a:prstGeom prst="hexagon">
            <a:avLst>
              <a:gd name="adj" fmla="val 25000"/>
              <a:gd name="vf" fmla="val 115470"/>
            </a:avLst>
          </a:prstGeom>
          <a:solidFill>
            <a:schemeClr val="accent3"/>
          </a:solidFill>
          <a:ln w="571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六边形 21"/>
          <p:cNvSpPr/>
          <p:nvPr/>
        </p:nvSpPr>
        <p:spPr>
          <a:xfrm>
            <a:off x="3767520" y="3462004"/>
            <a:ext cx="1548462" cy="1346811"/>
          </a:xfrm>
          <a:prstGeom prst="hexagon">
            <a:avLst>
              <a:gd name="adj" fmla="val 25000"/>
              <a:gd name="vf" fmla="val 115470"/>
            </a:avLst>
          </a:prstGeom>
          <a:solidFill>
            <a:schemeClr val="accent4"/>
          </a:solidFill>
          <a:ln w="571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六边形 22"/>
          <p:cNvSpPr/>
          <p:nvPr/>
        </p:nvSpPr>
        <p:spPr>
          <a:xfrm>
            <a:off x="6451300" y="3462004"/>
            <a:ext cx="1548462" cy="1346811"/>
          </a:xfrm>
          <a:prstGeom prst="hexagon">
            <a:avLst>
              <a:gd name="adj" fmla="val 25000"/>
              <a:gd name="vf" fmla="val 115470"/>
            </a:avLst>
          </a:prstGeom>
          <a:solidFill>
            <a:schemeClr val="accent2"/>
          </a:solidFill>
          <a:ln w="571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Freeform 217"/>
          <p:cNvSpPr>
            <a:spLocks noChangeAspect="1" noEditPoints="1"/>
          </p:cNvSpPr>
          <p:nvPr/>
        </p:nvSpPr>
        <p:spPr bwMode="auto">
          <a:xfrm>
            <a:off x="4393816" y="3932276"/>
            <a:ext cx="354423" cy="360000"/>
          </a:xfrm>
          <a:custGeom>
            <a:avLst/>
            <a:gdLst>
              <a:gd name="T0" fmla="*/ 49 w 125"/>
              <a:gd name="T1" fmla="*/ 16 h 127"/>
              <a:gd name="T2" fmla="*/ 36 w 125"/>
              <a:gd name="T3" fmla="*/ 18 h 127"/>
              <a:gd name="T4" fmla="*/ 25 w 125"/>
              <a:gd name="T5" fmla="*/ 26 h 127"/>
              <a:gd name="T6" fmla="*/ 18 w 125"/>
              <a:gd name="T7" fmla="*/ 37 h 127"/>
              <a:gd name="T8" fmla="*/ 15 w 125"/>
              <a:gd name="T9" fmla="*/ 50 h 127"/>
              <a:gd name="T10" fmla="*/ 18 w 125"/>
              <a:gd name="T11" fmla="*/ 64 h 127"/>
              <a:gd name="T12" fmla="*/ 25 w 125"/>
              <a:gd name="T13" fmla="*/ 75 h 127"/>
              <a:gd name="T14" fmla="*/ 36 w 125"/>
              <a:gd name="T15" fmla="*/ 81 h 127"/>
              <a:gd name="T16" fmla="*/ 49 w 125"/>
              <a:gd name="T17" fmla="*/ 85 h 127"/>
              <a:gd name="T18" fmla="*/ 63 w 125"/>
              <a:gd name="T19" fmla="*/ 81 h 127"/>
              <a:gd name="T20" fmla="*/ 73 w 125"/>
              <a:gd name="T21" fmla="*/ 75 h 127"/>
              <a:gd name="T22" fmla="*/ 81 w 125"/>
              <a:gd name="T23" fmla="*/ 64 h 127"/>
              <a:gd name="T24" fmla="*/ 84 w 125"/>
              <a:gd name="T25" fmla="*/ 50 h 127"/>
              <a:gd name="T26" fmla="*/ 81 w 125"/>
              <a:gd name="T27" fmla="*/ 37 h 127"/>
              <a:gd name="T28" fmla="*/ 73 w 125"/>
              <a:gd name="T29" fmla="*/ 26 h 127"/>
              <a:gd name="T30" fmla="*/ 63 w 125"/>
              <a:gd name="T31" fmla="*/ 18 h 127"/>
              <a:gd name="T32" fmla="*/ 49 w 125"/>
              <a:gd name="T33" fmla="*/ 16 h 127"/>
              <a:gd name="T34" fmla="*/ 49 w 125"/>
              <a:gd name="T35" fmla="*/ 0 h 127"/>
              <a:gd name="T36" fmla="*/ 68 w 125"/>
              <a:gd name="T37" fmla="*/ 4 h 127"/>
              <a:gd name="T38" fmla="*/ 85 w 125"/>
              <a:gd name="T39" fmla="*/ 16 h 127"/>
              <a:gd name="T40" fmla="*/ 95 w 125"/>
              <a:gd name="T41" fmla="*/ 31 h 127"/>
              <a:gd name="T42" fmla="*/ 99 w 125"/>
              <a:gd name="T43" fmla="*/ 50 h 127"/>
              <a:gd name="T44" fmla="*/ 97 w 125"/>
              <a:gd name="T45" fmla="*/ 64 h 127"/>
              <a:gd name="T46" fmla="*/ 91 w 125"/>
              <a:gd name="T47" fmla="*/ 77 h 127"/>
              <a:gd name="T48" fmla="*/ 91 w 125"/>
              <a:gd name="T49" fmla="*/ 78 h 127"/>
              <a:gd name="T50" fmla="*/ 122 w 125"/>
              <a:gd name="T51" fmla="*/ 109 h 127"/>
              <a:gd name="T52" fmla="*/ 124 w 125"/>
              <a:gd name="T53" fmla="*/ 113 h 127"/>
              <a:gd name="T54" fmla="*/ 125 w 125"/>
              <a:gd name="T55" fmla="*/ 116 h 127"/>
              <a:gd name="T56" fmla="*/ 124 w 125"/>
              <a:gd name="T57" fmla="*/ 120 h 127"/>
              <a:gd name="T58" fmla="*/ 122 w 125"/>
              <a:gd name="T59" fmla="*/ 123 h 127"/>
              <a:gd name="T60" fmla="*/ 119 w 125"/>
              <a:gd name="T61" fmla="*/ 126 h 127"/>
              <a:gd name="T62" fmla="*/ 115 w 125"/>
              <a:gd name="T63" fmla="*/ 127 h 127"/>
              <a:gd name="T64" fmla="*/ 111 w 125"/>
              <a:gd name="T65" fmla="*/ 126 h 127"/>
              <a:gd name="T66" fmla="*/ 107 w 125"/>
              <a:gd name="T67" fmla="*/ 123 h 127"/>
              <a:gd name="T68" fmla="*/ 77 w 125"/>
              <a:gd name="T69" fmla="*/ 93 h 127"/>
              <a:gd name="T70" fmla="*/ 76 w 125"/>
              <a:gd name="T71" fmla="*/ 92 h 127"/>
              <a:gd name="T72" fmla="*/ 64 w 125"/>
              <a:gd name="T73" fmla="*/ 98 h 127"/>
              <a:gd name="T74" fmla="*/ 49 w 125"/>
              <a:gd name="T75" fmla="*/ 101 h 127"/>
              <a:gd name="T76" fmla="*/ 30 w 125"/>
              <a:gd name="T77" fmla="*/ 97 h 127"/>
              <a:gd name="T78" fmla="*/ 14 w 125"/>
              <a:gd name="T79" fmla="*/ 85 h 127"/>
              <a:gd name="T80" fmla="*/ 4 w 125"/>
              <a:gd name="T81" fmla="*/ 69 h 127"/>
              <a:gd name="T82" fmla="*/ 0 w 125"/>
              <a:gd name="T83" fmla="*/ 50 h 127"/>
              <a:gd name="T84" fmla="*/ 4 w 125"/>
              <a:gd name="T85" fmla="*/ 31 h 127"/>
              <a:gd name="T86" fmla="*/ 14 w 125"/>
              <a:gd name="T87" fmla="*/ 16 h 127"/>
              <a:gd name="T88" fmla="*/ 30 w 125"/>
              <a:gd name="T89" fmla="*/ 4 h 127"/>
              <a:gd name="T90" fmla="*/ 49 w 125"/>
              <a:gd name="T9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127">
                <a:moveTo>
                  <a:pt x="49" y="16"/>
                </a:moveTo>
                <a:lnTo>
                  <a:pt x="36" y="18"/>
                </a:lnTo>
                <a:lnTo>
                  <a:pt x="25" y="26"/>
                </a:lnTo>
                <a:lnTo>
                  <a:pt x="18" y="37"/>
                </a:lnTo>
                <a:lnTo>
                  <a:pt x="15" y="50"/>
                </a:lnTo>
                <a:lnTo>
                  <a:pt x="18" y="64"/>
                </a:lnTo>
                <a:lnTo>
                  <a:pt x="25" y="75"/>
                </a:lnTo>
                <a:lnTo>
                  <a:pt x="36" y="81"/>
                </a:lnTo>
                <a:lnTo>
                  <a:pt x="49" y="85"/>
                </a:lnTo>
                <a:lnTo>
                  <a:pt x="63" y="81"/>
                </a:lnTo>
                <a:lnTo>
                  <a:pt x="73" y="75"/>
                </a:lnTo>
                <a:lnTo>
                  <a:pt x="81" y="64"/>
                </a:lnTo>
                <a:lnTo>
                  <a:pt x="84" y="50"/>
                </a:lnTo>
                <a:lnTo>
                  <a:pt x="81" y="37"/>
                </a:lnTo>
                <a:lnTo>
                  <a:pt x="73" y="26"/>
                </a:lnTo>
                <a:lnTo>
                  <a:pt x="63" y="18"/>
                </a:lnTo>
                <a:lnTo>
                  <a:pt x="49" y="16"/>
                </a:lnTo>
                <a:close/>
                <a:moveTo>
                  <a:pt x="49" y="0"/>
                </a:moveTo>
                <a:lnTo>
                  <a:pt x="68" y="4"/>
                </a:lnTo>
                <a:lnTo>
                  <a:pt x="85" y="16"/>
                </a:lnTo>
                <a:lnTo>
                  <a:pt x="95" y="31"/>
                </a:lnTo>
                <a:lnTo>
                  <a:pt x="99" y="50"/>
                </a:lnTo>
                <a:lnTo>
                  <a:pt x="97" y="64"/>
                </a:lnTo>
                <a:lnTo>
                  <a:pt x="91" y="77"/>
                </a:lnTo>
                <a:lnTo>
                  <a:pt x="91" y="78"/>
                </a:lnTo>
                <a:lnTo>
                  <a:pt x="122" y="109"/>
                </a:lnTo>
                <a:lnTo>
                  <a:pt x="124" y="113"/>
                </a:lnTo>
                <a:lnTo>
                  <a:pt x="125" y="116"/>
                </a:lnTo>
                <a:lnTo>
                  <a:pt x="124" y="120"/>
                </a:lnTo>
                <a:lnTo>
                  <a:pt x="122" y="123"/>
                </a:lnTo>
                <a:lnTo>
                  <a:pt x="119" y="126"/>
                </a:lnTo>
                <a:lnTo>
                  <a:pt x="115" y="127"/>
                </a:lnTo>
                <a:lnTo>
                  <a:pt x="111" y="126"/>
                </a:lnTo>
                <a:lnTo>
                  <a:pt x="107" y="123"/>
                </a:lnTo>
                <a:lnTo>
                  <a:pt x="77" y="93"/>
                </a:lnTo>
                <a:lnTo>
                  <a:pt x="76" y="92"/>
                </a:lnTo>
                <a:lnTo>
                  <a:pt x="64" y="98"/>
                </a:lnTo>
                <a:lnTo>
                  <a:pt x="49" y="101"/>
                </a:lnTo>
                <a:lnTo>
                  <a:pt x="30" y="97"/>
                </a:lnTo>
                <a:lnTo>
                  <a:pt x="14" y="85"/>
                </a:lnTo>
                <a:lnTo>
                  <a:pt x="4" y="69"/>
                </a:lnTo>
                <a:lnTo>
                  <a:pt x="0" y="50"/>
                </a:lnTo>
                <a:lnTo>
                  <a:pt x="4" y="31"/>
                </a:lnTo>
                <a:lnTo>
                  <a:pt x="14" y="16"/>
                </a:lnTo>
                <a:lnTo>
                  <a:pt x="30" y="4"/>
                </a:lnTo>
                <a:lnTo>
                  <a:pt x="49"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p>
        </p:txBody>
      </p:sp>
      <p:sp>
        <p:nvSpPr>
          <p:cNvPr id="25" name="Freeform 218"/>
          <p:cNvSpPr>
            <a:spLocks noChangeAspect="1" noEditPoints="1"/>
          </p:cNvSpPr>
          <p:nvPr/>
        </p:nvSpPr>
        <p:spPr bwMode="auto">
          <a:xfrm>
            <a:off x="7117723" y="3955403"/>
            <a:ext cx="342528" cy="360000"/>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p>
        </p:txBody>
      </p:sp>
      <p:sp>
        <p:nvSpPr>
          <p:cNvPr id="26" name="Freeform 219"/>
          <p:cNvSpPr>
            <a:spLocks noChangeAspect="1" noEditPoints="1"/>
          </p:cNvSpPr>
          <p:nvPr/>
        </p:nvSpPr>
        <p:spPr bwMode="auto">
          <a:xfrm>
            <a:off x="5696029" y="4689549"/>
            <a:ext cx="280704" cy="360000"/>
          </a:xfrm>
          <a:custGeom>
            <a:avLst/>
            <a:gdLst>
              <a:gd name="T0" fmla="*/ 49 w 99"/>
              <a:gd name="T1" fmla="*/ 17 h 127"/>
              <a:gd name="T2" fmla="*/ 36 w 99"/>
              <a:gd name="T3" fmla="*/ 21 h 127"/>
              <a:gd name="T4" fmla="*/ 26 w 99"/>
              <a:gd name="T5" fmla="*/ 31 h 127"/>
              <a:gd name="T6" fmla="*/ 22 w 99"/>
              <a:gd name="T7" fmla="*/ 46 h 127"/>
              <a:gd name="T8" fmla="*/ 26 w 99"/>
              <a:gd name="T9" fmla="*/ 60 h 127"/>
              <a:gd name="T10" fmla="*/ 36 w 99"/>
              <a:gd name="T11" fmla="*/ 69 h 127"/>
              <a:gd name="T12" fmla="*/ 49 w 99"/>
              <a:gd name="T13" fmla="*/ 73 h 127"/>
              <a:gd name="T14" fmla="*/ 64 w 99"/>
              <a:gd name="T15" fmla="*/ 69 h 127"/>
              <a:gd name="T16" fmla="*/ 74 w 99"/>
              <a:gd name="T17" fmla="*/ 60 h 127"/>
              <a:gd name="T18" fmla="*/ 78 w 99"/>
              <a:gd name="T19" fmla="*/ 46 h 127"/>
              <a:gd name="T20" fmla="*/ 74 w 99"/>
              <a:gd name="T21" fmla="*/ 31 h 127"/>
              <a:gd name="T22" fmla="*/ 64 w 99"/>
              <a:gd name="T23" fmla="*/ 21 h 127"/>
              <a:gd name="T24" fmla="*/ 49 w 99"/>
              <a:gd name="T25" fmla="*/ 17 h 127"/>
              <a:gd name="T26" fmla="*/ 49 w 99"/>
              <a:gd name="T27" fmla="*/ 0 h 127"/>
              <a:gd name="T28" fmla="*/ 69 w 99"/>
              <a:gd name="T29" fmla="*/ 4 h 127"/>
              <a:gd name="T30" fmla="*/ 85 w 99"/>
              <a:gd name="T31" fmla="*/ 14 h 127"/>
              <a:gd name="T32" fmla="*/ 95 w 99"/>
              <a:gd name="T33" fmla="*/ 30 h 127"/>
              <a:gd name="T34" fmla="*/ 99 w 99"/>
              <a:gd name="T35" fmla="*/ 50 h 127"/>
              <a:gd name="T36" fmla="*/ 99 w 99"/>
              <a:gd name="T37" fmla="*/ 55 h 127"/>
              <a:gd name="T38" fmla="*/ 97 w 99"/>
              <a:gd name="T39" fmla="*/ 72 h 127"/>
              <a:gd name="T40" fmla="*/ 89 w 99"/>
              <a:gd name="T41" fmla="*/ 89 h 127"/>
              <a:gd name="T42" fmla="*/ 80 w 99"/>
              <a:gd name="T43" fmla="*/ 102 h 127"/>
              <a:gd name="T44" fmla="*/ 69 w 99"/>
              <a:gd name="T45" fmla="*/ 113 h 127"/>
              <a:gd name="T46" fmla="*/ 60 w 99"/>
              <a:gd name="T47" fmla="*/ 120 h 127"/>
              <a:gd name="T48" fmla="*/ 53 w 99"/>
              <a:gd name="T49" fmla="*/ 126 h 127"/>
              <a:gd name="T50" fmla="*/ 51 w 99"/>
              <a:gd name="T51" fmla="*/ 127 h 127"/>
              <a:gd name="T52" fmla="*/ 48 w 99"/>
              <a:gd name="T53" fmla="*/ 126 h 127"/>
              <a:gd name="T54" fmla="*/ 43 w 99"/>
              <a:gd name="T55" fmla="*/ 122 h 127"/>
              <a:gd name="T56" fmla="*/ 34 w 99"/>
              <a:gd name="T57" fmla="*/ 115 h 127"/>
              <a:gd name="T58" fmla="*/ 25 w 99"/>
              <a:gd name="T59" fmla="*/ 106 h 127"/>
              <a:gd name="T60" fmla="*/ 15 w 99"/>
              <a:gd name="T61" fmla="*/ 94 h 127"/>
              <a:gd name="T62" fmla="*/ 8 w 99"/>
              <a:gd name="T63" fmla="*/ 80 h 127"/>
              <a:gd name="T64" fmla="*/ 2 w 99"/>
              <a:gd name="T65" fmla="*/ 65 h 127"/>
              <a:gd name="T66" fmla="*/ 1 w 99"/>
              <a:gd name="T67" fmla="*/ 58 h 127"/>
              <a:gd name="T68" fmla="*/ 0 w 99"/>
              <a:gd name="T69" fmla="*/ 50 h 127"/>
              <a:gd name="T70" fmla="*/ 4 w 99"/>
              <a:gd name="T71" fmla="*/ 30 h 127"/>
              <a:gd name="T72" fmla="*/ 14 w 99"/>
              <a:gd name="T73" fmla="*/ 14 h 127"/>
              <a:gd name="T74" fmla="*/ 30 w 99"/>
              <a:gd name="T75" fmla="*/ 4 h 127"/>
              <a:gd name="T76" fmla="*/ 49 w 99"/>
              <a:gd name="T7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 h="127">
                <a:moveTo>
                  <a:pt x="49" y="17"/>
                </a:moveTo>
                <a:lnTo>
                  <a:pt x="36" y="21"/>
                </a:lnTo>
                <a:lnTo>
                  <a:pt x="26" y="31"/>
                </a:lnTo>
                <a:lnTo>
                  <a:pt x="22" y="46"/>
                </a:lnTo>
                <a:lnTo>
                  <a:pt x="26" y="60"/>
                </a:lnTo>
                <a:lnTo>
                  <a:pt x="36" y="69"/>
                </a:lnTo>
                <a:lnTo>
                  <a:pt x="49" y="73"/>
                </a:lnTo>
                <a:lnTo>
                  <a:pt x="64" y="69"/>
                </a:lnTo>
                <a:lnTo>
                  <a:pt x="74" y="60"/>
                </a:lnTo>
                <a:lnTo>
                  <a:pt x="78" y="46"/>
                </a:lnTo>
                <a:lnTo>
                  <a:pt x="74" y="31"/>
                </a:lnTo>
                <a:lnTo>
                  <a:pt x="64" y="21"/>
                </a:lnTo>
                <a:lnTo>
                  <a:pt x="49" y="17"/>
                </a:lnTo>
                <a:close/>
                <a:moveTo>
                  <a:pt x="49" y="0"/>
                </a:moveTo>
                <a:lnTo>
                  <a:pt x="69" y="4"/>
                </a:lnTo>
                <a:lnTo>
                  <a:pt x="85" y="14"/>
                </a:lnTo>
                <a:lnTo>
                  <a:pt x="95" y="30"/>
                </a:lnTo>
                <a:lnTo>
                  <a:pt x="99" y="50"/>
                </a:lnTo>
                <a:lnTo>
                  <a:pt x="99" y="55"/>
                </a:lnTo>
                <a:lnTo>
                  <a:pt x="97" y="72"/>
                </a:lnTo>
                <a:lnTo>
                  <a:pt x="89" y="89"/>
                </a:lnTo>
                <a:lnTo>
                  <a:pt x="80" y="102"/>
                </a:lnTo>
                <a:lnTo>
                  <a:pt x="69" y="113"/>
                </a:lnTo>
                <a:lnTo>
                  <a:pt x="60" y="120"/>
                </a:lnTo>
                <a:lnTo>
                  <a:pt x="53" y="126"/>
                </a:lnTo>
                <a:lnTo>
                  <a:pt x="51" y="127"/>
                </a:lnTo>
                <a:lnTo>
                  <a:pt x="48" y="126"/>
                </a:lnTo>
                <a:lnTo>
                  <a:pt x="43" y="122"/>
                </a:lnTo>
                <a:lnTo>
                  <a:pt x="34" y="115"/>
                </a:lnTo>
                <a:lnTo>
                  <a:pt x="25" y="106"/>
                </a:lnTo>
                <a:lnTo>
                  <a:pt x="15" y="94"/>
                </a:lnTo>
                <a:lnTo>
                  <a:pt x="8" y="80"/>
                </a:lnTo>
                <a:lnTo>
                  <a:pt x="2" y="65"/>
                </a:lnTo>
                <a:lnTo>
                  <a:pt x="1" y="58"/>
                </a:lnTo>
                <a:lnTo>
                  <a:pt x="0" y="50"/>
                </a:lnTo>
                <a:lnTo>
                  <a:pt x="4" y="30"/>
                </a:lnTo>
                <a:lnTo>
                  <a:pt x="14" y="14"/>
                </a:lnTo>
                <a:lnTo>
                  <a:pt x="30" y="4"/>
                </a:lnTo>
                <a:lnTo>
                  <a:pt x="49"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p>
        </p:txBody>
      </p:sp>
      <p:sp>
        <p:nvSpPr>
          <p:cNvPr id="27" name="Freeform 221"/>
          <p:cNvSpPr>
            <a:spLocks noChangeAspect="1"/>
          </p:cNvSpPr>
          <p:nvPr/>
        </p:nvSpPr>
        <p:spPr bwMode="auto">
          <a:xfrm>
            <a:off x="5696032" y="3188807"/>
            <a:ext cx="375223" cy="360000"/>
          </a:xfrm>
          <a:custGeom>
            <a:avLst/>
            <a:gdLst>
              <a:gd name="T0" fmla="*/ 61 w 124"/>
              <a:gd name="T1" fmla="*/ 0 h 119"/>
              <a:gd name="T2" fmla="*/ 82 w 124"/>
              <a:gd name="T3" fmla="*/ 38 h 119"/>
              <a:gd name="T4" fmla="*/ 124 w 124"/>
              <a:gd name="T5" fmla="*/ 45 h 119"/>
              <a:gd name="T6" fmla="*/ 95 w 124"/>
              <a:gd name="T7" fmla="*/ 77 h 119"/>
              <a:gd name="T8" fmla="*/ 101 w 124"/>
              <a:gd name="T9" fmla="*/ 119 h 119"/>
              <a:gd name="T10" fmla="*/ 61 w 124"/>
              <a:gd name="T11" fmla="*/ 100 h 119"/>
              <a:gd name="T12" fmla="*/ 23 w 124"/>
              <a:gd name="T13" fmla="*/ 119 h 119"/>
              <a:gd name="T14" fmla="*/ 29 w 124"/>
              <a:gd name="T15" fmla="*/ 77 h 119"/>
              <a:gd name="T16" fmla="*/ 0 w 124"/>
              <a:gd name="T17" fmla="*/ 45 h 119"/>
              <a:gd name="T18" fmla="*/ 42 w 124"/>
              <a:gd name="T19" fmla="*/ 38 h 119"/>
              <a:gd name="T20" fmla="*/ 61 w 124"/>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19">
                <a:moveTo>
                  <a:pt x="61" y="0"/>
                </a:moveTo>
                <a:lnTo>
                  <a:pt x="82" y="38"/>
                </a:lnTo>
                <a:lnTo>
                  <a:pt x="124" y="45"/>
                </a:lnTo>
                <a:lnTo>
                  <a:pt x="95" y="77"/>
                </a:lnTo>
                <a:lnTo>
                  <a:pt x="101" y="119"/>
                </a:lnTo>
                <a:lnTo>
                  <a:pt x="61" y="100"/>
                </a:lnTo>
                <a:lnTo>
                  <a:pt x="23" y="119"/>
                </a:lnTo>
                <a:lnTo>
                  <a:pt x="29" y="77"/>
                </a:lnTo>
                <a:lnTo>
                  <a:pt x="0" y="45"/>
                </a:lnTo>
                <a:lnTo>
                  <a:pt x="42" y="38"/>
                </a:lnTo>
                <a:lnTo>
                  <a:pt x="61"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p>
        </p:txBody>
      </p:sp>
      <p:sp>
        <p:nvSpPr>
          <p:cNvPr id="28" name="文本框 27"/>
          <p:cNvSpPr txBox="1"/>
          <p:nvPr/>
        </p:nvSpPr>
        <p:spPr>
          <a:xfrm>
            <a:off x="7483461" y="1909165"/>
            <a:ext cx="2139544" cy="922020"/>
          </a:xfrm>
          <a:prstGeom prst="rect">
            <a:avLst/>
          </a:prstGeom>
          <a:noFill/>
        </p:spPr>
        <p:txBody>
          <a:bodyPr wrap="square" rtlCol="0">
            <a:spAutoFit/>
          </a:bodyPr>
          <a:lstStyle/>
          <a:p>
            <a:pPr algn="r"/>
            <a:r>
              <a:rPr lang="en-US" altLang="zh-CN" sz="3600" b="1" dirty="0">
                <a:solidFill>
                  <a:schemeClr val="accent2"/>
                </a:solidFill>
                <a:cs typeface="Arial" panose="020B0604020202020204" pitchFamily="34" charset="0"/>
              </a:rPr>
              <a:t>2%</a:t>
            </a:r>
            <a:endParaRPr lang="en-US" altLang="zh-CN" sz="3600" b="1" dirty="0">
              <a:solidFill>
                <a:schemeClr val="accent2"/>
              </a:solidFill>
              <a:cs typeface="Arial" panose="020B0604020202020204" pitchFamily="34" charset="0"/>
            </a:endParaRPr>
          </a:p>
          <a:p>
            <a:pPr algn="r"/>
            <a:r>
              <a:rPr lang="zh-CN" altLang="en-US" b="1" dirty="0">
                <a:solidFill>
                  <a:schemeClr val="tx1">
                    <a:lumMod val="50000"/>
                    <a:lumOff val="50000"/>
                  </a:schemeClr>
                </a:solidFill>
                <a:cs typeface="Arial" panose="020B0604020202020204" pitchFamily="34" charset="0"/>
              </a:rPr>
              <a:t>首页内容不够丰富</a:t>
            </a:r>
            <a:r>
              <a:rPr lang="en-US" altLang="zh-CN" sz="1100" dirty="0">
                <a:solidFill>
                  <a:schemeClr val="tx1">
                    <a:lumMod val="50000"/>
                    <a:lumOff val="50000"/>
                  </a:schemeClr>
                </a:solidFill>
                <a:cs typeface="Arial" panose="020B0604020202020204" pitchFamily="34" charset="0"/>
              </a:rPr>
              <a:t> </a:t>
            </a:r>
            <a:endParaRPr lang="en-US" altLang="zh-CN" sz="1100" dirty="0">
              <a:solidFill>
                <a:schemeClr val="tx1">
                  <a:lumMod val="50000"/>
                  <a:lumOff val="50000"/>
                </a:schemeClr>
              </a:solidFill>
              <a:cs typeface="Arial" panose="020B0604020202020204" pitchFamily="34" charset="0"/>
            </a:endParaRPr>
          </a:p>
        </p:txBody>
      </p:sp>
      <p:sp>
        <p:nvSpPr>
          <p:cNvPr id="29" name="文本框 28"/>
          <p:cNvSpPr txBox="1"/>
          <p:nvPr/>
        </p:nvSpPr>
        <p:spPr>
          <a:xfrm>
            <a:off x="7289165" y="5380355"/>
            <a:ext cx="2333625" cy="1260475"/>
          </a:xfrm>
          <a:prstGeom prst="rect">
            <a:avLst/>
          </a:prstGeom>
          <a:noFill/>
        </p:spPr>
        <p:txBody>
          <a:bodyPr wrap="square" rtlCol="0">
            <a:spAutoFit/>
          </a:bodyPr>
          <a:lstStyle/>
          <a:p>
            <a:pPr algn="r"/>
            <a:r>
              <a:rPr lang="en-US" altLang="zh-CN" sz="3600" b="1" dirty="0">
                <a:solidFill>
                  <a:schemeClr val="accent3"/>
                </a:solidFill>
                <a:cs typeface="Arial" panose="020B0604020202020204" pitchFamily="34" charset="0"/>
              </a:rPr>
              <a:t>2%</a:t>
            </a:r>
            <a:endParaRPr lang="en-US" altLang="zh-CN" sz="3600" b="1" dirty="0">
              <a:solidFill>
                <a:schemeClr val="accent3"/>
              </a:solidFill>
              <a:cs typeface="Arial" panose="020B0604020202020204" pitchFamily="34" charset="0"/>
            </a:endParaRPr>
          </a:p>
          <a:p>
            <a:pPr algn="l"/>
            <a:r>
              <a:rPr lang="zh-CN" altLang="en-US" sz="2000" b="1" dirty="0">
                <a:solidFill>
                  <a:schemeClr val="tx1">
                    <a:lumMod val="50000"/>
                    <a:lumOff val="50000"/>
                  </a:schemeClr>
                </a:solidFill>
                <a:cs typeface="Arial" panose="020B0604020202020204" pitchFamily="34" charset="0"/>
              </a:rPr>
              <a:t>无法完成充值，不能第三方支付</a:t>
            </a:r>
            <a:endParaRPr lang="zh-CN" altLang="en-US" sz="2000" b="1" dirty="0">
              <a:solidFill>
                <a:schemeClr val="tx1">
                  <a:lumMod val="50000"/>
                  <a:lumOff val="50000"/>
                </a:schemeClr>
              </a:solidFill>
              <a:cs typeface="Arial" panose="020B0604020202020204" pitchFamily="34" charset="0"/>
            </a:endParaRPr>
          </a:p>
        </p:txBody>
      </p:sp>
      <p:sp>
        <p:nvSpPr>
          <p:cNvPr id="30" name="文本框 29"/>
          <p:cNvSpPr txBox="1"/>
          <p:nvPr/>
        </p:nvSpPr>
        <p:spPr>
          <a:xfrm>
            <a:off x="2641972" y="5279089"/>
            <a:ext cx="2311941" cy="1383665"/>
          </a:xfrm>
          <a:prstGeom prst="rect">
            <a:avLst/>
          </a:prstGeom>
          <a:noFill/>
        </p:spPr>
        <p:txBody>
          <a:bodyPr wrap="square" rtlCol="0">
            <a:spAutoFit/>
          </a:bodyPr>
          <a:lstStyle/>
          <a:p>
            <a:r>
              <a:rPr lang="en-US" altLang="zh-CN" sz="3600" b="1" dirty="0">
                <a:solidFill>
                  <a:schemeClr val="accent4"/>
                </a:solidFill>
                <a:cs typeface="Arial" panose="020B0604020202020204" pitchFamily="34" charset="0"/>
              </a:rPr>
              <a:t>4%</a:t>
            </a:r>
            <a:endParaRPr lang="en-US" altLang="zh-CN" sz="3600" b="1" dirty="0">
              <a:solidFill>
                <a:schemeClr val="accent4"/>
              </a:solidFill>
              <a:cs typeface="Arial" panose="020B0604020202020204" pitchFamily="34" charset="0"/>
            </a:endParaRPr>
          </a:p>
          <a:p>
            <a:r>
              <a:rPr lang="zh-CN" altLang="en-US" sz="1600" b="1" dirty="0">
                <a:solidFill>
                  <a:schemeClr val="tx1">
                    <a:lumMod val="75000"/>
                    <a:lumOff val="25000"/>
                  </a:schemeClr>
                </a:solidFill>
                <a:cs typeface="Arial" panose="020B0604020202020204" pitchFamily="34" charset="0"/>
              </a:rPr>
              <a:t>图书信息与教师信息查找，不能按照编号查找</a:t>
            </a:r>
            <a:r>
              <a:rPr lang="zh-CN" altLang="en-US" sz="1600" b="1" dirty="0">
                <a:solidFill>
                  <a:schemeClr val="tx1">
                    <a:lumMod val="75000"/>
                    <a:lumOff val="25000"/>
                  </a:schemeClr>
                </a:solidFill>
                <a:cs typeface="Arial" panose="020B0604020202020204" pitchFamily="34" charset="0"/>
              </a:rPr>
              <a:t>，只能按照图书名查找。</a:t>
            </a:r>
            <a:r>
              <a:rPr lang="en-US" altLang="zh-CN" sz="1100" dirty="0">
                <a:solidFill>
                  <a:schemeClr val="tx1">
                    <a:lumMod val="50000"/>
                    <a:lumOff val="50000"/>
                  </a:schemeClr>
                </a:solidFill>
                <a:cs typeface="Arial" panose="020B0604020202020204" pitchFamily="34" charset="0"/>
              </a:rPr>
              <a:t> </a:t>
            </a:r>
            <a:endParaRPr lang="en-US" altLang="zh-CN" sz="1100" dirty="0">
              <a:solidFill>
                <a:schemeClr val="tx1">
                  <a:lumMod val="50000"/>
                  <a:lumOff val="50000"/>
                </a:schemeClr>
              </a:solidFill>
              <a:cs typeface="Arial" panose="020B0604020202020204" pitchFamily="34" charset="0"/>
            </a:endParaRPr>
          </a:p>
        </p:txBody>
      </p:sp>
      <p:sp>
        <p:nvSpPr>
          <p:cNvPr id="31" name="文本框 30"/>
          <p:cNvSpPr txBox="1"/>
          <p:nvPr/>
        </p:nvSpPr>
        <p:spPr>
          <a:xfrm>
            <a:off x="2641975" y="1959278"/>
            <a:ext cx="2438502" cy="1137285"/>
          </a:xfrm>
          <a:prstGeom prst="rect">
            <a:avLst/>
          </a:prstGeom>
          <a:noFill/>
        </p:spPr>
        <p:txBody>
          <a:bodyPr wrap="square" rtlCol="0">
            <a:spAutoFit/>
          </a:bodyPr>
          <a:lstStyle/>
          <a:p>
            <a:r>
              <a:rPr lang="en-US" altLang="zh-CN" sz="3600" b="1" dirty="0">
                <a:solidFill>
                  <a:schemeClr val="accent1"/>
                </a:solidFill>
                <a:cs typeface="Arial" panose="020B0604020202020204" pitchFamily="34" charset="0"/>
              </a:rPr>
              <a:t>7%</a:t>
            </a:r>
            <a:endParaRPr lang="en-US" altLang="zh-CN" sz="3600" b="1" dirty="0">
              <a:solidFill>
                <a:schemeClr val="accent1"/>
              </a:solidFill>
              <a:cs typeface="Arial" panose="020B0604020202020204" pitchFamily="34" charset="0"/>
            </a:endParaRPr>
          </a:p>
          <a:p>
            <a:r>
              <a:rPr lang="zh-CN" altLang="en-US" sz="1600" b="1" dirty="0">
                <a:solidFill>
                  <a:schemeClr val="tx1">
                    <a:lumMod val="75000"/>
                    <a:lumOff val="25000"/>
                  </a:schemeClr>
                </a:solidFill>
                <a:cs typeface="Arial" panose="020B0604020202020204" pitchFamily="34" charset="0"/>
              </a:rPr>
              <a:t>界面较为简略，难以吸引用户眼球。</a:t>
            </a:r>
            <a:endParaRPr lang="zh-CN" altLang="en-US" sz="1600" b="1" dirty="0">
              <a:solidFill>
                <a:schemeClr val="tx1">
                  <a:lumMod val="75000"/>
                  <a:lumOff val="25000"/>
                </a:schemeClr>
              </a:solidFill>
              <a:cs typeface="Arial" panose="020B0604020202020204" pitchFamily="34" charset="0"/>
            </a:endParaRPr>
          </a:p>
        </p:txBody>
      </p:sp>
      <p:cxnSp>
        <p:nvCxnSpPr>
          <p:cNvPr id="32" name="肘形连接符 31"/>
          <p:cNvCxnSpPr>
            <a:stCxn id="31" idx="1"/>
            <a:endCxn id="20" idx="4"/>
          </p:cNvCxnSpPr>
          <p:nvPr/>
        </p:nvCxnSpPr>
        <p:spPr>
          <a:xfrm rot="10800000" flipH="1" flipV="1">
            <a:off x="2642235" y="2527935"/>
            <a:ext cx="2803525" cy="167640"/>
          </a:xfrm>
          <a:prstGeom prst="bentConnector4">
            <a:avLst>
              <a:gd name="adj1" fmla="val -8494"/>
              <a:gd name="adj2" fmla="val -481439"/>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23" idx="0"/>
            <a:endCxn id="28" idx="3"/>
          </p:cNvCxnSpPr>
          <p:nvPr/>
        </p:nvCxnSpPr>
        <p:spPr>
          <a:xfrm flipV="1">
            <a:off x="8000365" y="2370455"/>
            <a:ext cx="1622425" cy="1765300"/>
          </a:xfrm>
          <a:prstGeom prst="bentConnector3">
            <a:avLst>
              <a:gd name="adj1" fmla="val 114677"/>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a:off x="6527165" y="5279390"/>
            <a:ext cx="2964815" cy="565150"/>
          </a:xfrm>
          <a:prstGeom prst="bentConnector5">
            <a:avLst>
              <a:gd name="adj1" fmla="val 12851"/>
              <a:gd name="adj2" fmla="val -31910"/>
              <a:gd name="adj3" fmla="val 108032"/>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0" idx="1"/>
            <a:endCxn id="22" idx="3"/>
          </p:cNvCxnSpPr>
          <p:nvPr/>
        </p:nvCxnSpPr>
        <p:spPr>
          <a:xfrm rot="10800000" flipH="1">
            <a:off x="2642235" y="4135755"/>
            <a:ext cx="1125220" cy="1835785"/>
          </a:xfrm>
          <a:prstGeom prst="bentConnector3">
            <a:avLst>
              <a:gd name="adj1" fmla="val -21163"/>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397227" y="-538250"/>
            <a:ext cx="2556356" cy="2296167"/>
            <a:chOff x="-1344978" y="-685187"/>
            <a:chExt cx="6781080" cy="6092478"/>
          </a:xfrm>
        </p:grpSpPr>
        <p:sp>
          <p:nvSpPr>
            <p:cNvPr id="37" name="椭圆 36"/>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0" name="直接连接符 49"/>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1" name="平行四边形 50"/>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rPr>
              <a:t>4</a:t>
            </a:r>
            <a:endParaRPr lang="zh-CN" altLang="en-US" sz="3600" dirty="0">
              <a:solidFill>
                <a:schemeClr val="tx1">
                  <a:lumMod val="75000"/>
                  <a:lumOff val="25000"/>
                </a:schemeClr>
              </a:solidFill>
            </a:endParaRPr>
          </a:p>
        </p:txBody>
      </p:sp>
      <p:sp>
        <p:nvSpPr>
          <p:cNvPr id="52" name="矩形 51"/>
          <p:cNvSpPr/>
          <p:nvPr/>
        </p:nvSpPr>
        <p:spPr>
          <a:xfrm>
            <a:off x="3206993" y="351899"/>
            <a:ext cx="469177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项目完成状态</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589280" y="2224405"/>
            <a:ext cx="921385" cy="3267075"/>
          </a:xfrm>
          <a:prstGeom prst="rect">
            <a:avLst/>
          </a:prstGeom>
          <a:noFill/>
        </p:spPr>
        <p:txBody>
          <a:bodyPr vert="eaVert" wrap="square" rtlCol="0">
            <a:spAutoFit/>
          </a:bodyPr>
          <a:p>
            <a:r>
              <a:rPr lang="zh-CN" altLang="en-US" sz="4800"/>
              <a:t>项目不足</a:t>
            </a:r>
            <a:endParaRPr lang="zh-CN" altLang="en-US" sz="4800"/>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14:bounceEnd="36000">
                                          <p:cBhvr additive="base">
                                            <p:cTn id="7" dur="500" fill="hold"/>
                                            <p:tgtEl>
                                              <p:spTgt spid="52"/>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1+#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5876089" y="-685186"/>
            <a:ext cx="6782846" cy="8387873"/>
            <a:chOff x="-1344978" y="-685187"/>
            <a:chExt cx="6781080" cy="8387873"/>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85195" y="5404454"/>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666017"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517229" y="5808598"/>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43256" y="2512764"/>
            <a:ext cx="3457199" cy="1107996"/>
          </a:xfrm>
          <a:prstGeom prst="rect">
            <a:avLst/>
          </a:prstGeom>
          <a:solidFill>
            <a:schemeClr val="accent5"/>
          </a:solidFill>
        </p:spPr>
        <p:txBody>
          <a:bodyPr wrap="squar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a:t>
            </a:r>
            <a:endPar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p:cNvSpPr/>
          <p:nvPr/>
        </p:nvSpPr>
        <p:spPr>
          <a:xfrm>
            <a:off x="1743254" y="3588903"/>
            <a:ext cx="2060845" cy="1107996"/>
          </a:xfrm>
          <a:prstGeom prst="rect">
            <a:avLst/>
          </a:prstGeom>
          <a:solidFill>
            <a:schemeClr val="accent5"/>
          </a:solidFill>
        </p:spPr>
        <p:txBody>
          <a:bodyPr wrap="non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YOU</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36000">
                                          <p:cBhvr additive="base">
                                            <p:cTn id="7" dur="500" fill="hold"/>
                                            <p:tgtEl>
                                              <p:spTgt spid="2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6200000">
            <a:off x="645111" y="5253952"/>
            <a:ext cx="2245488" cy="22460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rot="16200000">
            <a:off x="2079709" y="6403544"/>
            <a:ext cx="2689956" cy="26906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rot="16200000">
            <a:off x="3818422" y="5935140"/>
            <a:ext cx="1318720" cy="13190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6200000">
            <a:off x="4927184" y="6645667"/>
            <a:ext cx="1947513" cy="194802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a:off x="1746831" y="3977660"/>
            <a:ext cx="2606873" cy="2607552"/>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a:off x="-207936" y="4762214"/>
            <a:ext cx="1644608" cy="1645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6200000">
            <a:off x="6637216" y="6243258"/>
            <a:ext cx="1130239" cy="11305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6200000">
            <a:off x="7360179" y="5524344"/>
            <a:ext cx="2798256" cy="27989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6200000">
            <a:off x="7993963" y="6582703"/>
            <a:ext cx="1351188" cy="13515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6200000">
            <a:off x="9128548" y="4861779"/>
            <a:ext cx="1894088" cy="1894581"/>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6200000">
            <a:off x="10513736" y="5474173"/>
            <a:ext cx="1894088" cy="1894581"/>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6200000">
            <a:off x="5909800" y="5670907"/>
            <a:ext cx="817868" cy="8180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6200000">
            <a:off x="6482323" y="6497219"/>
            <a:ext cx="245420" cy="2454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6200000">
            <a:off x="5840510" y="6858004"/>
            <a:ext cx="334678" cy="33476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6200000">
            <a:off x="5712684" y="5089846"/>
            <a:ext cx="245420" cy="2454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6200000">
            <a:off x="7092549" y="5089813"/>
            <a:ext cx="490840" cy="4909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6200000">
            <a:off x="1295033" y="3601611"/>
            <a:ext cx="1656813" cy="16572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0" y="1142817"/>
            <a:ext cx="12195175" cy="1415219"/>
          </a:xfrm>
          <a:custGeom>
            <a:avLst/>
            <a:gdLst>
              <a:gd name="connsiteX0" fmla="*/ 0 w 9144000"/>
              <a:gd name="connsiteY0" fmla="*/ 472630 h 1415219"/>
              <a:gd name="connsiteX1" fmla="*/ 2712720 w 9144000"/>
              <a:gd name="connsiteY1" fmla="*/ 1295590 h 1415219"/>
              <a:gd name="connsiteX2" fmla="*/ 4632960 w 9144000"/>
              <a:gd name="connsiteY2" fmla="*/ 190 h 1415219"/>
              <a:gd name="connsiteX3" fmla="*/ 7299960 w 9144000"/>
              <a:gd name="connsiteY3" fmla="*/ 1402270 h 1415219"/>
              <a:gd name="connsiteX4" fmla="*/ 9144000 w 9144000"/>
              <a:gd name="connsiteY4" fmla="*/ 579310 h 1415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415219">
                <a:moveTo>
                  <a:pt x="0" y="472630"/>
                </a:moveTo>
                <a:cubicBezTo>
                  <a:pt x="970280" y="923480"/>
                  <a:pt x="1940560" y="1374330"/>
                  <a:pt x="2712720" y="1295590"/>
                </a:cubicBezTo>
                <a:cubicBezTo>
                  <a:pt x="3484880" y="1216850"/>
                  <a:pt x="3868420" y="-17590"/>
                  <a:pt x="4632960" y="190"/>
                </a:cubicBezTo>
                <a:cubicBezTo>
                  <a:pt x="5397500" y="17970"/>
                  <a:pt x="6548120" y="1305750"/>
                  <a:pt x="7299960" y="1402270"/>
                </a:cubicBezTo>
                <a:cubicBezTo>
                  <a:pt x="8051800" y="1498790"/>
                  <a:pt x="8597900" y="1039050"/>
                  <a:pt x="9144000" y="579310"/>
                </a:cubicBez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999535" y="2013975"/>
            <a:ext cx="544201" cy="544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474669" y="1850423"/>
            <a:ext cx="544201" cy="5440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74005" y="1123777"/>
            <a:ext cx="544201" cy="5440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642538" y="2305040"/>
            <a:ext cx="544201" cy="54405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175016" y="836638"/>
            <a:ext cx="284385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项目背景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4121559" y="2636506"/>
            <a:ext cx="284385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项目功能</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7018207" y="406206"/>
            <a:ext cx="284385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项目难点攻克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7903101" y="3027270"/>
            <a:ext cx="284385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项目完成状态</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14:bounceEnd="36000">
                                          <p:cBhvr additive="base">
                                            <p:cTn id="7" dur="500" fill="hold"/>
                                            <p:tgtEl>
                                              <p:spTgt spid="25"/>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14:presetBounceEnd="36000">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14:bounceEnd="36000">
                                          <p:cBhvr additive="base">
                                            <p:cTn id="12" dur="500" fill="hold"/>
                                            <p:tgtEl>
                                              <p:spTgt spid="26"/>
                                            </p:tgtEl>
                                            <p:attrNameLst>
                                              <p:attrName>ppt_x</p:attrName>
                                            </p:attrNameLst>
                                          </p:cBhvr>
                                          <p:tavLst>
                                            <p:tav tm="0">
                                              <p:val>
                                                <p:strVal val="1+#ppt_w/2"/>
                                              </p:val>
                                            </p:tav>
                                            <p:tav tm="100000">
                                              <p:val>
                                                <p:strVal val="#ppt_x"/>
                                              </p:val>
                                            </p:tav>
                                          </p:tavLst>
                                        </p:anim>
                                        <p:anim calcmode="lin" valueType="num" p14:bounceEnd="36000">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14:presetBounceEnd="36000">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14:bounceEnd="36000">
                                          <p:cBhvr additive="base">
                                            <p:cTn id="17" dur="500" fill="hold"/>
                                            <p:tgtEl>
                                              <p:spTgt spid="27"/>
                                            </p:tgtEl>
                                            <p:attrNameLst>
                                              <p:attrName>ppt_x</p:attrName>
                                            </p:attrNameLst>
                                          </p:cBhvr>
                                          <p:tavLst>
                                            <p:tav tm="0">
                                              <p:val>
                                                <p:strVal val="1+#ppt_w/2"/>
                                              </p:val>
                                            </p:tav>
                                            <p:tav tm="100000">
                                              <p:val>
                                                <p:strVal val="#ppt_x"/>
                                              </p:val>
                                            </p:tav>
                                          </p:tavLst>
                                        </p:anim>
                                        <p:anim calcmode="lin" valueType="num" p14:bounceEnd="36000">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14:presetBounceEnd="36000">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14:bounceEnd="36000">
                                          <p:cBhvr additive="base">
                                            <p:cTn id="22" dur="500" fill="hold"/>
                                            <p:tgtEl>
                                              <p:spTgt spid="28"/>
                                            </p:tgtEl>
                                            <p:attrNameLst>
                                              <p:attrName>ppt_x</p:attrName>
                                            </p:attrNameLst>
                                          </p:cBhvr>
                                          <p:tavLst>
                                            <p:tav tm="0">
                                              <p:val>
                                                <p:strVal val="1+#ppt_w/2"/>
                                              </p:val>
                                            </p:tav>
                                            <p:tav tm="100000">
                                              <p:val>
                                                <p:strVal val="#ppt_x"/>
                                              </p:val>
                                            </p:tav>
                                          </p:tavLst>
                                        </p:anim>
                                        <p:anim calcmode="lin" valueType="num" p14:bounceEnd="36000">
                                          <p:cBhvr additive="base">
                                            <p:cTn id="23"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1+#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1+#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1+#ppt_w/2"/>
                                              </p:val>
                                            </p:tav>
                                            <p:tav tm="100000">
                                              <p:val>
                                                <p:strVal val="#ppt_x"/>
                                              </p:val>
                                            </p:tav>
                                          </p:tavLst>
                                        </p:anim>
                                        <p:anim calcmode="lin" valueType="num">
                                          <p:cBhvr additive="base">
                                            <p:cTn id="23"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8017" y="845724"/>
            <a:ext cx="2246073"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7933" y="1013365"/>
            <a:ext cx="2690657"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9257" y="2729570"/>
            <a:ext cx="1948020"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4820" y="1441624"/>
            <a:ext cx="2607552"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8589" y="473053"/>
            <a:ext cx="1645036"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3396" y="2863157"/>
            <a:ext cx="1130533"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8932" y="4503323"/>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5482" y="4325230"/>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5624" y="4912257"/>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9625" y="4570167"/>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8051" y="6074691"/>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3540" y="1314992"/>
            <a:ext cx="1657244"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1200" y="2352147"/>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6206" y="3104117"/>
            <a:ext cx="446980"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762" y="2457951"/>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431" y="2863153"/>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9599" y="3534632"/>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9535" y="1076999"/>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6533" y="3517142"/>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7275" y="307562"/>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11791" y="1687036"/>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5038" y="2096798"/>
            <a:ext cx="2665109"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1</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2100" y="4954389"/>
            <a:ext cx="5510986" cy="107632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项目背景</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25780" y="1739900"/>
            <a:ext cx="2249170" cy="2553335"/>
          </a:xfrm>
          <a:prstGeom prst="rect">
            <a:avLst/>
          </a:prstGeom>
          <a:noFill/>
        </p:spPr>
        <p:txBody>
          <a:bodyPr wrap="square" rtlCol="0">
            <a:spAutoFit/>
          </a:bodyPr>
          <a:lstStyle/>
          <a:p>
            <a:pPr indent="0">
              <a:buFont typeface="Wingdings" panose="05000000000000000000" pitchFamily="2" charset="2"/>
              <a:buNone/>
            </a:pPr>
            <a:r>
              <a:rPr lang="en-US" altLang="zh-CN" sz="1600" b="1" dirty="0">
                <a:solidFill>
                  <a:schemeClr val="tx1"/>
                </a:solidFill>
                <a:latin typeface="+mn-ea"/>
                <a:cs typeface="Arial" panose="020B0604020202020204" pitchFamily="34" charset="0"/>
              </a:rPr>
              <a:t>重庆师范大学一站式服务平台是一个与重庆师范大学这一个教育单位紧密联系的一部分，它的内容对学校的决策者和管理者来说都至关重要，尤其对于赋值的信息管理，计算机能够充分发挥它的优越性。</a:t>
            </a:r>
            <a:endParaRPr lang="en-US" altLang="zh-CN" sz="1600" b="1" dirty="0">
              <a:solidFill>
                <a:schemeClr val="tx1"/>
              </a:solidFill>
              <a:latin typeface="+mn-ea"/>
              <a:cs typeface="Arial" panose="020B0604020202020204" pitchFamily="34" charset="0"/>
            </a:endParaRPr>
          </a:p>
          <a:p>
            <a:pPr indent="0">
              <a:buFont typeface="Wingdings" panose="05000000000000000000" pitchFamily="2" charset="2"/>
              <a:buNone/>
            </a:pPr>
            <a:endParaRPr lang="en-US" altLang="zh-CN" sz="1600" b="1" dirty="0">
              <a:solidFill>
                <a:schemeClr val="tx1"/>
              </a:solidFill>
              <a:latin typeface="+mn-ea"/>
              <a:cs typeface="Arial" panose="020B0604020202020204" pitchFamily="34" charset="0"/>
            </a:endParaRPr>
          </a:p>
        </p:txBody>
      </p:sp>
      <p:sp>
        <p:nvSpPr>
          <p:cNvPr id="21" name="矩形 20"/>
          <p:cNvSpPr/>
          <p:nvPr/>
        </p:nvSpPr>
        <p:spPr>
          <a:xfrm>
            <a:off x="868910" y="4412456"/>
            <a:ext cx="1332347" cy="7200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300700" y="4641035"/>
            <a:ext cx="468122"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sp>
        <p:nvSpPr>
          <p:cNvPr id="49" name="文本框 48"/>
          <p:cNvSpPr txBox="1"/>
          <p:nvPr/>
        </p:nvSpPr>
        <p:spPr>
          <a:xfrm>
            <a:off x="4369435" y="1739900"/>
            <a:ext cx="2533015" cy="2553335"/>
          </a:xfrm>
          <a:prstGeom prst="rect">
            <a:avLst/>
          </a:prstGeom>
          <a:noFill/>
        </p:spPr>
        <p:txBody>
          <a:bodyPr wrap="square" rtlCol="0">
            <a:spAutoFit/>
          </a:bodyPr>
          <a:lstStyle/>
          <a:p>
            <a:pPr indent="0">
              <a:buFont typeface="Wingdings" panose="05000000000000000000" pitchFamily="2" charset="2"/>
              <a:buNone/>
            </a:pPr>
            <a:r>
              <a:rPr lang="en-US" altLang="zh-CN" sz="1600" b="1" dirty="0">
                <a:solidFill>
                  <a:schemeClr val="tx1"/>
                </a:solidFill>
                <a:latin typeface="+mn-ea"/>
                <a:cs typeface="Arial" panose="020B0604020202020204" pitchFamily="34" charset="0"/>
              </a:rPr>
              <a:t>计算机进行信息管理与信息管理系统的开发密切相关，系统的开发是系统管理的前提。本系统就是为了大学生相关的服务信息而设计的。所以重庆师范大学一站式服务平台一个能够为大学生提供基本的服务，提供充足的信息和查询手段</a:t>
            </a:r>
            <a:r>
              <a:rPr lang="en-US" altLang="zh-CN" sz="1000" b="1" dirty="0">
                <a:solidFill>
                  <a:schemeClr val="tx1"/>
                </a:solidFill>
                <a:cs typeface="Arial" panose="020B0604020202020204" pitchFamily="34" charset="0"/>
              </a:rPr>
              <a:t>。</a:t>
            </a:r>
            <a:endParaRPr lang="en-US" altLang="zh-CN" sz="1000" b="1" dirty="0">
              <a:solidFill>
                <a:schemeClr val="tx1"/>
              </a:solidFill>
              <a:cs typeface="Arial" panose="020B0604020202020204" pitchFamily="34" charset="0"/>
            </a:endParaRPr>
          </a:p>
        </p:txBody>
      </p:sp>
      <p:sp>
        <p:nvSpPr>
          <p:cNvPr id="50" name="矩形 49"/>
          <p:cNvSpPr/>
          <p:nvPr/>
        </p:nvSpPr>
        <p:spPr>
          <a:xfrm>
            <a:off x="4812389" y="4412516"/>
            <a:ext cx="1332347" cy="7200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5244179" y="4641249"/>
            <a:ext cx="468122" cy="46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02</a:t>
            </a:r>
            <a:endParaRPr lang="zh-CN" altLang="en-US" dirty="0"/>
          </a:p>
        </p:txBody>
      </p:sp>
      <p:sp>
        <p:nvSpPr>
          <p:cNvPr id="62" name="文本框 61"/>
          <p:cNvSpPr txBox="1"/>
          <p:nvPr/>
        </p:nvSpPr>
        <p:spPr>
          <a:xfrm>
            <a:off x="8399145" y="1739900"/>
            <a:ext cx="2175510" cy="2306955"/>
          </a:xfrm>
          <a:prstGeom prst="rect">
            <a:avLst/>
          </a:prstGeom>
          <a:noFill/>
        </p:spPr>
        <p:txBody>
          <a:bodyPr wrap="square" rtlCol="0">
            <a:spAutoFit/>
          </a:bodyPr>
          <a:lstStyle/>
          <a:p>
            <a:pPr indent="0">
              <a:buFont typeface="Wingdings" panose="05000000000000000000" pitchFamily="2" charset="2"/>
              <a:buNone/>
            </a:pPr>
            <a:r>
              <a:rPr lang="en-US" altLang="zh-CN" sz="1600" b="1" dirty="0">
                <a:solidFill>
                  <a:schemeClr val="tx1"/>
                </a:solidFill>
                <a:latin typeface="+mn-ea"/>
                <a:cs typeface="Arial" panose="020B0604020202020204" pitchFamily="34" charset="0"/>
              </a:rPr>
              <a:t>但是一直以来的大学生服务平台都是与学校的官方平台相联系，数据更加繁多，且不易管理，所以有一个独立的服务平台是很有必要的，我们所设计的平台主要是精心设计之后才开发的.</a:t>
            </a:r>
            <a:endParaRPr lang="en-US" altLang="zh-CN" sz="1600" b="1" dirty="0">
              <a:solidFill>
                <a:schemeClr val="tx1"/>
              </a:solidFill>
              <a:latin typeface="+mn-ea"/>
              <a:cs typeface="Arial" panose="020B0604020202020204" pitchFamily="34" charset="0"/>
            </a:endParaRPr>
          </a:p>
        </p:txBody>
      </p:sp>
      <p:sp>
        <p:nvSpPr>
          <p:cNvPr id="63" name="矩形 62"/>
          <p:cNvSpPr/>
          <p:nvPr/>
        </p:nvSpPr>
        <p:spPr>
          <a:xfrm>
            <a:off x="8820392" y="4412872"/>
            <a:ext cx="1332347" cy="7200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9252817" y="4641451"/>
            <a:ext cx="468122" cy="46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03</a:t>
            </a:r>
            <a:endParaRPr lang="zh-CN" altLang="en-US" dirty="0"/>
          </a:p>
        </p:txBody>
      </p:sp>
      <p:grpSp>
        <p:nvGrpSpPr>
          <p:cNvPr id="72" name="组合 71"/>
          <p:cNvGrpSpPr/>
          <p:nvPr/>
        </p:nvGrpSpPr>
        <p:grpSpPr>
          <a:xfrm>
            <a:off x="-397227" y="-538250"/>
            <a:ext cx="2556356" cy="2296167"/>
            <a:chOff x="-1344978" y="-685187"/>
            <a:chExt cx="6781080" cy="6092478"/>
          </a:xfrm>
        </p:grpSpPr>
        <p:sp>
          <p:nvSpPr>
            <p:cNvPr id="73" name="椭圆 7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6" name="直接连接符 85"/>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7" name="平行四边形 86"/>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endParaRPr lang="en-US" altLang="zh-CN" sz="3600" dirty="0">
              <a:solidFill>
                <a:schemeClr val="tx1">
                  <a:lumMod val="75000"/>
                  <a:lumOff val="25000"/>
                </a:schemeClr>
              </a:solidFill>
            </a:endParaRPr>
          </a:p>
        </p:txBody>
      </p:sp>
      <p:sp>
        <p:nvSpPr>
          <p:cNvPr id="2" name="文本框 1"/>
          <p:cNvSpPr txBox="1"/>
          <p:nvPr/>
        </p:nvSpPr>
        <p:spPr>
          <a:xfrm>
            <a:off x="3080385" y="299720"/>
            <a:ext cx="4512310" cy="953135"/>
          </a:xfrm>
          <a:prstGeom prst="rect">
            <a:avLst/>
          </a:prstGeom>
          <a:noFill/>
        </p:spPr>
        <p:txBody>
          <a:bodyPr wrap="square" rtlCol="0">
            <a:spAutoFit/>
          </a:bodyPr>
          <a:p>
            <a:r>
              <a:rPr lang="zh-CN" altLang="en-US" sz="2800" b="1">
                <a:latin typeface="+mj-ea"/>
                <a:ea typeface="+mj-ea"/>
              </a:rPr>
              <a:t>项目背景</a:t>
            </a:r>
            <a:endParaRPr lang="zh-CN" altLang="en-US" sz="2800" b="1">
              <a:latin typeface="+mj-ea"/>
              <a:ea typeface="+mj-ea"/>
            </a:endParaRPr>
          </a:p>
          <a:p>
            <a:endParaRPr lang="zh-CN" altLang="en-US" sz="2800" b="1">
              <a:latin typeface="+mj-ea"/>
              <a:ea typeface="+mj-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8017" y="845724"/>
            <a:ext cx="2246073"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7933" y="1013365"/>
            <a:ext cx="2690657"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9257" y="2729570"/>
            <a:ext cx="1948020"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4820" y="1441624"/>
            <a:ext cx="2607552"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8589" y="473053"/>
            <a:ext cx="1645036"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3396" y="2863157"/>
            <a:ext cx="1130533"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8932" y="4503323"/>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5482" y="4325230"/>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5624" y="4912257"/>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9625" y="4570167"/>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8051" y="6074691"/>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3540" y="1314992"/>
            <a:ext cx="1657244"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1200" y="2352147"/>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6206" y="3104117"/>
            <a:ext cx="446980"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762" y="2457951"/>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431" y="2863153"/>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9599" y="3534632"/>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9535" y="1076999"/>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6533" y="3517142"/>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7275" y="307562"/>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11791" y="1687036"/>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5038" y="2096798"/>
            <a:ext cx="2665109"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2</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2100" y="4954389"/>
            <a:ext cx="5510986"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项目功能</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菱形 19"/>
          <p:cNvSpPr/>
          <p:nvPr/>
        </p:nvSpPr>
        <p:spPr>
          <a:xfrm>
            <a:off x="5469956" y="2111364"/>
            <a:ext cx="1255280" cy="172681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p:nvSpPr>
        <p:spPr>
          <a:xfrm rot="4320000">
            <a:off x="6368106" y="2787874"/>
            <a:ext cx="1254953" cy="172726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p:nvSpPr>
        <p:spPr>
          <a:xfrm rot="8640000">
            <a:off x="6030590" y="3865595"/>
            <a:ext cx="1255280" cy="172681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p:nvSpPr>
        <p:spPr>
          <a:xfrm rot="12960000">
            <a:off x="4909319" y="3875763"/>
            <a:ext cx="1255280" cy="1726816"/>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菱形 23"/>
          <p:cNvSpPr/>
          <p:nvPr/>
        </p:nvSpPr>
        <p:spPr>
          <a:xfrm rot="17280000" flipH="1">
            <a:off x="4572130" y="2798042"/>
            <a:ext cx="1254953" cy="1727265"/>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534795" y="2193925"/>
            <a:ext cx="2649855" cy="1476375"/>
          </a:xfrm>
          <a:prstGeom prst="rect">
            <a:avLst/>
          </a:prstGeom>
          <a:noFill/>
        </p:spPr>
        <p:txBody>
          <a:bodyPr wrap="square" rtlCol="0">
            <a:spAutoFit/>
          </a:bodyPr>
          <a:lstStyle/>
          <a:p>
            <a:r>
              <a:rPr lang="en-US" altLang="zh-CN" sz="2000" b="1" dirty="0">
                <a:solidFill>
                  <a:schemeClr val="tx1">
                    <a:lumMod val="75000"/>
                    <a:lumOff val="25000"/>
                  </a:schemeClr>
                </a:solidFill>
                <a:latin typeface="+mj-ea"/>
                <a:ea typeface="+mj-ea"/>
                <a:cs typeface="Arial" panose="020B0604020202020204" pitchFamily="34" charset="0"/>
              </a:rPr>
              <a:t>失物招领模块</a:t>
            </a:r>
            <a:r>
              <a:rPr lang="en-US" altLang="zh-CN" sz="2000" b="1" dirty="0">
                <a:solidFill>
                  <a:schemeClr val="tx1">
                    <a:lumMod val="75000"/>
                    <a:lumOff val="25000"/>
                  </a:schemeClr>
                </a:solidFill>
                <a:cs typeface="Arial" panose="020B0604020202020204" pitchFamily="34" charset="0"/>
              </a:rPr>
              <a:t>：</a:t>
            </a:r>
            <a:endParaRPr lang="en-US" altLang="zh-CN" sz="2000" b="1" dirty="0">
              <a:solidFill>
                <a:schemeClr val="tx1">
                  <a:lumMod val="75000"/>
                  <a:lumOff val="25000"/>
                </a:schemeClr>
              </a:solidFill>
              <a:cs typeface="Arial" panose="020B0604020202020204" pitchFamily="34" charset="0"/>
            </a:endParaRPr>
          </a:p>
          <a:p>
            <a:r>
              <a:rPr lang="en-US" altLang="zh-CN" sz="1400" dirty="0">
                <a:solidFill>
                  <a:schemeClr val="tx1"/>
                </a:solidFill>
                <a:latin typeface="+mn-ea"/>
                <a:cs typeface="+mn-ea"/>
              </a:rPr>
              <a:t>用户自主登录之后点击失物招领模块，发布失物信息，搜索失物信息，发布招领信息，搜索招领信息，回复信息，添加备忘录 </a:t>
            </a:r>
            <a:endParaRPr lang="en-US" altLang="zh-CN" sz="1400" dirty="0">
              <a:solidFill>
                <a:schemeClr val="tx1"/>
              </a:solidFill>
              <a:latin typeface="+mn-ea"/>
              <a:cs typeface="+mn-ea"/>
            </a:endParaRPr>
          </a:p>
        </p:txBody>
      </p:sp>
      <p:sp>
        <p:nvSpPr>
          <p:cNvPr id="26" name="文本框 25"/>
          <p:cNvSpPr txBox="1"/>
          <p:nvPr/>
        </p:nvSpPr>
        <p:spPr>
          <a:xfrm>
            <a:off x="1890395" y="4638675"/>
            <a:ext cx="2489200" cy="1045210"/>
          </a:xfrm>
          <a:prstGeom prst="rect">
            <a:avLst/>
          </a:prstGeom>
          <a:noFill/>
        </p:spPr>
        <p:txBody>
          <a:bodyPr wrap="square" rtlCol="0">
            <a:spAutoFit/>
          </a:bodyPr>
          <a:lstStyle/>
          <a:p>
            <a:r>
              <a:rPr lang="en-US" altLang="zh-CN" sz="2000" b="1" dirty="0">
                <a:solidFill>
                  <a:schemeClr val="tx1">
                    <a:lumMod val="75000"/>
                    <a:lumOff val="25000"/>
                  </a:schemeClr>
                </a:solidFill>
                <a:latin typeface="+mj-ea"/>
                <a:ea typeface="+mj-ea"/>
                <a:cs typeface="Arial" panose="020B0604020202020204" pitchFamily="34" charset="0"/>
              </a:rPr>
              <a:t>图书馆模块</a:t>
            </a:r>
            <a:endParaRPr lang="en-US" altLang="zh-CN" sz="2000" b="1" dirty="0">
              <a:solidFill>
                <a:schemeClr val="tx1">
                  <a:lumMod val="75000"/>
                  <a:lumOff val="25000"/>
                </a:schemeClr>
              </a:solidFill>
              <a:latin typeface="+mj-ea"/>
              <a:ea typeface="+mj-ea"/>
              <a:cs typeface="Arial" panose="020B0604020202020204" pitchFamily="34" charset="0"/>
            </a:endParaRPr>
          </a:p>
          <a:p>
            <a:r>
              <a:rPr lang="en-US" altLang="zh-CN" sz="1400" dirty="0">
                <a:solidFill>
                  <a:schemeClr val="tx1"/>
                </a:solidFill>
                <a:latin typeface="+mn-ea"/>
                <a:cs typeface="Arial" panose="020B0604020202020204" pitchFamily="34" charset="0"/>
              </a:rPr>
              <a:t>用户自主登录之后点击图书馆模块进行图书的查询，图书的借阅</a:t>
            </a:r>
            <a:endParaRPr lang="en-US" altLang="zh-CN" sz="1400" dirty="0">
              <a:solidFill>
                <a:schemeClr val="tx1"/>
              </a:solidFill>
              <a:latin typeface="+mn-ea"/>
              <a:cs typeface="Arial" panose="020B0604020202020204" pitchFamily="34" charset="0"/>
            </a:endParaRPr>
          </a:p>
        </p:txBody>
      </p:sp>
      <p:sp>
        <p:nvSpPr>
          <p:cNvPr id="27" name="文本框 26"/>
          <p:cNvSpPr txBox="1"/>
          <p:nvPr/>
        </p:nvSpPr>
        <p:spPr>
          <a:xfrm>
            <a:off x="7653655" y="5193030"/>
            <a:ext cx="2834005" cy="1045210"/>
          </a:xfrm>
          <a:prstGeom prst="rect">
            <a:avLst/>
          </a:prstGeom>
          <a:noFill/>
        </p:spPr>
        <p:txBody>
          <a:bodyPr wrap="square" rtlCol="0">
            <a:spAutoFit/>
          </a:bodyPr>
          <a:lstStyle/>
          <a:p>
            <a:r>
              <a:rPr lang="en-US" altLang="zh-CN" sz="2000" b="1" dirty="0">
                <a:solidFill>
                  <a:schemeClr val="tx1">
                    <a:lumMod val="75000"/>
                    <a:lumOff val="25000"/>
                  </a:schemeClr>
                </a:solidFill>
                <a:latin typeface="+mj-ea"/>
                <a:ea typeface="+mj-ea"/>
                <a:cs typeface="Arial" panose="020B0604020202020204" pitchFamily="34" charset="0"/>
              </a:rPr>
              <a:t>教室预定模块</a:t>
            </a:r>
            <a:endParaRPr lang="en-US" altLang="zh-CN" sz="2000" b="1" dirty="0">
              <a:solidFill>
                <a:schemeClr val="tx1">
                  <a:lumMod val="75000"/>
                  <a:lumOff val="25000"/>
                </a:schemeClr>
              </a:solidFill>
              <a:latin typeface="+mj-ea"/>
              <a:ea typeface="+mj-ea"/>
              <a:cs typeface="Arial" panose="020B0604020202020204" pitchFamily="34" charset="0"/>
            </a:endParaRPr>
          </a:p>
          <a:p>
            <a:r>
              <a:rPr lang="en-US" altLang="zh-CN" sz="1400" dirty="0">
                <a:solidFill>
                  <a:schemeClr val="tx1"/>
                </a:solidFill>
                <a:latin typeface="+mn-ea"/>
                <a:cs typeface="Arial" panose="020B0604020202020204" pitchFamily="34" charset="0"/>
              </a:rPr>
              <a:t>用户自主登录后点击教室预定模块后，可以查询空余教室，并针对空余教室来申请教室</a:t>
            </a:r>
            <a:endParaRPr lang="en-US" altLang="zh-CN" sz="1400" dirty="0">
              <a:solidFill>
                <a:schemeClr val="tx1"/>
              </a:solidFill>
              <a:latin typeface="+mn-ea"/>
              <a:cs typeface="Arial" panose="020B0604020202020204" pitchFamily="34" charset="0"/>
            </a:endParaRPr>
          </a:p>
        </p:txBody>
      </p:sp>
      <p:sp>
        <p:nvSpPr>
          <p:cNvPr id="28" name="文本框 27"/>
          <p:cNvSpPr txBox="1"/>
          <p:nvPr/>
        </p:nvSpPr>
        <p:spPr>
          <a:xfrm>
            <a:off x="8662035" y="2907665"/>
            <a:ext cx="2844800" cy="1260475"/>
          </a:xfrm>
          <a:prstGeom prst="rect">
            <a:avLst/>
          </a:prstGeom>
          <a:noFill/>
        </p:spPr>
        <p:txBody>
          <a:bodyPr wrap="square" rtlCol="0">
            <a:spAutoFit/>
          </a:bodyPr>
          <a:lstStyle/>
          <a:p>
            <a:r>
              <a:rPr lang="en-US" altLang="zh-CN" sz="2000" b="1" dirty="0">
                <a:solidFill>
                  <a:schemeClr val="tx1">
                    <a:lumMod val="75000"/>
                    <a:lumOff val="25000"/>
                  </a:schemeClr>
                </a:solidFill>
                <a:latin typeface="+mj-ea"/>
                <a:ea typeface="+mj-ea"/>
                <a:cs typeface="Arial" panose="020B0604020202020204" pitchFamily="34" charset="0"/>
              </a:rPr>
              <a:t>寝室报修模块</a:t>
            </a:r>
            <a:endParaRPr lang="en-US" altLang="zh-CN" sz="2000" b="1" dirty="0">
              <a:solidFill>
                <a:schemeClr val="tx1">
                  <a:lumMod val="75000"/>
                  <a:lumOff val="25000"/>
                </a:schemeClr>
              </a:solidFill>
              <a:latin typeface="+mj-ea"/>
              <a:ea typeface="+mj-ea"/>
              <a:cs typeface="Arial" panose="020B0604020202020204" pitchFamily="34" charset="0"/>
            </a:endParaRPr>
          </a:p>
          <a:p>
            <a:r>
              <a:rPr lang="en-US" altLang="zh-CN" sz="1400" dirty="0">
                <a:solidFill>
                  <a:schemeClr val="tx1"/>
                </a:solidFill>
                <a:latin typeface="+mn-ea"/>
                <a:cs typeface="Arial" panose="020B0604020202020204" pitchFamily="34" charset="0"/>
              </a:rPr>
              <a:t>用户自主登录后点击寝室报修模块填写信息进行报修，若是紧急的报修可以直接点击平台主页的一键报修即可</a:t>
            </a:r>
            <a:endParaRPr lang="en-US" altLang="zh-CN" sz="1400" dirty="0">
              <a:solidFill>
                <a:schemeClr val="tx1"/>
              </a:solidFill>
              <a:latin typeface="+mn-ea"/>
              <a:cs typeface="Arial" panose="020B0604020202020204" pitchFamily="34" charset="0"/>
            </a:endParaRPr>
          </a:p>
        </p:txBody>
      </p:sp>
      <p:sp>
        <p:nvSpPr>
          <p:cNvPr id="29" name="文本框 28"/>
          <p:cNvSpPr txBox="1"/>
          <p:nvPr/>
        </p:nvSpPr>
        <p:spPr>
          <a:xfrm>
            <a:off x="6921500" y="1033780"/>
            <a:ext cx="2499995" cy="1045210"/>
          </a:xfrm>
          <a:prstGeom prst="rect">
            <a:avLst/>
          </a:prstGeom>
          <a:noFill/>
        </p:spPr>
        <p:txBody>
          <a:bodyPr wrap="square" rtlCol="0">
            <a:spAutoFit/>
          </a:bodyPr>
          <a:lstStyle/>
          <a:p>
            <a:r>
              <a:rPr lang="en-US" altLang="zh-CN" sz="2000" b="1" dirty="0">
                <a:solidFill>
                  <a:schemeClr val="tx1">
                    <a:lumMod val="75000"/>
                    <a:lumOff val="25000"/>
                  </a:schemeClr>
                </a:solidFill>
                <a:latin typeface="+mj-ea"/>
                <a:ea typeface="+mj-ea"/>
                <a:cs typeface="Arial" panose="020B0604020202020204" pitchFamily="34" charset="0"/>
              </a:rPr>
              <a:t>老师信息模块</a:t>
            </a:r>
            <a:endParaRPr lang="en-US" altLang="zh-CN" sz="2000" b="1" dirty="0">
              <a:solidFill>
                <a:schemeClr val="tx1">
                  <a:lumMod val="75000"/>
                  <a:lumOff val="25000"/>
                </a:schemeClr>
              </a:solidFill>
              <a:latin typeface="+mj-ea"/>
              <a:ea typeface="+mj-ea"/>
              <a:cs typeface="Arial" panose="020B0604020202020204" pitchFamily="34" charset="0"/>
            </a:endParaRPr>
          </a:p>
          <a:p>
            <a:r>
              <a:rPr lang="en-US" altLang="zh-CN" sz="1400" dirty="0">
                <a:solidFill>
                  <a:schemeClr val="tx1"/>
                </a:solidFill>
                <a:latin typeface="+mn-ea"/>
                <a:cs typeface="Arial" panose="020B0604020202020204" pitchFamily="34" charset="0"/>
              </a:rPr>
              <a:t>用户自主登录之后点击老师信息模块，根据来说的学院查询老师，获取老师的信息</a:t>
            </a:r>
            <a:endParaRPr lang="en-US" altLang="zh-CN" sz="1400" dirty="0">
              <a:solidFill>
                <a:schemeClr val="tx1"/>
              </a:solidFill>
              <a:latin typeface="+mn-ea"/>
              <a:cs typeface="Arial" panose="020B0604020202020204" pitchFamily="34" charset="0"/>
            </a:endParaRPr>
          </a:p>
        </p:txBody>
      </p:sp>
      <p:grpSp>
        <p:nvGrpSpPr>
          <p:cNvPr id="30" name="组合 29"/>
          <p:cNvGrpSpPr/>
          <p:nvPr/>
        </p:nvGrpSpPr>
        <p:grpSpPr>
          <a:xfrm>
            <a:off x="-397227" y="-538250"/>
            <a:ext cx="2556356" cy="2296167"/>
            <a:chOff x="-1344978" y="-685187"/>
            <a:chExt cx="6781080" cy="6092478"/>
          </a:xfrm>
        </p:grpSpPr>
        <p:sp>
          <p:nvSpPr>
            <p:cNvPr id="31" name="椭圆 30"/>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4" name="直接连接符 43"/>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5" name="平行四边形 44"/>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endParaRPr lang="en-US" altLang="zh-CN" sz="3600" dirty="0">
              <a:solidFill>
                <a:schemeClr val="tx1">
                  <a:lumMod val="75000"/>
                  <a:lumOff val="25000"/>
                </a:schemeClr>
              </a:solidFill>
            </a:endParaRPr>
          </a:p>
        </p:txBody>
      </p:sp>
      <p:sp>
        <p:nvSpPr>
          <p:cNvPr id="46" name="矩形 45"/>
          <p:cNvSpPr/>
          <p:nvPr/>
        </p:nvSpPr>
        <p:spPr>
          <a:xfrm>
            <a:off x="3206993" y="351899"/>
            <a:ext cx="469177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功能描述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14:bounceEnd="36000">
                                          <p:cBhvr additive="base">
                                            <p:cTn id="7" dur="500" fill="hold"/>
                                            <p:tgtEl>
                                              <p:spTgt spid="46"/>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1+#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a:grpSpLocks noChangeAspect="1"/>
          </p:cNvGrpSpPr>
          <p:nvPr/>
        </p:nvGrpSpPr>
        <p:grpSpPr>
          <a:xfrm>
            <a:off x="5253896" y="2529000"/>
            <a:ext cx="1687396" cy="1800000"/>
            <a:chOff x="2922588" y="6135688"/>
            <a:chExt cx="615950" cy="657225"/>
          </a:xfrm>
          <a:solidFill>
            <a:schemeClr val="tx1">
              <a:lumMod val="75000"/>
              <a:lumOff val="25000"/>
            </a:schemeClr>
          </a:solidFill>
        </p:grpSpPr>
        <p:sp>
          <p:nvSpPr>
            <p:cNvPr id="74" name="Freeform 315"/>
            <p:cNvSpPr/>
            <p:nvPr/>
          </p:nvSpPr>
          <p:spPr bwMode="auto">
            <a:xfrm>
              <a:off x="3221038" y="6135688"/>
              <a:ext cx="34925" cy="92075"/>
            </a:xfrm>
            <a:custGeom>
              <a:avLst/>
              <a:gdLst>
                <a:gd name="T0" fmla="*/ 12 w 22"/>
                <a:gd name="T1" fmla="*/ 58 h 58"/>
                <a:gd name="T2" fmla="*/ 12 w 22"/>
                <a:gd name="T3" fmla="*/ 58 h 58"/>
                <a:gd name="T4" fmla="*/ 6 w 22"/>
                <a:gd name="T5" fmla="*/ 58 h 58"/>
                <a:gd name="T6" fmla="*/ 4 w 22"/>
                <a:gd name="T7" fmla="*/ 56 h 58"/>
                <a:gd name="T8" fmla="*/ 2 w 22"/>
                <a:gd name="T9" fmla="*/ 52 h 58"/>
                <a:gd name="T10" fmla="*/ 0 w 22"/>
                <a:gd name="T11" fmla="*/ 48 h 58"/>
                <a:gd name="T12" fmla="*/ 0 w 22"/>
                <a:gd name="T13" fmla="*/ 12 h 58"/>
                <a:gd name="T14" fmla="*/ 0 w 22"/>
                <a:gd name="T15" fmla="*/ 12 h 58"/>
                <a:gd name="T16" fmla="*/ 2 w 22"/>
                <a:gd name="T17" fmla="*/ 8 h 58"/>
                <a:gd name="T18" fmla="*/ 4 w 22"/>
                <a:gd name="T19" fmla="*/ 4 h 58"/>
                <a:gd name="T20" fmla="*/ 6 w 22"/>
                <a:gd name="T21" fmla="*/ 2 h 58"/>
                <a:gd name="T22" fmla="*/ 12 w 22"/>
                <a:gd name="T23" fmla="*/ 0 h 58"/>
                <a:gd name="T24" fmla="*/ 12 w 22"/>
                <a:gd name="T25" fmla="*/ 0 h 58"/>
                <a:gd name="T26" fmla="*/ 16 w 22"/>
                <a:gd name="T27" fmla="*/ 2 h 58"/>
                <a:gd name="T28" fmla="*/ 20 w 22"/>
                <a:gd name="T29" fmla="*/ 4 h 58"/>
                <a:gd name="T30" fmla="*/ 22 w 22"/>
                <a:gd name="T31" fmla="*/ 8 h 58"/>
                <a:gd name="T32" fmla="*/ 22 w 22"/>
                <a:gd name="T33" fmla="*/ 12 h 58"/>
                <a:gd name="T34" fmla="*/ 22 w 22"/>
                <a:gd name="T35" fmla="*/ 48 h 58"/>
                <a:gd name="T36" fmla="*/ 22 w 22"/>
                <a:gd name="T37" fmla="*/ 48 h 58"/>
                <a:gd name="T38" fmla="*/ 22 w 22"/>
                <a:gd name="T39" fmla="*/ 52 h 58"/>
                <a:gd name="T40" fmla="*/ 20 w 22"/>
                <a:gd name="T41" fmla="*/ 56 h 58"/>
                <a:gd name="T42" fmla="*/ 16 w 22"/>
                <a:gd name="T43" fmla="*/ 58 h 58"/>
                <a:gd name="T44" fmla="*/ 12 w 22"/>
                <a:gd name="T45" fmla="*/ 58 h 58"/>
                <a:gd name="T46" fmla="*/ 12 w 22"/>
                <a:gd name="T4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58">
                  <a:moveTo>
                    <a:pt x="12" y="58"/>
                  </a:moveTo>
                  <a:lnTo>
                    <a:pt x="12" y="58"/>
                  </a:lnTo>
                  <a:lnTo>
                    <a:pt x="6" y="58"/>
                  </a:lnTo>
                  <a:lnTo>
                    <a:pt x="4" y="56"/>
                  </a:lnTo>
                  <a:lnTo>
                    <a:pt x="2" y="52"/>
                  </a:lnTo>
                  <a:lnTo>
                    <a:pt x="0" y="48"/>
                  </a:lnTo>
                  <a:lnTo>
                    <a:pt x="0" y="12"/>
                  </a:lnTo>
                  <a:lnTo>
                    <a:pt x="0" y="12"/>
                  </a:lnTo>
                  <a:lnTo>
                    <a:pt x="2" y="8"/>
                  </a:lnTo>
                  <a:lnTo>
                    <a:pt x="4" y="4"/>
                  </a:lnTo>
                  <a:lnTo>
                    <a:pt x="6" y="2"/>
                  </a:lnTo>
                  <a:lnTo>
                    <a:pt x="12" y="0"/>
                  </a:lnTo>
                  <a:lnTo>
                    <a:pt x="12" y="0"/>
                  </a:lnTo>
                  <a:lnTo>
                    <a:pt x="16" y="2"/>
                  </a:lnTo>
                  <a:lnTo>
                    <a:pt x="20" y="4"/>
                  </a:lnTo>
                  <a:lnTo>
                    <a:pt x="22" y="8"/>
                  </a:lnTo>
                  <a:lnTo>
                    <a:pt x="22" y="12"/>
                  </a:lnTo>
                  <a:lnTo>
                    <a:pt x="22" y="48"/>
                  </a:lnTo>
                  <a:lnTo>
                    <a:pt x="22" y="48"/>
                  </a:lnTo>
                  <a:lnTo>
                    <a:pt x="22" y="52"/>
                  </a:lnTo>
                  <a:lnTo>
                    <a:pt x="20" y="56"/>
                  </a:lnTo>
                  <a:lnTo>
                    <a:pt x="16" y="58"/>
                  </a:lnTo>
                  <a:lnTo>
                    <a:pt x="12" y="58"/>
                  </a:lnTo>
                  <a:lnTo>
                    <a:pt x="12"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16"/>
            <p:cNvSpPr/>
            <p:nvPr/>
          </p:nvSpPr>
          <p:spPr bwMode="auto">
            <a:xfrm>
              <a:off x="3074988" y="6170613"/>
              <a:ext cx="63500" cy="85725"/>
            </a:xfrm>
            <a:custGeom>
              <a:avLst/>
              <a:gdLst>
                <a:gd name="T0" fmla="*/ 30 w 40"/>
                <a:gd name="T1" fmla="*/ 54 h 54"/>
                <a:gd name="T2" fmla="*/ 30 w 40"/>
                <a:gd name="T3" fmla="*/ 54 h 54"/>
                <a:gd name="T4" fmla="*/ 24 w 40"/>
                <a:gd name="T5" fmla="*/ 52 h 54"/>
                <a:gd name="T6" fmla="*/ 20 w 40"/>
                <a:gd name="T7" fmla="*/ 48 h 54"/>
                <a:gd name="T8" fmla="*/ 2 w 40"/>
                <a:gd name="T9" fmla="*/ 18 h 54"/>
                <a:gd name="T10" fmla="*/ 2 w 40"/>
                <a:gd name="T11" fmla="*/ 18 h 54"/>
                <a:gd name="T12" fmla="*/ 0 w 40"/>
                <a:gd name="T13" fmla="*/ 12 h 54"/>
                <a:gd name="T14" fmla="*/ 0 w 40"/>
                <a:gd name="T15" fmla="*/ 8 h 54"/>
                <a:gd name="T16" fmla="*/ 2 w 40"/>
                <a:gd name="T17" fmla="*/ 4 h 54"/>
                <a:gd name="T18" fmla="*/ 6 w 40"/>
                <a:gd name="T19" fmla="*/ 2 h 54"/>
                <a:gd name="T20" fmla="*/ 6 w 40"/>
                <a:gd name="T21" fmla="*/ 2 h 54"/>
                <a:gd name="T22" fmla="*/ 10 w 40"/>
                <a:gd name="T23" fmla="*/ 0 h 54"/>
                <a:gd name="T24" fmla="*/ 14 w 40"/>
                <a:gd name="T25" fmla="*/ 0 h 54"/>
                <a:gd name="T26" fmla="*/ 18 w 40"/>
                <a:gd name="T27" fmla="*/ 2 h 54"/>
                <a:gd name="T28" fmla="*/ 20 w 40"/>
                <a:gd name="T29" fmla="*/ 6 h 54"/>
                <a:gd name="T30" fmla="*/ 38 w 40"/>
                <a:gd name="T31" fmla="*/ 36 h 54"/>
                <a:gd name="T32" fmla="*/ 38 w 40"/>
                <a:gd name="T33" fmla="*/ 36 h 54"/>
                <a:gd name="T34" fmla="*/ 40 w 40"/>
                <a:gd name="T35" fmla="*/ 42 h 54"/>
                <a:gd name="T36" fmla="*/ 40 w 40"/>
                <a:gd name="T37" fmla="*/ 46 h 54"/>
                <a:gd name="T38" fmla="*/ 38 w 40"/>
                <a:gd name="T39" fmla="*/ 50 h 54"/>
                <a:gd name="T40" fmla="*/ 34 w 40"/>
                <a:gd name="T41" fmla="*/ 52 h 54"/>
                <a:gd name="T42" fmla="*/ 34 w 40"/>
                <a:gd name="T43" fmla="*/ 52 h 54"/>
                <a:gd name="T44" fmla="*/ 30 w 40"/>
                <a:gd name="T45" fmla="*/ 54 h 54"/>
                <a:gd name="T46" fmla="*/ 30 w 40"/>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54">
                  <a:moveTo>
                    <a:pt x="30" y="54"/>
                  </a:moveTo>
                  <a:lnTo>
                    <a:pt x="30" y="54"/>
                  </a:lnTo>
                  <a:lnTo>
                    <a:pt x="24" y="52"/>
                  </a:lnTo>
                  <a:lnTo>
                    <a:pt x="20" y="48"/>
                  </a:lnTo>
                  <a:lnTo>
                    <a:pt x="2" y="18"/>
                  </a:lnTo>
                  <a:lnTo>
                    <a:pt x="2" y="18"/>
                  </a:lnTo>
                  <a:lnTo>
                    <a:pt x="0" y="12"/>
                  </a:lnTo>
                  <a:lnTo>
                    <a:pt x="0" y="8"/>
                  </a:lnTo>
                  <a:lnTo>
                    <a:pt x="2" y="4"/>
                  </a:lnTo>
                  <a:lnTo>
                    <a:pt x="6" y="2"/>
                  </a:lnTo>
                  <a:lnTo>
                    <a:pt x="6" y="2"/>
                  </a:lnTo>
                  <a:lnTo>
                    <a:pt x="10" y="0"/>
                  </a:lnTo>
                  <a:lnTo>
                    <a:pt x="14" y="0"/>
                  </a:lnTo>
                  <a:lnTo>
                    <a:pt x="18" y="2"/>
                  </a:lnTo>
                  <a:lnTo>
                    <a:pt x="20" y="6"/>
                  </a:lnTo>
                  <a:lnTo>
                    <a:pt x="38" y="36"/>
                  </a:lnTo>
                  <a:lnTo>
                    <a:pt x="38" y="36"/>
                  </a:lnTo>
                  <a:lnTo>
                    <a:pt x="40" y="42"/>
                  </a:lnTo>
                  <a:lnTo>
                    <a:pt x="40" y="46"/>
                  </a:lnTo>
                  <a:lnTo>
                    <a:pt x="38" y="50"/>
                  </a:lnTo>
                  <a:lnTo>
                    <a:pt x="34" y="52"/>
                  </a:lnTo>
                  <a:lnTo>
                    <a:pt x="34" y="52"/>
                  </a:lnTo>
                  <a:lnTo>
                    <a:pt x="30" y="54"/>
                  </a:lnTo>
                  <a:lnTo>
                    <a:pt x="30"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17"/>
            <p:cNvSpPr/>
            <p:nvPr/>
          </p:nvSpPr>
          <p:spPr bwMode="auto">
            <a:xfrm>
              <a:off x="2967038" y="6275388"/>
              <a:ext cx="82550" cy="63500"/>
            </a:xfrm>
            <a:custGeom>
              <a:avLst/>
              <a:gdLst>
                <a:gd name="T0" fmla="*/ 42 w 52"/>
                <a:gd name="T1" fmla="*/ 40 h 40"/>
                <a:gd name="T2" fmla="*/ 42 w 52"/>
                <a:gd name="T3" fmla="*/ 40 h 40"/>
                <a:gd name="T4" fmla="*/ 36 w 52"/>
                <a:gd name="T5" fmla="*/ 38 h 40"/>
                <a:gd name="T6" fmla="*/ 4 w 52"/>
                <a:gd name="T7" fmla="*/ 20 h 40"/>
                <a:gd name="T8" fmla="*/ 4 w 52"/>
                <a:gd name="T9" fmla="*/ 20 h 40"/>
                <a:gd name="T10" fmla="*/ 2 w 52"/>
                <a:gd name="T11" fmla="*/ 16 h 40"/>
                <a:gd name="T12" fmla="*/ 0 w 52"/>
                <a:gd name="T13" fmla="*/ 14 h 40"/>
                <a:gd name="T14" fmla="*/ 0 w 52"/>
                <a:gd name="T15" fmla="*/ 8 h 40"/>
                <a:gd name="T16" fmla="*/ 0 w 52"/>
                <a:gd name="T17" fmla="*/ 4 h 40"/>
                <a:gd name="T18" fmla="*/ 0 w 52"/>
                <a:gd name="T19" fmla="*/ 4 h 40"/>
                <a:gd name="T20" fmla="*/ 4 w 52"/>
                <a:gd name="T21" fmla="*/ 2 h 40"/>
                <a:gd name="T22" fmla="*/ 8 w 52"/>
                <a:gd name="T23" fmla="*/ 0 h 40"/>
                <a:gd name="T24" fmla="*/ 12 w 52"/>
                <a:gd name="T25" fmla="*/ 0 h 40"/>
                <a:gd name="T26" fmla="*/ 16 w 52"/>
                <a:gd name="T27" fmla="*/ 0 h 40"/>
                <a:gd name="T28" fmla="*/ 46 w 52"/>
                <a:gd name="T29" fmla="*/ 18 h 40"/>
                <a:gd name="T30" fmla="*/ 46 w 52"/>
                <a:gd name="T31" fmla="*/ 18 h 40"/>
                <a:gd name="T32" fmla="*/ 50 w 52"/>
                <a:gd name="T33" fmla="*/ 22 h 40"/>
                <a:gd name="T34" fmla="*/ 52 w 52"/>
                <a:gd name="T35" fmla="*/ 26 h 40"/>
                <a:gd name="T36" fmla="*/ 52 w 52"/>
                <a:gd name="T37" fmla="*/ 30 h 40"/>
                <a:gd name="T38" fmla="*/ 50 w 52"/>
                <a:gd name="T39" fmla="*/ 34 h 40"/>
                <a:gd name="T40" fmla="*/ 50 w 52"/>
                <a:gd name="T41" fmla="*/ 34 h 40"/>
                <a:gd name="T42" fmla="*/ 46 w 52"/>
                <a:gd name="T43" fmla="*/ 38 h 40"/>
                <a:gd name="T44" fmla="*/ 42 w 52"/>
                <a:gd name="T45" fmla="*/ 40 h 40"/>
                <a:gd name="T46" fmla="*/ 42 w 52"/>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40">
                  <a:moveTo>
                    <a:pt x="42" y="40"/>
                  </a:moveTo>
                  <a:lnTo>
                    <a:pt x="42" y="40"/>
                  </a:lnTo>
                  <a:lnTo>
                    <a:pt x="36" y="38"/>
                  </a:lnTo>
                  <a:lnTo>
                    <a:pt x="4" y="20"/>
                  </a:lnTo>
                  <a:lnTo>
                    <a:pt x="4" y="20"/>
                  </a:lnTo>
                  <a:lnTo>
                    <a:pt x="2" y="16"/>
                  </a:lnTo>
                  <a:lnTo>
                    <a:pt x="0" y="14"/>
                  </a:lnTo>
                  <a:lnTo>
                    <a:pt x="0" y="8"/>
                  </a:lnTo>
                  <a:lnTo>
                    <a:pt x="0" y="4"/>
                  </a:lnTo>
                  <a:lnTo>
                    <a:pt x="0" y="4"/>
                  </a:lnTo>
                  <a:lnTo>
                    <a:pt x="4" y="2"/>
                  </a:lnTo>
                  <a:lnTo>
                    <a:pt x="8" y="0"/>
                  </a:lnTo>
                  <a:lnTo>
                    <a:pt x="12" y="0"/>
                  </a:lnTo>
                  <a:lnTo>
                    <a:pt x="16" y="0"/>
                  </a:lnTo>
                  <a:lnTo>
                    <a:pt x="46" y="18"/>
                  </a:lnTo>
                  <a:lnTo>
                    <a:pt x="46" y="18"/>
                  </a:lnTo>
                  <a:lnTo>
                    <a:pt x="50" y="22"/>
                  </a:lnTo>
                  <a:lnTo>
                    <a:pt x="52" y="26"/>
                  </a:lnTo>
                  <a:lnTo>
                    <a:pt x="52" y="30"/>
                  </a:lnTo>
                  <a:lnTo>
                    <a:pt x="50" y="34"/>
                  </a:lnTo>
                  <a:lnTo>
                    <a:pt x="50" y="34"/>
                  </a:lnTo>
                  <a:lnTo>
                    <a:pt x="46" y="38"/>
                  </a:lnTo>
                  <a:lnTo>
                    <a:pt x="42" y="40"/>
                  </a:lnTo>
                  <a:lnTo>
                    <a:pt x="42"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18"/>
            <p:cNvSpPr/>
            <p:nvPr/>
          </p:nvSpPr>
          <p:spPr bwMode="auto">
            <a:xfrm>
              <a:off x="2922588" y="6418263"/>
              <a:ext cx="92075" cy="34925"/>
            </a:xfrm>
            <a:custGeom>
              <a:avLst/>
              <a:gdLst>
                <a:gd name="T0" fmla="*/ 46 w 58"/>
                <a:gd name="T1" fmla="*/ 22 h 22"/>
                <a:gd name="T2" fmla="*/ 12 w 58"/>
                <a:gd name="T3" fmla="*/ 22 h 22"/>
                <a:gd name="T4" fmla="*/ 12 w 58"/>
                <a:gd name="T5" fmla="*/ 22 h 22"/>
                <a:gd name="T6" fmla="*/ 6 w 58"/>
                <a:gd name="T7" fmla="*/ 22 h 22"/>
                <a:gd name="T8" fmla="*/ 4 w 58"/>
                <a:gd name="T9" fmla="*/ 18 h 22"/>
                <a:gd name="T10" fmla="*/ 0 w 58"/>
                <a:gd name="T11" fmla="*/ 16 h 22"/>
                <a:gd name="T12" fmla="*/ 0 w 58"/>
                <a:gd name="T13" fmla="*/ 10 h 22"/>
                <a:gd name="T14" fmla="*/ 0 w 58"/>
                <a:gd name="T15" fmla="*/ 10 h 22"/>
                <a:gd name="T16" fmla="*/ 0 w 58"/>
                <a:gd name="T17" fmla="*/ 6 h 22"/>
                <a:gd name="T18" fmla="*/ 4 w 58"/>
                <a:gd name="T19" fmla="*/ 2 h 22"/>
                <a:gd name="T20" fmla="*/ 6 w 58"/>
                <a:gd name="T21" fmla="*/ 0 h 22"/>
                <a:gd name="T22" fmla="*/ 12 w 58"/>
                <a:gd name="T23" fmla="*/ 0 h 22"/>
                <a:gd name="T24" fmla="*/ 46 w 58"/>
                <a:gd name="T25" fmla="*/ 0 h 22"/>
                <a:gd name="T26" fmla="*/ 46 w 58"/>
                <a:gd name="T27" fmla="*/ 0 h 22"/>
                <a:gd name="T28" fmla="*/ 52 w 58"/>
                <a:gd name="T29" fmla="*/ 0 h 22"/>
                <a:gd name="T30" fmla="*/ 54 w 58"/>
                <a:gd name="T31" fmla="*/ 2 h 22"/>
                <a:gd name="T32" fmla="*/ 58 w 58"/>
                <a:gd name="T33" fmla="*/ 6 h 22"/>
                <a:gd name="T34" fmla="*/ 58 w 58"/>
                <a:gd name="T35" fmla="*/ 10 h 22"/>
                <a:gd name="T36" fmla="*/ 58 w 58"/>
                <a:gd name="T37" fmla="*/ 10 h 22"/>
                <a:gd name="T38" fmla="*/ 58 w 58"/>
                <a:gd name="T39" fmla="*/ 16 h 22"/>
                <a:gd name="T40" fmla="*/ 54 w 58"/>
                <a:gd name="T41" fmla="*/ 18 h 22"/>
                <a:gd name="T42" fmla="*/ 52 w 58"/>
                <a:gd name="T43" fmla="*/ 22 h 22"/>
                <a:gd name="T44" fmla="*/ 46 w 58"/>
                <a:gd name="T45" fmla="*/ 22 h 22"/>
                <a:gd name="T46" fmla="*/ 46 w 58"/>
                <a:gd name="T4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22">
                  <a:moveTo>
                    <a:pt x="46" y="22"/>
                  </a:moveTo>
                  <a:lnTo>
                    <a:pt x="12" y="22"/>
                  </a:lnTo>
                  <a:lnTo>
                    <a:pt x="12" y="22"/>
                  </a:lnTo>
                  <a:lnTo>
                    <a:pt x="6" y="22"/>
                  </a:lnTo>
                  <a:lnTo>
                    <a:pt x="4" y="18"/>
                  </a:lnTo>
                  <a:lnTo>
                    <a:pt x="0" y="16"/>
                  </a:lnTo>
                  <a:lnTo>
                    <a:pt x="0" y="10"/>
                  </a:lnTo>
                  <a:lnTo>
                    <a:pt x="0" y="10"/>
                  </a:lnTo>
                  <a:lnTo>
                    <a:pt x="0" y="6"/>
                  </a:lnTo>
                  <a:lnTo>
                    <a:pt x="4" y="2"/>
                  </a:lnTo>
                  <a:lnTo>
                    <a:pt x="6" y="0"/>
                  </a:lnTo>
                  <a:lnTo>
                    <a:pt x="12" y="0"/>
                  </a:lnTo>
                  <a:lnTo>
                    <a:pt x="46" y="0"/>
                  </a:lnTo>
                  <a:lnTo>
                    <a:pt x="46" y="0"/>
                  </a:lnTo>
                  <a:lnTo>
                    <a:pt x="52" y="0"/>
                  </a:lnTo>
                  <a:lnTo>
                    <a:pt x="54" y="2"/>
                  </a:lnTo>
                  <a:lnTo>
                    <a:pt x="58" y="6"/>
                  </a:lnTo>
                  <a:lnTo>
                    <a:pt x="58" y="10"/>
                  </a:lnTo>
                  <a:lnTo>
                    <a:pt x="58" y="10"/>
                  </a:lnTo>
                  <a:lnTo>
                    <a:pt x="58" y="16"/>
                  </a:lnTo>
                  <a:lnTo>
                    <a:pt x="54" y="18"/>
                  </a:lnTo>
                  <a:lnTo>
                    <a:pt x="52" y="22"/>
                  </a:lnTo>
                  <a:lnTo>
                    <a:pt x="46" y="22"/>
                  </a:lnTo>
                  <a:lnTo>
                    <a:pt x="4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19"/>
            <p:cNvSpPr/>
            <p:nvPr/>
          </p:nvSpPr>
          <p:spPr bwMode="auto">
            <a:xfrm>
              <a:off x="2957513" y="6535738"/>
              <a:ext cx="82550" cy="63500"/>
            </a:xfrm>
            <a:custGeom>
              <a:avLst/>
              <a:gdLst>
                <a:gd name="T0" fmla="*/ 10 w 52"/>
                <a:gd name="T1" fmla="*/ 40 h 40"/>
                <a:gd name="T2" fmla="*/ 10 w 52"/>
                <a:gd name="T3" fmla="*/ 40 h 40"/>
                <a:gd name="T4" fmla="*/ 6 w 52"/>
                <a:gd name="T5" fmla="*/ 38 h 40"/>
                <a:gd name="T6" fmla="*/ 2 w 52"/>
                <a:gd name="T7" fmla="*/ 34 h 40"/>
                <a:gd name="T8" fmla="*/ 2 w 52"/>
                <a:gd name="T9" fmla="*/ 34 h 40"/>
                <a:gd name="T10" fmla="*/ 0 w 52"/>
                <a:gd name="T11" fmla="*/ 30 h 40"/>
                <a:gd name="T12" fmla="*/ 0 w 52"/>
                <a:gd name="T13" fmla="*/ 26 h 40"/>
                <a:gd name="T14" fmla="*/ 2 w 52"/>
                <a:gd name="T15" fmla="*/ 22 h 40"/>
                <a:gd name="T16" fmla="*/ 6 w 52"/>
                <a:gd name="T17" fmla="*/ 20 h 40"/>
                <a:gd name="T18" fmla="*/ 36 w 52"/>
                <a:gd name="T19" fmla="*/ 2 h 40"/>
                <a:gd name="T20" fmla="*/ 36 w 52"/>
                <a:gd name="T21" fmla="*/ 2 h 40"/>
                <a:gd name="T22" fmla="*/ 40 w 52"/>
                <a:gd name="T23" fmla="*/ 0 h 40"/>
                <a:gd name="T24" fmla="*/ 44 w 52"/>
                <a:gd name="T25" fmla="*/ 0 h 40"/>
                <a:gd name="T26" fmla="*/ 48 w 52"/>
                <a:gd name="T27" fmla="*/ 2 h 40"/>
                <a:gd name="T28" fmla="*/ 52 w 52"/>
                <a:gd name="T29" fmla="*/ 6 h 40"/>
                <a:gd name="T30" fmla="*/ 52 w 52"/>
                <a:gd name="T31" fmla="*/ 6 h 40"/>
                <a:gd name="T32" fmla="*/ 52 w 52"/>
                <a:gd name="T33" fmla="*/ 10 h 40"/>
                <a:gd name="T34" fmla="*/ 52 w 52"/>
                <a:gd name="T35" fmla="*/ 14 h 40"/>
                <a:gd name="T36" fmla="*/ 50 w 52"/>
                <a:gd name="T37" fmla="*/ 18 h 40"/>
                <a:gd name="T38" fmla="*/ 48 w 52"/>
                <a:gd name="T39" fmla="*/ 20 h 40"/>
                <a:gd name="T40" fmla="*/ 16 w 52"/>
                <a:gd name="T41" fmla="*/ 38 h 40"/>
                <a:gd name="T42" fmla="*/ 16 w 52"/>
                <a:gd name="T43" fmla="*/ 38 h 40"/>
                <a:gd name="T44" fmla="*/ 10 w 52"/>
                <a:gd name="T45" fmla="*/ 40 h 40"/>
                <a:gd name="T46" fmla="*/ 10 w 52"/>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40">
                  <a:moveTo>
                    <a:pt x="10" y="40"/>
                  </a:moveTo>
                  <a:lnTo>
                    <a:pt x="10" y="40"/>
                  </a:lnTo>
                  <a:lnTo>
                    <a:pt x="6" y="38"/>
                  </a:lnTo>
                  <a:lnTo>
                    <a:pt x="2" y="34"/>
                  </a:lnTo>
                  <a:lnTo>
                    <a:pt x="2" y="34"/>
                  </a:lnTo>
                  <a:lnTo>
                    <a:pt x="0" y="30"/>
                  </a:lnTo>
                  <a:lnTo>
                    <a:pt x="0" y="26"/>
                  </a:lnTo>
                  <a:lnTo>
                    <a:pt x="2" y="22"/>
                  </a:lnTo>
                  <a:lnTo>
                    <a:pt x="6" y="20"/>
                  </a:lnTo>
                  <a:lnTo>
                    <a:pt x="36" y="2"/>
                  </a:lnTo>
                  <a:lnTo>
                    <a:pt x="36" y="2"/>
                  </a:lnTo>
                  <a:lnTo>
                    <a:pt x="40" y="0"/>
                  </a:lnTo>
                  <a:lnTo>
                    <a:pt x="44" y="0"/>
                  </a:lnTo>
                  <a:lnTo>
                    <a:pt x="48" y="2"/>
                  </a:lnTo>
                  <a:lnTo>
                    <a:pt x="52" y="6"/>
                  </a:lnTo>
                  <a:lnTo>
                    <a:pt x="52" y="6"/>
                  </a:lnTo>
                  <a:lnTo>
                    <a:pt x="52" y="10"/>
                  </a:lnTo>
                  <a:lnTo>
                    <a:pt x="52" y="14"/>
                  </a:lnTo>
                  <a:lnTo>
                    <a:pt x="50" y="18"/>
                  </a:lnTo>
                  <a:lnTo>
                    <a:pt x="48" y="20"/>
                  </a:lnTo>
                  <a:lnTo>
                    <a:pt x="16" y="38"/>
                  </a:lnTo>
                  <a:lnTo>
                    <a:pt x="16" y="38"/>
                  </a:lnTo>
                  <a:lnTo>
                    <a:pt x="10" y="40"/>
                  </a:lnTo>
                  <a:lnTo>
                    <a:pt x="1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20"/>
            <p:cNvSpPr/>
            <p:nvPr/>
          </p:nvSpPr>
          <p:spPr bwMode="auto">
            <a:xfrm>
              <a:off x="3408363" y="6551613"/>
              <a:ext cx="85725" cy="63500"/>
            </a:xfrm>
            <a:custGeom>
              <a:avLst/>
              <a:gdLst>
                <a:gd name="T0" fmla="*/ 42 w 54"/>
                <a:gd name="T1" fmla="*/ 40 h 40"/>
                <a:gd name="T2" fmla="*/ 42 w 54"/>
                <a:gd name="T3" fmla="*/ 40 h 40"/>
                <a:gd name="T4" fmla="*/ 38 w 54"/>
                <a:gd name="T5" fmla="*/ 38 h 40"/>
                <a:gd name="T6" fmla="*/ 6 w 54"/>
                <a:gd name="T7" fmla="*/ 20 h 40"/>
                <a:gd name="T8" fmla="*/ 6 w 54"/>
                <a:gd name="T9" fmla="*/ 20 h 40"/>
                <a:gd name="T10" fmla="*/ 4 w 54"/>
                <a:gd name="T11" fmla="*/ 18 h 40"/>
                <a:gd name="T12" fmla="*/ 2 w 54"/>
                <a:gd name="T13" fmla="*/ 14 h 40"/>
                <a:gd name="T14" fmla="*/ 0 w 54"/>
                <a:gd name="T15" fmla="*/ 10 h 40"/>
                <a:gd name="T16" fmla="*/ 2 w 54"/>
                <a:gd name="T17" fmla="*/ 6 h 40"/>
                <a:gd name="T18" fmla="*/ 2 w 54"/>
                <a:gd name="T19" fmla="*/ 6 h 40"/>
                <a:gd name="T20" fmla="*/ 6 w 54"/>
                <a:gd name="T21" fmla="*/ 2 h 40"/>
                <a:gd name="T22" fmla="*/ 10 w 54"/>
                <a:gd name="T23" fmla="*/ 0 h 40"/>
                <a:gd name="T24" fmla="*/ 14 w 54"/>
                <a:gd name="T25" fmla="*/ 0 h 40"/>
                <a:gd name="T26" fmla="*/ 18 w 54"/>
                <a:gd name="T27" fmla="*/ 2 h 40"/>
                <a:gd name="T28" fmla="*/ 48 w 54"/>
                <a:gd name="T29" fmla="*/ 20 h 40"/>
                <a:gd name="T30" fmla="*/ 48 w 54"/>
                <a:gd name="T31" fmla="*/ 20 h 40"/>
                <a:gd name="T32" fmla="*/ 52 w 54"/>
                <a:gd name="T33" fmla="*/ 22 h 40"/>
                <a:gd name="T34" fmla="*/ 54 w 54"/>
                <a:gd name="T35" fmla="*/ 26 h 40"/>
                <a:gd name="T36" fmla="*/ 54 w 54"/>
                <a:gd name="T37" fmla="*/ 30 h 40"/>
                <a:gd name="T38" fmla="*/ 52 w 54"/>
                <a:gd name="T39" fmla="*/ 34 h 40"/>
                <a:gd name="T40" fmla="*/ 52 w 54"/>
                <a:gd name="T41" fmla="*/ 34 h 40"/>
                <a:gd name="T42" fmla="*/ 48 w 54"/>
                <a:gd name="T43" fmla="*/ 38 h 40"/>
                <a:gd name="T44" fmla="*/ 42 w 54"/>
                <a:gd name="T45" fmla="*/ 40 h 40"/>
                <a:gd name="T46" fmla="*/ 42 w 54"/>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40">
                  <a:moveTo>
                    <a:pt x="42" y="40"/>
                  </a:moveTo>
                  <a:lnTo>
                    <a:pt x="42" y="40"/>
                  </a:lnTo>
                  <a:lnTo>
                    <a:pt x="38" y="38"/>
                  </a:lnTo>
                  <a:lnTo>
                    <a:pt x="6" y="20"/>
                  </a:lnTo>
                  <a:lnTo>
                    <a:pt x="6" y="20"/>
                  </a:lnTo>
                  <a:lnTo>
                    <a:pt x="4" y="18"/>
                  </a:lnTo>
                  <a:lnTo>
                    <a:pt x="2" y="14"/>
                  </a:lnTo>
                  <a:lnTo>
                    <a:pt x="0" y="10"/>
                  </a:lnTo>
                  <a:lnTo>
                    <a:pt x="2" y="6"/>
                  </a:lnTo>
                  <a:lnTo>
                    <a:pt x="2" y="6"/>
                  </a:lnTo>
                  <a:lnTo>
                    <a:pt x="6" y="2"/>
                  </a:lnTo>
                  <a:lnTo>
                    <a:pt x="10" y="0"/>
                  </a:lnTo>
                  <a:lnTo>
                    <a:pt x="14" y="0"/>
                  </a:lnTo>
                  <a:lnTo>
                    <a:pt x="18" y="2"/>
                  </a:lnTo>
                  <a:lnTo>
                    <a:pt x="48" y="20"/>
                  </a:lnTo>
                  <a:lnTo>
                    <a:pt x="48" y="20"/>
                  </a:lnTo>
                  <a:lnTo>
                    <a:pt x="52" y="22"/>
                  </a:lnTo>
                  <a:lnTo>
                    <a:pt x="54" y="26"/>
                  </a:lnTo>
                  <a:lnTo>
                    <a:pt x="54" y="30"/>
                  </a:lnTo>
                  <a:lnTo>
                    <a:pt x="52" y="34"/>
                  </a:lnTo>
                  <a:lnTo>
                    <a:pt x="52" y="34"/>
                  </a:lnTo>
                  <a:lnTo>
                    <a:pt x="48" y="38"/>
                  </a:lnTo>
                  <a:lnTo>
                    <a:pt x="42" y="40"/>
                  </a:lnTo>
                  <a:lnTo>
                    <a:pt x="42"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21"/>
            <p:cNvSpPr/>
            <p:nvPr/>
          </p:nvSpPr>
          <p:spPr bwMode="auto">
            <a:xfrm>
              <a:off x="3446463" y="6437313"/>
              <a:ext cx="92075" cy="34925"/>
            </a:xfrm>
            <a:custGeom>
              <a:avLst/>
              <a:gdLst>
                <a:gd name="T0" fmla="*/ 46 w 58"/>
                <a:gd name="T1" fmla="*/ 22 h 22"/>
                <a:gd name="T2" fmla="*/ 10 w 58"/>
                <a:gd name="T3" fmla="*/ 22 h 22"/>
                <a:gd name="T4" fmla="*/ 10 w 58"/>
                <a:gd name="T5" fmla="*/ 22 h 22"/>
                <a:gd name="T6" fmla="*/ 6 w 58"/>
                <a:gd name="T7" fmla="*/ 20 h 22"/>
                <a:gd name="T8" fmla="*/ 2 w 58"/>
                <a:gd name="T9" fmla="*/ 18 h 22"/>
                <a:gd name="T10" fmla="*/ 0 w 58"/>
                <a:gd name="T11" fmla="*/ 14 h 22"/>
                <a:gd name="T12" fmla="*/ 0 w 58"/>
                <a:gd name="T13" fmla="*/ 10 h 22"/>
                <a:gd name="T14" fmla="*/ 0 w 58"/>
                <a:gd name="T15" fmla="*/ 10 h 22"/>
                <a:gd name="T16" fmla="*/ 0 w 58"/>
                <a:gd name="T17" fmla="*/ 6 h 22"/>
                <a:gd name="T18" fmla="*/ 2 w 58"/>
                <a:gd name="T19" fmla="*/ 2 h 22"/>
                <a:gd name="T20" fmla="*/ 6 w 58"/>
                <a:gd name="T21" fmla="*/ 0 h 22"/>
                <a:gd name="T22" fmla="*/ 10 w 58"/>
                <a:gd name="T23" fmla="*/ 0 h 22"/>
                <a:gd name="T24" fmla="*/ 46 w 58"/>
                <a:gd name="T25" fmla="*/ 0 h 22"/>
                <a:gd name="T26" fmla="*/ 46 w 58"/>
                <a:gd name="T27" fmla="*/ 0 h 22"/>
                <a:gd name="T28" fmla="*/ 50 w 58"/>
                <a:gd name="T29" fmla="*/ 0 h 22"/>
                <a:gd name="T30" fmla="*/ 54 w 58"/>
                <a:gd name="T31" fmla="*/ 2 h 22"/>
                <a:gd name="T32" fmla="*/ 56 w 58"/>
                <a:gd name="T33" fmla="*/ 6 h 22"/>
                <a:gd name="T34" fmla="*/ 58 w 58"/>
                <a:gd name="T35" fmla="*/ 10 h 22"/>
                <a:gd name="T36" fmla="*/ 58 w 58"/>
                <a:gd name="T37" fmla="*/ 10 h 22"/>
                <a:gd name="T38" fmla="*/ 56 w 58"/>
                <a:gd name="T39" fmla="*/ 14 h 22"/>
                <a:gd name="T40" fmla="*/ 54 w 58"/>
                <a:gd name="T41" fmla="*/ 18 h 22"/>
                <a:gd name="T42" fmla="*/ 50 w 58"/>
                <a:gd name="T43" fmla="*/ 20 h 22"/>
                <a:gd name="T44" fmla="*/ 46 w 58"/>
                <a:gd name="T45" fmla="*/ 22 h 22"/>
                <a:gd name="T46" fmla="*/ 46 w 58"/>
                <a:gd name="T4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22">
                  <a:moveTo>
                    <a:pt x="46" y="22"/>
                  </a:moveTo>
                  <a:lnTo>
                    <a:pt x="10" y="22"/>
                  </a:lnTo>
                  <a:lnTo>
                    <a:pt x="10" y="22"/>
                  </a:lnTo>
                  <a:lnTo>
                    <a:pt x="6" y="20"/>
                  </a:lnTo>
                  <a:lnTo>
                    <a:pt x="2" y="18"/>
                  </a:lnTo>
                  <a:lnTo>
                    <a:pt x="0" y="14"/>
                  </a:lnTo>
                  <a:lnTo>
                    <a:pt x="0" y="10"/>
                  </a:lnTo>
                  <a:lnTo>
                    <a:pt x="0" y="10"/>
                  </a:lnTo>
                  <a:lnTo>
                    <a:pt x="0" y="6"/>
                  </a:lnTo>
                  <a:lnTo>
                    <a:pt x="2" y="2"/>
                  </a:lnTo>
                  <a:lnTo>
                    <a:pt x="6" y="0"/>
                  </a:lnTo>
                  <a:lnTo>
                    <a:pt x="10" y="0"/>
                  </a:lnTo>
                  <a:lnTo>
                    <a:pt x="46" y="0"/>
                  </a:lnTo>
                  <a:lnTo>
                    <a:pt x="46" y="0"/>
                  </a:lnTo>
                  <a:lnTo>
                    <a:pt x="50" y="0"/>
                  </a:lnTo>
                  <a:lnTo>
                    <a:pt x="54" y="2"/>
                  </a:lnTo>
                  <a:lnTo>
                    <a:pt x="56" y="6"/>
                  </a:lnTo>
                  <a:lnTo>
                    <a:pt x="58" y="10"/>
                  </a:lnTo>
                  <a:lnTo>
                    <a:pt x="58" y="10"/>
                  </a:lnTo>
                  <a:lnTo>
                    <a:pt x="56" y="14"/>
                  </a:lnTo>
                  <a:lnTo>
                    <a:pt x="54" y="18"/>
                  </a:lnTo>
                  <a:lnTo>
                    <a:pt x="50" y="20"/>
                  </a:lnTo>
                  <a:lnTo>
                    <a:pt x="46" y="22"/>
                  </a:lnTo>
                  <a:lnTo>
                    <a:pt x="4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22"/>
            <p:cNvSpPr/>
            <p:nvPr/>
          </p:nvSpPr>
          <p:spPr bwMode="auto">
            <a:xfrm>
              <a:off x="3417888" y="6291263"/>
              <a:ext cx="85725" cy="63500"/>
            </a:xfrm>
            <a:custGeom>
              <a:avLst/>
              <a:gdLst>
                <a:gd name="T0" fmla="*/ 12 w 54"/>
                <a:gd name="T1" fmla="*/ 40 h 40"/>
                <a:gd name="T2" fmla="*/ 12 w 54"/>
                <a:gd name="T3" fmla="*/ 40 h 40"/>
                <a:gd name="T4" fmla="*/ 6 w 54"/>
                <a:gd name="T5" fmla="*/ 38 h 40"/>
                <a:gd name="T6" fmla="*/ 2 w 54"/>
                <a:gd name="T7" fmla="*/ 34 h 40"/>
                <a:gd name="T8" fmla="*/ 2 w 54"/>
                <a:gd name="T9" fmla="*/ 34 h 40"/>
                <a:gd name="T10" fmla="*/ 0 w 54"/>
                <a:gd name="T11" fmla="*/ 30 h 40"/>
                <a:gd name="T12" fmla="*/ 0 w 54"/>
                <a:gd name="T13" fmla="*/ 26 h 40"/>
                <a:gd name="T14" fmla="*/ 2 w 54"/>
                <a:gd name="T15" fmla="*/ 22 h 40"/>
                <a:gd name="T16" fmla="*/ 6 w 54"/>
                <a:gd name="T17" fmla="*/ 18 h 40"/>
                <a:gd name="T18" fmla="*/ 38 w 54"/>
                <a:gd name="T19" fmla="*/ 0 h 40"/>
                <a:gd name="T20" fmla="*/ 38 w 54"/>
                <a:gd name="T21" fmla="*/ 0 h 40"/>
                <a:gd name="T22" fmla="*/ 42 w 54"/>
                <a:gd name="T23" fmla="*/ 0 h 40"/>
                <a:gd name="T24" fmla="*/ 46 w 54"/>
                <a:gd name="T25" fmla="*/ 0 h 40"/>
                <a:gd name="T26" fmla="*/ 50 w 54"/>
                <a:gd name="T27" fmla="*/ 2 h 40"/>
                <a:gd name="T28" fmla="*/ 52 w 54"/>
                <a:gd name="T29" fmla="*/ 4 h 40"/>
                <a:gd name="T30" fmla="*/ 52 w 54"/>
                <a:gd name="T31" fmla="*/ 4 h 40"/>
                <a:gd name="T32" fmla="*/ 54 w 54"/>
                <a:gd name="T33" fmla="*/ 8 h 40"/>
                <a:gd name="T34" fmla="*/ 54 w 54"/>
                <a:gd name="T35" fmla="*/ 12 h 40"/>
                <a:gd name="T36" fmla="*/ 52 w 54"/>
                <a:gd name="T37" fmla="*/ 16 h 40"/>
                <a:gd name="T38" fmla="*/ 48 w 54"/>
                <a:gd name="T39" fmla="*/ 20 h 40"/>
                <a:gd name="T40" fmla="*/ 18 w 54"/>
                <a:gd name="T41" fmla="*/ 38 h 40"/>
                <a:gd name="T42" fmla="*/ 18 w 54"/>
                <a:gd name="T43" fmla="*/ 38 h 40"/>
                <a:gd name="T44" fmla="*/ 12 w 54"/>
                <a:gd name="T45" fmla="*/ 40 h 40"/>
                <a:gd name="T46" fmla="*/ 12 w 54"/>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40">
                  <a:moveTo>
                    <a:pt x="12" y="40"/>
                  </a:moveTo>
                  <a:lnTo>
                    <a:pt x="12" y="40"/>
                  </a:lnTo>
                  <a:lnTo>
                    <a:pt x="6" y="38"/>
                  </a:lnTo>
                  <a:lnTo>
                    <a:pt x="2" y="34"/>
                  </a:lnTo>
                  <a:lnTo>
                    <a:pt x="2" y="34"/>
                  </a:lnTo>
                  <a:lnTo>
                    <a:pt x="0" y="30"/>
                  </a:lnTo>
                  <a:lnTo>
                    <a:pt x="0" y="26"/>
                  </a:lnTo>
                  <a:lnTo>
                    <a:pt x="2" y="22"/>
                  </a:lnTo>
                  <a:lnTo>
                    <a:pt x="6" y="18"/>
                  </a:lnTo>
                  <a:lnTo>
                    <a:pt x="38" y="0"/>
                  </a:lnTo>
                  <a:lnTo>
                    <a:pt x="38" y="0"/>
                  </a:lnTo>
                  <a:lnTo>
                    <a:pt x="42" y="0"/>
                  </a:lnTo>
                  <a:lnTo>
                    <a:pt x="46" y="0"/>
                  </a:lnTo>
                  <a:lnTo>
                    <a:pt x="50" y="2"/>
                  </a:lnTo>
                  <a:lnTo>
                    <a:pt x="52" y="4"/>
                  </a:lnTo>
                  <a:lnTo>
                    <a:pt x="52" y="4"/>
                  </a:lnTo>
                  <a:lnTo>
                    <a:pt x="54" y="8"/>
                  </a:lnTo>
                  <a:lnTo>
                    <a:pt x="54" y="12"/>
                  </a:lnTo>
                  <a:lnTo>
                    <a:pt x="52" y="16"/>
                  </a:lnTo>
                  <a:lnTo>
                    <a:pt x="48" y="20"/>
                  </a:lnTo>
                  <a:lnTo>
                    <a:pt x="18" y="38"/>
                  </a:lnTo>
                  <a:lnTo>
                    <a:pt x="18" y="38"/>
                  </a:lnTo>
                  <a:lnTo>
                    <a:pt x="12" y="40"/>
                  </a:lnTo>
                  <a:lnTo>
                    <a:pt x="12"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23"/>
            <p:cNvSpPr/>
            <p:nvPr/>
          </p:nvSpPr>
          <p:spPr bwMode="auto">
            <a:xfrm>
              <a:off x="3335338" y="6180138"/>
              <a:ext cx="63500" cy="85725"/>
            </a:xfrm>
            <a:custGeom>
              <a:avLst/>
              <a:gdLst>
                <a:gd name="T0" fmla="*/ 12 w 40"/>
                <a:gd name="T1" fmla="*/ 54 h 54"/>
                <a:gd name="T2" fmla="*/ 12 w 40"/>
                <a:gd name="T3" fmla="*/ 54 h 54"/>
                <a:gd name="T4" fmla="*/ 6 w 40"/>
                <a:gd name="T5" fmla="*/ 52 h 54"/>
                <a:gd name="T6" fmla="*/ 6 w 40"/>
                <a:gd name="T7" fmla="*/ 52 h 54"/>
                <a:gd name="T8" fmla="*/ 4 w 40"/>
                <a:gd name="T9" fmla="*/ 48 h 54"/>
                <a:gd name="T10" fmla="*/ 2 w 40"/>
                <a:gd name="T11" fmla="*/ 46 h 54"/>
                <a:gd name="T12" fmla="*/ 0 w 40"/>
                <a:gd name="T13" fmla="*/ 40 h 54"/>
                <a:gd name="T14" fmla="*/ 2 w 40"/>
                <a:gd name="T15" fmla="*/ 36 h 54"/>
                <a:gd name="T16" fmla="*/ 20 w 40"/>
                <a:gd name="T17" fmla="*/ 6 h 54"/>
                <a:gd name="T18" fmla="*/ 20 w 40"/>
                <a:gd name="T19" fmla="*/ 6 h 54"/>
                <a:gd name="T20" fmla="*/ 24 w 40"/>
                <a:gd name="T21" fmla="*/ 2 h 54"/>
                <a:gd name="T22" fmla="*/ 26 w 40"/>
                <a:gd name="T23" fmla="*/ 0 h 54"/>
                <a:gd name="T24" fmla="*/ 32 w 40"/>
                <a:gd name="T25" fmla="*/ 0 h 54"/>
                <a:gd name="T26" fmla="*/ 36 w 40"/>
                <a:gd name="T27" fmla="*/ 2 h 54"/>
                <a:gd name="T28" fmla="*/ 36 w 40"/>
                <a:gd name="T29" fmla="*/ 2 h 54"/>
                <a:gd name="T30" fmla="*/ 38 w 40"/>
                <a:gd name="T31" fmla="*/ 4 h 54"/>
                <a:gd name="T32" fmla="*/ 40 w 40"/>
                <a:gd name="T33" fmla="*/ 8 h 54"/>
                <a:gd name="T34" fmla="*/ 40 w 40"/>
                <a:gd name="T35" fmla="*/ 12 h 54"/>
                <a:gd name="T36" fmla="*/ 40 w 40"/>
                <a:gd name="T37" fmla="*/ 16 h 54"/>
                <a:gd name="T38" fmla="*/ 22 w 40"/>
                <a:gd name="T39" fmla="*/ 48 h 54"/>
                <a:gd name="T40" fmla="*/ 22 w 40"/>
                <a:gd name="T41" fmla="*/ 48 h 54"/>
                <a:gd name="T42" fmla="*/ 18 w 40"/>
                <a:gd name="T43" fmla="*/ 52 h 54"/>
                <a:gd name="T44" fmla="*/ 12 w 40"/>
                <a:gd name="T45" fmla="*/ 54 h 54"/>
                <a:gd name="T46" fmla="*/ 12 w 40"/>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54">
                  <a:moveTo>
                    <a:pt x="12" y="54"/>
                  </a:moveTo>
                  <a:lnTo>
                    <a:pt x="12" y="54"/>
                  </a:lnTo>
                  <a:lnTo>
                    <a:pt x="6" y="52"/>
                  </a:lnTo>
                  <a:lnTo>
                    <a:pt x="6" y="52"/>
                  </a:lnTo>
                  <a:lnTo>
                    <a:pt x="4" y="48"/>
                  </a:lnTo>
                  <a:lnTo>
                    <a:pt x="2" y="46"/>
                  </a:lnTo>
                  <a:lnTo>
                    <a:pt x="0" y="40"/>
                  </a:lnTo>
                  <a:lnTo>
                    <a:pt x="2" y="36"/>
                  </a:lnTo>
                  <a:lnTo>
                    <a:pt x="20" y="6"/>
                  </a:lnTo>
                  <a:lnTo>
                    <a:pt x="20" y="6"/>
                  </a:lnTo>
                  <a:lnTo>
                    <a:pt x="24" y="2"/>
                  </a:lnTo>
                  <a:lnTo>
                    <a:pt x="26" y="0"/>
                  </a:lnTo>
                  <a:lnTo>
                    <a:pt x="32" y="0"/>
                  </a:lnTo>
                  <a:lnTo>
                    <a:pt x="36" y="2"/>
                  </a:lnTo>
                  <a:lnTo>
                    <a:pt x="36" y="2"/>
                  </a:lnTo>
                  <a:lnTo>
                    <a:pt x="38" y="4"/>
                  </a:lnTo>
                  <a:lnTo>
                    <a:pt x="40" y="8"/>
                  </a:lnTo>
                  <a:lnTo>
                    <a:pt x="40" y="12"/>
                  </a:lnTo>
                  <a:lnTo>
                    <a:pt x="40" y="16"/>
                  </a:lnTo>
                  <a:lnTo>
                    <a:pt x="22" y="48"/>
                  </a:lnTo>
                  <a:lnTo>
                    <a:pt x="22" y="48"/>
                  </a:lnTo>
                  <a:lnTo>
                    <a:pt x="18" y="52"/>
                  </a:lnTo>
                  <a:lnTo>
                    <a:pt x="12" y="54"/>
                  </a:lnTo>
                  <a:lnTo>
                    <a:pt x="12"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24"/>
            <p:cNvSpPr>
              <a:spLocks noEditPoints="1"/>
            </p:cNvSpPr>
            <p:nvPr/>
          </p:nvSpPr>
          <p:spPr bwMode="auto">
            <a:xfrm>
              <a:off x="3065463" y="6281738"/>
              <a:ext cx="327025" cy="396875"/>
            </a:xfrm>
            <a:custGeom>
              <a:avLst/>
              <a:gdLst>
                <a:gd name="T0" fmla="*/ 198 w 206"/>
                <a:gd name="T1" fmla="*/ 64 h 250"/>
                <a:gd name="T2" fmla="*/ 144 w 206"/>
                <a:gd name="T3" fmla="*/ 8 h 250"/>
                <a:gd name="T4" fmla="*/ 82 w 206"/>
                <a:gd name="T5" fmla="*/ 2 h 250"/>
                <a:gd name="T6" fmla="*/ 18 w 206"/>
                <a:gd name="T7" fmla="*/ 46 h 250"/>
                <a:gd name="T8" fmla="*/ 0 w 206"/>
                <a:gd name="T9" fmla="*/ 104 h 250"/>
                <a:gd name="T10" fmla="*/ 6 w 206"/>
                <a:gd name="T11" fmla="*/ 142 h 250"/>
                <a:gd name="T12" fmla="*/ 42 w 206"/>
                <a:gd name="T13" fmla="*/ 206 h 250"/>
                <a:gd name="T14" fmla="*/ 48 w 206"/>
                <a:gd name="T15" fmla="*/ 234 h 250"/>
                <a:gd name="T16" fmla="*/ 96 w 206"/>
                <a:gd name="T17" fmla="*/ 250 h 250"/>
                <a:gd name="T18" fmla="*/ 158 w 206"/>
                <a:gd name="T19" fmla="*/ 250 h 250"/>
                <a:gd name="T20" fmla="*/ 164 w 206"/>
                <a:gd name="T21" fmla="*/ 206 h 250"/>
                <a:gd name="T22" fmla="*/ 196 w 206"/>
                <a:gd name="T23" fmla="*/ 154 h 250"/>
                <a:gd name="T24" fmla="*/ 206 w 206"/>
                <a:gd name="T25" fmla="*/ 114 h 250"/>
                <a:gd name="T26" fmla="*/ 90 w 206"/>
                <a:gd name="T27" fmla="*/ 184 h 250"/>
                <a:gd name="T28" fmla="*/ 70 w 206"/>
                <a:gd name="T29" fmla="*/ 142 h 250"/>
                <a:gd name="T30" fmla="*/ 84 w 206"/>
                <a:gd name="T31" fmla="*/ 136 h 250"/>
                <a:gd name="T32" fmla="*/ 100 w 206"/>
                <a:gd name="T33" fmla="*/ 142 h 250"/>
                <a:gd name="T34" fmla="*/ 114 w 206"/>
                <a:gd name="T35" fmla="*/ 136 h 250"/>
                <a:gd name="T36" fmla="*/ 124 w 206"/>
                <a:gd name="T37" fmla="*/ 144 h 250"/>
                <a:gd name="T38" fmla="*/ 110 w 206"/>
                <a:gd name="T39" fmla="*/ 180 h 250"/>
                <a:gd name="T40" fmla="*/ 90 w 206"/>
                <a:gd name="T41" fmla="*/ 234 h 250"/>
                <a:gd name="T42" fmla="*/ 86 w 206"/>
                <a:gd name="T43" fmla="*/ 112 h 250"/>
                <a:gd name="T44" fmla="*/ 88 w 206"/>
                <a:gd name="T45" fmla="*/ 114 h 250"/>
                <a:gd name="T46" fmla="*/ 84 w 206"/>
                <a:gd name="T47" fmla="*/ 124 h 250"/>
                <a:gd name="T48" fmla="*/ 114 w 206"/>
                <a:gd name="T49" fmla="*/ 110 h 250"/>
                <a:gd name="T50" fmla="*/ 116 w 206"/>
                <a:gd name="T51" fmla="*/ 108 h 250"/>
                <a:gd name="T52" fmla="*/ 118 w 206"/>
                <a:gd name="T53" fmla="*/ 114 h 250"/>
                <a:gd name="T54" fmla="*/ 114 w 206"/>
                <a:gd name="T55" fmla="*/ 110 h 250"/>
                <a:gd name="T56" fmla="*/ 188 w 206"/>
                <a:gd name="T57" fmla="*/ 120 h 250"/>
                <a:gd name="T58" fmla="*/ 168 w 206"/>
                <a:gd name="T59" fmla="*/ 170 h 250"/>
                <a:gd name="T60" fmla="*/ 142 w 206"/>
                <a:gd name="T61" fmla="*/ 214 h 250"/>
                <a:gd name="T62" fmla="*/ 122 w 206"/>
                <a:gd name="T63" fmla="*/ 186 h 250"/>
                <a:gd name="T64" fmla="*/ 142 w 206"/>
                <a:gd name="T65" fmla="*/ 130 h 250"/>
                <a:gd name="T66" fmla="*/ 134 w 206"/>
                <a:gd name="T67" fmla="*/ 134 h 250"/>
                <a:gd name="T68" fmla="*/ 122 w 206"/>
                <a:gd name="T69" fmla="*/ 136 h 250"/>
                <a:gd name="T70" fmla="*/ 116 w 206"/>
                <a:gd name="T71" fmla="*/ 130 h 250"/>
                <a:gd name="T72" fmla="*/ 124 w 206"/>
                <a:gd name="T73" fmla="*/ 112 h 250"/>
                <a:gd name="T74" fmla="*/ 116 w 206"/>
                <a:gd name="T75" fmla="*/ 102 h 250"/>
                <a:gd name="T76" fmla="*/ 108 w 206"/>
                <a:gd name="T77" fmla="*/ 108 h 250"/>
                <a:gd name="T78" fmla="*/ 102 w 206"/>
                <a:gd name="T79" fmla="*/ 134 h 250"/>
                <a:gd name="T80" fmla="*/ 92 w 206"/>
                <a:gd name="T81" fmla="*/ 134 h 250"/>
                <a:gd name="T82" fmla="*/ 94 w 206"/>
                <a:gd name="T83" fmla="*/ 114 h 250"/>
                <a:gd name="T84" fmla="*/ 88 w 206"/>
                <a:gd name="T85" fmla="*/ 106 h 250"/>
                <a:gd name="T86" fmla="*/ 78 w 206"/>
                <a:gd name="T87" fmla="*/ 112 h 250"/>
                <a:gd name="T88" fmla="*/ 80 w 206"/>
                <a:gd name="T89" fmla="*/ 130 h 250"/>
                <a:gd name="T90" fmla="*/ 68 w 206"/>
                <a:gd name="T91" fmla="*/ 136 h 250"/>
                <a:gd name="T92" fmla="*/ 60 w 206"/>
                <a:gd name="T93" fmla="*/ 130 h 250"/>
                <a:gd name="T94" fmla="*/ 58 w 206"/>
                <a:gd name="T95" fmla="*/ 130 h 250"/>
                <a:gd name="T96" fmla="*/ 58 w 206"/>
                <a:gd name="T97" fmla="*/ 132 h 250"/>
                <a:gd name="T98" fmla="*/ 54 w 206"/>
                <a:gd name="T99" fmla="*/ 136 h 250"/>
                <a:gd name="T100" fmla="*/ 66 w 206"/>
                <a:gd name="T101" fmla="*/ 234 h 250"/>
                <a:gd name="T102" fmla="*/ 60 w 206"/>
                <a:gd name="T103" fmla="*/ 204 h 250"/>
                <a:gd name="T104" fmla="*/ 28 w 206"/>
                <a:gd name="T105" fmla="*/ 148 h 250"/>
                <a:gd name="T106" fmla="*/ 18 w 206"/>
                <a:gd name="T107" fmla="*/ 108 h 250"/>
                <a:gd name="T108" fmla="*/ 20 w 206"/>
                <a:gd name="T109" fmla="*/ 86 h 250"/>
                <a:gd name="T110" fmla="*/ 56 w 206"/>
                <a:gd name="T111" fmla="*/ 34 h 250"/>
                <a:gd name="T112" fmla="*/ 104 w 206"/>
                <a:gd name="T113" fmla="*/ 18 h 250"/>
                <a:gd name="T114" fmla="*/ 164 w 206"/>
                <a:gd name="T115" fmla="*/ 44 h 250"/>
                <a:gd name="T116" fmla="*/ 188 w 206"/>
                <a:gd name="T117" fmla="*/ 10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6" h="250">
                  <a:moveTo>
                    <a:pt x="206" y="104"/>
                  </a:moveTo>
                  <a:lnTo>
                    <a:pt x="206" y="104"/>
                  </a:lnTo>
                  <a:lnTo>
                    <a:pt x="204" y="84"/>
                  </a:lnTo>
                  <a:lnTo>
                    <a:pt x="198" y="64"/>
                  </a:lnTo>
                  <a:lnTo>
                    <a:pt x="188" y="46"/>
                  </a:lnTo>
                  <a:lnTo>
                    <a:pt x="176" y="32"/>
                  </a:lnTo>
                  <a:lnTo>
                    <a:pt x="160" y="18"/>
                  </a:lnTo>
                  <a:lnTo>
                    <a:pt x="144" y="8"/>
                  </a:lnTo>
                  <a:lnTo>
                    <a:pt x="124" y="2"/>
                  </a:lnTo>
                  <a:lnTo>
                    <a:pt x="104" y="0"/>
                  </a:lnTo>
                  <a:lnTo>
                    <a:pt x="104" y="0"/>
                  </a:lnTo>
                  <a:lnTo>
                    <a:pt x="82" y="2"/>
                  </a:lnTo>
                  <a:lnTo>
                    <a:pt x="62" y="8"/>
                  </a:lnTo>
                  <a:lnTo>
                    <a:pt x="46" y="18"/>
                  </a:lnTo>
                  <a:lnTo>
                    <a:pt x="30" y="32"/>
                  </a:lnTo>
                  <a:lnTo>
                    <a:pt x="18" y="46"/>
                  </a:lnTo>
                  <a:lnTo>
                    <a:pt x="8" y="64"/>
                  </a:lnTo>
                  <a:lnTo>
                    <a:pt x="2" y="84"/>
                  </a:lnTo>
                  <a:lnTo>
                    <a:pt x="0" y="104"/>
                  </a:lnTo>
                  <a:lnTo>
                    <a:pt x="0" y="104"/>
                  </a:lnTo>
                  <a:lnTo>
                    <a:pt x="0" y="114"/>
                  </a:lnTo>
                  <a:lnTo>
                    <a:pt x="0" y="114"/>
                  </a:lnTo>
                  <a:lnTo>
                    <a:pt x="2" y="122"/>
                  </a:lnTo>
                  <a:lnTo>
                    <a:pt x="6" y="142"/>
                  </a:lnTo>
                  <a:lnTo>
                    <a:pt x="10" y="154"/>
                  </a:lnTo>
                  <a:lnTo>
                    <a:pt x="18" y="170"/>
                  </a:lnTo>
                  <a:lnTo>
                    <a:pt x="28" y="188"/>
                  </a:lnTo>
                  <a:lnTo>
                    <a:pt x="42" y="206"/>
                  </a:lnTo>
                  <a:lnTo>
                    <a:pt x="42" y="206"/>
                  </a:lnTo>
                  <a:lnTo>
                    <a:pt x="44" y="212"/>
                  </a:lnTo>
                  <a:lnTo>
                    <a:pt x="46" y="218"/>
                  </a:lnTo>
                  <a:lnTo>
                    <a:pt x="48" y="234"/>
                  </a:lnTo>
                  <a:lnTo>
                    <a:pt x="48" y="250"/>
                  </a:lnTo>
                  <a:lnTo>
                    <a:pt x="48" y="250"/>
                  </a:lnTo>
                  <a:lnTo>
                    <a:pt x="96" y="250"/>
                  </a:lnTo>
                  <a:lnTo>
                    <a:pt x="96" y="250"/>
                  </a:lnTo>
                  <a:lnTo>
                    <a:pt x="110" y="250"/>
                  </a:lnTo>
                  <a:lnTo>
                    <a:pt x="110" y="250"/>
                  </a:lnTo>
                  <a:lnTo>
                    <a:pt x="158" y="250"/>
                  </a:lnTo>
                  <a:lnTo>
                    <a:pt x="158" y="250"/>
                  </a:lnTo>
                  <a:lnTo>
                    <a:pt x="158" y="234"/>
                  </a:lnTo>
                  <a:lnTo>
                    <a:pt x="160" y="218"/>
                  </a:lnTo>
                  <a:lnTo>
                    <a:pt x="162" y="212"/>
                  </a:lnTo>
                  <a:lnTo>
                    <a:pt x="164" y="206"/>
                  </a:lnTo>
                  <a:lnTo>
                    <a:pt x="164" y="206"/>
                  </a:lnTo>
                  <a:lnTo>
                    <a:pt x="178" y="188"/>
                  </a:lnTo>
                  <a:lnTo>
                    <a:pt x="188" y="170"/>
                  </a:lnTo>
                  <a:lnTo>
                    <a:pt x="196" y="154"/>
                  </a:lnTo>
                  <a:lnTo>
                    <a:pt x="200" y="142"/>
                  </a:lnTo>
                  <a:lnTo>
                    <a:pt x="204" y="122"/>
                  </a:lnTo>
                  <a:lnTo>
                    <a:pt x="206" y="114"/>
                  </a:lnTo>
                  <a:lnTo>
                    <a:pt x="206" y="114"/>
                  </a:lnTo>
                  <a:lnTo>
                    <a:pt x="206" y="104"/>
                  </a:lnTo>
                  <a:lnTo>
                    <a:pt x="206" y="104"/>
                  </a:lnTo>
                  <a:close/>
                  <a:moveTo>
                    <a:pt x="90" y="234"/>
                  </a:moveTo>
                  <a:lnTo>
                    <a:pt x="90" y="184"/>
                  </a:lnTo>
                  <a:lnTo>
                    <a:pt x="90" y="184"/>
                  </a:lnTo>
                  <a:lnTo>
                    <a:pt x="90" y="180"/>
                  </a:lnTo>
                  <a:lnTo>
                    <a:pt x="70" y="142"/>
                  </a:lnTo>
                  <a:lnTo>
                    <a:pt x="70" y="142"/>
                  </a:lnTo>
                  <a:lnTo>
                    <a:pt x="74" y="140"/>
                  </a:lnTo>
                  <a:lnTo>
                    <a:pt x="74" y="140"/>
                  </a:lnTo>
                  <a:lnTo>
                    <a:pt x="84" y="136"/>
                  </a:lnTo>
                  <a:lnTo>
                    <a:pt x="84" y="136"/>
                  </a:lnTo>
                  <a:lnTo>
                    <a:pt x="88" y="140"/>
                  </a:lnTo>
                  <a:lnTo>
                    <a:pt x="94" y="142"/>
                  </a:lnTo>
                  <a:lnTo>
                    <a:pt x="94" y="142"/>
                  </a:lnTo>
                  <a:lnTo>
                    <a:pt x="100" y="142"/>
                  </a:lnTo>
                  <a:lnTo>
                    <a:pt x="104" y="140"/>
                  </a:lnTo>
                  <a:lnTo>
                    <a:pt x="112" y="134"/>
                  </a:lnTo>
                  <a:lnTo>
                    <a:pt x="112" y="134"/>
                  </a:lnTo>
                  <a:lnTo>
                    <a:pt x="114" y="136"/>
                  </a:lnTo>
                  <a:lnTo>
                    <a:pt x="114" y="136"/>
                  </a:lnTo>
                  <a:lnTo>
                    <a:pt x="118" y="142"/>
                  </a:lnTo>
                  <a:lnTo>
                    <a:pt x="124" y="144"/>
                  </a:lnTo>
                  <a:lnTo>
                    <a:pt x="124" y="144"/>
                  </a:lnTo>
                  <a:lnTo>
                    <a:pt x="126" y="144"/>
                  </a:lnTo>
                  <a:lnTo>
                    <a:pt x="126" y="144"/>
                  </a:lnTo>
                  <a:lnTo>
                    <a:pt x="130" y="142"/>
                  </a:lnTo>
                  <a:lnTo>
                    <a:pt x="110" y="180"/>
                  </a:lnTo>
                  <a:lnTo>
                    <a:pt x="110" y="180"/>
                  </a:lnTo>
                  <a:lnTo>
                    <a:pt x="110" y="184"/>
                  </a:lnTo>
                  <a:lnTo>
                    <a:pt x="110" y="234"/>
                  </a:lnTo>
                  <a:lnTo>
                    <a:pt x="90" y="234"/>
                  </a:lnTo>
                  <a:close/>
                  <a:moveTo>
                    <a:pt x="84" y="112"/>
                  </a:moveTo>
                  <a:lnTo>
                    <a:pt x="84" y="112"/>
                  </a:lnTo>
                  <a:lnTo>
                    <a:pt x="86" y="112"/>
                  </a:lnTo>
                  <a:lnTo>
                    <a:pt x="86" y="112"/>
                  </a:lnTo>
                  <a:lnTo>
                    <a:pt x="86" y="112"/>
                  </a:lnTo>
                  <a:lnTo>
                    <a:pt x="86" y="112"/>
                  </a:lnTo>
                  <a:lnTo>
                    <a:pt x="88" y="112"/>
                  </a:lnTo>
                  <a:lnTo>
                    <a:pt x="88" y="114"/>
                  </a:lnTo>
                  <a:lnTo>
                    <a:pt x="88" y="114"/>
                  </a:lnTo>
                  <a:lnTo>
                    <a:pt x="88" y="120"/>
                  </a:lnTo>
                  <a:lnTo>
                    <a:pt x="84" y="124"/>
                  </a:lnTo>
                  <a:lnTo>
                    <a:pt x="84" y="124"/>
                  </a:lnTo>
                  <a:lnTo>
                    <a:pt x="84" y="116"/>
                  </a:lnTo>
                  <a:lnTo>
                    <a:pt x="84" y="112"/>
                  </a:lnTo>
                  <a:lnTo>
                    <a:pt x="84" y="112"/>
                  </a:lnTo>
                  <a:close/>
                  <a:moveTo>
                    <a:pt x="114" y="110"/>
                  </a:moveTo>
                  <a:lnTo>
                    <a:pt x="114" y="110"/>
                  </a:lnTo>
                  <a:lnTo>
                    <a:pt x="116" y="108"/>
                  </a:lnTo>
                  <a:lnTo>
                    <a:pt x="116" y="108"/>
                  </a:lnTo>
                  <a:lnTo>
                    <a:pt x="116" y="108"/>
                  </a:lnTo>
                  <a:lnTo>
                    <a:pt x="116" y="108"/>
                  </a:lnTo>
                  <a:lnTo>
                    <a:pt x="118" y="110"/>
                  </a:lnTo>
                  <a:lnTo>
                    <a:pt x="118" y="110"/>
                  </a:lnTo>
                  <a:lnTo>
                    <a:pt x="118" y="114"/>
                  </a:lnTo>
                  <a:lnTo>
                    <a:pt x="114" y="122"/>
                  </a:lnTo>
                  <a:lnTo>
                    <a:pt x="114" y="122"/>
                  </a:lnTo>
                  <a:lnTo>
                    <a:pt x="114" y="116"/>
                  </a:lnTo>
                  <a:lnTo>
                    <a:pt x="114" y="110"/>
                  </a:lnTo>
                  <a:lnTo>
                    <a:pt x="114" y="110"/>
                  </a:lnTo>
                  <a:close/>
                  <a:moveTo>
                    <a:pt x="188" y="108"/>
                  </a:moveTo>
                  <a:lnTo>
                    <a:pt x="186" y="120"/>
                  </a:lnTo>
                  <a:lnTo>
                    <a:pt x="188" y="120"/>
                  </a:lnTo>
                  <a:lnTo>
                    <a:pt x="188" y="120"/>
                  </a:lnTo>
                  <a:lnTo>
                    <a:pt x="184" y="132"/>
                  </a:lnTo>
                  <a:lnTo>
                    <a:pt x="178" y="148"/>
                  </a:lnTo>
                  <a:lnTo>
                    <a:pt x="168" y="170"/>
                  </a:lnTo>
                  <a:lnTo>
                    <a:pt x="150" y="194"/>
                  </a:lnTo>
                  <a:lnTo>
                    <a:pt x="150" y="194"/>
                  </a:lnTo>
                  <a:lnTo>
                    <a:pt x="146" y="204"/>
                  </a:lnTo>
                  <a:lnTo>
                    <a:pt x="142" y="214"/>
                  </a:lnTo>
                  <a:lnTo>
                    <a:pt x="140" y="224"/>
                  </a:lnTo>
                  <a:lnTo>
                    <a:pt x="140" y="234"/>
                  </a:lnTo>
                  <a:lnTo>
                    <a:pt x="122" y="234"/>
                  </a:lnTo>
                  <a:lnTo>
                    <a:pt x="122" y="186"/>
                  </a:lnTo>
                  <a:lnTo>
                    <a:pt x="146" y="140"/>
                  </a:lnTo>
                  <a:lnTo>
                    <a:pt x="146" y="140"/>
                  </a:lnTo>
                  <a:lnTo>
                    <a:pt x="146" y="134"/>
                  </a:lnTo>
                  <a:lnTo>
                    <a:pt x="142" y="130"/>
                  </a:lnTo>
                  <a:lnTo>
                    <a:pt x="142" y="130"/>
                  </a:lnTo>
                  <a:lnTo>
                    <a:pt x="138" y="130"/>
                  </a:lnTo>
                  <a:lnTo>
                    <a:pt x="134" y="134"/>
                  </a:lnTo>
                  <a:lnTo>
                    <a:pt x="134" y="134"/>
                  </a:lnTo>
                  <a:lnTo>
                    <a:pt x="130" y="136"/>
                  </a:lnTo>
                  <a:lnTo>
                    <a:pt x="124" y="136"/>
                  </a:lnTo>
                  <a:lnTo>
                    <a:pt x="124" y="136"/>
                  </a:lnTo>
                  <a:lnTo>
                    <a:pt x="122" y="136"/>
                  </a:lnTo>
                  <a:lnTo>
                    <a:pt x="118" y="134"/>
                  </a:lnTo>
                  <a:lnTo>
                    <a:pt x="118" y="134"/>
                  </a:lnTo>
                  <a:lnTo>
                    <a:pt x="116" y="130"/>
                  </a:lnTo>
                  <a:lnTo>
                    <a:pt x="116" y="130"/>
                  </a:lnTo>
                  <a:lnTo>
                    <a:pt x="116" y="130"/>
                  </a:lnTo>
                  <a:lnTo>
                    <a:pt x="116" y="130"/>
                  </a:lnTo>
                  <a:lnTo>
                    <a:pt x="122" y="118"/>
                  </a:lnTo>
                  <a:lnTo>
                    <a:pt x="124" y="112"/>
                  </a:lnTo>
                  <a:lnTo>
                    <a:pt x="122" y="106"/>
                  </a:lnTo>
                  <a:lnTo>
                    <a:pt x="122" y="106"/>
                  </a:lnTo>
                  <a:lnTo>
                    <a:pt x="120" y="104"/>
                  </a:lnTo>
                  <a:lnTo>
                    <a:pt x="116" y="102"/>
                  </a:lnTo>
                  <a:lnTo>
                    <a:pt x="116" y="102"/>
                  </a:lnTo>
                  <a:lnTo>
                    <a:pt x="112" y="104"/>
                  </a:lnTo>
                  <a:lnTo>
                    <a:pt x="108" y="108"/>
                  </a:lnTo>
                  <a:lnTo>
                    <a:pt x="108" y="108"/>
                  </a:lnTo>
                  <a:lnTo>
                    <a:pt x="108" y="118"/>
                  </a:lnTo>
                  <a:lnTo>
                    <a:pt x="110" y="128"/>
                  </a:lnTo>
                  <a:lnTo>
                    <a:pt x="110" y="128"/>
                  </a:lnTo>
                  <a:lnTo>
                    <a:pt x="102" y="134"/>
                  </a:lnTo>
                  <a:lnTo>
                    <a:pt x="100" y="136"/>
                  </a:lnTo>
                  <a:lnTo>
                    <a:pt x="96" y="136"/>
                  </a:lnTo>
                  <a:lnTo>
                    <a:pt x="96" y="136"/>
                  </a:lnTo>
                  <a:lnTo>
                    <a:pt x="92" y="134"/>
                  </a:lnTo>
                  <a:lnTo>
                    <a:pt x="88" y="130"/>
                  </a:lnTo>
                  <a:lnTo>
                    <a:pt x="88" y="130"/>
                  </a:lnTo>
                  <a:lnTo>
                    <a:pt x="94" y="122"/>
                  </a:lnTo>
                  <a:lnTo>
                    <a:pt x="94" y="114"/>
                  </a:lnTo>
                  <a:lnTo>
                    <a:pt x="94" y="114"/>
                  </a:lnTo>
                  <a:lnTo>
                    <a:pt x="92" y="110"/>
                  </a:lnTo>
                  <a:lnTo>
                    <a:pt x="88" y="106"/>
                  </a:lnTo>
                  <a:lnTo>
                    <a:pt x="88" y="106"/>
                  </a:lnTo>
                  <a:lnTo>
                    <a:pt x="84" y="106"/>
                  </a:lnTo>
                  <a:lnTo>
                    <a:pt x="80" y="108"/>
                  </a:lnTo>
                  <a:lnTo>
                    <a:pt x="80" y="108"/>
                  </a:lnTo>
                  <a:lnTo>
                    <a:pt x="78" y="112"/>
                  </a:lnTo>
                  <a:lnTo>
                    <a:pt x="78" y="116"/>
                  </a:lnTo>
                  <a:lnTo>
                    <a:pt x="78" y="126"/>
                  </a:lnTo>
                  <a:lnTo>
                    <a:pt x="78" y="126"/>
                  </a:lnTo>
                  <a:lnTo>
                    <a:pt x="80" y="130"/>
                  </a:lnTo>
                  <a:lnTo>
                    <a:pt x="80" y="130"/>
                  </a:lnTo>
                  <a:lnTo>
                    <a:pt x="72" y="134"/>
                  </a:lnTo>
                  <a:lnTo>
                    <a:pt x="72" y="134"/>
                  </a:lnTo>
                  <a:lnTo>
                    <a:pt x="68" y="136"/>
                  </a:lnTo>
                  <a:lnTo>
                    <a:pt x="66" y="134"/>
                  </a:lnTo>
                  <a:lnTo>
                    <a:pt x="66" y="134"/>
                  </a:lnTo>
                  <a:lnTo>
                    <a:pt x="64" y="130"/>
                  </a:lnTo>
                  <a:lnTo>
                    <a:pt x="60" y="130"/>
                  </a:lnTo>
                  <a:lnTo>
                    <a:pt x="60" y="130"/>
                  </a:lnTo>
                  <a:lnTo>
                    <a:pt x="58" y="130"/>
                  </a:lnTo>
                  <a:lnTo>
                    <a:pt x="58" y="130"/>
                  </a:lnTo>
                  <a:lnTo>
                    <a:pt x="58" y="130"/>
                  </a:lnTo>
                  <a:lnTo>
                    <a:pt x="58" y="130"/>
                  </a:lnTo>
                  <a:lnTo>
                    <a:pt x="58" y="132"/>
                  </a:lnTo>
                  <a:lnTo>
                    <a:pt x="58" y="132"/>
                  </a:lnTo>
                  <a:lnTo>
                    <a:pt x="58" y="132"/>
                  </a:lnTo>
                  <a:lnTo>
                    <a:pt x="58" y="132"/>
                  </a:lnTo>
                  <a:lnTo>
                    <a:pt x="58" y="132"/>
                  </a:lnTo>
                  <a:lnTo>
                    <a:pt x="58" y="132"/>
                  </a:lnTo>
                  <a:lnTo>
                    <a:pt x="54" y="136"/>
                  </a:lnTo>
                  <a:lnTo>
                    <a:pt x="56" y="140"/>
                  </a:lnTo>
                  <a:lnTo>
                    <a:pt x="78" y="186"/>
                  </a:lnTo>
                  <a:lnTo>
                    <a:pt x="78" y="234"/>
                  </a:lnTo>
                  <a:lnTo>
                    <a:pt x="66" y="234"/>
                  </a:lnTo>
                  <a:lnTo>
                    <a:pt x="66" y="234"/>
                  </a:lnTo>
                  <a:lnTo>
                    <a:pt x="66" y="224"/>
                  </a:lnTo>
                  <a:lnTo>
                    <a:pt x="64" y="214"/>
                  </a:lnTo>
                  <a:lnTo>
                    <a:pt x="60" y="204"/>
                  </a:lnTo>
                  <a:lnTo>
                    <a:pt x="56" y="194"/>
                  </a:lnTo>
                  <a:lnTo>
                    <a:pt x="56" y="194"/>
                  </a:lnTo>
                  <a:lnTo>
                    <a:pt x="38" y="170"/>
                  </a:lnTo>
                  <a:lnTo>
                    <a:pt x="28" y="148"/>
                  </a:lnTo>
                  <a:lnTo>
                    <a:pt x="22" y="132"/>
                  </a:lnTo>
                  <a:lnTo>
                    <a:pt x="18" y="120"/>
                  </a:lnTo>
                  <a:lnTo>
                    <a:pt x="20" y="120"/>
                  </a:lnTo>
                  <a:lnTo>
                    <a:pt x="18" y="108"/>
                  </a:lnTo>
                  <a:lnTo>
                    <a:pt x="18" y="108"/>
                  </a:lnTo>
                  <a:lnTo>
                    <a:pt x="18" y="104"/>
                  </a:lnTo>
                  <a:lnTo>
                    <a:pt x="18" y="104"/>
                  </a:lnTo>
                  <a:lnTo>
                    <a:pt x="20" y="86"/>
                  </a:lnTo>
                  <a:lnTo>
                    <a:pt x="24" y="70"/>
                  </a:lnTo>
                  <a:lnTo>
                    <a:pt x="32" y="56"/>
                  </a:lnTo>
                  <a:lnTo>
                    <a:pt x="42" y="44"/>
                  </a:lnTo>
                  <a:lnTo>
                    <a:pt x="56" y="34"/>
                  </a:lnTo>
                  <a:lnTo>
                    <a:pt x="70" y="26"/>
                  </a:lnTo>
                  <a:lnTo>
                    <a:pt x="86" y="20"/>
                  </a:lnTo>
                  <a:lnTo>
                    <a:pt x="104" y="18"/>
                  </a:lnTo>
                  <a:lnTo>
                    <a:pt x="104" y="18"/>
                  </a:lnTo>
                  <a:lnTo>
                    <a:pt x="120" y="20"/>
                  </a:lnTo>
                  <a:lnTo>
                    <a:pt x="136" y="26"/>
                  </a:lnTo>
                  <a:lnTo>
                    <a:pt x="150" y="34"/>
                  </a:lnTo>
                  <a:lnTo>
                    <a:pt x="164" y="44"/>
                  </a:lnTo>
                  <a:lnTo>
                    <a:pt x="174" y="56"/>
                  </a:lnTo>
                  <a:lnTo>
                    <a:pt x="182" y="70"/>
                  </a:lnTo>
                  <a:lnTo>
                    <a:pt x="186" y="86"/>
                  </a:lnTo>
                  <a:lnTo>
                    <a:pt x="188" y="104"/>
                  </a:lnTo>
                  <a:lnTo>
                    <a:pt x="188" y="104"/>
                  </a:lnTo>
                  <a:lnTo>
                    <a:pt x="188" y="108"/>
                  </a:lnTo>
                  <a:lnTo>
                    <a:pt x="188" y="1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25"/>
            <p:cNvSpPr/>
            <p:nvPr/>
          </p:nvSpPr>
          <p:spPr bwMode="auto">
            <a:xfrm>
              <a:off x="3141663" y="6694488"/>
              <a:ext cx="174625" cy="98425"/>
            </a:xfrm>
            <a:custGeom>
              <a:avLst/>
              <a:gdLst>
                <a:gd name="T0" fmla="*/ 0 w 110"/>
                <a:gd name="T1" fmla="*/ 8 h 62"/>
                <a:gd name="T2" fmla="*/ 6 w 110"/>
                <a:gd name="T3" fmla="*/ 8 h 62"/>
                <a:gd name="T4" fmla="*/ 6 w 110"/>
                <a:gd name="T5" fmla="*/ 16 h 62"/>
                <a:gd name="T6" fmla="*/ 0 w 110"/>
                <a:gd name="T7" fmla="*/ 16 h 62"/>
                <a:gd name="T8" fmla="*/ 0 w 110"/>
                <a:gd name="T9" fmla="*/ 24 h 62"/>
                <a:gd name="T10" fmla="*/ 6 w 110"/>
                <a:gd name="T11" fmla="*/ 24 h 62"/>
                <a:gd name="T12" fmla="*/ 6 w 110"/>
                <a:gd name="T13" fmla="*/ 32 h 62"/>
                <a:gd name="T14" fmla="*/ 0 w 110"/>
                <a:gd name="T15" fmla="*/ 32 h 62"/>
                <a:gd name="T16" fmla="*/ 0 w 110"/>
                <a:gd name="T17" fmla="*/ 32 h 62"/>
                <a:gd name="T18" fmla="*/ 2 w 110"/>
                <a:gd name="T19" fmla="*/ 40 h 62"/>
                <a:gd name="T20" fmla="*/ 8 w 110"/>
                <a:gd name="T21" fmla="*/ 46 h 62"/>
                <a:gd name="T22" fmla="*/ 16 w 110"/>
                <a:gd name="T23" fmla="*/ 50 h 62"/>
                <a:gd name="T24" fmla="*/ 24 w 110"/>
                <a:gd name="T25" fmla="*/ 52 h 62"/>
                <a:gd name="T26" fmla="*/ 24 w 110"/>
                <a:gd name="T27" fmla="*/ 52 h 62"/>
                <a:gd name="T28" fmla="*/ 26 w 110"/>
                <a:gd name="T29" fmla="*/ 56 h 62"/>
                <a:gd name="T30" fmla="*/ 30 w 110"/>
                <a:gd name="T31" fmla="*/ 58 h 62"/>
                <a:gd name="T32" fmla="*/ 34 w 110"/>
                <a:gd name="T33" fmla="*/ 60 h 62"/>
                <a:gd name="T34" fmla="*/ 38 w 110"/>
                <a:gd name="T35" fmla="*/ 62 h 62"/>
                <a:gd name="T36" fmla="*/ 72 w 110"/>
                <a:gd name="T37" fmla="*/ 62 h 62"/>
                <a:gd name="T38" fmla="*/ 72 w 110"/>
                <a:gd name="T39" fmla="*/ 62 h 62"/>
                <a:gd name="T40" fmla="*/ 76 w 110"/>
                <a:gd name="T41" fmla="*/ 60 h 62"/>
                <a:gd name="T42" fmla="*/ 80 w 110"/>
                <a:gd name="T43" fmla="*/ 58 h 62"/>
                <a:gd name="T44" fmla="*/ 84 w 110"/>
                <a:gd name="T45" fmla="*/ 56 h 62"/>
                <a:gd name="T46" fmla="*/ 86 w 110"/>
                <a:gd name="T47" fmla="*/ 52 h 62"/>
                <a:gd name="T48" fmla="*/ 86 w 110"/>
                <a:gd name="T49" fmla="*/ 52 h 62"/>
                <a:gd name="T50" fmla="*/ 94 w 110"/>
                <a:gd name="T51" fmla="*/ 50 h 62"/>
                <a:gd name="T52" fmla="*/ 102 w 110"/>
                <a:gd name="T53" fmla="*/ 46 h 62"/>
                <a:gd name="T54" fmla="*/ 108 w 110"/>
                <a:gd name="T55" fmla="*/ 40 h 62"/>
                <a:gd name="T56" fmla="*/ 110 w 110"/>
                <a:gd name="T57" fmla="*/ 32 h 62"/>
                <a:gd name="T58" fmla="*/ 106 w 110"/>
                <a:gd name="T59" fmla="*/ 32 h 62"/>
                <a:gd name="T60" fmla="*/ 106 w 110"/>
                <a:gd name="T61" fmla="*/ 24 h 62"/>
                <a:gd name="T62" fmla="*/ 110 w 110"/>
                <a:gd name="T63" fmla="*/ 24 h 62"/>
                <a:gd name="T64" fmla="*/ 110 w 110"/>
                <a:gd name="T65" fmla="*/ 16 h 62"/>
                <a:gd name="T66" fmla="*/ 106 w 110"/>
                <a:gd name="T67" fmla="*/ 16 h 62"/>
                <a:gd name="T68" fmla="*/ 106 w 110"/>
                <a:gd name="T69" fmla="*/ 8 h 62"/>
                <a:gd name="T70" fmla="*/ 110 w 110"/>
                <a:gd name="T71" fmla="*/ 8 h 62"/>
                <a:gd name="T72" fmla="*/ 110 w 110"/>
                <a:gd name="T73" fmla="*/ 0 h 62"/>
                <a:gd name="T74" fmla="*/ 0 w 110"/>
                <a:gd name="T75" fmla="*/ 0 h 62"/>
                <a:gd name="T76" fmla="*/ 0 w 110"/>
                <a:gd name="T77"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 h="62">
                  <a:moveTo>
                    <a:pt x="0" y="8"/>
                  </a:moveTo>
                  <a:lnTo>
                    <a:pt x="6" y="8"/>
                  </a:lnTo>
                  <a:lnTo>
                    <a:pt x="6" y="16"/>
                  </a:lnTo>
                  <a:lnTo>
                    <a:pt x="0" y="16"/>
                  </a:lnTo>
                  <a:lnTo>
                    <a:pt x="0" y="24"/>
                  </a:lnTo>
                  <a:lnTo>
                    <a:pt x="6" y="24"/>
                  </a:lnTo>
                  <a:lnTo>
                    <a:pt x="6" y="32"/>
                  </a:lnTo>
                  <a:lnTo>
                    <a:pt x="0" y="32"/>
                  </a:lnTo>
                  <a:lnTo>
                    <a:pt x="0" y="32"/>
                  </a:lnTo>
                  <a:lnTo>
                    <a:pt x="2" y="40"/>
                  </a:lnTo>
                  <a:lnTo>
                    <a:pt x="8" y="46"/>
                  </a:lnTo>
                  <a:lnTo>
                    <a:pt x="16" y="50"/>
                  </a:lnTo>
                  <a:lnTo>
                    <a:pt x="24" y="52"/>
                  </a:lnTo>
                  <a:lnTo>
                    <a:pt x="24" y="52"/>
                  </a:lnTo>
                  <a:lnTo>
                    <a:pt x="26" y="56"/>
                  </a:lnTo>
                  <a:lnTo>
                    <a:pt x="30" y="58"/>
                  </a:lnTo>
                  <a:lnTo>
                    <a:pt x="34" y="60"/>
                  </a:lnTo>
                  <a:lnTo>
                    <a:pt x="38" y="62"/>
                  </a:lnTo>
                  <a:lnTo>
                    <a:pt x="72" y="62"/>
                  </a:lnTo>
                  <a:lnTo>
                    <a:pt x="72" y="62"/>
                  </a:lnTo>
                  <a:lnTo>
                    <a:pt x="76" y="60"/>
                  </a:lnTo>
                  <a:lnTo>
                    <a:pt x="80" y="58"/>
                  </a:lnTo>
                  <a:lnTo>
                    <a:pt x="84" y="56"/>
                  </a:lnTo>
                  <a:lnTo>
                    <a:pt x="86" y="52"/>
                  </a:lnTo>
                  <a:lnTo>
                    <a:pt x="86" y="52"/>
                  </a:lnTo>
                  <a:lnTo>
                    <a:pt x="94" y="50"/>
                  </a:lnTo>
                  <a:lnTo>
                    <a:pt x="102" y="46"/>
                  </a:lnTo>
                  <a:lnTo>
                    <a:pt x="108" y="40"/>
                  </a:lnTo>
                  <a:lnTo>
                    <a:pt x="110" y="32"/>
                  </a:lnTo>
                  <a:lnTo>
                    <a:pt x="106" y="32"/>
                  </a:lnTo>
                  <a:lnTo>
                    <a:pt x="106" y="24"/>
                  </a:lnTo>
                  <a:lnTo>
                    <a:pt x="110" y="24"/>
                  </a:lnTo>
                  <a:lnTo>
                    <a:pt x="110" y="16"/>
                  </a:lnTo>
                  <a:lnTo>
                    <a:pt x="106" y="16"/>
                  </a:lnTo>
                  <a:lnTo>
                    <a:pt x="106" y="8"/>
                  </a:lnTo>
                  <a:lnTo>
                    <a:pt x="110" y="8"/>
                  </a:lnTo>
                  <a:lnTo>
                    <a:pt x="110" y="0"/>
                  </a:lnTo>
                  <a:lnTo>
                    <a:pt x="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5" name="Freeform 217"/>
          <p:cNvSpPr>
            <a:spLocks noChangeAspect="1" noEditPoints="1"/>
          </p:cNvSpPr>
          <p:nvPr/>
        </p:nvSpPr>
        <p:spPr bwMode="auto">
          <a:xfrm>
            <a:off x="3675133" y="1777391"/>
            <a:ext cx="567077" cy="576000"/>
          </a:xfrm>
          <a:custGeom>
            <a:avLst/>
            <a:gdLst>
              <a:gd name="T0" fmla="*/ 49 w 125"/>
              <a:gd name="T1" fmla="*/ 16 h 127"/>
              <a:gd name="T2" fmla="*/ 36 w 125"/>
              <a:gd name="T3" fmla="*/ 18 h 127"/>
              <a:gd name="T4" fmla="*/ 25 w 125"/>
              <a:gd name="T5" fmla="*/ 26 h 127"/>
              <a:gd name="T6" fmla="*/ 18 w 125"/>
              <a:gd name="T7" fmla="*/ 37 h 127"/>
              <a:gd name="T8" fmla="*/ 15 w 125"/>
              <a:gd name="T9" fmla="*/ 50 h 127"/>
              <a:gd name="T10" fmla="*/ 18 w 125"/>
              <a:gd name="T11" fmla="*/ 64 h 127"/>
              <a:gd name="T12" fmla="*/ 25 w 125"/>
              <a:gd name="T13" fmla="*/ 75 h 127"/>
              <a:gd name="T14" fmla="*/ 36 w 125"/>
              <a:gd name="T15" fmla="*/ 81 h 127"/>
              <a:gd name="T16" fmla="*/ 49 w 125"/>
              <a:gd name="T17" fmla="*/ 85 h 127"/>
              <a:gd name="T18" fmla="*/ 63 w 125"/>
              <a:gd name="T19" fmla="*/ 81 h 127"/>
              <a:gd name="T20" fmla="*/ 73 w 125"/>
              <a:gd name="T21" fmla="*/ 75 h 127"/>
              <a:gd name="T22" fmla="*/ 81 w 125"/>
              <a:gd name="T23" fmla="*/ 64 h 127"/>
              <a:gd name="T24" fmla="*/ 84 w 125"/>
              <a:gd name="T25" fmla="*/ 50 h 127"/>
              <a:gd name="T26" fmla="*/ 81 w 125"/>
              <a:gd name="T27" fmla="*/ 37 h 127"/>
              <a:gd name="T28" fmla="*/ 73 w 125"/>
              <a:gd name="T29" fmla="*/ 26 h 127"/>
              <a:gd name="T30" fmla="*/ 63 w 125"/>
              <a:gd name="T31" fmla="*/ 18 h 127"/>
              <a:gd name="T32" fmla="*/ 49 w 125"/>
              <a:gd name="T33" fmla="*/ 16 h 127"/>
              <a:gd name="T34" fmla="*/ 49 w 125"/>
              <a:gd name="T35" fmla="*/ 0 h 127"/>
              <a:gd name="T36" fmla="*/ 68 w 125"/>
              <a:gd name="T37" fmla="*/ 4 h 127"/>
              <a:gd name="T38" fmla="*/ 85 w 125"/>
              <a:gd name="T39" fmla="*/ 16 h 127"/>
              <a:gd name="T40" fmla="*/ 95 w 125"/>
              <a:gd name="T41" fmla="*/ 31 h 127"/>
              <a:gd name="T42" fmla="*/ 99 w 125"/>
              <a:gd name="T43" fmla="*/ 50 h 127"/>
              <a:gd name="T44" fmla="*/ 97 w 125"/>
              <a:gd name="T45" fmla="*/ 64 h 127"/>
              <a:gd name="T46" fmla="*/ 91 w 125"/>
              <a:gd name="T47" fmla="*/ 77 h 127"/>
              <a:gd name="T48" fmla="*/ 91 w 125"/>
              <a:gd name="T49" fmla="*/ 78 h 127"/>
              <a:gd name="T50" fmla="*/ 122 w 125"/>
              <a:gd name="T51" fmla="*/ 109 h 127"/>
              <a:gd name="T52" fmla="*/ 124 w 125"/>
              <a:gd name="T53" fmla="*/ 113 h 127"/>
              <a:gd name="T54" fmla="*/ 125 w 125"/>
              <a:gd name="T55" fmla="*/ 116 h 127"/>
              <a:gd name="T56" fmla="*/ 124 w 125"/>
              <a:gd name="T57" fmla="*/ 120 h 127"/>
              <a:gd name="T58" fmla="*/ 122 w 125"/>
              <a:gd name="T59" fmla="*/ 123 h 127"/>
              <a:gd name="T60" fmla="*/ 119 w 125"/>
              <a:gd name="T61" fmla="*/ 126 h 127"/>
              <a:gd name="T62" fmla="*/ 115 w 125"/>
              <a:gd name="T63" fmla="*/ 127 h 127"/>
              <a:gd name="T64" fmla="*/ 111 w 125"/>
              <a:gd name="T65" fmla="*/ 126 h 127"/>
              <a:gd name="T66" fmla="*/ 107 w 125"/>
              <a:gd name="T67" fmla="*/ 123 h 127"/>
              <a:gd name="T68" fmla="*/ 77 w 125"/>
              <a:gd name="T69" fmla="*/ 93 h 127"/>
              <a:gd name="T70" fmla="*/ 76 w 125"/>
              <a:gd name="T71" fmla="*/ 92 h 127"/>
              <a:gd name="T72" fmla="*/ 64 w 125"/>
              <a:gd name="T73" fmla="*/ 98 h 127"/>
              <a:gd name="T74" fmla="*/ 49 w 125"/>
              <a:gd name="T75" fmla="*/ 101 h 127"/>
              <a:gd name="T76" fmla="*/ 30 w 125"/>
              <a:gd name="T77" fmla="*/ 97 h 127"/>
              <a:gd name="T78" fmla="*/ 14 w 125"/>
              <a:gd name="T79" fmla="*/ 85 h 127"/>
              <a:gd name="T80" fmla="*/ 4 w 125"/>
              <a:gd name="T81" fmla="*/ 69 h 127"/>
              <a:gd name="T82" fmla="*/ 0 w 125"/>
              <a:gd name="T83" fmla="*/ 50 h 127"/>
              <a:gd name="T84" fmla="*/ 4 w 125"/>
              <a:gd name="T85" fmla="*/ 31 h 127"/>
              <a:gd name="T86" fmla="*/ 14 w 125"/>
              <a:gd name="T87" fmla="*/ 16 h 127"/>
              <a:gd name="T88" fmla="*/ 30 w 125"/>
              <a:gd name="T89" fmla="*/ 4 h 127"/>
              <a:gd name="T90" fmla="*/ 49 w 125"/>
              <a:gd name="T9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127">
                <a:moveTo>
                  <a:pt x="49" y="16"/>
                </a:moveTo>
                <a:lnTo>
                  <a:pt x="36" y="18"/>
                </a:lnTo>
                <a:lnTo>
                  <a:pt x="25" y="26"/>
                </a:lnTo>
                <a:lnTo>
                  <a:pt x="18" y="37"/>
                </a:lnTo>
                <a:lnTo>
                  <a:pt x="15" y="50"/>
                </a:lnTo>
                <a:lnTo>
                  <a:pt x="18" y="64"/>
                </a:lnTo>
                <a:lnTo>
                  <a:pt x="25" y="75"/>
                </a:lnTo>
                <a:lnTo>
                  <a:pt x="36" y="81"/>
                </a:lnTo>
                <a:lnTo>
                  <a:pt x="49" y="85"/>
                </a:lnTo>
                <a:lnTo>
                  <a:pt x="63" y="81"/>
                </a:lnTo>
                <a:lnTo>
                  <a:pt x="73" y="75"/>
                </a:lnTo>
                <a:lnTo>
                  <a:pt x="81" y="64"/>
                </a:lnTo>
                <a:lnTo>
                  <a:pt x="84" y="50"/>
                </a:lnTo>
                <a:lnTo>
                  <a:pt x="81" y="37"/>
                </a:lnTo>
                <a:lnTo>
                  <a:pt x="73" y="26"/>
                </a:lnTo>
                <a:lnTo>
                  <a:pt x="63" y="18"/>
                </a:lnTo>
                <a:lnTo>
                  <a:pt x="49" y="16"/>
                </a:lnTo>
                <a:close/>
                <a:moveTo>
                  <a:pt x="49" y="0"/>
                </a:moveTo>
                <a:lnTo>
                  <a:pt x="68" y="4"/>
                </a:lnTo>
                <a:lnTo>
                  <a:pt x="85" y="16"/>
                </a:lnTo>
                <a:lnTo>
                  <a:pt x="95" y="31"/>
                </a:lnTo>
                <a:lnTo>
                  <a:pt x="99" y="50"/>
                </a:lnTo>
                <a:lnTo>
                  <a:pt x="97" y="64"/>
                </a:lnTo>
                <a:lnTo>
                  <a:pt x="91" y="77"/>
                </a:lnTo>
                <a:lnTo>
                  <a:pt x="91" y="78"/>
                </a:lnTo>
                <a:lnTo>
                  <a:pt x="122" y="109"/>
                </a:lnTo>
                <a:lnTo>
                  <a:pt x="124" y="113"/>
                </a:lnTo>
                <a:lnTo>
                  <a:pt x="125" y="116"/>
                </a:lnTo>
                <a:lnTo>
                  <a:pt x="124" y="120"/>
                </a:lnTo>
                <a:lnTo>
                  <a:pt x="122" y="123"/>
                </a:lnTo>
                <a:lnTo>
                  <a:pt x="119" y="126"/>
                </a:lnTo>
                <a:lnTo>
                  <a:pt x="115" y="127"/>
                </a:lnTo>
                <a:lnTo>
                  <a:pt x="111" y="126"/>
                </a:lnTo>
                <a:lnTo>
                  <a:pt x="107" y="123"/>
                </a:lnTo>
                <a:lnTo>
                  <a:pt x="77" y="93"/>
                </a:lnTo>
                <a:lnTo>
                  <a:pt x="76" y="92"/>
                </a:lnTo>
                <a:lnTo>
                  <a:pt x="64" y="98"/>
                </a:lnTo>
                <a:lnTo>
                  <a:pt x="49" y="101"/>
                </a:lnTo>
                <a:lnTo>
                  <a:pt x="30" y="97"/>
                </a:lnTo>
                <a:lnTo>
                  <a:pt x="14" y="85"/>
                </a:lnTo>
                <a:lnTo>
                  <a:pt x="4" y="69"/>
                </a:lnTo>
                <a:lnTo>
                  <a:pt x="0" y="50"/>
                </a:lnTo>
                <a:lnTo>
                  <a:pt x="4" y="31"/>
                </a:lnTo>
                <a:lnTo>
                  <a:pt x="14" y="16"/>
                </a:lnTo>
                <a:lnTo>
                  <a:pt x="30" y="4"/>
                </a:lnTo>
                <a:lnTo>
                  <a:pt x="49" y="0"/>
                </a:lnTo>
                <a:close/>
              </a:path>
            </a:pathLst>
          </a:custGeom>
          <a:solidFill>
            <a:schemeClr val="accent1"/>
          </a:solidFill>
          <a:ln w="0">
            <a:noFill/>
            <a:prstDash val="solid"/>
            <a:round/>
          </a:ln>
        </p:spPr>
        <p:txBody>
          <a:bodyPr vert="horz" wrap="square" lIns="91440" tIns="45720" rIns="91440" bIns="45720" numCol="1" anchor="t" anchorCtr="0" compatLnSpc="1"/>
          <a:lstStyle/>
          <a:p>
            <a:endParaRPr lang="zh-CN" altLang="en-US"/>
          </a:p>
        </p:txBody>
      </p:sp>
      <p:sp>
        <p:nvSpPr>
          <p:cNvPr id="86" name="Freeform 218"/>
          <p:cNvSpPr>
            <a:spLocks noChangeAspect="1" noEditPoints="1"/>
          </p:cNvSpPr>
          <p:nvPr/>
        </p:nvSpPr>
        <p:spPr bwMode="auto">
          <a:xfrm>
            <a:off x="3684649" y="4475943"/>
            <a:ext cx="548046" cy="576000"/>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accent4"/>
          </a:solidFill>
          <a:ln w="0">
            <a:noFill/>
            <a:prstDash val="solid"/>
            <a:round/>
          </a:ln>
        </p:spPr>
        <p:txBody>
          <a:bodyPr vert="horz" wrap="square" lIns="91440" tIns="45720" rIns="91440" bIns="45720" numCol="1" anchor="t" anchorCtr="0" compatLnSpc="1"/>
          <a:lstStyle/>
          <a:p>
            <a:endParaRPr lang="zh-CN" altLang="en-US"/>
          </a:p>
        </p:txBody>
      </p:sp>
      <p:sp>
        <p:nvSpPr>
          <p:cNvPr id="87" name="Freeform 219"/>
          <p:cNvSpPr>
            <a:spLocks noChangeAspect="1" noEditPoints="1"/>
          </p:cNvSpPr>
          <p:nvPr/>
        </p:nvSpPr>
        <p:spPr bwMode="auto">
          <a:xfrm>
            <a:off x="8094934" y="4329258"/>
            <a:ext cx="449125" cy="576000"/>
          </a:xfrm>
          <a:custGeom>
            <a:avLst/>
            <a:gdLst>
              <a:gd name="T0" fmla="*/ 49 w 99"/>
              <a:gd name="T1" fmla="*/ 17 h 127"/>
              <a:gd name="T2" fmla="*/ 36 w 99"/>
              <a:gd name="T3" fmla="*/ 21 h 127"/>
              <a:gd name="T4" fmla="*/ 26 w 99"/>
              <a:gd name="T5" fmla="*/ 31 h 127"/>
              <a:gd name="T6" fmla="*/ 22 w 99"/>
              <a:gd name="T7" fmla="*/ 46 h 127"/>
              <a:gd name="T8" fmla="*/ 26 w 99"/>
              <a:gd name="T9" fmla="*/ 60 h 127"/>
              <a:gd name="T10" fmla="*/ 36 w 99"/>
              <a:gd name="T11" fmla="*/ 69 h 127"/>
              <a:gd name="T12" fmla="*/ 49 w 99"/>
              <a:gd name="T13" fmla="*/ 73 h 127"/>
              <a:gd name="T14" fmla="*/ 64 w 99"/>
              <a:gd name="T15" fmla="*/ 69 h 127"/>
              <a:gd name="T16" fmla="*/ 74 w 99"/>
              <a:gd name="T17" fmla="*/ 60 h 127"/>
              <a:gd name="T18" fmla="*/ 78 w 99"/>
              <a:gd name="T19" fmla="*/ 46 h 127"/>
              <a:gd name="T20" fmla="*/ 74 w 99"/>
              <a:gd name="T21" fmla="*/ 31 h 127"/>
              <a:gd name="T22" fmla="*/ 64 w 99"/>
              <a:gd name="T23" fmla="*/ 21 h 127"/>
              <a:gd name="T24" fmla="*/ 49 w 99"/>
              <a:gd name="T25" fmla="*/ 17 h 127"/>
              <a:gd name="T26" fmla="*/ 49 w 99"/>
              <a:gd name="T27" fmla="*/ 0 h 127"/>
              <a:gd name="T28" fmla="*/ 69 w 99"/>
              <a:gd name="T29" fmla="*/ 4 h 127"/>
              <a:gd name="T30" fmla="*/ 85 w 99"/>
              <a:gd name="T31" fmla="*/ 14 h 127"/>
              <a:gd name="T32" fmla="*/ 95 w 99"/>
              <a:gd name="T33" fmla="*/ 30 h 127"/>
              <a:gd name="T34" fmla="*/ 99 w 99"/>
              <a:gd name="T35" fmla="*/ 50 h 127"/>
              <a:gd name="T36" fmla="*/ 99 w 99"/>
              <a:gd name="T37" fmla="*/ 55 h 127"/>
              <a:gd name="T38" fmla="*/ 97 w 99"/>
              <a:gd name="T39" fmla="*/ 72 h 127"/>
              <a:gd name="T40" fmla="*/ 89 w 99"/>
              <a:gd name="T41" fmla="*/ 89 h 127"/>
              <a:gd name="T42" fmla="*/ 80 w 99"/>
              <a:gd name="T43" fmla="*/ 102 h 127"/>
              <a:gd name="T44" fmla="*/ 69 w 99"/>
              <a:gd name="T45" fmla="*/ 113 h 127"/>
              <a:gd name="T46" fmla="*/ 60 w 99"/>
              <a:gd name="T47" fmla="*/ 120 h 127"/>
              <a:gd name="T48" fmla="*/ 53 w 99"/>
              <a:gd name="T49" fmla="*/ 126 h 127"/>
              <a:gd name="T50" fmla="*/ 51 w 99"/>
              <a:gd name="T51" fmla="*/ 127 h 127"/>
              <a:gd name="T52" fmla="*/ 48 w 99"/>
              <a:gd name="T53" fmla="*/ 126 h 127"/>
              <a:gd name="T54" fmla="*/ 43 w 99"/>
              <a:gd name="T55" fmla="*/ 122 h 127"/>
              <a:gd name="T56" fmla="*/ 34 w 99"/>
              <a:gd name="T57" fmla="*/ 115 h 127"/>
              <a:gd name="T58" fmla="*/ 25 w 99"/>
              <a:gd name="T59" fmla="*/ 106 h 127"/>
              <a:gd name="T60" fmla="*/ 15 w 99"/>
              <a:gd name="T61" fmla="*/ 94 h 127"/>
              <a:gd name="T62" fmla="*/ 8 w 99"/>
              <a:gd name="T63" fmla="*/ 80 h 127"/>
              <a:gd name="T64" fmla="*/ 2 w 99"/>
              <a:gd name="T65" fmla="*/ 65 h 127"/>
              <a:gd name="T66" fmla="*/ 1 w 99"/>
              <a:gd name="T67" fmla="*/ 58 h 127"/>
              <a:gd name="T68" fmla="*/ 0 w 99"/>
              <a:gd name="T69" fmla="*/ 50 h 127"/>
              <a:gd name="T70" fmla="*/ 4 w 99"/>
              <a:gd name="T71" fmla="*/ 30 h 127"/>
              <a:gd name="T72" fmla="*/ 14 w 99"/>
              <a:gd name="T73" fmla="*/ 14 h 127"/>
              <a:gd name="T74" fmla="*/ 30 w 99"/>
              <a:gd name="T75" fmla="*/ 4 h 127"/>
              <a:gd name="T76" fmla="*/ 49 w 99"/>
              <a:gd name="T7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 h="127">
                <a:moveTo>
                  <a:pt x="49" y="17"/>
                </a:moveTo>
                <a:lnTo>
                  <a:pt x="36" y="21"/>
                </a:lnTo>
                <a:lnTo>
                  <a:pt x="26" y="31"/>
                </a:lnTo>
                <a:lnTo>
                  <a:pt x="22" y="46"/>
                </a:lnTo>
                <a:lnTo>
                  <a:pt x="26" y="60"/>
                </a:lnTo>
                <a:lnTo>
                  <a:pt x="36" y="69"/>
                </a:lnTo>
                <a:lnTo>
                  <a:pt x="49" y="73"/>
                </a:lnTo>
                <a:lnTo>
                  <a:pt x="64" y="69"/>
                </a:lnTo>
                <a:lnTo>
                  <a:pt x="74" y="60"/>
                </a:lnTo>
                <a:lnTo>
                  <a:pt x="78" y="46"/>
                </a:lnTo>
                <a:lnTo>
                  <a:pt x="74" y="31"/>
                </a:lnTo>
                <a:lnTo>
                  <a:pt x="64" y="21"/>
                </a:lnTo>
                <a:lnTo>
                  <a:pt x="49" y="17"/>
                </a:lnTo>
                <a:close/>
                <a:moveTo>
                  <a:pt x="49" y="0"/>
                </a:moveTo>
                <a:lnTo>
                  <a:pt x="69" y="4"/>
                </a:lnTo>
                <a:lnTo>
                  <a:pt x="85" y="14"/>
                </a:lnTo>
                <a:lnTo>
                  <a:pt x="95" y="30"/>
                </a:lnTo>
                <a:lnTo>
                  <a:pt x="99" y="50"/>
                </a:lnTo>
                <a:lnTo>
                  <a:pt x="99" y="55"/>
                </a:lnTo>
                <a:lnTo>
                  <a:pt x="97" y="72"/>
                </a:lnTo>
                <a:lnTo>
                  <a:pt x="89" y="89"/>
                </a:lnTo>
                <a:lnTo>
                  <a:pt x="80" y="102"/>
                </a:lnTo>
                <a:lnTo>
                  <a:pt x="69" y="113"/>
                </a:lnTo>
                <a:lnTo>
                  <a:pt x="60" y="120"/>
                </a:lnTo>
                <a:lnTo>
                  <a:pt x="53" y="126"/>
                </a:lnTo>
                <a:lnTo>
                  <a:pt x="51" y="127"/>
                </a:lnTo>
                <a:lnTo>
                  <a:pt x="48" y="126"/>
                </a:lnTo>
                <a:lnTo>
                  <a:pt x="43" y="122"/>
                </a:lnTo>
                <a:lnTo>
                  <a:pt x="34" y="115"/>
                </a:lnTo>
                <a:lnTo>
                  <a:pt x="25" y="106"/>
                </a:lnTo>
                <a:lnTo>
                  <a:pt x="15" y="94"/>
                </a:lnTo>
                <a:lnTo>
                  <a:pt x="8" y="80"/>
                </a:lnTo>
                <a:lnTo>
                  <a:pt x="2" y="65"/>
                </a:lnTo>
                <a:lnTo>
                  <a:pt x="1" y="58"/>
                </a:lnTo>
                <a:lnTo>
                  <a:pt x="0" y="50"/>
                </a:lnTo>
                <a:lnTo>
                  <a:pt x="4" y="30"/>
                </a:lnTo>
                <a:lnTo>
                  <a:pt x="14" y="14"/>
                </a:lnTo>
                <a:lnTo>
                  <a:pt x="30" y="4"/>
                </a:lnTo>
                <a:lnTo>
                  <a:pt x="49"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zh-CN" altLang="en-US"/>
          </a:p>
        </p:txBody>
      </p:sp>
      <p:sp>
        <p:nvSpPr>
          <p:cNvPr id="88" name="Freeform 221"/>
          <p:cNvSpPr>
            <a:spLocks noChangeAspect="1"/>
          </p:cNvSpPr>
          <p:nvPr/>
        </p:nvSpPr>
        <p:spPr bwMode="auto">
          <a:xfrm>
            <a:off x="8019324" y="1777391"/>
            <a:ext cx="600359" cy="576000"/>
          </a:xfrm>
          <a:custGeom>
            <a:avLst/>
            <a:gdLst>
              <a:gd name="T0" fmla="*/ 61 w 124"/>
              <a:gd name="T1" fmla="*/ 0 h 119"/>
              <a:gd name="T2" fmla="*/ 82 w 124"/>
              <a:gd name="T3" fmla="*/ 38 h 119"/>
              <a:gd name="T4" fmla="*/ 124 w 124"/>
              <a:gd name="T5" fmla="*/ 45 h 119"/>
              <a:gd name="T6" fmla="*/ 95 w 124"/>
              <a:gd name="T7" fmla="*/ 77 h 119"/>
              <a:gd name="T8" fmla="*/ 101 w 124"/>
              <a:gd name="T9" fmla="*/ 119 h 119"/>
              <a:gd name="T10" fmla="*/ 61 w 124"/>
              <a:gd name="T11" fmla="*/ 100 h 119"/>
              <a:gd name="T12" fmla="*/ 23 w 124"/>
              <a:gd name="T13" fmla="*/ 119 h 119"/>
              <a:gd name="T14" fmla="*/ 29 w 124"/>
              <a:gd name="T15" fmla="*/ 77 h 119"/>
              <a:gd name="T16" fmla="*/ 0 w 124"/>
              <a:gd name="T17" fmla="*/ 45 h 119"/>
              <a:gd name="T18" fmla="*/ 42 w 124"/>
              <a:gd name="T19" fmla="*/ 38 h 119"/>
              <a:gd name="T20" fmla="*/ 61 w 124"/>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19">
                <a:moveTo>
                  <a:pt x="61" y="0"/>
                </a:moveTo>
                <a:lnTo>
                  <a:pt x="82" y="38"/>
                </a:lnTo>
                <a:lnTo>
                  <a:pt x="124" y="45"/>
                </a:lnTo>
                <a:lnTo>
                  <a:pt x="95" y="77"/>
                </a:lnTo>
                <a:lnTo>
                  <a:pt x="101" y="119"/>
                </a:lnTo>
                <a:lnTo>
                  <a:pt x="61" y="100"/>
                </a:lnTo>
                <a:lnTo>
                  <a:pt x="23" y="119"/>
                </a:lnTo>
                <a:lnTo>
                  <a:pt x="29" y="77"/>
                </a:lnTo>
                <a:lnTo>
                  <a:pt x="0" y="45"/>
                </a:lnTo>
                <a:lnTo>
                  <a:pt x="42" y="38"/>
                </a:lnTo>
                <a:lnTo>
                  <a:pt x="61" y="0"/>
                </a:lnTo>
                <a:close/>
              </a:path>
            </a:pathLst>
          </a:custGeom>
          <a:solidFill>
            <a:schemeClr val="accent2"/>
          </a:solidFill>
          <a:ln w="0">
            <a:noFill/>
            <a:prstDash val="solid"/>
            <a:round/>
          </a:ln>
        </p:spPr>
        <p:txBody>
          <a:bodyPr vert="horz" wrap="square" lIns="91440" tIns="45720" rIns="91440" bIns="45720" numCol="1" anchor="t" anchorCtr="0" compatLnSpc="1"/>
          <a:lstStyle/>
          <a:p>
            <a:endParaRPr lang="zh-CN" altLang="en-US"/>
          </a:p>
        </p:txBody>
      </p:sp>
      <p:sp>
        <p:nvSpPr>
          <p:cNvPr id="89" name="文本框 88"/>
          <p:cNvSpPr txBox="1"/>
          <p:nvPr/>
        </p:nvSpPr>
        <p:spPr>
          <a:xfrm>
            <a:off x="995045" y="2219325"/>
            <a:ext cx="2357755" cy="1045210"/>
          </a:xfrm>
          <a:prstGeom prst="rect">
            <a:avLst/>
          </a:prstGeom>
          <a:noFill/>
        </p:spPr>
        <p:txBody>
          <a:bodyPr wrap="square" rtlCol="0">
            <a:spAutoFit/>
          </a:bodyPr>
          <a:lstStyle/>
          <a:p>
            <a:pPr algn="l"/>
            <a:r>
              <a:rPr lang="en-US" altLang="zh-CN" sz="2000" b="1" dirty="0">
                <a:solidFill>
                  <a:schemeClr val="tx1">
                    <a:lumMod val="75000"/>
                    <a:lumOff val="25000"/>
                  </a:schemeClr>
                </a:solidFill>
                <a:latin typeface="+mj-ea"/>
                <a:ea typeface="+mj-ea"/>
                <a:cs typeface="Arial" panose="020B0604020202020204" pitchFamily="34" charset="0"/>
              </a:rPr>
              <a:t>周边服务模块</a:t>
            </a:r>
            <a:endParaRPr lang="en-US" altLang="zh-CN" sz="2000" b="1" dirty="0">
              <a:solidFill>
                <a:schemeClr val="tx1">
                  <a:lumMod val="75000"/>
                  <a:lumOff val="25000"/>
                </a:schemeClr>
              </a:solidFill>
              <a:latin typeface="+mj-ea"/>
              <a:ea typeface="+mj-ea"/>
              <a:cs typeface="Arial" panose="020B0604020202020204" pitchFamily="34" charset="0"/>
            </a:endParaRPr>
          </a:p>
          <a:p>
            <a:pPr algn="l"/>
            <a:r>
              <a:rPr lang="en-US" altLang="zh-CN" sz="1400" dirty="0">
                <a:solidFill>
                  <a:schemeClr val="tx1">
                    <a:lumMod val="75000"/>
                    <a:lumOff val="25000"/>
                  </a:schemeClr>
                </a:solidFill>
                <a:latin typeface="+mn-ea"/>
                <a:cs typeface="+mn-ea"/>
              </a:rPr>
              <a:t>用户自主登录后点击周边服务模块后，可以选择赶兴趣的类型获取优惠信息</a:t>
            </a:r>
            <a:r>
              <a:rPr lang="en-US" altLang="zh-CN" sz="1400" dirty="0">
                <a:solidFill>
                  <a:schemeClr val="tx1">
                    <a:lumMod val="50000"/>
                    <a:lumOff val="50000"/>
                  </a:schemeClr>
                </a:solidFill>
                <a:latin typeface="+mn-ea"/>
                <a:cs typeface="+mn-ea"/>
                <a:sym typeface="+mn-ea"/>
              </a:rPr>
              <a:t>. </a:t>
            </a:r>
            <a:endParaRPr lang="en-US" altLang="zh-CN" sz="1400" dirty="0">
              <a:solidFill>
                <a:schemeClr val="tx1">
                  <a:lumMod val="50000"/>
                  <a:lumOff val="50000"/>
                </a:schemeClr>
              </a:solidFill>
              <a:latin typeface="+mn-ea"/>
              <a:cs typeface="+mn-ea"/>
              <a:sym typeface="+mn-ea"/>
            </a:endParaRPr>
          </a:p>
        </p:txBody>
      </p:sp>
      <p:sp>
        <p:nvSpPr>
          <p:cNvPr id="90" name="文本框 89"/>
          <p:cNvSpPr txBox="1"/>
          <p:nvPr/>
        </p:nvSpPr>
        <p:spPr>
          <a:xfrm>
            <a:off x="1099820" y="4975860"/>
            <a:ext cx="2147570" cy="1045210"/>
          </a:xfrm>
          <a:prstGeom prst="rect">
            <a:avLst/>
          </a:prstGeom>
          <a:noFill/>
        </p:spPr>
        <p:txBody>
          <a:bodyPr wrap="square" rtlCol="0">
            <a:spAutoFit/>
          </a:bodyPr>
          <a:lstStyle/>
          <a:p>
            <a:pPr algn="l"/>
            <a:r>
              <a:rPr lang="en-US" altLang="zh-CN" sz="2000" b="1" dirty="0">
                <a:solidFill>
                  <a:schemeClr val="tx1">
                    <a:lumMod val="75000"/>
                    <a:lumOff val="25000"/>
                  </a:schemeClr>
                </a:solidFill>
                <a:latin typeface="+mj-ea"/>
                <a:ea typeface="+mj-ea"/>
                <a:cs typeface="Arial" panose="020B0604020202020204" pitchFamily="34" charset="0"/>
              </a:rPr>
              <a:t>缴费模块</a:t>
            </a:r>
            <a:endParaRPr lang="en-US" altLang="zh-CN" sz="2000" b="1" dirty="0">
              <a:solidFill>
                <a:schemeClr val="tx1">
                  <a:lumMod val="75000"/>
                  <a:lumOff val="25000"/>
                </a:schemeClr>
              </a:solidFill>
              <a:latin typeface="+mj-ea"/>
              <a:ea typeface="+mj-ea"/>
              <a:cs typeface="Arial" panose="020B0604020202020204" pitchFamily="34" charset="0"/>
            </a:endParaRPr>
          </a:p>
          <a:p>
            <a:pPr algn="l"/>
            <a:r>
              <a:rPr lang="en-US" altLang="zh-CN" sz="1400" dirty="0">
                <a:solidFill>
                  <a:schemeClr val="tx1">
                    <a:lumMod val="75000"/>
                    <a:lumOff val="25000"/>
                  </a:schemeClr>
                </a:solidFill>
                <a:latin typeface="+mn-ea"/>
                <a:cs typeface="+mn-ea"/>
              </a:rPr>
              <a:t>用户自主登录后点击缴费模块后，选择相应的缴费对象，查询余额进行缴费</a:t>
            </a:r>
            <a:r>
              <a:rPr lang="en-US" altLang="zh-CN" sz="1400" dirty="0">
                <a:solidFill>
                  <a:schemeClr val="tx1">
                    <a:lumMod val="50000"/>
                    <a:lumOff val="50000"/>
                  </a:schemeClr>
                </a:solidFill>
                <a:latin typeface="+mn-ea"/>
                <a:cs typeface="+mn-ea"/>
              </a:rPr>
              <a:t>.</a:t>
            </a:r>
            <a:r>
              <a:rPr lang="en-US" altLang="zh-CN" sz="1100" dirty="0">
                <a:solidFill>
                  <a:schemeClr val="tx1">
                    <a:lumMod val="50000"/>
                    <a:lumOff val="50000"/>
                  </a:schemeClr>
                </a:solidFill>
                <a:cs typeface="Arial" panose="020B0604020202020204" pitchFamily="34" charset="0"/>
              </a:rPr>
              <a:t> </a:t>
            </a:r>
            <a:endParaRPr lang="en-US" altLang="zh-CN" sz="1100" dirty="0">
              <a:solidFill>
                <a:schemeClr val="tx1">
                  <a:lumMod val="50000"/>
                  <a:lumOff val="50000"/>
                </a:schemeClr>
              </a:solidFill>
              <a:cs typeface="Arial" panose="020B0604020202020204" pitchFamily="34" charset="0"/>
            </a:endParaRPr>
          </a:p>
        </p:txBody>
      </p:sp>
      <p:sp>
        <p:nvSpPr>
          <p:cNvPr id="91" name="文本框 90"/>
          <p:cNvSpPr txBox="1"/>
          <p:nvPr/>
        </p:nvSpPr>
        <p:spPr>
          <a:xfrm>
            <a:off x="8993505" y="1280160"/>
            <a:ext cx="2814955" cy="1045210"/>
          </a:xfrm>
          <a:prstGeom prst="rect">
            <a:avLst/>
          </a:prstGeom>
          <a:noFill/>
        </p:spPr>
        <p:txBody>
          <a:bodyPr wrap="square" rtlCol="0">
            <a:spAutoFit/>
          </a:bodyPr>
          <a:lstStyle/>
          <a:p>
            <a:r>
              <a:rPr lang="en-US" altLang="zh-CN" sz="2000" b="1" dirty="0">
                <a:solidFill>
                  <a:schemeClr val="tx1">
                    <a:lumMod val="75000"/>
                    <a:lumOff val="25000"/>
                  </a:schemeClr>
                </a:solidFill>
                <a:latin typeface="+mj-ea"/>
                <a:ea typeface="+mj-ea"/>
                <a:cs typeface="Arial" panose="020B0604020202020204" pitchFamily="34" charset="0"/>
              </a:rPr>
              <a:t>离校登记模块</a:t>
            </a:r>
            <a:endParaRPr lang="en-US" altLang="zh-CN" sz="2000" b="1" dirty="0">
              <a:solidFill>
                <a:schemeClr val="tx1">
                  <a:lumMod val="75000"/>
                  <a:lumOff val="25000"/>
                </a:schemeClr>
              </a:solidFill>
              <a:latin typeface="+mj-ea"/>
              <a:ea typeface="+mj-ea"/>
              <a:cs typeface="Arial" panose="020B0604020202020204" pitchFamily="34" charset="0"/>
            </a:endParaRPr>
          </a:p>
          <a:p>
            <a:r>
              <a:rPr lang="en-US" altLang="zh-CN" sz="1400" dirty="0">
                <a:solidFill>
                  <a:schemeClr val="tx1">
                    <a:lumMod val="75000"/>
                    <a:lumOff val="25000"/>
                  </a:schemeClr>
                </a:solidFill>
                <a:latin typeface="+mn-ea"/>
                <a:cs typeface="Arial" panose="020B0604020202020204" pitchFamily="34" charset="0"/>
              </a:rPr>
              <a:t>用户自主登录后点击离校登记模块后，填写相应的离校信息，完成离校登记</a:t>
            </a:r>
            <a:endParaRPr lang="en-US" altLang="zh-CN" sz="1400" dirty="0">
              <a:solidFill>
                <a:schemeClr val="tx1">
                  <a:lumMod val="75000"/>
                  <a:lumOff val="25000"/>
                </a:schemeClr>
              </a:solidFill>
              <a:latin typeface="+mn-ea"/>
              <a:cs typeface="Arial" panose="020B0604020202020204" pitchFamily="34" charset="0"/>
            </a:endParaRPr>
          </a:p>
        </p:txBody>
      </p:sp>
      <p:sp>
        <p:nvSpPr>
          <p:cNvPr id="92" name="文本框 91"/>
          <p:cNvSpPr txBox="1"/>
          <p:nvPr/>
        </p:nvSpPr>
        <p:spPr>
          <a:xfrm>
            <a:off x="5645150" y="4975860"/>
            <a:ext cx="6028055" cy="1691640"/>
          </a:xfrm>
          <a:prstGeom prst="rect">
            <a:avLst/>
          </a:prstGeom>
          <a:noFill/>
        </p:spPr>
        <p:txBody>
          <a:bodyPr wrap="square" rtlCol="0">
            <a:spAutoFit/>
          </a:bodyPr>
          <a:lstStyle/>
          <a:p>
            <a:r>
              <a:rPr lang="en-US" altLang="zh-CN" sz="2000" b="1" dirty="0">
                <a:solidFill>
                  <a:schemeClr val="tx1">
                    <a:lumMod val="75000"/>
                    <a:lumOff val="25000"/>
                  </a:schemeClr>
                </a:solidFill>
                <a:latin typeface="+mj-ea"/>
                <a:ea typeface="+mj-ea"/>
                <a:cs typeface="Arial" panose="020B0604020202020204" pitchFamily="34" charset="0"/>
              </a:rPr>
              <a:t>后台模块</a:t>
            </a:r>
            <a:endParaRPr lang="en-US" altLang="zh-CN" sz="2000" b="1" dirty="0">
              <a:solidFill>
                <a:schemeClr val="tx1">
                  <a:lumMod val="75000"/>
                  <a:lumOff val="25000"/>
                </a:schemeClr>
              </a:solidFill>
              <a:latin typeface="+mj-ea"/>
              <a:ea typeface="+mj-ea"/>
              <a:cs typeface="Arial" panose="020B0604020202020204" pitchFamily="34" charset="0"/>
            </a:endParaRPr>
          </a:p>
          <a:p>
            <a:r>
              <a:rPr lang="en-US" altLang="zh-CN" sz="1400" dirty="0">
                <a:solidFill>
                  <a:schemeClr val="tx1">
                    <a:lumMod val="75000"/>
                    <a:lumOff val="25000"/>
                  </a:schemeClr>
                </a:solidFill>
                <a:latin typeface="+mn-ea"/>
                <a:cs typeface="Arial" panose="020B0604020202020204" pitchFamily="34" charset="0"/>
              </a:rPr>
              <a:t>登录之后可以增删查改老师信息表，添加图书信息，删除图书信息，查看图书信息，修改图书信息，查看失物招领信息，删除失物招领信息，查看报修信息，删除报修信息，查看教室预定信息，删除教室预定信息，查看周边服务信息，添加周边服务信息，删除周边服务信息，修改周边服务信息，查看缴费信息，删除缴费信息，查看离校登记信息，删除离校登记信息</a:t>
            </a:r>
            <a:endParaRPr lang="en-US" altLang="zh-CN" sz="1400" dirty="0">
              <a:solidFill>
                <a:schemeClr val="tx1">
                  <a:lumMod val="75000"/>
                  <a:lumOff val="25000"/>
                </a:schemeClr>
              </a:solidFill>
              <a:latin typeface="+mn-ea"/>
              <a:cs typeface="Arial" panose="020B0604020202020204" pitchFamily="34" charset="0"/>
            </a:endParaRPr>
          </a:p>
        </p:txBody>
      </p:sp>
      <p:cxnSp>
        <p:nvCxnSpPr>
          <p:cNvPr id="93" name="直接连接符 92"/>
          <p:cNvCxnSpPr/>
          <p:nvPr/>
        </p:nvCxnSpPr>
        <p:spPr>
          <a:xfrm>
            <a:off x="4368945" y="2325192"/>
            <a:ext cx="751500" cy="72008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6817855" y="4079883"/>
            <a:ext cx="751500" cy="72008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7023607" y="2325192"/>
            <a:ext cx="751500" cy="72008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4440972" y="4079883"/>
            <a:ext cx="751500" cy="72008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397227" y="-538250"/>
            <a:ext cx="2556356" cy="2296167"/>
            <a:chOff x="-1344978" y="-685187"/>
            <a:chExt cx="6781080" cy="6092478"/>
          </a:xfrm>
        </p:grpSpPr>
        <p:sp>
          <p:nvSpPr>
            <p:cNvPr id="44" name="椭圆 43"/>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7" name="直接连接符 56"/>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 name="平行四边形 57"/>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endParaRPr lang="en-US" altLang="zh-CN" sz="3600" dirty="0">
              <a:solidFill>
                <a:schemeClr val="tx1">
                  <a:lumMod val="75000"/>
                  <a:lumOff val="25000"/>
                </a:schemeClr>
              </a:solidFill>
            </a:endParaRPr>
          </a:p>
        </p:txBody>
      </p:sp>
      <p:sp>
        <p:nvSpPr>
          <p:cNvPr id="59" name="矩形 58"/>
          <p:cNvSpPr/>
          <p:nvPr/>
        </p:nvSpPr>
        <p:spPr>
          <a:xfrm>
            <a:off x="3206993" y="351899"/>
            <a:ext cx="469177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功能描述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14:bounceEnd="36000">
                                          <p:cBhvr additive="base">
                                            <p:cTn id="7" dur="500" fill="hold"/>
                                            <p:tgtEl>
                                              <p:spTgt spid="5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1+#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8017" y="845724"/>
            <a:ext cx="2246073"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7933" y="1013365"/>
            <a:ext cx="2690657"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9257" y="2729570"/>
            <a:ext cx="1948020"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4820" y="1441624"/>
            <a:ext cx="2607552"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8589" y="473053"/>
            <a:ext cx="1645036"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3396" y="2863157"/>
            <a:ext cx="1130533"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8932" y="4503323"/>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5482" y="4325230"/>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5624" y="4912257"/>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9625" y="4570167"/>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8051" y="6074691"/>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3540" y="1314992"/>
            <a:ext cx="1657244"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1200" y="2352147"/>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6206" y="3104117"/>
            <a:ext cx="446980"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762" y="2457951"/>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431" y="2863153"/>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9599" y="3534632"/>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9535" y="1076999"/>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6533" y="3517142"/>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7275" y="307562"/>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11791" y="1687036"/>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5038" y="2096798"/>
            <a:ext cx="2665109"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3</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2100" y="4954389"/>
            <a:ext cx="5510986"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项目难点攻克</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上箭头 19"/>
          <p:cNvSpPr/>
          <p:nvPr/>
        </p:nvSpPr>
        <p:spPr>
          <a:xfrm rot="5400000">
            <a:off x="3357946" y="2584895"/>
            <a:ext cx="1150411" cy="1900676"/>
          </a:xfrm>
          <a:prstGeom prst="upArrow">
            <a:avLst>
              <a:gd name="adj1" fmla="val 55557"/>
              <a:gd name="adj2" fmla="val 6667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4" name="椭圆 23"/>
          <p:cNvSpPr/>
          <p:nvPr/>
        </p:nvSpPr>
        <p:spPr>
          <a:xfrm>
            <a:off x="573954" y="2365569"/>
            <a:ext cx="2546190" cy="254552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同心圆 24"/>
          <p:cNvSpPr/>
          <p:nvPr/>
        </p:nvSpPr>
        <p:spPr>
          <a:xfrm>
            <a:off x="573954" y="2347789"/>
            <a:ext cx="2546190" cy="2545523"/>
          </a:xfrm>
          <a:prstGeom prst="donut">
            <a:avLst>
              <a:gd name="adj" fmla="val 12403"/>
            </a:avLst>
          </a:prstGeom>
          <a:gradFill flip="none" rotWithShape="1">
            <a:gsLst>
              <a:gs pos="0">
                <a:schemeClr val="tx1">
                  <a:lumMod val="65000"/>
                  <a:lumOff val="35000"/>
                  <a:tint val="66000"/>
                  <a:satMod val="160000"/>
                </a:schemeClr>
              </a:gs>
              <a:gs pos="50000">
                <a:schemeClr val="tx1">
                  <a:lumMod val="65000"/>
                  <a:lumOff val="35000"/>
                  <a:tint val="44500"/>
                  <a:satMod val="160000"/>
                </a:schemeClr>
              </a:gs>
              <a:gs pos="100000">
                <a:schemeClr val="tx1">
                  <a:lumMod val="65000"/>
                  <a:lumOff val="35000"/>
                  <a:tint val="23500"/>
                  <a:satMod val="160000"/>
                </a:scheme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6" name="TextBox 5"/>
          <p:cNvSpPr txBox="1"/>
          <p:nvPr/>
        </p:nvSpPr>
        <p:spPr>
          <a:xfrm>
            <a:off x="5165367" y="2085342"/>
            <a:ext cx="365900" cy="461665"/>
          </a:xfrm>
          <a:prstGeom prst="rect">
            <a:avLst/>
          </a:prstGeom>
          <a:noFill/>
        </p:spPr>
        <p:txBody>
          <a:bodyPr wrap="non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7" name="TextBox 44"/>
          <p:cNvSpPr txBox="1"/>
          <p:nvPr/>
        </p:nvSpPr>
        <p:spPr>
          <a:xfrm>
            <a:off x="3144364" y="2693037"/>
            <a:ext cx="365900" cy="461665"/>
          </a:xfrm>
          <a:prstGeom prst="rect">
            <a:avLst/>
          </a:prstGeom>
          <a:noFill/>
        </p:spPr>
        <p:txBody>
          <a:bodyPr wrap="non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8" name="TextBox 45"/>
          <p:cNvSpPr txBox="1"/>
          <p:nvPr/>
        </p:nvSpPr>
        <p:spPr>
          <a:xfrm>
            <a:off x="2570324" y="4911316"/>
            <a:ext cx="365900" cy="461665"/>
          </a:xfrm>
          <a:prstGeom prst="rect">
            <a:avLst/>
          </a:prstGeom>
          <a:noFill/>
        </p:spPr>
        <p:txBody>
          <a:bodyPr wrap="non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0" name="TextBox 9"/>
          <p:cNvSpPr txBox="1"/>
          <p:nvPr/>
        </p:nvSpPr>
        <p:spPr>
          <a:xfrm>
            <a:off x="1120007" y="2959643"/>
            <a:ext cx="1214120" cy="1322070"/>
          </a:xfrm>
          <a:prstGeom prst="rect">
            <a:avLst/>
          </a:prstGeom>
          <a:noFill/>
        </p:spPr>
        <p:txBody>
          <a:bodyPr wrap="none" rtlCol="0">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rPr>
              <a:t>Ajax</a:t>
            </a:r>
            <a:endParaRPr lang="en-US" altLang="zh-CN" sz="4000" dirty="0">
              <a:solidFill>
                <a:schemeClr val="bg1"/>
              </a:solidFill>
              <a:latin typeface="微软雅黑" panose="020B0503020204020204" pitchFamily="34" charset="-122"/>
              <a:ea typeface="微软雅黑" panose="020B0503020204020204" pitchFamily="34" charset="-122"/>
            </a:endParaRPr>
          </a:p>
          <a:p>
            <a:pPr algn="ctr"/>
            <a:r>
              <a:rPr lang="zh-CN" altLang="en-US" sz="4000" dirty="0">
                <a:solidFill>
                  <a:schemeClr val="bg1"/>
                </a:solidFill>
                <a:latin typeface="微软雅黑" panose="020B0503020204020204" pitchFamily="34" charset="-122"/>
                <a:ea typeface="微软雅黑" panose="020B0503020204020204" pitchFamily="34" charset="-122"/>
              </a:rPr>
              <a:t>技术</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5686425" y="2427605"/>
            <a:ext cx="4890770" cy="1845310"/>
          </a:xfrm>
          <a:prstGeom prst="rect">
            <a:avLst/>
          </a:prstGeom>
          <a:noFill/>
        </p:spPr>
        <p:txBody>
          <a:bodyPr wrap="square" rtlCol="0">
            <a:spAutoFit/>
          </a:bodyPr>
          <a:lstStyle/>
          <a:p>
            <a:r>
              <a:rPr lang="en-US" altLang="zh-CN" sz="2800" b="1" dirty="0">
                <a:solidFill>
                  <a:schemeClr val="tx1">
                    <a:lumMod val="75000"/>
                    <a:lumOff val="25000"/>
                  </a:schemeClr>
                </a:solidFill>
                <a:latin typeface="+mj-ea"/>
                <a:ea typeface="+mj-ea"/>
                <a:cs typeface="+mj-ea"/>
              </a:rPr>
              <a:t>Ajax</a:t>
            </a:r>
            <a:r>
              <a:rPr lang="zh-CN" altLang="en-US" sz="2800" b="1" dirty="0">
                <a:solidFill>
                  <a:schemeClr val="tx1">
                    <a:lumMod val="75000"/>
                    <a:lumOff val="25000"/>
                  </a:schemeClr>
                </a:solidFill>
                <a:latin typeface="+mj-ea"/>
                <a:ea typeface="+mj-ea"/>
                <a:cs typeface="+mj-ea"/>
              </a:rPr>
              <a:t>技术</a:t>
            </a:r>
            <a:endParaRPr lang="zh-CN" altLang="en-US" sz="2800" b="1" dirty="0">
              <a:solidFill>
                <a:schemeClr val="tx1">
                  <a:lumMod val="75000"/>
                  <a:lumOff val="25000"/>
                </a:schemeClr>
              </a:solidFill>
              <a:latin typeface="+mj-ea"/>
              <a:ea typeface="+mj-ea"/>
              <a:cs typeface="+mj-ea"/>
            </a:endParaRPr>
          </a:p>
          <a:p>
            <a:pPr algn="l"/>
            <a:r>
              <a:rPr lang="en-US" altLang="zh-CN" sz="2000" b="1" dirty="0">
                <a:solidFill>
                  <a:schemeClr val="tx1">
                    <a:lumMod val="75000"/>
                    <a:lumOff val="25000"/>
                  </a:schemeClr>
                </a:solidFill>
                <a:cs typeface="Arial" panose="020B0604020202020204" pitchFamily="34" charset="0"/>
              </a:rPr>
              <a:t> </a:t>
            </a:r>
            <a:r>
              <a:rPr lang="en-US" altLang="zh-CN" sz="2400" dirty="0">
                <a:solidFill>
                  <a:schemeClr val="tx1">
                    <a:lumMod val="75000"/>
                    <a:lumOff val="25000"/>
                  </a:schemeClr>
                </a:solidFill>
                <a:latin typeface="+mn-ea"/>
                <a:cs typeface="+mn-ea"/>
              </a:rPr>
              <a:t>在Ajax中主要通过XMLHttpRequest对象处理发送请求和回应的，而要使用此</a:t>
            </a:r>
            <a:r>
              <a:rPr lang="zh-CN" altLang="en-US" sz="2400" dirty="0">
                <a:solidFill>
                  <a:schemeClr val="tx1">
                    <a:lumMod val="75000"/>
                    <a:lumOff val="25000"/>
                  </a:schemeClr>
                </a:solidFill>
                <a:latin typeface="+mn-ea"/>
                <a:cs typeface="+mn-ea"/>
              </a:rPr>
              <a:t>技术</a:t>
            </a:r>
            <a:r>
              <a:rPr lang="en-US" altLang="zh-CN" sz="2400" dirty="0">
                <a:solidFill>
                  <a:schemeClr val="tx1">
                    <a:lumMod val="75000"/>
                    <a:lumOff val="25000"/>
                  </a:schemeClr>
                </a:solidFill>
                <a:latin typeface="+mn-ea"/>
                <a:cs typeface="+mn-ea"/>
              </a:rPr>
              <a:t>则必须使用javaScript</a:t>
            </a:r>
            <a:endParaRPr lang="en-US" altLang="zh-CN" sz="2000" b="1" dirty="0">
              <a:solidFill>
                <a:schemeClr val="tx1">
                  <a:lumMod val="75000"/>
                  <a:lumOff val="25000"/>
                </a:schemeClr>
              </a:solidFill>
              <a:cs typeface="Arial" panose="020B0604020202020204" pitchFamily="34" charset="0"/>
            </a:endParaRPr>
          </a:p>
          <a:p>
            <a:endParaRPr lang="en-US" altLang="zh-CN" sz="1400" dirty="0">
              <a:solidFill>
                <a:schemeClr val="tx1">
                  <a:lumMod val="50000"/>
                  <a:lumOff val="50000"/>
                </a:schemeClr>
              </a:solidFill>
              <a:cs typeface="Arial" panose="020B0604020202020204" pitchFamily="34" charset="0"/>
            </a:endParaRPr>
          </a:p>
        </p:txBody>
      </p:sp>
      <p:grpSp>
        <p:nvGrpSpPr>
          <p:cNvPr id="35" name="组合 34"/>
          <p:cNvGrpSpPr/>
          <p:nvPr/>
        </p:nvGrpSpPr>
        <p:grpSpPr>
          <a:xfrm>
            <a:off x="-397227" y="-538250"/>
            <a:ext cx="2556356" cy="2296167"/>
            <a:chOff x="-1344978" y="-685187"/>
            <a:chExt cx="6781080" cy="6092478"/>
          </a:xfrm>
        </p:grpSpPr>
        <p:sp>
          <p:nvSpPr>
            <p:cNvPr id="36" name="椭圆 35"/>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9" name="直接连接符 48"/>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0" name="平行四边形 49"/>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endParaRPr lang="en-US" altLang="zh-CN" sz="3600" dirty="0">
              <a:solidFill>
                <a:schemeClr val="tx1">
                  <a:lumMod val="75000"/>
                  <a:lumOff val="25000"/>
                </a:schemeClr>
              </a:solidFill>
            </a:endParaRPr>
          </a:p>
        </p:txBody>
      </p:sp>
      <p:sp>
        <p:nvSpPr>
          <p:cNvPr id="51" name="矩形 50"/>
          <p:cNvSpPr/>
          <p:nvPr/>
        </p:nvSpPr>
        <p:spPr>
          <a:xfrm>
            <a:off x="3206993" y="351899"/>
            <a:ext cx="469177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技术难点攻克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14:bounceEnd="36000">
                                          <p:cBhvr additive="base">
                                            <p:cTn id="7" dur="500" fill="hold"/>
                                            <p:tgtEl>
                                              <p:spTgt spid="51"/>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1+#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mc:Fallback>
  </mc:AlternateContent>
</p:sld>
</file>

<file path=ppt/theme/theme1.xml><?xml version="1.0" encoding="utf-8"?>
<a:theme xmlns:a="http://schemas.openxmlformats.org/drawingml/2006/main" name="主题1">
  <a:themeElements>
    <a:clrScheme name="MOMODA1">
      <a:dk1>
        <a:sysClr val="windowText" lastClr="000000"/>
      </a:dk1>
      <a:lt1>
        <a:sysClr val="window" lastClr="FFFFFF"/>
      </a:lt1>
      <a:dk2>
        <a:srgbClr val="A5A5A5"/>
      </a:dk2>
      <a:lt2>
        <a:srgbClr val="DCD8DC"/>
      </a:lt2>
      <a:accent1>
        <a:srgbClr val="CF5F55"/>
      </a:accent1>
      <a:accent2>
        <a:srgbClr val="F2C06B"/>
      </a:accent2>
      <a:accent3>
        <a:srgbClr val="5F9387"/>
      </a:accent3>
      <a:accent4>
        <a:srgbClr val="97A6AB"/>
      </a:accent4>
      <a:accent5>
        <a:srgbClr val="837664"/>
      </a:accent5>
      <a:accent6>
        <a:srgbClr val="3F3F3F"/>
      </a:accent6>
      <a:hlink>
        <a:srgbClr val="FFFFFF"/>
      </a:hlink>
      <a:folHlink>
        <a:srgbClr val="8C8C8C"/>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1413</Words>
  <Application>WPS 演示</Application>
  <PresentationFormat>自定义</PresentationFormat>
  <Paragraphs>176</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宋体</vt:lpstr>
      <vt:lpstr>Wingdings</vt:lpstr>
      <vt:lpstr>微软雅黑</vt:lpstr>
      <vt:lpstr>Times New Roman</vt:lpstr>
      <vt:lpstr>Calibri</vt:lpstr>
      <vt:lpstr>Arial Unicode MS</vt:lpstr>
      <vt:lpstr>Calibri Light</vt:lpstr>
      <vt:lpstr>Kozuka Gothic Pro B</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****.taobao.com</cp:keywords>
  <dc:description>****.taobao.com</dc:description>
  <dc:subject>PPTS</dc:subject>
  <cp:category>****.taobao.com</cp:category>
  <cp:lastModifiedBy>Sweetheart</cp:lastModifiedBy>
  <cp:revision>98</cp:revision>
  <dcterms:created xsi:type="dcterms:W3CDTF">2015-01-07T12:23:00Z</dcterms:created>
  <dcterms:modified xsi:type="dcterms:W3CDTF">2020-06-29T11:15:12Z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