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i5r8beu7+aOndlgnLLGvV6Hk6f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customschemas.google.com/relationships/presentationmetadata" Target="meta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16eaf5763_3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2016eaf5763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016eaf5763_3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g2016eaf5763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16eaf5763_3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016eaf5763_3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16eaf5763_3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2016eaf5763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16eaf5763_3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2016eaf5763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16eaf5763_3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2016eaf5763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16eaf5763_3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g2016eaf5763_3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16eaf5763_3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2016eaf5763_3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16eaf5763_3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2016eaf5763_3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16eaf5763_3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2016eaf5763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16eaf5763_3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16eaf5763_3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16eaf5763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16eaf5763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16eaf5763_3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16eaf5763_3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16eaf5763_3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016eaf5763_3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16eaf5763_3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16eaf5763_3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16eaf5763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16eaf5763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16eaf5763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g2016eaf576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16eaf5763_3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g2016eaf5763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016eaf57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2016eaf57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016eaf576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2016eaf576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016eaf576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016eaf576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16eaf5763_3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g2016eaf5763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6eaf5763_3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g2016eaf5763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3" name="Google Shape;43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8" name="Google Shape;43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3" name="Google Shape;44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8" name="Google Shape;44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3" name="Google Shape;45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8" name="Google Shape;45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3" name="Google Shape;46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8" name="Google Shape;46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3" name="Google Shape;47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8" name="Google Shape;47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16eaf5763_3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g2016eaf5763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3" name="Google Shape;48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8" name="Google Shape;48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3" name="Google Shape;49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8" name="Google Shape;49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3" name="Google Shape;50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8" name="Google Shape;50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3" name="Google Shape;51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8" name="Google Shape;51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3" name="Google Shape;52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8" name="Google Shape;52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16eaf5763_3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g2016eaf5763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3" name="Google Shape;53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8" name="Google Shape;53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3" name="Google Shape;54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8" name="Google Shape;54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16eaf5763_3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2016eaf5763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7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6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6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6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7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7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CS2040S Tutorial 2</a:t>
            </a:r>
            <a:endParaRPr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5513894" y="4230439"/>
            <a:ext cx="3630106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 smtClean="0"/>
              <a:t> </a:t>
            </a:r>
            <a:r>
              <a:rPr lang="en" sz="1800" dirty="0" smtClean="0"/>
              <a:t>Done by Xiao Yan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16eaf5763_3_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P1(c)</a:t>
            </a:r>
            <a:endParaRPr/>
          </a:p>
        </p:txBody>
      </p:sp>
      <p:sp>
        <p:nvSpPr>
          <p:cNvPr id="115" name="Google Shape;115;g2016eaf5763_3_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 strangerFunction(int n)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n; i++)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for (int j = 0; j &lt; i; j++)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System.out.println(“Execute order?”);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66;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16eaf5763_3_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P1(c)</a:t>
            </a:r>
            <a:endParaRPr/>
          </a:p>
        </p:txBody>
      </p:sp>
      <p:sp>
        <p:nvSpPr>
          <p:cNvPr id="121" name="Google Shape;121;g2016eaf5763_3_41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31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9" t="-2619" b="-13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16eaf5763_3_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P1(d)</a:t>
            </a:r>
            <a:endParaRPr/>
          </a:p>
        </p:txBody>
      </p:sp>
      <p:sp>
        <p:nvSpPr>
          <p:cNvPr id="127" name="Google Shape;127;g2016eaf5763_3_4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 suspiciousFunction(int n)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(n == 0) return 2040;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a = suspiciousFunction(n / 2);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b = suspiciousFunction(n / 2);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a + b + niceFunction(n);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16eaf5763_3_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P1(d)</a:t>
            </a:r>
            <a:endParaRPr/>
          </a:p>
        </p:txBody>
      </p:sp>
      <p:sp>
        <p:nvSpPr>
          <p:cNvPr id="133" name="Google Shape;133;g2016eaf5763_3_51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384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9" t="-188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16eaf5763_3_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P1(d)</a:t>
            </a:r>
            <a:endParaRPr/>
          </a:p>
        </p:txBody>
      </p:sp>
      <p:sp>
        <p:nvSpPr>
          <p:cNvPr id="139" name="Google Shape;139;g2016eaf5763_3_5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397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We can then solve the recurrence relation by drawing the recurrence tree: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0" name="Google Shape;140;g2016eaf5763_3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557" y="1844552"/>
            <a:ext cx="7462041" cy="305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16eaf5763_3_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P1(d)</a:t>
            </a:r>
            <a:endParaRPr/>
          </a:p>
        </p:txBody>
      </p:sp>
      <p:sp>
        <p:nvSpPr>
          <p:cNvPr id="146" name="Google Shape;146;g2016eaf5763_3_62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27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9" t="-194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16eaf5763_3_6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P1(e)</a:t>
            </a:r>
            <a:endParaRPr/>
          </a:p>
        </p:txBody>
      </p:sp>
      <p:sp>
        <p:nvSpPr>
          <p:cNvPr id="152" name="Google Shape;152;g2016eaf5763_3_6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 badFunction(int n)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(n &lt;= 0) return 2040;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(n == 1) return 2040;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badFunction(n – 1) + badFunction(n – 2) + 0;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16eaf5763_3_7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P1(e)</a:t>
            </a:r>
            <a:endParaRPr/>
          </a:p>
        </p:txBody>
      </p:sp>
      <p:sp>
        <p:nvSpPr>
          <p:cNvPr id="158" name="Google Shape;158;g2016eaf5763_3_7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9" t="-210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16eaf5763_3_7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P1(f)</a:t>
            </a:r>
            <a:endParaRPr/>
          </a:p>
        </p:txBody>
      </p:sp>
      <p:sp>
        <p:nvSpPr>
          <p:cNvPr id="164" name="Google Shape;164;g2016eaf5763_3_7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 metalGearFunction(int n)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n; i++)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for (int j = 1; j &lt; i; j *= 2)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System.out.println(“!”);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16eaf5763_3_8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P1(f)</a:t>
            </a:r>
            <a:endParaRPr/>
          </a:p>
        </p:txBody>
      </p:sp>
      <p:sp>
        <p:nvSpPr>
          <p:cNvPr id="170" name="Google Shape;170;g2016eaf5763_3_82"/>
          <p:cNvSpPr txBox="1"/>
          <p:nvPr/>
        </p:nvSpPr>
        <p:spPr>
          <a:xfrm>
            <a:off x="664200" y="1294825"/>
            <a:ext cx="7404900" cy="331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9" t="-192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3513450" y="2285400"/>
            <a:ext cx="211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Tutorial Time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16eaf5763_3_144"/>
          <p:cNvSpPr txBox="1">
            <a:spLocks noGrp="1"/>
          </p:cNvSpPr>
          <p:nvPr>
            <p:ph type="title"/>
          </p:nvPr>
        </p:nvSpPr>
        <p:spPr>
          <a:xfrm>
            <a:off x="583775" y="-6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P1(g)</a:t>
            </a:r>
            <a:endParaRPr/>
          </a:p>
        </p:txBody>
      </p:sp>
      <p:pic>
        <p:nvPicPr>
          <p:cNvPr id="176" name="Google Shape;176;g2016eaf5763_3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75" y="892000"/>
            <a:ext cx="3313876" cy="1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16eaf5763_3_183"/>
          <p:cNvSpPr txBox="1">
            <a:spLocks noGrp="1"/>
          </p:cNvSpPr>
          <p:nvPr>
            <p:ph type="title"/>
          </p:nvPr>
        </p:nvSpPr>
        <p:spPr>
          <a:xfrm>
            <a:off x="583775" y="-6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P1(g)</a:t>
            </a:r>
            <a:endParaRPr/>
          </a:p>
        </p:txBody>
      </p:sp>
      <p:pic>
        <p:nvPicPr>
          <p:cNvPr id="182" name="Google Shape;182;g2016eaf5763_3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75" y="892000"/>
            <a:ext cx="3313876" cy="1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016eaf5763_3_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450" y="2219950"/>
            <a:ext cx="897850" cy="4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16eaf5763_3_159"/>
          <p:cNvSpPr txBox="1">
            <a:spLocks noGrp="1"/>
          </p:cNvSpPr>
          <p:nvPr>
            <p:ph type="title"/>
          </p:nvPr>
        </p:nvSpPr>
        <p:spPr>
          <a:xfrm>
            <a:off x="583775" y="-6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P1(g)</a:t>
            </a:r>
            <a:endParaRPr/>
          </a:p>
        </p:txBody>
      </p:sp>
      <p:sp>
        <p:nvSpPr>
          <p:cNvPr id="189" name="Google Shape;189;g2016eaf5763_3_159"/>
          <p:cNvSpPr txBox="1">
            <a:spLocks noGrp="1"/>
          </p:cNvSpPr>
          <p:nvPr>
            <p:ph type="body" idx="1"/>
          </p:nvPr>
        </p:nvSpPr>
        <p:spPr>
          <a:xfrm>
            <a:off x="528600" y="2697824"/>
            <a:ext cx="7886700" cy="958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 string concatenation: O(n), n = length of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each concatenation, a new copy is created</a:t>
            </a:r>
            <a:endParaRPr/>
          </a:p>
        </p:txBody>
      </p:sp>
      <p:pic>
        <p:nvPicPr>
          <p:cNvPr id="190" name="Google Shape;190;g2016eaf5763_3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75" y="892000"/>
            <a:ext cx="3313876" cy="1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016eaf5763_3_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450" y="2219950"/>
            <a:ext cx="897850" cy="4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16eaf5763_3_167"/>
          <p:cNvSpPr txBox="1">
            <a:spLocks noGrp="1"/>
          </p:cNvSpPr>
          <p:nvPr>
            <p:ph type="title"/>
          </p:nvPr>
        </p:nvSpPr>
        <p:spPr>
          <a:xfrm>
            <a:off x="583775" y="-6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P1(g)</a:t>
            </a:r>
            <a:endParaRPr/>
          </a:p>
        </p:txBody>
      </p:sp>
      <p:sp>
        <p:nvSpPr>
          <p:cNvPr id="197" name="Google Shape;197;g2016eaf5763_3_167"/>
          <p:cNvSpPr txBox="1">
            <a:spLocks noGrp="1"/>
          </p:cNvSpPr>
          <p:nvPr>
            <p:ph type="body" idx="1"/>
          </p:nvPr>
        </p:nvSpPr>
        <p:spPr>
          <a:xfrm>
            <a:off x="528600" y="2697824"/>
            <a:ext cx="7886700" cy="958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 string concatenation: O(n), n = length of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each concatenation, a new copy is created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/>
              <a:t>i-th</a:t>
            </a:r>
            <a:r>
              <a:rPr lang="en"/>
              <a:t> iteration — </a:t>
            </a:r>
            <a:r>
              <a:rPr lang="en" i="1"/>
              <a:t>i - 1 </a:t>
            </a:r>
            <a:r>
              <a:rPr lang="en"/>
              <a:t> long</a:t>
            </a:r>
            <a:endParaRPr/>
          </a:p>
        </p:txBody>
      </p:sp>
      <p:pic>
        <p:nvPicPr>
          <p:cNvPr id="198" name="Google Shape;198;g2016eaf5763_3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75" y="892000"/>
            <a:ext cx="3313876" cy="1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016eaf5763_3_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450" y="2219950"/>
            <a:ext cx="897850" cy="4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16eaf5763_3_175"/>
          <p:cNvSpPr txBox="1">
            <a:spLocks noGrp="1"/>
          </p:cNvSpPr>
          <p:nvPr>
            <p:ph type="title"/>
          </p:nvPr>
        </p:nvSpPr>
        <p:spPr>
          <a:xfrm>
            <a:off x="583775" y="-6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P1(g)</a:t>
            </a:r>
            <a:endParaRPr/>
          </a:p>
        </p:txBody>
      </p:sp>
      <p:sp>
        <p:nvSpPr>
          <p:cNvPr id="205" name="Google Shape;205;g2016eaf5763_3_175"/>
          <p:cNvSpPr txBox="1">
            <a:spLocks noGrp="1"/>
          </p:cNvSpPr>
          <p:nvPr>
            <p:ph type="body" idx="1"/>
          </p:nvPr>
        </p:nvSpPr>
        <p:spPr>
          <a:xfrm>
            <a:off x="528600" y="2697824"/>
            <a:ext cx="7886700" cy="958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 string concatenation: O(n), n = length of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each concatenation, a new copy is created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i="1"/>
              <a:t>i-th</a:t>
            </a:r>
            <a:r>
              <a:rPr lang="en"/>
              <a:t> iteration — </a:t>
            </a:r>
            <a:r>
              <a:rPr lang="en" i="1"/>
              <a:t>i - 1 </a:t>
            </a:r>
            <a:r>
              <a:rPr lang="en"/>
              <a:t> long</a:t>
            </a:r>
            <a:endParaRPr/>
          </a:p>
        </p:txBody>
      </p:sp>
      <p:pic>
        <p:nvPicPr>
          <p:cNvPr id="206" name="Google Shape;206;g2016eaf5763_3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75" y="892000"/>
            <a:ext cx="3313876" cy="1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016eaf5763_3_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450" y="2219950"/>
            <a:ext cx="897850" cy="4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016eaf5763_3_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1574" y="3418750"/>
            <a:ext cx="2849225" cy="17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16eaf5763_4_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way to do string concatenation?</a:t>
            </a:r>
            <a:endParaRPr/>
          </a:p>
        </p:txBody>
      </p:sp>
      <p:sp>
        <p:nvSpPr>
          <p:cNvPr id="214" name="Google Shape;214;g2016eaf5763_4_1"/>
          <p:cNvSpPr txBox="1">
            <a:spLocks noGrp="1"/>
          </p:cNvSpPr>
          <p:nvPr>
            <p:ph type="body" idx="1"/>
          </p:nvPr>
        </p:nvSpPr>
        <p:spPr>
          <a:xfrm>
            <a:off x="628650" y="1369228"/>
            <a:ext cx="7886700" cy="832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StringBuilder</a:t>
            </a:r>
            <a:r>
              <a:rPr lang="en"/>
              <a:t> !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O(1) append</a:t>
            </a:r>
            <a:endParaRPr/>
          </a:p>
        </p:txBody>
      </p:sp>
      <p:pic>
        <p:nvPicPr>
          <p:cNvPr id="215" name="Google Shape;215;g2016eaf5763_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74" y="2482125"/>
            <a:ext cx="3782625" cy="17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Qn2(a)</a:t>
            </a:r>
            <a:endParaRPr/>
          </a:p>
        </p:txBody>
      </p:sp>
      <p:sp>
        <p:nvSpPr>
          <p:cNvPr id="226" name="Google Shape;226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would you implement insertion sort recursively?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Analyse the time complexity by formulating a recurrence relation.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Qn2(a) (Answer)</a:t>
            </a:r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Recursively sort the array from index 0 to (n - 1). Then, insert the last element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into the sorted subarray. The recurrence relation will be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T(n) = T(n - 1) + O(n)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Solving it results in the time complexity O(n</a:t>
            </a:r>
            <a:r>
              <a:rPr lang="en" baseline="30000"/>
              <a:t>2</a:t>
            </a:r>
            <a:r>
              <a:rPr lang="en"/>
              <a:t>).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Qn2(b)</a:t>
            </a:r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an array of pairs (a,b). Your goal is to sort them by a in ascending order first, and then by b in ascending order.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Do you Merge sort first or Selection Sort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16eaf5763_3_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Problem 1: Time Complexity Analysis</a:t>
            </a:r>
            <a:endParaRPr/>
          </a:p>
        </p:txBody>
      </p:sp>
      <p:sp>
        <p:nvSpPr>
          <p:cNvPr id="72" name="Google Shape;72;g2016eaf5763_3_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9" t="-210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Qn2(b) (Answer)</a:t>
            </a:r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Consider the stability of each sort.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MergeSort -&gt; Stable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SelectionSort -&gt; Not stable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SelectionSort b first, then MergeSort by 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Eg. (1,3), (1,4), (2,1)...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Qn2(c)</a:t>
            </a:r>
            <a:endParaRPr/>
          </a:p>
        </p:txBody>
      </p:sp>
      <p:sp>
        <p:nvSpPr>
          <p:cNvPr id="250" name="Google Shape;25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have learned how to implement MergeSort recursively. How would you implement Merge-Sort iteratively? Analyse the time and space complexity.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Qn2 (c) (Answer)</a:t>
            </a:r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/>
              <a:t>Do it bottom up!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Increment sorting by power of 2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1st iteration = 2 (sort in pairs)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2nd iteration = 4 (sort in 4s)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...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Nth iteration = (2^n)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Time: O(nlogn)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Space: O(n) as u use an auxiliary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en"/>
              <a:t>array</a:t>
            </a:r>
            <a:endParaRPr/>
          </a:p>
        </p:txBody>
      </p:sp>
      <p:pic>
        <p:nvPicPr>
          <p:cNvPr id="257" name="Google Shape;25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8163" y="0"/>
            <a:ext cx="53423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64050"/>
            <a:ext cx="899160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9567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Qn3 a)</a:t>
            </a:r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1"/>
          </p:nvPr>
        </p:nvSpPr>
        <p:spPr>
          <a:xfrm>
            <a:off x="311700" y="114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would you implement a stack and queue with a fixed-size array in Java? (Assume that the number of items in the collections never exceed the array's capacity.)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Qn3 a) </a:t>
            </a:r>
            <a:endParaRPr/>
          </a:p>
        </p:txBody>
      </p:sp>
      <p:sp>
        <p:nvSpPr>
          <p:cNvPr id="279" name="Google Shape;27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Stack: Maintain an index at the top of the stack.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On Push, set element to the arr[index] , index + 1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	On pop, return the value at arr[index], set arr[index] = null, index -1</a:t>
            </a:r>
            <a:endParaRPr/>
          </a:p>
        </p:txBody>
      </p:sp>
      <p:pic>
        <p:nvPicPr>
          <p:cNvPr id="280" name="Google Shape;28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1650" y="2777388"/>
            <a:ext cx="54006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Qn3 a) 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body" idx="1"/>
          </p:nvPr>
        </p:nvSpPr>
        <p:spPr>
          <a:xfrm>
            <a:off x="311700" y="1147100"/>
            <a:ext cx="8520600" cy="3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/>
              <a:t>Queue: Maintain an head and tail index on the array.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en"/>
              <a:t>	On enqueue, set element to the arr[tailIdx] , tailIdx++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r>
              <a:rPr lang="en"/>
              <a:t>	On dequeue, return value at arr[headIdx] , set arr[headIdx] = null, headIdx++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46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rPr lang="en"/>
              <a:t>When it is head/tail index is at the end, wrap back around into the array (by mod length)</a:t>
            </a:r>
            <a:endParaRPr/>
          </a:p>
        </p:txBody>
      </p:sp>
      <p:pic>
        <p:nvPicPr>
          <p:cNvPr id="287" name="Google Shape;28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5525" y="2614925"/>
            <a:ext cx="4040100" cy="15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311700" y="439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Qn3 b)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Deque (double-ended queue) is an extension of a queue, which allows en-queueing and dequeuing from both ends of the queue. So the operations it would support are enqueue front, dequeue front, enqueue back, dequeue back. How can we implement a Deque with a fixed-size array in Java? (Again, assume that the number of items in the collections never exceed the array's capacity.)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Qn3 b) Answer</a:t>
            </a:r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Same as before,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i="1"/>
              <a:t>front ops</a:t>
            </a:r>
            <a:r>
              <a:rPr lang="en"/>
              <a:t> will manipulate front index, but </a:t>
            </a:r>
            <a:r>
              <a:rPr lang="en" i="1"/>
              <a:t>back ops</a:t>
            </a:r>
            <a:r>
              <a:rPr lang="en"/>
              <a:t> will manipulate tail index.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16eaf5763_3_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P1(a)</a:t>
            </a:r>
            <a:endParaRPr/>
          </a:p>
        </p:txBody>
      </p:sp>
      <p:sp>
        <p:nvSpPr>
          <p:cNvPr id="78" name="Google Shape;78;g2016eaf5763_3_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 niceFunction(int n)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n; i++)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System.out.println(“I am nice!”);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42;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Qn3 c)</a:t>
            </a:r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What sorts of error handling would we need, and how can we best handle these situations?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Qn3 c) Answer </a:t>
            </a:r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For add operations </a:t>
            </a:r>
            <a:r>
              <a:rPr lang="en" i="1"/>
              <a:t>enqueue/push</a:t>
            </a:r>
            <a:r>
              <a:rPr lang="en"/>
              <a:t> -&gt; check for capacity limit, if the stack/ queue size &gt; given.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For removed operations </a:t>
            </a:r>
            <a:r>
              <a:rPr lang="en" i="1"/>
              <a:t>dequeue/pop</a:t>
            </a:r>
            <a:r>
              <a:rPr lang="en"/>
              <a:t>, check we are not removing from an empty collection(in this case array).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Qn3 d)</a:t>
            </a: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set of parentheses is said to be balanced as long as every opening parenthesis “(” is closed by a closing parenthesis “)”. So for example, the strings “()()” and  “(())” are balanced but the strings “)(())(” and  “((” are not. Using a stack, determine whether a string of parentheses are balanced.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Qn3 d) Answer </a:t>
            </a:r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Use a stack!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When open bracket is used -&gt; push to stack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When closed bracket is used -&gt; pop from stack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"/>
              <a:t>The string will be valid if stack is empty at the end + there are no pops on empty stack.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016eaf5763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Qn3 d) Extension</a:t>
            </a:r>
            <a:endParaRPr/>
          </a:p>
        </p:txBody>
      </p:sp>
      <p:sp>
        <p:nvSpPr>
          <p:cNvPr id="329" name="Google Shape;329;g2016eaf5763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What if we have multiple types of parentheses like {}, []? How would our approach be different?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016eaf5763_0_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Qn3 d) Extension Answer</a:t>
            </a:r>
            <a:endParaRPr/>
          </a:p>
        </p:txBody>
      </p:sp>
      <p:sp>
        <p:nvSpPr>
          <p:cNvPr id="335" name="Google Shape;335;g2016eaf5763_0_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Same as before!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But new equality check between new parenthese and the popped parenthese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Qn4 Stac and Cue</a:t>
            </a:r>
            <a:endParaRPr/>
          </a:p>
        </p:txBody>
      </p:sp>
      <p:pic>
        <p:nvPicPr>
          <p:cNvPr id="341" name="Google Shape;3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293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g2016eaf5763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8088"/>
            <a:ext cx="8839199" cy="336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Qn4 Answer </a:t>
            </a:r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Use a stack!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When open bracket is used -&gt; push to stack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When closed bracket is used -&gt; pop from stack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string will be valid if stack is empty at the end + there are no pops on empty stack.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353" name="Google Shape;353;p29"/>
          <p:cNvPicPr preferRelativeResize="0"/>
          <p:nvPr/>
        </p:nvPicPr>
        <p:blipFill rotWithShape="1">
          <a:blip r:embed="rId3">
            <a:alphaModFix/>
          </a:blip>
          <a:srcRect t="16457"/>
          <a:stretch/>
        </p:blipFill>
        <p:spPr>
          <a:xfrm>
            <a:off x="133725" y="926675"/>
            <a:ext cx="8973326" cy="42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9"/>
          <p:cNvSpPr/>
          <p:nvPr/>
        </p:nvSpPr>
        <p:spPr>
          <a:xfrm>
            <a:off x="369150" y="3636825"/>
            <a:ext cx="7422000" cy="1318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Qn4 Answer </a:t>
            </a:r>
            <a:endParaRPr/>
          </a:p>
        </p:txBody>
      </p:sp>
      <p:sp>
        <p:nvSpPr>
          <p:cNvPr id="360" name="Google Shape;360;p30"/>
          <p:cNvSpPr txBox="1">
            <a:spLocks noGrp="1"/>
          </p:cNvSpPr>
          <p:nvPr>
            <p:ph type="body" idx="1"/>
          </p:nvPr>
        </p:nvSpPr>
        <p:spPr>
          <a:xfrm>
            <a:off x="5112050" y="1152475"/>
            <a:ext cx="372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res = 0, stack: {}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i0 -&gt; push to stack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i1 -&gt; push to stack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i2 -&gt; push to stack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i3 -&gt; push to stack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Stack at the moment: {5,4,3,0}</a:t>
            </a:r>
            <a:endParaRPr/>
          </a:p>
        </p:txBody>
      </p:sp>
      <p:pic>
        <p:nvPicPr>
          <p:cNvPr id="361" name="Google Shape;36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053" y="1337200"/>
            <a:ext cx="4514725" cy="313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16eaf5763_3_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P1(a)</a:t>
            </a:r>
            <a:endParaRPr/>
          </a:p>
        </p:txBody>
      </p:sp>
      <p:sp>
        <p:nvSpPr>
          <p:cNvPr id="84" name="Google Shape;84;g2016eaf5763_3_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9" t="-210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Qn4 Answer </a:t>
            </a: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1"/>
          </p:nvPr>
        </p:nvSpPr>
        <p:spPr>
          <a:xfrm>
            <a:off x="4342525" y="1152475"/>
            <a:ext cx="4489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res = 0, stack: {5,4,3,0}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i4 -&gt; 5 is larger then peek(0), pop, res++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res = 1, stack: {5,4,3}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5 &gt; peek(3), pop, res ++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res = 2, stack: {5,4}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5 &gt; peek(4), pop, res ++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 = 3, stack: {5}</a:t>
            </a:r>
            <a:endParaRPr/>
          </a:p>
        </p:txBody>
      </p:sp>
      <p:pic>
        <p:nvPicPr>
          <p:cNvPr id="368" name="Google Shape;36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50" y="1360800"/>
            <a:ext cx="4024076" cy="27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Qn4 Answer </a:t>
            </a:r>
            <a:endParaRPr/>
          </a:p>
        </p:txBody>
      </p:sp>
      <p:sp>
        <p:nvSpPr>
          <p:cNvPr id="374" name="Google Shape;374;p32"/>
          <p:cNvSpPr txBox="1">
            <a:spLocks noGrp="1"/>
          </p:cNvSpPr>
          <p:nvPr>
            <p:ph type="body" idx="1"/>
          </p:nvPr>
        </p:nvSpPr>
        <p:spPr>
          <a:xfrm>
            <a:off x="4342525" y="1152475"/>
            <a:ext cx="4489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66"/>
              <a:buFont typeface="Arial"/>
              <a:buNone/>
            </a:pPr>
            <a:r>
              <a:rPr lang="en"/>
              <a:t>res = 3, stack: {5}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push (5), stack: {5, 5}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i5 -&gt; push to stack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i6 -&gt; Same as before pop all 3 from stack.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res = 6, stack : {}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Keep track of max, max_count(number of max values popped)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rPr lang="en"/>
              <a:t>Max = 5, max_count = 2</a:t>
            </a:r>
            <a:endParaRPr/>
          </a:p>
        </p:txBody>
      </p:sp>
      <p:pic>
        <p:nvPicPr>
          <p:cNvPr id="375" name="Google Shape;37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976" y="1684725"/>
            <a:ext cx="3287774" cy="22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Qn4 Answer </a:t>
            </a:r>
            <a:endParaRPr/>
          </a:p>
        </p:txBody>
      </p:sp>
      <p:sp>
        <p:nvSpPr>
          <p:cNvPr id="381" name="Google Shape;381;p33"/>
          <p:cNvSpPr txBox="1">
            <a:spLocks noGrp="1"/>
          </p:cNvSpPr>
          <p:nvPr>
            <p:ph type="body" idx="1"/>
          </p:nvPr>
        </p:nvSpPr>
        <p:spPr>
          <a:xfrm>
            <a:off x="4342525" y="1152475"/>
            <a:ext cx="4489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Since  stack is now the new max,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Previous max will not be flooded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res -= max_count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push()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res = 4, stack = {6}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382" name="Google Shape;38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70125"/>
            <a:ext cx="4037725" cy="328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Qn5</a:t>
            </a:r>
            <a:endParaRPr/>
          </a:p>
        </p:txBody>
      </p:sp>
      <p:sp>
        <p:nvSpPr>
          <p:cNvPr id="388" name="Google Shape;38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Sort a queue using another queue with O(1) additional space.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Qn5 Answer </a:t>
            </a:r>
            <a:endParaRPr/>
          </a:p>
        </p:txBody>
      </p:sp>
      <p:sp>
        <p:nvSpPr>
          <p:cNvPr id="394" name="Google Shape;39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Sort a queue using another queue with O(1) additional space.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it like merge sort!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Qn5 </a:t>
            </a:r>
            <a:endParaRPr/>
          </a:p>
        </p:txBody>
      </p:sp>
      <p:pic>
        <p:nvPicPr>
          <p:cNvPr id="400" name="Google Shape;40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7538" y="0"/>
            <a:ext cx="54689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Qn5 </a:t>
            </a:r>
            <a:endParaRPr/>
          </a:p>
        </p:txBody>
      </p:sp>
      <p:pic>
        <p:nvPicPr>
          <p:cNvPr id="406" name="Google Shape;40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7538" y="0"/>
            <a:ext cx="546892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3798" y="0"/>
            <a:ext cx="60364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Qn5 </a:t>
            </a:r>
            <a:endParaRPr/>
          </a:p>
        </p:txBody>
      </p:sp>
      <p:pic>
        <p:nvPicPr>
          <p:cNvPr id="413" name="Google Shape;41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7538" y="0"/>
            <a:ext cx="546892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3798" y="0"/>
            <a:ext cx="603640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7550" y="0"/>
            <a:ext cx="5270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Qn5 </a:t>
            </a:r>
            <a:endParaRPr/>
          </a:p>
        </p:txBody>
      </p:sp>
      <p:pic>
        <p:nvPicPr>
          <p:cNvPr id="421" name="Google Shape;42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7538" y="0"/>
            <a:ext cx="546892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3798" y="0"/>
            <a:ext cx="603640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7550" y="0"/>
            <a:ext cx="52704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77541" y="-1"/>
            <a:ext cx="51905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Treasure Island</a:t>
            </a:r>
            <a:endParaRPr/>
          </a:p>
        </p:txBody>
      </p:sp>
      <p:sp>
        <p:nvSpPr>
          <p:cNvPr id="430" name="Google Shape;430;p4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N keys, K correct keys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Try unlocking chest with &gt;= K keys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If all keys are correct in the set, chest Is unlocked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Find the K keys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16eaf5763_3_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P1(b)</a:t>
            </a:r>
            <a:endParaRPr/>
          </a:p>
        </p:txBody>
      </p:sp>
      <p:sp>
        <p:nvSpPr>
          <p:cNvPr id="90" name="Google Shape;90;g2016eaf5763_3_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 meanFunction(int n)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(n == 0) return 0;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2 * meanFunction(n / 2) + niceFunction(n);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16eaf5763_3_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P1(b)</a:t>
            </a:r>
            <a:endParaRPr/>
          </a:p>
        </p:txBody>
      </p:sp>
      <p:sp>
        <p:nvSpPr>
          <p:cNvPr id="96" name="Google Shape;96;g2016eaf5763_3_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89" t="-2109" r="-6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16eaf5763_3_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P1(b)</a:t>
            </a:r>
            <a:endParaRPr/>
          </a:p>
        </p:txBody>
      </p:sp>
      <p:sp>
        <p:nvSpPr>
          <p:cNvPr id="102" name="Google Shape;102;g2016eaf5763_3_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397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Char char="●"/>
            </a:pPr>
            <a:r>
              <a:rPr lang="en" sz="1800">
                <a:solidFill>
                  <a:schemeClr val="dk1"/>
                </a:solidFill>
              </a:rPr>
              <a:t>We can then solve the recurrence relation by drawing the recurrence tree:</a:t>
            </a:r>
            <a:endParaRPr/>
          </a:p>
        </p:txBody>
      </p:sp>
      <p:pic>
        <p:nvPicPr>
          <p:cNvPr id="103" name="Google Shape;103;g2016eaf5763_3_25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380" y="1909704"/>
            <a:ext cx="6176391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16eaf5763_3_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en"/>
              <a:t>P1(b)</a:t>
            </a:r>
            <a:endParaRPr/>
          </a:p>
        </p:txBody>
      </p:sp>
      <p:sp>
        <p:nvSpPr>
          <p:cNvPr id="109" name="Google Shape;109;g2016eaf5763_3_31"/>
          <p:cNvSpPr txBox="1">
            <a:spLocks noGrp="1"/>
          </p:cNvSpPr>
          <p:nvPr>
            <p:ph type="body" idx="1"/>
          </p:nvPr>
        </p:nvSpPr>
        <p:spPr>
          <a:xfrm>
            <a:off x="857250" y="1543050"/>
            <a:ext cx="7404900" cy="327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809" b="-139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1126</Words>
  <Application>Microsoft Office PowerPoint</Application>
  <PresentationFormat>全屏显示(16:9)</PresentationFormat>
  <Paragraphs>173</Paragraphs>
  <Slides>83</Slides>
  <Notes>83</Notes>
  <HiddenSlides>25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87" baseType="lpstr">
      <vt:lpstr>Arial</vt:lpstr>
      <vt:lpstr>Calibri</vt:lpstr>
      <vt:lpstr>Consolas</vt:lpstr>
      <vt:lpstr>Simple Light</vt:lpstr>
      <vt:lpstr>CS2040S Tutorial 2</vt:lpstr>
      <vt:lpstr>Tutorial Time</vt:lpstr>
      <vt:lpstr>Problem 1: Time Complexity Analysis</vt:lpstr>
      <vt:lpstr>P1(a)</vt:lpstr>
      <vt:lpstr>P1(a)</vt:lpstr>
      <vt:lpstr>P1(b)</vt:lpstr>
      <vt:lpstr>P1(b)</vt:lpstr>
      <vt:lpstr>P1(b)</vt:lpstr>
      <vt:lpstr>P1(b)</vt:lpstr>
      <vt:lpstr>P1(c)</vt:lpstr>
      <vt:lpstr>P1(c)</vt:lpstr>
      <vt:lpstr>P1(d)</vt:lpstr>
      <vt:lpstr>P1(d)</vt:lpstr>
      <vt:lpstr>P1(d)</vt:lpstr>
      <vt:lpstr>P1(d)</vt:lpstr>
      <vt:lpstr>P1(e)</vt:lpstr>
      <vt:lpstr>P1(e)</vt:lpstr>
      <vt:lpstr>P1(f)</vt:lpstr>
      <vt:lpstr>P1(f)</vt:lpstr>
      <vt:lpstr>P1(g)</vt:lpstr>
      <vt:lpstr>P1(g)</vt:lpstr>
      <vt:lpstr>P1(g)</vt:lpstr>
      <vt:lpstr>P1(g)</vt:lpstr>
      <vt:lpstr>P1(g)</vt:lpstr>
      <vt:lpstr>Better way to do string concatenation?</vt:lpstr>
      <vt:lpstr>PowerPoint 演示文稿</vt:lpstr>
      <vt:lpstr>Qn2(a)</vt:lpstr>
      <vt:lpstr>Qn2(a) (Answer)</vt:lpstr>
      <vt:lpstr>Qn2(b)</vt:lpstr>
      <vt:lpstr>Qn2(b) (Answer)</vt:lpstr>
      <vt:lpstr>Qn2(c)</vt:lpstr>
      <vt:lpstr>Qn2 (c) (Answer)</vt:lpstr>
      <vt:lpstr>PowerPoint 演示文稿</vt:lpstr>
      <vt:lpstr>PowerPoint 演示文稿</vt:lpstr>
      <vt:lpstr>Qn3 a)</vt:lpstr>
      <vt:lpstr>Qn3 a) </vt:lpstr>
      <vt:lpstr>Qn3 a) </vt:lpstr>
      <vt:lpstr>Qn3 b)</vt:lpstr>
      <vt:lpstr>Qn3 b) Answer</vt:lpstr>
      <vt:lpstr>Qn3 c)</vt:lpstr>
      <vt:lpstr>Qn3 c) Answer </vt:lpstr>
      <vt:lpstr>Qn3 d)</vt:lpstr>
      <vt:lpstr>Qn3 d) Answer </vt:lpstr>
      <vt:lpstr>Qn3 d) Extension</vt:lpstr>
      <vt:lpstr>Qn3 d) Extension Answer</vt:lpstr>
      <vt:lpstr>Qn4 Stac and Cue</vt:lpstr>
      <vt:lpstr>PowerPoint 演示文稿</vt:lpstr>
      <vt:lpstr>Qn4 Answer </vt:lpstr>
      <vt:lpstr>Qn4 Answer </vt:lpstr>
      <vt:lpstr>Qn4 Answer </vt:lpstr>
      <vt:lpstr>Qn4 Answer </vt:lpstr>
      <vt:lpstr>Qn4 Answer </vt:lpstr>
      <vt:lpstr>Qn5</vt:lpstr>
      <vt:lpstr>Qn5 Answer </vt:lpstr>
      <vt:lpstr>Qn5 </vt:lpstr>
      <vt:lpstr>Qn5 </vt:lpstr>
      <vt:lpstr>Qn5 </vt:lpstr>
      <vt:lpstr>Qn5 </vt:lpstr>
      <vt:lpstr>Treasure Island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CS2040S Tutorial 2</dc:title>
  <dc:creator>dell</dc:creator>
  <cp:lastModifiedBy>Xiao Yan</cp:lastModifiedBy>
  <cp:revision>6</cp:revision>
  <dcterms:modified xsi:type="dcterms:W3CDTF">2023-02-01T09:37:27Z</dcterms:modified>
</cp:coreProperties>
</file>