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3" r:id="rId3"/>
  </p:sldMasterIdLst>
  <p:notesMasterIdLst>
    <p:notesMasterId r:id="rId15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Lst>
  <p:sldSz cx="9144000" cy="5143500" type="screen16x9"/>
  <p:notesSz cx="6858000" cy="9144000"/>
  <p:embeddedFontLst>
    <p:embeddedFont>
      <p:font typeface="Roboto" panose="02010600030101010101" charset="0"/>
      <p:regular r:id="rId158"/>
      <p:bold r:id="rId159"/>
      <p:italic r:id="rId160"/>
      <p:boldItalic r:id="rId1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5" roundtripDataSignature="AMtx7mjJrnVGCFlvuagE+ErDR5V8TJy0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font" Target="fonts/font2.fntdata"/><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font" Target="fonts/font3.fntdata"/><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font" Target="fonts/font4.fntdata"/><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font" Target="fonts/font1.fntdata"/><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customschemas.google.com/relationships/presentationmetadata" Target="metadata"/><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00583ea03_2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2200583ea03_2_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200583ea03_2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3" name="Google Shape;1133;g2200583ea03_2_4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2200583ea03_2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9" name="Google Shape;1139;g2200583ea03_2_4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200583ea03_2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g2200583ea03_2_4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200583ea03_2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1" name="Google Shape;1151;g2200583ea03_2_4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2200583ea03_2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7" name="Google Shape;1157;g2200583ea03_2_5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2200583ea03_2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3" name="Google Shape;1163;g2200583ea03_2_5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2200583ea03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9" name="Google Shape;1169;g2200583ea03_2_5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2200583ea03_2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5" name="Google Shape;1175;g2200583ea03_2_5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2200583ea03_2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5" name="Google Shape;1185;g2200583ea03_2_5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2200583ea03_2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9" name="Google Shape;1199;g2200583ea03_2_5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200583ea03_2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2200583ea03_2_3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2200583ea03_2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5" name="Google Shape;1205;g2200583ea03_2_5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2200583ea03_2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1" name="Google Shape;1211;g2200583ea03_2_5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2200583ea03_2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7" name="Google Shape;1217;g2200583ea03_2_5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2200583ea03_2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3" name="Google Shape;1223;g2200583ea03_2_5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2200583ea03_2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9" name="Google Shape;1229;g2200583ea03_2_5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2200583ea03_2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5" name="Google Shape;1235;g2200583ea03_2_5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2200583ea03_2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8" name="Google Shape;1248;g2200583ea03_2_5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2200583ea03_2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4" name="Google Shape;1254;g2200583ea03_2_5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2200583ea03_2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0" name="Google Shape;1260;g2200583ea03_2_5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2200583ea03_2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6" name="Google Shape;1266;g2200583ea03_2_5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200583ea03_2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2200583ea03_2_3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2200583ea03_2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9" name="Google Shape;1279;g2200583ea03_2_6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2200583ea03_2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5" name="Google Shape;1285;g2200583ea03_2_6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8" name="Google Shape;1298;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4" name="Google Shape;1304;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0" name="Google Shape;1310;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6" name="Google Shape;1316;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2" name="Google Shape;1322;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8" name="Google Shape;1328;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5" name="Google Shape;1335;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2" name="Google Shape;1342;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00583ea03_2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2200583ea03_2_3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4" name="Google Shape;1364;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8" name="Google Shape;1378;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2" name="Google Shape;1392;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6" name="Google Shape;1406;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0" name="Google Shape;1420;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4" name="Google Shape;1434;p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8" name="Google Shape;1448;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5" name="Google Shape;1455;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6" name="Google Shape;1466;p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4" name="Google Shape;1474;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200583ea03_2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2200583ea03_2_3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p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2" name="Google Shape;1482;p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p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8" name="Google Shape;1488;p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p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4" name="Google Shape;1494;p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p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0" name="Google Shape;1500;p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p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6" name="Google Shape;1506;p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2" name="Google Shape;1512;p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8" name="Google Shape;1518;p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p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4" name="Google Shape;1524;p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p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0" name="Google Shape;1530;p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6" name="Google Shape;1536;p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This ans feels complicated to me so I remove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00583ea03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2200583ea03_2_4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p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2" name="Google Shape;1542;p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p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8" name="Google Shape;1548;p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p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4" name="Google Shape;1554;p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p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0" name="Google Shape;1560;p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200583ea03_2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200583ea03_2_4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200583ea03_2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2200583ea03_2_4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200583ea03_2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2200583ea03_2_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200583ea03_2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2200583ea03_2_4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200583ea03_2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2200583ea03_2_4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8" name="Google Shape;5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9" name="Google Shape;62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1" name="Google Shape;64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5" name="Google Shape;65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6" name="Google Shape;69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2" name="Google Shape;70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8" name="Google Shape;70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7" name="Google Shape;71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6" name="Google Shape;72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5" name="Google Shape;73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4" name="Google Shape;74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3" name="Google Shape;75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9" name="Google Shape;759;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4" name="Google Shape;76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0" name="Google Shape;77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6" name="Google Shape;77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2" name="Google Shape;78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9" name="Google Shape;78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5" name="Google Shape;79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7" name="Google Shape;80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3" name="Google Shape;81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9" name="Google Shape;81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4" name="Google Shape;824;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0" name="Google Shape;8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6" name="Google Shape;836;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2" name="Google Shape;84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8" name="Google Shape;84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4" name="Google Shape;854;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00583ea0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00583ea0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5" name="Google Shape;86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1" name="Google Shape;871;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7" name="Google Shape;87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0" name="Google Shape;890;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6" name="Google Shape;906;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4" name="Google Shape;924;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3" name="Google Shape;94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0" name="Google Shape;950;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5" name="Google Shape;965;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00583ea03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200583ea03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1" name="Google Shape;981;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8" name="Google Shape;988;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3" name="Google Shape;993;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9" name="Google Shape;999;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5" name="Google Shape;1005;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1" name="Google Shape;1011;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7" name="Google Shape;1017;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3" name="Google Shape;1023;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2" name="Google Shape;1032;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0" name="Google Shape;1040;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00583ea03_2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200583ea03_2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1" name="Google Shape;1051;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3" name="Google Shape;1073;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4" name="Google Shape;1084;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5" name="Google Shape;1095;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1" name="Google Shape;1101;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7" name="Google Shape;1107;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3" name="Google Shape;1113;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0" name="Google Shape;1120;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2200583ea03_2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8" name="Google Shape;1128;g2200583ea03_2_4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0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0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2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20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7" name="Google Shape;57;p2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21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213"/>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lvl1pPr marL="457200" lvl="0" indent="-298450" algn="l">
              <a:lnSpc>
                <a:spcPct val="90000"/>
              </a:lnSpc>
              <a:spcBef>
                <a:spcPts val="1100"/>
              </a:spcBef>
              <a:spcAft>
                <a:spcPts val="0"/>
              </a:spcAft>
              <a:buSzPts val="1100"/>
              <a:buChar char="●"/>
              <a:defRPr/>
            </a:lvl1pPr>
            <a:lvl2pPr marL="914400" lvl="1" indent="-298450" algn="l">
              <a:lnSpc>
                <a:spcPct val="90000"/>
              </a:lnSpc>
              <a:spcBef>
                <a:spcPts val="1200"/>
              </a:spcBef>
              <a:spcAft>
                <a:spcPts val="0"/>
              </a:spcAft>
              <a:buSzPts val="1100"/>
              <a:buChar char="○"/>
              <a:defRPr/>
            </a:lvl2pPr>
            <a:lvl3pPr marL="1371600" lvl="2" indent="-298450" algn="l">
              <a:lnSpc>
                <a:spcPct val="90000"/>
              </a:lnSpc>
              <a:spcBef>
                <a:spcPts val="300"/>
              </a:spcBef>
              <a:spcAft>
                <a:spcPts val="0"/>
              </a:spcAft>
              <a:buSzPts val="1100"/>
              <a:buChar char="■"/>
              <a:defRPr/>
            </a:lvl3pPr>
            <a:lvl4pPr marL="1828800" lvl="3" indent="-298450" algn="l">
              <a:lnSpc>
                <a:spcPct val="90000"/>
              </a:lnSpc>
              <a:spcBef>
                <a:spcPts val="300"/>
              </a:spcBef>
              <a:spcAft>
                <a:spcPts val="0"/>
              </a:spcAft>
              <a:buSzPts val="1100"/>
              <a:buChar char="●"/>
              <a:defRPr/>
            </a:lvl4pPr>
            <a:lvl5pPr marL="2286000" lvl="4" indent="-298450" algn="l">
              <a:lnSpc>
                <a:spcPct val="90000"/>
              </a:lnSpc>
              <a:spcBef>
                <a:spcPts val="300"/>
              </a:spcBef>
              <a:spcAft>
                <a:spcPts val="0"/>
              </a:spcAft>
              <a:buSzPts val="1100"/>
              <a:buChar char="○"/>
              <a:defRPr/>
            </a:lvl5pPr>
            <a:lvl6pPr marL="2743200" lvl="5" indent="-298450" algn="l">
              <a:lnSpc>
                <a:spcPct val="90000"/>
              </a:lnSpc>
              <a:spcBef>
                <a:spcPts val="300"/>
              </a:spcBef>
              <a:spcAft>
                <a:spcPts val="0"/>
              </a:spcAft>
              <a:buSzPts val="1100"/>
              <a:buChar char="■"/>
              <a:defRPr/>
            </a:lvl6pPr>
            <a:lvl7pPr marL="3200400" lvl="6" indent="-298450" algn="l">
              <a:lnSpc>
                <a:spcPct val="90000"/>
              </a:lnSpc>
              <a:spcBef>
                <a:spcPts val="300"/>
              </a:spcBef>
              <a:spcAft>
                <a:spcPts val="0"/>
              </a:spcAft>
              <a:buSzPts val="1100"/>
              <a:buChar char="●"/>
              <a:defRPr/>
            </a:lvl7pPr>
            <a:lvl8pPr marL="3657600" lvl="7" indent="-298450" algn="l">
              <a:lnSpc>
                <a:spcPct val="90000"/>
              </a:lnSpc>
              <a:spcBef>
                <a:spcPts val="300"/>
              </a:spcBef>
              <a:spcAft>
                <a:spcPts val="0"/>
              </a:spcAft>
              <a:buSzPts val="1100"/>
              <a:buChar char="○"/>
              <a:defRPr/>
            </a:lvl8pPr>
            <a:lvl9pPr marL="4114800" lvl="8" indent="-298450" algn="l">
              <a:lnSpc>
                <a:spcPct val="90000"/>
              </a:lnSpc>
              <a:spcBef>
                <a:spcPts val="300"/>
              </a:spcBef>
              <a:spcAft>
                <a:spcPts val="300"/>
              </a:spcAft>
              <a:buSzPts val="1100"/>
              <a:buChar char="■"/>
              <a:defRPr/>
            </a:lvl9pPr>
          </a:lstStyle>
          <a:p>
            <a:endParaRPr/>
          </a:p>
        </p:txBody>
      </p:sp>
      <p:sp>
        <p:nvSpPr>
          <p:cNvPr id="61" name="Google Shape;61;p213"/>
          <p:cNvSpPr txBox="1">
            <a:spLocks noGrp="1"/>
          </p:cNvSpPr>
          <p:nvPr>
            <p:ph type="dt" idx="10"/>
          </p:nvPr>
        </p:nvSpPr>
        <p:spPr>
          <a:xfrm>
            <a:off x="857247" y="4667871"/>
            <a:ext cx="17469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2" name="Google Shape;62;p213"/>
          <p:cNvSpPr txBox="1">
            <a:spLocks noGrp="1"/>
          </p:cNvSpPr>
          <p:nvPr>
            <p:ph type="ftr" idx="11"/>
          </p:nvPr>
        </p:nvSpPr>
        <p:spPr>
          <a:xfrm>
            <a:off x="2961861" y="4667871"/>
            <a:ext cx="35385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3" name="Google Shape;63;p213"/>
          <p:cNvSpPr txBox="1">
            <a:spLocks noGrp="1"/>
          </p:cNvSpPr>
          <p:nvPr>
            <p:ph type="sldNum" idx="12"/>
          </p:nvPr>
        </p:nvSpPr>
        <p:spPr>
          <a:xfrm>
            <a:off x="6997148" y="4667871"/>
            <a:ext cx="12795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4"/>
        <p:cNvGrpSpPr/>
        <p:nvPr/>
      </p:nvGrpSpPr>
      <p:grpSpPr>
        <a:xfrm>
          <a:off x="0" y="0"/>
          <a:ext cx="0" cy="0"/>
          <a:chOff x="0" y="0"/>
          <a:chExt cx="0" cy="0"/>
        </a:xfrm>
      </p:grpSpPr>
      <p:sp>
        <p:nvSpPr>
          <p:cNvPr id="65" name="Google Shape;65;p2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6" name="Google Shape;66;p2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7" name="Google Shape;67;p2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2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0" name="Google Shape;70;p2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2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2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4" name="Google Shape;74;p2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5" name="Google Shape;75;p2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8" name="Google Shape;78;p2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1" name="Google Shape;81;p2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2" name="Google Shape;82;p2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5" name="Google Shape;85;p2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0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9" name="Google Shape;89;p2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0" name="Google Shape;90;p2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1" name="Google Shape;91;p2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4" name="Google Shape;94;p2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2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8" name="Google Shape;98;p2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5"/>
        <p:cNvGrpSpPr/>
        <p:nvPr/>
      </p:nvGrpSpPr>
      <p:grpSpPr>
        <a:xfrm>
          <a:off x="0" y="0"/>
          <a:ext cx="0" cy="0"/>
          <a:chOff x="0" y="0"/>
          <a:chExt cx="0" cy="0"/>
        </a:xfrm>
      </p:grpSpPr>
      <p:sp>
        <p:nvSpPr>
          <p:cNvPr id="106" name="Google Shape;106;p2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7" name="Google Shape;107;p2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8"/>
        <p:cNvGrpSpPr/>
        <p:nvPr/>
      </p:nvGrpSpPr>
      <p:grpSpPr>
        <a:xfrm>
          <a:off x="0" y="0"/>
          <a:ext cx="0" cy="0"/>
          <a:chOff x="0" y="0"/>
          <a:chExt cx="0" cy="0"/>
        </a:xfrm>
      </p:grpSpPr>
      <p:sp>
        <p:nvSpPr>
          <p:cNvPr id="109" name="Google Shape;109;p2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0" name="Google Shape;110;p2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1" name="Google Shape;111;p2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2"/>
        <p:cNvGrpSpPr/>
        <p:nvPr/>
      </p:nvGrpSpPr>
      <p:grpSpPr>
        <a:xfrm>
          <a:off x="0" y="0"/>
          <a:ext cx="0" cy="0"/>
          <a:chOff x="0" y="0"/>
          <a:chExt cx="0" cy="0"/>
        </a:xfrm>
      </p:grpSpPr>
      <p:sp>
        <p:nvSpPr>
          <p:cNvPr id="113" name="Google Shape;113;p23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4" name="Google Shape;114;p2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5" name="Google Shape;115;p2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6"/>
        <p:cNvGrpSpPr/>
        <p:nvPr/>
      </p:nvGrpSpPr>
      <p:grpSpPr>
        <a:xfrm>
          <a:off x="0" y="0"/>
          <a:ext cx="0" cy="0"/>
          <a:chOff x="0" y="0"/>
          <a:chExt cx="0" cy="0"/>
        </a:xfrm>
      </p:grpSpPr>
      <p:sp>
        <p:nvSpPr>
          <p:cNvPr id="117" name="Google Shape;117;p2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2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9" name="Google Shape;119;p2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20" name="Google Shape;120;p2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2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23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26" name="Google Shape;126;p23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27" name="Google Shape;127;p2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sp>
        <p:nvSpPr>
          <p:cNvPr id="129" name="Google Shape;129;p23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0" name="Google Shape;130;p2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sp>
        <p:nvSpPr>
          <p:cNvPr id="132" name="Google Shape;132;p23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3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34" name="Google Shape;134;p23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5" name="Google Shape;135;p23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36" name="Google Shape;136;p2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sp>
        <p:nvSpPr>
          <p:cNvPr id="138" name="Google Shape;138;p23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39" name="Google Shape;139;p2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0"/>
        <p:cNvGrpSpPr/>
        <p:nvPr/>
      </p:nvGrpSpPr>
      <p:grpSpPr>
        <a:xfrm>
          <a:off x="0" y="0"/>
          <a:ext cx="0" cy="0"/>
          <a:chOff x="0" y="0"/>
          <a:chExt cx="0" cy="0"/>
        </a:xfrm>
      </p:grpSpPr>
      <p:sp>
        <p:nvSpPr>
          <p:cNvPr id="141" name="Google Shape;141;p23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2" name="Google Shape;142;p23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43" name="Google Shape;143;p2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2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20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20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20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0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03" name="Google Shape;103;p20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04" name="Google Shape;104;p20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CS2040S Tutorial 7</a:t>
            </a:r>
            <a:endParaRPr/>
          </a:p>
        </p:txBody>
      </p:sp>
      <p:sp>
        <p:nvSpPr>
          <p:cNvPr id="151" name="Google Shape;151;p1"/>
          <p:cNvSpPr txBox="1">
            <a:spLocks noGrp="1"/>
          </p:cNvSpPr>
          <p:nvPr>
            <p:ph type="subTitle" idx="1"/>
          </p:nvPr>
        </p:nvSpPr>
        <p:spPr>
          <a:xfrm>
            <a:off x="5322365" y="3643492"/>
            <a:ext cx="3821635" cy="360097"/>
          </a:xfrm>
          <a:prstGeom prst="rect">
            <a:avLst/>
          </a:prstGeom>
          <a:noFill/>
          <a:ln>
            <a:noFill/>
          </a:ln>
        </p:spPr>
        <p:txBody>
          <a:bodyPr spcFirstLastPara="1" wrap="square" lIns="91425" tIns="91425" rIns="91425" bIns="91425" anchor="t" anchorCtr="0">
            <a:normAutofit fontScale="70000" lnSpcReduction="20000"/>
          </a:bodyPr>
          <a:lstStyle/>
          <a:p>
            <a:pPr marL="0" lvl="0" indent="0" algn="ctr" rtl="0">
              <a:lnSpc>
                <a:spcPct val="100000"/>
              </a:lnSpc>
              <a:spcBef>
                <a:spcPts val="0"/>
              </a:spcBef>
              <a:spcAft>
                <a:spcPts val="0"/>
              </a:spcAft>
              <a:buSzPts val="2800"/>
              <a:buNone/>
            </a:pPr>
            <a:r>
              <a:rPr lang="en-US" sz="2000" dirty="0" smtClean="0"/>
              <a:t>Done by Xiao Yan</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2200583ea03_2_3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220" name="Google Shape;220;g2200583ea03_2_321"/>
          <p:cNvSpPr txBox="1">
            <a:spLocks noGrp="1"/>
          </p:cNvSpPr>
          <p:nvPr>
            <p:ph type="body" idx="1"/>
          </p:nvPr>
        </p:nvSpPr>
        <p:spPr>
          <a:xfrm>
            <a:off x="311700" y="1119500"/>
            <a:ext cx="2775300" cy="1012500"/>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ts val="1800"/>
              <a:buAutoNum type="alphaLcParenR"/>
            </a:pPr>
            <a:r>
              <a:rPr lang="en"/>
              <a:t>Insert 49: </a:t>
            </a:r>
            <a:r>
              <a:rPr lang="en" b="1"/>
              <a:t>49 % 7 = 0</a:t>
            </a:r>
            <a:endParaRPr b="1"/>
          </a:p>
          <a:p>
            <a:pPr marL="0" lvl="0" indent="0" algn="l" rtl="0">
              <a:lnSpc>
                <a:spcPct val="115000"/>
              </a:lnSpc>
              <a:spcBef>
                <a:spcPts val="1200"/>
              </a:spcBef>
              <a:spcAft>
                <a:spcPts val="1200"/>
              </a:spcAft>
              <a:buSzPts val="1800"/>
              <a:buNone/>
            </a:pPr>
            <a:r>
              <a:rPr lang="en"/>
              <a:t>Done!</a:t>
            </a:r>
            <a:endParaRPr/>
          </a:p>
        </p:txBody>
      </p:sp>
      <p:sp>
        <p:nvSpPr>
          <p:cNvPr id="221" name="Google Shape;221;g2200583ea03_2_321"/>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222" name="Google Shape;222;g2200583ea03_2_321"/>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223" name="Google Shape;223;g2200583ea03_2_321"/>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224" name="Google Shape;224;g2200583ea03_2_321"/>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25" name="Google Shape;225;g2200583ea03_2_321"/>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26" name="Google Shape;226;g2200583ea03_2_321"/>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27" name="Google Shape;227;g2200583ea03_2_321"/>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a:t>
            </a:r>
            <a:endParaRPr sz="1400" b="0" i="0" u="none" strike="noStrike" cap="none">
              <a:solidFill>
                <a:srgbClr val="000000"/>
              </a:solidFill>
              <a:latin typeface="Arial"/>
              <a:ea typeface="Arial"/>
              <a:cs typeface="Arial"/>
              <a:sym typeface="Arial"/>
            </a:endParaRPr>
          </a:p>
        </p:txBody>
      </p:sp>
      <p:cxnSp>
        <p:nvCxnSpPr>
          <p:cNvPr id="228" name="Google Shape;228;g2200583ea03_2_321"/>
          <p:cNvCxnSpPr/>
          <p:nvPr/>
        </p:nvCxnSpPr>
        <p:spPr>
          <a:xfrm flipH="1">
            <a:off x="5308900" y="17590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g2200583ea03_2_4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136" name="Google Shape;1136;g2200583ea03_2_48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Consider the following implementations of sets. How would intersect and union be implemented for each of them?</a:t>
            </a:r>
            <a:endParaRPr/>
          </a:p>
          <a:p>
            <a:pPr marL="0" lvl="0" indent="0" algn="l" rtl="0">
              <a:lnSpc>
                <a:spcPct val="115000"/>
              </a:lnSpc>
              <a:spcBef>
                <a:spcPts val="1200"/>
              </a:spcBef>
              <a:spcAft>
                <a:spcPts val="0"/>
              </a:spcAft>
              <a:buClr>
                <a:schemeClr val="dk1"/>
              </a:buClr>
              <a:buSzPts val="1100"/>
              <a:buFont typeface="Arial"/>
              <a:buNone/>
            </a:pPr>
            <a:endParaRPr/>
          </a:p>
          <a:p>
            <a:pPr marL="457200" lvl="0" indent="-342900" algn="l" rtl="0">
              <a:lnSpc>
                <a:spcPct val="115000"/>
              </a:lnSpc>
              <a:spcBef>
                <a:spcPts val="1200"/>
              </a:spcBef>
              <a:spcAft>
                <a:spcPts val="0"/>
              </a:spcAft>
              <a:buSzPts val="1800"/>
              <a:buAutoNum type="alphaLcParenR"/>
            </a:pPr>
            <a:r>
              <a:rPr lang="en"/>
              <a:t>Hash table with open addressing</a:t>
            </a:r>
            <a:endParaRPr/>
          </a:p>
          <a:p>
            <a:pPr marL="457200" lvl="0" indent="-342900" algn="l" rtl="0">
              <a:lnSpc>
                <a:spcPct val="115000"/>
              </a:lnSpc>
              <a:spcBef>
                <a:spcPts val="0"/>
              </a:spcBef>
              <a:spcAft>
                <a:spcPts val="0"/>
              </a:spcAft>
              <a:buSzPts val="1800"/>
              <a:buAutoNum type="alphaLcParenR"/>
            </a:pPr>
            <a:r>
              <a:rPr lang="en"/>
              <a:t>Hash table with chaining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g2200583ea03_2_48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142" name="Google Shape;1142;g2200583ea03_2_48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g2200583ea03_2_49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148" name="Google Shape;1148;g2200583ea03_2_49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Intersection:</a:t>
            </a:r>
            <a:endParaRPr/>
          </a:p>
          <a:p>
            <a:pPr marL="0" lvl="0" indent="0" algn="l" rtl="0">
              <a:lnSpc>
                <a:spcPct val="115000"/>
              </a:lnSpc>
              <a:spcBef>
                <a:spcPts val="1200"/>
              </a:spcBef>
              <a:spcAft>
                <a:spcPts val="0"/>
              </a:spcAft>
              <a:buSzPts val="1800"/>
              <a:buNone/>
            </a:pPr>
            <a:r>
              <a:rPr lang="en"/>
              <a:t>What needs to be done?</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g2200583ea03_2_49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154" name="Google Shape;1154;g2200583ea03_2_49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Intersection:</a:t>
            </a:r>
            <a:endParaRPr/>
          </a:p>
          <a:p>
            <a:pPr marL="457200" lvl="0" indent="-342900" algn="l" rtl="0">
              <a:lnSpc>
                <a:spcPct val="115000"/>
              </a:lnSpc>
              <a:spcBef>
                <a:spcPts val="1200"/>
              </a:spcBef>
              <a:spcAft>
                <a:spcPts val="0"/>
              </a:spcAft>
              <a:buSzPts val="1800"/>
              <a:buChar char="●"/>
            </a:pPr>
            <a:r>
              <a:rPr lang="en"/>
              <a:t>Given two sets a, b</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g2200583ea03_2_50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160" name="Google Shape;1160;g2200583ea03_2_50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Intersection: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set a, check if element is in set b</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g2200583ea03_2_5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166" name="Google Shape;1166;g2200583ea03_2_50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Intersection: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set a, check if element is in set b</a:t>
            </a:r>
            <a:endParaRPr/>
          </a:p>
          <a:p>
            <a:pPr marL="457200" lvl="0" indent="-342900" algn="l" rtl="0">
              <a:lnSpc>
                <a:spcPct val="115000"/>
              </a:lnSpc>
              <a:spcBef>
                <a:spcPts val="0"/>
              </a:spcBef>
              <a:spcAft>
                <a:spcPts val="0"/>
              </a:spcAft>
              <a:buSzPts val="1800"/>
              <a:buChar char="●"/>
            </a:pPr>
            <a:r>
              <a:rPr lang="en"/>
              <a:t>If element present in both sets, add to result set r</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g2200583ea03_2_5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172" name="Google Shape;1172;g2200583ea03_2_512"/>
          <p:cNvSpPr txBox="1">
            <a:spLocks noGrp="1"/>
          </p:cNvSpPr>
          <p:nvPr>
            <p:ph type="body" idx="1"/>
          </p:nvPr>
        </p:nvSpPr>
        <p:spPr>
          <a:xfrm>
            <a:off x="311700" y="1152475"/>
            <a:ext cx="8520600" cy="36063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Intersection: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set a, check if element is in set b</a:t>
            </a:r>
            <a:endParaRPr/>
          </a:p>
          <a:p>
            <a:pPr marL="457200" lvl="0" indent="-342900" algn="l" rtl="0">
              <a:lnSpc>
                <a:spcPct val="115000"/>
              </a:lnSpc>
              <a:spcBef>
                <a:spcPts val="0"/>
              </a:spcBef>
              <a:spcAft>
                <a:spcPts val="0"/>
              </a:spcAft>
              <a:buSzPts val="1800"/>
              <a:buChar char="●"/>
            </a:pPr>
            <a:r>
              <a:rPr lang="en"/>
              <a:t>If element present in both sets, add to result set r</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Time complexity?</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g2200583ea03_2_5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pic>
        <p:nvPicPr>
          <p:cNvPr id="1178" name="Google Shape;1178;g2200583ea03_2_517"/>
          <p:cNvPicPr preferRelativeResize="0"/>
          <p:nvPr/>
        </p:nvPicPr>
        <p:blipFill rotWithShape="1">
          <a:blip r:embed="rId3">
            <a:alphaModFix/>
          </a:blip>
          <a:srcRect t="54306"/>
          <a:stretch/>
        </p:blipFill>
        <p:spPr>
          <a:xfrm>
            <a:off x="2631700" y="2387475"/>
            <a:ext cx="1085850" cy="739900"/>
          </a:xfrm>
          <a:prstGeom prst="rect">
            <a:avLst/>
          </a:prstGeom>
          <a:noFill/>
          <a:ln>
            <a:noFill/>
          </a:ln>
        </p:spPr>
      </p:pic>
      <p:sp>
        <p:nvSpPr>
          <p:cNvPr id="1179" name="Google Shape;1179;g2200583ea03_2_517"/>
          <p:cNvSpPr txBox="1">
            <a:spLocks noGrp="1"/>
          </p:cNvSpPr>
          <p:nvPr>
            <p:ph type="body" idx="1"/>
          </p:nvPr>
        </p:nvSpPr>
        <p:spPr>
          <a:xfrm>
            <a:off x="311700" y="1152475"/>
            <a:ext cx="8520600" cy="3606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Intersection: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set a bins, check if element is in set b</a:t>
            </a:r>
            <a:endParaRPr/>
          </a:p>
          <a:p>
            <a:pPr marL="457200" lvl="0" indent="-342900" algn="l" rtl="0">
              <a:lnSpc>
                <a:spcPct val="115000"/>
              </a:lnSpc>
              <a:spcBef>
                <a:spcPts val="0"/>
              </a:spcBef>
              <a:spcAft>
                <a:spcPts val="0"/>
              </a:spcAft>
              <a:buSzPts val="1800"/>
              <a:buChar char="●"/>
            </a:pPr>
            <a:r>
              <a:rPr lang="en"/>
              <a:t>If element present in both sets, add to result set r</a:t>
            </a:r>
            <a:endParaRPr/>
          </a:p>
          <a:p>
            <a:pPr marL="0" lvl="0" indent="0" algn="l" rtl="0">
              <a:lnSpc>
                <a:spcPct val="115000"/>
              </a:lnSpc>
              <a:spcBef>
                <a:spcPts val="1200"/>
              </a:spcBef>
              <a:spcAft>
                <a:spcPts val="1200"/>
              </a:spcAft>
              <a:buSzPts val="1800"/>
              <a:buNone/>
            </a:pPr>
            <a:endParaRPr/>
          </a:p>
        </p:txBody>
      </p:sp>
      <p:pic>
        <p:nvPicPr>
          <p:cNvPr id="1180" name="Google Shape;1180;g2200583ea03_2_517"/>
          <p:cNvPicPr preferRelativeResize="0"/>
          <p:nvPr/>
        </p:nvPicPr>
        <p:blipFill rotWithShape="1">
          <a:blip r:embed="rId4">
            <a:alphaModFix/>
          </a:blip>
          <a:srcRect/>
          <a:stretch/>
        </p:blipFill>
        <p:spPr>
          <a:xfrm>
            <a:off x="6006938" y="2162175"/>
            <a:ext cx="1266825" cy="819150"/>
          </a:xfrm>
          <a:prstGeom prst="rect">
            <a:avLst/>
          </a:prstGeom>
          <a:noFill/>
          <a:ln>
            <a:noFill/>
          </a:ln>
        </p:spPr>
      </p:pic>
      <p:pic>
        <p:nvPicPr>
          <p:cNvPr id="1181" name="Google Shape;1181;g2200583ea03_2_517"/>
          <p:cNvPicPr preferRelativeResize="0"/>
          <p:nvPr/>
        </p:nvPicPr>
        <p:blipFill rotWithShape="1">
          <a:blip r:embed="rId5">
            <a:alphaModFix/>
          </a:blip>
          <a:srcRect/>
          <a:stretch/>
        </p:blipFill>
        <p:spPr>
          <a:xfrm>
            <a:off x="5868075" y="3274838"/>
            <a:ext cx="1885950" cy="695325"/>
          </a:xfrm>
          <a:prstGeom prst="rect">
            <a:avLst/>
          </a:prstGeom>
          <a:noFill/>
          <a:ln>
            <a:noFill/>
          </a:ln>
        </p:spPr>
      </p:pic>
      <p:pic>
        <p:nvPicPr>
          <p:cNvPr id="1182" name="Google Shape;1182;g2200583ea03_2_517"/>
          <p:cNvPicPr preferRelativeResize="0"/>
          <p:nvPr/>
        </p:nvPicPr>
        <p:blipFill rotWithShape="1">
          <a:blip r:embed="rId6">
            <a:alphaModFix/>
          </a:blip>
          <a:srcRect/>
          <a:stretch/>
        </p:blipFill>
        <p:spPr>
          <a:xfrm>
            <a:off x="4319325" y="2574600"/>
            <a:ext cx="1085850" cy="365644"/>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g2200583ea03_2_5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188" name="Google Shape;1188;g2200583ea03_2_526"/>
          <p:cNvSpPr txBox="1">
            <a:spLocks noGrp="1"/>
          </p:cNvSpPr>
          <p:nvPr>
            <p:ph type="body" idx="1"/>
          </p:nvPr>
        </p:nvSpPr>
        <p:spPr>
          <a:xfrm>
            <a:off x="311700" y="1152475"/>
            <a:ext cx="8520600" cy="3606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Intersection</a:t>
            </a:r>
            <a:endParaRPr/>
          </a:p>
          <a:p>
            <a:pPr marL="0" lvl="0" indent="0" algn="l" rtl="0">
              <a:lnSpc>
                <a:spcPct val="115000"/>
              </a:lnSpc>
              <a:spcBef>
                <a:spcPts val="1200"/>
              </a:spcBef>
              <a:spcAft>
                <a:spcPts val="0"/>
              </a:spcAft>
              <a:buSzPts val="1800"/>
              <a:buNone/>
            </a:pPr>
            <a:r>
              <a:rPr lang="en"/>
              <a:t>Performance: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pic>
        <p:nvPicPr>
          <p:cNvPr id="1189" name="Google Shape;1189;g2200583ea03_2_526"/>
          <p:cNvPicPr preferRelativeResize="0"/>
          <p:nvPr/>
        </p:nvPicPr>
        <p:blipFill rotWithShape="1">
          <a:blip r:embed="rId3">
            <a:alphaModFix/>
          </a:blip>
          <a:srcRect b="3025"/>
          <a:stretch/>
        </p:blipFill>
        <p:spPr>
          <a:xfrm>
            <a:off x="1926150" y="2528725"/>
            <a:ext cx="3531425" cy="496100"/>
          </a:xfrm>
          <a:prstGeom prst="rect">
            <a:avLst/>
          </a:prstGeom>
          <a:noFill/>
          <a:ln>
            <a:noFill/>
          </a:ln>
        </p:spPr>
      </p:pic>
      <p:sp>
        <p:nvSpPr>
          <p:cNvPr id="1190" name="Google Shape;1190;g2200583ea03_2_526"/>
          <p:cNvSpPr/>
          <p:nvPr/>
        </p:nvSpPr>
        <p:spPr>
          <a:xfrm>
            <a:off x="2316900" y="2605225"/>
            <a:ext cx="442800" cy="419700"/>
          </a:xfrm>
          <a:prstGeom prst="rect">
            <a:avLst/>
          </a:prstGeom>
          <a:solidFill>
            <a:srgbClr val="D08438">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g2200583ea03_2_526"/>
          <p:cNvSpPr/>
          <p:nvPr/>
        </p:nvSpPr>
        <p:spPr>
          <a:xfrm>
            <a:off x="3025350" y="2605225"/>
            <a:ext cx="442800" cy="419700"/>
          </a:xfrm>
          <a:prstGeom prst="rect">
            <a:avLst/>
          </a:prstGeom>
          <a:solidFill>
            <a:srgbClr val="3895D0">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g2200583ea03_2_526"/>
          <p:cNvSpPr txBox="1"/>
          <p:nvPr/>
        </p:nvSpPr>
        <p:spPr>
          <a:xfrm>
            <a:off x="1297875" y="3127800"/>
            <a:ext cx="223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E69138"/>
                </a:solidFill>
                <a:latin typeface="Arial"/>
                <a:ea typeface="Arial"/>
                <a:cs typeface="Arial"/>
                <a:sym typeface="Arial"/>
              </a:rPr>
              <a:t>Visit each bucket in set a</a:t>
            </a:r>
            <a:endParaRPr sz="1400" b="0" i="0" u="none" strike="noStrike" cap="none">
              <a:solidFill>
                <a:srgbClr val="E69138"/>
              </a:solidFill>
              <a:latin typeface="Arial"/>
              <a:ea typeface="Arial"/>
              <a:cs typeface="Arial"/>
              <a:sym typeface="Arial"/>
            </a:endParaRPr>
          </a:p>
        </p:txBody>
      </p:sp>
      <p:sp>
        <p:nvSpPr>
          <p:cNvPr id="1193" name="Google Shape;1193;g2200583ea03_2_526"/>
          <p:cNvSpPr txBox="1"/>
          <p:nvPr/>
        </p:nvSpPr>
        <p:spPr>
          <a:xfrm>
            <a:off x="2716850" y="2102150"/>
            <a:ext cx="57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D9EEB"/>
                </a:solidFill>
                <a:latin typeface="Arial"/>
                <a:ea typeface="Arial"/>
                <a:cs typeface="Arial"/>
                <a:sym typeface="Arial"/>
              </a:rPr>
              <a:t>number of items in a * (</a:t>
            </a:r>
            <a:r>
              <a:rPr lang="en" sz="1400" b="0" i="0" u="none" strike="noStrike" cap="none">
                <a:solidFill>
                  <a:srgbClr val="93C47D"/>
                </a:solidFill>
                <a:latin typeface="Arial"/>
                <a:ea typeface="Arial"/>
                <a:cs typeface="Arial"/>
                <a:sym typeface="Arial"/>
              </a:rPr>
              <a:t>cost of searching b + </a:t>
            </a:r>
            <a:r>
              <a:rPr lang="en" sz="1400" b="0" i="0" u="none" strike="noStrike" cap="none">
                <a:solidFill>
                  <a:srgbClr val="A64D79"/>
                </a:solidFill>
                <a:latin typeface="Arial"/>
                <a:ea typeface="Arial"/>
                <a:cs typeface="Arial"/>
                <a:sym typeface="Arial"/>
              </a:rPr>
              <a:t>cost of inserting in r</a:t>
            </a:r>
            <a:r>
              <a:rPr lang="en" sz="1400" b="0" i="0" u="none" strike="noStrike" cap="none">
                <a:solidFill>
                  <a:srgbClr val="6D9EEB"/>
                </a:solidFill>
                <a:latin typeface="Arial"/>
                <a:ea typeface="Arial"/>
                <a:cs typeface="Arial"/>
                <a:sym typeface="Arial"/>
              </a:rPr>
              <a:t>)</a:t>
            </a:r>
            <a:endParaRPr sz="1400" b="0" i="0" u="none" strike="noStrike" cap="none">
              <a:solidFill>
                <a:srgbClr val="6D9EEB"/>
              </a:solidFill>
              <a:latin typeface="Arial"/>
              <a:ea typeface="Arial"/>
              <a:cs typeface="Arial"/>
              <a:sym typeface="Arial"/>
            </a:endParaRPr>
          </a:p>
        </p:txBody>
      </p:sp>
      <p:sp>
        <p:nvSpPr>
          <p:cNvPr id="1194" name="Google Shape;1194;g2200583ea03_2_526"/>
          <p:cNvSpPr/>
          <p:nvPr/>
        </p:nvSpPr>
        <p:spPr>
          <a:xfrm>
            <a:off x="3531975" y="2528825"/>
            <a:ext cx="700200" cy="496200"/>
          </a:xfrm>
          <a:prstGeom prst="rect">
            <a:avLst/>
          </a:prstGeom>
          <a:solidFill>
            <a:srgbClr val="1B7A19">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g2200583ea03_2_526"/>
          <p:cNvSpPr/>
          <p:nvPr/>
        </p:nvSpPr>
        <p:spPr>
          <a:xfrm>
            <a:off x="4518475" y="2528675"/>
            <a:ext cx="700200" cy="496200"/>
          </a:xfrm>
          <a:prstGeom prst="rect">
            <a:avLst/>
          </a:prstGeom>
          <a:solidFill>
            <a:srgbClr val="8B3AA4">
              <a:alpha val="5019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g2200583ea03_2_526"/>
          <p:cNvSpPr txBox="1"/>
          <p:nvPr/>
        </p:nvSpPr>
        <p:spPr>
          <a:xfrm>
            <a:off x="311700" y="4198150"/>
            <a:ext cx="300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Under the uniform hashing assumption</a:t>
            </a: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g2200583ea03_2_5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02" name="Google Shape;1202;g2200583ea03_2_539"/>
          <p:cNvSpPr txBox="1">
            <a:spLocks noGrp="1"/>
          </p:cNvSpPr>
          <p:nvPr>
            <p:ph type="body" idx="1"/>
          </p:nvPr>
        </p:nvSpPr>
        <p:spPr>
          <a:xfrm>
            <a:off x="311700" y="1152475"/>
            <a:ext cx="8520600" cy="37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Union:</a:t>
            </a:r>
            <a:endParaRPr/>
          </a:p>
          <a:p>
            <a:pPr marL="0" lvl="0" indent="0" algn="l" rtl="0">
              <a:lnSpc>
                <a:spcPct val="115000"/>
              </a:lnSpc>
              <a:spcBef>
                <a:spcPts val="1200"/>
              </a:spcBef>
              <a:spcAft>
                <a:spcPts val="0"/>
              </a:spcAft>
              <a:buClr>
                <a:schemeClr val="dk1"/>
              </a:buClr>
              <a:buSzPts val="1100"/>
              <a:buFont typeface="Arial"/>
              <a:buNone/>
            </a:pPr>
            <a:r>
              <a:rPr lang="en"/>
              <a:t>What needs to be done?</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200583ea03_2_3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234" name="Google Shape;234;g2200583ea03_2_335"/>
          <p:cNvSpPr txBox="1">
            <a:spLocks noGrp="1"/>
          </p:cNvSpPr>
          <p:nvPr>
            <p:ph type="body" idx="1"/>
          </p:nvPr>
        </p:nvSpPr>
        <p:spPr>
          <a:xfrm>
            <a:off x="311700" y="1119500"/>
            <a:ext cx="2775300" cy="1012500"/>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ts val="1800"/>
              <a:buAutoNum type="alphaLcParenR"/>
            </a:pPr>
            <a:r>
              <a:rPr lang="en"/>
              <a:t>Insert 41: </a:t>
            </a:r>
            <a:r>
              <a:rPr lang="en" b="1"/>
              <a:t>41 % 7 = 6</a:t>
            </a:r>
            <a:endParaRPr b="1"/>
          </a:p>
          <a:p>
            <a:pPr marL="0" lvl="0" indent="0" algn="l" rtl="0">
              <a:lnSpc>
                <a:spcPct val="115000"/>
              </a:lnSpc>
              <a:spcBef>
                <a:spcPts val="1200"/>
              </a:spcBef>
              <a:spcAft>
                <a:spcPts val="1200"/>
              </a:spcAft>
              <a:buSzPts val="1800"/>
              <a:buNone/>
            </a:pPr>
            <a:r>
              <a:rPr lang="en"/>
              <a:t>Done!</a:t>
            </a:r>
            <a:endParaRPr/>
          </a:p>
        </p:txBody>
      </p:sp>
      <p:sp>
        <p:nvSpPr>
          <p:cNvPr id="235" name="Google Shape;235;g2200583ea03_2_335"/>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236" name="Google Shape;236;g2200583ea03_2_335"/>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237" name="Google Shape;237;g2200583ea03_2_335"/>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238" name="Google Shape;238;g2200583ea03_2_335"/>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39" name="Google Shape;239;g2200583ea03_2_335"/>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0" name="Google Shape;240;g2200583ea03_2_335"/>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41" name="Google Shape;241;g2200583ea03_2_335"/>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242" name="Google Shape;242;g2200583ea03_2_335"/>
          <p:cNvCxnSpPr/>
          <p:nvPr/>
        </p:nvCxnSpPr>
        <p:spPr>
          <a:xfrm flipH="1">
            <a:off x="5308900" y="40690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g2200583ea03_2_5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08" name="Google Shape;1208;g2200583ea03_2_544"/>
          <p:cNvSpPr txBox="1">
            <a:spLocks noGrp="1"/>
          </p:cNvSpPr>
          <p:nvPr>
            <p:ph type="body" idx="1"/>
          </p:nvPr>
        </p:nvSpPr>
        <p:spPr>
          <a:xfrm>
            <a:off x="311700" y="1152475"/>
            <a:ext cx="8520600" cy="37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Union:</a:t>
            </a:r>
            <a:endParaRPr/>
          </a:p>
          <a:p>
            <a:pPr marL="457200" lvl="0" indent="-342900" algn="l" rtl="0">
              <a:lnSpc>
                <a:spcPct val="115000"/>
              </a:lnSpc>
              <a:spcBef>
                <a:spcPts val="1200"/>
              </a:spcBef>
              <a:spcAft>
                <a:spcPts val="0"/>
              </a:spcAft>
              <a:buSzPts val="1800"/>
              <a:buChar char="●"/>
            </a:pPr>
            <a:r>
              <a:rPr lang="en"/>
              <a:t>Given two sets a, b</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g2200583ea03_2_5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14" name="Google Shape;1214;g2200583ea03_2_549"/>
          <p:cNvSpPr txBox="1">
            <a:spLocks noGrp="1"/>
          </p:cNvSpPr>
          <p:nvPr>
            <p:ph type="body" idx="1"/>
          </p:nvPr>
        </p:nvSpPr>
        <p:spPr>
          <a:xfrm>
            <a:off x="311700" y="1152475"/>
            <a:ext cx="8520600" cy="37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Union: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elements in set b </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g2200583ea03_2_5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20" name="Google Shape;1220;g2200583ea03_2_554"/>
          <p:cNvSpPr txBox="1">
            <a:spLocks noGrp="1"/>
          </p:cNvSpPr>
          <p:nvPr>
            <p:ph type="body" idx="1"/>
          </p:nvPr>
        </p:nvSpPr>
        <p:spPr>
          <a:xfrm>
            <a:off x="311700" y="1152475"/>
            <a:ext cx="8520600" cy="37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Union: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elements in set b</a:t>
            </a:r>
            <a:endParaRPr/>
          </a:p>
          <a:p>
            <a:pPr marL="457200" lvl="0" indent="-342900" algn="l" rtl="0">
              <a:lnSpc>
                <a:spcPct val="115000"/>
              </a:lnSpc>
              <a:spcBef>
                <a:spcPts val="0"/>
              </a:spcBef>
              <a:spcAft>
                <a:spcPts val="0"/>
              </a:spcAft>
              <a:buSzPts val="1800"/>
              <a:buChar char="●"/>
            </a:pPr>
            <a:r>
              <a:rPr lang="en"/>
              <a:t>If element in set a, do nothing </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g2200583ea03_2_5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26" name="Google Shape;1226;g2200583ea03_2_559"/>
          <p:cNvSpPr txBox="1">
            <a:spLocks noGrp="1"/>
          </p:cNvSpPr>
          <p:nvPr>
            <p:ph type="body" idx="1"/>
          </p:nvPr>
        </p:nvSpPr>
        <p:spPr>
          <a:xfrm>
            <a:off x="311700" y="1152475"/>
            <a:ext cx="8520600" cy="37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Union: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elements in set b</a:t>
            </a:r>
            <a:endParaRPr/>
          </a:p>
          <a:p>
            <a:pPr marL="457200" lvl="0" indent="-342900" algn="l" rtl="0">
              <a:lnSpc>
                <a:spcPct val="115000"/>
              </a:lnSpc>
              <a:spcBef>
                <a:spcPts val="0"/>
              </a:spcBef>
              <a:spcAft>
                <a:spcPts val="0"/>
              </a:spcAft>
              <a:buSzPts val="1800"/>
              <a:buChar char="●"/>
            </a:pPr>
            <a:r>
              <a:rPr lang="en"/>
              <a:t>If element in set a, do nothing </a:t>
            </a:r>
            <a:endParaRPr/>
          </a:p>
          <a:p>
            <a:pPr marL="457200" lvl="0" indent="-342900" algn="l" rtl="0">
              <a:lnSpc>
                <a:spcPct val="115000"/>
              </a:lnSpc>
              <a:spcBef>
                <a:spcPts val="0"/>
              </a:spcBef>
              <a:spcAft>
                <a:spcPts val="0"/>
              </a:spcAft>
              <a:buSzPts val="1800"/>
              <a:buChar char="●"/>
            </a:pPr>
            <a:r>
              <a:rPr lang="en"/>
              <a:t>Else, insert into set a</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g2200583ea03_2_5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32" name="Google Shape;1232;g2200583ea03_2_564"/>
          <p:cNvSpPr txBox="1">
            <a:spLocks noGrp="1"/>
          </p:cNvSpPr>
          <p:nvPr>
            <p:ph type="body" idx="1"/>
          </p:nvPr>
        </p:nvSpPr>
        <p:spPr>
          <a:xfrm>
            <a:off x="311700" y="1152475"/>
            <a:ext cx="8520600" cy="38922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Union: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elements in set b </a:t>
            </a:r>
            <a:endParaRPr/>
          </a:p>
          <a:p>
            <a:pPr marL="457200" lvl="0" indent="-342900" algn="l" rtl="0">
              <a:lnSpc>
                <a:spcPct val="115000"/>
              </a:lnSpc>
              <a:spcBef>
                <a:spcPts val="0"/>
              </a:spcBef>
              <a:spcAft>
                <a:spcPts val="0"/>
              </a:spcAft>
              <a:buSzPts val="1800"/>
              <a:buChar char="●"/>
            </a:pPr>
            <a:r>
              <a:rPr lang="en"/>
              <a:t>If element in set a, do nothing </a:t>
            </a:r>
            <a:endParaRPr/>
          </a:p>
          <a:p>
            <a:pPr marL="457200" lvl="0" indent="-342900" algn="l" rtl="0">
              <a:lnSpc>
                <a:spcPct val="115000"/>
              </a:lnSpc>
              <a:spcBef>
                <a:spcPts val="0"/>
              </a:spcBef>
              <a:spcAft>
                <a:spcPts val="0"/>
              </a:spcAft>
              <a:buSzPts val="1800"/>
              <a:buChar char="●"/>
            </a:pPr>
            <a:r>
              <a:rPr lang="en"/>
              <a:t>Else, insert into set a</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Time complexity?</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g2200583ea03_2_5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38" name="Google Shape;1238;g2200583ea03_2_569"/>
          <p:cNvSpPr txBox="1">
            <a:spLocks noGrp="1"/>
          </p:cNvSpPr>
          <p:nvPr>
            <p:ph type="body" idx="1"/>
          </p:nvPr>
        </p:nvSpPr>
        <p:spPr>
          <a:xfrm>
            <a:off x="311700" y="1152475"/>
            <a:ext cx="8520600" cy="3892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Hash table with open addressing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Union</a:t>
            </a:r>
            <a:endParaRPr/>
          </a:p>
          <a:p>
            <a:pPr marL="0" lvl="0" indent="0" algn="l" rtl="0">
              <a:lnSpc>
                <a:spcPct val="115000"/>
              </a:lnSpc>
              <a:spcBef>
                <a:spcPts val="1200"/>
              </a:spcBef>
              <a:spcAft>
                <a:spcPts val="0"/>
              </a:spcAft>
              <a:buClr>
                <a:schemeClr val="dk1"/>
              </a:buClr>
              <a:buSzPts val="1100"/>
              <a:buFont typeface="Arial"/>
              <a:buNone/>
            </a:pPr>
            <a:r>
              <a:rPr lang="en"/>
              <a:t>Performance:</a:t>
            </a:r>
            <a:endParaRPr/>
          </a:p>
          <a:p>
            <a:pPr marL="0" lvl="0" indent="0" algn="l" rtl="0">
              <a:lnSpc>
                <a:spcPct val="115000"/>
              </a:lnSpc>
              <a:spcBef>
                <a:spcPts val="1200"/>
              </a:spcBef>
              <a:spcAft>
                <a:spcPts val="1200"/>
              </a:spcAft>
              <a:buSzPts val="1800"/>
              <a:buNone/>
            </a:pPr>
            <a:endParaRPr/>
          </a:p>
        </p:txBody>
      </p:sp>
      <p:pic>
        <p:nvPicPr>
          <p:cNvPr id="1239" name="Google Shape;1239;g2200583ea03_2_569"/>
          <p:cNvPicPr preferRelativeResize="0"/>
          <p:nvPr/>
        </p:nvPicPr>
        <p:blipFill rotWithShape="1">
          <a:blip r:embed="rId3">
            <a:alphaModFix/>
          </a:blip>
          <a:srcRect/>
          <a:stretch/>
        </p:blipFill>
        <p:spPr>
          <a:xfrm>
            <a:off x="1915025" y="2510275"/>
            <a:ext cx="2990850" cy="609600"/>
          </a:xfrm>
          <a:prstGeom prst="rect">
            <a:avLst/>
          </a:prstGeom>
          <a:noFill/>
          <a:ln>
            <a:noFill/>
          </a:ln>
        </p:spPr>
      </p:pic>
      <p:sp>
        <p:nvSpPr>
          <p:cNvPr id="1240" name="Google Shape;1240;g2200583ea03_2_569"/>
          <p:cNvSpPr/>
          <p:nvPr/>
        </p:nvSpPr>
        <p:spPr>
          <a:xfrm>
            <a:off x="2316900" y="2605225"/>
            <a:ext cx="535500" cy="419700"/>
          </a:xfrm>
          <a:prstGeom prst="rect">
            <a:avLst/>
          </a:prstGeom>
          <a:solidFill>
            <a:srgbClr val="D08438">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g2200583ea03_2_569"/>
          <p:cNvSpPr/>
          <p:nvPr/>
        </p:nvSpPr>
        <p:spPr>
          <a:xfrm>
            <a:off x="3241600" y="2605225"/>
            <a:ext cx="442800" cy="419700"/>
          </a:xfrm>
          <a:prstGeom prst="rect">
            <a:avLst/>
          </a:prstGeom>
          <a:solidFill>
            <a:srgbClr val="3895D0">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g2200583ea03_2_569"/>
          <p:cNvSpPr txBox="1"/>
          <p:nvPr/>
        </p:nvSpPr>
        <p:spPr>
          <a:xfrm>
            <a:off x="1297875" y="3127800"/>
            <a:ext cx="223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E69138"/>
                </a:solidFill>
                <a:latin typeface="Arial"/>
                <a:ea typeface="Arial"/>
                <a:cs typeface="Arial"/>
                <a:sym typeface="Arial"/>
              </a:rPr>
              <a:t>Visit each bucket in set b</a:t>
            </a:r>
            <a:endParaRPr sz="1400" b="0" i="0" u="none" strike="noStrike" cap="none">
              <a:solidFill>
                <a:srgbClr val="E69138"/>
              </a:solidFill>
              <a:latin typeface="Arial"/>
              <a:ea typeface="Arial"/>
              <a:cs typeface="Arial"/>
              <a:sym typeface="Arial"/>
            </a:endParaRPr>
          </a:p>
        </p:txBody>
      </p:sp>
      <p:sp>
        <p:nvSpPr>
          <p:cNvPr id="1243" name="Google Shape;1243;g2200583ea03_2_569"/>
          <p:cNvSpPr txBox="1"/>
          <p:nvPr/>
        </p:nvSpPr>
        <p:spPr>
          <a:xfrm>
            <a:off x="2716850" y="2102150"/>
            <a:ext cx="577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D9EEB"/>
                </a:solidFill>
                <a:latin typeface="Arial"/>
                <a:ea typeface="Arial"/>
                <a:cs typeface="Arial"/>
                <a:sym typeface="Arial"/>
              </a:rPr>
              <a:t>number of items in b * </a:t>
            </a:r>
            <a:r>
              <a:rPr lang="en" sz="1400" b="0" i="0" u="none" strike="noStrike" cap="none">
                <a:solidFill>
                  <a:srgbClr val="93C47D"/>
                </a:solidFill>
                <a:latin typeface="Arial"/>
                <a:ea typeface="Arial"/>
                <a:cs typeface="Arial"/>
                <a:sym typeface="Arial"/>
              </a:rPr>
              <a:t>cost of searching + inserting into a</a:t>
            </a:r>
            <a:endParaRPr sz="1400" b="0" i="0" u="none" strike="noStrike" cap="none">
              <a:solidFill>
                <a:srgbClr val="6D9EEB"/>
              </a:solidFill>
              <a:latin typeface="Arial"/>
              <a:ea typeface="Arial"/>
              <a:cs typeface="Arial"/>
              <a:sym typeface="Arial"/>
            </a:endParaRPr>
          </a:p>
        </p:txBody>
      </p:sp>
      <p:sp>
        <p:nvSpPr>
          <p:cNvPr id="1244" name="Google Shape;1244;g2200583ea03_2_569"/>
          <p:cNvSpPr/>
          <p:nvPr/>
        </p:nvSpPr>
        <p:spPr>
          <a:xfrm>
            <a:off x="3861475" y="2566975"/>
            <a:ext cx="782700" cy="496200"/>
          </a:xfrm>
          <a:prstGeom prst="rect">
            <a:avLst/>
          </a:prstGeom>
          <a:solidFill>
            <a:srgbClr val="1B7A19">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g2200583ea03_2_569"/>
          <p:cNvSpPr txBox="1"/>
          <p:nvPr/>
        </p:nvSpPr>
        <p:spPr>
          <a:xfrm>
            <a:off x="311700" y="4198150"/>
            <a:ext cx="300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Under the uniform hashing assumption</a:t>
            </a: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g2200583ea03_2_58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51" name="Google Shape;1251;g2200583ea03_2_58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Hash table with chaining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g2200583ea03_2_58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57" name="Google Shape;1257;g2200583ea03_2_58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Hash table with chaining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Same idea as open addressing!</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g2200583ea03_2_5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63" name="Google Shape;1263;g2200583ea03_2_591"/>
          <p:cNvSpPr txBox="1">
            <a:spLocks noGrp="1"/>
          </p:cNvSpPr>
          <p:nvPr>
            <p:ph type="body" idx="1"/>
          </p:nvPr>
        </p:nvSpPr>
        <p:spPr>
          <a:xfrm>
            <a:off x="311700" y="1152475"/>
            <a:ext cx="8520600" cy="3606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n"/>
              <a:t>b)  Hash table with chaining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Intersection: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set a, check if element is in set b</a:t>
            </a:r>
            <a:endParaRPr/>
          </a:p>
          <a:p>
            <a:pPr marL="457200" lvl="0" indent="-342900" algn="l" rtl="0">
              <a:lnSpc>
                <a:spcPct val="115000"/>
              </a:lnSpc>
              <a:spcBef>
                <a:spcPts val="0"/>
              </a:spcBef>
              <a:spcAft>
                <a:spcPts val="0"/>
              </a:spcAft>
              <a:buSzPts val="1800"/>
              <a:buChar char="●"/>
            </a:pPr>
            <a:r>
              <a:rPr lang="en"/>
              <a:t>If element present in both sets, add to result set r</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Time complexity?</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g2200583ea03_2_59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69" name="Google Shape;1269;g2200583ea03_2_596"/>
          <p:cNvSpPr txBox="1">
            <a:spLocks noGrp="1"/>
          </p:cNvSpPr>
          <p:nvPr>
            <p:ph type="body" idx="1"/>
          </p:nvPr>
        </p:nvSpPr>
        <p:spPr>
          <a:xfrm>
            <a:off x="311700" y="1152475"/>
            <a:ext cx="8520600" cy="37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b)  Hash table with chaining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Intersection</a:t>
            </a:r>
            <a:endParaRPr/>
          </a:p>
          <a:p>
            <a:pPr marL="0" lvl="0" indent="0" algn="l" rtl="0">
              <a:lnSpc>
                <a:spcPct val="115000"/>
              </a:lnSpc>
              <a:spcBef>
                <a:spcPts val="1200"/>
              </a:spcBef>
              <a:spcAft>
                <a:spcPts val="0"/>
              </a:spcAft>
              <a:buSzPts val="1800"/>
              <a:buNone/>
            </a:pPr>
            <a:r>
              <a:rPr lang="en"/>
              <a:t>Performance: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pic>
        <p:nvPicPr>
          <p:cNvPr id="1270" name="Google Shape;1270;g2200583ea03_2_596"/>
          <p:cNvPicPr preferRelativeResize="0"/>
          <p:nvPr/>
        </p:nvPicPr>
        <p:blipFill rotWithShape="1">
          <a:blip r:embed="rId3">
            <a:alphaModFix/>
          </a:blip>
          <a:srcRect t="11475" b="14102"/>
          <a:stretch/>
        </p:blipFill>
        <p:spPr>
          <a:xfrm>
            <a:off x="1834200" y="2566975"/>
            <a:ext cx="4095750" cy="496200"/>
          </a:xfrm>
          <a:prstGeom prst="rect">
            <a:avLst/>
          </a:prstGeom>
          <a:noFill/>
          <a:ln>
            <a:noFill/>
          </a:ln>
        </p:spPr>
      </p:pic>
      <p:sp>
        <p:nvSpPr>
          <p:cNvPr id="1271" name="Google Shape;1271;g2200583ea03_2_596"/>
          <p:cNvSpPr/>
          <p:nvPr/>
        </p:nvSpPr>
        <p:spPr>
          <a:xfrm>
            <a:off x="2316900" y="2605225"/>
            <a:ext cx="442800" cy="419700"/>
          </a:xfrm>
          <a:prstGeom prst="rect">
            <a:avLst/>
          </a:prstGeom>
          <a:solidFill>
            <a:srgbClr val="D08438">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g2200583ea03_2_596"/>
          <p:cNvSpPr/>
          <p:nvPr/>
        </p:nvSpPr>
        <p:spPr>
          <a:xfrm>
            <a:off x="3025350" y="2528725"/>
            <a:ext cx="2904600" cy="496200"/>
          </a:xfrm>
          <a:prstGeom prst="rect">
            <a:avLst/>
          </a:prstGeom>
          <a:solidFill>
            <a:srgbClr val="3895D0">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g2200583ea03_2_596"/>
          <p:cNvSpPr txBox="1"/>
          <p:nvPr/>
        </p:nvSpPr>
        <p:spPr>
          <a:xfrm>
            <a:off x="1297875" y="3127800"/>
            <a:ext cx="223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E69138"/>
                </a:solidFill>
                <a:latin typeface="Arial"/>
                <a:ea typeface="Arial"/>
                <a:cs typeface="Arial"/>
                <a:sym typeface="Arial"/>
              </a:rPr>
              <a:t>Visit each bucket in set a</a:t>
            </a:r>
            <a:endParaRPr sz="1400" b="0" i="0" u="none" strike="noStrike" cap="none">
              <a:solidFill>
                <a:srgbClr val="E69138"/>
              </a:solidFill>
              <a:latin typeface="Arial"/>
              <a:ea typeface="Arial"/>
              <a:cs typeface="Arial"/>
              <a:sym typeface="Arial"/>
            </a:endParaRPr>
          </a:p>
        </p:txBody>
      </p:sp>
      <p:sp>
        <p:nvSpPr>
          <p:cNvPr id="1274" name="Google Shape;1274;g2200583ea03_2_596"/>
          <p:cNvSpPr txBox="1"/>
          <p:nvPr/>
        </p:nvSpPr>
        <p:spPr>
          <a:xfrm>
            <a:off x="2825875" y="2112450"/>
            <a:ext cx="425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D9EEB"/>
                </a:solidFill>
                <a:latin typeface="Arial"/>
                <a:ea typeface="Arial"/>
                <a:cs typeface="Arial"/>
                <a:sym typeface="Arial"/>
              </a:rPr>
              <a:t>Sum of checking for each element in a in set b</a:t>
            </a:r>
            <a:r>
              <a:rPr lang="en" sz="1100" b="0" i="0" u="none" strike="noStrike" cap="none">
                <a:solidFill>
                  <a:schemeClr val="dk1"/>
                </a:solidFill>
                <a:latin typeface="Arial"/>
                <a:ea typeface="Arial"/>
                <a:cs typeface="Arial"/>
                <a:sym typeface="Arial"/>
              </a:rPr>
              <a:t>	</a:t>
            </a:r>
            <a:endParaRPr sz="1100" b="0" i="0" u="none" strike="noStrike" cap="none">
              <a:solidFill>
                <a:schemeClr val="dk1"/>
              </a:solidFill>
              <a:latin typeface="Arial"/>
              <a:ea typeface="Arial"/>
              <a:cs typeface="Arial"/>
              <a:sym typeface="Arial"/>
            </a:endParaRPr>
          </a:p>
        </p:txBody>
      </p:sp>
      <p:sp>
        <p:nvSpPr>
          <p:cNvPr id="1275" name="Google Shape;1275;g2200583ea03_2_596"/>
          <p:cNvSpPr/>
          <p:nvPr/>
        </p:nvSpPr>
        <p:spPr>
          <a:xfrm>
            <a:off x="4129225" y="2528825"/>
            <a:ext cx="1647600" cy="496200"/>
          </a:xfrm>
          <a:prstGeom prst="rect">
            <a:avLst/>
          </a:prstGeom>
          <a:solidFill>
            <a:srgbClr val="1B7A19">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g2200583ea03_2_596"/>
          <p:cNvSpPr txBox="1"/>
          <p:nvPr/>
        </p:nvSpPr>
        <p:spPr>
          <a:xfrm>
            <a:off x="4004025" y="3020100"/>
            <a:ext cx="3286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AA84F"/>
                </a:solidFill>
                <a:latin typeface="Arial"/>
                <a:ea typeface="Arial"/>
                <a:cs typeface="Arial"/>
                <a:sym typeface="Arial"/>
              </a:rPr>
              <a:t>number of entries in the bucket containing the element in table b</a:t>
            </a:r>
            <a:endParaRPr sz="1400" b="0" i="0" u="none" strike="noStrike" cap="none">
              <a:solidFill>
                <a:srgbClr val="6AA84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200583ea03_2_3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248" name="Google Shape;248;g2200583ea03_2_361"/>
          <p:cNvSpPr txBox="1">
            <a:spLocks noGrp="1"/>
          </p:cNvSpPr>
          <p:nvPr>
            <p:ph type="body" idx="1"/>
          </p:nvPr>
        </p:nvSpPr>
        <p:spPr>
          <a:xfrm>
            <a:off x="311700" y="1119500"/>
            <a:ext cx="2775300" cy="1012500"/>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ts val="1800"/>
              <a:buAutoNum type="alphaLcParenR"/>
            </a:pPr>
            <a:r>
              <a:rPr lang="en"/>
              <a:t>Insert 43: </a:t>
            </a:r>
            <a:r>
              <a:rPr lang="en" b="1"/>
              <a:t>43 % 7 = 1</a:t>
            </a:r>
            <a:endParaRPr b="1"/>
          </a:p>
          <a:p>
            <a:pPr marL="0" lvl="0" indent="0" algn="l" rtl="0">
              <a:lnSpc>
                <a:spcPct val="115000"/>
              </a:lnSpc>
              <a:spcBef>
                <a:spcPts val="1200"/>
              </a:spcBef>
              <a:spcAft>
                <a:spcPts val="1200"/>
              </a:spcAft>
              <a:buSzPts val="1800"/>
              <a:buNone/>
            </a:pPr>
            <a:r>
              <a:rPr lang="en"/>
              <a:t>Collision with 99!</a:t>
            </a:r>
            <a:endParaRPr/>
          </a:p>
        </p:txBody>
      </p:sp>
      <p:sp>
        <p:nvSpPr>
          <p:cNvPr id="249" name="Google Shape;249;g2200583ea03_2_361"/>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250" name="Google Shape;250;g2200583ea03_2_361"/>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251" name="Google Shape;251;g2200583ea03_2_361"/>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252" name="Google Shape;252;g2200583ea03_2_361"/>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53" name="Google Shape;253;g2200583ea03_2_361"/>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54" name="Google Shape;254;g2200583ea03_2_361"/>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55" name="Google Shape;255;g2200583ea03_2_361"/>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256" name="Google Shape;256;g2200583ea03_2_361"/>
          <p:cNvCxnSpPr/>
          <p:nvPr/>
        </p:nvCxnSpPr>
        <p:spPr>
          <a:xfrm flipH="1">
            <a:off x="5308900" y="21400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g2200583ea03_2_60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82" name="Google Shape;1282;g2200583ea03_2_608"/>
          <p:cNvSpPr txBox="1">
            <a:spLocks noGrp="1"/>
          </p:cNvSpPr>
          <p:nvPr>
            <p:ph type="body" idx="1"/>
          </p:nvPr>
        </p:nvSpPr>
        <p:spPr>
          <a:xfrm>
            <a:off x="311700" y="1152475"/>
            <a:ext cx="8520600" cy="38922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n"/>
              <a:t>b)  Hash table with chaining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Union:</a:t>
            </a:r>
            <a:endParaRPr/>
          </a:p>
          <a:p>
            <a:pPr marL="457200" lvl="0" indent="-342900" algn="l" rtl="0">
              <a:lnSpc>
                <a:spcPct val="115000"/>
              </a:lnSpc>
              <a:spcBef>
                <a:spcPts val="1200"/>
              </a:spcBef>
              <a:spcAft>
                <a:spcPts val="0"/>
              </a:spcAft>
              <a:buSzPts val="1800"/>
              <a:buChar char="●"/>
            </a:pPr>
            <a:r>
              <a:rPr lang="en"/>
              <a:t>Given two sets a, b</a:t>
            </a:r>
            <a:endParaRPr/>
          </a:p>
          <a:p>
            <a:pPr marL="457200" lvl="0" indent="-342900" algn="l" rtl="0">
              <a:lnSpc>
                <a:spcPct val="115000"/>
              </a:lnSpc>
              <a:spcBef>
                <a:spcPts val="0"/>
              </a:spcBef>
              <a:spcAft>
                <a:spcPts val="0"/>
              </a:spcAft>
              <a:buSzPts val="1800"/>
              <a:buChar char="●"/>
            </a:pPr>
            <a:r>
              <a:rPr lang="en"/>
              <a:t>Iterate through elements in set a</a:t>
            </a:r>
            <a:endParaRPr/>
          </a:p>
          <a:p>
            <a:pPr marL="457200" lvl="0" indent="-342900" algn="l" rtl="0">
              <a:lnSpc>
                <a:spcPct val="115000"/>
              </a:lnSpc>
              <a:spcBef>
                <a:spcPts val="0"/>
              </a:spcBef>
              <a:spcAft>
                <a:spcPts val="0"/>
              </a:spcAft>
              <a:buSzPts val="1800"/>
              <a:buChar char="●"/>
            </a:pPr>
            <a:r>
              <a:rPr lang="en"/>
              <a:t>If element in set b, do nothing </a:t>
            </a:r>
            <a:endParaRPr/>
          </a:p>
          <a:p>
            <a:pPr marL="457200" lvl="0" indent="-342900" algn="l" rtl="0">
              <a:lnSpc>
                <a:spcPct val="115000"/>
              </a:lnSpc>
              <a:spcBef>
                <a:spcPts val="0"/>
              </a:spcBef>
              <a:spcAft>
                <a:spcPts val="0"/>
              </a:spcAft>
              <a:buSzPts val="1800"/>
              <a:buChar char="●"/>
            </a:pPr>
            <a:r>
              <a:rPr lang="en"/>
              <a:t>Else, insert into set b</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Time complexity?</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g2200583ea03_2_6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Implementing Union/Intersection of Sets</a:t>
            </a:r>
            <a:endParaRPr/>
          </a:p>
        </p:txBody>
      </p:sp>
      <p:sp>
        <p:nvSpPr>
          <p:cNvPr id="1288" name="Google Shape;1288;g2200583ea03_2_613"/>
          <p:cNvSpPr txBox="1">
            <a:spLocks noGrp="1"/>
          </p:cNvSpPr>
          <p:nvPr>
            <p:ph type="body" idx="1"/>
          </p:nvPr>
        </p:nvSpPr>
        <p:spPr>
          <a:xfrm>
            <a:off x="311700" y="1152475"/>
            <a:ext cx="8520600" cy="37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b)  Hash table with chaining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Union</a:t>
            </a:r>
            <a:endParaRPr/>
          </a:p>
          <a:p>
            <a:pPr marL="0" lvl="0" indent="0" algn="l" rtl="0">
              <a:lnSpc>
                <a:spcPct val="115000"/>
              </a:lnSpc>
              <a:spcBef>
                <a:spcPts val="1200"/>
              </a:spcBef>
              <a:spcAft>
                <a:spcPts val="0"/>
              </a:spcAft>
              <a:buSzPts val="1800"/>
              <a:buNone/>
            </a:pPr>
            <a:r>
              <a:rPr lang="en"/>
              <a:t>Performance:</a:t>
            </a:r>
            <a:endParaRPr/>
          </a:p>
          <a:p>
            <a:pPr marL="0" lvl="0" indent="0" algn="l" rtl="0">
              <a:lnSpc>
                <a:spcPct val="115000"/>
              </a:lnSpc>
              <a:spcBef>
                <a:spcPts val="1200"/>
              </a:spcBef>
              <a:spcAft>
                <a:spcPts val="1200"/>
              </a:spcAft>
              <a:buSzPts val="1800"/>
              <a:buNone/>
            </a:pPr>
            <a:endParaRPr/>
          </a:p>
        </p:txBody>
      </p:sp>
      <p:pic>
        <p:nvPicPr>
          <p:cNvPr id="1289" name="Google Shape;1289;g2200583ea03_2_613"/>
          <p:cNvPicPr preferRelativeResize="0"/>
          <p:nvPr/>
        </p:nvPicPr>
        <p:blipFill rotWithShape="1">
          <a:blip r:embed="rId3">
            <a:alphaModFix/>
          </a:blip>
          <a:srcRect t="11475" b="14102"/>
          <a:stretch/>
        </p:blipFill>
        <p:spPr>
          <a:xfrm>
            <a:off x="1834200" y="2566975"/>
            <a:ext cx="4095750" cy="496200"/>
          </a:xfrm>
          <a:prstGeom prst="rect">
            <a:avLst/>
          </a:prstGeom>
          <a:noFill/>
          <a:ln>
            <a:noFill/>
          </a:ln>
        </p:spPr>
      </p:pic>
      <p:sp>
        <p:nvSpPr>
          <p:cNvPr id="1290" name="Google Shape;1290;g2200583ea03_2_613"/>
          <p:cNvSpPr/>
          <p:nvPr/>
        </p:nvSpPr>
        <p:spPr>
          <a:xfrm>
            <a:off x="2316900" y="2605225"/>
            <a:ext cx="442800" cy="419700"/>
          </a:xfrm>
          <a:prstGeom prst="rect">
            <a:avLst/>
          </a:prstGeom>
          <a:solidFill>
            <a:srgbClr val="D08438">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g2200583ea03_2_613"/>
          <p:cNvSpPr/>
          <p:nvPr/>
        </p:nvSpPr>
        <p:spPr>
          <a:xfrm>
            <a:off x="3025350" y="2528725"/>
            <a:ext cx="2904600" cy="496200"/>
          </a:xfrm>
          <a:prstGeom prst="rect">
            <a:avLst/>
          </a:prstGeom>
          <a:solidFill>
            <a:srgbClr val="3895D0">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g2200583ea03_2_613"/>
          <p:cNvSpPr txBox="1"/>
          <p:nvPr/>
        </p:nvSpPr>
        <p:spPr>
          <a:xfrm>
            <a:off x="1297875" y="3127800"/>
            <a:ext cx="223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E69138"/>
                </a:solidFill>
                <a:latin typeface="Arial"/>
                <a:ea typeface="Arial"/>
                <a:cs typeface="Arial"/>
                <a:sym typeface="Arial"/>
              </a:rPr>
              <a:t>Visit each bucket in set a</a:t>
            </a:r>
            <a:endParaRPr sz="1400" b="0" i="0" u="none" strike="noStrike" cap="none">
              <a:solidFill>
                <a:srgbClr val="E69138"/>
              </a:solidFill>
              <a:latin typeface="Arial"/>
              <a:ea typeface="Arial"/>
              <a:cs typeface="Arial"/>
              <a:sym typeface="Arial"/>
            </a:endParaRPr>
          </a:p>
        </p:txBody>
      </p:sp>
      <p:sp>
        <p:nvSpPr>
          <p:cNvPr id="1293" name="Google Shape;1293;g2200583ea03_2_613"/>
          <p:cNvSpPr txBox="1"/>
          <p:nvPr/>
        </p:nvSpPr>
        <p:spPr>
          <a:xfrm>
            <a:off x="2825875" y="2112450"/>
            <a:ext cx="425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D9EEB"/>
                </a:solidFill>
                <a:latin typeface="Arial"/>
                <a:ea typeface="Arial"/>
                <a:cs typeface="Arial"/>
                <a:sym typeface="Arial"/>
              </a:rPr>
              <a:t>Sum of checking for each element in a in set b</a:t>
            </a:r>
            <a:r>
              <a:rPr lang="en" sz="1100" b="0" i="0" u="none" strike="noStrike" cap="none">
                <a:solidFill>
                  <a:schemeClr val="dk1"/>
                </a:solidFill>
                <a:latin typeface="Arial"/>
                <a:ea typeface="Arial"/>
                <a:cs typeface="Arial"/>
                <a:sym typeface="Arial"/>
              </a:rPr>
              <a:t>	</a:t>
            </a:r>
            <a:endParaRPr sz="1100" b="0" i="0" u="none" strike="noStrike" cap="none">
              <a:solidFill>
                <a:schemeClr val="dk1"/>
              </a:solidFill>
              <a:latin typeface="Arial"/>
              <a:ea typeface="Arial"/>
              <a:cs typeface="Arial"/>
              <a:sym typeface="Arial"/>
            </a:endParaRPr>
          </a:p>
        </p:txBody>
      </p:sp>
      <p:sp>
        <p:nvSpPr>
          <p:cNvPr id="1294" name="Google Shape;1294;g2200583ea03_2_613"/>
          <p:cNvSpPr/>
          <p:nvPr/>
        </p:nvSpPr>
        <p:spPr>
          <a:xfrm>
            <a:off x="4129225" y="2528825"/>
            <a:ext cx="1647600" cy="496200"/>
          </a:xfrm>
          <a:prstGeom prst="rect">
            <a:avLst/>
          </a:prstGeom>
          <a:solidFill>
            <a:srgbClr val="1B7A19">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g2200583ea03_2_613"/>
          <p:cNvSpPr txBox="1"/>
          <p:nvPr/>
        </p:nvSpPr>
        <p:spPr>
          <a:xfrm>
            <a:off x="4004025" y="3020100"/>
            <a:ext cx="3286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AA84F"/>
                </a:solidFill>
                <a:latin typeface="Arial"/>
                <a:ea typeface="Arial"/>
                <a:cs typeface="Arial"/>
                <a:sym typeface="Arial"/>
              </a:rPr>
              <a:t>number of entries in the bucket containing the element in table b</a:t>
            </a:r>
            <a:endParaRPr sz="1400" b="0" i="0" u="none" strike="noStrike" cap="none">
              <a:solidFill>
                <a:srgbClr val="6AA84F"/>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1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01" name="Google Shape;1301;p1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Consider the Scapegoat Tree data structure that we have implemented in Problem Sets 4-5. We assume that only insertions are performed on our Scapegoat Tree. In this question, we will use amortized analysis to reason about the performance of inserts on Scapegoat Trees.</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(a) Suppose we are about to perform the rebuild operation on a node v. Show that the amount of entries that must have been inserted into node v since it was last rebuilt is Ω(size(v)).</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1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07" name="Google Shape;1307;p1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 </a:t>
            </a:r>
            <a:endParaRPr/>
          </a:p>
          <a:p>
            <a:pPr marL="0" lvl="0" indent="0" algn="l" rtl="0">
              <a:lnSpc>
                <a:spcPct val="115000"/>
              </a:lnSpc>
              <a:spcBef>
                <a:spcPts val="1200"/>
              </a:spcBef>
              <a:spcAft>
                <a:spcPts val="0"/>
              </a:spcAft>
              <a:buSzPts val="1800"/>
              <a:buNone/>
            </a:pPr>
            <a:r>
              <a:rPr lang="en"/>
              <a:t>As the rebuild operation is performed on node v, there is an imbalance in its children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13" name="Google Shape;1313;p1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 </a:t>
            </a:r>
            <a:endParaRPr/>
          </a:p>
          <a:p>
            <a:pPr marL="0" lvl="0" indent="0" algn="l" rtl="0">
              <a:lnSpc>
                <a:spcPct val="115000"/>
              </a:lnSpc>
              <a:spcBef>
                <a:spcPts val="1200"/>
              </a:spcBef>
              <a:spcAft>
                <a:spcPts val="0"/>
              </a:spcAft>
              <a:buSzPts val="1800"/>
              <a:buNone/>
            </a:pPr>
            <a:r>
              <a:rPr lang="en"/>
              <a:t>As the rebuild operation is performed on node v, there is an imbalance in its children</a:t>
            </a:r>
            <a:endParaRPr/>
          </a:p>
          <a:p>
            <a:pPr marL="0" lvl="0" indent="0" algn="l" rtl="0">
              <a:lnSpc>
                <a:spcPct val="115000"/>
              </a:lnSpc>
              <a:spcBef>
                <a:spcPts val="1200"/>
              </a:spcBef>
              <a:spcAft>
                <a:spcPts val="0"/>
              </a:spcAft>
              <a:buSzPts val="1800"/>
              <a:buNone/>
            </a:pPr>
            <a:r>
              <a:rPr lang="en"/>
              <a:t>Without loss of generality, we assume that size(v.left) &gt; 2/3·size(v) </a:t>
            </a:r>
            <a:r>
              <a:rPr lang="en">
                <a:solidFill>
                  <a:srgbClr val="B7B7B7"/>
                </a:solidFill>
              </a:rPr>
              <a:t>left is too heavy</a:t>
            </a:r>
            <a:endParaRPr>
              <a:solidFill>
                <a:srgbClr val="B7B7B7"/>
              </a:solidFill>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1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19" name="Google Shape;1319;p1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AutoNum type="alphaLcParenR"/>
            </a:pPr>
            <a:r>
              <a:rPr lang="en"/>
              <a:t> </a:t>
            </a:r>
            <a:endParaRPr/>
          </a:p>
          <a:p>
            <a:pPr marL="0" lvl="0" indent="0" algn="l" rtl="0">
              <a:lnSpc>
                <a:spcPct val="115000"/>
              </a:lnSpc>
              <a:spcBef>
                <a:spcPts val="1200"/>
              </a:spcBef>
              <a:spcAft>
                <a:spcPts val="0"/>
              </a:spcAft>
              <a:buSzPts val="1800"/>
              <a:buNone/>
            </a:pPr>
            <a:r>
              <a:rPr lang="en"/>
              <a:t>As the rebuild operation is performed on node v, there is an imbalance in its children</a:t>
            </a:r>
            <a:endParaRPr/>
          </a:p>
          <a:p>
            <a:pPr marL="0" lvl="0" indent="0" algn="l" rtl="0">
              <a:lnSpc>
                <a:spcPct val="115000"/>
              </a:lnSpc>
              <a:spcBef>
                <a:spcPts val="1200"/>
              </a:spcBef>
              <a:spcAft>
                <a:spcPts val="0"/>
              </a:spcAft>
              <a:buSzPts val="1800"/>
              <a:buNone/>
            </a:pPr>
            <a:r>
              <a:rPr lang="en"/>
              <a:t>Without loss of generality, we assume that size(v.left) &gt; 2/3·size(v) </a:t>
            </a:r>
            <a:r>
              <a:rPr lang="en">
                <a:solidFill>
                  <a:srgbClr val="B7B7B7"/>
                </a:solidFill>
              </a:rPr>
              <a:t>left is too heavy</a:t>
            </a:r>
            <a:endParaRPr>
              <a:solidFill>
                <a:srgbClr val="B7B7B7"/>
              </a:solidFill>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As size(v.left) &gt; 2/3 size(v)</a:t>
            </a:r>
            <a:endParaRPr/>
          </a:p>
          <a:p>
            <a:pPr marL="0" lvl="0" indent="0" algn="l" rtl="0">
              <a:lnSpc>
                <a:spcPct val="115000"/>
              </a:lnSpc>
              <a:spcBef>
                <a:spcPts val="1200"/>
              </a:spcBef>
              <a:spcAft>
                <a:spcPts val="1200"/>
              </a:spcAft>
              <a:buSzPts val="1800"/>
              <a:buNone/>
            </a:pPr>
            <a:r>
              <a:rPr lang="en"/>
              <a:t> size(v.left) &gt; 2/3 size(v.left + v.right + 1)</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25" name="Google Shape;1325;p1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As size(v.left) &gt; 2/3 size(v)</a:t>
            </a:r>
            <a:endParaRPr/>
          </a:p>
          <a:p>
            <a:pPr marL="0" lvl="0" indent="0" algn="l" rtl="0">
              <a:lnSpc>
                <a:spcPct val="115000"/>
              </a:lnSpc>
              <a:spcBef>
                <a:spcPts val="1200"/>
              </a:spcBef>
              <a:spcAft>
                <a:spcPts val="0"/>
              </a:spcAft>
              <a:buSzPts val="1800"/>
              <a:buNone/>
            </a:pPr>
            <a:r>
              <a:rPr lang="en"/>
              <a:t>size(v.left) &gt; 2/3 size(v.left + v.right + 1)</a:t>
            </a:r>
            <a:endParaRPr/>
          </a:p>
          <a:p>
            <a:pPr marL="0" lvl="0" indent="0" algn="l" rtl="0">
              <a:lnSpc>
                <a:spcPct val="115000"/>
              </a:lnSpc>
              <a:spcBef>
                <a:spcPts val="1200"/>
              </a:spcBef>
              <a:spcAft>
                <a:spcPts val="0"/>
              </a:spcAft>
              <a:buSzPts val="1800"/>
              <a:buNone/>
            </a:pPr>
            <a:r>
              <a:rPr lang="en"/>
              <a:t>3size(v.left) - 2size(v.left) &gt; 2size(v.right) + 2</a:t>
            </a:r>
            <a:endParaRPr/>
          </a:p>
          <a:p>
            <a:pPr marL="0" lvl="0" indent="0" algn="l" rtl="0">
              <a:lnSpc>
                <a:spcPct val="115000"/>
              </a:lnSpc>
              <a:spcBef>
                <a:spcPts val="1200"/>
              </a:spcBef>
              <a:spcAft>
                <a:spcPts val="0"/>
              </a:spcAft>
              <a:buClr>
                <a:srgbClr val="000000"/>
              </a:buClr>
              <a:buSzPts val="1100"/>
              <a:buFont typeface="Arial"/>
              <a:buNone/>
            </a:pPr>
            <a:r>
              <a:rPr lang="en" b="1"/>
              <a:t>size(v.left) &gt; 2size(v.right) + 2</a:t>
            </a:r>
            <a:endParaRPr b="1"/>
          </a:p>
          <a:p>
            <a:pPr marL="0" lvl="0" indent="0" algn="l" rtl="0">
              <a:lnSpc>
                <a:spcPct val="115000"/>
              </a:lnSpc>
              <a:spcBef>
                <a:spcPts val="1200"/>
              </a:spcBef>
              <a:spcAft>
                <a:spcPts val="1200"/>
              </a:spcAft>
              <a:buClr>
                <a:schemeClr val="dk1"/>
              </a:buClr>
              <a:buSzPts val="1100"/>
              <a:buFont typeface="Arial"/>
              <a:buNone/>
            </a:pP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1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31" name="Google Shape;1331;p1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a:t>When time to rebuild,</a:t>
            </a:r>
            <a:endParaRPr/>
          </a:p>
          <a:p>
            <a:pPr marL="0" lvl="0" indent="0" algn="l" rtl="0">
              <a:lnSpc>
                <a:spcPct val="115000"/>
              </a:lnSpc>
              <a:spcBef>
                <a:spcPts val="1200"/>
              </a:spcBef>
              <a:spcAft>
                <a:spcPts val="0"/>
              </a:spcAft>
              <a:buSzPts val="1800"/>
              <a:buNone/>
            </a:pPr>
            <a:r>
              <a:rPr lang="en"/>
              <a:t>size(v.left) - size(v.right) </a:t>
            </a:r>
            <a:endParaRPr/>
          </a:p>
          <a:p>
            <a:pPr marL="0" lvl="0" indent="0" algn="l" rtl="0">
              <a:lnSpc>
                <a:spcPct val="115000"/>
              </a:lnSpc>
              <a:spcBef>
                <a:spcPts val="1200"/>
              </a:spcBef>
              <a:spcAft>
                <a:spcPts val="0"/>
              </a:spcAft>
              <a:buSzPts val="1800"/>
              <a:buNone/>
            </a:pPr>
            <a:r>
              <a:rPr lang="en"/>
              <a:t>&gt;= size(v.left) - 1/2size(v.left)</a:t>
            </a:r>
            <a:endParaRPr/>
          </a:p>
          <a:p>
            <a:pPr marL="0" lvl="0" indent="0" algn="l" rtl="0">
              <a:lnSpc>
                <a:spcPct val="115000"/>
              </a:lnSpc>
              <a:spcBef>
                <a:spcPts val="1200"/>
              </a:spcBef>
              <a:spcAft>
                <a:spcPts val="0"/>
              </a:spcAft>
              <a:buSzPts val="1800"/>
              <a:buNone/>
            </a:pPr>
            <a:r>
              <a:rPr lang="en"/>
              <a:t>&gt;= 1/2size(v.left) </a:t>
            </a:r>
            <a:endParaRPr/>
          </a:p>
          <a:p>
            <a:pPr marL="0" lvl="0" indent="0" algn="l" rtl="0">
              <a:lnSpc>
                <a:spcPct val="115000"/>
              </a:lnSpc>
              <a:spcBef>
                <a:spcPts val="1200"/>
              </a:spcBef>
              <a:spcAft>
                <a:spcPts val="0"/>
              </a:spcAft>
              <a:buSzPts val="1800"/>
              <a:buNone/>
            </a:pPr>
            <a:r>
              <a:rPr lang="en"/>
              <a:t>&gt;= 1/2 (2/3size(v))</a:t>
            </a:r>
            <a:endParaRPr/>
          </a:p>
          <a:p>
            <a:pPr marL="0" lvl="0" indent="0" algn="l" rtl="0">
              <a:lnSpc>
                <a:spcPct val="115000"/>
              </a:lnSpc>
              <a:spcBef>
                <a:spcPts val="1200"/>
              </a:spcBef>
              <a:spcAft>
                <a:spcPts val="0"/>
              </a:spcAft>
              <a:buSzPts val="1800"/>
              <a:buNone/>
            </a:pPr>
            <a:r>
              <a:rPr lang="en"/>
              <a:t>&gt;= </a:t>
            </a:r>
            <a:r>
              <a:rPr lang="en" b="1"/>
              <a:t>1/3size(v)</a:t>
            </a:r>
            <a:endParaRPr b="1"/>
          </a:p>
          <a:p>
            <a:pPr marL="0" lvl="0" indent="0" algn="l" rtl="0">
              <a:lnSpc>
                <a:spcPct val="115000"/>
              </a:lnSpc>
              <a:spcBef>
                <a:spcPts val="1200"/>
              </a:spcBef>
              <a:spcAft>
                <a:spcPts val="1200"/>
              </a:spcAft>
              <a:buSzPts val="1800"/>
              <a:buNone/>
            </a:pPr>
            <a:r>
              <a:rPr lang="en"/>
              <a:t>Therefore number of insertions is lower bounded by </a:t>
            </a:r>
            <a:r>
              <a:rPr lang="en" b="1"/>
              <a:t>1/3size(v) =&gt; omega(size(v))</a:t>
            </a:r>
            <a:endParaRPr b="1"/>
          </a:p>
        </p:txBody>
      </p:sp>
      <p:sp>
        <p:nvSpPr>
          <p:cNvPr id="1332" name="Google Shape;1332;p124"/>
          <p:cNvSpPr txBox="1"/>
          <p:nvPr/>
        </p:nvSpPr>
        <p:spPr>
          <a:xfrm>
            <a:off x="4505975" y="237425"/>
            <a:ext cx="4160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1" i="0" u="none" strike="noStrike" cap="none">
                <a:solidFill>
                  <a:schemeClr val="dk2"/>
                </a:solidFill>
                <a:latin typeface="Arial"/>
                <a:ea typeface="Arial"/>
                <a:cs typeface="Arial"/>
                <a:sym typeface="Arial"/>
              </a:rPr>
              <a:t>size(v.left) &gt; 2size(v.right) + 2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1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38" name="Google Shape;1338;p125"/>
          <p:cNvSpPr txBox="1">
            <a:spLocks noGrp="1"/>
          </p:cNvSpPr>
          <p:nvPr>
            <p:ph type="body" idx="1"/>
          </p:nvPr>
        </p:nvSpPr>
        <p:spPr>
          <a:xfrm>
            <a:off x="100400" y="1152475"/>
            <a:ext cx="8731800" cy="39189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a:t>When time to rebuild,</a:t>
            </a:r>
            <a:endParaRPr/>
          </a:p>
          <a:p>
            <a:pPr marL="0" lvl="0" indent="0" algn="l" rtl="0">
              <a:lnSpc>
                <a:spcPct val="115000"/>
              </a:lnSpc>
              <a:spcBef>
                <a:spcPts val="1200"/>
              </a:spcBef>
              <a:spcAft>
                <a:spcPts val="0"/>
              </a:spcAft>
              <a:buSzPts val="1800"/>
              <a:buNone/>
            </a:pPr>
            <a:r>
              <a:rPr lang="en"/>
              <a:t>size(v.left) - size(v.right) </a:t>
            </a:r>
            <a:endParaRPr/>
          </a:p>
          <a:p>
            <a:pPr marL="0" lvl="0" indent="0" algn="l" rtl="0">
              <a:lnSpc>
                <a:spcPct val="115000"/>
              </a:lnSpc>
              <a:spcBef>
                <a:spcPts val="1200"/>
              </a:spcBef>
              <a:spcAft>
                <a:spcPts val="0"/>
              </a:spcAft>
              <a:buSzPts val="1800"/>
              <a:buNone/>
            </a:pPr>
            <a:r>
              <a:rPr lang="en"/>
              <a:t>&gt;= size(v.left) - 1/2size(v.left)</a:t>
            </a:r>
            <a:endParaRPr/>
          </a:p>
          <a:p>
            <a:pPr marL="0" lvl="0" indent="0" algn="l" rtl="0">
              <a:lnSpc>
                <a:spcPct val="115000"/>
              </a:lnSpc>
              <a:spcBef>
                <a:spcPts val="1200"/>
              </a:spcBef>
              <a:spcAft>
                <a:spcPts val="0"/>
              </a:spcAft>
              <a:buSzPts val="1800"/>
              <a:buNone/>
            </a:pPr>
            <a:r>
              <a:rPr lang="en"/>
              <a:t>&gt;= 1/2size(v.left) </a:t>
            </a:r>
            <a:endParaRPr/>
          </a:p>
          <a:p>
            <a:pPr marL="0" lvl="0" indent="0" algn="l" rtl="0">
              <a:lnSpc>
                <a:spcPct val="115000"/>
              </a:lnSpc>
              <a:spcBef>
                <a:spcPts val="1200"/>
              </a:spcBef>
              <a:spcAft>
                <a:spcPts val="0"/>
              </a:spcAft>
              <a:buSzPts val="1800"/>
              <a:buNone/>
            </a:pPr>
            <a:r>
              <a:rPr lang="en"/>
              <a:t>&gt;= 1/2 (2/3size(v))</a:t>
            </a:r>
            <a:endParaRPr/>
          </a:p>
          <a:p>
            <a:pPr marL="0" lvl="0" indent="0" algn="l" rtl="0">
              <a:lnSpc>
                <a:spcPct val="115000"/>
              </a:lnSpc>
              <a:spcBef>
                <a:spcPts val="1200"/>
              </a:spcBef>
              <a:spcAft>
                <a:spcPts val="0"/>
              </a:spcAft>
              <a:buSzPts val="1800"/>
              <a:buNone/>
            </a:pPr>
            <a:r>
              <a:rPr lang="en"/>
              <a:t>&gt;= </a:t>
            </a:r>
            <a:r>
              <a:rPr lang="en" b="1"/>
              <a:t>1/3size(v)</a:t>
            </a:r>
            <a:endParaRPr b="1"/>
          </a:p>
          <a:p>
            <a:pPr marL="0" lvl="0" indent="0" algn="l" rtl="0">
              <a:lnSpc>
                <a:spcPct val="115000"/>
              </a:lnSpc>
              <a:spcBef>
                <a:spcPts val="1200"/>
              </a:spcBef>
              <a:spcAft>
                <a:spcPts val="0"/>
              </a:spcAft>
              <a:buSzPts val="1800"/>
              <a:buNone/>
            </a:pPr>
            <a:r>
              <a:rPr lang="en"/>
              <a:t>Before rebuild, </a:t>
            </a:r>
            <a:r>
              <a:rPr lang="en" b="1"/>
              <a:t>size(v.left) - size(v.right) = O(1)</a:t>
            </a:r>
            <a:r>
              <a:rPr lang="en"/>
              <a:t> as they are balanced</a:t>
            </a:r>
            <a:endParaRPr/>
          </a:p>
          <a:p>
            <a:pPr marL="0" lvl="0" indent="0" algn="l" rtl="0">
              <a:lnSpc>
                <a:spcPct val="115000"/>
              </a:lnSpc>
              <a:spcBef>
                <a:spcPts val="1200"/>
              </a:spcBef>
              <a:spcAft>
                <a:spcPts val="1200"/>
              </a:spcAft>
              <a:buSzPts val="1800"/>
              <a:buNone/>
            </a:pPr>
            <a:r>
              <a:rPr lang="en"/>
              <a:t>Therefore number of insertions is lower bounded by </a:t>
            </a:r>
            <a:r>
              <a:rPr lang="en" b="1"/>
              <a:t>1/3size(v) = omega(size(v))</a:t>
            </a:r>
            <a:endParaRPr b="1"/>
          </a:p>
        </p:txBody>
      </p:sp>
      <p:sp>
        <p:nvSpPr>
          <p:cNvPr id="1339" name="Google Shape;1339;p125"/>
          <p:cNvSpPr txBox="1"/>
          <p:nvPr/>
        </p:nvSpPr>
        <p:spPr>
          <a:xfrm>
            <a:off x="4505975" y="237425"/>
            <a:ext cx="4160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1" i="0" u="none" strike="noStrike" cap="none">
                <a:solidFill>
                  <a:schemeClr val="dk2"/>
                </a:solidFill>
                <a:latin typeface="Arial"/>
                <a:ea typeface="Arial"/>
                <a:cs typeface="Arial"/>
                <a:sym typeface="Arial"/>
              </a:rPr>
              <a:t>size(v.left) &gt; 2size(v.right) + 2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Shape 1343"/>
        <p:cNvGrpSpPr/>
        <p:nvPr/>
      </p:nvGrpSpPr>
      <p:grpSpPr>
        <a:xfrm>
          <a:off x="0" y="0"/>
          <a:ext cx="0" cy="0"/>
          <a:chOff x="0" y="0"/>
          <a:chExt cx="0" cy="0"/>
        </a:xfrm>
      </p:grpSpPr>
      <p:sp>
        <p:nvSpPr>
          <p:cNvPr id="1344" name="Google Shape;1344;p1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45" name="Google Shape;1345;p126"/>
          <p:cNvSpPr txBox="1">
            <a:spLocks noGrp="1"/>
          </p:cNvSpPr>
          <p:nvPr>
            <p:ph type="body" idx="1"/>
          </p:nvPr>
        </p:nvSpPr>
        <p:spPr>
          <a:xfrm>
            <a:off x="311700" y="1152475"/>
            <a:ext cx="8520600" cy="1210500"/>
          </a:xfrm>
          <a:prstGeom prst="rect">
            <a:avLst/>
          </a:prstGeom>
          <a:noFill/>
          <a:ln>
            <a:noFill/>
          </a:ln>
        </p:spPr>
        <p:txBody>
          <a:bodyPr spcFirstLastPara="1" wrap="square" lIns="91425" tIns="91425" rIns="91425" bIns="91425" anchor="t" anchorCtr="0">
            <a:normAutofit fontScale="85000" lnSpcReduction="10000"/>
          </a:bodyPr>
          <a:lstStyle/>
          <a:p>
            <a:pPr marL="457200" lvl="0" indent="-228600" algn="l" rtl="0">
              <a:lnSpc>
                <a:spcPct val="115000"/>
              </a:lnSpc>
              <a:spcBef>
                <a:spcPts val="0"/>
              </a:spcBef>
              <a:spcAft>
                <a:spcPts val="0"/>
              </a:spcAft>
              <a:buSzPts val="1800"/>
              <a:buNone/>
            </a:pPr>
            <a:endParaRPr/>
          </a:p>
          <a:p>
            <a:pPr marL="457200" lvl="0" indent="457200" algn="l" rtl="0">
              <a:lnSpc>
                <a:spcPct val="115000"/>
              </a:lnSpc>
              <a:spcBef>
                <a:spcPts val="1200"/>
              </a:spcBef>
              <a:spcAft>
                <a:spcPts val="1200"/>
              </a:spcAft>
              <a:buSzPts val="1800"/>
              <a:buNone/>
            </a:pPr>
            <a:r>
              <a:rPr lang="en"/>
              <a:t> Initial										After x inserts</a:t>
            </a:r>
            <a:endParaRPr/>
          </a:p>
        </p:txBody>
      </p:sp>
      <p:sp>
        <p:nvSpPr>
          <p:cNvPr id="1346" name="Google Shape;1346;p126"/>
          <p:cNvSpPr/>
          <p:nvPr/>
        </p:nvSpPr>
        <p:spPr>
          <a:xfrm>
            <a:off x="1340825" y="2373925"/>
            <a:ext cx="494700" cy="49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47" name="Google Shape;1347;p126"/>
          <p:cNvCxnSpPr>
            <a:stCxn id="1346" idx="3"/>
            <a:endCxn id="1348" idx="0"/>
          </p:cNvCxnSpPr>
          <p:nvPr/>
        </p:nvCxnSpPr>
        <p:spPr>
          <a:xfrm flipH="1">
            <a:off x="873572" y="2796178"/>
            <a:ext cx="539700" cy="342300"/>
          </a:xfrm>
          <a:prstGeom prst="straightConnector1">
            <a:avLst/>
          </a:prstGeom>
          <a:noFill/>
          <a:ln w="9525" cap="flat" cmpd="sng">
            <a:solidFill>
              <a:schemeClr val="dk2"/>
            </a:solidFill>
            <a:prstDash val="solid"/>
            <a:round/>
            <a:headEnd type="none" w="sm" len="sm"/>
            <a:tailEnd type="triangle" w="med" len="med"/>
          </a:ln>
        </p:spPr>
      </p:cxnSp>
      <p:cxnSp>
        <p:nvCxnSpPr>
          <p:cNvPr id="1349" name="Google Shape;1349;p126"/>
          <p:cNvCxnSpPr>
            <a:stCxn id="1346" idx="5"/>
            <a:endCxn id="1350" idx="0"/>
          </p:cNvCxnSpPr>
          <p:nvPr/>
        </p:nvCxnSpPr>
        <p:spPr>
          <a:xfrm>
            <a:off x="1763078" y="2796178"/>
            <a:ext cx="581700" cy="342300"/>
          </a:xfrm>
          <a:prstGeom prst="straightConnector1">
            <a:avLst/>
          </a:prstGeom>
          <a:noFill/>
          <a:ln w="9525" cap="flat" cmpd="sng">
            <a:solidFill>
              <a:schemeClr val="dk2"/>
            </a:solidFill>
            <a:prstDash val="solid"/>
            <a:round/>
            <a:headEnd type="none" w="sm" len="sm"/>
            <a:tailEnd type="triangle" w="med" len="med"/>
          </a:ln>
        </p:spPr>
      </p:cxnSp>
      <p:sp>
        <p:nvSpPr>
          <p:cNvPr id="1351" name="Google Shape;1351;p126"/>
          <p:cNvSpPr txBox="1"/>
          <p:nvPr/>
        </p:nvSpPr>
        <p:spPr>
          <a:xfrm>
            <a:off x="1415225" y="2405725"/>
            <a:ext cx="345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v</a:t>
            </a:r>
            <a:endParaRPr sz="1600" b="0" i="0" u="none" strike="noStrike" cap="none">
              <a:solidFill>
                <a:srgbClr val="000000"/>
              </a:solidFill>
              <a:latin typeface="Arial"/>
              <a:ea typeface="Arial"/>
              <a:cs typeface="Arial"/>
              <a:sym typeface="Arial"/>
            </a:endParaRPr>
          </a:p>
        </p:txBody>
      </p:sp>
      <p:sp>
        <p:nvSpPr>
          <p:cNvPr id="1348" name="Google Shape;1348;p126"/>
          <p:cNvSpPr/>
          <p:nvPr/>
        </p:nvSpPr>
        <p:spPr>
          <a:xfrm>
            <a:off x="626325" y="3138475"/>
            <a:ext cx="494700" cy="1692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26"/>
          <p:cNvSpPr/>
          <p:nvPr/>
        </p:nvSpPr>
        <p:spPr>
          <a:xfrm>
            <a:off x="2097550" y="3138475"/>
            <a:ext cx="494700" cy="16926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126"/>
          <p:cNvSpPr txBox="1"/>
          <p:nvPr/>
        </p:nvSpPr>
        <p:spPr>
          <a:xfrm>
            <a:off x="653925" y="4369375"/>
            <a:ext cx="4395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 </a:t>
            </a:r>
            <a:endParaRPr sz="1400" b="0" i="0" u="none" strike="noStrike" cap="none">
              <a:solidFill>
                <a:srgbClr val="000000"/>
              </a:solidFill>
              <a:latin typeface="Arial"/>
              <a:ea typeface="Arial"/>
              <a:cs typeface="Arial"/>
              <a:sym typeface="Arial"/>
            </a:endParaRPr>
          </a:p>
        </p:txBody>
      </p:sp>
      <p:sp>
        <p:nvSpPr>
          <p:cNvPr id="1353" name="Google Shape;1353;p126"/>
          <p:cNvSpPr txBox="1"/>
          <p:nvPr/>
        </p:nvSpPr>
        <p:spPr>
          <a:xfrm>
            <a:off x="2152650" y="4369375"/>
            <a:ext cx="581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 </a:t>
            </a:r>
            <a:endParaRPr sz="1400" b="0" i="0" u="none" strike="noStrike" cap="none">
              <a:solidFill>
                <a:srgbClr val="000000"/>
              </a:solidFill>
              <a:latin typeface="Arial"/>
              <a:ea typeface="Arial"/>
              <a:cs typeface="Arial"/>
              <a:sym typeface="Arial"/>
            </a:endParaRPr>
          </a:p>
        </p:txBody>
      </p:sp>
      <p:sp>
        <p:nvSpPr>
          <p:cNvPr id="1354" name="Google Shape;1354;p126"/>
          <p:cNvSpPr/>
          <p:nvPr/>
        </p:nvSpPr>
        <p:spPr>
          <a:xfrm>
            <a:off x="6751025" y="2373925"/>
            <a:ext cx="494700" cy="49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55" name="Google Shape;1355;p126"/>
          <p:cNvCxnSpPr>
            <a:stCxn id="1354" idx="3"/>
            <a:endCxn id="1356" idx="0"/>
          </p:cNvCxnSpPr>
          <p:nvPr/>
        </p:nvCxnSpPr>
        <p:spPr>
          <a:xfrm flipH="1">
            <a:off x="5881172" y="2796178"/>
            <a:ext cx="942300" cy="342300"/>
          </a:xfrm>
          <a:prstGeom prst="straightConnector1">
            <a:avLst/>
          </a:prstGeom>
          <a:noFill/>
          <a:ln w="9525" cap="flat" cmpd="sng">
            <a:solidFill>
              <a:schemeClr val="dk2"/>
            </a:solidFill>
            <a:prstDash val="solid"/>
            <a:round/>
            <a:headEnd type="none" w="sm" len="sm"/>
            <a:tailEnd type="triangle" w="med" len="med"/>
          </a:ln>
        </p:spPr>
      </p:cxnSp>
      <p:cxnSp>
        <p:nvCxnSpPr>
          <p:cNvPr id="1357" name="Google Shape;1357;p126"/>
          <p:cNvCxnSpPr>
            <a:stCxn id="1354" idx="5"/>
            <a:endCxn id="1358" idx="0"/>
          </p:cNvCxnSpPr>
          <p:nvPr/>
        </p:nvCxnSpPr>
        <p:spPr>
          <a:xfrm>
            <a:off x="7173278" y="2796178"/>
            <a:ext cx="707400" cy="342300"/>
          </a:xfrm>
          <a:prstGeom prst="straightConnector1">
            <a:avLst/>
          </a:prstGeom>
          <a:noFill/>
          <a:ln w="9525" cap="flat" cmpd="sng">
            <a:solidFill>
              <a:schemeClr val="dk2"/>
            </a:solidFill>
            <a:prstDash val="solid"/>
            <a:round/>
            <a:headEnd type="none" w="sm" len="sm"/>
            <a:tailEnd type="triangle" w="med" len="med"/>
          </a:ln>
        </p:spPr>
      </p:cxnSp>
      <p:sp>
        <p:nvSpPr>
          <p:cNvPr id="1359" name="Google Shape;1359;p126"/>
          <p:cNvSpPr txBox="1"/>
          <p:nvPr/>
        </p:nvSpPr>
        <p:spPr>
          <a:xfrm>
            <a:off x="6825425" y="2405725"/>
            <a:ext cx="345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v</a:t>
            </a:r>
            <a:endParaRPr sz="1600" b="0" i="0" u="none" strike="noStrike" cap="none">
              <a:solidFill>
                <a:srgbClr val="000000"/>
              </a:solidFill>
              <a:latin typeface="Arial"/>
              <a:ea typeface="Arial"/>
              <a:cs typeface="Arial"/>
              <a:sym typeface="Arial"/>
            </a:endParaRPr>
          </a:p>
        </p:txBody>
      </p:sp>
      <p:sp>
        <p:nvSpPr>
          <p:cNvPr id="1356" name="Google Shape;1356;p126"/>
          <p:cNvSpPr/>
          <p:nvPr/>
        </p:nvSpPr>
        <p:spPr>
          <a:xfrm>
            <a:off x="5231425" y="3138475"/>
            <a:ext cx="12996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26"/>
          <p:cNvSpPr/>
          <p:nvPr/>
        </p:nvSpPr>
        <p:spPr>
          <a:xfrm>
            <a:off x="7507750" y="3138475"/>
            <a:ext cx="7461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26"/>
          <p:cNvSpPr txBox="1"/>
          <p:nvPr/>
        </p:nvSpPr>
        <p:spPr>
          <a:xfrm>
            <a:off x="5451225"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a:t>
            </a:r>
            <a:r>
              <a:rPr lang="en" sz="1800" b="0" i="0" u="none" strike="noStrike" cap="none">
                <a:solidFill>
                  <a:schemeClr val="dk2"/>
                </a:solidFill>
                <a:latin typeface="Arial"/>
                <a:ea typeface="Arial"/>
                <a:cs typeface="Arial"/>
                <a:sym typeface="Arial"/>
              </a:rPr>
              <a:t> + l</a:t>
            </a:r>
            <a:r>
              <a:rPr lang="en" sz="1800" b="0" i="0" u="none" strike="noStrike" cap="none" baseline="-25000">
                <a:solidFill>
                  <a:schemeClr val="dk2"/>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61" name="Google Shape;1361;p126"/>
          <p:cNvSpPr txBox="1"/>
          <p:nvPr/>
        </p:nvSpPr>
        <p:spPr>
          <a:xfrm>
            <a:off x="7507750"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 </a:t>
            </a:r>
            <a:r>
              <a:rPr lang="en" sz="1800" b="0" i="0" u="none" strike="noStrike" cap="none">
                <a:solidFill>
                  <a:schemeClr val="dk2"/>
                </a:solidFill>
                <a:latin typeface="Arial"/>
                <a:ea typeface="Arial"/>
                <a:cs typeface="Arial"/>
                <a:sym typeface="Arial"/>
              </a:rPr>
              <a:t>+ r</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200583ea03_2_3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262" name="Google Shape;262;g2200583ea03_2_374"/>
          <p:cNvSpPr txBox="1">
            <a:spLocks noGrp="1"/>
          </p:cNvSpPr>
          <p:nvPr>
            <p:ph type="body" idx="1"/>
          </p:nvPr>
        </p:nvSpPr>
        <p:spPr>
          <a:xfrm>
            <a:off x="311700" y="1119500"/>
            <a:ext cx="2775300" cy="1373100"/>
          </a:xfrm>
          <a:prstGeom prst="rect">
            <a:avLst/>
          </a:prstGeom>
          <a:noFill/>
          <a:ln>
            <a:noFill/>
          </a:ln>
        </p:spPr>
        <p:txBody>
          <a:bodyPr spcFirstLastPara="1" wrap="square" lIns="91425" tIns="91425" rIns="91425" bIns="91425" anchor="t" anchorCtr="0">
            <a:normAutofit fontScale="85000" lnSpcReduction="10000"/>
          </a:bodyPr>
          <a:lstStyle/>
          <a:p>
            <a:pPr marL="457200" lvl="0" indent="-342900" algn="l" rtl="0">
              <a:lnSpc>
                <a:spcPct val="115000"/>
              </a:lnSpc>
              <a:spcBef>
                <a:spcPts val="0"/>
              </a:spcBef>
              <a:spcAft>
                <a:spcPts val="0"/>
              </a:spcAft>
              <a:buSzPts val="1800"/>
              <a:buAutoNum type="alphaLcParenR"/>
            </a:pPr>
            <a:r>
              <a:rPr lang="en"/>
              <a:t>Insert 43: </a:t>
            </a:r>
            <a:r>
              <a:rPr lang="en" b="1"/>
              <a:t>43 % 7 = 1</a:t>
            </a:r>
            <a:endParaRPr b="1"/>
          </a:p>
          <a:p>
            <a:pPr marL="0" lvl="0" indent="0" algn="l" rtl="0">
              <a:lnSpc>
                <a:spcPct val="115000"/>
              </a:lnSpc>
              <a:spcBef>
                <a:spcPts val="1200"/>
              </a:spcBef>
              <a:spcAft>
                <a:spcPts val="0"/>
              </a:spcAft>
              <a:buSzPts val="1800"/>
              <a:buNone/>
            </a:pPr>
            <a:r>
              <a:rPr lang="en"/>
              <a:t>Looking at next,</a:t>
            </a:r>
            <a:endParaRPr/>
          </a:p>
          <a:p>
            <a:pPr marL="0" lvl="0" indent="0" algn="l" rtl="0">
              <a:lnSpc>
                <a:spcPct val="115000"/>
              </a:lnSpc>
              <a:spcBef>
                <a:spcPts val="1200"/>
              </a:spcBef>
              <a:spcAft>
                <a:spcPts val="1200"/>
              </a:spcAft>
              <a:buSzPts val="1800"/>
              <a:buNone/>
            </a:pPr>
            <a:r>
              <a:rPr lang="en"/>
              <a:t>also collision!</a:t>
            </a:r>
            <a:endParaRPr/>
          </a:p>
        </p:txBody>
      </p:sp>
      <p:sp>
        <p:nvSpPr>
          <p:cNvPr id="263" name="Google Shape;263;g2200583ea03_2_374"/>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264" name="Google Shape;264;g2200583ea03_2_374"/>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265" name="Google Shape;265;g2200583ea03_2_374"/>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266" name="Google Shape;266;g2200583ea03_2_374"/>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67" name="Google Shape;267;g2200583ea03_2_374"/>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68" name="Google Shape;268;g2200583ea03_2_374"/>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69" name="Google Shape;269;g2200583ea03_2_374"/>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270" name="Google Shape;270;g2200583ea03_2_374"/>
          <p:cNvCxnSpPr/>
          <p:nvPr/>
        </p:nvCxnSpPr>
        <p:spPr>
          <a:xfrm flipH="1">
            <a:off x="5308900" y="25258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Shape 1365"/>
        <p:cNvGrpSpPr/>
        <p:nvPr/>
      </p:nvGrpSpPr>
      <p:grpSpPr>
        <a:xfrm>
          <a:off x="0" y="0"/>
          <a:ext cx="0" cy="0"/>
          <a:chOff x="0" y="0"/>
          <a:chExt cx="0" cy="0"/>
        </a:xfrm>
      </p:grpSpPr>
      <p:sp>
        <p:nvSpPr>
          <p:cNvPr id="1366" name="Google Shape;1366;p1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67" name="Google Shape;1367;p127"/>
          <p:cNvSpPr txBox="1">
            <a:spLocks noGrp="1"/>
          </p:cNvSpPr>
          <p:nvPr>
            <p:ph type="body" idx="1"/>
          </p:nvPr>
        </p:nvSpPr>
        <p:spPr>
          <a:xfrm>
            <a:off x="311700" y="1152475"/>
            <a:ext cx="8520600" cy="38043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a:p>
            <a:pPr marL="914400" lvl="0" indent="457200" algn="l" rtl="0">
              <a:lnSpc>
                <a:spcPct val="115000"/>
              </a:lnSpc>
              <a:spcBef>
                <a:spcPts val="1200"/>
              </a:spcBef>
              <a:spcAft>
                <a:spcPts val="0"/>
              </a:spcAft>
              <a:buSzPts val="1800"/>
              <a:buNone/>
            </a:pPr>
            <a:r>
              <a:rPr lang="en"/>
              <a:t>										After x inserts</a:t>
            </a:r>
            <a:endParaRPr/>
          </a:p>
          <a:p>
            <a:pPr marL="0" lvl="0" indent="0" algn="l" rtl="0">
              <a:lnSpc>
                <a:spcPct val="115000"/>
              </a:lnSpc>
              <a:spcBef>
                <a:spcPts val="1200"/>
              </a:spcBef>
              <a:spcAft>
                <a:spcPts val="0"/>
              </a:spcAft>
              <a:buSzPts val="1800"/>
              <a:buNone/>
            </a:pPr>
            <a:r>
              <a:rPr lang="en"/>
              <a:t>size(v.left) &gt; 2/3·size(v)</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
        <p:nvSpPr>
          <p:cNvPr id="1368" name="Google Shape;1368;p127"/>
          <p:cNvSpPr/>
          <p:nvPr/>
        </p:nvSpPr>
        <p:spPr>
          <a:xfrm>
            <a:off x="6751025" y="2373925"/>
            <a:ext cx="494700" cy="49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69" name="Google Shape;1369;p127"/>
          <p:cNvCxnSpPr>
            <a:stCxn id="1368" idx="3"/>
            <a:endCxn id="1370" idx="0"/>
          </p:cNvCxnSpPr>
          <p:nvPr/>
        </p:nvCxnSpPr>
        <p:spPr>
          <a:xfrm flipH="1">
            <a:off x="5881172" y="2796178"/>
            <a:ext cx="942300" cy="342300"/>
          </a:xfrm>
          <a:prstGeom prst="straightConnector1">
            <a:avLst/>
          </a:prstGeom>
          <a:noFill/>
          <a:ln w="9525" cap="flat" cmpd="sng">
            <a:solidFill>
              <a:schemeClr val="dk2"/>
            </a:solidFill>
            <a:prstDash val="solid"/>
            <a:round/>
            <a:headEnd type="none" w="sm" len="sm"/>
            <a:tailEnd type="triangle" w="med" len="med"/>
          </a:ln>
        </p:spPr>
      </p:cxnSp>
      <p:cxnSp>
        <p:nvCxnSpPr>
          <p:cNvPr id="1371" name="Google Shape;1371;p127"/>
          <p:cNvCxnSpPr>
            <a:stCxn id="1368" idx="5"/>
            <a:endCxn id="1372" idx="0"/>
          </p:cNvCxnSpPr>
          <p:nvPr/>
        </p:nvCxnSpPr>
        <p:spPr>
          <a:xfrm>
            <a:off x="7173278" y="2796178"/>
            <a:ext cx="707400" cy="342300"/>
          </a:xfrm>
          <a:prstGeom prst="straightConnector1">
            <a:avLst/>
          </a:prstGeom>
          <a:noFill/>
          <a:ln w="9525" cap="flat" cmpd="sng">
            <a:solidFill>
              <a:schemeClr val="dk2"/>
            </a:solidFill>
            <a:prstDash val="solid"/>
            <a:round/>
            <a:headEnd type="none" w="sm" len="sm"/>
            <a:tailEnd type="triangle" w="med" len="med"/>
          </a:ln>
        </p:spPr>
      </p:cxnSp>
      <p:sp>
        <p:nvSpPr>
          <p:cNvPr id="1373" name="Google Shape;1373;p127"/>
          <p:cNvSpPr txBox="1"/>
          <p:nvPr/>
        </p:nvSpPr>
        <p:spPr>
          <a:xfrm>
            <a:off x="6825425" y="2405725"/>
            <a:ext cx="345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v</a:t>
            </a:r>
            <a:endParaRPr sz="1600" b="0" i="0" u="none" strike="noStrike" cap="none">
              <a:solidFill>
                <a:srgbClr val="000000"/>
              </a:solidFill>
              <a:latin typeface="Arial"/>
              <a:ea typeface="Arial"/>
              <a:cs typeface="Arial"/>
              <a:sym typeface="Arial"/>
            </a:endParaRPr>
          </a:p>
        </p:txBody>
      </p:sp>
      <p:sp>
        <p:nvSpPr>
          <p:cNvPr id="1370" name="Google Shape;1370;p127"/>
          <p:cNvSpPr/>
          <p:nvPr/>
        </p:nvSpPr>
        <p:spPr>
          <a:xfrm>
            <a:off x="5231425" y="3138475"/>
            <a:ext cx="12996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127"/>
          <p:cNvSpPr/>
          <p:nvPr/>
        </p:nvSpPr>
        <p:spPr>
          <a:xfrm>
            <a:off x="7507750" y="3138475"/>
            <a:ext cx="7461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127"/>
          <p:cNvSpPr txBox="1"/>
          <p:nvPr/>
        </p:nvSpPr>
        <p:spPr>
          <a:xfrm>
            <a:off x="5451225"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a:t>
            </a:r>
            <a:r>
              <a:rPr lang="en" sz="1800" b="0" i="0" u="none" strike="noStrike" cap="none">
                <a:solidFill>
                  <a:schemeClr val="dk2"/>
                </a:solidFill>
                <a:latin typeface="Arial"/>
                <a:ea typeface="Arial"/>
                <a:cs typeface="Arial"/>
                <a:sym typeface="Arial"/>
              </a:rPr>
              <a:t> + l</a:t>
            </a:r>
            <a:r>
              <a:rPr lang="en" sz="1800" b="0" i="0" u="none" strike="noStrike" cap="none" baseline="-25000">
                <a:solidFill>
                  <a:schemeClr val="dk2"/>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75" name="Google Shape;1375;p127"/>
          <p:cNvSpPr txBox="1"/>
          <p:nvPr/>
        </p:nvSpPr>
        <p:spPr>
          <a:xfrm>
            <a:off x="7507750"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 </a:t>
            </a:r>
            <a:r>
              <a:rPr lang="en" sz="1800" b="0" i="0" u="none" strike="noStrike" cap="none">
                <a:solidFill>
                  <a:schemeClr val="dk2"/>
                </a:solidFill>
                <a:latin typeface="Arial"/>
                <a:ea typeface="Arial"/>
                <a:cs typeface="Arial"/>
                <a:sym typeface="Arial"/>
              </a:rPr>
              <a:t>+ r</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Shape 1379"/>
        <p:cNvGrpSpPr/>
        <p:nvPr/>
      </p:nvGrpSpPr>
      <p:grpSpPr>
        <a:xfrm>
          <a:off x="0" y="0"/>
          <a:ext cx="0" cy="0"/>
          <a:chOff x="0" y="0"/>
          <a:chExt cx="0" cy="0"/>
        </a:xfrm>
      </p:grpSpPr>
      <p:sp>
        <p:nvSpPr>
          <p:cNvPr id="1380" name="Google Shape;1380;p1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81" name="Google Shape;1381;p128"/>
          <p:cNvSpPr txBox="1">
            <a:spLocks noGrp="1"/>
          </p:cNvSpPr>
          <p:nvPr>
            <p:ph type="body" idx="1"/>
          </p:nvPr>
        </p:nvSpPr>
        <p:spPr>
          <a:xfrm>
            <a:off x="311700" y="1152475"/>
            <a:ext cx="8520600" cy="38043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a:p>
            <a:pPr marL="914400" lvl="0" indent="457200" algn="l" rtl="0">
              <a:lnSpc>
                <a:spcPct val="115000"/>
              </a:lnSpc>
              <a:spcBef>
                <a:spcPts val="1200"/>
              </a:spcBef>
              <a:spcAft>
                <a:spcPts val="0"/>
              </a:spcAft>
              <a:buSzPts val="1800"/>
              <a:buNone/>
            </a:pPr>
            <a:r>
              <a:rPr lang="en"/>
              <a:t>										After x inserts</a:t>
            </a:r>
            <a:endParaRPr/>
          </a:p>
          <a:p>
            <a:pPr marL="0" lvl="0" indent="0" algn="l" rtl="0">
              <a:lnSpc>
                <a:spcPct val="115000"/>
              </a:lnSpc>
              <a:spcBef>
                <a:spcPts val="1200"/>
              </a:spcBef>
              <a:spcAft>
                <a:spcPts val="0"/>
              </a:spcAft>
              <a:buSzPts val="1800"/>
              <a:buNone/>
            </a:pPr>
            <a:r>
              <a:rPr lang="en"/>
              <a:t>size(v.left) &gt; 2/3·size(v)</a:t>
            </a:r>
            <a:endParaRPr/>
          </a:p>
          <a:p>
            <a:pPr marL="0" lvl="0" indent="0" algn="l" rtl="0">
              <a:lnSpc>
                <a:spcPct val="115000"/>
              </a:lnSpc>
              <a:spcBef>
                <a:spcPts val="1200"/>
              </a:spcBef>
              <a:spcAft>
                <a:spcPts val="0"/>
              </a:spcAft>
              <a:buSzPts val="1800"/>
              <a:buNone/>
            </a:pPr>
            <a:r>
              <a:rPr lang="en"/>
              <a:t>       w</a:t>
            </a:r>
            <a:r>
              <a:rPr lang="en" baseline="-25000"/>
              <a:t>0</a:t>
            </a:r>
            <a:r>
              <a:rPr lang="en"/>
              <a:t> + l</a:t>
            </a:r>
            <a:r>
              <a:rPr lang="en" baseline="-25000"/>
              <a:t>  </a:t>
            </a:r>
            <a:r>
              <a:rPr lang="en"/>
              <a:t>&gt; 2/3 (2w</a:t>
            </a:r>
            <a:r>
              <a:rPr lang="en" baseline="-25000"/>
              <a:t>0 </a:t>
            </a:r>
            <a:r>
              <a:rPr lang="en"/>
              <a:t>+ l + r + 1)</a:t>
            </a:r>
            <a:endParaRPr/>
          </a:p>
          <a:p>
            <a:pPr marL="0" lvl="0" indent="457200" algn="l" rtl="0">
              <a:lnSpc>
                <a:spcPct val="115000"/>
              </a:lnSpc>
              <a:spcBef>
                <a:spcPts val="1200"/>
              </a:spcBef>
              <a:spcAft>
                <a:spcPts val="0"/>
              </a:spcAft>
              <a:buSzPts val="1800"/>
              <a:buNone/>
            </a:pPr>
            <a:r>
              <a:rPr lang="en"/>
              <a:t>    </a:t>
            </a:r>
            <a:endParaRPr/>
          </a:p>
          <a:p>
            <a:pPr marL="0" lvl="0" indent="0" algn="l" rtl="0">
              <a:lnSpc>
                <a:spcPct val="115000"/>
              </a:lnSpc>
              <a:spcBef>
                <a:spcPts val="1200"/>
              </a:spcBef>
              <a:spcAft>
                <a:spcPts val="1200"/>
              </a:spcAft>
              <a:buSzPts val="1800"/>
              <a:buNone/>
            </a:pPr>
            <a:endParaRPr/>
          </a:p>
        </p:txBody>
      </p:sp>
      <p:sp>
        <p:nvSpPr>
          <p:cNvPr id="1382" name="Google Shape;1382;p128"/>
          <p:cNvSpPr/>
          <p:nvPr/>
        </p:nvSpPr>
        <p:spPr>
          <a:xfrm>
            <a:off x="6751025" y="2373925"/>
            <a:ext cx="494700" cy="49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83" name="Google Shape;1383;p128"/>
          <p:cNvCxnSpPr>
            <a:stCxn id="1382" idx="3"/>
            <a:endCxn id="1384" idx="0"/>
          </p:cNvCxnSpPr>
          <p:nvPr/>
        </p:nvCxnSpPr>
        <p:spPr>
          <a:xfrm flipH="1">
            <a:off x="5881172" y="2796178"/>
            <a:ext cx="942300" cy="342300"/>
          </a:xfrm>
          <a:prstGeom prst="straightConnector1">
            <a:avLst/>
          </a:prstGeom>
          <a:noFill/>
          <a:ln w="9525" cap="flat" cmpd="sng">
            <a:solidFill>
              <a:schemeClr val="dk2"/>
            </a:solidFill>
            <a:prstDash val="solid"/>
            <a:round/>
            <a:headEnd type="none" w="sm" len="sm"/>
            <a:tailEnd type="triangle" w="med" len="med"/>
          </a:ln>
        </p:spPr>
      </p:cxnSp>
      <p:cxnSp>
        <p:nvCxnSpPr>
          <p:cNvPr id="1385" name="Google Shape;1385;p128"/>
          <p:cNvCxnSpPr>
            <a:stCxn id="1382" idx="5"/>
            <a:endCxn id="1386" idx="0"/>
          </p:cNvCxnSpPr>
          <p:nvPr/>
        </p:nvCxnSpPr>
        <p:spPr>
          <a:xfrm>
            <a:off x="7173278" y="2796178"/>
            <a:ext cx="707400" cy="342300"/>
          </a:xfrm>
          <a:prstGeom prst="straightConnector1">
            <a:avLst/>
          </a:prstGeom>
          <a:noFill/>
          <a:ln w="9525" cap="flat" cmpd="sng">
            <a:solidFill>
              <a:schemeClr val="dk2"/>
            </a:solidFill>
            <a:prstDash val="solid"/>
            <a:round/>
            <a:headEnd type="none" w="sm" len="sm"/>
            <a:tailEnd type="triangle" w="med" len="med"/>
          </a:ln>
        </p:spPr>
      </p:cxnSp>
      <p:sp>
        <p:nvSpPr>
          <p:cNvPr id="1387" name="Google Shape;1387;p128"/>
          <p:cNvSpPr txBox="1"/>
          <p:nvPr/>
        </p:nvSpPr>
        <p:spPr>
          <a:xfrm>
            <a:off x="6825425" y="2405725"/>
            <a:ext cx="345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v</a:t>
            </a:r>
            <a:endParaRPr sz="1600" b="0" i="0" u="none" strike="noStrike" cap="none">
              <a:solidFill>
                <a:srgbClr val="000000"/>
              </a:solidFill>
              <a:latin typeface="Arial"/>
              <a:ea typeface="Arial"/>
              <a:cs typeface="Arial"/>
              <a:sym typeface="Arial"/>
            </a:endParaRPr>
          </a:p>
        </p:txBody>
      </p:sp>
      <p:sp>
        <p:nvSpPr>
          <p:cNvPr id="1384" name="Google Shape;1384;p128"/>
          <p:cNvSpPr/>
          <p:nvPr/>
        </p:nvSpPr>
        <p:spPr>
          <a:xfrm>
            <a:off x="5231425" y="3138475"/>
            <a:ext cx="12996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28"/>
          <p:cNvSpPr/>
          <p:nvPr/>
        </p:nvSpPr>
        <p:spPr>
          <a:xfrm>
            <a:off x="7507750" y="3138475"/>
            <a:ext cx="7461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28"/>
          <p:cNvSpPr txBox="1"/>
          <p:nvPr/>
        </p:nvSpPr>
        <p:spPr>
          <a:xfrm>
            <a:off x="5451225"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a:t>
            </a:r>
            <a:r>
              <a:rPr lang="en" sz="1800" b="0" i="0" u="none" strike="noStrike" cap="none">
                <a:solidFill>
                  <a:schemeClr val="dk2"/>
                </a:solidFill>
                <a:latin typeface="Arial"/>
                <a:ea typeface="Arial"/>
                <a:cs typeface="Arial"/>
                <a:sym typeface="Arial"/>
              </a:rPr>
              <a:t> + l</a:t>
            </a:r>
            <a:r>
              <a:rPr lang="en" sz="1800" b="0" i="0" u="none" strike="noStrike" cap="none" baseline="-25000">
                <a:solidFill>
                  <a:schemeClr val="dk2"/>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389" name="Google Shape;1389;p128"/>
          <p:cNvSpPr txBox="1"/>
          <p:nvPr/>
        </p:nvSpPr>
        <p:spPr>
          <a:xfrm>
            <a:off x="7507750"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 </a:t>
            </a:r>
            <a:r>
              <a:rPr lang="en" sz="1800" b="0" i="0" u="none" strike="noStrike" cap="none">
                <a:solidFill>
                  <a:schemeClr val="dk2"/>
                </a:solidFill>
                <a:latin typeface="Arial"/>
                <a:ea typeface="Arial"/>
                <a:cs typeface="Arial"/>
                <a:sym typeface="Arial"/>
              </a:rPr>
              <a:t>+ r</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Shape 1393"/>
        <p:cNvGrpSpPr/>
        <p:nvPr/>
      </p:nvGrpSpPr>
      <p:grpSpPr>
        <a:xfrm>
          <a:off x="0" y="0"/>
          <a:ext cx="0" cy="0"/>
          <a:chOff x="0" y="0"/>
          <a:chExt cx="0" cy="0"/>
        </a:xfrm>
      </p:grpSpPr>
      <p:sp>
        <p:nvSpPr>
          <p:cNvPr id="1394" name="Google Shape;1394;p1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395" name="Google Shape;1395;p129"/>
          <p:cNvSpPr txBox="1">
            <a:spLocks noGrp="1"/>
          </p:cNvSpPr>
          <p:nvPr>
            <p:ph type="body" idx="1"/>
          </p:nvPr>
        </p:nvSpPr>
        <p:spPr>
          <a:xfrm>
            <a:off x="311700" y="1152475"/>
            <a:ext cx="8520600" cy="38043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a:p>
            <a:pPr marL="914400" lvl="0" indent="457200" algn="l" rtl="0">
              <a:lnSpc>
                <a:spcPct val="115000"/>
              </a:lnSpc>
              <a:spcBef>
                <a:spcPts val="1200"/>
              </a:spcBef>
              <a:spcAft>
                <a:spcPts val="0"/>
              </a:spcAft>
              <a:buSzPts val="1800"/>
              <a:buNone/>
            </a:pPr>
            <a:r>
              <a:rPr lang="en"/>
              <a:t>										After x inserts</a:t>
            </a:r>
            <a:endParaRPr/>
          </a:p>
          <a:p>
            <a:pPr marL="0" lvl="0" indent="0" algn="l" rtl="0">
              <a:lnSpc>
                <a:spcPct val="115000"/>
              </a:lnSpc>
              <a:spcBef>
                <a:spcPts val="1200"/>
              </a:spcBef>
              <a:spcAft>
                <a:spcPts val="0"/>
              </a:spcAft>
              <a:buSzPts val="1800"/>
              <a:buNone/>
            </a:pPr>
            <a:r>
              <a:rPr lang="en"/>
              <a:t>size(v.left) &gt; 2/3·size(v)</a:t>
            </a:r>
            <a:endParaRPr/>
          </a:p>
          <a:p>
            <a:pPr marL="0" lvl="0" indent="0" algn="l" rtl="0">
              <a:lnSpc>
                <a:spcPct val="115000"/>
              </a:lnSpc>
              <a:spcBef>
                <a:spcPts val="1200"/>
              </a:spcBef>
              <a:spcAft>
                <a:spcPts val="0"/>
              </a:spcAft>
              <a:buSzPts val="1800"/>
              <a:buNone/>
            </a:pPr>
            <a:r>
              <a:rPr lang="en"/>
              <a:t>       w</a:t>
            </a:r>
            <a:r>
              <a:rPr lang="en" baseline="-25000"/>
              <a:t>0</a:t>
            </a:r>
            <a:r>
              <a:rPr lang="en"/>
              <a:t> + l</a:t>
            </a:r>
            <a:r>
              <a:rPr lang="en" baseline="-25000"/>
              <a:t>  </a:t>
            </a:r>
            <a:r>
              <a:rPr lang="en"/>
              <a:t>&gt; 2/3 (2w</a:t>
            </a:r>
            <a:r>
              <a:rPr lang="en" baseline="-25000"/>
              <a:t>0 </a:t>
            </a:r>
            <a:r>
              <a:rPr lang="en"/>
              <a:t>+ l + r + 1)</a:t>
            </a:r>
            <a:endParaRPr/>
          </a:p>
          <a:p>
            <a:pPr marL="0" lvl="0" indent="0" algn="l" rtl="0">
              <a:lnSpc>
                <a:spcPct val="115000"/>
              </a:lnSpc>
              <a:spcBef>
                <a:spcPts val="1200"/>
              </a:spcBef>
              <a:spcAft>
                <a:spcPts val="0"/>
              </a:spcAft>
              <a:buSzPts val="1800"/>
              <a:buNone/>
            </a:pPr>
            <a:r>
              <a:rPr lang="en"/>
              <a:t>   3w</a:t>
            </a:r>
            <a:r>
              <a:rPr lang="en" baseline="-25000"/>
              <a:t>0</a:t>
            </a:r>
            <a:r>
              <a:rPr lang="en"/>
              <a:t> + 3l</a:t>
            </a:r>
            <a:r>
              <a:rPr lang="en" baseline="-25000"/>
              <a:t>  </a:t>
            </a:r>
            <a:r>
              <a:rPr lang="en"/>
              <a:t>&gt; 4w</a:t>
            </a:r>
            <a:r>
              <a:rPr lang="en" baseline="-25000"/>
              <a:t>0 </a:t>
            </a:r>
            <a:r>
              <a:rPr lang="en"/>
              <a:t>+ 2l + 2r + 2</a:t>
            </a:r>
            <a:endParaRPr/>
          </a:p>
          <a:p>
            <a:pPr marL="0" lvl="0" indent="457200" algn="l" rtl="0">
              <a:lnSpc>
                <a:spcPct val="115000"/>
              </a:lnSpc>
              <a:spcBef>
                <a:spcPts val="1200"/>
              </a:spcBef>
              <a:spcAft>
                <a:spcPts val="0"/>
              </a:spcAft>
              <a:buSzPts val="1800"/>
              <a:buNone/>
            </a:pPr>
            <a:r>
              <a:rPr lang="en"/>
              <a:t>    </a:t>
            </a:r>
            <a:endParaRPr/>
          </a:p>
          <a:p>
            <a:pPr marL="0" lvl="0" indent="0" algn="l" rtl="0">
              <a:lnSpc>
                <a:spcPct val="115000"/>
              </a:lnSpc>
              <a:spcBef>
                <a:spcPts val="1200"/>
              </a:spcBef>
              <a:spcAft>
                <a:spcPts val="1200"/>
              </a:spcAft>
              <a:buSzPts val="1800"/>
              <a:buNone/>
            </a:pPr>
            <a:endParaRPr/>
          </a:p>
        </p:txBody>
      </p:sp>
      <p:sp>
        <p:nvSpPr>
          <p:cNvPr id="1396" name="Google Shape;1396;p129"/>
          <p:cNvSpPr/>
          <p:nvPr/>
        </p:nvSpPr>
        <p:spPr>
          <a:xfrm>
            <a:off x="6751025" y="2373925"/>
            <a:ext cx="494700" cy="49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97" name="Google Shape;1397;p129"/>
          <p:cNvCxnSpPr>
            <a:stCxn id="1396" idx="3"/>
            <a:endCxn id="1398" idx="0"/>
          </p:cNvCxnSpPr>
          <p:nvPr/>
        </p:nvCxnSpPr>
        <p:spPr>
          <a:xfrm flipH="1">
            <a:off x="5881172" y="2796178"/>
            <a:ext cx="942300" cy="342300"/>
          </a:xfrm>
          <a:prstGeom prst="straightConnector1">
            <a:avLst/>
          </a:prstGeom>
          <a:noFill/>
          <a:ln w="9525" cap="flat" cmpd="sng">
            <a:solidFill>
              <a:schemeClr val="dk2"/>
            </a:solidFill>
            <a:prstDash val="solid"/>
            <a:round/>
            <a:headEnd type="none" w="sm" len="sm"/>
            <a:tailEnd type="triangle" w="med" len="med"/>
          </a:ln>
        </p:spPr>
      </p:cxnSp>
      <p:cxnSp>
        <p:nvCxnSpPr>
          <p:cNvPr id="1399" name="Google Shape;1399;p129"/>
          <p:cNvCxnSpPr>
            <a:stCxn id="1396" idx="5"/>
            <a:endCxn id="1400" idx="0"/>
          </p:cNvCxnSpPr>
          <p:nvPr/>
        </p:nvCxnSpPr>
        <p:spPr>
          <a:xfrm>
            <a:off x="7173278" y="2796178"/>
            <a:ext cx="707400" cy="342300"/>
          </a:xfrm>
          <a:prstGeom prst="straightConnector1">
            <a:avLst/>
          </a:prstGeom>
          <a:noFill/>
          <a:ln w="9525" cap="flat" cmpd="sng">
            <a:solidFill>
              <a:schemeClr val="dk2"/>
            </a:solidFill>
            <a:prstDash val="solid"/>
            <a:round/>
            <a:headEnd type="none" w="sm" len="sm"/>
            <a:tailEnd type="triangle" w="med" len="med"/>
          </a:ln>
        </p:spPr>
      </p:cxnSp>
      <p:sp>
        <p:nvSpPr>
          <p:cNvPr id="1401" name="Google Shape;1401;p129"/>
          <p:cNvSpPr txBox="1"/>
          <p:nvPr/>
        </p:nvSpPr>
        <p:spPr>
          <a:xfrm>
            <a:off x="6825425" y="2405725"/>
            <a:ext cx="345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v</a:t>
            </a:r>
            <a:endParaRPr sz="1600" b="0" i="0" u="none" strike="noStrike" cap="none">
              <a:solidFill>
                <a:srgbClr val="000000"/>
              </a:solidFill>
              <a:latin typeface="Arial"/>
              <a:ea typeface="Arial"/>
              <a:cs typeface="Arial"/>
              <a:sym typeface="Arial"/>
            </a:endParaRPr>
          </a:p>
        </p:txBody>
      </p:sp>
      <p:sp>
        <p:nvSpPr>
          <p:cNvPr id="1398" name="Google Shape;1398;p129"/>
          <p:cNvSpPr/>
          <p:nvPr/>
        </p:nvSpPr>
        <p:spPr>
          <a:xfrm>
            <a:off x="5231425" y="3138475"/>
            <a:ext cx="12996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29"/>
          <p:cNvSpPr/>
          <p:nvPr/>
        </p:nvSpPr>
        <p:spPr>
          <a:xfrm>
            <a:off x="7507750" y="3138475"/>
            <a:ext cx="7461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129"/>
          <p:cNvSpPr txBox="1"/>
          <p:nvPr/>
        </p:nvSpPr>
        <p:spPr>
          <a:xfrm>
            <a:off x="5451225"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a:t>
            </a:r>
            <a:r>
              <a:rPr lang="en" sz="1800" b="0" i="0" u="none" strike="noStrike" cap="none">
                <a:solidFill>
                  <a:schemeClr val="dk2"/>
                </a:solidFill>
                <a:latin typeface="Arial"/>
                <a:ea typeface="Arial"/>
                <a:cs typeface="Arial"/>
                <a:sym typeface="Arial"/>
              </a:rPr>
              <a:t> + l</a:t>
            </a:r>
            <a:r>
              <a:rPr lang="en" sz="1800" b="0" i="0" u="none" strike="noStrike" cap="none" baseline="-25000">
                <a:solidFill>
                  <a:schemeClr val="dk2"/>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03" name="Google Shape;1403;p129"/>
          <p:cNvSpPr txBox="1"/>
          <p:nvPr/>
        </p:nvSpPr>
        <p:spPr>
          <a:xfrm>
            <a:off x="7507750"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 </a:t>
            </a:r>
            <a:r>
              <a:rPr lang="en" sz="1800" b="0" i="0" u="none" strike="noStrike" cap="none">
                <a:solidFill>
                  <a:schemeClr val="dk2"/>
                </a:solidFill>
                <a:latin typeface="Arial"/>
                <a:ea typeface="Arial"/>
                <a:cs typeface="Arial"/>
                <a:sym typeface="Arial"/>
              </a:rPr>
              <a:t>+ r</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Shape 1407"/>
        <p:cNvGrpSpPr/>
        <p:nvPr/>
      </p:nvGrpSpPr>
      <p:grpSpPr>
        <a:xfrm>
          <a:off x="0" y="0"/>
          <a:ext cx="0" cy="0"/>
          <a:chOff x="0" y="0"/>
          <a:chExt cx="0" cy="0"/>
        </a:xfrm>
      </p:grpSpPr>
      <p:sp>
        <p:nvSpPr>
          <p:cNvPr id="1408" name="Google Shape;1408;p1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409" name="Google Shape;1409;p130"/>
          <p:cNvSpPr txBox="1">
            <a:spLocks noGrp="1"/>
          </p:cNvSpPr>
          <p:nvPr>
            <p:ph type="body" idx="1"/>
          </p:nvPr>
        </p:nvSpPr>
        <p:spPr>
          <a:xfrm>
            <a:off x="311700" y="1152475"/>
            <a:ext cx="8520600" cy="38043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a:p>
            <a:pPr marL="914400" lvl="0" indent="457200" algn="l" rtl="0">
              <a:lnSpc>
                <a:spcPct val="115000"/>
              </a:lnSpc>
              <a:spcBef>
                <a:spcPts val="1200"/>
              </a:spcBef>
              <a:spcAft>
                <a:spcPts val="0"/>
              </a:spcAft>
              <a:buSzPts val="1800"/>
              <a:buNone/>
            </a:pPr>
            <a:r>
              <a:rPr lang="en"/>
              <a:t>										After x inserts</a:t>
            </a:r>
            <a:endParaRPr/>
          </a:p>
          <a:p>
            <a:pPr marL="0" lvl="0" indent="0" algn="l" rtl="0">
              <a:lnSpc>
                <a:spcPct val="115000"/>
              </a:lnSpc>
              <a:spcBef>
                <a:spcPts val="1200"/>
              </a:spcBef>
              <a:spcAft>
                <a:spcPts val="0"/>
              </a:spcAft>
              <a:buSzPts val="1800"/>
              <a:buNone/>
            </a:pPr>
            <a:r>
              <a:rPr lang="en"/>
              <a:t>size(v.left) &gt; 2/3·size(v)</a:t>
            </a:r>
            <a:endParaRPr/>
          </a:p>
          <a:p>
            <a:pPr marL="0" lvl="0" indent="0" algn="l" rtl="0">
              <a:lnSpc>
                <a:spcPct val="115000"/>
              </a:lnSpc>
              <a:spcBef>
                <a:spcPts val="1200"/>
              </a:spcBef>
              <a:spcAft>
                <a:spcPts val="0"/>
              </a:spcAft>
              <a:buSzPts val="1800"/>
              <a:buNone/>
            </a:pPr>
            <a:r>
              <a:rPr lang="en"/>
              <a:t>       w</a:t>
            </a:r>
            <a:r>
              <a:rPr lang="en" baseline="-25000"/>
              <a:t>0</a:t>
            </a:r>
            <a:r>
              <a:rPr lang="en"/>
              <a:t> + l</a:t>
            </a:r>
            <a:r>
              <a:rPr lang="en" baseline="-25000"/>
              <a:t>  </a:t>
            </a:r>
            <a:r>
              <a:rPr lang="en"/>
              <a:t>&gt; 2/3 (2w</a:t>
            </a:r>
            <a:r>
              <a:rPr lang="en" baseline="-25000"/>
              <a:t>0 </a:t>
            </a:r>
            <a:r>
              <a:rPr lang="en"/>
              <a:t>+ l + r + 1)</a:t>
            </a:r>
            <a:endParaRPr/>
          </a:p>
          <a:p>
            <a:pPr marL="0" lvl="0" indent="0" algn="l" rtl="0">
              <a:lnSpc>
                <a:spcPct val="115000"/>
              </a:lnSpc>
              <a:spcBef>
                <a:spcPts val="1200"/>
              </a:spcBef>
              <a:spcAft>
                <a:spcPts val="0"/>
              </a:spcAft>
              <a:buSzPts val="1800"/>
              <a:buNone/>
            </a:pPr>
            <a:r>
              <a:rPr lang="en"/>
              <a:t>   3w</a:t>
            </a:r>
            <a:r>
              <a:rPr lang="en" baseline="-25000"/>
              <a:t>0</a:t>
            </a:r>
            <a:r>
              <a:rPr lang="en"/>
              <a:t> + 3l</a:t>
            </a:r>
            <a:r>
              <a:rPr lang="en" baseline="-25000"/>
              <a:t>  </a:t>
            </a:r>
            <a:r>
              <a:rPr lang="en"/>
              <a:t>&gt; 4w</a:t>
            </a:r>
            <a:r>
              <a:rPr lang="en" baseline="-25000"/>
              <a:t>0 </a:t>
            </a:r>
            <a:r>
              <a:rPr lang="en"/>
              <a:t>+ 2l + 2r + 2</a:t>
            </a:r>
            <a:endParaRPr/>
          </a:p>
          <a:p>
            <a:pPr marL="0" lvl="0" indent="457200" algn="l" rtl="0">
              <a:lnSpc>
                <a:spcPct val="115000"/>
              </a:lnSpc>
              <a:spcBef>
                <a:spcPts val="1200"/>
              </a:spcBef>
              <a:spcAft>
                <a:spcPts val="0"/>
              </a:spcAft>
              <a:buSzPts val="1800"/>
              <a:buNone/>
            </a:pPr>
            <a:r>
              <a:rPr lang="en"/>
              <a:t>        l &gt; w</a:t>
            </a:r>
            <a:r>
              <a:rPr lang="en" baseline="-25000"/>
              <a:t>0 </a:t>
            </a:r>
            <a:r>
              <a:rPr lang="en"/>
              <a:t>+ 2r + 2</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
        <p:nvSpPr>
          <p:cNvPr id="1410" name="Google Shape;1410;p130"/>
          <p:cNvSpPr/>
          <p:nvPr/>
        </p:nvSpPr>
        <p:spPr>
          <a:xfrm>
            <a:off x="6751025" y="2373925"/>
            <a:ext cx="494700" cy="49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1" name="Google Shape;1411;p130"/>
          <p:cNvCxnSpPr>
            <a:stCxn id="1410" idx="3"/>
            <a:endCxn id="1412" idx="0"/>
          </p:cNvCxnSpPr>
          <p:nvPr/>
        </p:nvCxnSpPr>
        <p:spPr>
          <a:xfrm flipH="1">
            <a:off x="5881172" y="2796178"/>
            <a:ext cx="942300" cy="342300"/>
          </a:xfrm>
          <a:prstGeom prst="straightConnector1">
            <a:avLst/>
          </a:prstGeom>
          <a:noFill/>
          <a:ln w="9525" cap="flat" cmpd="sng">
            <a:solidFill>
              <a:schemeClr val="dk2"/>
            </a:solidFill>
            <a:prstDash val="solid"/>
            <a:round/>
            <a:headEnd type="none" w="sm" len="sm"/>
            <a:tailEnd type="triangle" w="med" len="med"/>
          </a:ln>
        </p:spPr>
      </p:cxnSp>
      <p:cxnSp>
        <p:nvCxnSpPr>
          <p:cNvPr id="1413" name="Google Shape;1413;p130"/>
          <p:cNvCxnSpPr>
            <a:stCxn id="1410" idx="5"/>
            <a:endCxn id="1414" idx="0"/>
          </p:cNvCxnSpPr>
          <p:nvPr/>
        </p:nvCxnSpPr>
        <p:spPr>
          <a:xfrm>
            <a:off x="7173278" y="2796178"/>
            <a:ext cx="707400" cy="342300"/>
          </a:xfrm>
          <a:prstGeom prst="straightConnector1">
            <a:avLst/>
          </a:prstGeom>
          <a:noFill/>
          <a:ln w="9525" cap="flat" cmpd="sng">
            <a:solidFill>
              <a:schemeClr val="dk2"/>
            </a:solidFill>
            <a:prstDash val="solid"/>
            <a:round/>
            <a:headEnd type="none" w="sm" len="sm"/>
            <a:tailEnd type="triangle" w="med" len="med"/>
          </a:ln>
        </p:spPr>
      </p:cxnSp>
      <p:sp>
        <p:nvSpPr>
          <p:cNvPr id="1415" name="Google Shape;1415;p130"/>
          <p:cNvSpPr txBox="1"/>
          <p:nvPr/>
        </p:nvSpPr>
        <p:spPr>
          <a:xfrm>
            <a:off x="6825425" y="2405725"/>
            <a:ext cx="345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v</a:t>
            </a:r>
            <a:endParaRPr sz="1600" b="0" i="0" u="none" strike="noStrike" cap="none">
              <a:solidFill>
                <a:srgbClr val="000000"/>
              </a:solidFill>
              <a:latin typeface="Arial"/>
              <a:ea typeface="Arial"/>
              <a:cs typeface="Arial"/>
              <a:sym typeface="Arial"/>
            </a:endParaRPr>
          </a:p>
        </p:txBody>
      </p:sp>
      <p:sp>
        <p:nvSpPr>
          <p:cNvPr id="1412" name="Google Shape;1412;p130"/>
          <p:cNvSpPr/>
          <p:nvPr/>
        </p:nvSpPr>
        <p:spPr>
          <a:xfrm>
            <a:off x="5231425" y="3138475"/>
            <a:ext cx="12996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130"/>
          <p:cNvSpPr/>
          <p:nvPr/>
        </p:nvSpPr>
        <p:spPr>
          <a:xfrm>
            <a:off x="7507750" y="3138475"/>
            <a:ext cx="7461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130"/>
          <p:cNvSpPr txBox="1"/>
          <p:nvPr/>
        </p:nvSpPr>
        <p:spPr>
          <a:xfrm>
            <a:off x="5451225"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a:t>
            </a:r>
            <a:r>
              <a:rPr lang="en" sz="1800" b="0" i="0" u="none" strike="noStrike" cap="none">
                <a:solidFill>
                  <a:schemeClr val="dk2"/>
                </a:solidFill>
                <a:latin typeface="Arial"/>
                <a:ea typeface="Arial"/>
                <a:cs typeface="Arial"/>
                <a:sym typeface="Arial"/>
              </a:rPr>
              <a:t> + l</a:t>
            </a:r>
            <a:r>
              <a:rPr lang="en" sz="1800" b="0" i="0" u="none" strike="noStrike" cap="none" baseline="-25000">
                <a:solidFill>
                  <a:schemeClr val="dk2"/>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17" name="Google Shape;1417;p130"/>
          <p:cNvSpPr txBox="1"/>
          <p:nvPr/>
        </p:nvSpPr>
        <p:spPr>
          <a:xfrm>
            <a:off x="7507750"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 </a:t>
            </a:r>
            <a:r>
              <a:rPr lang="en" sz="1800" b="0" i="0" u="none" strike="noStrike" cap="none">
                <a:solidFill>
                  <a:schemeClr val="dk2"/>
                </a:solidFill>
                <a:latin typeface="Arial"/>
                <a:ea typeface="Arial"/>
                <a:cs typeface="Arial"/>
                <a:sym typeface="Arial"/>
              </a:rPr>
              <a:t>+ r</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Shape 1421"/>
        <p:cNvGrpSpPr/>
        <p:nvPr/>
      </p:nvGrpSpPr>
      <p:grpSpPr>
        <a:xfrm>
          <a:off x="0" y="0"/>
          <a:ext cx="0" cy="0"/>
          <a:chOff x="0" y="0"/>
          <a:chExt cx="0" cy="0"/>
        </a:xfrm>
      </p:grpSpPr>
      <p:sp>
        <p:nvSpPr>
          <p:cNvPr id="1422" name="Google Shape;1422;p1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423" name="Google Shape;1423;p131"/>
          <p:cNvSpPr txBox="1">
            <a:spLocks noGrp="1"/>
          </p:cNvSpPr>
          <p:nvPr>
            <p:ph type="body" idx="1"/>
          </p:nvPr>
        </p:nvSpPr>
        <p:spPr>
          <a:xfrm>
            <a:off x="311700" y="1152475"/>
            <a:ext cx="8520600" cy="38043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a:p>
            <a:pPr marL="914400" lvl="0" indent="457200" algn="l" rtl="0">
              <a:lnSpc>
                <a:spcPct val="115000"/>
              </a:lnSpc>
              <a:spcBef>
                <a:spcPts val="1200"/>
              </a:spcBef>
              <a:spcAft>
                <a:spcPts val="0"/>
              </a:spcAft>
              <a:buSzPts val="1800"/>
              <a:buNone/>
            </a:pPr>
            <a:r>
              <a:rPr lang="en"/>
              <a:t>										After x inserts</a:t>
            </a:r>
            <a:endParaRPr/>
          </a:p>
          <a:p>
            <a:pPr marL="0" lvl="0" indent="0" algn="l" rtl="0">
              <a:lnSpc>
                <a:spcPct val="115000"/>
              </a:lnSpc>
              <a:spcBef>
                <a:spcPts val="1200"/>
              </a:spcBef>
              <a:spcAft>
                <a:spcPts val="0"/>
              </a:spcAft>
              <a:buSzPts val="1800"/>
              <a:buNone/>
            </a:pPr>
            <a:r>
              <a:rPr lang="en"/>
              <a:t>size(v.left) &gt; 2/3·size(v)</a:t>
            </a:r>
            <a:endParaRPr/>
          </a:p>
          <a:p>
            <a:pPr marL="0" lvl="0" indent="0" algn="l" rtl="0">
              <a:lnSpc>
                <a:spcPct val="115000"/>
              </a:lnSpc>
              <a:spcBef>
                <a:spcPts val="1200"/>
              </a:spcBef>
              <a:spcAft>
                <a:spcPts val="0"/>
              </a:spcAft>
              <a:buSzPts val="1800"/>
              <a:buNone/>
            </a:pPr>
            <a:r>
              <a:rPr lang="en"/>
              <a:t>       w</a:t>
            </a:r>
            <a:r>
              <a:rPr lang="en" baseline="-25000"/>
              <a:t>0</a:t>
            </a:r>
            <a:r>
              <a:rPr lang="en"/>
              <a:t> + l</a:t>
            </a:r>
            <a:r>
              <a:rPr lang="en" baseline="-25000"/>
              <a:t>  </a:t>
            </a:r>
            <a:r>
              <a:rPr lang="en"/>
              <a:t>&gt; 2/3 (2w</a:t>
            </a:r>
            <a:r>
              <a:rPr lang="en" baseline="-25000"/>
              <a:t>0 </a:t>
            </a:r>
            <a:r>
              <a:rPr lang="en"/>
              <a:t>+ l + r + 1)</a:t>
            </a:r>
            <a:endParaRPr/>
          </a:p>
          <a:p>
            <a:pPr marL="0" lvl="0" indent="0" algn="l" rtl="0">
              <a:lnSpc>
                <a:spcPct val="115000"/>
              </a:lnSpc>
              <a:spcBef>
                <a:spcPts val="1200"/>
              </a:spcBef>
              <a:spcAft>
                <a:spcPts val="0"/>
              </a:spcAft>
              <a:buSzPts val="1800"/>
              <a:buNone/>
            </a:pPr>
            <a:r>
              <a:rPr lang="en"/>
              <a:t>   3w</a:t>
            </a:r>
            <a:r>
              <a:rPr lang="en" baseline="-25000"/>
              <a:t>0</a:t>
            </a:r>
            <a:r>
              <a:rPr lang="en"/>
              <a:t> + 3l</a:t>
            </a:r>
            <a:r>
              <a:rPr lang="en" baseline="-25000"/>
              <a:t>  </a:t>
            </a:r>
            <a:r>
              <a:rPr lang="en"/>
              <a:t>&gt; 4w</a:t>
            </a:r>
            <a:r>
              <a:rPr lang="en" baseline="-25000"/>
              <a:t>0 </a:t>
            </a:r>
            <a:r>
              <a:rPr lang="en"/>
              <a:t>+ 2l + 2r + 2</a:t>
            </a:r>
            <a:endParaRPr/>
          </a:p>
          <a:p>
            <a:pPr marL="0" lvl="0" indent="457200" algn="l" rtl="0">
              <a:lnSpc>
                <a:spcPct val="115000"/>
              </a:lnSpc>
              <a:spcBef>
                <a:spcPts val="1200"/>
              </a:spcBef>
              <a:spcAft>
                <a:spcPts val="0"/>
              </a:spcAft>
              <a:buSzPts val="1800"/>
              <a:buNone/>
            </a:pPr>
            <a:r>
              <a:rPr lang="en"/>
              <a:t>        l &gt; w</a:t>
            </a:r>
            <a:r>
              <a:rPr lang="en" baseline="-25000"/>
              <a:t>0 </a:t>
            </a:r>
            <a:r>
              <a:rPr lang="en"/>
              <a:t>+ 2r + 2</a:t>
            </a:r>
            <a:endParaRPr/>
          </a:p>
          <a:p>
            <a:pPr marL="457200" lvl="0" indent="0" algn="l" rtl="0">
              <a:lnSpc>
                <a:spcPct val="115000"/>
              </a:lnSpc>
              <a:spcBef>
                <a:spcPts val="1200"/>
              </a:spcBef>
              <a:spcAft>
                <a:spcPts val="0"/>
              </a:spcAft>
              <a:buSzPts val="1800"/>
              <a:buNone/>
            </a:pPr>
            <a:r>
              <a:rPr lang="en"/>
              <a:t>   l + r &gt; w</a:t>
            </a:r>
            <a:r>
              <a:rPr lang="en" baseline="-25000"/>
              <a:t>0 </a:t>
            </a:r>
            <a:r>
              <a:rPr lang="en"/>
              <a:t>+ 3r + 2</a:t>
            </a:r>
            <a:endParaRPr/>
          </a:p>
          <a:p>
            <a:pPr marL="0" lvl="0" indent="0" algn="l" rtl="0">
              <a:lnSpc>
                <a:spcPct val="115000"/>
              </a:lnSpc>
              <a:spcBef>
                <a:spcPts val="1200"/>
              </a:spcBef>
              <a:spcAft>
                <a:spcPts val="1200"/>
              </a:spcAft>
              <a:buSzPts val="1800"/>
              <a:buNone/>
            </a:pPr>
            <a:endParaRPr/>
          </a:p>
        </p:txBody>
      </p:sp>
      <p:sp>
        <p:nvSpPr>
          <p:cNvPr id="1424" name="Google Shape;1424;p131"/>
          <p:cNvSpPr/>
          <p:nvPr/>
        </p:nvSpPr>
        <p:spPr>
          <a:xfrm>
            <a:off x="6751025" y="2373925"/>
            <a:ext cx="494700" cy="49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25" name="Google Shape;1425;p131"/>
          <p:cNvCxnSpPr>
            <a:stCxn id="1424" idx="3"/>
            <a:endCxn id="1426" idx="0"/>
          </p:cNvCxnSpPr>
          <p:nvPr/>
        </p:nvCxnSpPr>
        <p:spPr>
          <a:xfrm flipH="1">
            <a:off x="5881172" y="2796178"/>
            <a:ext cx="942300" cy="342300"/>
          </a:xfrm>
          <a:prstGeom prst="straightConnector1">
            <a:avLst/>
          </a:prstGeom>
          <a:noFill/>
          <a:ln w="9525" cap="flat" cmpd="sng">
            <a:solidFill>
              <a:schemeClr val="dk2"/>
            </a:solidFill>
            <a:prstDash val="solid"/>
            <a:round/>
            <a:headEnd type="none" w="sm" len="sm"/>
            <a:tailEnd type="triangle" w="med" len="med"/>
          </a:ln>
        </p:spPr>
      </p:cxnSp>
      <p:cxnSp>
        <p:nvCxnSpPr>
          <p:cNvPr id="1427" name="Google Shape;1427;p131"/>
          <p:cNvCxnSpPr>
            <a:stCxn id="1424" idx="5"/>
            <a:endCxn id="1428" idx="0"/>
          </p:cNvCxnSpPr>
          <p:nvPr/>
        </p:nvCxnSpPr>
        <p:spPr>
          <a:xfrm>
            <a:off x="7173278" y="2796178"/>
            <a:ext cx="707400" cy="342300"/>
          </a:xfrm>
          <a:prstGeom prst="straightConnector1">
            <a:avLst/>
          </a:prstGeom>
          <a:noFill/>
          <a:ln w="9525" cap="flat" cmpd="sng">
            <a:solidFill>
              <a:schemeClr val="dk2"/>
            </a:solidFill>
            <a:prstDash val="solid"/>
            <a:round/>
            <a:headEnd type="none" w="sm" len="sm"/>
            <a:tailEnd type="triangle" w="med" len="med"/>
          </a:ln>
        </p:spPr>
      </p:cxnSp>
      <p:sp>
        <p:nvSpPr>
          <p:cNvPr id="1429" name="Google Shape;1429;p131"/>
          <p:cNvSpPr txBox="1"/>
          <p:nvPr/>
        </p:nvSpPr>
        <p:spPr>
          <a:xfrm>
            <a:off x="6825425" y="2405725"/>
            <a:ext cx="345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v</a:t>
            </a:r>
            <a:endParaRPr sz="1600" b="0" i="0" u="none" strike="noStrike" cap="none">
              <a:solidFill>
                <a:srgbClr val="000000"/>
              </a:solidFill>
              <a:latin typeface="Arial"/>
              <a:ea typeface="Arial"/>
              <a:cs typeface="Arial"/>
              <a:sym typeface="Arial"/>
            </a:endParaRPr>
          </a:p>
        </p:txBody>
      </p:sp>
      <p:sp>
        <p:nvSpPr>
          <p:cNvPr id="1426" name="Google Shape;1426;p131"/>
          <p:cNvSpPr/>
          <p:nvPr/>
        </p:nvSpPr>
        <p:spPr>
          <a:xfrm>
            <a:off x="5231425" y="3138475"/>
            <a:ext cx="12996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31"/>
          <p:cNvSpPr/>
          <p:nvPr/>
        </p:nvSpPr>
        <p:spPr>
          <a:xfrm>
            <a:off x="7507750" y="3138475"/>
            <a:ext cx="7461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31"/>
          <p:cNvSpPr txBox="1"/>
          <p:nvPr/>
        </p:nvSpPr>
        <p:spPr>
          <a:xfrm>
            <a:off x="5451225"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a:t>
            </a:r>
            <a:r>
              <a:rPr lang="en" sz="1800" b="0" i="0" u="none" strike="noStrike" cap="none">
                <a:solidFill>
                  <a:schemeClr val="dk2"/>
                </a:solidFill>
                <a:latin typeface="Arial"/>
                <a:ea typeface="Arial"/>
                <a:cs typeface="Arial"/>
                <a:sym typeface="Arial"/>
              </a:rPr>
              <a:t> + l</a:t>
            </a:r>
            <a:r>
              <a:rPr lang="en" sz="1800" b="0" i="0" u="none" strike="noStrike" cap="none" baseline="-25000">
                <a:solidFill>
                  <a:schemeClr val="dk2"/>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31" name="Google Shape;1431;p131"/>
          <p:cNvSpPr txBox="1"/>
          <p:nvPr/>
        </p:nvSpPr>
        <p:spPr>
          <a:xfrm>
            <a:off x="7507750"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 </a:t>
            </a:r>
            <a:r>
              <a:rPr lang="en" sz="1800" b="0" i="0" u="none" strike="noStrike" cap="none">
                <a:solidFill>
                  <a:schemeClr val="dk2"/>
                </a:solidFill>
                <a:latin typeface="Arial"/>
                <a:ea typeface="Arial"/>
                <a:cs typeface="Arial"/>
                <a:sym typeface="Arial"/>
              </a:rPr>
              <a:t>+ r</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Shape 1435"/>
        <p:cNvGrpSpPr/>
        <p:nvPr/>
      </p:nvGrpSpPr>
      <p:grpSpPr>
        <a:xfrm>
          <a:off x="0" y="0"/>
          <a:ext cx="0" cy="0"/>
          <a:chOff x="0" y="0"/>
          <a:chExt cx="0" cy="0"/>
        </a:xfrm>
      </p:grpSpPr>
      <p:sp>
        <p:nvSpPr>
          <p:cNvPr id="1436" name="Google Shape;1436;p1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437" name="Google Shape;1437;p132"/>
          <p:cNvSpPr txBox="1">
            <a:spLocks noGrp="1"/>
          </p:cNvSpPr>
          <p:nvPr>
            <p:ph type="body" idx="1"/>
          </p:nvPr>
        </p:nvSpPr>
        <p:spPr>
          <a:xfrm>
            <a:off x="311700" y="1152475"/>
            <a:ext cx="8520600" cy="3804300"/>
          </a:xfrm>
          <a:prstGeom prst="rect">
            <a:avLst/>
          </a:prstGeom>
          <a:noFill/>
          <a:ln>
            <a:noFill/>
          </a:ln>
        </p:spPr>
        <p:txBody>
          <a:bodyPr spcFirstLastPara="1" wrap="square" lIns="91425" tIns="91425" rIns="91425" bIns="91425" anchor="t" anchorCtr="0">
            <a:normAutofit fontScale="92500" lnSpcReduction="20000"/>
          </a:bodyPr>
          <a:lstStyle/>
          <a:p>
            <a:pPr marL="457200" lvl="0" indent="-228600" algn="l" rtl="0">
              <a:lnSpc>
                <a:spcPct val="115000"/>
              </a:lnSpc>
              <a:spcBef>
                <a:spcPts val="0"/>
              </a:spcBef>
              <a:spcAft>
                <a:spcPts val="0"/>
              </a:spcAft>
              <a:buSzPts val="1800"/>
              <a:buNone/>
            </a:pPr>
            <a:endParaRPr/>
          </a:p>
          <a:p>
            <a:pPr marL="914400" lvl="0" indent="457200" algn="l" rtl="0">
              <a:lnSpc>
                <a:spcPct val="115000"/>
              </a:lnSpc>
              <a:spcBef>
                <a:spcPts val="1200"/>
              </a:spcBef>
              <a:spcAft>
                <a:spcPts val="0"/>
              </a:spcAft>
              <a:buSzPts val="1800"/>
              <a:buNone/>
            </a:pPr>
            <a:r>
              <a:rPr lang="en"/>
              <a:t>										After x inserts</a:t>
            </a:r>
            <a:endParaRPr/>
          </a:p>
          <a:p>
            <a:pPr marL="0" lvl="0" indent="0" algn="l" rtl="0">
              <a:lnSpc>
                <a:spcPct val="115000"/>
              </a:lnSpc>
              <a:spcBef>
                <a:spcPts val="1200"/>
              </a:spcBef>
              <a:spcAft>
                <a:spcPts val="0"/>
              </a:spcAft>
              <a:buSzPts val="1800"/>
              <a:buNone/>
            </a:pPr>
            <a:r>
              <a:rPr lang="en"/>
              <a:t>size(v.left) &gt; 2/3·size(v)</a:t>
            </a:r>
            <a:endParaRPr/>
          </a:p>
          <a:p>
            <a:pPr marL="0" lvl="0" indent="0" algn="l" rtl="0">
              <a:lnSpc>
                <a:spcPct val="115000"/>
              </a:lnSpc>
              <a:spcBef>
                <a:spcPts val="1200"/>
              </a:spcBef>
              <a:spcAft>
                <a:spcPts val="0"/>
              </a:spcAft>
              <a:buSzPts val="1800"/>
              <a:buNone/>
            </a:pPr>
            <a:r>
              <a:rPr lang="en"/>
              <a:t>       w</a:t>
            </a:r>
            <a:r>
              <a:rPr lang="en" baseline="-25000"/>
              <a:t>0</a:t>
            </a:r>
            <a:r>
              <a:rPr lang="en"/>
              <a:t> + l</a:t>
            </a:r>
            <a:r>
              <a:rPr lang="en" baseline="-25000"/>
              <a:t>  </a:t>
            </a:r>
            <a:r>
              <a:rPr lang="en"/>
              <a:t>&gt; 2/3 (2w</a:t>
            </a:r>
            <a:r>
              <a:rPr lang="en" baseline="-25000"/>
              <a:t>0 </a:t>
            </a:r>
            <a:r>
              <a:rPr lang="en"/>
              <a:t>+ l + r + 1)</a:t>
            </a:r>
            <a:endParaRPr/>
          </a:p>
          <a:p>
            <a:pPr marL="0" lvl="0" indent="0" algn="l" rtl="0">
              <a:lnSpc>
                <a:spcPct val="115000"/>
              </a:lnSpc>
              <a:spcBef>
                <a:spcPts val="1200"/>
              </a:spcBef>
              <a:spcAft>
                <a:spcPts val="0"/>
              </a:spcAft>
              <a:buSzPts val="1800"/>
              <a:buNone/>
            </a:pPr>
            <a:r>
              <a:rPr lang="en"/>
              <a:t>   3w</a:t>
            </a:r>
            <a:r>
              <a:rPr lang="en" baseline="-25000"/>
              <a:t>0</a:t>
            </a:r>
            <a:r>
              <a:rPr lang="en"/>
              <a:t> + 3l</a:t>
            </a:r>
            <a:r>
              <a:rPr lang="en" baseline="-25000"/>
              <a:t>  </a:t>
            </a:r>
            <a:r>
              <a:rPr lang="en"/>
              <a:t>&gt; 4w</a:t>
            </a:r>
            <a:r>
              <a:rPr lang="en" baseline="-25000"/>
              <a:t>0 </a:t>
            </a:r>
            <a:r>
              <a:rPr lang="en"/>
              <a:t>+ 2l + 2r + 2</a:t>
            </a:r>
            <a:endParaRPr/>
          </a:p>
          <a:p>
            <a:pPr marL="0" lvl="0" indent="457200" algn="l" rtl="0">
              <a:lnSpc>
                <a:spcPct val="115000"/>
              </a:lnSpc>
              <a:spcBef>
                <a:spcPts val="1200"/>
              </a:spcBef>
              <a:spcAft>
                <a:spcPts val="0"/>
              </a:spcAft>
              <a:buSzPts val="1800"/>
              <a:buNone/>
            </a:pPr>
            <a:r>
              <a:rPr lang="en"/>
              <a:t>        l &gt; w</a:t>
            </a:r>
            <a:r>
              <a:rPr lang="en" baseline="-25000"/>
              <a:t>0 </a:t>
            </a:r>
            <a:r>
              <a:rPr lang="en"/>
              <a:t>+ 2r + 2</a:t>
            </a:r>
            <a:endParaRPr/>
          </a:p>
          <a:p>
            <a:pPr marL="457200" lvl="0" indent="0" algn="l" rtl="0">
              <a:lnSpc>
                <a:spcPct val="115000"/>
              </a:lnSpc>
              <a:spcBef>
                <a:spcPts val="1200"/>
              </a:spcBef>
              <a:spcAft>
                <a:spcPts val="0"/>
              </a:spcAft>
              <a:buSzPts val="1800"/>
              <a:buNone/>
            </a:pPr>
            <a:r>
              <a:rPr lang="en"/>
              <a:t>   l + r &gt; w</a:t>
            </a:r>
            <a:r>
              <a:rPr lang="en" baseline="-25000"/>
              <a:t>0 </a:t>
            </a:r>
            <a:r>
              <a:rPr lang="en"/>
              <a:t>+ 3r + 2</a:t>
            </a:r>
            <a:endParaRPr/>
          </a:p>
          <a:p>
            <a:pPr marL="457200" lvl="0" indent="0" algn="l" rtl="0">
              <a:lnSpc>
                <a:spcPct val="115000"/>
              </a:lnSpc>
              <a:spcBef>
                <a:spcPts val="1200"/>
              </a:spcBef>
              <a:spcAft>
                <a:spcPts val="1200"/>
              </a:spcAft>
              <a:buSzPts val="1800"/>
              <a:buNone/>
            </a:pPr>
            <a:r>
              <a:rPr lang="en"/>
              <a:t>   l + r &gt; w</a:t>
            </a:r>
            <a:r>
              <a:rPr lang="en" baseline="-25000"/>
              <a:t>0 </a:t>
            </a:r>
            <a:r>
              <a:rPr lang="en"/>
              <a:t>+ 1 </a:t>
            </a:r>
            <a:r>
              <a:rPr lang="en">
                <a:solidFill>
                  <a:srgbClr val="999999"/>
                </a:solidFill>
              </a:rPr>
              <a:t>(since r &gt; 0)</a:t>
            </a:r>
            <a:endParaRPr>
              <a:solidFill>
                <a:srgbClr val="999999"/>
              </a:solidFill>
            </a:endParaRPr>
          </a:p>
        </p:txBody>
      </p:sp>
      <p:sp>
        <p:nvSpPr>
          <p:cNvPr id="1438" name="Google Shape;1438;p132"/>
          <p:cNvSpPr/>
          <p:nvPr/>
        </p:nvSpPr>
        <p:spPr>
          <a:xfrm>
            <a:off x="6751025" y="2373925"/>
            <a:ext cx="494700" cy="49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39" name="Google Shape;1439;p132"/>
          <p:cNvCxnSpPr>
            <a:stCxn id="1438" idx="3"/>
            <a:endCxn id="1440" idx="0"/>
          </p:cNvCxnSpPr>
          <p:nvPr/>
        </p:nvCxnSpPr>
        <p:spPr>
          <a:xfrm flipH="1">
            <a:off x="5881172" y="2796178"/>
            <a:ext cx="942300" cy="342300"/>
          </a:xfrm>
          <a:prstGeom prst="straightConnector1">
            <a:avLst/>
          </a:prstGeom>
          <a:noFill/>
          <a:ln w="9525" cap="flat" cmpd="sng">
            <a:solidFill>
              <a:schemeClr val="dk2"/>
            </a:solidFill>
            <a:prstDash val="solid"/>
            <a:round/>
            <a:headEnd type="none" w="sm" len="sm"/>
            <a:tailEnd type="triangle" w="med" len="med"/>
          </a:ln>
        </p:spPr>
      </p:cxnSp>
      <p:cxnSp>
        <p:nvCxnSpPr>
          <p:cNvPr id="1441" name="Google Shape;1441;p132"/>
          <p:cNvCxnSpPr>
            <a:stCxn id="1438" idx="5"/>
            <a:endCxn id="1442" idx="0"/>
          </p:cNvCxnSpPr>
          <p:nvPr/>
        </p:nvCxnSpPr>
        <p:spPr>
          <a:xfrm>
            <a:off x="7173278" y="2796178"/>
            <a:ext cx="707400" cy="342300"/>
          </a:xfrm>
          <a:prstGeom prst="straightConnector1">
            <a:avLst/>
          </a:prstGeom>
          <a:noFill/>
          <a:ln w="9525" cap="flat" cmpd="sng">
            <a:solidFill>
              <a:schemeClr val="dk2"/>
            </a:solidFill>
            <a:prstDash val="solid"/>
            <a:round/>
            <a:headEnd type="none" w="sm" len="sm"/>
            <a:tailEnd type="triangle" w="med" len="med"/>
          </a:ln>
        </p:spPr>
      </p:cxnSp>
      <p:sp>
        <p:nvSpPr>
          <p:cNvPr id="1443" name="Google Shape;1443;p132"/>
          <p:cNvSpPr txBox="1"/>
          <p:nvPr/>
        </p:nvSpPr>
        <p:spPr>
          <a:xfrm>
            <a:off x="6825425" y="2405725"/>
            <a:ext cx="345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v</a:t>
            </a:r>
            <a:endParaRPr sz="1600" b="0" i="0" u="none" strike="noStrike" cap="none">
              <a:solidFill>
                <a:srgbClr val="000000"/>
              </a:solidFill>
              <a:latin typeface="Arial"/>
              <a:ea typeface="Arial"/>
              <a:cs typeface="Arial"/>
              <a:sym typeface="Arial"/>
            </a:endParaRPr>
          </a:p>
        </p:txBody>
      </p:sp>
      <p:sp>
        <p:nvSpPr>
          <p:cNvPr id="1440" name="Google Shape;1440;p132"/>
          <p:cNvSpPr/>
          <p:nvPr/>
        </p:nvSpPr>
        <p:spPr>
          <a:xfrm>
            <a:off x="5231425" y="3138475"/>
            <a:ext cx="12996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32"/>
          <p:cNvSpPr/>
          <p:nvPr/>
        </p:nvSpPr>
        <p:spPr>
          <a:xfrm>
            <a:off x="7507750" y="3138475"/>
            <a:ext cx="746100" cy="17412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32"/>
          <p:cNvSpPr txBox="1"/>
          <p:nvPr/>
        </p:nvSpPr>
        <p:spPr>
          <a:xfrm>
            <a:off x="5451225"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a:t>
            </a:r>
            <a:r>
              <a:rPr lang="en" sz="1800" b="0" i="0" u="none" strike="noStrike" cap="none">
                <a:solidFill>
                  <a:schemeClr val="dk2"/>
                </a:solidFill>
                <a:latin typeface="Arial"/>
                <a:ea typeface="Arial"/>
                <a:cs typeface="Arial"/>
                <a:sym typeface="Arial"/>
              </a:rPr>
              <a:t> + l</a:t>
            </a:r>
            <a:r>
              <a:rPr lang="en" sz="1800" b="0" i="0" u="none" strike="noStrike" cap="none" baseline="-25000">
                <a:solidFill>
                  <a:schemeClr val="dk2"/>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445" name="Google Shape;1445;p132"/>
          <p:cNvSpPr txBox="1"/>
          <p:nvPr/>
        </p:nvSpPr>
        <p:spPr>
          <a:xfrm>
            <a:off x="7507750" y="4369375"/>
            <a:ext cx="105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w</a:t>
            </a:r>
            <a:r>
              <a:rPr lang="en" sz="1800" b="0" i="0" u="none" strike="noStrike" cap="none" baseline="-25000">
                <a:solidFill>
                  <a:schemeClr val="dk2"/>
                </a:solidFill>
                <a:latin typeface="Arial"/>
                <a:ea typeface="Arial"/>
                <a:cs typeface="Arial"/>
                <a:sym typeface="Arial"/>
              </a:rPr>
              <a:t>0 </a:t>
            </a:r>
            <a:r>
              <a:rPr lang="en" sz="1800" b="0" i="0" u="none" strike="noStrike" cap="none">
                <a:solidFill>
                  <a:schemeClr val="dk2"/>
                </a:solidFill>
                <a:latin typeface="Arial"/>
                <a:ea typeface="Arial"/>
                <a:cs typeface="Arial"/>
                <a:sym typeface="Arial"/>
              </a:rPr>
              <a:t>+ r</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Shape 1449"/>
        <p:cNvGrpSpPr/>
        <p:nvPr/>
      </p:nvGrpSpPr>
      <p:grpSpPr>
        <a:xfrm>
          <a:off x="0" y="0"/>
          <a:ext cx="0" cy="0"/>
          <a:chOff x="0" y="0"/>
          <a:chExt cx="0" cy="0"/>
        </a:xfrm>
      </p:grpSpPr>
      <p:sp>
        <p:nvSpPr>
          <p:cNvPr id="1450" name="Google Shape;1450;p1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451" name="Google Shape;1451;p1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From here, we can find a lower bound on the ratio of l + r to size(v)</a:t>
            </a:r>
            <a:endParaRPr/>
          </a:p>
          <a:p>
            <a:pPr marL="0" lvl="0" indent="0" algn="l" rtl="0">
              <a:lnSpc>
                <a:spcPct val="115000"/>
              </a:lnSpc>
              <a:spcBef>
                <a:spcPts val="1200"/>
              </a:spcBef>
              <a:spcAft>
                <a:spcPts val="1200"/>
              </a:spcAft>
              <a:buClr>
                <a:schemeClr val="dk1"/>
              </a:buClr>
              <a:buSzPts val="1100"/>
              <a:buFont typeface="Arial"/>
              <a:buNone/>
            </a:pPr>
            <a:endParaRPr/>
          </a:p>
        </p:txBody>
      </p:sp>
      <p:sp>
        <p:nvSpPr>
          <p:cNvPr id="1452" name="Google Shape;1452;p133"/>
          <p:cNvSpPr txBox="1"/>
          <p:nvPr/>
        </p:nvSpPr>
        <p:spPr>
          <a:xfrm>
            <a:off x="0" y="4703625"/>
            <a:ext cx="3417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From prev slide: l + r &gt; w</a:t>
            </a:r>
            <a:r>
              <a:rPr lang="en" sz="1800" b="0" i="0" u="none" strike="noStrike" cap="none" baseline="-25000">
                <a:solidFill>
                  <a:schemeClr val="dk2"/>
                </a:solidFill>
                <a:latin typeface="Arial"/>
                <a:ea typeface="Arial"/>
                <a:cs typeface="Arial"/>
                <a:sym typeface="Arial"/>
              </a:rPr>
              <a:t>0 </a:t>
            </a:r>
            <a:r>
              <a:rPr lang="en" sz="1800" b="0" i="0" u="none" strike="noStrike" cap="none">
                <a:solidFill>
                  <a:schemeClr val="dk2"/>
                </a:solidFill>
                <a:latin typeface="Arial"/>
                <a:ea typeface="Arial"/>
                <a:cs typeface="Arial"/>
                <a:sym typeface="Arial"/>
              </a:rPr>
              <a:t>+ 1 </a:t>
            </a:r>
            <a:endParaRPr sz="1800" b="0" i="0" u="none" strike="noStrike" cap="none">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Shape 1456"/>
        <p:cNvGrpSpPr/>
        <p:nvPr/>
      </p:nvGrpSpPr>
      <p:grpSpPr>
        <a:xfrm>
          <a:off x="0" y="0"/>
          <a:ext cx="0" cy="0"/>
          <a:chOff x="0" y="0"/>
          <a:chExt cx="0" cy="0"/>
        </a:xfrm>
      </p:grpSpPr>
      <p:sp>
        <p:nvSpPr>
          <p:cNvPr id="1457" name="Google Shape;1457;p1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458" name="Google Shape;1458;p1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From here, we can find a lower bound on the ratio of l + r to size(v)</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					</a:t>
            </a:r>
            <a:endParaRPr/>
          </a:p>
          <a:p>
            <a:pPr marL="914400" lvl="0" indent="457200" algn="l" rtl="0">
              <a:lnSpc>
                <a:spcPct val="115000"/>
              </a:lnSpc>
              <a:spcBef>
                <a:spcPts val="1200"/>
              </a:spcBef>
              <a:spcAft>
                <a:spcPts val="1200"/>
              </a:spcAft>
              <a:buSzPts val="1800"/>
              <a:buNone/>
            </a:pPr>
            <a:r>
              <a:rPr lang="en">
                <a:solidFill>
                  <a:srgbClr val="E06666"/>
                </a:solidFill>
              </a:rPr>
              <a:t>size(v)</a:t>
            </a:r>
            <a:endParaRPr>
              <a:solidFill>
                <a:srgbClr val="E06666"/>
              </a:solidFill>
            </a:endParaRPr>
          </a:p>
        </p:txBody>
      </p:sp>
      <p:sp>
        <p:nvSpPr>
          <p:cNvPr id="1459" name="Google Shape;1459;p134"/>
          <p:cNvSpPr txBox="1"/>
          <p:nvPr/>
        </p:nvSpPr>
        <p:spPr>
          <a:xfrm>
            <a:off x="0" y="4703625"/>
            <a:ext cx="3417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800"/>
              <a:buFont typeface="Arial"/>
              <a:buNone/>
            </a:pPr>
            <a:r>
              <a:rPr lang="en" sz="1800" b="0" i="0" u="none" strike="noStrike" cap="none">
                <a:solidFill>
                  <a:schemeClr val="dk2"/>
                </a:solidFill>
                <a:latin typeface="Arial"/>
                <a:ea typeface="Arial"/>
                <a:cs typeface="Arial"/>
                <a:sym typeface="Arial"/>
              </a:rPr>
              <a:t>From prev slide: l + r &gt; w</a:t>
            </a:r>
            <a:r>
              <a:rPr lang="en" sz="1800" b="0" i="0" u="none" strike="noStrike" cap="none" baseline="-25000">
                <a:solidFill>
                  <a:schemeClr val="dk2"/>
                </a:solidFill>
                <a:latin typeface="Arial"/>
                <a:ea typeface="Arial"/>
                <a:cs typeface="Arial"/>
                <a:sym typeface="Arial"/>
              </a:rPr>
              <a:t>0 </a:t>
            </a:r>
            <a:r>
              <a:rPr lang="en" sz="1800" b="0" i="0" u="none" strike="noStrike" cap="none">
                <a:solidFill>
                  <a:schemeClr val="dk2"/>
                </a:solidFill>
                <a:latin typeface="Arial"/>
                <a:ea typeface="Arial"/>
                <a:cs typeface="Arial"/>
                <a:sym typeface="Arial"/>
              </a:rPr>
              <a:t>+ 1 </a:t>
            </a:r>
            <a:endParaRPr sz="1800" b="0" i="0" u="none" strike="noStrike" cap="none">
              <a:solidFill>
                <a:schemeClr val="dk2"/>
              </a:solidFill>
              <a:latin typeface="Arial"/>
              <a:ea typeface="Arial"/>
              <a:cs typeface="Arial"/>
              <a:sym typeface="Arial"/>
            </a:endParaRPr>
          </a:p>
        </p:txBody>
      </p:sp>
      <p:sp>
        <p:nvSpPr>
          <p:cNvPr id="1460" name="Google Shape;1460;p134"/>
          <p:cNvSpPr/>
          <p:nvPr/>
        </p:nvSpPr>
        <p:spPr>
          <a:xfrm>
            <a:off x="2275000" y="2648675"/>
            <a:ext cx="1879500" cy="29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61" name="Google Shape;1461;p134"/>
          <p:cNvPicPr preferRelativeResize="0"/>
          <p:nvPr/>
        </p:nvPicPr>
        <p:blipFill rotWithShape="1">
          <a:blip r:embed="rId3">
            <a:alphaModFix/>
          </a:blip>
          <a:srcRect/>
          <a:stretch/>
        </p:blipFill>
        <p:spPr>
          <a:xfrm>
            <a:off x="2019300" y="2024063"/>
            <a:ext cx="5105400" cy="1095375"/>
          </a:xfrm>
          <a:prstGeom prst="rect">
            <a:avLst/>
          </a:prstGeom>
          <a:noFill/>
          <a:ln>
            <a:noFill/>
          </a:ln>
        </p:spPr>
      </p:pic>
      <p:sp>
        <p:nvSpPr>
          <p:cNvPr id="1462" name="Google Shape;1462;p134"/>
          <p:cNvSpPr/>
          <p:nvPr/>
        </p:nvSpPr>
        <p:spPr>
          <a:xfrm>
            <a:off x="2264025" y="2615700"/>
            <a:ext cx="1879500" cy="32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63" name="Google Shape;1463;p134"/>
          <p:cNvCxnSpPr/>
          <p:nvPr/>
        </p:nvCxnSpPr>
        <p:spPr>
          <a:xfrm rot="10800000" flipH="1">
            <a:off x="2275000" y="3022425"/>
            <a:ext cx="318600" cy="505500"/>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Shape 1467"/>
        <p:cNvGrpSpPr/>
        <p:nvPr/>
      </p:nvGrpSpPr>
      <p:grpSpPr>
        <a:xfrm>
          <a:off x="0" y="0"/>
          <a:ext cx="0" cy="0"/>
          <a:chOff x="0" y="0"/>
          <a:chExt cx="0" cy="0"/>
        </a:xfrm>
      </p:grpSpPr>
      <p:sp>
        <p:nvSpPr>
          <p:cNvPr id="1468" name="Google Shape;1468;p1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469" name="Google Shape;1469;p1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From here, we can find a lower bound on the ratio of l + r to size(v)</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As such: l + r &gt; 1/3 size(v)</a:t>
            </a:r>
            <a:endParaRPr/>
          </a:p>
        </p:txBody>
      </p:sp>
      <p:sp>
        <p:nvSpPr>
          <p:cNvPr id="1470" name="Google Shape;1470;p135"/>
          <p:cNvSpPr/>
          <p:nvPr/>
        </p:nvSpPr>
        <p:spPr>
          <a:xfrm>
            <a:off x="2275000" y="2648675"/>
            <a:ext cx="1879500" cy="29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1" name="Google Shape;1471;p135"/>
          <p:cNvPicPr preferRelativeResize="0"/>
          <p:nvPr/>
        </p:nvPicPr>
        <p:blipFill rotWithShape="1">
          <a:blip r:embed="rId3">
            <a:alphaModFix/>
          </a:blip>
          <a:srcRect/>
          <a:stretch/>
        </p:blipFill>
        <p:spPr>
          <a:xfrm>
            <a:off x="2019300" y="2024063"/>
            <a:ext cx="5105400" cy="1095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Shape 1475"/>
        <p:cNvGrpSpPr/>
        <p:nvPr/>
      </p:nvGrpSpPr>
      <p:grpSpPr>
        <a:xfrm>
          <a:off x="0" y="0"/>
          <a:ext cx="0" cy="0"/>
          <a:chOff x="0" y="0"/>
          <a:chExt cx="0" cy="0"/>
        </a:xfrm>
      </p:grpSpPr>
      <p:sp>
        <p:nvSpPr>
          <p:cNvPr id="1476" name="Google Shape;1476;p1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477" name="Google Shape;1477;p1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a:t>From here, we can find a lower bound on the ratio of l + r to size(v)</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As such: l + r &gt; 1/3 size(v)</a:t>
            </a:r>
            <a:endParaRPr/>
          </a:p>
          <a:p>
            <a:pPr marL="0" lvl="0" indent="0" algn="l" rtl="0">
              <a:lnSpc>
                <a:spcPct val="115000"/>
              </a:lnSpc>
              <a:spcBef>
                <a:spcPts val="1200"/>
              </a:spcBef>
              <a:spcAft>
                <a:spcPts val="1200"/>
              </a:spcAft>
              <a:buSzPts val="1800"/>
              <a:buNone/>
            </a:pPr>
            <a:r>
              <a:rPr lang="en"/>
              <a:t>Number of insertions on v since its last rebuild is Ω(size(v))</a:t>
            </a:r>
            <a:endParaRPr/>
          </a:p>
        </p:txBody>
      </p:sp>
      <p:sp>
        <p:nvSpPr>
          <p:cNvPr id="1478" name="Google Shape;1478;p136"/>
          <p:cNvSpPr/>
          <p:nvPr/>
        </p:nvSpPr>
        <p:spPr>
          <a:xfrm>
            <a:off x="2275000" y="2648675"/>
            <a:ext cx="1879500" cy="29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9" name="Google Shape;1479;p136"/>
          <p:cNvPicPr preferRelativeResize="0"/>
          <p:nvPr/>
        </p:nvPicPr>
        <p:blipFill rotWithShape="1">
          <a:blip r:embed="rId3">
            <a:alphaModFix/>
          </a:blip>
          <a:srcRect/>
          <a:stretch/>
        </p:blipFill>
        <p:spPr>
          <a:xfrm>
            <a:off x="2019300" y="2024063"/>
            <a:ext cx="5105400" cy="1095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200583ea03_2_38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276" name="Google Shape;276;g2200583ea03_2_387"/>
          <p:cNvSpPr txBox="1">
            <a:spLocks noGrp="1"/>
          </p:cNvSpPr>
          <p:nvPr>
            <p:ph type="body" idx="1"/>
          </p:nvPr>
        </p:nvSpPr>
        <p:spPr>
          <a:xfrm>
            <a:off x="311700" y="1119500"/>
            <a:ext cx="2775300" cy="13731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AutoNum type="alphaLcParenR"/>
            </a:pPr>
            <a:r>
              <a:rPr lang="en"/>
              <a:t>Insert 43: </a:t>
            </a:r>
            <a:r>
              <a:rPr lang="en" b="1"/>
              <a:t>43 % 7 = 1</a:t>
            </a:r>
            <a:endParaRPr b="1"/>
          </a:p>
          <a:p>
            <a:pPr marL="0" lvl="0" indent="0" algn="l" rtl="0">
              <a:lnSpc>
                <a:spcPct val="115000"/>
              </a:lnSpc>
              <a:spcBef>
                <a:spcPts val="1200"/>
              </a:spcBef>
              <a:spcAft>
                <a:spcPts val="1200"/>
              </a:spcAft>
              <a:buSzPts val="1800"/>
              <a:buNone/>
            </a:pPr>
            <a:r>
              <a:rPr lang="en"/>
              <a:t>Finding the next empty cell</a:t>
            </a:r>
            <a:endParaRPr/>
          </a:p>
        </p:txBody>
      </p:sp>
      <p:sp>
        <p:nvSpPr>
          <p:cNvPr id="277" name="Google Shape;277;g2200583ea03_2_387"/>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278" name="Google Shape;278;g2200583ea03_2_387"/>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279" name="Google Shape;279;g2200583ea03_2_387"/>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280" name="Google Shape;280;g2200583ea03_2_387"/>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43</a:t>
            </a:r>
            <a:endParaRPr sz="1400" b="0" i="0" u="none" strike="noStrike" cap="none">
              <a:solidFill>
                <a:srgbClr val="000000"/>
              </a:solidFill>
              <a:latin typeface="Arial"/>
              <a:ea typeface="Arial"/>
              <a:cs typeface="Arial"/>
              <a:sym typeface="Arial"/>
            </a:endParaRPr>
          </a:p>
        </p:txBody>
      </p:sp>
      <p:sp>
        <p:nvSpPr>
          <p:cNvPr id="281" name="Google Shape;281;g2200583ea03_2_387"/>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82" name="Google Shape;282;g2200583ea03_2_387"/>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83" name="Google Shape;283;g2200583ea03_2_387"/>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284" name="Google Shape;284;g2200583ea03_2_387"/>
          <p:cNvCxnSpPr/>
          <p:nvPr/>
        </p:nvCxnSpPr>
        <p:spPr>
          <a:xfrm flipH="1">
            <a:off x="5308900" y="29068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1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 </a:t>
            </a:r>
            <a:endParaRPr/>
          </a:p>
        </p:txBody>
      </p:sp>
      <p:sp>
        <p:nvSpPr>
          <p:cNvPr id="1485" name="Google Shape;1485;p1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Show that the depth of any insertion is O(log 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1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491" name="Google Shape;1491;p1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Show that the depth of any insertion is O(log 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After every insertion, every node is balanced due to the rebuild operation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1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497" name="Google Shape;1497;p1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Show that the depth of any insertion is O(log 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After every insertion, every node is balanced due to the rebuild operation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Invariant:  size(v.left), size(v.right) ≤ 2/3 size(v)</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503" name="Google Shape;1503;p1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a:t>b) Show that the depth of any insertion is O(log 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After every insertion, every node is balanced due to the rebuild operation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Invariant:  size(v.left), size(v.right) ≤ 2/3 size(v)</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Max height of tree?</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1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509" name="Google Shape;1509;p1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Show that the depth of any insertion is O(log 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Height of tree is bounded by: </a:t>
            </a:r>
            <a:endParaRPr/>
          </a:p>
          <a:p>
            <a:pPr marL="914400" lvl="0" indent="457200" algn="l" rtl="0">
              <a:lnSpc>
                <a:spcPct val="115000"/>
              </a:lnSpc>
              <a:spcBef>
                <a:spcPts val="1200"/>
              </a:spcBef>
              <a:spcAft>
                <a:spcPts val="0"/>
              </a:spcAft>
              <a:buSzPts val="1800"/>
              <a:buNone/>
            </a:pPr>
            <a:r>
              <a:rPr lang="en"/>
              <a:t>H(size(v)) = max{H(size(v.left)), H(size(v.right))} + 1 </a:t>
            </a:r>
            <a:endParaRPr/>
          </a:p>
          <a:p>
            <a:pPr marL="1828800" lvl="0" indent="457200" algn="l" rtl="0">
              <a:lnSpc>
                <a:spcPct val="115000"/>
              </a:lnSpc>
              <a:spcBef>
                <a:spcPts val="1200"/>
              </a:spcBef>
              <a:spcAft>
                <a:spcPts val="1200"/>
              </a:spcAft>
              <a:buSzPts val="1800"/>
              <a:buNone/>
            </a:pPr>
            <a:r>
              <a:rPr lang="en"/>
              <a:t>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1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515" name="Google Shape;1515;p1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Show that the depth of any insertion is O(log 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Height of tree is bounded by: </a:t>
            </a:r>
            <a:endParaRPr/>
          </a:p>
          <a:p>
            <a:pPr marL="914400" lvl="0" indent="457200" algn="l" rtl="0">
              <a:lnSpc>
                <a:spcPct val="115000"/>
              </a:lnSpc>
              <a:spcBef>
                <a:spcPts val="1200"/>
              </a:spcBef>
              <a:spcAft>
                <a:spcPts val="0"/>
              </a:spcAft>
              <a:buSzPts val="1800"/>
              <a:buNone/>
            </a:pPr>
            <a:r>
              <a:rPr lang="en"/>
              <a:t>H(size(v)) = max{H(size(v.left)), H(size(v.right))} + 1 </a:t>
            </a:r>
            <a:endParaRPr/>
          </a:p>
          <a:p>
            <a:pPr marL="1828800" lvl="0" indent="457200" algn="l" rtl="0">
              <a:lnSpc>
                <a:spcPct val="115000"/>
              </a:lnSpc>
              <a:spcBef>
                <a:spcPts val="1200"/>
              </a:spcBef>
              <a:spcAft>
                <a:spcPts val="0"/>
              </a:spcAft>
              <a:buSzPts val="1800"/>
              <a:buNone/>
            </a:pPr>
            <a:r>
              <a:rPr lang="en"/>
              <a:t>  ≤ H (2/3 size(v)) + 1</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1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sp>
        <p:nvSpPr>
          <p:cNvPr id="1521" name="Google Shape;1521;p1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Show that the depth of any insertion is O(log 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Height of tree is bounded by: </a:t>
            </a:r>
            <a:endParaRPr/>
          </a:p>
          <a:p>
            <a:pPr marL="914400" lvl="0" indent="457200" algn="l" rtl="0">
              <a:lnSpc>
                <a:spcPct val="115000"/>
              </a:lnSpc>
              <a:spcBef>
                <a:spcPts val="1200"/>
              </a:spcBef>
              <a:spcAft>
                <a:spcPts val="0"/>
              </a:spcAft>
              <a:buSzPts val="1800"/>
              <a:buNone/>
            </a:pPr>
            <a:r>
              <a:rPr lang="en"/>
              <a:t>H(size(v)) = max{H(size(v.left)), H(size(v.right))} + 1 </a:t>
            </a:r>
            <a:endParaRPr/>
          </a:p>
          <a:p>
            <a:pPr marL="1828800" lvl="0" indent="457200" algn="l" rtl="0">
              <a:lnSpc>
                <a:spcPct val="115000"/>
              </a:lnSpc>
              <a:spcBef>
                <a:spcPts val="1200"/>
              </a:spcBef>
              <a:spcAft>
                <a:spcPts val="0"/>
              </a:spcAft>
              <a:buSzPts val="1800"/>
              <a:buNone/>
            </a:pPr>
            <a:r>
              <a:rPr lang="en"/>
              <a:t>  ≤ H(2/3 size(v)) + 1</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1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Q5: Scapegoat Trees</a:t>
            </a:r>
            <a:endParaRPr/>
          </a:p>
        </p:txBody>
      </p:sp>
      <p:pic>
        <p:nvPicPr>
          <p:cNvPr id="1527" name="Google Shape;1527;p144"/>
          <p:cNvPicPr preferRelativeResize="0"/>
          <p:nvPr/>
        </p:nvPicPr>
        <p:blipFill rotWithShape="1">
          <a:blip r:embed="rId3">
            <a:alphaModFix/>
          </a:blip>
          <a:srcRect/>
          <a:stretch/>
        </p:blipFill>
        <p:spPr>
          <a:xfrm>
            <a:off x="1538288" y="1170125"/>
            <a:ext cx="6067425" cy="2971800"/>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1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Q5: Scapegoat Trees</a:t>
            </a:r>
            <a:endParaRPr/>
          </a:p>
        </p:txBody>
      </p:sp>
      <p:sp>
        <p:nvSpPr>
          <p:cNvPr id="1533" name="Google Shape;1533;p1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c) Now use the previous two parts to show that the amortized cost of an insertion in a Scapegoat Tree is O(log n). </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Clr>
                <a:schemeClr val="dk1"/>
              </a:buClr>
              <a:buSzPts val="1100"/>
              <a:buFont typeface="Arial"/>
              <a:buNone/>
            </a:pPr>
            <a:r>
              <a:rPr lang="en"/>
              <a:t>Hint: Use a similar method in Q4 Binary Counter. Suppose a constant amount is “deposited” at every node traversed on an insertion.</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Shape 1537"/>
        <p:cNvGrpSpPr/>
        <p:nvPr/>
      </p:nvGrpSpPr>
      <p:grpSpPr>
        <a:xfrm>
          <a:off x="0" y="0"/>
          <a:ext cx="0" cy="0"/>
          <a:chOff x="0" y="0"/>
          <a:chExt cx="0" cy="0"/>
        </a:xfrm>
      </p:grpSpPr>
      <p:sp>
        <p:nvSpPr>
          <p:cNvPr id="1538" name="Google Shape;1538;p1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Q5: Scapegoat Trees</a:t>
            </a:r>
            <a:endParaRPr/>
          </a:p>
        </p:txBody>
      </p:sp>
      <p:sp>
        <p:nvSpPr>
          <p:cNvPr id="1539" name="Google Shape;1539;p14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c) Now use the previous two parts to show that the amortized cost of an insertion in a Scapegoat Tree is O(log n). </a:t>
            </a:r>
            <a:endParaRPr/>
          </a:p>
          <a:p>
            <a:pPr marL="0" lvl="0" indent="0" algn="l" rtl="0">
              <a:lnSpc>
                <a:spcPct val="115000"/>
              </a:lnSpc>
              <a:spcBef>
                <a:spcPts val="1600"/>
              </a:spcBef>
              <a:spcAft>
                <a:spcPts val="0"/>
              </a:spcAft>
              <a:buSzPts val="1800"/>
              <a:buNone/>
            </a:pPr>
            <a:r>
              <a:rPr lang="en"/>
              <a:t>Insert</a:t>
            </a:r>
            <a:endParaRPr/>
          </a:p>
          <a:p>
            <a:pPr marL="457200" lvl="0" indent="-342900" algn="l" rtl="0">
              <a:lnSpc>
                <a:spcPct val="115000"/>
              </a:lnSpc>
              <a:spcBef>
                <a:spcPts val="1600"/>
              </a:spcBef>
              <a:spcAft>
                <a:spcPts val="0"/>
              </a:spcAft>
              <a:buSzPts val="1800"/>
              <a:buChar char="●"/>
            </a:pPr>
            <a:r>
              <a:rPr lang="en"/>
              <a:t>For every insertion, the new node should deposit $3 at each node it visits when it is added</a:t>
            </a:r>
            <a:endParaRPr/>
          </a:p>
          <a:p>
            <a:pPr marL="457200" lvl="0" indent="-342900" algn="l" rtl="0">
              <a:lnSpc>
                <a:spcPct val="115000"/>
              </a:lnSpc>
              <a:spcBef>
                <a:spcPts val="0"/>
              </a:spcBef>
              <a:spcAft>
                <a:spcPts val="0"/>
              </a:spcAft>
              <a:buSzPts val="1800"/>
              <a:buChar char="●"/>
            </a:pPr>
            <a:r>
              <a:rPr lang="en"/>
              <a:t>The total amount deposited per insertion would then be 3 times the height of the tree, which we have shown previously to be O(log n), and the immediate cost of the traversal would also be O(log n) (</a:t>
            </a:r>
            <a:r>
              <a:rPr lang="en" b="1"/>
              <a:t>unchanged</a:t>
            </a:r>
            <a:r>
              <a:rPr lang="en"/>
              <a:t> overall runtime)</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2200583ea03_2_40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290" name="Google Shape;290;g2200583ea03_2_400"/>
          <p:cNvSpPr txBox="1">
            <a:spLocks noGrp="1"/>
          </p:cNvSpPr>
          <p:nvPr>
            <p:ph type="body" idx="1"/>
          </p:nvPr>
        </p:nvSpPr>
        <p:spPr>
          <a:xfrm>
            <a:off x="311700" y="1119500"/>
            <a:ext cx="2775300" cy="1012500"/>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ts val="1800"/>
              <a:buAutoNum type="alphaLcParenR"/>
            </a:pPr>
            <a:r>
              <a:rPr lang="en"/>
              <a:t>Insert 60: </a:t>
            </a:r>
            <a:r>
              <a:rPr lang="en" b="1"/>
              <a:t>60 % 7 = 4</a:t>
            </a:r>
            <a:endParaRPr b="1"/>
          </a:p>
          <a:p>
            <a:pPr marL="0" lvl="0" indent="0" algn="l" rtl="0">
              <a:lnSpc>
                <a:spcPct val="115000"/>
              </a:lnSpc>
              <a:spcBef>
                <a:spcPts val="1200"/>
              </a:spcBef>
              <a:spcAft>
                <a:spcPts val="1200"/>
              </a:spcAft>
              <a:buSzPts val="1800"/>
              <a:buNone/>
            </a:pPr>
            <a:r>
              <a:rPr lang="en"/>
              <a:t>Done!</a:t>
            </a:r>
            <a:endParaRPr/>
          </a:p>
        </p:txBody>
      </p:sp>
      <p:sp>
        <p:nvSpPr>
          <p:cNvPr id="291" name="Google Shape;291;g2200583ea03_2_400"/>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292" name="Google Shape;292;g2200583ea03_2_400"/>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293" name="Google Shape;293;g2200583ea03_2_400"/>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294" name="Google Shape;294;g2200583ea03_2_400"/>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43</a:t>
            </a:r>
            <a:endParaRPr sz="1400" b="0" i="0" u="none" strike="noStrike" cap="none">
              <a:solidFill>
                <a:srgbClr val="000000"/>
              </a:solidFill>
              <a:latin typeface="Arial"/>
              <a:ea typeface="Arial"/>
              <a:cs typeface="Arial"/>
              <a:sym typeface="Arial"/>
            </a:endParaRPr>
          </a:p>
        </p:txBody>
      </p:sp>
      <p:sp>
        <p:nvSpPr>
          <p:cNvPr id="295" name="Google Shape;295;g2200583ea03_2_400"/>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		60</a:t>
            </a:r>
            <a:endParaRPr sz="1400" b="0" i="0" u="none" strike="noStrike" cap="none">
              <a:solidFill>
                <a:srgbClr val="000000"/>
              </a:solidFill>
              <a:latin typeface="Arial"/>
              <a:ea typeface="Arial"/>
              <a:cs typeface="Arial"/>
              <a:sym typeface="Arial"/>
            </a:endParaRPr>
          </a:p>
        </p:txBody>
      </p:sp>
      <p:sp>
        <p:nvSpPr>
          <p:cNvPr id="296" name="Google Shape;296;g2200583ea03_2_400"/>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97" name="Google Shape;297;g2200583ea03_2_400"/>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298" name="Google Shape;298;g2200583ea03_2_400"/>
          <p:cNvCxnSpPr/>
          <p:nvPr/>
        </p:nvCxnSpPr>
        <p:spPr>
          <a:xfrm flipH="1">
            <a:off x="5308900" y="32974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Shape 1543"/>
        <p:cNvGrpSpPr/>
        <p:nvPr/>
      </p:nvGrpSpPr>
      <p:grpSpPr>
        <a:xfrm>
          <a:off x="0" y="0"/>
          <a:ext cx="0" cy="0"/>
          <a:chOff x="0" y="0"/>
          <a:chExt cx="0" cy="0"/>
        </a:xfrm>
      </p:grpSpPr>
      <p:sp>
        <p:nvSpPr>
          <p:cNvPr id="1544" name="Google Shape;1544;p1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Q5: Scapegoat Trees</a:t>
            </a:r>
            <a:endParaRPr/>
          </a:p>
        </p:txBody>
      </p:sp>
      <p:sp>
        <p:nvSpPr>
          <p:cNvPr id="1545" name="Google Shape;1545;p14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c) Now use the previous two parts to show that the amortized cost of an insertion in a Scapegoat Tree is O(log n). </a:t>
            </a:r>
            <a:endParaRPr/>
          </a:p>
          <a:p>
            <a:pPr marL="0" lvl="0" indent="0" algn="l" rtl="0">
              <a:lnSpc>
                <a:spcPct val="115000"/>
              </a:lnSpc>
              <a:spcBef>
                <a:spcPts val="1600"/>
              </a:spcBef>
              <a:spcAft>
                <a:spcPts val="0"/>
              </a:spcAft>
              <a:buSzPts val="1800"/>
              <a:buNone/>
            </a:pPr>
            <a:r>
              <a:rPr lang="en"/>
              <a:t>Rebuild</a:t>
            </a:r>
            <a:endParaRPr/>
          </a:p>
          <a:p>
            <a:pPr marL="457200" lvl="0" indent="-342900" algn="l" rtl="0">
              <a:lnSpc>
                <a:spcPct val="115000"/>
              </a:lnSpc>
              <a:spcBef>
                <a:spcPts val="1600"/>
              </a:spcBef>
              <a:spcAft>
                <a:spcPts val="0"/>
              </a:spcAft>
              <a:buSzPts val="1800"/>
              <a:buChar char="●"/>
            </a:pPr>
            <a:r>
              <a:rPr lang="en"/>
              <a:t>Suppose a rebuild is performed on the subtree rooted at node v</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Shape 1549"/>
        <p:cNvGrpSpPr/>
        <p:nvPr/>
      </p:nvGrpSpPr>
      <p:grpSpPr>
        <a:xfrm>
          <a:off x="0" y="0"/>
          <a:ext cx="0" cy="0"/>
          <a:chOff x="0" y="0"/>
          <a:chExt cx="0" cy="0"/>
        </a:xfrm>
      </p:grpSpPr>
      <p:sp>
        <p:nvSpPr>
          <p:cNvPr id="1550" name="Google Shape;1550;p1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Q5: Scapegoat Trees</a:t>
            </a:r>
            <a:endParaRPr/>
          </a:p>
        </p:txBody>
      </p:sp>
      <p:sp>
        <p:nvSpPr>
          <p:cNvPr id="1551" name="Google Shape;1551;p1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c) Now use the previous two parts to show that the amortized cost of an insertion in a Scapegoat Tree is O(log n). </a:t>
            </a:r>
            <a:endParaRPr/>
          </a:p>
          <a:p>
            <a:pPr marL="0" lvl="0" indent="0" algn="l" rtl="0">
              <a:lnSpc>
                <a:spcPct val="115000"/>
              </a:lnSpc>
              <a:spcBef>
                <a:spcPts val="1600"/>
              </a:spcBef>
              <a:spcAft>
                <a:spcPts val="0"/>
              </a:spcAft>
              <a:buSzPts val="1800"/>
              <a:buNone/>
            </a:pPr>
            <a:r>
              <a:rPr lang="en"/>
              <a:t>Rebuild</a:t>
            </a:r>
            <a:endParaRPr/>
          </a:p>
          <a:p>
            <a:pPr marL="457200" lvl="0" indent="-342900" algn="l" rtl="0">
              <a:lnSpc>
                <a:spcPct val="115000"/>
              </a:lnSpc>
              <a:spcBef>
                <a:spcPts val="1600"/>
              </a:spcBef>
              <a:spcAft>
                <a:spcPts val="0"/>
              </a:spcAft>
              <a:buSzPts val="1800"/>
              <a:buChar char="●"/>
            </a:pPr>
            <a:r>
              <a:rPr lang="en"/>
              <a:t>Suppose a rebuild is performed on the subtree rooted at node v</a:t>
            </a:r>
            <a:endParaRPr/>
          </a:p>
          <a:p>
            <a:pPr marL="457200" lvl="0" indent="-342900" algn="l" rtl="0">
              <a:lnSpc>
                <a:spcPct val="115000"/>
              </a:lnSpc>
              <a:spcBef>
                <a:spcPts val="0"/>
              </a:spcBef>
              <a:spcAft>
                <a:spcPts val="0"/>
              </a:spcAft>
              <a:buSzPts val="1800"/>
              <a:buChar char="●"/>
            </a:pPr>
            <a:r>
              <a:rPr lang="en"/>
              <a:t>Then, since the last rebuild called on v, size(v)/3 nodes would have been inserted into the subtree, depositing $size(v) total cumulatively</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Shape 1555"/>
        <p:cNvGrpSpPr/>
        <p:nvPr/>
      </p:nvGrpSpPr>
      <p:grpSpPr>
        <a:xfrm>
          <a:off x="0" y="0"/>
          <a:ext cx="0" cy="0"/>
          <a:chOff x="0" y="0"/>
          <a:chExt cx="0" cy="0"/>
        </a:xfrm>
      </p:grpSpPr>
      <p:sp>
        <p:nvSpPr>
          <p:cNvPr id="1556" name="Google Shape;1556;p1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Q5: Scapegoat Trees</a:t>
            </a:r>
            <a:endParaRPr/>
          </a:p>
        </p:txBody>
      </p:sp>
      <p:sp>
        <p:nvSpPr>
          <p:cNvPr id="1557" name="Google Shape;1557;p1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c) Now use the previous two parts to show that the amortized cost of an insertion in a Scapegoat Tree is O(log n). </a:t>
            </a:r>
            <a:endParaRPr/>
          </a:p>
          <a:p>
            <a:pPr marL="0" lvl="0" indent="0" algn="l" rtl="0">
              <a:lnSpc>
                <a:spcPct val="115000"/>
              </a:lnSpc>
              <a:spcBef>
                <a:spcPts val="1600"/>
              </a:spcBef>
              <a:spcAft>
                <a:spcPts val="0"/>
              </a:spcAft>
              <a:buSzPts val="1800"/>
              <a:buNone/>
            </a:pPr>
            <a:r>
              <a:rPr lang="en"/>
              <a:t>Rebuild</a:t>
            </a:r>
            <a:endParaRPr/>
          </a:p>
          <a:p>
            <a:pPr marL="457200" lvl="0" indent="-342900" algn="l" rtl="0">
              <a:lnSpc>
                <a:spcPct val="115000"/>
              </a:lnSpc>
              <a:spcBef>
                <a:spcPts val="1600"/>
              </a:spcBef>
              <a:spcAft>
                <a:spcPts val="0"/>
              </a:spcAft>
              <a:buSzPts val="1800"/>
              <a:buChar char="●"/>
            </a:pPr>
            <a:r>
              <a:rPr lang="en"/>
              <a:t>Suppose a rebuild is performed on the subtree rooted at node v</a:t>
            </a:r>
            <a:endParaRPr/>
          </a:p>
          <a:p>
            <a:pPr marL="457200" lvl="0" indent="-342900" algn="l" rtl="0">
              <a:lnSpc>
                <a:spcPct val="115000"/>
              </a:lnSpc>
              <a:spcBef>
                <a:spcPts val="0"/>
              </a:spcBef>
              <a:spcAft>
                <a:spcPts val="0"/>
              </a:spcAft>
              <a:buSzPts val="1800"/>
              <a:buChar char="●"/>
            </a:pPr>
            <a:r>
              <a:rPr lang="en"/>
              <a:t>Then, since the last rebuild called on v, size(v)/3 nodes would have been inserted into the subtree, depositing $size(v) total cumulatively</a:t>
            </a:r>
            <a:endParaRPr/>
          </a:p>
          <a:p>
            <a:pPr marL="457200" lvl="0" indent="-342900" algn="l" rtl="0">
              <a:lnSpc>
                <a:spcPct val="115000"/>
              </a:lnSpc>
              <a:spcBef>
                <a:spcPts val="0"/>
              </a:spcBef>
              <a:spcAft>
                <a:spcPts val="0"/>
              </a:spcAft>
              <a:buSzPts val="1800"/>
              <a:buChar char="●"/>
            </a:pPr>
            <a:r>
              <a:rPr lang="en"/>
              <a:t>This is enough to pay for the O(n) cost of rebuild being performed.</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1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Q5: Scapegoat Trees</a:t>
            </a:r>
            <a:endParaRPr/>
          </a:p>
        </p:txBody>
      </p:sp>
      <p:sp>
        <p:nvSpPr>
          <p:cNvPr id="1563" name="Google Shape;1563;p1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c) Now use the previous two parts to show that the amortized cost of an insertion in a Scapegoat Tree is O(log n). </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a:t>logn + logn + logn + logn + logn + logn + n</a:t>
            </a:r>
            <a:endParaRPr/>
          </a:p>
          <a:p>
            <a:pPr marL="0" lvl="0" indent="0" algn="l" rtl="0">
              <a:lnSpc>
                <a:spcPct val="115000"/>
              </a:lnSpc>
              <a:spcBef>
                <a:spcPts val="1600"/>
              </a:spcBef>
              <a:spcAft>
                <a:spcPts val="0"/>
              </a:spcAft>
              <a:buSzPts val="1800"/>
              <a:buNone/>
            </a:pPr>
            <a:r>
              <a:rPr lang="en"/>
              <a:t>We know that logn occurs at least O(1/3n) = </a:t>
            </a:r>
            <a:r>
              <a:rPr lang="en" b="1"/>
              <a:t>O(n) times</a:t>
            </a:r>
            <a:endParaRPr b="1"/>
          </a:p>
          <a:p>
            <a:pPr marL="0" lvl="0" indent="0" algn="l" rtl="0">
              <a:lnSpc>
                <a:spcPct val="115000"/>
              </a:lnSpc>
              <a:spcBef>
                <a:spcPts val="1600"/>
              </a:spcBef>
              <a:spcAft>
                <a:spcPts val="0"/>
              </a:spcAft>
              <a:buSzPts val="1800"/>
              <a:buNone/>
            </a:pPr>
            <a:r>
              <a:rPr lang="en"/>
              <a:t>So you get </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a:t>Therefore it is amortized O(log n) time</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pic>
        <p:nvPicPr>
          <p:cNvPr id="1564" name="Google Shape;1564;p146"/>
          <p:cNvPicPr preferRelativeResize="0"/>
          <p:nvPr/>
        </p:nvPicPr>
        <p:blipFill rotWithShape="1">
          <a:blip r:embed="rId3">
            <a:alphaModFix/>
          </a:blip>
          <a:srcRect/>
          <a:stretch/>
        </p:blipFill>
        <p:spPr>
          <a:xfrm>
            <a:off x="1621375" y="3483350"/>
            <a:ext cx="2819950" cy="72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00583ea03_2_4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304" name="Google Shape;304;g2200583ea03_2_413"/>
          <p:cNvSpPr txBox="1">
            <a:spLocks noGrp="1"/>
          </p:cNvSpPr>
          <p:nvPr>
            <p:ph type="body" idx="1"/>
          </p:nvPr>
        </p:nvSpPr>
        <p:spPr>
          <a:xfrm>
            <a:off x="311700" y="1119500"/>
            <a:ext cx="2775300" cy="332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Insert 99: </a:t>
            </a:r>
            <a:r>
              <a:rPr lang="en" b="1"/>
              <a:t>99 % 7 = 1</a:t>
            </a:r>
            <a:endParaRPr b="1"/>
          </a:p>
          <a:p>
            <a:pPr marL="0" lvl="0" indent="0" algn="l" rtl="0">
              <a:lnSpc>
                <a:spcPct val="115000"/>
              </a:lnSpc>
              <a:spcBef>
                <a:spcPts val="1200"/>
              </a:spcBef>
              <a:spcAft>
                <a:spcPts val="0"/>
              </a:spcAft>
              <a:buSzPts val="1800"/>
              <a:buNone/>
            </a:pPr>
            <a:r>
              <a:rPr lang="en"/>
              <a:t>Duplicate!</a:t>
            </a:r>
            <a:endParaRPr/>
          </a:p>
          <a:p>
            <a:pPr marL="0" lvl="0" indent="0" algn="l" rtl="0">
              <a:lnSpc>
                <a:spcPct val="115000"/>
              </a:lnSpc>
              <a:spcBef>
                <a:spcPts val="1200"/>
              </a:spcBef>
              <a:spcAft>
                <a:spcPts val="1200"/>
              </a:spcAft>
              <a:buSzPts val="1800"/>
              <a:buNone/>
            </a:pPr>
            <a:r>
              <a:rPr lang="en"/>
              <a:t>Remove old 99 and insert new 99 and done!</a:t>
            </a:r>
            <a:endParaRPr/>
          </a:p>
        </p:txBody>
      </p:sp>
      <p:sp>
        <p:nvSpPr>
          <p:cNvPr id="305" name="Google Shape;305;g2200583ea03_2_413"/>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306" name="Google Shape;306;g2200583ea03_2_413"/>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307" name="Google Shape;307;g2200583ea03_2_413"/>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308" name="Google Shape;308;g2200583ea03_2_413"/>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43</a:t>
            </a:r>
            <a:endParaRPr sz="1400" b="0" i="0" u="none" strike="noStrike" cap="none">
              <a:solidFill>
                <a:srgbClr val="000000"/>
              </a:solidFill>
              <a:latin typeface="Arial"/>
              <a:ea typeface="Arial"/>
              <a:cs typeface="Arial"/>
              <a:sym typeface="Arial"/>
            </a:endParaRPr>
          </a:p>
        </p:txBody>
      </p:sp>
      <p:sp>
        <p:nvSpPr>
          <p:cNvPr id="309" name="Google Shape;309;g2200583ea03_2_413"/>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		60</a:t>
            </a:r>
            <a:endParaRPr sz="1400" b="0" i="0" u="none" strike="noStrike" cap="none">
              <a:solidFill>
                <a:srgbClr val="000000"/>
              </a:solidFill>
              <a:latin typeface="Arial"/>
              <a:ea typeface="Arial"/>
              <a:cs typeface="Arial"/>
              <a:sym typeface="Arial"/>
            </a:endParaRPr>
          </a:p>
        </p:txBody>
      </p:sp>
      <p:sp>
        <p:nvSpPr>
          <p:cNvPr id="310" name="Google Shape;310;g2200583ea03_2_413"/>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311" name="Google Shape;311;g2200583ea03_2_413"/>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312" name="Google Shape;312;g2200583ea03_2_413"/>
          <p:cNvCxnSpPr/>
          <p:nvPr/>
        </p:nvCxnSpPr>
        <p:spPr>
          <a:xfrm flipH="1">
            <a:off x="5308900" y="21544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2200583ea03_2_4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318" name="Google Shape;318;g2200583ea03_2_426"/>
          <p:cNvSpPr txBox="1">
            <a:spLocks noGrp="1"/>
          </p:cNvSpPr>
          <p:nvPr>
            <p:ph type="body" idx="1"/>
          </p:nvPr>
        </p:nvSpPr>
        <p:spPr>
          <a:xfrm>
            <a:off x="311700" y="1119500"/>
            <a:ext cx="2775300" cy="16518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Insert 25: </a:t>
            </a:r>
            <a:r>
              <a:rPr lang="en" b="1"/>
              <a:t>25 % 7 = 4</a:t>
            </a:r>
            <a:endParaRPr b="1"/>
          </a:p>
          <a:p>
            <a:pPr marL="0" lvl="0" indent="0" algn="l" rtl="0">
              <a:lnSpc>
                <a:spcPct val="115000"/>
              </a:lnSpc>
              <a:spcBef>
                <a:spcPts val="1200"/>
              </a:spcBef>
              <a:spcAft>
                <a:spcPts val="0"/>
              </a:spcAft>
              <a:buSzPts val="1800"/>
              <a:buNone/>
            </a:pPr>
            <a:r>
              <a:rPr lang="en"/>
              <a:t>Collision with 60!</a:t>
            </a:r>
            <a:endParaRPr/>
          </a:p>
          <a:p>
            <a:pPr marL="0" lvl="0" indent="0" algn="l" rtl="0">
              <a:lnSpc>
                <a:spcPct val="115000"/>
              </a:lnSpc>
              <a:spcBef>
                <a:spcPts val="1200"/>
              </a:spcBef>
              <a:spcAft>
                <a:spcPts val="1200"/>
              </a:spcAft>
              <a:buSzPts val="1800"/>
              <a:buNone/>
            </a:pPr>
            <a:r>
              <a:rPr lang="en"/>
              <a:t>Find next</a:t>
            </a:r>
            <a:endParaRPr/>
          </a:p>
        </p:txBody>
      </p:sp>
      <p:sp>
        <p:nvSpPr>
          <p:cNvPr id="319" name="Google Shape;319;g2200583ea03_2_426"/>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320" name="Google Shape;320;g2200583ea03_2_426"/>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321" name="Google Shape;321;g2200583ea03_2_426"/>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322" name="Google Shape;322;g2200583ea03_2_426"/>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43</a:t>
            </a:r>
            <a:endParaRPr sz="1400" b="0" i="0" u="none" strike="noStrike" cap="none">
              <a:solidFill>
                <a:srgbClr val="000000"/>
              </a:solidFill>
              <a:latin typeface="Arial"/>
              <a:ea typeface="Arial"/>
              <a:cs typeface="Arial"/>
              <a:sym typeface="Arial"/>
            </a:endParaRPr>
          </a:p>
        </p:txBody>
      </p:sp>
      <p:sp>
        <p:nvSpPr>
          <p:cNvPr id="323" name="Google Shape;323;g2200583ea03_2_426"/>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		60</a:t>
            </a:r>
            <a:endParaRPr sz="1400" b="0" i="0" u="none" strike="noStrike" cap="none">
              <a:solidFill>
                <a:srgbClr val="000000"/>
              </a:solidFill>
              <a:latin typeface="Arial"/>
              <a:ea typeface="Arial"/>
              <a:cs typeface="Arial"/>
              <a:sym typeface="Arial"/>
            </a:endParaRPr>
          </a:p>
        </p:txBody>
      </p:sp>
      <p:sp>
        <p:nvSpPr>
          <p:cNvPr id="324" name="Google Shape;324;g2200583ea03_2_426"/>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325" name="Google Shape;325;g2200583ea03_2_426"/>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326" name="Google Shape;326;g2200583ea03_2_426"/>
          <p:cNvCxnSpPr/>
          <p:nvPr/>
        </p:nvCxnSpPr>
        <p:spPr>
          <a:xfrm flipH="1">
            <a:off x="5308900" y="32974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200583ea03_2_4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332" name="Google Shape;332;g2200583ea03_2_439"/>
          <p:cNvSpPr txBox="1">
            <a:spLocks noGrp="1"/>
          </p:cNvSpPr>
          <p:nvPr>
            <p:ph type="body" idx="1"/>
          </p:nvPr>
        </p:nvSpPr>
        <p:spPr>
          <a:xfrm>
            <a:off x="311700" y="1119500"/>
            <a:ext cx="2775300" cy="16518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Insert 25: </a:t>
            </a:r>
            <a:r>
              <a:rPr lang="en" b="1"/>
              <a:t>25 % 7 = 4</a:t>
            </a:r>
            <a:endParaRPr b="1"/>
          </a:p>
          <a:p>
            <a:pPr marL="0" lvl="0" indent="0" algn="l" rtl="0">
              <a:lnSpc>
                <a:spcPct val="115000"/>
              </a:lnSpc>
              <a:spcBef>
                <a:spcPts val="1200"/>
              </a:spcBef>
              <a:spcAft>
                <a:spcPts val="1200"/>
              </a:spcAft>
              <a:buSzPts val="1800"/>
              <a:buNone/>
            </a:pPr>
            <a:r>
              <a:rPr lang="en"/>
              <a:t>Found next empty cell</a:t>
            </a:r>
            <a:endParaRPr/>
          </a:p>
        </p:txBody>
      </p:sp>
      <p:sp>
        <p:nvSpPr>
          <p:cNvPr id="333" name="Google Shape;333;g2200583ea03_2_439"/>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334" name="Google Shape;334;g2200583ea03_2_439"/>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335" name="Google Shape;335;g2200583ea03_2_439"/>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336" name="Google Shape;336;g2200583ea03_2_439"/>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43</a:t>
            </a:r>
            <a:endParaRPr sz="1400" b="0" i="0" u="none" strike="noStrike" cap="none">
              <a:solidFill>
                <a:srgbClr val="000000"/>
              </a:solidFill>
              <a:latin typeface="Arial"/>
              <a:ea typeface="Arial"/>
              <a:cs typeface="Arial"/>
              <a:sym typeface="Arial"/>
            </a:endParaRPr>
          </a:p>
        </p:txBody>
      </p:sp>
      <p:sp>
        <p:nvSpPr>
          <p:cNvPr id="337" name="Google Shape;337;g2200583ea03_2_439"/>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		60</a:t>
            </a:r>
            <a:endParaRPr sz="1400" b="0" i="0" u="none" strike="noStrike" cap="none">
              <a:solidFill>
                <a:srgbClr val="000000"/>
              </a:solidFill>
              <a:latin typeface="Arial"/>
              <a:ea typeface="Arial"/>
              <a:cs typeface="Arial"/>
              <a:sym typeface="Arial"/>
            </a:endParaRPr>
          </a:p>
        </p:txBody>
      </p:sp>
      <p:sp>
        <p:nvSpPr>
          <p:cNvPr id="338" name="Google Shape;338;g2200583ea03_2_439"/>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25</a:t>
            </a:r>
            <a:endParaRPr sz="1400" b="0" i="0" u="none" strike="noStrike" cap="none">
              <a:solidFill>
                <a:srgbClr val="000000"/>
              </a:solidFill>
              <a:latin typeface="Arial"/>
              <a:ea typeface="Arial"/>
              <a:cs typeface="Arial"/>
              <a:sym typeface="Arial"/>
            </a:endParaRPr>
          </a:p>
        </p:txBody>
      </p:sp>
      <p:sp>
        <p:nvSpPr>
          <p:cNvPr id="339" name="Google Shape;339;g2200583ea03_2_439"/>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340" name="Google Shape;340;g2200583ea03_2_439"/>
          <p:cNvCxnSpPr/>
          <p:nvPr/>
        </p:nvCxnSpPr>
        <p:spPr>
          <a:xfrm flipH="1">
            <a:off x="5308900" y="36784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200583ea03_2_4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346" name="Google Shape;346;g2200583ea03_2_452"/>
          <p:cNvSpPr txBox="1">
            <a:spLocks noGrp="1"/>
          </p:cNvSpPr>
          <p:nvPr>
            <p:ph type="body" idx="1"/>
          </p:nvPr>
        </p:nvSpPr>
        <p:spPr>
          <a:xfrm>
            <a:off x="311700" y="1119500"/>
            <a:ext cx="2775300" cy="255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Insert 63: </a:t>
            </a:r>
            <a:r>
              <a:rPr lang="en" b="1"/>
              <a:t>63 % 7 = 0</a:t>
            </a:r>
            <a:endParaRPr b="1"/>
          </a:p>
          <a:p>
            <a:pPr marL="0" lvl="0" indent="0" algn="l" rtl="0">
              <a:lnSpc>
                <a:spcPct val="115000"/>
              </a:lnSpc>
              <a:spcBef>
                <a:spcPts val="1200"/>
              </a:spcBef>
              <a:spcAft>
                <a:spcPts val="0"/>
              </a:spcAft>
              <a:buSzPts val="1800"/>
              <a:buNone/>
            </a:pPr>
            <a:r>
              <a:rPr lang="en"/>
              <a:t>Collision with 49</a:t>
            </a:r>
            <a:endParaRPr/>
          </a:p>
          <a:p>
            <a:pPr marL="0" lvl="0" indent="0" algn="l" rtl="0">
              <a:lnSpc>
                <a:spcPct val="115000"/>
              </a:lnSpc>
              <a:spcBef>
                <a:spcPts val="1200"/>
              </a:spcBef>
              <a:spcAft>
                <a:spcPts val="0"/>
              </a:spcAft>
              <a:buSzPts val="1800"/>
              <a:buNone/>
            </a:pPr>
            <a:r>
              <a:rPr lang="en"/>
              <a:t>Finding next empty cell</a:t>
            </a:r>
            <a:endParaRPr/>
          </a:p>
          <a:p>
            <a:pPr marL="0" lvl="0" indent="0" algn="l" rtl="0">
              <a:lnSpc>
                <a:spcPct val="115000"/>
              </a:lnSpc>
              <a:spcBef>
                <a:spcPts val="1200"/>
              </a:spcBef>
              <a:spcAft>
                <a:spcPts val="1200"/>
              </a:spcAft>
              <a:buSzPts val="1800"/>
              <a:buNone/>
            </a:pPr>
            <a:endParaRPr/>
          </a:p>
        </p:txBody>
      </p:sp>
      <p:sp>
        <p:nvSpPr>
          <p:cNvPr id="347" name="Google Shape;347;g2200583ea03_2_452"/>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348" name="Google Shape;348;g2200583ea03_2_452"/>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349" name="Google Shape;349;g2200583ea03_2_452"/>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350" name="Google Shape;350;g2200583ea03_2_452"/>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43</a:t>
            </a:r>
            <a:endParaRPr sz="1400" b="0" i="0" u="none" strike="noStrike" cap="none">
              <a:solidFill>
                <a:srgbClr val="000000"/>
              </a:solidFill>
              <a:latin typeface="Arial"/>
              <a:ea typeface="Arial"/>
              <a:cs typeface="Arial"/>
              <a:sym typeface="Arial"/>
            </a:endParaRPr>
          </a:p>
        </p:txBody>
      </p:sp>
      <p:sp>
        <p:nvSpPr>
          <p:cNvPr id="351" name="Google Shape;351;g2200583ea03_2_452"/>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		60</a:t>
            </a:r>
            <a:endParaRPr sz="1400" b="0" i="0" u="none" strike="noStrike" cap="none">
              <a:solidFill>
                <a:srgbClr val="000000"/>
              </a:solidFill>
              <a:latin typeface="Arial"/>
              <a:ea typeface="Arial"/>
              <a:cs typeface="Arial"/>
              <a:sym typeface="Arial"/>
            </a:endParaRPr>
          </a:p>
        </p:txBody>
      </p:sp>
      <p:sp>
        <p:nvSpPr>
          <p:cNvPr id="352" name="Google Shape;352;g2200583ea03_2_452"/>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25</a:t>
            </a:r>
            <a:endParaRPr sz="1400" b="0" i="0" u="none" strike="noStrike" cap="none">
              <a:solidFill>
                <a:srgbClr val="000000"/>
              </a:solidFill>
              <a:latin typeface="Arial"/>
              <a:ea typeface="Arial"/>
              <a:cs typeface="Arial"/>
              <a:sym typeface="Arial"/>
            </a:endParaRPr>
          </a:p>
        </p:txBody>
      </p:sp>
      <p:sp>
        <p:nvSpPr>
          <p:cNvPr id="353" name="Google Shape;353;g2200583ea03_2_452"/>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354" name="Google Shape;354;g2200583ea03_2_452"/>
          <p:cNvCxnSpPr/>
          <p:nvPr/>
        </p:nvCxnSpPr>
        <p:spPr>
          <a:xfrm flipH="1">
            <a:off x="5308900" y="17734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Recap</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2200583ea03_2_4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360" name="Google Shape;360;g2200583ea03_2_465"/>
          <p:cNvSpPr txBox="1">
            <a:spLocks noGrp="1"/>
          </p:cNvSpPr>
          <p:nvPr>
            <p:ph type="body" idx="1"/>
          </p:nvPr>
        </p:nvSpPr>
        <p:spPr>
          <a:xfrm>
            <a:off x="311700" y="1119500"/>
            <a:ext cx="2775300" cy="255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lphaLcParenR"/>
            </a:pPr>
            <a:r>
              <a:rPr lang="en"/>
              <a:t>Insert 63: </a:t>
            </a:r>
            <a:r>
              <a:rPr lang="en" b="1"/>
              <a:t>63 % 7 = 0</a:t>
            </a:r>
            <a:endParaRPr b="1"/>
          </a:p>
          <a:p>
            <a:pPr marL="0" lvl="0" indent="0" algn="l" rtl="0">
              <a:lnSpc>
                <a:spcPct val="115000"/>
              </a:lnSpc>
              <a:spcBef>
                <a:spcPts val="1200"/>
              </a:spcBef>
              <a:spcAft>
                <a:spcPts val="0"/>
              </a:spcAft>
              <a:buSzPts val="1800"/>
              <a:buNone/>
            </a:pPr>
            <a:r>
              <a:rPr lang="en"/>
              <a:t>Collision with 49</a:t>
            </a:r>
            <a:endParaRPr/>
          </a:p>
          <a:p>
            <a:pPr marL="0" lvl="0" indent="0" algn="l" rtl="0">
              <a:lnSpc>
                <a:spcPct val="115000"/>
              </a:lnSpc>
              <a:spcBef>
                <a:spcPts val="1200"/>
              </a:spcBef>
              <a:spcAft>
                <a:spcPts val="0"/>
              </a:spcAft>
              <a:buSzPts val="1800"/>
              <a:buNone/>
            </a:pPr>
            <a:r>
              <a:rPr lang="en"/>
              <a:t>Finding next empty cell</a:t>
            </a:r>
            <a:endParaRPr/>
          </a:p>
          <a:p>
            <a:pPr marL="0" lvl="0" indent="0" algn="l" rtl="0">
              <a:lnSpc>
                <a:spcPct val="115000"/>
              </a:lnSpc>
              <a:spcBef>
                <a:spcPts val="1200"/>
              </a:spcBef>
              <a:spcAft>
                <a:spcPts val="0"/>
              </a:spcAft>
              <a:buSzPts val="1800"/>
              <a:buNone/>
            </a:pPr>
            <a:r>
              <a:rPr lang="en"/>
              <a:t>Empty cell not available</a:t>
            </a:r>
            <a:endParaRPr/>
          </a:p>
          <a:p>
            <a:pPr marL="0" lvl="0" indent="0" algn="l" rtl="0">
              <a:lnSpc>
                <a:spcPct val="115000"/>
              </a:lnSpc>
              <a:spcBef>
                <a:spcPts val="1200"/>
              </a:spcBef>
              <a:spcAft>
                <a:spcPts val="1200"/>
              </a:spcAft>
              <a:buSzPts val="1800"/>
              <a:buNone/>
            </a:pPr>
            <a:r>
              <a:rPr lang="en"/>
              <a:t>TableFullException</a:t>
            </a:r>
            <a:endParaRPr/>
          </a:p>
        </p:txBody>
      </p:sp>
      <p:sp>
        <p:nvSpPr>
          <p:cNvPr id="361" name="Google Shape;361;g2200583ea03_2_465"/>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49</a:t>
            </a:r>
            <a:endParaRPr sz="1400" b="0" i="0" u="none" strike="noStrike" cap="none">
              <a:solidFill>
                <a:srgbClr val="000000"/>
              </a:solidFill>
              <a:latin typeface="Arial"/>
              <a:ea typeface="Arial"/>
              <a:cs typeface="Arial"/>
              <a:sym typeface="Arial"/>
            </a:endParaRPr>
          </a:p>
        </p:txBody>
      </p:sp>
      <p:sp>
        <p:nvSpPr>
          <p:cNvPr id="362" name="Google Shape;362;g2200583ea03_2_465"/>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363" name="Google Shape;363;g2200583ea03_2_465"/>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364" name="Google Shape;364;g2200583ea03_2_465"/>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43</a:t>
            </a:r>
            <a:endParaRPr sz="1400" b="0" i="0" u="none" strike="noStrike" cap="none">
              <a:solidFill>
                <a:srgbClr val="000000"/>
              </a:solidFill>
              <a:latin typeface="Arial"/>
              <a:ea typeface="Arial"/>
              <a:cs typeface="Arial"/>
              <a:sym typeface="Arial"/>
            </a:endParaRPr>
          </a:p>
        </p:txBody>
      </p:sp>
      <p:sp>
        <p:nvSpPr>
          <p:cNvPr id="365" name="Google Shape;365;g2200583ea03_2_465"/>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		60</a:t>
            </a:r>
            <a:endParaRPr sz="1400" b="0" i="0" u="none" strike="noStrike" cap="none">
              <a:solidFill>
                <a:srgbClr val="000000"/>
              </a:solidFill>
              <a:latin typeface="Arial"/>
              <a:ea typeface="Arial"/>
              <a:cs typeface="Arial"/>
              <a:sym typeface="Arial"/>
            </a:endParaRPr>
          </a:p>
        </p:txBody>
      </p:sp>
      <p:sp>
        <p:nvSpPr>
          <p:cNvPr id="366" name="Google Shape;366;g2200583ea03_2_465"/>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25</a:t>
            </a:r>
            <a:endParaRPr sz="1400" b="0" i="0" u="none" strike="noStrike" cap="none">
              <a:solidFill>
                <a:srgbClr val="000000"/>
              </a:solidFill>
              <a:latin typeface="Arial"/>
              <a:ea typeface="Arial"/>
              <a:cs typeface="Arial"/>
              <a:sym typeface="Arial"/>
            </a:endParaRPr>
          </a:p>
        </p:txBody>
      </p:sp>
      <p:sp>
        <p:nvSpPr>
          <p:cNvPr id="367" name="Google Shape;367;g2200583ea03_2_465"/>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41</a:t>
            </a:r>
            <a:endParaRPr sz="1400" b="0" i="0" u="none" strike="noStrike" cap="none">
              <a:solidFill>
                <a:srgbClr val="000000"/>
              </a:solidFill>
              <a:latin typeface="Arial"/>
              <a:ea typeface="Arial"/>
              <a:cs typeface="Arial"/>
              <a:sym typeface="Arial"/>
            </a:endParaRPr>
          </a:p>
        </p:txBody>
      </p:sp>
      <p:cxnSp>
        <p:nvCxnSpPr>
          <p:cNvPr id="368" name="Google Shape;368;g2200583ea03_2_465"/>
          <p:cNvCxnSpPr/>
          <p:nvPr/>
        </p:nvCxnSpPr>
        <p:spPr>
          <a:xfrm flipH="1">
            <a:off x="5308900" y="17734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b) Quadratic Probing</a:t>
            </a:r>
            <a:endParaRPr/>
          </a:p>
        </p:txBody>
      </p:sp>
      <p:sp>
        <p:nvSpPr>
          <p:cNvPr id="374" name="Google Shape;374;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Clr>
                <a:schemeClr val="dk1"/>
              </a:buClr>
              <a:buSzPts val="1100"/>
              <a:buFont typeface="Arial"/>
              <a:buNone/>
            </a:pPr>
            <a:r>
              <a:rPr lang="en"/>
              <a:t>Consider a hash table with size 7 with hash function h(x) = x % 7. We insert the following elements in the order given: 5, 12, 19, 26, 2. What does the final hash table look like?</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380" name="Google Shape;380;p9"/>
          <p:cNvSpPr txBox="1">
            <a:spLocks noGrp="1"/>
          </p:cNvSpPr>
          <p:nvPr>
            <p:ph type="body" idx="1"/>
          </p:nvPr>
        </p:nvSpPr>
        <p:spPr>
          <a:xfrm>
            <a:off x="311700" y="1119500"/>
            <a:ext cx="27753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5: </a:t>
            </a:r>
            <a:r>
              <a:rPr lang="en" b="1"/>
              <a:t>5 % 7 = 5</a:t>
            </a:r>
            <a:endParaRPr b="1"/>
          </a:p>
          <a:p>
            <a:pPr marL="0" lvl="0" indent="0" algn="l" rtl="0">
              <a:lnSpc>
                <a:spcPct val="115000"/>
              </a:lnSpc>
              <a:spcBef>
                <a:spcPts val="1200"/>
              </a:spcBef>
              <a:spcAft>
                <a:spcPts val="1200"/>
              </a:spcAft>
              <a:buSzPts val="1800"/>
              <a:buNone/>
            </a:pPr>
            <a:r>
              <a:rPr lang="en"/>
              <a:t>Done!</a:t>
            </a:r>
            <a:endParaRPr/>
          </a:p>
        </p:txBody>
      </p:sp>
      <p:sp>
        <p:nvSpPr>
          <p:cNvPr id="381" name="Google Shape;381;p9"/>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382" name="Google Shape;382;p9"/>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83" name="Google Shape;383;p9"/>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85" name="Google Shape;385;p9"/>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386" name="Google Shape;386;p9"/>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rgbClr val="000000"/>
              </a:solidFill>
              <a:latin typeface="Arial"/>
              <a:ea typeface="Arial"/>
              <a:cs typeface="Arial"/>
              <a:sym typeface="Arial"/>
            </a:endParaRPr>
          </a:p>
        </p:txBody>
      </p:sp>
      <p:sp>
        <p:nvSpPr>
          <p:cNvPr id="387" name="Google Shape;387;p9"/>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a:t>
            </a:r>
            <a:endParaRPr sz="1400" b="0" i="0" u="none" strike="noStrike" cap="none">
              <a:solidFill>
                <a:srgbClr val="000000"/>
              </a:solidFill>
              <a:latin typeface="Arial"/>
              <a:ea typeface="Arial"/>
              <a:cs typeface="Arial"/>
              <a:sym typeface="Arial"/>
            </a:endParaRPr>
          </a:p>
        </p:txBody>
      </p:sp>
      <p:cxnSp>
        <p:nvCxnSpPr>
          <p:cNvPr id="388" name="Google Shape;388;p9"/>
          <p:cNvCxnSpPr/>
          <p:nvPr/>
        </p:nvCxnSpPr>
        <p:spPr>
          <a:xfrm flipH="1">
            <a:off x="5308900" y="3680525"/>
            <a:ext cx="1379700" cy="5400"/>
          </a:xfrm>
          <a:prstGeom prst="straightConnector1">
            <a:avLst/>
          </a:prstGeom>
          <a:noFill/>
          <a:ln w="28575" cap="flat" cmpd="sng">
            <a:solidFill>
              <a:schemeClr val="dk2"/>
            </a:solidFill>
            <a:prstDash val="solid"/>
            <a:round/>
            <a:headEnd type="none" w="sm" len="sm"/>
            <a:tailEnd type="stealth" w="med" len="med"/>
          </a:ln>
        </p:spPr>
      </p:cxnSp>
      <p:sp>
        <p:nvSpPr>
          <p:cNvPr id="389" name="Google Shape;389;p9"/>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h(5) =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395" name="Google Shape;395;p10"/>
          <p:cNvSpPr txBox="1">
            <a:spLocks noGrp="1"/>
          </p:cNvSpPr>
          <p:nvPr>
            <p:ph type="body" idx="1"/>
          </p:nvPr>
        </p:nvSpPr>
        <p:spPr>
          <a:xfrm>
            <a:off x="311700" y="1119500"/>
            <a:ext cx="35355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12: </a:t>
            </a:r>
            <a:r>
              <a:rPr lang="en" b="1"/>
              <a:t>12 % 7 = 5</a:t>
            </a:r>
            <a:r>
              <a:rPr lang="en"/>
              <a:t> </a:t>
            </a:r>
            <a:endParaRPr/>
          </a:p>
          <a:p>
            <a:pPr marL="0" lvl="0" indent="0" algn="l" rtl="0">
              <a:lnSpc>
                <a:spcPct val="115000"/>
              </a:lnSpc>
              <a:spcBef>
                <a:spcPts val="1200"/>
              </a:spcBef>
              <a:spcAft>
                <a:spcPts val="1200"/>
              </a:spcAft>
              <a:buSzPts val="1800"/>
              <a:buNone/>
            </a:pPr>
            <a:r>
              <a:rPr lang="en"/>
              <a:t>Collision!</a:t>
            </a:r>
            <a:endParaRPr/>
          </a:p>
        </p:txBody>
      </p:sp>
      <p:sp>
        <p:nvSpPr>
          <p:cNvPr id="396" name="Google Shape;396;p10"/>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397" name="Google Shape;397;p10"/>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98" name="Google Shape;398;p10"/>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399" name="Google Shape;399;p10"/>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400" name="Google Shape;400;p10"/>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01" name="Google Shape;401;p10"/>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a:t>
            </a:r>
            <a:r>
              <a:rPr lang="en" sz="1400" b="0" i="0" u="none" strike="noStrike" cap="none">
                <a:solidFill>
                  <a:srgbClr val="FF0000"/>
                </a:solidFill>
                <a:latin typeface="Arial"/>
                <a:ea typeface="Arial"/>
                <a:cs typeface="Arial"/>
                <a:sym typeface="Arial"/>
              </a:rPr>
              <a:t>5</a:t>
            </a:r>
            <a:endParaRPr sz="1400" b="0" i="0" u="none" strike="noStrike" cap="none">
              <a:solidFill>
                <a:srgbClr val="FF0000"/>
              </a:solidFill>
              <a:latin typeface="Arial"/>
              <a:ea typeface="Arial"/>
              <a:cs typeface="Arial"/>
              <a:sym typeface="Arial"/>
            </a:endParaRPr>
          </a:p>
        </p:txBody>
      </p:sp>
      <p:sp>
        <p:nvSpPr>
          <p:cNvPr id="402" name="Google Shape;402;p10"/>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a:t>
            </a:r>
            <a:endParaRPr sz="1400" b="0" i="0" u="none" strike="noStrike" cap="none">
              <a:solidFill>
                <a:srgbClr val="000000"/>
              </a:solidFill>
              <a:latin typeface="Arial"/>
              <a:ea typeface="Arial"/>
              <a:cs typeface="Arial"/>
              <a:sym typeface="Arial"/>
            </a:endParaRPr>
          </a:p>
        </p:txBody>
      </p:sp>
      <p:cxnSp>
        <p:nvCxnSpPr>
          <p:cNvPr id="403" name="Google Shape;403;p10"/>
          <p:cNvCxnSpPr/>
          <p:nvPr/>
        </p:nvCxnSpPr>
        <p:spPr>
          <a:xfrm flipH="1">
            <a:off x="5308900" y="3680525"/>
            <a:ext cx="1379700" cy="5400"/>
          </a:xfrm>
          <a:prstGeom prst="straightConnector1">
            <a:avLst/>
          </a:prstGeom>
          <a:noFill/>
          <a:ln w="28575" cap="flat" cmpd="sng">
            <a:solidFill>
              <a:srgbClr val="FF0000"/>
            </a:solidFill>
            <a:prstDash val="solid"/>
            <a:round/>
            <a:headEnd type="none" w="sm" len="sm"/>
            <a:tailEnd type="stealth" w="med" len="med"/>
          </a:ln>
        </p:spPr>
      </p:cxnSp>
      <p:sp>
        <p:nvSpPr>
          <p:cNvPr id="404" name="Google Shape;404;p10"/>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h(12) = 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410" name="Google Shape;410;p11"/>
          <p:cNvSpPr txBox="1">
            <a:spLocks noGrp="1"/>
          </p:cNvSpPr>
          <p:nvPr>
            <p:ph type="body" idx="1"/>
          </p:nvPr>
        </p:nvSpPr>
        <p:spPr>
          <a:xfrm>
            <a:off x="311700" y="1119500"/>
            <a:ext cx="18093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12</a:t>
            </a:r>
            <a:endParaRPr/>
          </a:p>
          <a:p>
            <a:pPr marL="0" lvl="0" indent="0" algn="l" rtl="0">
              <a:lnSpc>
                <a:spcPct val="115000"/>
              </a:lnSpc>
              <a:spcBef>
                <a:spcPts val="1200"/>
              </a:spcBef>
              <a:spcAft>
                <a:spcPts val="1200"/>
              </a:spcAft>
              <a:buSzPts val="1800"/>
              <a:buNone/>
            </a:pPr>
            <a:r>
              <a:rPr lang="en"/>
              <a:t>Next bucket</a:t>
            </a:r>
            <a:endParaRPr/>
          </a:p>
        </p:txBody>
      </p:sp>
      <p:sp>
        <p:nvSpPr>
          <p:cNvPr id="411" name="Google Shape;411;p11"/>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412" name="Google Shape;412;p11"/>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413" name="Google Shape;413;p11"/>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414" name="Google Shape;414;p11"/>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415" name="Google Shape;415;p11"/>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16" name="Google Shape;416;p11"/>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a:t>
            </a: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417" name="Google Shape;417;p11"/>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a:t>
            </a:r>
            <a:r>
              <a:rPr lang="en" sz="1400" b="0" i="0" u="none" strike="noStrike" cap="none">
                <a:solidFill>
                  <a:srgbClr val="FF0000"/>
                </a:solidFill>
                <a:latin typeface="Arial"/>
                <a:ea typeface="Arial"/>
                <a:cs typeface="Arial"/>
                <a:sym typeface="Arial"/>
              </a:rPr>
              <a:t>12</a:t>
            </a:r>
            <a:endParaRPr sz="1400" b="0" i="0" u="none" strike="noStrike" cap="none">
              <a:solidFill>
                <a:srgbClr val="FF0000"/>
              </a:solidFill>
              <a:latin typeface="Arial"/>
              <a:ea typeface="Arial"/>
              <a:cs typeface="Arial"/>
              <a:sym typeface="Arial"/>
            </a:endParaRPr>
          </a:p>
        </p:txBody>
      </p:sp>
      <p:cxnSp>
        <p:nvCxnSpPr>
          <p:cNvPr id="418" name="Google Shape;418;p11"/>
          <p:cNvCxnSpPr/>
          <p:nvPr/>
        </p:nvCxnSpPr>
        <p:spPr>
          <a:xfrm flipH="1">
            <a:off x="5308900" y="4061525"/>
            <a:ext cx="1379700" cy="5400"/>
          </a:xfrm>
          <a:prstGeom prst="straightConnector1">
            <a:avLst/>
          </a:prstGeom>
          <a:noFill/>
          <a:ln w="28575" cap="flat" cmpd="sng">
            <a:solidFill>
              <a:srgbClr val="FF0000"/>
            </a:solidFill>
            <a:prstDash val="solid"/>
            <a:round/>
            <a:headEnd type="none" w="sm" len="sm"/>
            <a:tailEnd type="stealth" w="med" len="med"/>
          </a:ln>
        </p:spPr>
      </p:cxnSp>
      <p:cxnSp>
        <p:nvCxnSpPr>
          <p:cNvPr id="419" name="Google Shape;419;p11"/>
          <p:cNvCxnSpPr/>
          <p:nvPr/>
        </p:nvCxnSpPr>
        <p:spPr>
          <a:xfrm flipH="1">
            <a:off x="5308875" y="3668000"/>
            <a:ext cx="1379700" cy="5400"/>
          </a:xfrm>
          <a:prstGeom prst="straightConnector1">
            <a:avLst/>
          </a:prstGeom>
          <a:noFill/>
          <a:ln w="28575" cap="flat" cmpd="sng">
            <a:solidFill>
              <a:schemeClr val="dk2"/>
            </a:solidFill>
            <a:prstDash val="solid"/>
            <a:round/>
            <a:headEnd type="none" w="sm" len="sm"/>
            <a:tailEnd type="stealth" w="med" len="med"/>
          </a:ln>
        </p:spPr>
      </p:cxnSp>
      <p:sp>
        <p:nvSpPr>
          <p:cNvPr id="420" name="Google Shape;420;p11"/>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h(12) = 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426" name="Google Shape;426;p12"/>
          <p:cNvSpPr txBox="1">
            <a:spLocks noGrp="1"/>
          </p:cNvSpPr>
          <p:nvPr>
            <p:ph type="body" idx="1"/>
          </p:nvPr>
        </p:nvSpPr>
        <p:spPr>
          <a:xfrm>
            <a:off x="311700" y="1119500"/>
            <a:ext cx="18093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12</a:t>
            </a:r>
            <a:endParaRPr/>
          </a:p>
          <a:p>
            <a:pPr marL="0" lvl="0" indent="0" algn="l" rtl="0">
              <a:lnSpc>
                <a:spcPct val="115000"/>
              </a:lnSpc>
              <a:spcBef>
                <a:spcPts val="1200"/>
              </a:spcBef>
              <a:spcAft>
                <a:spcPts val="1200"/>
              </a:spcAft>
              <a:buSzPts val="1800"/>
              <a:buNone/>
            </a:pPr>
            <a:r>
              <a:rPr lang="en"/>
              <a:t>Done!</a:t>
            </a:r>
            <a:endParaRPr/>
          </a:p>
        </p:txBody>
      </p:sp>
      <p:sp>
        <p:nvSpPr>
          <p:cNvPr id="427" name="Google Shape;427;p12"/>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428" name="Google Shape;428;p12"/>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429" name="Google Shape;429;p12"/>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430" name="Google Shape;430;p12"/>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431" name="Google Shape;431;p12"/>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32" name="Google Shape;432;p12"/>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433" name="Google Shape;433;p12"/>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rgbClr val="000000"/>
              </a:solidFill>
              <a:latin typeface="Arial"/>
              <a:ea typeface="Arial"/>
              <a:cs typeface="Arial"/>
              <a:sym typeface="Arial"/>
            </a:endParaRPr>
          </a:p>
        </p:txBody>
      </p:sp>
      <p:cxnSp>
        <p:nvCxnSpPr>
          <p:cNvPr id="434" name="Google Shape;434;p12"/>
          <p:cNvCxnSpPr/>
          <p:nvPr/>
        </p:nvCxnSpPr>
        <p:spPr>
          <a:xfrm flipH="1">
            <a:off x="5308875" y="4049000"/>
            <a:ext cx="1379700" cy="5400"/>
          </a:xfrm>
          <a:prstGeom prst="straightConnector1">
            <a:avLst/>
          </a:prstGeom>
          <a:noFill/>
          <a:ln w="28575" cap="flat" cmpd="sng">
            <a:solidFill>
              <a:schemeClr val="dk2"/>
            </a:solidFill>
            <a:prstDash val="solid"/>
            <a:round/>
            <a:headEnd type="none" w="sm" len="sm"/>
            <a:tailEnd type="stealth" w="med" len="med"/>
          </a:ln>
        </p:spPr>
      </p:cxnSp>
      <p:sp>
        <p:nvSpPr>
          <p:cNvPr id="435" name="Google Shape;435;p12"/>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h(12) = 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441" name="Google Shape;441;p13"/>
          <p:cNvSpPr txBox="1">
            <a:spLocks noGrp="1"/>
          </p:cNvSpPr>
          <p:nvPr>
            <p:ph type="body" idx="1"/>
          </p:nvPr>
        </p:nvSpPr>
        <p:spPr>
          <a:xfrm>
            <a:off x="311700" y="1119500"/>
            <a:ext cx="37335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19: </a:t>
            </a:r>
            <a:r>
              <a:rPr lang="en" b="1"/>
              <a:t>19 % 7 = 5</a:t>
            </a:r>
            <a:endParaRPr/>
          </a:p>
          <a:p>
            <a:pPr marL="0" lvl="0" indent="0" algn="l" rtl="0">
              <a:lnSpc>
                <a:spcPct val="115000"/>
              </a:lnSpc>
              <a:spcBef>
                <a:spcPts val="1200"/>
              </a:spcBef>
              <a:spcAft>
                <a:spcPts val="1200"/>
              </a:spcAft>
              <a:buSzPts val="1800"/>
              <a:buNone/>
            </a:pPr>
            <a:r>
              <a:rPr lang="en"/>
              <a:t>Collision!</a:t>
            </a:r>
            <a:endParaRPr/>
          </a:p>
        </p:txBody>
      </p:sp>
      <p:sp>
        <p:nvSpPr>
          <p:cNvPr id="442" name="Google Shape;442;p13"/>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443" name="Google Shape;443;p13"/>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444" name="Google Shape;444;p13"/>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445" name="Google Shape;445;p13"/>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446" name="Google Shape;446;p13"/>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47" name="Google Shape;447;p13"/>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a:t>
            </a:r>
            <a:r>
              <a:rPr lang="en" sz="1400" b="0" i="0" u="none" strike="noStrike" cap="none">
                <a:solidFill>
                  <a:srgbClr val="FF0000"/>
                </a:solidFill>
                <a:latin typeface="Arial"/>
                <a:ea typeface="Arial"/>
                <a:cs typeface="Arial"/>
                <a:sym typeface="Arial"/>
              </a:rPr>
              <a:t>5</a:t>
            </a:r>
            <a:endParaRPr sz="1400" b="0" i="0" u="none" strike="noStrike" cap="none">
              <a:solidFill>
                <a:srgbClr val="FF0000"/>
              </a:solidFill>
              <a:latin typeface="Arial"/>
              <a:ea typeface="Arial"/>
              <a:cs typeface="Arial"/>
              <a:sym typeface="Arial"/>
            </a:endParaRPr>
          </a:p>
        </p:txBody>
      </p:sp>
      <p:sp>
        <p:nvSpPr>
          <p:cNvPr id="448" name="Google Shape;448;p13"/>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rgbClr val="000000"/>
              </a:solidFill>
              <a:latin typeface="Arial"/>
              <a:ea typeface="Arial"/>
              <a:cs typeface="Arial"/>
              <a:sym typeface="Arial"/>
            </a:endParaRPr>
          </a:p>
        </p:txBody>
      </p:sp>
      <p:cxnSp>
        <p:nvCxnSpPr>
          <p:cNvPr id="449" name="Google Shape;449;p13"/>
          <p:cNvCxnSpPr/>
          <p:nvPr/>
        </p:nvCxnSpPr>
        <p:spPr>
          <a:xfrm flipH="1">
            <a:off x="5308900" y="3680525"/>
            <a:ext cx="1379700" cy="5400"/>
          </a:xfrm>
          <a:prstGeom prst="straightConnector1">
            <a:avLst/>
          </a:prstGeom>
          <a:noFill/>
          <a:ln w="28575" cap="flat" cmpd="sng">
            <a:solidFill>
              <a:srgbClr val="FF0000"/>
            </a:solidFill>
            <a:prstDash val="solid"/>
            <a:round/>
            <a:headEnd type="none" w="sm" len="sm"/>
            <a:tailEnd type="stealth" w="med" len="med"/>
          </a:ln>
        </p:spPr>
      </p:cxnSp>
      <p:sp>
        <p:nvSpPr>
          <p:cNvPr id="450" name="Google Shape;450;p13"/>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h(19) = 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456" name="Google Shape;456;p14"/>
          <p:cNvSpPr txBox="1">
            <a:spLocks noGrp="1"/>
          </p:cNvSpPr>
          <p:nvPr>
            <p:ph type="body" idx="1"/>
          </p:nvPr>
        </p:nvSpPr>
        <p:spPr>
          <a:xfrm>
            <a:off x="311700" y="1119500"/>
            <a:ext cx="18093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19</a:t>
            </a:r>
            <a:endParaRPr/>
          </a:p>
          <a:p>
            <a:pPr marL="0" lvl="0" indent="0" algn="l" rtl="0">
              <a:lnSpc>
                <a:spcPct val="115000"/>
              </a:lnSpc>
              <a:spcBef>
                <a:spcPts val="1200"/>
              </a:spcBef>
              <a:spcAft>
                <a:spcPts val="1200"/>
              </a:spcAft>
              <a:buSzPts val="1800"/>
              <a:buNone/>
            </a:pPr>
            <a:r>
              <a:rPr lang="en"/>
              <a:t>Next bucket</a:t>
            </a:r>
            <a:endParaRPr/>
          </a:p>
        </p:txBody>
      </p:sp>
      <p:sp>
        <p:nvSpPr>
          <p:cNvPr id="457" name="Google Shape;457;p14"/>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458" name="Google Shape;458;p14"/>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459" name="Google Shape;459;p14"/>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460" name="Google Shape;460;p14"/>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461" name="Google Shape;461;p14"/>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62" name="Google Shape;462;p14"/>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463" name="Google Shape;463;p14"/>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a:t>
            </a:r>
            <a:r>
              <a:rPr lang="en" sz="1400" b="0" i="0" u="none" strike="noStrike" cap="none">
                <a:solidFill>
                  <a:srgbClr val="FF0000"/>
                </a:solidFill>
                <a:latin typeface="Arial"/>
                <a:ea typeface="Arial"/>
                <a:cs typeface="Arial"/>
                <a:sym typeface="Arial"/>
              </a:rPr>
              <a:t>12</a:t>
            </a:r>
            <a:endParaRPr sz="1400" b="0" i="0" u="none" strike="noStrike" cap="none">
              <a:solidFill>
                <a:srgbClr val="FF0000"/>
              </a:solidFill>
              <a:latin typeface="Arial"/>
              <a:ea typeface="Arial"/>
              <a:cs typeface="Arial"/>
              <a:sym typeface="Arial"/>
            </a:endParaRPr>
          </a:p>
        </p:txBody>
      </p:sp>
      <p:cxnSp>
        <p:nvCxnSpPr>
          <p:cNvPr id="464" name="Google Shape;464;p14"/>
          <p:cNvCxnSpPr/>
          <p:nvPr/>
        </p:nvCxnSpPr>
        <p:spPr>
          <a:xfrm flipH="1">
            <a:off x="5308900" y="4061525"/>
            <a:ext cx="1379700" cy="5400"/>
          </a:xfrm>
          <a:prstGeom prst="straightConnector1">
            <a:avLst/>
          </a:prstGeom>
          <a:noFill/>
          <a:ln w="28575" cap="flat" cmpd="sng">
            <a:solidFill>
              <a:srgbClr val="FF0000"/>
            </a:solidFill>
            <a:prstDash val="solid"/>
            <a:round/>
            <a:headEnd type="none" w="sm" len="sm"/>
            <a:tailEnd type="stealth" w="med" len="med"/>
          </a:ln>
        </p:spPr>
      </p:cxnSp>
      <p:sp>
        <p:nvSpPr>
          <p:cNvPr id="465" name="Google Shape;465;p14"/>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h(19) = 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471" name="Google Shape;471;p15"/>
          <p:cNvSpPr txBox="1">
            <a:spLocks noGrp="1"/>
          </p:cNvSpPr>
          <p:nvPr>
            <p:ph type="body" idx="1"/>
          </p:nvPr>
        </p:nvSpPr>
        <p:spPr>
          <a:xfrm>
            <a:off x="311700" y="1119500"/>
            <a:ext cx="18093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19</a:t>
            </a:r>
            <a:endParaRPr/>
          </a:p>
          <a:p>
            <a:pPr marL="0" lvl="0" indent="0" algn="l" rtl="0">
              <a:lnSpc>
                <a:spcPct val="115000"/>
              </a:lnSpc>
              <a:spcBef>
                <a:spcPts val="1200"/>
              </a:spcBef>
              <a:spcAft>
                <a:spcPts val="1200"/>
              </a:spcAft>
              <a:buSzPts val="1800"/>
              <a:buNone/>
            </a:pPr>
            <a:r>
              <a:rPr lang="en"/>
              <a:t>Collision again!</a:t>
            </a:r>
            <a:endParaRPr/>
          </a:p>
        </p:txBody>
      </p:sp>
      <p:sp>
        <p:nvSpPr>
          <p:cNvPr id="472" name="Google Shape;472;p15"/>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473" name="Google Shape;473;p15"/>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474" name="Google Shape;474;p15"/>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475" name="Google Shape;475;p15"/>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476" name="Google Shape;476;p15"/>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77" name="Google Shape;477;p15"/>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478" name="Google Shape;478;p15"/>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a:t>
            </a:r>
            <a:r>
              <a:rPr lang="en" sz="1400" b="0" i="0" u="none" strike="noStrike" cap="none">
                <a:solidFill>
                  <a:srgbClr val="FF0000"/>
                </a:solidFill>
                <a:latin typeface="Arial"/>
                <a:ea typeface="Arial"/>
                <a:cs typeface="Arial"/>
                <a:sym typeface="Arial"/>
              </a:rPr>
              <a:t>12</a:t>
            </a:r>
            <a:endParaRPr sz="1400" b="0" i="0" u="none" strike="noStrike" cap="none">
              <a:solidFill>
                <a:srgbClr val="FF0000"/>
              </a:solidFill>
              <a:latin typeface="Arial"/>
              <a:ea typeface="Arial"/>
              <a:cs typeface="Arial"/>
              <a:sym typeface="Arial"/>
            </a:endParaRPr>
          </a:p>
        </p:txBody>
      </p:sp>
      <p:cxnSp>
        <p:nvCxnSpPr>
          <p:cNvPr id="479" name="Google Shape;479;p15"/>
          <p:cNvCxnSpPr/>
          <p:nvPr/>
        </p:nvCxnSpPr>
        <p:spPr>
          <a:xfrm flipH="1">
            <a:off x="5308900" y="4061525"/>
            <a:ext cx="1379700" cy="5400"/>
          </a:xfrm>
          <a:prstGeom prst="straightConnector1">
            <a:avLst/>
          </a:prstGeom>
          <a:noFill/>
          <a:ln w="28575" cap="flat" cmpd="sng">
            <a:solidFill>
              <a:srgbClr val="FF0000"/>
            </a:solidFill>
            <a:prstDash val="solid"/>
            <a:round/>
            <a:headEnd type="none" w="sm" len="sm"/>
            <a:tailEnd type="stealth" w="med" len="med"/>
          </a:ln>
        </p:spPr>
      </p:cxnSp>
      <p:sp>
        <p:nvSpPr>
          <p:cNvPr id="480" name="Google Shape;480;p15"/>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h(19) =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486" name="Google Shape;486;p16"/>
          <p:cNvSpPr txBox="1">
            <a:spLocks noGrp="1"/>
          </p:cNvSpPr>
          <p:nvPr>
            <p:ph type="body" idx="1"/>
          </p:nvPr>
        </p:nvSpPr>
        <p:spPr>
          <a:xfrm>
            <a:off x="311700" y="1119500"/>
            <a:ext cx="18093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19</a:t>
            </a:r>
            <a:endParaRPr/>
          </a:p>
          <a:p>
            <a:pPr marL="0" lvl="0" indent="0" algn="l" rtl="0">
              <a:lnSpc>
                <a:spcPct val="115000"/>
              </a:lnSpc>
              <a:spcBef>
                <a:spcPts val="1200"/>
              </a:spcBef>
              <a:spcAft>
                <a:spcPts val="1200"/>
              </a:spcAft>
              <a:buSzPts val="1800"/>
              <a:buNone/>
            </a:pPr>
            <a:r>
              <a:rPr lang="en"/>
              <a:t>Next bucket</a:t>
            </a:r>
            <a:endParaRPr/>
          </a:p>
        </p:txBody>
      </p:sp>
      <p:sp>
        <p:nvSpPr>
          <p:cNvPr id="487" name="Google Shape;487;p16"/>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488" name="Google Shape;488;p16"/>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489" name="Google Shape;489;p16"/>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490" name="Google Shape;490;p16"/>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491" name="Google Shape;491;p16"/>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92" name="Google Shape;492;p16"/>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493" name="Google Shape;493;p16"/>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cxnSp>
        <p:nvCxnSpPr>
          <p:cNvPr id="494" name="Google Shape;494;p16"/>
          <p:cNvCxnSpPr/>
          <p:nvPr/>
        </p:nvCxnSpPr>
        <p:spPr>
          <a:xfrm flipH="1">
            <a:off x="5308900" y="2537525"/>
            <a:ext cx="1379700" cy="5400"/>
          </a:xfrm>
          <a:prstGeom prst="straightConnector1">
            <a:avLst/>
          </a:prstGeom>
          <a:noFill/>
          <a:ln w="28575" cap="flat" cmpd="sng">
            <a:solidFill>
              <a:srgbClr val="FF0000"/>
            </a:solidFill>
            <a:prstDash val="solid"/>
            <a:round/>
            <a:headEnd type="none" w="sm" len="sm"/>
            <a:tailEnd type="stealth" w="med" len="med"/>
          </a:ln>
        </p:spPr>
      </p:cxnSp>
      <p:sp>
        <p:nvSpPr>
          <p:cNvPr id="495" name="Google Shape;495;p16"/>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r>
              <a:rPr lang="en" sz="1400" b="0" i="0" u="none" strike="noStrike" cap="none">
                <a:solidFill>
                  <a:srgbClr val="FF0000"/>
                </a:solidFill>
                <a:latin typeface="Arial"/>
                <a:ea typeface="Arial"/>
                <a:cs typeface="Arial"/>
                <a:sym typeface="Arial"/>
              </a:rPr>
              <a:t>19</a:t>
            </a:r>
            <a:endParaRPr sz="1400" b="0" i="0" u="none" strike="noStrike" cap="none">
              <a:solidFill>
                <a:srgbClr val="FF0000"/>
              </a:solidFill>
              <a:latin typeface="Arial"/>
              <a:ea typeface="Arial"/>
              <a:cs typeface="Arial"/>
              <a:sym typeface="Arial"/>
            </a:endParaRPr>
          </a:p>
        </p:txBody>
      </p:sp>
      <p:sp>
        <p:nvSpPr>
          <p:cNvPr id="496" name="Google Shape;496;p16"/>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h(19) =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Hashing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502" name="Google Shape;502;p17"/>
          <p:cNvSpPr txBox="1">
            <a:spLocks noGrp="1"/>
          </p:cNvSpPr>
          <p:nvPr>
            <p:ph type="body" idx="1"/>
          </p:nvPr>
        </p:nvSpPr>
        <p:spPr>
          <a:xfrm>
            <a:off x="311700" y="1119500"/>
            <a:ext cx="18093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19</a:t>
            </a:r>
            <a:endParaRPr/>
          </a:p>
          <a:p>
            <a:pPr marL="0" lvl="0" indent="0" algn="l" rtl="0">
              <a:lnSpc>
                <a:spcPct val="115000"/>
              </a:lnSpc>
              <a:spcBef>
                <a:spcPts val="1200"/>
              </a:spcBef>
              <a:spcAft>
                <a:spcPts val="1200"/>
              </a:spcAft>
              <a:buSzPts val="1800"/>
              <a:buNone/>
            </a:pPr>
            <a:r>
              <a:rPr lang="en"/>
              <a:t>Done!</a:t>
            </a:r>
            <a:endParaRPr/>
          </a:p>
        </p:txBody>
      </p:sp>
      <p:sp>
        <p:nvSpPr>
          <p:cNvPr id="503" name="Google Shape;503;p17"/>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504" name="Google Shape;504;p17"/>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05" name="Google Shape;505;p17"/>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06" name="Google Shape;506;p17"/>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507" name="Google Shape;507;p17"/>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08" name="Google Shape;508;p17"/>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509" name="Google Shape;509;p17"/>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cxnSp>
        <p:nvCxnSpPr>
          <p:cNvPr id="510" name="Google Shape;510;p17"/>
          <p:cNvCxnSpPr/>
          <p:nvPr/>
        </p:nvCxnSpPr>
        <p:spPr>
          <a:xfrm flipH="1">
            <a:off x="5308900" y="2537525"/>
            <a:ext cx="1379700" cy="5400"/>
          </a:xfrm>
          <a:prstGeom prst="straightConnector1">
            <a:avLst/>
          </a:prstGeom>
          <a:noFill/>
          <a:ln w="28575" cap="flat" cmpd="sng">
            <a:solidFill>
              <a:schemeClr val="dk2"/>
            </a:solidFill>
            <a:prstDash val="solid"/>
            <a:round/>
            <a:headEnd type="none" w="sm" len="sm"/>
            <a:tailEnd type="stealth" w="med" len="med"/>
          </a:ln>
        </p:spPr>
      </p:cxnSp>
      <p:sp>
        <p:nvSpPr>
          <p:cNvPr id="511" name="Google Shape;511;p17"/>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19</a:t>
            </a:r>
            <a:endParaRPr sz="1400" b="0" i="0" u="none" strike="noStrike" cap="none">
              <a:solidFill>
                <a:schemeClr val="dk1"/>
              </a:solidFill>
              <a:latin typeface="Arial"/>
              <a:ea typeface="Arial"/>
              <a:cs typeface="Arial"/>
              <a:sym typeface="Arial"/>
            </a:endParaRPr>
          </a:p>
        </p:txBody>
      </p:sp>
      <p:sp>
        <p:nvSpPr>
          <p:cNvPr id="512" name="Google Shape;512;p17"/>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h(19) = 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518" name="Google Shape;518;p18"/>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519" name="Google Shape;519;p18"/>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20" name="Google Shape;520;p18"/>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21" name="Google Shape;521;p18"/>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522" name="Google Shape;522;p18"/>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23" name="Google Shape;523;p18"/>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524" name="Google Shape;524;p18"/>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sp>
        <p:nvSpPr>
          <p:cNvPr id="525" name="Google Shape;525;p18"/>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19</a:t>
            </a:r>
            <a:endParaRPr sz="1400" b="0" i="0" u="none" strike="noStrike" cap="none">
              <a:solidFill>
                <a:schemeClr val="dk1"/>
              </a:solidFill>
              <a:latin typeface="Arial"/>
              <a:ea typeface="Arial"/>
              <a:cs typeface="Arial"/>
              <a:sym typeface="Arial"/>
            </a:endParaRPr>
          </a:p>
        </p:txBody>
      </p:sp>
      <p:sp>
        <p:nvSpPr>
          <p:cNvPr id="526" name="Google Shape;526;p18"/>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h(26) = 5</a:t>
            </a:r>
            <a:endParaRPr/>
          </a:p>
        </p:txBody>
      </p:sp>
      <p:sp>
        <p:nvSpPr>
          <p:cNvPr id="527" name="Google Shape;527;p18"/>
          <p:cNvSpPr txBox="1">
            <a:spLocks noGrp="1"/>
          </p:cNvSpPr>
          <p:nvPr>
            <p:ph type="body" idx="1"/>
          </p:nvPr>
        </p:nvSpPr>
        <p:spPr>
          <a:xfrm>
            <a:off x="311700" y="1119500"/>
            <a:ext cx="25239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26</a:t>
            </a:r>
            <a:endParaRPr/>
          </a:p>
          <a:p>
            <a:pPr marL="0" lvl="0" indent="0" algn="l" rtl="0">
              <a:lnSpc>
                <a:spcPct val="115000"/>
              </a:lnSpc>
              <a:spcBef>
                <a:spcPts val="1200"/>
              </a:spcBef>
              <a:spcAft>
                <a:spcPts val="1200"/>
              </a:spcAft>
              <a:buSzPts val="1800"/>
              <a:buNone/>
            </a:pPr>
            <a:r>
              <a:rPr lang="en"/>
              <a:t>Go through again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533" name="Google Shape;533;p19"/>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a:t>
            </a:r>
            <a:r>
              <a:rPr lang="en" sz="1400" b="0" i="0" u="none" strike="noStrike" cap="none">
                <a:solidFill>
                  <a:srgbClr val="FF0000"/>
                </a:solidFill>
                <a:latin typeface="Arial"/>
                <a:ea typeface="Arial"/>
                <a:cs typeface="Arial"/>
                <a:sym typeface="Arial"/>
              </a:rPr>
              <a:t>26</a:t>
            </a:r>
            <a:endParaRPr sz="1400" b="0" i="0" u="none" strike="noStrike" cap="none">
              <a:solidFill>
                <a:srgbClr val="FF0000"/>
              </a:solidFill>
              <a:latin typeface="Arial"/>
              <a:ea typeface="Arial"/>
              <a:cs typeface="Arial"/>
              <a:sym typeface="Arial"/>
            </a:endParaRPr>
          </a:p>
        </p:txBody>
      </p:sp>
      <p:sp>
        <p:nvSpPr>
          <p:cNvPr id="534" name="Google Shape;534;p19"/>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35" name="Google Shape;535;p19"/>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36" name="Google Shape;536;p19"/>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537" name="Google Shape;537;p19"/>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38" name="Google Shape;538;p19"/>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539" name="Google Shape;539;p19"/>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cxnSp>
        <p:nvCxnSpPr>
          <p:cNvPr id="540" name="Google Shape;540;p19"/>
          <p:cNvCxnSpPr/>
          <p:nvPr/>
        </p:nvCxnSpPr>
        <p:spPr>
          <a:xfrm flipH="1">
            <a:off x="5308900" y="1775525"/>
            <a:ext cx="1379700" cy="5400"/>
          </a:xfrm>
          <a:prstGeom prst="straightConnector1">
            <a:avLst/>
          </a:prstGeom>
          <a:noFill/>
          <a:ln w="28575" cap="flat" cmpd="sng">
            <a:solidFill>
              <a:srgbClr val="FF0000"/>
            </a:solidFill>
            <a:prstDash val="solid"/>
            <a:round/>
            <a:headEnd type="none" w="sm" len="sm"/>
            <a:tailEnd type="stealth" w="med" len="med"/>
          </a:ln>
        </p:spPr>
      </p:cxnSp>
      <p:sp>
        <p:nvSpPr>
          <p:cNvPr id="541" name="Google Shape;541;p19"/>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19</a:t>
            </a:r>
            <a:endParaRPr sz="1400" b="0" i="0" u="none" strike="noStrike" cap="none">
              <a:solidFill>
                <a:schemeClr val="dk1"/>
              </a:solidFill>
              <a:latin typeface="Arial"/>
              <a:ea typeface="Arial"/>
              <a:cs typeface="Arial"/>
              <a:sym typeface="Arial"/>
            </a:endParaRPr>
          </a:p>
        </p:txBody>
      </p:sp>
      <p:sp>
        <p:nvSpPr>
          <p:cNvPr id="542" name="Google Shape;542;p19"/>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h(26) = 5</a:t>
            </a:r>
            <a:endParaRPr/>
          </a:p>
        </p:txBody>
      </p:sp>
      <p:sp>
        <p:nvSpPr>
          <p:cNvPr id="543" name="Google Shape;543;p19"/>
          <p:cNvSpPr txBox="1">
            <a:spLocks noGrp="1"/>
          </p:cNvSpPr>
          <p:nvPr>
            <p:ph type="body" idx="1"/>
          </p:nvPr>
        </p:nvSpPr>
        <p:spPr>
          <a:xfrm>
            <a:off x="311700" y="1119500"/>
            <a:ext cx="25239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26</a:t>
            </a:r>
            <a:endParaRPr/>
          </a:p>
          <a:p>
            <a:pPr marL="0" lvl="0" indent="0" algn="l" rtl="0">
              <a:lnSpc>
                <a:spcPct val="115000"/>
              </a:lnSpc>
              <a:spcBef>
                <a:spcPts val="1200"/>
              </a:spcBef>
              <a:spcAft>
                <a:spcPts val="1200"/>
              </a:spcAft>
              <a:buSzPts val="1800"/>
              <a:buNone/>
            </a:pPr>
            <a:r>
              <a:rPr lang="en"/>
              <a:t>Go through again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549" name="Google Shape;549;p20"/>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a:t>
            </a:r>
            <a:r>
              <a:rPr lang="en" sz="1400" b="0" i="0" u="none" strike="noStrike" cap="none">
                <a:solidFill>
                  <a:schemeClr val="dk1"/>
                </a:solidFill>
                <a:latin typeface="Arial"/>
                <a:ea typeface="Arial"/>
                <a:cs typeface="Arial"/>
                <a:sym typeface="Arial"/>
              </a:rPr>
              <a:t>26</a:t>
            </a:r>
            <a:endParaRPr sz="1400" b="0" i="0" u="none" strike="noStrike" cap="none">
              <a:solidFill>
                <a:schemeClr val="dk1"/>
              </a:solidFill>
              <a:latin typeface="Arial"/>
              <a:ea typeface="Arial"/>
              <a:cs typeface="Arial"/>
              <a:sym typeface="Arial"/>
            </a:endParaRPr>
          </a:p>
        </p:txBody>
      </p:sp>
      <p:sp>
        <p:nvSpPr>
          <p:cNvPr id="550" name="Google Shape;550;p20"/>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51" name="Google Shape;551;p20"/>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52" name="Google Shape;552;p20"/>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553" name="Google Shape;553;p20"/>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54" name="Google Shape;554;p20"/>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555" name="Google Shape;555;p20"/>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cxnSp>
        <p:nvCxnSpPr>
          <p:cNvPr id="556" name="Google Shape;556;p20"/>
          <p:cNvCxnSpPr/>
          <p:nvPr/>
        </p:nvCxnSpPr>
        <p:spPr>
          <a:xfrm flipH="1">
            <a:off x="5308900" y="1775525"/>
            <a:ext cx="1379700" cy="5400"/>
          </a:xfrm>
          <a:prstGeom prst="straightConnector1">
            <a:avLst/>
          </a:prstGeom>
          <a:noFill/>
          <a:ln w="28575" cap="flat" cmpd="sng">
            <a:solidFill>
              <a:schemeClr val="dk2"/>
            </a:solidFill>
            <a:prstDash val="solid"/>
            <a:round/>
            <a:headEnd type="none" w="sm" len="sm"/>
            <a:tailEnd type="stealth" w="med" len="med"/>
          </a:ln>
        </p:spPr>
      </p:cxnSp>
      <p:sp>
        <p:nvSpPr>
          <p:cNvPr id="557" name="Google Shape;557;p20"/>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19</a:t>
            </a:r>
            <a:endParaRPr sz="1400" b="0" i="0" u="none" strike="noStrike" cap="none">
              <a:solidFill>
                <a:schemeClr val="dk1"/>
              </a:solidFill>
              <a:latin typeface="Arial"/>
              <a:ea typeface="Arial"/>
              <a:cs typeface="Arial"/>
              <a:sym typeface="Arial"/>
            </a:endParaRPr>
          </a:p>
        </p:txBody>
      </p:sp>
      <p:sp>
        <p:nvSpPr>
          <p:cNvPr id="558" name="Google Shape;558;p20"/>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h(2) = 2</a:t>
            </a:r>
            <a:endParaRPr/>
          </a:p>
        </p:txBody>
      </p:sp>
      <p:sp>
        <p:nvSpPr>
          <p:cNvPr id="559" name="Google Shape;559;p20"/>
          <p:cNvSpPr txBox="1">
            <a:spLocks noGrp="1"/>
          </p:cNvSpPr>
          <p:nvPr>
            <p:ph type="body" idx="1"/>
          </p:nvPr>
        </p:nvSpPr>
        <p:spPr>
          <a:xfrm>
            <a:off x="311700" y="1119500"/>
            <a:ext cx="25239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t>Insert 2</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565" name="Google Shape;565;p21"/>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a:t>
            </a:r>
            <a:r>
              <a:rPr lang="en" sz="1400" b="0" i="0" u="none" strike="noStrike" cap="none">
                <a:solidFill>
                  <a:schemeClr val="dk1"/>
                </a:solidFill>
                <a:latin typeface="Arial"/>
                <a:ea typeface="Arial"/>
                <a:cs typeface="Arial"/>
                <a:sym typeface="Arial"/>
              </a:rPr>
              <a:t>26</a:t>
            </a:r>
            <a:endParaRPr sz="1400" b="0" i="0" u="none" strike="noStrike" cap="none">
              <a:solidFill>
                <a:schemeClr val="dk1"/>
              </a:solidFill>
              <a:latin typeface="Arial"/>
              <a:ea typeface="Arial"/>
              <a:cs typeface="Arial"/>
              <a:sym typeface="Arial"/>
            </a:endParaRPr>
          </a:p>
        </p:txBody>
      </p:sp>
      <p:sp>
        <p:nvSpPr>
          <p:cNvPr id="566" name="Google Shape;566;p21"/>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67" name="Google Shape;567;p21"/>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68" name="Google Shape;568;p21"/>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569" name="Google Shape;569;p21"/>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70" name="Google Shape;570;p21"/>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571" name="Google Shape;571;p21"/>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cxnSp>
        <p:nvCxnSpPr>
          <p:cNvPr id="572" name="Google Shape;572;p21"/>
          <p:cNvCxnSpPr/>
          <p:nvPr/>
        </p:nvCxnSpPr>
        <p:spPr>
          <a:xfrm flipH="1">
            <a:off x="5308900" y="2537525"/>
            <a:ext cx="1379700" cy="5400"/>
          </a:xfrm>
          <a:prstGeom prst="straightConnector1">
            <a:avLst/>
          </a:prstGeom>
          <a:noFill/>
          <a:ln w="28575" cap="flat" cmpd="sng">
            <a:solidFill>
              <a:srgbClr val="FF0000"/>
            </a:solidFill>
            <a:prstDash val="solid"/>
            <a:round/>
            <a:headEnd type="none" w="sm" len="sm"/>
            <a:tailEnd type="stealth" w="med" len="med"/>
          </a:ln>
        </p:spPr>
      </p:cxnSp>
      <p:sp>
        <p:nvSpPr>
          <p:cNvPr id="573" name="Google Shape;573;p21"/>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r>
              <a:rPr lang="en" sz="1400" b="0" i="0" u="none" strike="noStrike" cap="none">
                <a:solidFill>
                  <a:srgbClr val="FF0000"/>
                </a:solidFill>
                <a:latin typeface="Arial"/>
                <a:ea typeface="Arial"/>
                <a:cs typeface="Arial"/>
                <a:sym typeface="Arial"/>
              </a:rPr>
              <a:t>19</a:t>
            </a:r>
            <a:endParaRPr sz="1400" b="0" i="0" u="none" strike="noStrike" cap="none">
              <a:solidFill>
                <a:srgbClr val="FF0000"/>
              </a:solidFill>
              <a:latin typeface="Arial"/>
              <a:ea typeface="Arial"/>
              <a:cs typeface="Arial"/>
              <a:sym typeface="Arial"/>
            </a:endParaRPr>
          </a:p>
        </p:txBody>
      </p:sp>
      <p:sp>
        <p:nvSpPr>
          <p:cNvPr id="574" name="Google Shape;574;p21"/>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h(2) = 2</a:t>
            </a:r>
            <a:endParaRPr/>
          </a:p>
        </p:txBody>
      </p:sp>
      <p:sp>
        <p:nvSpPr>
          <p:cNvPr id="575" name="Google Shape;575;p21"/>
          <p:cNvSpPr txBox="1">
            <a:spLocks noGrp="1"/>
          </p:cNvSpPr>
          <p:nvPr>
            <p:ph type="body" idx="1"/>
          </p:nvPr>
        </p:nvSpPr>
        <p:spPr>
          <a:xfrm>
            <a:off x="311700" y="1119500"/>
            <a:ext cx="25239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2</a:t>
            </a:r>
            <a:endParaRPr/>
          </a:p>
          <a:p>
            <a:pPr marL="0" lvl="0" indent="0" algn="l" rtl="0">
              <a:lnSpc>
                <a:spcPct val="115000"/>
              </a:lnSpc>
              <a:spcBef>
                <a:spcPts val="1200"/>
              </a:spcBef>
              <a:spcAft>
                <a:spcPts val="1200"/>
              </a:spcAft>
              <a:buSzPts val="1800"/>
              <a:buNone/>
            </a:pPr>
            <a:r>
              <a:rPr lang="en"/>
              <a:t>Collision!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581" name="Google Shape;581;p22"/>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a:t>
            </a:r>
            <a:r>
              <a:rPr lang="en" sz="1400" b="0" i="0" u="none" strike="noStrike" cap="none">
                <a:solidFill>
                  <a:schemeClr val="dk1"/>
                </a:solidFill>
                <a:latin typeface="Arial"/>
                <a:ea typeface="Arial"/>
                <a:cs typeface="Arial"/>
                <a:sym typeface="Arial"/>
              </a:rPr>
              <a:t>26</a:t>
            </a:r>
            <a:endParaRPr sz="1400" b="0" i="0" u="none" strike="noStrike" cap="none">
              <a:solidFill>
                <a:schemeClr val="dk1"/>
              </a:solidFill>
              <a:latin typeface="Arial"/>
              <a:ea typeface="Arial"/>
              <a:cs typeface="Arial"/>
              <a:sym typeface="Arial"/>
            </a:endParaRPr>
          </a:p>
        </p:txBody>
      </p:sp>
      <p:sp>
        <p:nvSpPr>
          <p:cNvPr id="582" name="Google Shape;582;p22"/>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83" name="Google Shape;583;p22"/>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584" name="Google Shape;584;p22"/>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a:t>
            </a:r>
            <a:r>
              <a:rPr lang="en" sz="1400" b="0" i="0" u="none" strike="noStrike" cap="none">
                <a:solidFill>
                  <a:srgbClr val="FF0000"/>
                </a:solidFill>
                <a:latin typeface="Arial"/>
                <a:ea typeface="Arial"/>
                <a:cs typeface="Arial"/>
                <a:sym typeface="Arial"/>
              </a:rPr>
              <a:t>2</a:t>
            </a:r>
            <a:endParaRPr sz="1400" b="0" i="0" u="none" strike="noStrike" cap="none">
              <a:solidFill>
                <a:srgbClr val="FF0000"/>
              </a:solidFill>
              <a:latin typeface="Arial"/>
              <a:ea typeface="Arial"/>
              <a:cs typeface="Arial"/>
              <a:sym typeface="Arial"/>
            </a:endParaRPr>
          </a:p>
        </p:txBody>
      </p:sp>
      <p:sp>
        <p:nvSpPr>
          <p:cNvPr id="585" name="Google Shape;585;p22"/>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86" name="Google Shape;586;p22"/>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587" name="Google Shape;587;p22"/>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cxnSp>
        <p:nvCxnSpPr>
          <p:cNvPr id="588" name="Google Shape;588;p22"/>
          <p:cNvCxnSpPr/>
          <p:nvPr/>
        </p:nvCxnSpPr>
        <p:spPr>
          <a:xfrm flipH="1">
            <a:off x="5308900" y="2918525"/>
            <a:ext cx="1379700" cy="5400"/>
          </a:xfrm>
          <a:prstGeom prst="straightConnector1">
            <a:avLst/>
          </a:prstGeom>
          <a:noFill/>
          <a:ln w="28575" cap="flat" cmpd="sng">
            <a:solidFill>
              <a:srgbClr val="FF0000"/>
            </a:solidFill>
            <a:prstDash val="solid"/>
            <a:round/>
            <a:headEnd type="none" w="sm" len="sm"/>
            <a:tailEnd type="stealth" w="med" len="med"/>
          </a:ln>
        </p:spPr>
      </p:cxnSp>
      <p:sp>
        <p:nvSpPr>
          <p:cNvPr id="589" name="Google Shape;589;p22"/>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r>
              <a:rPr lang="en" sz="1400" b="0" i="0" u="none" strike="noStrike" cap="none">
                <a:solidFill>
                  <a:srgbClr val="000000"/>
                </a:solidFill>
                <a:latin typeface="Arial"/>
                <a:ea typeface="Arial"/>
                <a:cs typeface="Arial"/>
                <a:sym typeface="Arial"/>
              </a:rPr>
              <a:t>19</a:t>
            </a:r>
            <a:endParaRPr sz="1400" b="0" i="0" u="none" strike="noStrike" cap="none">
              <a:solidFill>
                <a:srgbClr val="000000"/>
              </a:solidFill>
              <a:latin typeface="Arial"/>
              <a:ea typeface="Arial"/>
              <a:cs typeface="Arial"/>
              <a:sym typeface="Arial"/>
            </a:endParaRPr>
          </a:p>
        </p:txBody>
      </p:sp>
      <p:sp>
        <p:nvSpPr>
          <p:cNvPr id="590" name="Google Shape;590;p22"/>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h(2) = 2</a:t>
            </a:r>
            <a:endParaRPr/>
          </a:p>
        </p:txBody>
      </p:sp>
      <p:sp>
        <p:nvSpPr>
          <p:cNvPr id="591" name="Google Shape;591;p22"/>
          <p:cNvSpPr txBox="1">
            <a:spLocks noGrp="1"/>
          </p:cNvSpPr>
          <p:nvPr>
            <p:ph type="body" idx="1"/>
          </p:nvPr>
        </p:nvSpPr>
        <p:spPr>
          <a:xfrm>
            <a:off x="311700" y="1119500"/>
            <a:ext cx="25239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2</a:t>
            </a:r>
            <a:endParaRPr/>
          </a:p>
          <a:p>
            <a:pPr marL="0" lvl="0" indent="0" algn="l" rtl="0">
              <a:lnSpc>
                <a:spcPct val="115000"/>
              </a:lnSpc>
              <a:spcBef>
                <a:spcPts val="1200"/>
              </a:spcBef>
              <a:spcAft>
                <a:spcPts val="1200"/>
              </a:spcAft>
              <a:buSzPts val="1800"/>
              <a:buNone/>
            </a:pPr>
            <a:r>
              <a:rPr lang="en"/>
              <a:t>Next bucket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597" name="Google Shape;597;p23"/>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a:t>
            </a:r>
            <a:r>
              <a:rPr lang="en" sz="1400" b="0" i="0" u="none" strike="noStrike" cap="none">
                <a:solidFill>
                  <a:schemeClr val="dk1"/>
                </a:solidFill>
                <a:latin typeface="Arial"/>
                <a:ea typeface="Arial"/>
                <a:cs typeface="Arial"/>
                <a:sym typeface="Arial"/>
              </a:rPr>
              <a:t>26</a:t>
            </a:r>
            <a:endParaRPr sz="1400" b="0" i="0" u="none" strike="noStrike" cap="none">
              <a:solidFill>
                <a:schemeClr val="dk1"/>
              </a:solidFill>
              <a:latin typeface="Arial"/>
              <a:ea typeface="Arial"/>
              <a:cs typeface="Arial"/>
              <a:sym typeface="Arial"/>
            </a:endParaRPr>
          </a:p>
        </p:txBody>
      </p:sp>
      <p:sp>
        <p:nvSpPr>
          <p:cNvPr id="598" name="Google Shape;598;p23"/>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99" name="Google Shape;599;p23"/>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600" name="Google Shape;600;p23"/>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a:t>
            </a:r>
            <a:r>
              <a:rPr lang="en" sz="1400" b="0" i="0" u="none" strike="noStrike" cap="none">
                <a:solidFill>
                  <a:srgbClr val="FF0000"/>
                </a:solidFill>
                <a:latin typeface="Arial"/>
                <a:ea typeface="Arial"/>
                <a:cs typeface="Arial"/>
                <a:sym typeface="Arial"/>
              </a:rPr>
              <a:t>2</a:t>
            </a:r>
            <a:endParaRPr sz="1400" b="0" i="0" u="none" strike="noStrike" cap="none">
              <a:solidFill>
                <a:srgbClr val="FF0000"/>
              </a:solidFill>
              <a:latin typeface="Arial"/>
              <a:ea typeface="Arial"/>
              <a:cs typeface="Arial"/>
              <a:sym typeface="Arial"/>
            </a:endParaRPr>
          </a:p>
        </p:txBody>
      </p:sp>
      <p:sp>
        <p:nvSpPr>
          <p:cNvPr id="601" name="Google Shape;601;p23"/>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02" name="Google Shape;602;p23"/>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603" name="Google Shape;603;p23"/>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cxnSp>
        <p:nvCxnSpPr>
          <p:cNvPr id="604" name="Google Shape;604;p23"/>
          <p:cNvCxnSpPr/>
          <p:nvPr/>
        </p:nvCxnSpPr>
        <p:spPr>
          <a:xfrm flipH="1">
            <a:off x="5308900" y="2918525"/>
            <a:ext cx="1379700" cy="5400"/>
          </a:xfrm>
          <a:prstGeom prst="straightConnector1">
            <a:avLst/>
          </a:prstGeom>
          <a:noFill/>
          <a:ln w="28575" cap="flat" cmpd="sng">
            <a:solidFill>
              <a:srgbClr val="FF0000"/>
            </a:solidFill>
            <a:prstDash val="solid"/>
            <a:round/>
            <a:headEnd type="none" w="sm" len="sm"/>
            <a:tailEnd type="stealth" w="med" len="med"/>
          </a:ln>
        </p:spPr>
      </p:cxnSp>
      <p:sp>
        <p:nvSpPr>
          <p:cNvPr id="605" name="Google Shape;605;p23"/>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r>
              <a:rPr lang="en" sz="1400" b="0" i="0" u="none" strike="noStrike" cap="none">
                <a:solidFill>
                  <a:srgbClr val="000000"/>
                </a:solidFill>
                <a:latin typeface="Arial"/>
                <a:ea typeface="Arial"/>
                <a:cs typeface="Arial"/>
                <a:sym typeface="Arial"/>
              </a:rPr>
              <a:t>19</a:t>
            </a:r>
            <a:endParaRPr sz="1400" b="0" i="0" u="none" strike="noStrike" cap="none">
              <a:solidFill>
                <a:srgbClr val="000000"/>
              </a:solidFill>
              <a:latin typeface="Arial"/>
              <a:ea typeface="Arial"/>
              <a:cs typeface="Arial"/>
              <a:sym typeface="Arial"/>
            </a:endParaRPr>
          </a:p>
        </p:txBody>
      </p:sp>
      <p:sp>
        <p:nvSpPr>
          <p:cNvPr id="606" name="Google Shape;606;p23"/>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h(2) = 2</a:t>
            </a:r>
            <a:endParaRPr/>
          </a:p>
        </p:txBody>
      </p:sp>
      <p:sp>
        <p:nvSpPr>
          <p:cNvPr id="607" name="Google Shape;607;p23"/>
          <p:cNvSpPr txBox="1">
            <a:spLocks noGrp="1"/>
          </p:cNvSpPr>
          <p:nvPr>
            <p:ph type="body" idx="1"/>
          </p:nvPr>
        </p:nvSpPr>
        <p:spPr>
          <a:xfrm>
            <a:off x="311700" y="1119500"/>
            <a:ext cx="25239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a:t>Insert 2</a:t>
            </a:r>
            <a:endParaRPr/>
          </a:p>
          <a:p>
            <a:pPr marL="0" lvl="0" indent="0" algn="l" rtl="0">
              <a:lnSpc>
                <a:spcPct val="115000"/>
              </a:lnSpc>
              <a:spcBef>
                <a:spcPts val="1200"/>
              </a:spcBef>
              <a:spcAft>
                <a:spcPts val="1200"/>
              </a:spcAft>
              <a:buSzPts val="1800"/>
              <a:buNone/>
            </a:pPr>
            <a:r>
              <a:rPr lang="en"/>
              <a:t>Done!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613" name="Google Shape;613;p24"/>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a:t>
            </a:r>
            <a:r>
              <a:rPr lang="en" sz="1400" b="0" i="0" u="none" strike="noStrike" cap="none">
                <a:solidFill>
                  <a:schemeClr val="dk1"/>
                </a:solidFill>
                <a:latin typeface="Arial"/>
                <a:ea typeface="Arial"/>
                <a:cs typeface="Arial"/>
                <a:sym typeface="Arial"/>
              </a:rPr>
              <a:t>26</a:t>
            </a:r>
            <a:endParaRPr sz="1400" b="0" i="0" u="none" strike="noStrike" cap="none">
              <a:solidFill>
                <a:schemeClr val="dk1"/>
              </a:solidFill>
              <a:latin typeface="Arial"/>
              <a:ea typeface="Arial"/>
              <a:cs typeface="Arial"/>
              <a:sym typeface="Arial"/>
            </a:endParaRPr>
          </a:p>
        </p:txBody>
      </p:sp>
      <p:sp>
        <p:nvSpPr>
          <p:cNvPr id="614" name="Google Shape;614;p24"/>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15" name="Google Shape;615;p24"/>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616" name="Google Shape;616;p24"/>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 		 </a:t>
            </a: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617" name="Google Shape;617;p24"/>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18" name="Google Shape;618;p24"/>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619" name="Google Shape;619;p24"/>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sp>
        <p:nvSpPr>
          <p:cNvPr id="620" name="Google Shape;620;p24"/>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r>
              <a:rPr lang="en" sz="1400" b="0" i="0" u="none" strike="noStrike" cap="none">
                <a:solidFill>
                  <a:srgbClr val="000000"/>
                </a:solidFill>
                <a:latin typeface="Arial"/>
                <a:ea typeface="Arial"/>
                <a:cs typeface="Arial"/>
                <a:sym typeface="Arial"/>
              </a:rPr>
              <a:t>19</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626" name="Google Shape;626;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a:t>
            </a:r>
            <a:endParaRPr/>
          </a:p>
          <a:p>
            <a:pPr marL="0" lvl="0" indent="0" algn="l" rtl="0">
              <a:lnSpc>
                <a:spcPct val="115000"/>
              </a:lnSpc>
              <a:spcBef>
                <a:spcPts val="1200"/>
              </a:spcBef>
              <a:spcAft>
                <a:spcPts val="0"/>
              </a:spcAft>
              <a:buSzPts val="1800"/>
              <a:buNone/>
            </a:pPr>
            <a:r>
              <a:rPr lang="en"/>
              <a:t>Continuing from the above question, we now delete the following elements in the order given: 12, 5.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What does the final hash table look like?</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632" name="Google Shape;632;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 </a:t>
            </a:r>
            <a:endParaRPr/>
          </a:p>
          <a:p>
            <a:pPr marL="0" lvl="0" indent="0" algn="l" rtl="0">
              <a:lnSpc>
                <a:spcPct val="115000"/>
              </a:lnSpc>
              <a:spcBef>
                <a:spcPts val="1200"/>
              </a:spcBef>
              <a:spcAft>
                <a:spcPts val="0"/>
              </a:spcAft>
              <a:buSzPts val="1800"/>
              <a:buNone/>
            </a:pPr>
            <a:r>
              <a:rPr lang="en"/>
              <a:t>Just remove when element is found? </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Hashing</a:t>
            </a:r>
            <a:endParaRPr/>
          </a:p>
        </p:txBody>
      </p:sp>
      <p:sp>
        <p:nvSpPr>
          <p:cNvPr id="168" name="Google Shape;168;p5"/>
          <p:cNvSpPr txBox="1">
            <a:spLocks noGrp="1"/>
          </p:cNvSpPr>
          <p:nvPr>
            <p:ph type="body" idx="1"/>
          </p:nvPr>
        </p:nvSpPr>
        <p:spPr>
          <a:xfrm>
            <a:off x="218175" y="110932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We want to find O(1) insert and find operations (no ordering)</a:t>
            </a:r>
            <a:endParaRPr/>
          </a:p>
          <a:p>
            <a:pPr marL="457200" lvl="0" indent="-342900" algn="l" rtl="0">
              <a:lnSpc>
                <a:spcPct val="115000"/>
              </a:lnSpc>
              <a:spcBef>
                <a:spcPts val="0"/>
              </a:spcBef>
              <a:spcAft>
                <a:spcPts val="0"/>
              </a:spcAft>
              <a:buSzPts val="1800"/>
              <a:buChar char="-"/>
            </a:pPr>
            <a:r>
              <a:rPr lang="en"/>
              <a:t>Hash function h(k) maps n keys to m buckets in O(1)</a:t>
            </a:r>
            <a:endParaRPr/>
          </a:p>
          <a:p>
            <a:pPr marL="457200" lvl="0" indent="-342900" algn="l" rtl="0">
              <a:lnSpc>
                <a:spcPct val="115000"/>
              </a:lnSpc>
              <a:spcBef>
                <a:spcPts val="0"/>
              </a:spcBef>
              <a:spcAft>
                <a:spcPts val="0"/>
              </a:spcAft>
              <a:buSzPts val="1800"/>
              <a:buChar char="-"/>
            </a:pPr>
            <a:r>
              <a:rPr lang="en"/>
              <a:t>Since m &lt;&lt; n, chance of </a:t>
            </a:r>
            <a:r>
              <a:rPr lang="en" b="1"/>
              <a:t>collision </a:t>
            </a:r>
            <a:endParaRPr/>
          </a:p>
          <a:p>
            <a:pPr marL="914400" lvl="1" indent="-349250" algn="l" rtl="0">
              <a:lnSpc>
                <a:spcPct val="115000"/>
              </a:lnSpc>
              <a:spcBef>
                <a:spcPts val="0"/>
              </a:spcBef>
              <a:spcAft>
                <a:spcPts val="0"/>
              </a:spcAft>
              <a:buSzPts val="1900"/>
              <a:buChar char="-"/>
            </a:pPr>
            <a:r>
              <a:rPr lang="en" sz="1900"/>
              <a:t>ie h(k1) = h(k2) where k1 != k2</a:t>
            </a:r>
            <a:endParaRPr sz="1900"/>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638" name="Google Shape;638;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c)</a:t>
            </a:r>
            <a:endParaRPr/>
          </a:p>
          <a:p>
            <a:pPr marL="0" lvl="0" indent="0" algn="l" rtl="0">
              <a:lnSpc>
                <a:spcPct val="115000"/>
              </a:lnSpc>
              <a:spcBef>
                <a:spcPts val="1200"/>
              </a:spcBef>
              <a:spcAft>
                <a:spcPts val="0"/>
              </a:spcAft>
              <a:buSzPts val="1800"/>
              <a:buNone/>
            </a:pPr>
            <a:r>
              <a:rPr lang="en"/>
              <a:t>Just remove when element is found?</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No! Need to mark it as deleted so that when algo wants to find another element that has the same hash but is inserted after this element, the algo knows to continue searching</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644" name="Google Shape;644;p28"/>
          <p:cNvSpPr txBox="1">
            <a:spLocks noGrp="1"/>
          </p:cNvSpPr>
          <p:nvPr>
            <p:ph type="body" idx="1"/>
          </p:nvPr>
        </p:nvSpPr>
        <p:spPr>
          <a:xfrm>
            <a:off x="311700" y="1152475"/>
            <a:ext cx="258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c)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Delete 12 first</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
        <p:nvSpPr>
          <p:cNvPr id="645" name="Google Shape;645;p28"/>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26</a:t>
            </a:r>
            <a:endParaRPr sz="1400" b="0" i="0" u="none" strike="noStrike" cap="none">
              <a:solidFill>
                <a:srgbClr val="000000"/>
              </a:solidFill>
              <a:latin typeface="Arial"/>
              <a:ea typeface="Arial"/>
              <a:cs typeface="Arial"/>
              <a:sym typeface="Arial"/>
            </a:endParaRPr>
          </a:p>
        </p:txBody>
      </p:sp>
      <p:sp>
        <p:nvSpPr>
          <p:cNvPr id="646" name="Google Shape;646;p28"/>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47" name="Google Shape;647;p28"/>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r>
              <a:rPr lang="en" sz="1400" b="0" i="0" u="none" strike="noStrike" cap="none">
                <a:solidFill>
                  <a:srgbClr val="000000"/>
                </a:solidFill>
                <a:latin typeface="Arial"/>
                <a:ea typeface="Arial"/>
                <a:cs typeface="Arial"/>
                <a:sym typeface="Arial"/>
              </a:rPr>
              <a:t>19</a:t>
            </a:r>
            <a:endParaRPr sz="1400" b="0" i="0" u="none" strike="noStrike" cap="none">
              <a:solidFill>
                <a:srgbClr val="000000"/>
              </a:solidFill>
              <a:latin typeface="Arial"/>
              <a:ea typeface="Arial"/>
              <a:cs typeface="Arial"/>
              <a:sym typeface="Arial"/>
            </a:endParaRPr>
          </a:p>
        </p:txBody>
      </p:sp>
      <p:sp>
        <p:nvSpPr>
          <p:cNvPr id="648" name="Google Shape;648;p28"/>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[3]		 2</a:t>
            </a:r>
            <a:endParaRPr sz="1400" b="0" i="0" u="none" strike="noStrike" cap="none">
              <a:solidFill>
                <a:srgbClr val="000000"/>
              </a:solidFill>
              <a:latin typeface="Arial"/>
              <a:ea typeface="Arial"/>
              <a:cs typeface="Arial"/>
              <a:sym typeface="Arial"/>
            </a:endParaRPr>
          </a:p>
        </p:txBody>
      </p:sp>
      <p:sp>
        <p:nvSpPr>
          <p:cNvPr id="649" name="Google Shape;649;p28"/>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50" name="Google Shape;650;p28"/>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651" name="Google Shape;651;p28"/>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[6]	         12</a:t>
            </a:r>
            <a:endParaRPr sz="1400" b="0" i="0" u="none" strike="noStrike" cap="none">
              <a:solidFill>
                <a:schemeClr val="dk1"/>
              </a:solidFill>
              <a:latin typeface="Arial"/>
              <a:ea typeface="Arial"/>
              <a:cs typeface="Arial"/>
              <a:sym typeface="Arial"/>
            </a:endParaRPr>
          </a:p>
        </p:txBody>
      </p:sp>
      <p:cxnSp>
        <p:nvCxnSpPr>
          <p:cNvPr id="652" name="Google Shape;652;p28"/>
          <p:cNvCxnSpPr/>
          <p:nvPr/>
        </p:nvCxnSpPr>
        <p:spPr>
          <a:xfrm flipH="1">
            <a:off x="5424425" y="3611750"/>
            <a:ext cx="1379700" cy="5400"/>
          </a:xfrm>
          <a:prstGeom prst="straightConnector1">
            <a:avLst/>
          </a:prstGeom>
          <a:noFill/>
          <a:ln w="28575" cap="flat" cmpd="sng">
            <a:solidFill>
              <a:srgbClr val="FF0000"/>
            </a:solidFill>
            <a:prstDash val="solid"/>
            <a:round/>
            <a:headEnd type="none" w="sm" len="sm"/>
            <a:tailEnd type="stealth"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658" name="Google Shape;658;p29"/>
          <p:cNvSpPr txBox="1">
            <a:spLocks noGrp="1"/>
          </p:cNvSpPr>
          <p:nvPr>
            <p:ph type="body" idx="1"/>
          </p:nvPr>
        </p:nvSpPr>
        <p:spPr>
          <a:xfrm>
            <a:off x="311700" y="1152475"/>
            <a:ext cx="258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c)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Delete 12 first</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
        <p:nvSpPr>
          <p:cNvPr id="659" name="Google Shape;659;p29"/>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26</a:t>
            </a:r>
            <a:endParaRPr sz="1400" b="0" i="0" u="none" strike="noStrike" cap="none">
              <a:solidFill>
                <a:srgbClr val="000000"/>
              </a:solidFill>
              <a:latin typeface="Arial"/>
              <a:ea typeface="Arial"/>
              <a:cs typeface="Arial"/>
              <a:sym typeface="Arial"/>
            </a:endParaRPr>
          </a:p>
        </p:txBody>
      </p:sp>
      <p:sp>
        <p:nvSpPr>
          <p:cNvPr id="660" name="Google Shape;660;p29"/>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61" name="Google Shape;661;p29"/>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r>
              <a:rPr lang="en" sz="1400" b="0" i="0" u="none" strike="noStrike" cap="none">
                <a:solidFill>
                  <a:srgbClr val="000000"/>
                </a:solidFill>
                <a:latin typeface="Arial"/>
                <a:ea typeface="Arial"/>
                <a:cs typeface="Arial"/>
                <a:sym typeface="Arial"/>
              </a:rPr>
              <a:t>19</a:t>
            </a:r>
            <a:endParaRPr sz="1400" b="0" i="0" u="none" strike="noStrike" cap="none">
              <a:solidFill>
                <a:srgbClr val="000000"/>
              </a:solidFill>
              <a:latin typeface="Arial"/>
              <a:ea typeface="Arial"/>
              <a:cs typeface="Arial"/>
              <a:sym typeface="Arial"/>
            </a:endParaRPr>
          </a:p>
        </p:txBody>
      </p:sp>
      <p:sp>
        <p:nvSpPr>
          <p:cNvPr id="662" name="Google Shape;662;p29"/>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[3]		 2</a:t>
            </a:r>
            <a:endParaRPr sz="1400" b="0" i="0" u="none" strike="noStrike" cap="none">
              <a:solidFill>
                <a:srgbClr val="000000"/>
              </a:solidFill>
              <a:latin typeface="Arial"/>
              <a:ea typeface="Arial"/>
              <a:cs typeface="Arial"/>
              <a:sym typeface="Arial"/>
            </a:endParaRPr>
          </a:p>
        </p:txBody>
      </p:sp>
      <p:sp>
        <p:nvSpPr>
          <p:cNvPr id="663" name="Google Shape;663;p29"/>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64" name="Google Shape;664;p29"/>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[5]	          5</a:t>
            </a:r>
            <a:endParaRPr sz="1400" b="0" i="0" u="none" strike="noStrike" cap="none">
              <a:solidFill>
                <a:schemeClr val="dk1"/>
              </a:solidFill>
              <a:latin typeface="Arial"/>
              <a:ea typeface="Arial"/>
              <a:cs typeface="Arial"/>
              <a:sym typeface="Arial"/>
            </a:endParaRPr>
          </a:p>
        </p:txBody>
      </p:sp>
      <p:sp>
        <p:nvSpPr>
          <p:cNvPr id="665" name="Google Shape;665;p29"/>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[6]	         12(DELETED)</a:t>
            </a:r>
            <a:endParaRPr sz="1400" b="0" i="0" u="none" strike="noStrike" cap="none">
              <a:solidFill>
                <a:schemeClr val="dk1"/>
              </a:solidFill>
              <a:latin typeface="Arial"/>
              <a:ea typeface="Arial"/>
              <a:cs typeface="Arial"/>
              <a:sym typeface="Arial"/>
            </a:endParaRPr>
          </a:p>
        </p:txBody>
      </p:sp>
      <p:cxnSp>
        <p:nvCxnSpPr>
          <p:cNvPr id="666" name="Google Shape;666;p29"/>
          <p:cNvCxnSpPr/>
          <p:nvPr/>
        </p:nvCxnSpPr>
        <p:spPr>
          <a:xfrm flipH="1">
            <a:off x="5308900" y="4039325"/>
            <a:ext cx="1379700" cy="5400"/>
          </a:xfrm>
          <a:prstGeom prst="straightConnector1">
            <a:avLst/>
          </a:prstGeom>
          <a:noFill/>
          <a:ln w="28575" cap="flat" cmpd="sng">
            <a:solidFill>
              <a:srgbClr val="FF0000"/>
            </a:solidFill>
            <a:prstDash val="solid"/>
            <a:round/>
            <a:headEnd type="none" w="sm" len="sm"/>
            <a:tailEnd type="stealth"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672" name="Google Shape;672;p30"/>
          <p:cNvSpPr txBox="1">
            <a:spLocks noGrp="1"/>
          </p:cNvSpPr>
          <p:nvPr>
            <p:ph type="body" idx="1"/>
          </p:nvPr>
        </p:nvSpPr>
        <p:spPr>
          <a:xfrm>
            <a:off x="311700" y="1152475"/>
            <a:ext cx="258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c)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Delete 5</a:t>
            </a:r>
            <a:endParaRPr/>
          </a:p>
        </p:txBody>
      </p:sp>
      <p:sp>
        <p:nvSpPr>
          <p:cNvPr id="673" name="Google Shape;673;p30"/>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26</a:t>
            </a:r>
            <a:endParaRPr sz="1400" b="0" i="0" u="none" strike="noStrike" cap="none">
              <a:solidFill>
                <a:srgbClr val="000000"/>
              </a:solidFill>
              <a:latin typeface="Arial"/>
              <a:ea typeface="Arial"/>
              <a:cs typeface="Arial"/>
              <a:sym typeface="Arial"/>
            </a:endParaRPr>
          </a:p>
        </p:txBody>
      </p:sp>
      <p:sp>
        <p:nvSpPr>
          <p:cNvPr id="674" name="Google Shape;674;p30"/>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75" name="Google Shape;675;p30"/>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r>
              <a:rPr lang="en" sz="1400" b="0" i="0" u="none" strike="noStrike" cap="none">
                <a:solidFill>
                  <a:srgbClr val="000000"/>
                </a:solidFill>
                <a:latin typeface="Arial"/>
                <a:ea typeface="Arial"/>
                <a:cs typeface="Arial"/>
                <a:sym typeface="Arial"/>
              </a:rPr>
              <a:t>19</a:t>
            </a:r>
            <a:endParaRPr sz="1400" b="0" i="0" u="none" strike="noStrike" cap="none">
              <a:solidFill>
                <a:srgbClr val="000000"/>
              </a:solidFill>
              <a:latin typeface="Arial"/>
              <a:ea typeface="Arial"/>
              <a:cs typeface="Arial"/>
              <a:sym typeface="Arial"/>
            </a:endParaRPr>
          </a:p>
        </p:txBody>
      </p:sp>
      <p:sp>
        <p:nvSpPr>
          <p:cNvPr id="676" name="Google Shape;676;p30"/>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[3]		 2</a:t>
            </a:r>
            <a:endParaRPr sz="1400" b="0" i="0" u="none" strike="noStrike" cap="none">
              <a:solidFill>
                <a:srgbClr val="000000"/>
              </a:solidFill>
              <a:latin typeface="Arial"/>
              <a:ea typeface="Arial"/>
              <a:cs typeface="Arial"/>
              <a:sym typeface="Arial"/>
            </a:endParaRPr>
          </a:p>
        </p:txBody>
      </p:sp>
      <p:sp>
        <p:nvSpPr>
          <p:cNvPr id="677" name="Google Shape;677;p30"/>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78" name="Google Shape;678;p30"/>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[5]	      5 (DELETED)</a:t>
            </a:r>
            <a:endParaRPr sz="1400" b="0" i="0" u="none" strike="noStrike" cap="none">
              <a:solidFill>
                <a:schemeClr val="dk1"/>
              </a:solidFill>
              <a:latin typeface="Arial"/>
              <a:ea typeface="Arial"/>
              <a:cs typeface="Arial"/>
              <a:sym typeface="Arial"/>
            </a:endParaRPr>
          </a:p>
        </p:txBody>
      </p:sp>
      <p:sp>
        <p:nvSpPr>
          <p:cNvPr id="679" name="Google Shape;679;p30"/>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[6]	         12(DELETED)</a:t>
            </a:r>
            <a:endParaRPr sz="1400" b="0" i="0" u="none" strike="noStrike" cap="none">
              <a:solidFill>
                <a:schemeClr val="dk1"/>
              </a:solidFill>
              <a:latin typeface="Arial"/>
              <a:ea typeface="Arial"/>
              <a:cs typeface="Arial"/>
              <a:sym typeface="Arial"/>
            </a:endParaRPr>
          </a:p>
        </p:txBody>
      </p:sp>
      <p:cxnSp>
        <p:nvCxnSpPr>
          <p:cNvPr id="680" name="Google Shape;680;p30"/>
          <p:cNvCxnSpPr/>
          <p:nvPr/>
        </p:nvCxnSpPr>
        <p:spPr>
          <a:xfrm flipH="1">
            <a:off x="5424425" y="3611750"/>
            <a:ext cx="1379700" cy="5400"/>
          </a:xfrm>
          <a:prstGeom prst="straightConnector1">
            <a:avLst/>
          </a:prstGeom>
          <a:noFill/>
          <a:ln w="28575" cap="flat" cmpd="sng">
            <a:solidFill>
              <a:srgbClr val="FF0000"/>
            </a:solidFill>
            <a:prstDash val="solid"/>
            <a:round/>
            <a:headEnd type="none" w="sm" len="sm"/>
            <a:tailEnd type="stealth"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686" name="Google Shape;686;p31"/>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26</a:t>
            </a:r>
            <a:endParaRPr sz="1400" b="0" i="0" u="none" strike="noStrike" cap="none">
              <a:solidFill>
                <a:srgbClr val="000000"/>
              </a:solidFill>
              <a:latin typeface="Arial"/>
              <a:ea typeface="Arial"/>
              <a:cs typeface="Arial"/>
              <a:sym typeface="Arial"/>
            </a:endParaRPr>
          </a:p>
        </p:txBody>
      </p:sp>
      <p:sp>
        <p:nvSpPr>
          <p:cNvPr id="687" name="Google Shape;687;p31"/>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88" name="Google Shape;688;p31"/>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r>
              <a:rPr lang="en" sz="1400" b="0" i="0" u="none" strike="noStrike" cap="none">
                <a:solidFill>
                  <a:srgbClr val="000000"/>
                </a:solidFill>
                <a:latin typeface="Arial"/>
                <a:ea typeface="Arial"/>
                <a:cs typeface="Arial"/>
                <a:sym typeface="Arial"/>
              </a:rPr>
              <a:t>19</a:t>
            </a:r>
            <a:endParaRPr sz="1400" b="0" i="0" u="none" strike="noStrike" cap="none">
              <a:solidFill>
                <a:srgbClr val="000000"/>
              </a:solidFill>
              <a:latin typeface="Arial"/>
              <a:ea typeface="Arial"/>
              <a:cs typeface="Arial"/>
              <a:sym typeface="Arial"/>
            </a:endParaRPr>
          </a:p>
        </p:txBody>
      </p:sp>
      <p:sp>
        <p:nvSpPr>
          <p:cNvPr id="689" name="Google Shape;689;p31"/>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[3]		 2</a:t>
            </a:r>
            <a:endParaRPr sz="1400" b="0" i="0" u="none" strike="noStrike" cap="none">
              <a:solidFill>
                <a:srgbClr val="000000"/>
              </a:solidFill>
              <a:latin typeface="Arial"/>
              <a:ea typeface="Arial"/>
              <a:cs typeface="Arial"/>
              <a:sym typeface="Arial"/>
            </a:endParaRPr>
          </a:p>
        </p:txBody>
      </p:sp>
      <p:sp>
        <p:nvSpPr>
          <p:cNvPr id="690" name="Google Shape;690;p31"/>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91" name="Google Shape;691;p31"/>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[5]	      5 (DELETED)</a:t>
            </a:r>
            <a:endParaRPr sz="1400" b="0" i="0" u="none" strike="noStrike" cap="none">
              <a:solidFill>
                <a:schemeClr val="dk1"/>
              </a:solidFill>
              <a:latin typeface="Arial"/>
              <a:ea typeface="Arial"/>
              <a:cs typeface="Arial"/>
              <a:sym typeface="Arial"/>
            </a:endParaRPr>
          </a:p>
        </p:txBody>
      </p:sp>
      <p:sp>
        <p:nvSpPr>
          <p:cNvPr id="692" name="Google Shape;692;p31"/>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[6]	     12(DELETED)</a:t>
            </a:r>
            <a:endParaRPr sz="1400" b="0" i="0" u="none" strike="noStrike" cap="none">
              <a:solidFill>
                <a:schemeClr val="dk1"/>
              </a:solidFill>
              <a:latin typeface="Arial"/>
              <a:ea typeface="Arial"/>
              <a:cs typeface="Arial"/>
              <a:sym typeface="Arial"/>
            </a:endParaRPr>
          </a:p>
        </p:txBody>
      </p:sp>
      <p:sp>
        <p:nvSpPr>
          <p:cNvPr id="693" name="Google Shape;693;p31"/>
          <p:cNvSpPr txBox="1">
            <a:spLocks noGrp="1"/>
          </p:cNvSpPr>
          <p:nvPr>
            <p:ph type="body" idx="1"/>
          </p:nvPr>
        </p:nvSpPr>
        <p:spPr>
          <a:xfrm>
            <a:off x="347675" y="1727100"/>
            <a:ext cx="258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1200"/>
              </a:spcAft>
              <a:buSzPts val="1800"/>
              <a:buNone/>
            </a:pPr>
            <a:r>
              <a:rPr lang="en"/>
              <a:t>Assuming u want to delete 19, note that you should continue iterating even when u see the tombstone value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699" name="Google Shape;699;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 </a:t>
            </a:r>
            <a:endParaRPr/>
          </a:p>
          <a:p>
            <a:pPr marL="0" lvl="0" indent="0" algn="l" rtl="0">
              <a:lnSpc>
                <a:spcPct val="115000"/>
              </a:lnSpc>
              <a:spcBef>
                <a:spcPts val="1200"/>
              </a:spcBef>
              <a:spcAft>
                <a:spcPts val="0"/>
              </a:spcAft>
              <a:buSzPts val="1800"/>
              <a:buNone/>
            </a:pPr>
            <a:r>
              <a:rPr lang="en"/>
              <a:t>Can you construct a case where quadratic probing fails to insert an element despite the table not being full?</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705" name="Google Shape;705;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 </a:t>
            </a:r>
            <a:endParaRPr/>
          </a:p>
          <a:p>
            <a:pPr marL="0" lvl="0" indent="0" algn="l" rtl="0">
              <a:lnSpc>
                <a:spcPct val="115000"/>
              </a:lnSpc>
              <a:spcBef>
                <a:spcPts val="1200"/>
              </a:spcBef>
              <a:spcAft>
                <a:spcPts val="0"/>
              </a:spcAft>
              <a:buSzPts val="1800"/>
              <a:buNone/>
            </a:pPr>
            <a:r>
              <a:rPr lang="en"/>
              <a:t>Can you construct a case where quadratic probing fails to insert an element despite the table not being full?</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Be creative!</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711" name="Google Shape;711;p34"/>
          <p:cNvSpPr txBox="1">
            <a:spLocks noGrp="1"/>
          </p:cNvSpPr>
          <p:nvPr>
            <p:ph type="body" idx="1"/>
          </p:nvPr>
        </p:nvSpPr>
        <p:spPr>
          <a:xfrm>
            <a:off x="311700" y="1152475"/>
            <a:ext cx="51177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 </a:t>
            </a:r>
            <a:endParaRPr/>
          </a:p>
          <a:p>
            <a:pPr marL="0" lvl="0" indent="0" algn="l" rtl="0">
              <a:lnSpc>
                <a:spcPct val="115000"/>
              </a:lnSpc>
              <a:spcBef>
                <a:spcPts val="1200"/>
              </a:spcBef>
              <a:spcAft>
                <a:spcPts val="0"/>
              </a:spcAft>
              <a:buSzPts val="1800"/>
              <a:buNone/>
            </a:pPr>
            <a:r>
              <a:rPr lang="en"/>
              <a:t>Table capacity = 3</a:t>
            </a:r>
            <a:endParaRPr/>
          </a:p>
          <a:p>
            <a:pPr marL="0" lvl="0" indent="0" algn="l" rtl="0">
              <a:lnSpc>
                <a:spcPct val="115000"/>
              </a:lnSpc>
              <a:spcBef>
                <a:spcPts val="1200"/>
              </a:spcBef>
              <a:spcAft>
                <a:spcPts val="0"/>
              </a:spcAft>
              <a:buSzPts val="1800"/>
              <a:buNone/>
            </a:pPr>
            <a:r>
              <a:rPr lang="en"/>
              <a:t>insert(6), h(6) = 0</a:t>
            </a:r>
            <a:endParaRPr/>
          </a:p>
          <a:p>
            <a:pPr marL="0" lvl="0" indent="0" algn="l" rtl="0">
              <a:lnSpc>
                <a:spcPct val="115000"/>
              </a:lnSpc>
              <a:spcBef>
                <a:spcPts val="1200"/>
              </a:spcBef>
              <a:spcAft>
                <a:spcPts val="1200"/>
              </a:spcAft>
              <a:buSzPts val="1800"/>
              <a:buNone/>
            </a:pPr>
            <a:endParaRPr/>
          </a:p>
        </p:txBody>
      </p:sp>
      <p:sp>
        <p:nvSpPr>
          <p:cNvPr id="712" name="Google Shape;712;p34"/>
          <p:cNvSpPr/>
          <p:nvPr/>
        </p:nvSpPr>
        <p:spPr>
          <a:xfrm>
            <a:off x="6058900" y="118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0</a:t>
            </a:r>
            <a:endParaRPr sz="1400" b="0" i="0" u="none" strike="noStrike" cap="none">
              <a:solidFill>
                <a:srgbClr val="000000"/>
              </a:solidFill>
              <a:latin typeface="Arial"/>
              <a:ea typeface="Arial"/>
              <a:cs typeface="Arial"/>
              <a:sym typeface="Arial"/>
            </a:endParaRPr>
          </a:p>
        </p:txBody>
      </p:sp>
      <p:sp>
        <p:nvSpPr>
          <p:cNvPr id="713" name="Google Shape;713;p34"/>
          <p:cNvSpPr/>
          <p:nvPr/>
        </p:nvSpPr>
        <p:spPr>
          <a:xfrm>
            <a:off x="6058900" y="156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1</a:t>
            </a:r>
            <a:endParaRPr sz="1400" b="0" i="0" u="none" strike="noStrike" cap="none">
              <a:solidFill>
                <a:srgbClr val="000000"/>
              </a:solidFill>
              <a:latin typeface="Arial"/>
              <a:ea typeface="Arial"/>
              <a:cs typeface="Arial"/>
              <a:sym typeface="Arial"/>
            </a:endParaRPr>
          </a:p>
        </p:txBody>
      </p:sp>
      <p:sp>
        <p:nvSpPr>
          <p:cNvPr id="714" name="Google Shape;714;p34"/>
          <p:cNvSpPr/>
          <p:nvPr/>
        </p:nvSpPr>
        <p:spPr>
          <a:xfrm>
            <a:off x="6058900" y="1954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720" name="Google Shape;720;p35"/>
          <p:cNvSpPr txBox="1">
            <a:spLocks noGrp="1"/>
          </p:cNvSpPr>
          <p:nvPr>
            <p:ph type="body" idx="1"/>
          </p:nvPr>
        </p:nvSpPr>
        <p:spPr>
          <a:xfrm>
            <a:off x="311700" y="1152475"/>
            <a:ext cx="5117700" cy="392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 </a:t>
            </a:r>
            <a:endParaRPr/>
          </a:p>
          <a:p>
            <a:pPr marL="0" lvl="0" indent="0" algn="l" rtl="0">
              <a:lnSpc>
                <a:spcPct val="115000"/>
              </a:lnSpc>
              <a:spcBef>
                <a:spcPts val="1200"/>
              </a:spcBef>
              <a:spcAft>
                <a:spcPts val="0"/>
              </a:spcAft>
              <a:buSzPts val="1800"/>
              <a:buNone/>
            </a:pPr>
            <a:r>
              <a:rPr lang="en"/>
              <a:t>Table capacity = 3</a:t>
            </a:r>
            <a:endParaRPr/>
          </a:p>
          <a:p>
            <a:pPr marL="0" lvl="0" indent="0" algn="l" rtl="0">
              <a:lnSpc>
                <a:spcPct val="115000"/>
              </a:lnSpc>
              <a:spcBef>
                <a:spcPts val="1200"/>
              </a:spcBef>
              <a:spcAft>
                <a:spcPts val="0"/>
              </a:spcAft>
              <a:buSzPts val="1800"/>
              <a:buNone/>
            </a:pPr>
            <a:r>
              <a:rPr lang="en"/>
              <a:t>insert(6), h(6) = 0</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Probes:</a:t>
            </a:r>
            <a:endParaRPr/>
          </a:p>
          <a:p>
            <a:pPr marL="457200" lvl="0" indent="-342900" algn="l" rtl="0">
              <a:lnSpc>
                <a:spcPct val="115000"/>
              </a:lnSpc>
              <a:spcBef>
                <a:spcPts val="1200"/>
              </a:spcBef>
              <a:spcAft>
                <a:spcPts val="0"/>
              </a:spcAft>
              <a:buSzPts val="1800"/>
              <a:buAutoNum type="arabicPeriod"/>
            </a:pPr>
            <a:r>
              <a:rPr lang="en" b="1"/>
              <a:t>0</a:t>
            </a:r>
            <a:endParaRPr b="1"/>
          </a:p>
          <a:p>
            <a:pPr marL="0" lvl="0" indent="0" algn="l" rtl="0">
              <a:lnSpc>
                <a:spcPct val="115000"/>
              </a:lnSpc>
              <a:spcBef>
                <a:spcPts val="1200"/>
              </a:spcBef>
              <a:spcAft>
                <a:spcPts val="1200"/>
              </a:spcAft>
              <a:buSzPts val="1800"/>
              <a:buNone/>
            </a:pPr>
            <a:endParaRPr b="1"/>
          </a:p>
        </p:txBody>
      </p:sp>
      <p:sp>
        <p:nvSpPr>
          <p:cNvPr id="721" name="Google Shape;721;p35"/>
          <p:cNvSpPr/>
          <p:nvPr/>
        </p:nvSpPr>
        <p:spPr>
          <a:xfrm>
            <a:off x="6058900" y="118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0</a:t>
            </a:r>
            <a:endParaRPr sz="1400" b="0" i="0" u="none" strike="noStrike" cap="none">
              <a:solidFill>
                <a:srgbClr val="000000"/>
              </a:solidFill>
              <a:latin typeface="Arial"/>
              <a:ea typeface="Arial"/>
              <a:cs typeface="Arial"/>
              <a:sym typeface="Arial"/>
            </a:endParaRPr>
          </a:p>
        </p:txBody>
      </p:sp>
      <p:sp>
        <p:nvSpPr>
          <p:cNvPr id="722" name="Google Shape;722;p35"/>
          <p:cNvSpPr/>
          <p:nvPr/>
        </p:nvSpPr>
        <p:spPr>
          <a:xfrm>
            <a:off x="6058900" y="156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1</a:t>
            </a:r>
            <a:endParaRPr sz="1400" b="0" i="0" u="none" strike="noStrike" cap="none">
              <a:solidFill>
                <a:srgbClr val="000000"/>
              </a:solidFill>
              <a:latin typeface="Arial"/>
              <a:ea typeface="Arial"/>
              <a:cs typeface="Arial"/>
              <a:sym typeface="Arial"/>
            </a:endParaRPr>
          </a:p>
        </p:txBody>
      </p:sp>
      <p:sp>
        <p:nvSpPr>
          <p:cNvPr id="723" name="Google Shape;723;p35"/>
          <p:cNvSpPr/>
          <p:nvPr/>
        </p:nvSpPr>
        <p:spPr>
          <a:xfrm>
            <a:off x="6058900" y="1954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729" name="Google Shape;729;p36"/>
          <p:cNvSpPr txBox="1">
            <a:spLocks noGrp="1"/>
          </p:cNvSpPr>
          <p:nvPr>
            <p:ph type="body" idx="1"/>
          </p:nvPr>
        </p:nvSpPr>
        <p:spPr>
          <a:xfrm>
            <a:off x="311700" y="1152475"/>
            <a:ext cx="5117700" cy="392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 </a:t>
            </a:r>
            <a:endParaRPr/>
          </a:p>
          <a:p>
            <a:pPr marL="0" lvl="0" indent="0" algn="l" rtl="0">
              <a:lnSpc>
                <a:spcPct val="115000"/>
              </a:lnSpc>
              <a:spcBef>
                <a:spcPts val="1200"/>
              </a:spcBef>
              <a:spcAft>
                <a:spcPts val="0"/>
              </a:spcAft>
              <a:buSzPts val="1800"/>
              <a:buNone/>
            </a:pPr>
            <a:r>
              <a:rPr lang="en"/>
              <a:t>Table capacity = 3</a:t>
            </a:r>
            <a:endParaRPr/>
          </a:p>
          <a:p>
            <a:pPr marL="0" lvl="0" indent="0" algn="l" rtl="0">
              <a:lnSpc>
                <a:spcPct val="115000"/>
              </a:lnSpc>
              <a:spcBef>
                <a:spcPts val="1200"/>
              </a:spcBef>
              <a:spcAft>
                <a:spcPts val="0"/>
              </a:spcAft>
              <a:buSzPts val="1800"/>
              <a:buNone/>
            </a:pPr>
            <a:r>
              <a:rPr lang="en"/>
              <a:t>insert(6), h(6) = 0</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Probes:</a:t>
            </a:r>
            <a:endParaRPr/>
          </a:p>
          <a:p>
            <a:pPr marL="457200" lvl="0" indent="-342900" algn="l" rtl="0">
              <a:lnSpc>
                <a:spcPct val="115000"/>
              </a:lnSpc>
              <a:spcBef>
                <a:spcPts val="1200"/>
              </a:spcBef>
              <a:spcAft>
                <a:spcPts val="0"/>
              </a:spcAft>
              <a:buSzPts val="1800"/>
              <a:buAutoNum type="arabicPeriod"/>
            </a:pPr>
            <a:r>
              <a:rPr lang="en" b="1"/>
              <a:t>0</a:t>
            </a:r>
            <a:endParaRPr b="1"/>
          </a:p>
          <a:p>
            <a:pPr marL="457200" lvl="0" indent="-342900" algn="l" rtl="0">
              <a:lnSpc>
                <a:spcPct val="115000"/>
              </a:lnSpc>
              <a:spcBef>
                <a:spcPts val="0"/>
              </a:spcBef>
              <a:spcAft>
                <a:spcPts val="0"/>
              </a:spcAft>
              <a:buSzPts val="1800"/>
              <a:buAutoNum type="arabicPeriod"/>
            </a:pPr>
            <a:r>
              <a:rPr lang="en"/>
              <a:t>7 % 3 = </a:t>
            </a:r>
            <a:r>
              <a:rPr lang="en" b="1"/>
              <a:t>1</a:t>
            </a:r>
            <a:endParaRPr b="1"/>
          </a:p>
          <a:p>
            <a:pPr marL="0" lvl="0" indent="0" algn="l" rtl="0">
              <a:lnSpc>
                <a:spcPct val="115000"/>
              </a:lnSpc>
              <a:spcBef>
                <a:spcPts val="1200"/>
              </a:spcBef>
              <a:spcAft>
                <a:spcPts val="1200"/>
              </a:spcAft>
              <a:buSzPts val="1800"/>
              <a:buNone/>
            </a:pPr>
            <a:endParaRPr b="1"/>
          </a:p>
        </p:txBody>
      </p:sp>
      <p:sp>
        <p:nvSpPr>
          <p:cNvPr id="730" name="Google Shape;730;p36"/>
          <p:cNvSpPr/>
          <p:nvPr/>
        </p:nvSpPr>
        <p:spPr>
          <a:xfrm>
            <a:off x="6058900" y="118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0</a:t>
            </a:r>
            <a:endParaRPr sz="1400" b="0" i="0" u="none" strike="noStrike" cap="none">
              <a:solidFill>
                <a:srgbClr val="000000"/>
              </a:solidFill>
              <a:latin typeface="Arial"/>
              <a:ea typeface="Arial"/>
              <a:cs typeface="Arial"/>
              <a:sym typeface="Arial"/>
            </a:endParaRPr>
          </a:p>
        </p:txBody>
      </p:sp>
      <p:sp>
        <p:nvSpPr>
          <p:cNvPr id="731" name="Google Shape;731;p36"/>
          <p:cNvSpPr/>
          <p:nvPr/>
        </p:nvSpPr>
        <p:spPr>
          <a:xfrm>
            <a:off x="6058900" y="156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1</a:t>
            </a:r>
            <a:endParaRPr sz="1400" b="0" i="0" u="none" strike="noStrike" cap="none">
              <a:solidFill>
                <a:srgbClr val="000000"/>
              </a:solidFill>
              <a:latin typeface="Arial"/>
              <a:ea typeface="Arial"/>
              <a:cs typeface="Arial"/>
              <a:sym typeface="Arial"/>
            </a:endParaRPr>
          </a:p>
        </p:txBody>
      </p:sp>
      <p:sp>
        <p:nvSpPr>
          <p:cNvPr id="732" name="Google Shape;732;p36"/>
          <p:cNvSpPr/>
          <p:nvPr/>
        </p:nvSpPr>
        <p:spPr>
          <a:xfrm>
            <a:off x="6058900" y="1954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Handling Collisions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738" name="Google Shape;738;p37"/>
          <p:cNvSpPr txBox="1">
            <a:spLocks noGrp="1"/>
          </p:cNvSpPr>
          <p:nvPr>
            <p:ph type="body" idx="1"/>
          </p:nvPr>
        </p:nvSpPr>
        <p:spPr>
          <a:xfrm>
            <a:off x="311700" y="1152475"/>
            <a:ext cx="5117700" cy="392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 </a:t>
            </a:r>
            <a:endParaRPr/>
          </a:p>
          <a:p>
            <a:pPr marL="0" lvl="0" indent="0" algn="l" rtl="0">
              <a:lnSpc>
                <a:spcPct val="115000"/>
              </a:lnSpc>
              <a:spcBef>
                <a:spcPts val="1200"/>
              </a:spcBef>
              <a:spcAft>
                <a:spcPts val="0"/>
              </a:spcAft>
              <a:buSzPts val="1800"/>
              <a:buNone/>
            </a:pPr>
            <a:r>
              <a:rPr lang="en"/>
              <a:t>Table capacity = 3</a:t>
            </a:r>
            <a:endParaRPr/>
          </a:p>
          <a:p>
            <a:pPr marL="0" lvl="0" indent="0" algn="l" rtl="0">
              <a:lnSpc>
                <a:spcPct val="115000"/>
              </a:lnSpc>
              <a:spcBef>
                <a:spcPts val="1200"/>
              </a:spcBef>
              <a:spcAft>
                <a:spcPts val="0"/>
              </a:spcAft>
              <a:buSzPts val="1800"/>
              <a:buNone/>
            </a:pPr>
            <a:r>
              <a:rPr lang="en"/>
              <a:t>insert(6), h(6) = 0</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Probes:</a:t>
            </a:r>
            <a:endParaRPr/>
          </a:p>
          <a:p>
            <a:pPr marL="457200" lvl="0" indent="-342900" algn="l" rtl="0">
              <a:lnSpc>
                <a:spcPct val="115000"/>
              </a:lnSpc>
              <a:spcBef>
                <a:spcPts val="1200"/>
              </a:spcBef>
              <a:spcAft>
                <a:spcPts val="0"/>
              </a:spcAft>
              <a:buSzPts val="1800"/>
              <a:buAutoNum type="arabicPeriod"/>
            </a:pPr>
            <a:r>
              <a:rPr lang="en" b="1"/>
              <a:t>0</a:t>
            </a:r>
            <a:endParaRPr b="1"/>
          </a:p>
          <a:p>
            <a:pPr marL="457200" lvl="0" indent="-342900" algn="l" rtl="0">
              <a:lnSpc>
                <a:spcPct val="115000"/>
              </a:lnSpc>
              <a:spcBef>
                <a:spcPts val="0"/>
              </a:spcBef>
              <a:spcAft>
                <a:spcPts val="0"/>
              </a:spcAft>
              <a:buSzPts val="1800"/>
              <a:buAutoNum type="arabicPeriod"/>
            </a:pPr>
            <a:r>
              <a:rPr lang="en"/>
              <a:t>7 % 3 = </a:t>
            </a:r>
            <a:r>
              <a:rPr lang="en" b="1"/>
              <a:t>1</a:t>
            </a:r>
            <a:endParaRPr b="1"/>
          </a:p>
          <a:p>
            <a:pPr marL="457200" lvl="0" indent="-342900" algn="l" rtl="0">
              <a:lnSpc>
                <a:spcPct val="115000"/>
              </a:lnSpc>
              <a:spcBef>
                <a:spcPts val="0"/>
              </a:spcBef>
              <a:spcAft>
                <a:spcPts val="0"/>
              </a:spcAft>
              <a:buSzPts val="1800"/>
              <a:buAutoNum type="arabicPeriod"/>
            </a:pPr>
            <a:r>
              <a:rPr lang="en"/>
              <a:t>10 % 3 = </a:t>
            </a:r>
            <a:r>
              <a:rPr lang="en" b="1"/>
              <a:t>1</a:t>
            </a:r>
            <a:endParaRPr b="1"/>
          </a:p>
          <a:p>
            <a:pPr marL="0" lvl="0" indent="0" algn="l" rtl="0">
              <a:lnSpc>
                <a:spcPct val="115000"/>
              </a:lnSpc>
              <a:spcBef>
                <a:spcPts val="1200"/>
              </a:spcBef>
              <a:spcAft>
                <a:spcPts val="1200"/>
              </a:spcAft>
              <a:buSzPts val="1800"/>
              <a:buNone/>
            </a:pPr>
            <a:endParaRPr b="1"/>
          </a:p>
        </p:txBody>
      </p:sp>
      <p:sp>
        <p:nvSpPr>
          <p:cNvPr id="739" name="Google Shape;739;p37"/>
          <p:cNvSpPr/>
          <p:nvPr/>
        </p:nvSpPr>
        <p:spPr>
          <a:xfrm>
            <a:off x="6058900" y="118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0</a:t>
            </a:r>
            <a:endParaRPr sz="1400" b="0" i="0" u="none" strike="noStrike" cap="none">
              <a:solidFill>
                <a:srgbClr val="000000"/>
              </a:solidFill>
              <a:latin typeface="Arial"/>
              <a:ea typeface="Arial"/>
              <a:cs typeface="Arial"/>
              <a:sym typeface="Arial"/>
            </a:endParaRPr>
          </a:p>
        </p:txBody>
      </p:sp>
      <p:sp>
        <p:nvSpPr>
          <p:cNvPr id="740" name="Google Shape;740;p37"/>
          <p:cNvSpPr/>
          <p:nvPr/>
        </p:nvSpPr>
        <p:spPr>
          <a:xfrm>
            <a:off x="6058900" y="156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1</a:t>
            </a:r>
            <a:endParaRPr sz="1400" b="0" i="0" u="none" strike="noStrike" cap="none">
              <a:solidFill>
                <a:srgbClr val="000000"/>
              </a:solidFill>
              <a:latin typeface="Arial"/>
              <a:ea typeface="Arial"/>
              <a:cs typeface="Arial"/>
              <a:sym typeface="Arial"/>
            </a:endParaRPr>
          </a:p>
        </p:txBody>
      </p:sp>
      <p:sp>
        <p:nvSpPr>
          <p:cNvPr id="741" name="Google Shape;741;p37"/>
          <p:cNvSpPr/>
          <p:nvPr/>
        </p:nvSpPr>
        <p:spPr>
          <a:xfrm>
            <a:off x="6058900" y="1954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Quadratic Probing</a:t>
            </a:r>
            <a:endParaRPr/>
          </a:p>
        </p:txBody>
      </p:sp>
      <p:sp>
        <p:nvSpPr>
          <p:cNvPr id="747" name="Google Shape;747;p38"/>
          <p:cNvSpPr txBox="1">
            <a:spLocks noGrp="1"/>
          </p:cNvSpPr>
          <p:nvPr>
            <p:ph type="body" idx="1"/>
          </p:nvPr>
        </p:nvSpPr>
        <p:spPr>
          <a:xfrm>
            <a:off x="311700" y="1152475"/>
            <a:ext cx="5117700" cy="392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 </a:t>
            </a:r>
            <a:endParaRPr/>
          </a:p>
          <a:p>
            <a:pPr marL="0" lvl="0" indent="0" algn="l" rtl="0">
              <a:lnSpc>
                <a:spcPct val="115000"/>
              </a:lnSpc>
              <a:spcBef>
                <a:spcPts val="1200"/>
              </a:spcBef>
              <a:spcAft>
                <a:spcPts val="0"/>
              </a:spcAft>
              <a:buSzPts val="1800"/>
              <a:buNone/>
            </a:pPr>
            <a:r>
              <a:rPr lang="en"/>
              <a:t>Table capacity = 3</a:t>
            </a:r>
            <a:endParaRPr/>
          </a:p>
          <a:p>
            <a:pPr marL="0" lvl="0" indent="0" algn="l" rtl="0">
              <a:lnSpc>
                <a:spcPct val="115000"/>
              </a:lnSpc>
              <a:spcBef>
                <a:spcPts val="1200"/>
              </a:spcBef>
              <a:spcAft>
                <a:spcPts val="0"/>
              </a:spcAft>
              <a:buSzPts val="1800"/>
              <a:buNone/>
            </a:pPr>
            <a:r>
              <a:rPr lang="en"/>
              <a:t>insert(6), h(6) = 0</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Probes:</a:t>
            </a:r>
            <a:endParaRPr/>
          </a:p>
          <a:p>
            <a:pPr marL="457200" lvl="0" indent="-342900" algn="l" rtl="0">
              <a:lnSpc>
                <a:spcPct val="115000"/>
              </a:lnSpc>
              <a:spcBef>
                <a:spcPts val="1200"/>
              </a:spcBef>
              <a:spcAft>
                <a:spcPts val="0"/>
              </a:spcAft>
              <a:buSzPts val="1800"/>
              <a:buAutoNum type="arabicPeriod"/>
            </a:pPr>
            <a:r>
              <a:rPr lang="en" b="1"/>
              <a:t>0</a:t>
            </a:r>
            <a:endParaRPr b="1"/>
          </a:p>
          <a:p>
            <a:pPr marL="457200" lvl="0" indent="-342900" algn="l" rtl="0">
              <a:lnSpc>
                <a:spcPct val="115000"/>
              </a:lnSpc>
              <a:spcBef>
                <a:spcPts val="0"/>
              </a:spcBef>
              <a:spcAft>
                <a:spcPts val="0"/>
              </a:spcAft>
              <a:buSzPts val="1800"/>
              <a:buAutoNum type="arabicPeriod"/>
            </a:pPr>
            <a:r>
              <a:rPr lang="en"/>
              <a:t>7 % 3 = </a:t>
            </a:r>
            <a:r>
              <a:rPr lang="en" b="1"/>
              <a:t>1</a:t>
            </a:r>
            <a:endParaRPr b="1"/>
          </a:p>
          <a:p>
            <a:pPr marL="457200" lvl="0" indent="-342900" algn="l" rtl="0">
              <a:lnSpc>
                <a:spcPct val="115000"/>
              </a:lnSpc>
              <a:spcBef>
                <a:spcPts val="0"/>
              </a:spcBef>
              <a:spcAft>
                <a:spcPts val="0"/>
              </a:spcAft>
              <a:buSzPts val="1800"/>
              <a:buAutoNum type="arabicPeriod"/>
            </a:pPr>
            <a:r>
              <a:rPr lang="en"/>
              <a:t>10 % 3 = </a:t>
            </a:r>
            <a:r>
              <a:rPr lang="en" b="1"/>
              <a:t>1</a:t>
            </a:r>
            <a:endParaRPr b="1"/>
          </a:p>
          <a:p>
            <a:pPr marL="457200" lvl="0" indent="-342900" algn="l" rtl="0">
              <a:lnSpc>
                <a:spcPct val="115000"/>
              </a:lnSpc>
              <a:spcBef>
                <a:spcPts val="0"/>
              </a:spcBef>
              <a:spcAft>
                <a:spcPts val="0"/>
              </a:spcAft>
              <a:buSzPts val="1800"/>
              <a:buAutoNum type="arabicPeriod"/>
            </a:pPr>
            <a:r>
              <a:rPr lang="en"/>
              <a:t>15 % 3 = </a:t>
            </a:r>
            <a:r>
              <a:rPr lang="en" b="1"/>
              <a:t>0</a:t>
            </a:r>
            <a:endParaRPr b="1"/>
          </a:p>
        </p:txBody>
      </p:sp>
      <p:sp>
        <p:nvSpPr>
          <p:cNvPr id="748" name="Google Shape;748;p38"/>
          <p:cNvSpPr/>
          <p:nvPr/>
        </p:nvSpPr>
        <p:spPr>
          <a:xfrm>
            <a:off x="6058900" y="118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		 0</a:t>
            </a:r>
            <a:endParaRPr sz="1400" b="0" i="0" u="none" strike="noStrike" cap="none">
              <a:solidFill>
                <a:srgbClr val="000000"/>
              </a:solidFill>
              <a:latin typeface="Arial"/>
              <a:ea typeface="Arial"/>
              <a:cs typeface="Arial"/>
              <a:sym typeface="Arial"/>
            </a:endParaRPr>
          </a:p>
        </p:txBody>
      </p:sp>
      <p:sp>
        <p:nvSpPr>
          <p:cNvPr id="749" name="Google Shape;749;p38"/>
          <p:cNvSpPr/>
          <p:nvPr/>
        </p:nvSpPr>
        <p:spPr>
          <a:xfrm>
            <a:off x="6058900" y="156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1</a:t>
            </a:r>
            <a:endParaRPr sz="1400" b="0" i="0" u="none" strike="noStrike" cap="none">
              <a:solidFill>
                <a:srgbClr val="000000"/>
              </a:solidFill>
              <a:latin typeface="Arial"/>
              <a:ea typeface="Arial"/>
              <a:cs typeface="Arial"/>
              <a:sym typeface="Arial"/>
            </a:endParaRPr>
          </a:p>
        </p:txBody>
      </p:sp>
      <p:sp>
        <p:nvSpPr>
          <p:cNvPr id="750" name="Google Shape;750;p38"/>
          <p:cNvSpPr/>
          <p:nvPr/>
        </p:nvSpPr>
        <p:spPr>
          <a:xfrm>
            <a:off x="6058900" y="1954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[2]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Probing</a:t>
            </a:r>
            <a:endParaRPr/>
          </a:p>
        </p:txBody>
      </p:sp>
      <p:sp>
        <p:nvSpPr>
          <p:cNvPr id="756" name="Google Shape;756;p39"/>
          <p:cNvSpPr txBox="1">
            <a:spLocks noGrp="1"/>
          </p:cNvSpPr>
          <p:nvPr>
            <p:ph type="body" idx="1"/>
          </p:nvPr>
        </p:nvSpPr>
        <p:spPr>
          <a:xfrm>
            <a:off x="311700" y="133402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b="1"/>
              <a:t>For open addressing, a good hash function h(key, i) must enumerate all possible buckets (not satisfied)</a:t>
            </a:r>
            <a:endParaRPr b="1"/>
          </a:p>
          <a:p>
            <a:pPr marL="457200" lvl="0" indent="-342900" algn="l" rtl="0">
              <a:lnSpc>
                <a:spcPct val="115000"/>
              </a:lnSpc>
              <a:spcBef>
                <a:spcPts val="0"/>
              </a:spcBef>
              <a:spcAft>
                <a:spcPts val="0"/>
              </a:spcAft>
              <a:buSzPts val="1800"/>
              <a:buChar char="-"/>
            </a:pPr>
            <a:r>
              <a:rPr lang="en"/>
              <a:t>Therefore h(k) = k % 3 is not a good hash function for quadratic probing</a:t>
            </a:r>
            <a:endParaRPr/>
          </a:p>
          <a:p>
            <a:pPr marL="457200" lvl="0" indent="-342900" algn="l" rtl="0">
              <a:lnSpc>
                <a:spcPct val="115000"/>
              </a:lnSpc>
              <a:spcBef>
                <a:spcPts val="0"/>
              </a:spcBef>
              <a:spcAft>
                <a:spcPts val="0"/>
              </a:spcAft>
              <a:buSzPts val="1800"/>
              <a:buChar char="-"/>
            </a:pPr>
            <a:r>
              <a:rPr lang="en"/>
              <a:t>Usually prime numbers tend to be good candidates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4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Table resizing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But how much does time increasing table size take?</a:t>
            </a:r>
            <a:endParaRPr/>
          </a:p>
        </p:txBody>
      </p:sp>
      <p:sp>
        <p:nvSpPr>
          <p:cNvPr id="767" name="Google Shape;767;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Let’s say:</a:t>
            </a:r>
            <a:endParaRPr/>
          </a:p>
          <a:p>
            <a:pPr marL="457200" lvl="0" indent="-342900" algn="l" rtl="0">
              <a:lnSpc>
                <a:spcPct val="115000"/>
              </a:lnSpc>
              <a:spcBef>
                <a:spcPts val="1200"/>
              </a:spcBef>
              <a:spcAft>
                <a:spcPts val="0"/>
              </a:spcAft>
              <a:buSzPts val="1800"/>
              <a:buChar char="●"/>
            </a:pPr>
            <a:r>
              <a:rPr lang="en"/>
              <a:t>The old hash table is size m</a:t>
            </a:r>
            <a:r>
              <a:rPr lang="en" baseline="-25000"/>
              <a:t>1</a:t>
            </a:r>
            <a:endParaRPr/>
          </a:p>
          <a:p>
            <a:pPr marL="457200" lvl="0" indent="-342900" algn="l" rtl="0">
              <a:lnSpc>
                <a:spcPct val="115000"/>
              </a:lnSpc>
              <a:spcBef>
                <a:spcPts val="0"/>
              </a:spcBef>
              <a:spcAft>
                <a:spcPts val="0"/>
              </a:spcAft>
              <a:buSzPts val="1800"/>
              <a:buChar char="●"/>
            </a:pPr>
            <a:r>
              <a:rPr lang="en"/>
              <a:t>The new hash table is size m</a:t>
            </a:r>
            <a:r>
              <a:rPr lang="en" baseline="-25000"/>
              <a:t>2</a:t>
            </a:r>
            <a:endParaRPr/>
          </a:p>
          <a:p>
            <a:pPr marL="457200" lvl="0" indent="-342900" algn="l" rtl="0">
              <a:lnSpc>
                <a:spcPct val="115000"/>
              </a:lnSpc>
              <a:spcBef>
                <a:spcPts val="0"/>
              </a:spcBef>
              <a:spcAft>
                <a:spcPts val="0"/>
              </a:spcAft>
              <a:buSzPts val="1800"/>
              <a:buChar char="●"/>
            </a:pPr>
            <a:r>
              <a:rPr lang="en"/>
              <a:t>The number of elements we have is n</a:t>
            </a:r>
            <a:endParaRPr/>
          </a:p>
          <a:p>
            <a:pPr marL="0" lvl="0" indent="0" algn="l" rtl="0">
              <a:lnSpc>
                <a:spcPct val="115000"/>
              </a:lnSpc>
              <a:spcBef>
                <a:spcPts val="1200"/>
              </a:spcBef>
              <a:spcAft>
                <a:spcPts val="0"/>
              </a:spcAft>
              <a:buSzPts val="1800"/>
              <a:buNone/>
            </a:pPr>
            <a:r>
              <a:rPr lang="en"/>
              <a:t>Time complexity?</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But how much does time it take?</a:t>
            </a:r>
            <a:endParaRPr/>
          </a:p>
        </p:txBody>
      </p:sp>
      <p:sp>
        <p:nvSpPr>
          <p:cNvPr id="773" name="Google Shape;773;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Let’s say:</a:t>
            </a:r>
            <a:endParaRPr/>
          </a:p>
          <a:p>
            <a:pPr marL="457200" lvl="0" indent="-342900" algn="l" rtl="0">
              <a:lnSpc>
                <a:spcPct val="115000"/>
              </a:lnSpc>
              <a:spcBef>
                <a:spcPts val="1200"/>
              </a:spcBef>
              <a:spcAft>
                <a:spcPts val="0"/>
              </a:spcAft>
              <a:buSzPts val="1800"/>
              <a:buChar char="●"/>
            </a:pPr>
            <a:r>
              <a:rPr lang="en"/>
              <a:t>The old hash table is size m</a:t>
            </a:r>
            <a:r>
              <a:rPr lang="en" baseline="-25000"/>
              <a:t>1</a:t>
            </a:r>
            <a:endParaRPr/>
          </a:p>
          <a:p>
            <a:pPr marL="457200" lvl="0" indent="-342900" algn="l" rtl="0">
              <a:lnSpc>
                <a:spcPct val="115000"/>
              </a:lnSpc>
              <a:spcBef>
                <a:spcPts val="0"/>
              </a:spcBef>
              <a:spcAft>
                <a:spcPts val="0"/>
              </a:spcAft>
              <a:buSzPts val="1800"/>
              <a:buChar char="●"/>
            </a:pPr>
            <a:r>
              <a:rPr lang="en"/>
              <a:t>The new hash table is size m</a:t>
            </a:r>
            <a:r>
              <a:rPr lang="en" baseline="-25000"/>
              <a:t>2</a:t>
            </a:r>
            <a:endParaRPr/>
          </a:p>
          <a:p>
            <a:pPr marL="457200" lvl="0" indent="-342900" algn="l" rtl="0">
              <a:lnSpc>
                <a:spcPct val="115000"/>
              </a:lnSpc>
              <a:spcBef>
                <a:spcPts val="0"/>
              </a:spcBef>
              <a:spcAft>
                <a:spcPts val="0"/>
              </a:spcAft>
              <a:buSzPts val="1800"/>
              <a:buChar char="●"/>
            </a:pPr>
            <a:r>
              <a:rPr lang="en"/>
              <a:t>The number of elements we have is n</a:t>
            </a:r>
            <a:endParaRPr/>
          </a:p>
          <a:p>
            <a:pPr marL="0" lvl="0" indent="0" algn="l" rtl="0">
              <a:lnSpc>
                <a:spcPct val="115000"/>
              </a:lnSpc>
              <a:spcBef>
                <a:spcPts val="1200"/>
              </a:spcBef>
              <a:spcAft>
                <a:spcPts val="0"/>
              </a:spcAft>
              <a:buSzPts val="1800"/>
              <a:buNone/>
            </a:pPr>
            <a:r>
              <a:rPr lang="en"/>
              <a:t>Time complexity?</a:t>
            </a:r>
            <a:endParaRPr/>
          </a:p>
          <a:p>
            <a:pPr marL="0" lvl="0" indent="0" algn="l" rtl="0">
              <a:lnSpc>
                <a:spcPct val="115000"/>
              </a:lnSpc>
              <a:spcBef>
                <a:spcPts val="1200"/>
              </a:spcBef>
              <a:spcAft>
                <a:spcPts val="1200"/>
              </a:spcAft>
              <a:buSzPts val="1800"/>
              <a:buNone/>
            </a:pPr>
            <a:r>
              <a:rPr lang="en" i="1">
                <a:latin typeface="Roboto"/>
                <a:ea typeface="Roboto"/>
                <a:cs typeface="Roboto"/>
                <a:sym typeface="Roboto"/>
              </a:rPr>
              <a:t>O(m</a:t>
            </a:r>
            <a:r>
              <a:rPr lang="en" i="1" baseline="-25000">
                <a:latin typeface="Roboto"/>
                <a:ea typeface="Roboto"/>
                <a:cs typeface="Roboto"/>
                <a:sym typeface="Roboto"/>
              </a:rPr>
              <a:t>1</a:t>
            </a:r>
            <a:r>
              <a:rPr lang="en" i="1">
                <a:latin typeface="Roboto"/>
                <a:ea typeface="Roboto"/>
                <a:cs typeface="Roboto"/>
                <a:sym typeface="Roboto"/>
              </a:rPr>
              <a:t> + m</a:t>
            </a:r>
            <a:r>
              <a:rPr lang="en" i="1" baseline="-25000">
                <a:latin typeface="Roboto"/>
                <a:ea typeface="Roboto"/>
                <a:cs typeface="Roboto"/>
                <a:sym typeface="Roboto"/>
              </a:rPr>
              <a:t>2</a:t>
            </a:r>
            <a:r>
              <a:rPr lang="en" i="1">
                <a:latin typeface="Roboto"/>
                <a:ea typeface="Roboto"/>
                <a:cs typeface="Roboto"/>
                <a:sym typeface="Roboto"/>
              </a:rPr>
              <a:t> + n) = m</a:t>
            </a:r>
            <a:r>
              <a:rPr lang="en" i="1" baseline="-25000">
                <a:latin typeface="Roboto"/>
                <a:ea typeface="Roboto"/>
                <a:cs typeface="Roboto"/>
                <a:sym typeface="Roboto"/>
              </a:rPr>
              <a:t>1</a:t>
            </a:r>
            <a:r>
              <a:rPr lang="en" i="1">
                <a:latin typeface="Roboto"/>
                <a:ea typeface="Roboto"/>
                <a:cs typeface="Roboto"/>
                <a:sym typeface="Roboto"/>
              </a:rPr>
              <a:t> for scanning old table + m</a:t>
            </a:r>
            <a:r>
              <a:rPr lang="en" i="1" baseline="-25000">
                <a:latin typeface="Roboto"/>
                <a:ea typeface="Roboto"/>
                <a:cs typeface="Roboto"/>
                <a:sym typeface="Roboto"/>
              </a:rPr>
              <a:t>2</a:t>
            </a:r>
            <a:r>
              <a:rPr lang="en" i="1">
                <a:latin typeface="Roboto"/>
                <a:ea typeface="Roboto"/>
                <a:cs typeface="Roboto"/>
                <a:sym typeface="Roboto"/>
              </a:rPr>
              <a:t> for creating new table + n inserts</a:t>
            </a:r>
            <a:endParaRPr i="1">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What’s the strategy to increase table-size?</a:t>
            </a:r>
            <a:endParaRPr/>
          </a:p>
        </p:txBody>
      </p:sp>
      <p:sp>
        <p:nvSpPr>
          <p:cNvPr id="779" name="Google Shape;779;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What’s the strategy to increase table-size?</a:t>
            </a:r>
            <a:endParaRPr/>
          </a:p>
        </p:txBody>
      </p:sp>
      <p:sp>
        <p:nvSpPr>
          <p:cNvPr id="785" name="Google Shape;785;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DOUBLE IT!</a:t>
            </a:r>
            <a:endParaRPr/>
          </a:p>
        </p:txBody>
      </p:sp>
      <p:pic>
        <p:nvPicPr>
          <p:cNvPr id="786" name="Google Shape;786;p44"/>
          <p:cNvPicPr preferRelativeResize="0"/>
          <p:nvPr/>
        </p:nvPicPr>
        <p:blipFill rotWithShape="1">
          <a:blip r:embed="rId3">
            <a:alphaModFix/>
          </a:blip>
          <a:srcRect l="3843" t="18046" r="3322"/>
          <a:stretch/>
        </p:blipFill>
        <p:spPr>
          <a:xfrm>
            <a:off x="2594413" y="1467775"/>
            <a:ext cx="3955175" cy="3562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But how much does time it take?</a:t>
            </a:r>
            <a:endParaRPr/>
          </a:p>
        </p:txBody>
      </p:sp>
      <p:sp>
        <p:nvSpPr>
          <p:cNvPr id="792" name="Google Shape;792;p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Let’s say:</a:t>
            </a:r>
            <a:endParaRPr/>
          </a:p>
          <a:p>
            <a:pPr marL="457200" lvl="0" indent="-342900" algn="l" rtl="0">
              <a:lnSpc>
                <a:spcPct val="115000"/>
              </a:lnSpc>
              <a:spcBef>
                <a:spcPts val="1200"/>
              </a:spcBef>
              <a:spcAft>
                <a:spcPts val="0"/>
              </a:spcAft>
              <a:buSzPts val="1800"/>
              <a:buChar char="●"/>
            </a:pPr>
            <a:r>
              <a:rPr lang="en"/>
              <a:t>The old hash table is size m</a:t>
            </a:r>
            <a:r>
              <a:rPr lang="en" baseline="-25000"/>
              <a:t>1</a:t>
            </a:r>
            <a:r>
              <a:rPr lang="en"/>
              <a:t> </a:t>
            </a:r>
            <a:r>
              <a:rPr lang="en">
                <a:highlight>
                  <a:srgbClr val="FFFF00"/>
                </a:highlight>
              </a:rPr>
              <a:t>= n</a:t>
            </a:r>
            <a:endParaRPr>
              <a:highlight>
                <a:srgbClr val="FFFF00"/>
              </a:highlight>
            </a:endParaRPr>
          </a:p>
          <a:p>
            <a:pPr marL="457200" lvl="0" indent="-342900" algn="l" rtl="0">
              <a:lnSpc>
                <a:spcPct val="115000"/>
              </a:lnSpc>
              <a:spcBef>
                <a:spcPts val="0"/>
              </a:spcBef>
              <a:spcAft>
                <a:spcPts val="0"/>
              </a:spcAft>
              <a:buSzPts val="1800"/>
              <a:buChar char="●"/>
            </a:pPr>
            <a:r>
              <a:rPr lang="en"/>
              <a:t>The new hash table is size m</a:t>
            </a:r>
            <a:r>
              <a:rPr lang="en" baseline="-25000"/>
              <a:t>2 </a:t>
            </a:r>
            <a:r>
              <a:rPr lang="en">
                <a:highlight>
                  <a:srgbClr val="FFFF00"/>
                </a:highlight>
              </a:rPr>
              <a:t>= 2n</a:t>
            </a:r>
            <a:endParaRPr>
              <a:highlight>
                <a:srgbClr val="FFFF00"/>
              </a:highlight>
            </a:endParaRPr>
          </a:p>
          <a:p>
            <a:pPr marL="457200" lvl="0" indent="-342900" algn="l" rtl="0">
              <a:lnSpc>
                <a:spcPct val="115000"/>
              </a:lnSpc>
              <a:spcBef>
                <a:spcPts val="0"/>
              </a:spcBef>
              <a:spcAft>
                <a:spcPts val="0"/>
              </a:spcAft>
              <a:buSzPts val="1800"/>
              <a:buChar char="●"/>
            </a:pPr>
            <a:r>
              <a:rPr lang="en"/>
              <a:t>The number of elements we have is n</a:t>
            </a:r>
            <a:endParaRPr/>
          </a:p>
          <a:p>
            <a:pPr marL="0" lvl="0" indent="0" algn="l" rtl="0">
              <a:lnSpc>
                <a:spcPct val="115000"/>
              </a:lnSpc>
              <a:spcBef>
                <a:spcPts val="1200"/>
              </a:spcBef>
              <a:spcAft>
                <a:spcPts val="0"/>
              </a:spcAft>
              <a:buSzPts val="1800"/>
              <a:buNone/>
            </a:pPr>
            <a:r>
              <a:rPr lang="en"/>
              <a:t>Time complexity?</a:t>
            </a:r>
            <a:endParaRPr/>
          </a:p>
          <a:p>
            <a:pPr marL="0" lvl="0" indent="0" algn="l" rtl="0">
              <a:lnSpc>
                <a:spcPct val="115000"/>
              </a:lnSpc>
              <a:spcBef>
                <a:spcPts val="1200"/>
              </a:spcBef>
              <a:spcAft>
                <a:spcPts val="1200"/>
              </a:spcAft>
              <a:buSzPts val="1800"/>
              <a:buNone/>
            </a:pPr>
            <a:r>
              <a:rPr lang="en" i="1">
                <a:latin typeface="Roboto"/>
                <a:ea typeface="Roboto"/>
                <a:cs typeface="Roboto"/>
                <a:sym typeface="Roboto"/>
              </a:rPr>
              <a:t>O(m</a:t>
            </a:r>
            <a:r>
              <a:rPr lang="en" i="1" baseline="-25000">
                <a:latin typeface="Roboto"/>
                <a:ea typeface="Roboto"/>
                <a:cs typeface="Roboto"/>
                <a:sym typeface="Roboto"/>
              </a:rPr>
              <a:t>1</a:t>
            </a:r>
            <a:r>
              <a:rPr lang="en" i="1">
                <a:latin typeface="Roboto"/>
                <a:ea typeface="Roboto"/>
                <a:cs typeface="Roboto"/>
                <a:sym typeface="Roboto"/>
              </a:rPr>
              <a:t> + m</a:t>
            </a:r>
            <a:r>
              <a:rPr lang="en" i="1" baseline="-25000">
                <a:latin typeface="Roboto"/>
                <a:ea typeface="Roboto"/>
                <a:cs typeface="Roboto"/>
                <a:sym typeface="Roboto"/>
              </a:rPr>
              <a:t>2</a:t>
            </a:r>
            <a:r>
              <a:rPr lang="en" i="1">
                <a:latin typeface="Roboto"/>
                <a:ea typeface="Roboto"/>
                <a:cs typeface="Roboto"/>
                <a:sym typeface="Roboto"/>
              </a:rPr>
              <a:t> + n) = O(n + 2n + n) = O(n)</a:t>
            </a:r>
            <a:endParaRPr i="1">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Why is this good for insert?</a:t>
            </a:r>
            <a:endParaRPr/>
          </a:p>
        </p:txBody>
      </p:sp>
      <p:sp>
        <p:nvSpPr>
          <p:cNvPr id="798" name="Google Shape;798;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Idea:</a:t>
            </a:r>
            <a:endParaRPr/>
          </a:p>
          <a:p>
            <a:pPr marL="457200" lvl="0" indent="-342900" algn="l" rtl="0">
              <a:lnSpc>
                <a:spcPct val="115000"/>
              </a:lnSpc>
              <a:spcBef>
                <a:spcPts val="1200"/>
              </a:spcBef>
              <a:spcAft>
                <a:spcPts val="0"/>
              </a:spcAft>
              <a:buSzPts val="1800"/>
              <a:buChar char="●"/>
            </a:pPr>
            <a:r>
              <a:rPr lang="en"/>
              <a:t>You only need to resize the table occasionally</a:t>
            </a:r>
            <a:endParaRPr/>
          </a:p>
          <a:p>
            <a:pPr marL="457200" lvl="0" indent="-342900" algn="l" rtl="0">
              <a:lnSpc>
                <a:spcPct val="115000"/>
              </a:lnSpc>
              <a:spcBef>
                <a:spcPts val="0"/>
              </a:spcBef>
              <a:spcAft>
                <a:spcPts val="0"/>
              </a:spcAft>
              <a:buSzPts val="1800"/>
              <a:buChar char="●"/>
            </a:pPr>
            <a:r>
              <a:rPr lang="en"/>
              <a:t>A lot of </a:t>
            </a:r>
            <a:r>
              <a:rPr lang="en" b="1"/>
              <a:t>cheap</a:t>
            </a:r>
            <a:r>
              <a:rPr lang="en"/>
              <a:t> constant-time inserts</a:t>
            </a:r>
            <a:endParaRPr/>
          </a:p>
          <a:p>
            <a:pPr marL="457200" lvl="0" indent="-342900" algn="l" rtl="0">
              <a:lnSpc>
                <a:spcPct val="115000"/>
              </a:lnSpc>
              <a:spcBef>
                <a:spcPts val="0"/>
              </a:spcBef>
              <a:spcAft>
                <a:spcPts val="0"/>
              </a:spcAft>
              <a:buSzPts val="1800"/>
              <a:buChar char="●"/>
            </a:pPr>
            <a:r>
              <a:rPr lang="en"/>
              <a:t>And then only when the time comes, you need to do a single expensive operation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Handling Collisions</a:t>
            </a:r>
            <a:endParaRPr/>
          </a:p>
        </p:txBody>
      </p:sp>
      <p:sp>
        <p:nvSpPr>
          <p:cNvPr id="179" name="Google Shape;179;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61950" algn="l" rtl="0">
              <a:lnSpc>
                <a:spcPct val="115000"/>
              </a:lnSpc>
              <a:spcBef>
                <a:spcPts val="0"/>
              </a:spcBef>
              <a:spcAft>
                <a:spcPts val="0"/>
              </a:spcAft>
              <a:buSzPts val="2100"/>
              <a:buChar char="-"/>
            </a:pPr>
            <a:r>
              <a:rPr lang="en" sz="2100"/>
              <a:t>Chaining: put items in the same bucket using linked list</a:t>
            </a:r>
            <a:endParaRPr sz="2100"/>
          </a:p>
          <a:p>
            <a:pPr marL="914400" lvl="1" indent="-336550" algn="l" rtl="0">
              <a:lnSpc>
                <a:spcPct val="115000"/>
              </a:lnSpc>
              <a:spcBef>
                <a:spcPts val="0"/>
              </a:spcBef>
              <a:spcAft>
                <a:spcPts val="0"/>
              </a:spcAft>
              <a:buSzPts val="1700"/>
              <a:buChar char="-"/>
            </a:pPr>
            <a:r>
              <a:rPr lang="en" sz="1700"/>
              <a:t>Search through linked list O(1 + n/m) / insert into linked list O(1)</a:t>
            </a:r>
            <a:endParaRPr sz="1700"/>
          </a:p>
          <a:p>
            <a:pPr marL="457200" lvl="0" indent="-361950" algn="l" rtl="0">
              <a:lnSpc>
                <a:spcPct val="115000"/>
              </a:lnSpc>
              <a:spcBef>
                <a:spcPts val="0"/>
              </a:spcBef>
              <a:spcAft>
                <a:spcPts val="0"/>
              </a:spcAft>
              <a:buSzPts val="2100"/>
              <a:buChar char="-"/>
            </a:pPr>
            <a:r>
              <a:rPr lang="en" sz="2100"/>
              <a:t>Open Addressing: find another bucket along probing path</a:t>
            </a:r>
            <a:endParaRPr sz="2100"/>
          </a:p>
          <a:p>
            <a:pPr marL="914400" lvl="1" indent="-336550" algn="l" rtl="0">
              <a:lnSpc>
                <a:spcPct val="115000"/>
              </a:lnSpc>
              <a:spcBef>
                <a:spcPts val="0"/>
              </a:spcBef>
              <a:spcAft>
                <a:spcPts val="0"/>
              </a:spcAft>
              <a:buSzPts val="1700"/>
              <a:buChar char="-"/>
            </a:pPr>
            <a:r>
              <a:rPr lang="en" sz="1700"/>
              <a:t>Should go through all possible buckets</a:t>
            </a:r>
            <a:endParaRPr sz="1700"/>
          </a:p>
          <a:p>
            <a:pPr marL="914400" lvl="1" indent="-336550" algn="l" rtl="0">
              <a:lnSpc>
                <a:spcPct val="115000"/>
              </a:lnSpc>
              <a:spcBef>
                <a:spcPts val="0"/>
              </a:spcBef>
              <a:spcAft>
                <a:spcPts val="0"/>
              </a:spcAft>
              <a:buSzPts val="1700"/>
              <a:buChar char="-"/>
            </a:pPr>
            <a:r>
              <a:rPr lang="en" sz="1700"/>
              <a:t>But may cause clustering (worsens time complexity)</a:t>
            </a:r>
            <a:endParaRPr sz="1700"/>
          </a:p>
          <a:p>
            <a:pPr marL="0" lvl="0" indent="0" algn="l" rtl="0">
              <a:lnSpc>
                <a:spcPct val="115000"/>
              </a:lnSpc>
              <a:spcBef>
                <a:spcPts val="1200"/>
              </a:spcBef>
              <a:spcAft>
                <a:spcPts val="0"/>
              </a:spcAft>
              <a:buSzPts val="1800"/>
              <a:buNone/>
            </a:pPr>
            <a:endParaRPr sz="2100"/>
          </a:p>
          <a:p>
            <a:pPr marL="0" lvl="0" indent="0" algn="l" rtl="0">
              <a:lnSpc>
                <a:spcPct val="115000"/>
              </a:lnSpc>
              <a:spcBef>
                <a:spcPts val="1200"/>
              </a:spcBef>
              <a:spcAft>
                <a:spcPts val="1200"/>
              </a:spcAft>
              <a:buSzPts val="1800"/>
              <a:buNone/>
            </a:pPr>
            <a:endParaRPr sz="21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4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Amortised analysis</a:t>
            </a:r>
            <a:endParaRPr/>
          </a:p>
        </p:txBody>
      </p:sp>
      <p:sp>
        <p:nvSpPr>
          <p:cNvPr id="804" name="Google Shape;804;p4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Definition</a:t>
            </a:r>
            <a:endParaRPr/>
          </a:p>
        </p:txBody>
      </p:sp>
      <p:sp>
        <p:nvSpPr>
          <p:cNvPr id="810" name="Google Shape;810;p4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An operation has amortised cost T(n) if </a:t>
            </a:r>
            <a:r>
              <a:rPr lang="en" b="1"/>
              <a:t>for every integer k, the cost of k operations is &lt;= kT(n)</a:t>
            </a:r>
            <a:endParaRPr b="1"/>
          </a:p>
          <a:p>
            <a:pPr marL="0" lvl="0" indent="0" algn="l" rtl="0">
              <a:lnSpc>
                <a:spcPct val="115000"/>
              </a:lnSpc>
              <a:spcBef>
                <a:spcPts val="1200"/>
              </a:spcBef>
              <a:spcAft>
                <a:spcPts val="1200"/>
              </a:spcAft>
              <a:buSzPts val="1800"/>
              <a:buNone/>
            </a:pPr>
            <a:r>
              <a:rPr lang="en"/>
              <a:t>You can think of it like a “max bound” for every k when you take the average(0..k)</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Definition</a:t>
            </a:r>
            <a:endParaRPr/>
          </a:p>
        </p:txBody>
      </p:sp>
      <p:sp>
        <p:nvSpPr>
          <p:cNvPr id="816" name="Google Shape;816;p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An operation has amortised cost T(n) if </a:t>
            </a:r>
            <a:r>
              <a:rPr lang="en" b="1"/>
              <a:t>for every integer k, the cost of k operations is &lt;= kT(n)</a:t>
            </a:r>
            <a:endParaRPr b="1"/>
          </a:p>
          <a:p>
            <a:pPr marL="0" lvl="0" indent="0" algn="l" rtl="0">
              <a:lnSpc>
                <a:spcPct val="115000"/>
              </a:lnSpc>
              <a:spcBef>
                <a:spcPts val="1200"/>
              </a:spcBef>
              <a:spcAft>
                <a:spcPts val="0"/>
              </a:spcAft>
              <a:buClr>
                <a:schemeClr val="dk1"/>
              </a:buClr>
              <a:buSzPts val="1100"/>
              <a:buFont typeface="Arial"/>
              <a:buNone/>
            </a:pPr>
            <a:r>
              <a:rPr lang="en"/>
              <a:t>You can think of it like a “max bound” for every k when you take the average(0..k)</a:t>
            </a:r>
            <a:endParaRPr b="1"/>
          </a:p>
          <a:p>
            <a:pPr marL="0" lvl="0" indent="0" algn="l" rtl="0">
              <a:lnSpc>
                <a:spcPct val="115000"/>
              </a:lnSpc>
              <a:spcBef>
                <a:spcPts val="1200"/>
              </a:spcBef>
              <a:spcAft>
                <a:spcPts val="1200"/>
              </a:spcAft>
              <a:buSzPts val="1800"/>
              <a:buNone/>
            </a:pPr>
            <a:r>
              <a:rPr lang="en"/>
              <a:t>Accounting method: Each operation’s cost includes immediate cost and deferred cost (deferred costs pay for more expensive operations later 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Accounting Method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Accounting Method</a:t>
            </a:r>
            <a:endParaRPr/>
          </a:p>
        </p:txBody>
      </p:sp>
      <p:sp>
        <p:nvSpPr>
          <p:cNvPr id="827" name="Google Shape;827;p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Analogy:</a:t>
            </a:r>
            <a:endParaRPr/>
          </a:p>
          <a:p>
            <a:pPr marL="457200" lvl="0" indent="-342900" algn="l" rtl="0">
              <a:lnSpc>
                <a:spcPct val="115000"/>
              </a:lnSpc>
              <a:spcBef>
                <a:spcPts val="1200"/>
              </a:spcBef>
              <a:spcAft>
                <a:spcPts val="0"/>
              </a:spcAft>
              <a:buSzPts val="1800"/>
              <a:buChar char="-"/>
            </a:pPr>
            <a:r>
              <a:rPr lang="en"/>
              <a:t>Every day you save 1 dollar</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Accounting Method</a:t>
            </a:r>
            <a:endParaRPr/>
          </a:p>
        </p:txBody>
      </p:sp>
      <p:sp>
        <p:nvSpPr>
          <p:cNvPr id="833" name="Google Shape;833;p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Analogy:</a:t>
            </a:r>
            <a:endParaRPr/>
          </a:p>
          <a:p>
            <a:pPr marL="457200" lvl="0" indent="-342900" algn="l" rtl="0">
              <a:lnSpc>
                <a:spcPct val="115000"/>
              </a:lnSpc>
              <a:spcBef>
                <a:spcPts val="1200"/>
              </a:spcBef>
              <a:spcAft>
                <a:spcPts val="0"/>
              </a:spcAft>
              <a:buSzPts val="1800"/>
              <a:buChar char="-"/>
            </a:pPr>
            <a:r>
              <a:rPr lang="en"/>
              <a:t>Every day you save 1 dollar</a:t>
            </a:r>
            <a:endParaRPr/>
          </a:p>
          <a:p>
            <a:pPr marL="457200" lvl="0" indent="-342900" algn="l" rtl="0">
              <a:lnSpc>
                <a:spcPct val="115000"/>
              </a:lnSpc>
              <a:spcBef>
                <a:spcPts val="0"/>
              </a:spcBef>
              <a:spcAft>
                <a:spcPts val="0"/>
              </a:spcAft>
              <a:buSzPts val="1800"/>
              <a:buChar char="-"/>
            </a:pPr>
            <a:r>
              <a:rPr lang="en"/>
              <a:t>10 days later, you can pay for something worth 10 dollars</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Accounting Method</a:t>
            </a:r>
            <a:endParaRPr/>
          </a:p>
        </p:txBody>
      </p:sp>
      <p:sp>
        <p:nvSpPr>
          <p:cNvPr id="839" name="Google Shape;839;p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Analogy:</a:t>
            </a:r>
            <a:endParaRPr/>
          </a:p>
          <a:p>
            <a:pPr marL="457200" lvl="0" indent="-342900" algn="l" rtl="0">
              <a:lnSpc>
                <a:spcPct val="115000"/>
              </a:lnSpc>
              <a:spcBef>
                <a:spcPts val="1200"/>
              </a:spcBef>
              <a:spcAft>
                <a:spcPts val="0"/>
              </a:spcAft>
              <a:buSzPts val="1800"/>
              <a:buChar char="-"/>
            </a:pPr>
            <a:r>
              <a:rPr lang="en"/>
              <a:t>Every day you save 1 dollar</a:t>
            </a:r>
            <a:endParaRPr/>
          </a:p>
          <a:p>
            <a:pPr marL="457200" lvl="0" indent="-342900" algn="l" rtl="0">
              <a:lnSpc>
                <a:spcPct val="115000"/>
              </a:lnSpc>
              <a:spcBef>
                <a:spcPts val="0"/>
              </a:spcBef>
              <a:spcAft>
                <a:spcPts val="0"/>
              </a:spcAft>
              <a:buSzPts val="1800"/>
              <a:buChar char="-"/>
            </a:pPr>
            <a:r>
              <a:rPr lang="en"/>
              <a:t>10 days later, you can pay for something worth 10 dollars</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b="1"/>
              <a:t>1 1 1 1 1 1 1 1 1 1 </a:t>
            </a:r>
            <a:r>
              <a:rPr lang="en"/>
              <a:t>10</a:t>
            </a:r>
            <a:endParaRPr/>
          </a:p>
          <a:p>
            <a:pPr marL="0" lvl="0" indent="0" algn="l" rtl="0">
              <a:lnSpc>
                <a:spcPct val="115000"/>
              </a:lnSpc>
              <a:spcBef>
                <a:spcPts val="1200"/>
              </a:spcBef>
              <a:spcAft>
                <a:spcPts val="1200"/>
              </a:spcAft>
              <a:buSzPts val="1800"/>
              <a:buNone/>
            </a:pPr>
            <a:r>
              <a:rPr lang="en"/>
              <a:t>“Average out” the cost of 11 operations is only 20/11 ~= 2 = O(1)</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Accounting Method</a:t>
            </a:r>
            <a:endParaRPr/>
          </a:p>
        </p:txBody>
      </p:sp>
      <p:sp>
        <p:nvSpPr>
          <p:cNvPr id="845" name="Google Shape;845;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Analogy:</a:t>
            </a:r>
            <a:endParaRPr/>
          </a:p>
          <a:p>
            <a:pPr marL="457200" lvl="0" indent="-342900" algn="l" rtl="0">
              <a:lnSpc>
                <a:spcPct val="115000"/>
              </a:lnSpc>
              <a:spcBef>
                <a:spcPts val="1200"/>
              </a:spcBef>
              <a:spcAft>
                <a:spcPts val="0"/>
              </a:spcAft>
              <a:buSzPts val="1800"/>
              <a:buChar char="-"/>
            </a:pPr>
            <a:r>
              <a:rPr lang="en"/>
              <a:t>Every day you save 1 dollar</a:t>
            </a:r>
            <a:endParaRPr/>
          </a:p>
          <a:p>
            <a:pPr marL="457200" lvl="0" indent="-342900" algn="l" rtl="0">
              <a:lnSpc>
                <a:spcPct val="115000"/>
              </a:lnSpc>
              <a:spcBef>
                <a:spcPts val="0"/>
              </a:spcBef>
              <a:spcAft>
                <a:spcPts val="0"/>
              </a:spcAft>
              <a:buSzPts val="1800"/>
              <a:buChar char="-"/>
            </a:pPr>
            <a:r>
              <a:rPr lang="en"/>
              <a:t>10 days later, you can pay for something worth 10 dollars</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b="1"/>
              <a:t>1 1 1 1 1 1 1 1 1 1 </a:t>
            </a:r>
            <a:r>
              <a:rPr lang="en"/>
              <a:t>10</a:t>
            </a:r>
            <a:endParaRPr/>
          </a:p>
          <a:p>
            <a:pPr marL="0" lvl="0" indent="0" algn="l" rtl="0">
              <a:lnSpc>
                <a:spcPct val="115000"/>
              </a:lnSpc>
              <a:spcBef>
                <a:spcPts val="1200"/>
              </a:spcBef>
              <a:spcAft>
                <a:spcPts val="0"/>
              </a:spcAft>
              <a:buSzPts val="1800"/>
              <a:buNone/>
            </a:pPr>
            <a:r>
              <a:rPr lang="en"/>
              <a:t>“Average out” the cost of 11 operations is only 20/11 ~= 2 = O(1)</a:t>
            </a:r>
            <a:endParaRPr/>
          </a:p>
          <a:p>
            <a:pPr marL="0" lvl="0" indent="0" algn="l" rtl="0">
              <a:lnSpc>
                <a:spcPct val="115000"/>
              </a:lnSpc>
              <a:spcBef>
                <a:spcPts val="1200"/>
              </a:spcBef>
              <a:spcAft>
                <a:spcPts val="1200"/>
              </a:spcAft>
              <a:buSzPts val="1800"/>
              <a:buNone/>
            </a:pPr>
            <a:r>
              <a:rPr lang="en"/>
              <a:t>This is different from average because average does not consider every point!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Accounting Method</a:t>
            </a:r>
            <a:endParaRPr/>
          </a:p>
        </p:txBody>
      </p:sp>
      <p:sp>
        <p:nvSpPr>
          <p:cNvPr id="851" name="Google Shape;851;p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Idea: Impose an </a:t>
            </a:r>
            <a:r>
              <a:rPr lang="en" b="1"/>
              <a:t>extra charge</a:t>
            </a:r>
            <a:r>
              <a:rPr lang="en"/>
              <a:t> on </a:t>
            </a:r>
            <a:r>
              <a:rPr lang="en" b="1"/>
              <a:t>inexpensive operations</a:t>
            </a:r>
            <a:r>
              <a:rPr lang="en"/>
              <a:t>, and use it to pay for a later expensive operation</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Accounting Method</a:t>
            </a:r>
            <a:endParaRPr/>
          </a:p>
        </p:txBody>
      </p:sp>
      <p:sp>
        <p:nvSpPr>
          <p:cNvPr id="857" name="Google Shape;857;p5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Idea: Impose an </a:t>
            </a:r>
            <a:r>
              <a:rPr lang="en" b="1"/>
              <a:t>extra charge</a:t>
            </a:r>
            <a:r>
              <a:rPr lang="en"/>
              <a:t> on </a:t>
            </a:r>
            <a:r>
              <a:rPr lang="en" b="1"/>
              <a:t>inexpensive operations</a:t>
            </a:r>
            <a:r>
              <a:rPr lang="en"/>
              <a:t>, and use it to pay for a later expensive operation</a:t>
            </a:r>
            <a:endParaRPr/>
          </a:p>
          <a:p>
            <a:pPr marL="457200" lvl="0" indent="-342900" algn="l" rtl="0">
              <a:lnSpc>
                <a:spcPct val="115000"/>
              </a:lnSpc>
              <a:spcBef>
                <a:spcPts val="0"/>
              </a:spcBef>
              <a:spcAft>
                <a:spcPts val="0"/>
              </a:spcAft>
              <a:buSzPts val="1800"/>
              <a:buChar char="●"/>
            </a:pPr>
            <a:r>
              <a:rPr lang="en"/>
              <a:t>The extra charge on each inexpensive operation is used to “average out” the expensive operation</a:t>
            </a:r>
            <a:endParaRPr>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200583ea03_2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 a) Linear Probing</a:t>
            </a:r>
            <a:endParaRPr/>
          </a:p>
        </p:txBody>
      </p:sp>
      <p:sp>
        <p:nvSpPr>
          <p:cNvPr id="185" name="Google Shape;185;g2200583ea03_2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28600" algn="l" rtl="0">
              <a:spcBef>
                <a:spcPts val="0"/>
              </a:spcBef>
              <a:spcAft>
                <a:spcPts val="0"/>
              </a:spcAft>
              <a:buClr>
                <a:srgbClr val="000000"/>
              </a:buClr>
              <a:buSzPts val="1800"/>
              <a:buFont typeface="Arial"/>
              <a:buNone/>
            </a:pPr>
            <a:endParaRPr/>
          </a:p>
          <a:p>
            <a:pPr marL="0" lvl="0" indent="0" algn="l" rtl="0">
              <a:spcBef>
                <a:spcPts val="1200"/>
              </a:spcBef>
              <a:spcAft>
                <a:spcPts val="0"/>
              </a:spcAft>
              <a:buClr>
                <a:schemeClr val="dk1"/>
              </a:buClr>
              <a:buSzPts val="1100"/>
              <a:buFont typeface="Arial"/>
              <a:buNone/>
            </a:pPr>
            <a:r>
              <a:rPr lang="en"/>
              <a:t>Consider a hash table with size 7 with hash function h(x) = x % 7. We insert the following elements in the order given: 23, 99, 49, 41, 43, 60, 99, 25, 63. What does the final hash table look like?</a:t>
            </a:r>
            <a:endParaRPr/>
          </a:p>
          <a:p>
            <a:pPr marL="0" lvl="0" indent="0" algn="l" rtl="0">
              <a:spcBef>
                <a:spcPts val="1200"/>
              </a:spcBef>
              <a:spcAft>
                <a:spcPts val="0"/>
              </a:spcAft>
              <a:buClr>
                <a:srgbClr val="000000"/>
              </a:buClr>
              <a:buSzPts val="1800"/>
              <a:buFont typeface="Arial"/>
              <a:buNone/>
            </a:pPr>
            <a:endParaRPr/>
          </a:p>
          <a:p>
            <a:pPr marL="0" lvl="0" indent="0" algn="l" rtl="0">
              <a:spcBef>
                <a:spcPts val="120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5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Problem 2: Table resizing</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Table Resizing</a:t>
            </a:r>
            <a:endParaRPr/>
          </a:p>
        </p:txBody>
      </p:sp>
      <p:sp>
        <p:nvSpPr>
          <p:cNvPr id="868" name="Google Shape;868;p58"/>
          <p:cNvSpPr txBox="1">
            <a:spLocks noGrp="1"/>
          </p:cNvSpPr>
          <p:nvPr>
            <p:ph type="body" idx="1"/>
          </p:nvPr>
        </p:nvSpPr>
        <p:spPr>
          <a:xfrm>
            <a:off x="311700" y="1152475"/>
            <a:ext cx="8520600" cy="3606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a:t>Suppose we follow these rules for an implementation of an open-addressing hash table, where n is the number of items in the hash table and m is the size of the hash table.</a:t>
            </a:r>
            <a:endParaRPr/>
          </a:p>
          <a:p>
            <a:pPr marL="0" lvl="0" indent="0" algn="l" rtl="0">
              <a:lnSpc>
                <a:spcPct val="115000"/>
              </a:lnSpc>
              <a:spcBef>
                <a:spcPts val="1200"/>
              </a:spcBef>
              <a:spcAft>
                <a:spcPts val="0"/>
              </a:spcAft>
              <a:buClr>
                <a:schemeClr val="dk1"/>
              </a:buClr>
              <a:buSzPts val="1100"/>
              <a:buFont typeface="Arial"/>
              <a:buNone/>
            </a:pPr>
            <a:endParaRPr/>
          </a:p>
          <a:p>
            <a:pPr marL="457200" lvl="0" indent="-342900" algn="l" rtl="0">
              <a:lnSpc>
                <a:spcPct val="115000"/>
              </a:lnSpc>
              <a:spcBef>
                <a:spcPts val="1200"/>
              </a:spcBef>
              <a:spcAft>
                <a:spcPts val="0"/>
              </a:spcAft>
              <a:buSzPts val="1800"/>
              <a:buAutoNum type="arabicPeriod"/>
            </a:pPr>
            <a:r>
              <a:rPr lang="en"/>
              <a:t>If n = m, then the table is quadrupled (resize m to 4m)</a:t>
            </a:r>
            <a:endParaRPr/>
          </a:p>
          <a:p>
            <a:pPr marL="457200" lvl="0" indent="-342900" algn="l" rtl="0">
              <a:lnSpc>
                <a:spcPct val="115000"/>
              </a:lnSpc>
              <a:spcBef>
                <a:spcPts val="0"/>
              </a:spcBef>
              <a:spcAft>
                <a:spcPts val="0"/>
              </a:spcAft>
              <a:buSzPts val="1800"/>
              <a:buAutoNum type="arabicPeriod"/>
            </a:pPr>
            <a:r>
              <a:rPr lang="en"/>
              <a:t>If n &lt; m/4, then the table is shrunk (resize m to m/2)</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What is the minimum number of insertions between 2 resize events? What about deletions?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Table Resizing</a:t>
            </a:r>
            <a:endParaRPr/>
          </a:p>
        </p:txBody>
      </p:sp>
      <p:sp>
        <p:nvSpPr>
          <p:cNvPr id="874" name="Google Shape;874;p59"/>
          <p:cNvSpPr txBox="1">
            <a:spLocks noGrp="1"/>
          </p:cNvSpPr>
          <p:nvPr>
            <p:ph type="body" idx="1"/>
          </p:nvPr>
        </p:nvSpPr>
        <p:spPr>
          <a:xfrm>
            <a:off x="311700" y="1152475"/>
            <a:ext cx="8520600" cy="3606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Minimum number of deletions between 2 resize events: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Table Resizing</a:t>
            </a:r>
            <a:endParaRPr/>
          </a:p>
        </p:txBody>
      </p:sp>
      <p:sp>
        <p:nvSpPr>
          <p:cNvPr id="880" name="Google Shape;880;p60"/>
          <p:cNvSpPr txBox="1">
            <a:spLocks noGrp="1"/>
          </p:cNvSpPr>
          <p:nvPr>
            <p:ph type="body" idx="1"/>
          </p:nvPr>
        </p:nvSpPr>
        <p:spPr>
          <a:xfrm>
            <a:off x="311700" y="1152475"/>
            <a:ext cx="8520600" cy="3606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Minimum number of deletions between 2 resize events: </a:t>
            </a:r>
            <a:endParaRPr/>
          </a:p>
        </p:txBody>
      </p:sp>
      <p:cxnSp>
        <p:nvCxnSpPr>
          <p:cNvPr id="881" name="Google Shape;881;p60"/>
          <p:cNvCxnSpPr/>
          <p:nvPr/>
        </p:nvCxnSpPr>
        <p:spPr>
          <a:xfrm rot="10800000" flipH="1">
            <a:off x="1298050" y="2584625"/>
            <a:ext cx="1590300" cy="11700"/>
          </a:xfrm>
          <a:prstGeom prst="straightConnector1">
            <a:avLst/>
          </a:prstGeom>
          <a:noFill/>
          <a:ln w="28575" cap="flat" cmpd="sng">
            <a:solidFill>
              <a:schemeClr val="dk2"/>
            </a:solidFill>
            <a:prstDash val="solid"/>
            <a:round/>
            <a:headEnd type="none" w="sm" len="sm"/>
            <a:tailEnd type="none" w="sm" len="sm"/>
          </a:ln>
        </p:spPr>
      </p:cxnSp>
      <p:cxnSp>
        <p:nvCxnSpPr>
          <p:cNvPr id="882" name="Google Shape;882;p60"/>
          <p:cNvCxnSpPr/>
          <p:nvPr/>
        </p:nvCxnSpPr>
        <p:spPr>
          <a:xfrm>
            <a:off x="1286350" y="2514475"/>
            <a:ext cx="0" cy="187200"/>
          </a:xfrm>
          <a:prstGeom prst="straightConnector1">
            <a:avLst/>
          </a:prstGeom>
          <a:noFill/>
          <a:ln w="28575" cap="flat" cmpd="sng">
            <a:solidFill>
              <a:schemeClr val="dk2"/>
            </a:solidFill>
            <a:prstDash val="solid"/>
            <a:round/>
            <a:headEnd type="none" w="sm" len="sm"/>
            <a:tailEnd type="none" w="sm" len="sm"/>
          </a:ln>
        </p:spPr>
      </p:cxnSp>
      <p:cxnSp>
        <p:nvCxnSpPr>
          <p:cNvPr id="883" name="Google Shape;883;p60"/>
          <p:cNvCxnSpPr/>
          <p:nvPr/>
        </p:nvCxnSpPr>
        <p:spPr>
          <a:xfrm>
            <a:off x="2865300" y="2514475"/>
            <a:ext cx="0" cy="187200"/>
          </a:xfrm>
          <a:prstGeom prst="straightConnector1">
            <a:avLst/>
          </a:prstGeom>
          <a:noFill/>
          <a:ln w="28575" cap="flat" cmpd="sng">
            <a:solidFill>
              <a:schemeClr val="dk2"/>
            </a:solidFill>
            <a:prstDash val="solid"/>
            <a:round/>
            <a:headEnd type="none" w="sm" len="sm"/>
            <a:tailEnd type="none" w="sm" len="sm"/>
          </a:ln>
        </p:spPr>
      </p:cxnSp>
      <p:sp>
        <p:nvSpPr>
          <p:cNvPr id="884" name="Google Shape;884;p60"/>
          <p:cNvSpPr txBox="1"/>
          <p:nvPr/>
        </p:nvSpPr>
        <p:spPr>
          <a:xfrm>
            <a:off x="2724625" y="2806825"/>
            <a:ext cx="50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a:t>
            </a:r>
            <a:r>
              <a:rPr lang="en" sz="1400" b="0" i="0" u="none" strike="noStrike" cap="none" baseline="-25000">
                <a:solidFill>
                  <a:srgbClr val="000000"/>
                </a:solidFill>
                <a:latin typeface="Arial"/>
                <a:ea typeface="Arial"/>
                <a:cs typeface="Arial"/>
                <a:sym typeface="Arial"/>
              </a:rPr>
              <a:t>0</a:t>
            </a:r>
            <a:endParaRPr sz="1400" b="0" i="0" u="none" strike="noStrike" cap="none" baseline="-25000">
              <a:solidFill>
                <a:srgbClr val="000000"/>
              </a:solidFill>
              <a:latin typeface="Arial"/>
              <a:ea typeface="Arial"/>
              <a:cs typeface="Arial"/>
              <a:sym typeface="Arial"/>
            </a:endParaRPr>
          </a:p>
        </p:txBody>
      </p:sp>
      <p:sp>
        <p:nvSpPr>
          <p:cNvPr id="885" name="Google Shape;885;p60"/>
          <p:cNvSpPr txBox="1">
            <a:spLocks noGrp="1"/>
          </p:cNvSpPr>
          <p:nvPr>
            <p:ph type="body" idx="1"/>
          </p:nvPr>
        </p:nvSpPr>
        <p:spPr>
          <a:xfrm>
            <a:off x="311700" y="3352975"/>
            <a:ext cx="8520600" cy="1215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We have n = m</a:t>
            </a:r>
            <a:r>
              <a:rPr lang="en" baseline="-25000"/>
              <a:t>0</a:t>
            </a:r>
            <a:endParaRPr baseline="-25000"/>
          </a:p>
        </p:txBody>
      </p:sp>
      <p:sp>
        <p:nvSpPr>
          <p:cNvPr id="886" name="Google Shape;886;p60"/>
          <p:cNvSpPr txBox="1"/>
          <p:nvPr/>
        </p:nvSpPr>
        <p:spPr>
          <a:xfrm>
            <a:off x="1648408" y="2033775"/>
            <a:ext cx="3098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Number of elements = Table size</a:t>
            </a:r>
            <a:endParaRPr sz="1400" b="0" i="0" u="none" strike="noStrike" cap="none">
              <a:solidFill>
                <a:srgbClr val="000000"/>
              </a:solidFill>
              <a:latin typeface="Arial"/>
              <a:ea typeface="Arial"/>
              <a:cs typeface="Arial"/>
              <a:sym typeface="Arial"/>
            </a:endParaRPr>
          </a:p>
        </p:txBody>
      </p:sp>
      <p:sp>
        <p:nvSpPr>
          <p:cNvPr id="887" name="Google Shape;887;p60"/>
          <p:cNvSpPr txBox="1"/>
          <p:nvPr/>
        </p:nvSpPr>
        <p:spPr>
          <a:xfrm>
            <a:off x="3615300" y="-76400"/>
            <a:ext cx="5217000" cy="1417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 m, then the table is quadrupled (resize m to 4m)</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&lt; m/4, then the table is shrunk (resize m to m/2)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Table Resizing</a:t>
            </a:r>
            <a:endParaRPr/>
          </a:p>
        </p:txBody>
      </p:sp>
      <p:sp>
        <p:nvSpPr>
          <p:cNvPr id="893" name="Google Shape;893;p61"/>
          <p:cNvSpPr txBox="1">
            <a:spLocks noGrp="1"/>
          </p:cNvSpPr>
          <p:nvPr>
            <p:ph type="body" idx="1"/>
          </p:nvPr>
        </p:nvSpPr>
        <p:spPr>
          <a:xfrm>
            <a:off x="311700" y="1152475"/>
            <a:ext cx="8520600" cy="747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Minimum number of deletions between 2 resize events: </a:t>
            </a:r>
            <a:endParaRPr/>
          </a:p>
        </p:txBody>
      </p:sp>
      <p:cxnSp>
        <p:nvCxnSpPr>
          <p:cNvPr id="894" name="Google Shape;894;p61"/>
          <p:cNvCxnSpPr/>
          <p:nvPr/>
        </p:nvCxnSpPr>
        <p:spPr>
          <a:xfrm rot="10800000" flipH="1">
            <a:off x="1298050" y="2549525"/>
            <a:ext cx="6349500" cy="46800"/>
          </a:xfrm>
          <a:prstGeom prst="straightConnector1">
            <a:avLst/>
          </a:prstGeom>
          <a:noFill/>
          <a:ln w="28575" cap="flat" cmpd="sng">
            <a:solidFill>
              <a:schemeClr val="dk2"/>
            </a:solidFill>
            <a:prstDash val="solid"/>
            <a:round/>
            <a:headEnd type="none" w="sm" len="sm"/>
            <a:tailEnd type="triangle" w="med" len="med"/>
          </a:ln>
        </p:spPr>
      </p:cxnSp>
      <p:cxnSp>
        <p:nvCxnSpPr>
          <p:cNvPr id="895" name="Google Shape;895;p61"/>
          <p:cNvCxnSpPr/>
          <p:nvPr/>
        </p:nvCxnSpPr>
        <p:spPr>
          <a:xfrm>
            <a:off x="1286350" y="2514475"/>
            <a:ext cx="0" cy="187200"/>
          </a:xfrm>
          <a:prstGeom prst="straightConnector1">
            <a:avLst/>
          </a:prstGeom>
          <a:noFill/>
          <a:ln w="28575" cap="flat" cmpd="sng">
            <a:solidFill>
              <a:schemeClr val="dk2"/>
            </a:solidFill>
            <a:prstDash val="solid"/>
            <a:round/>
            <a:headEnd type="none" w="sm" len="sm"/>
            <a:tailEnd type="none" w="sm" len="sm"/>
          </a:ln>
        </p:spPr>
      </p:cxnSp>
      <p:cxnSp>
        <p:nvCxnSpPr>
          <p:cNvPr id="896" name="Google Shape;896;p61"/>
          <p:cNvCxnSpPr/>
          <p:nvPr/>
        </p:nvCxnSpPr>
        <p:spPr>
          <a:xfrm>
            <a:off x="2865300" y="2514475"/>
            <a:ext cx="0" cy="187200"/>
          </a:xfrm>
          <a:prstGeom prst="straightConnector1">
            <a:avLst/>
          </a:prstGeom>
          <a:noFill/>
          <a:ln w="28575" cap="flat" cmpd="sng">
            <a:solidFill>
              <a:schemeClr val="dk2"/>
            </a:solidFill>
            <a:prstDash val="solid"/>
            <a:round/>
            <a:headEnd type="none" w="sm" len="sm"/>
            <a:tailEnd type="none" w="sm" len="sm"/>
          </a:ln>
        </p:spPr>
      </p:cxnSp>
      <p:sp>
        <p:nvSpPr>
          <p:cNvPr id="897" name="Google Shape;897;p61"/>
          <p:cNvSpPr txBox="1"/>
          <p:nvPr/>
        </p:nvSpPr>
        <p:spPr>
          <a:xfrm>
            <a:off x="7384450" y="2730625"/>
            <a:ext cx="50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4m</a:t>
            </a:r>
            <a:r>
              <a:rPr lang="en" sz="1400" b="0" i="0" u="none" strike="noStrike" cap="none" baseline="-25000">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cxnSp>
        <p:nvCxnSpPr>
          <p:cNvPr id="898" name="Google Shape;898;p61"/>
          <p:cNvCxnSpPr/>
          <p:nvPr/>
        </p:nvCxnSpPr>
        <p:spPr>
          <a:xfrm>
            <a:off x="7635850" y="2495550"/>
            <a:ext cx="0" cy="187200"/>
          </a:xfrm>
          <a:prstGeom prst="straightConnector1">
            <a:avLst/>
          </a:prstGeom>
          <a:noFill/>
          <a:ln w="28575" cap="flat" cmpd="sng">
            <a:solidFill>
              <a:schemeClr val="dk2"/>
            </a:solidFill>
            <a:prstDash val="solid"/>
            <a:round/>
            <a:headEnd type="none" w="sm" len="sm"/>
            <a:tailEnd type="none" w="sm" len="sm"/>
          </a:ln>
        </p:spPr>
      </p:cxnSp>
      <p:sp>
        <p:nvSpPr>
          <p:cNvPr id="899" name="Google Shape;899;p61"/>
          <p:cNvSpPr txBox="1">
            <a:spLocks noGrp="1"/>
          </p:cNvSpPr>
          <p:nvPr>
            <p:ph type="body" idx="1"/>
          </p:nvPr>
        </p:nvSpPr>
        <p:spPr>
          <a:xfrm>
            <a:off x="311700" y="3352975"/>
            <a:ext cx="8520600" cy="1215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We have n = m</a:t>
            </a:r>
            <a:r>
              <a:rPr lang="en" baseline="-25000"/>
              <a:t>0</a:t>
            </a:r>
            <a:r>
              <a:rPr lang="en"/>
              <a:t>, </a:t>
            </a:r>
            <a:r>
              <a:rPr lang="en" i="1"/>
              <a:t>grow</a:t>
            </a:r>
            <a:r>
              <a:rPr lang="en"/>
              <a:t> to 4m</a:t>
            </a:r>
            <a:r>
              <a:rPr lang="en" baseline="-25000"/>
              <a:t>0</a:t>
            </a:r>
            <a:endParaRPr baseline="-25000"/>
          </a:p>
        </p:txBody>
      </p:sp>
      <p:sp>
        <p:nvSpPr>
          <p:cNvPr id="900" name="Google Shape;900;p61"/>
          <p:cNvSpPr txBox="1"/>
          <p:nvPr/>
        </p:nvSpPr>
        <p:spPr>
          <a:xfrm>
            <a:off x="7302575" y="1878138"/>
            <a:ext cx="999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Table size</a:t>
            </a:r>
            <a:endParaRPr sz="1400" b="0" i="0" u="none" strike="noStrike" cap="none">
              <a:solidFill>
                <a:srgbClr val="000000"/>
              </a:solidFill>
              <a:latin typeface="Arial"/>
              <a:ea typeface="Arial"/>
              <a:cs typeface="Arial"/>
              <a:sym typeface="Arial"/>
            </a:endParaRPr>
          </a:p>
        </p:txBody>
      </p:sp>
      <p:sp>
        <p:nvSpPr>
          <p:cNvPr id="901" name="Google Shape;901;p61"/>
          <p:cNvSpPr txBox="1"/>
          <p:nvPr/>
        </p:nvSpPr>
        <p:spPr>
          <a:xfrm>
            <a:off x="2365500" y="1926075"/>
            <a:ext cx="1200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Number of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elements</a:t>
            </a:r>
            <a:endParaRPr sz="1400" b="0" i="0" u="none" strike="noStrike" cap="none">
              <a:solidFill>
                <a:srgbClr val="000000"/>
              </a:solidFill>
              <a:latin typeface="Arial"/>
              <a:ea typeface="Arial"/>
              <a:cs typeface="Arial"/>
              <a:sym typeface="Arial"/>
            </a:endParaRPr>
          </a:p>
        </p:txBody>
      </p:sp>
      <p:sp>
        <p:nvSpPr>
          <p:cNvPr id="902" name="Google Shape;902;p61"/>
          <p:cNvSpPr txBox="1"/>
          <p:nvPr/>
        </p:nvSpPr>
        <p:spPr>
          <a:xfrm>
            <a:off x="2724625" y="2806825"/>
            <a:ext cx="50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a:t>
            </a:r>
            <a:r>
              <a:rPr lang="en" sz="1400" b="0" i="0" u="none" strike="noStrike" cap="none" baseline="-25000">
                <a:solidFill>
                  <a:srgbClr val="000000"/>
                </a:solidFill>
                <a:latin typeface="Arial"/>
                <a:ea typeface="Arial"/>
                <a:cs typeface="Arial"/>
                <a:sym typeface="Arial"/>
              </a:rPr>
              <a:t>0</a:t>
            </a:r>
            <a:endParaRPr sz="1400" b="0" i="0" u="none" strike="noStrike" cap="none" baseline="-25000">
              <a:solidFill>
                <a:srgbClr val="000000"/>
              </a:solidFill>
              <a:latin typeface="Arial"/>
              <a:ea typeface="Arial"/>
              <a:cs typeface="Arial"/>
              <a:sym typeface="Arial"/>
            </a:endParaRPr>
          </a:p>
        </p:txBody>
      </p:sp>
      <p:sp>
        <p:nvSpPr>
          <p:cNvPr id="903" name="Google Shape;903;p61"/>
          <p:cNvSpPr txBox="1"/>
          <p:nvPr/>
        </p:nvSpPr>
        <p:spPr>
          <a:xfrm>
            <a:off x="3615300" y="-76400"/>
            <a:ext cx="5217000" cy="1417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 m, then the table is quadrupled (resize m to 4m)</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&lt; m/4, then the table is shrunk (resize m to m/2)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Table Resizing</a:t>
            </a:r>
            <a:endParaRPr/>
          </a:p>
        </p:txBody>
      </p:sp>
      <p:sp>
        <p:nvSpPr>
          <p:cNvPr id="909" name="Google Shape;909;p62"/>
          <p:cNvSpPr txBox="1">
            <a:spLocks noGrp="1"/>
          </p:cNvSpPr>
          <p:nvPr>
            <p:ph type="body" idx="1"/>
          </p:nvPr>
        </p:nvSpPr>
        <p:spPr>
          <a:xfrm>
            <a:off x="311700" y="1152475"/>
            <a:ext cx="8520600" cy="747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Minimum number of deletions between 2 resize events: </a:t>
            </a:r>
            <a:endParaRPr/>
          </a:p>
        </p:txBody>
      </p:sp>
      <p:cxnSp>
        <p:nvCxnSpPr>
          <p:cNvPr id="910" name="Google Shape;910;p62"/>
          <p:cNvCxnSpPr/>
          <p:nvPr/>
        </p:nvCxnSpPr>
        <p:spPr>
          <a:xfrm rot="10800000" flipH="1">
            <a:off x="1298050" y="2549525"/>
            <a:ext cx="6349500" cy="46800"/>
          </a:xfrm>
          <a:prstGeom prst="straightConnector1">
            <a:avLst/>
          </a:prstGeom>
          <a:noFill/>
          <a:ln w="28575" cap="flat" cmpd="sng">
            <a:solidFill>
              <a:schemeClr val="dk2"/>
            </a:solidFill>
            <a:prstDash val="solid"/>
            <a:round/>
            <a:headEnd type="none" w="sm" len="sm"/>
            <a:tailEnd type="none" w="sm" len="sm"/>
          </a:ln>
        </p:spPr>
      </p:cxnSp>
      <p:cxnSp>
        <p:nvCxnSpPr>
          <p:cNvPr id="911" name="Google Shape;911;p62"/>
          <p:cNvCxnSpPr/>
          <p:nvPr/>
        </p:nvCxnSpPr>
        <p:spPr>
          <a:xfrm>
            <a:off x="1286350" y="2514475"/>
            <a:ext cx="0" cy="187200"/>
          </a:xfrm>
          <a:prstGeom prst="straightConnector1">
            <a:avLst/>
          </a:prstGeom>
          <a:noFill/>
          <a:ln w="28575" cap="flat" cmpd="sng">
            <a:solidFill>
              <a:schemeClr val="dk2"/>
            </a:solidFill>
            <a:prstDash val="solid"/>
            <a:round/>
            <a:headEnd type="none" w="sm" len="sm"/>
            <a:tailEnd type="none" w="sm" len="sm"/>
          </a:ln>
        </p:spPr>
      </p:cxnSp>
      <p:cxnSp>
        <p:nvCxnSpPr>
          <p:cNvPr id="912" name="Google Shape;912;p62"/>
          <p:cNvCxnSpPr/>
          <p:nvPr/>
        </p:nvCxnSpPr>
        <p:spPr>
          <a:xfrm>
            <a:off x="2865300" y="2514475"/>
            <a:ext cx="0" cy="187200"/>
          </a:xfrm>
          <a:prstGeom prst="straightConnector1">
            <a:avLst/>
          </a:prstGeom>
          <a:noFill/>
          <a:ln w="28575" cap="flat" cmpd="sng">
            <a:solidFill>
              <a:schemeClr val="dk2"/>
            </a:solidFill>
            <a:prstDash val="solid"/>
            <a:round/>
            <a:headEnd type="none" w="sm" len="sm"/>
            <a:tailEnd type="none" w="sm" len="sm"/>
          </a:ln>
        </p:spPr>
      </p:cxnSp>
      <p:sp>
        <p:nvSpPr>
          <p:cNvPr id="913" name="Google Shape;913;p62"/>
          <p:cNvSpPr txBox="1"/>
          <p:nvPr/>
        </p:nvSpPr>
        <p:spPr>
          <a:xfrm>
            <a:off x="2724625" y="2730625"/>
            <a:ext cx="50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a:t>
            </a:r>
            <a:r>
              <a:rPr lang="en" sz="1400" b="0" i="0" u="none" strike="noStrike" cap="none" baseline="-25000">
                <a:solidFill>
                  <a:srgbClr val="000000"/>
                </a:solidFill>
                <a:latin typeface="Arial"/>
                <a:ea typeface="Arial"/>
                <a:cs typeface="Arial"/>
                <a:sym typeface="Arial"/>
              </a:rPr>
              <a:t>0</a:t>
            </a:r>
            <a:endParaRPr sz="1400" b="0" i="0" u="none" strike="noStrike" cap="none" baseline="-25000">
              <a:solidFill>
                <a:srgbClr val="000000"/>
              </a:solidFill>
              <a:latin typeface="Arial"/>
              <a:ea typeface="Arial"/>
              <a:cs typeface="Arial"/>
              <a:sym typeface="Arial"/>
            </a:endParaRPr>
          </a:p>
        </p:txBody>
      </p:sp>
      <p:sp>
        <p:nvSpPr>
          <p:cNvPr id="914" name="Google Shape;914;p62"/>
          <p:cNvSpPr txBox="1"/>
          <p:nvPr/>
        </p:nvSpPr>
        <p:spPr>
          <a:xfrm>
            <a:off x="7384450" y="2730625"/>
            <a:ext cx="50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4m</a:t>
            </a:r>
            <a:r>
              <a:rPr lang="en" sz="1400" b="0" i="0" u="none" strike="noStrike" cap="none" baseline="-25000">
                <a:solidFill>
                  <a:srgbClr val="000000"/>
                </a:solidFill>
                <a:latin typeface="Arial"/>
                <a:ea typeface="Arial"/>
                <a:cs typeface="Arial"/>
                <a:sym typeface="Arial"/>
              </a:rPr>
              <a:t>0</a:t>
            </a:r>
            <a:endParaRPr sz="1400" b="0" i="0" u="none" strike="noStrike" cap="none" baseline="-25000">
              <a:solidFill>
                <a:srgbClr val="000000"/>
              </a:solidFill>
              <a:latin typeface="Arial"/>
              <a:ea typeface="Arial"/>
              <a:cs typeface="Arial"/>
              <a:sym typeface="Arial"/>
            </a:endParaRPr>
          </a:p>
        </p:txBody>
      </p:sp>
      <p:cxnSp>
        <p:nvCxnSpPr>
          <p:cNvPr id="915" name="Google Shape;915;p62"/>
          <p:cNvCxnSpPr/>
          <p:nvPr/>
        </p:nvCxnSpPr>
        <p:spPr>
          <a:xfrm>
            <a:off x="7635850" y="2495550"/>
            <a:ext cx="0" cy="187200"/>
          </a:xfrm>
          <a:prstGeom prst="straightConnector1">
            <a:avLst/>
          </a:prstGeom>
          <a:noFill/>
          <a:ln w="28575" cap="flat" cmpd="sng">
            <a:solidFill>
              <a:schemeClr val="dk2"/>
            </a:solidFill>
            <a:prstDash val="solid"/>
            <a:round/>
            <a:headEnd type="none" w="sm" len="sm"/>
            <a:tailEnd type="none" w="sm" len="sm"/>
          </a:ln>
        </p:spPr>
      </p:cxnSp>
      <p:sp>
        <p:nvSpPr>
          <p:cNvPr id="916" name="Google Shape;916;p62"/>
          <p:cNvSpPr txBox="1"/>
          <p:nvPr/>
        </p:nvSpPr>
        <p:spPr>
          <a:xfrm>
            <a:off x="7302575" y="1878138"/>
            <a:ext cx="999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Table size</a:t>
            </a:r>
            <a:endParaRPr sz="1400" b="0" i="0" u="none" strike="noStrike" cap="none">
              <a:solidFill>
                <a:srgbClr val="000000"/>
              </a:solidFill>
              <a:latin typeface="Arial"/>
              <a:ea typeface="Arial"/>
              <a:cs typeface="Arial"/>
              <a:sym typeface="Arial"/>
            </a:endParaRPr>
          </a:p>
        </p:txBody>
      </p:sp>
      <p:sp>
        <p:nvSpPr>
          <p:cNvPr id="917" name="Google Shape;917;p62"/>
          <p:cNvSpPr txBox="1"/>
          <p:nvPr/>
        </p:nvSpPr>
        <p:spPr>
          <a:xfrm>
            <a:off x="1832100" y="1926075"/>
            <a:ext cx="1200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Number of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elements</a:t>
            </a:r>
            <a:endParaRPr sz="1400" b="0" i="0" u="none" strike="noStrike" cap="none">
              <a:solidFill>
                <a:srgbClr val="000000"/>
              </a:solidFill>
              <a:latin typeface="Arial"/>
              <a:ea typeface="Arial"/>
              <a:cs typeface="Arial"/>
              <a:sym typeface="Arial"/>
            </a:endParaRPr>
          </a:p>
        </p:txBody>
      </p:sp>
      <p:sp>
        <p:nvSpPr>
          <p:cNvPr id="918" name="Google Shape;918;p62"/>
          <p:cNvSpPr txBox="1">
            <a:spLocks noGrp="1"/>
          </p:cNvSpPr>
          <p:nvPr>
            <p:ph type="body" idx="1"/>
          </p:nvPr>
        </p:nvSpPr>
        <p:spPr>
          <a:xfrm>
            <a:off x="311700" y="3352975"/>
            <a:ext cx="8520600" cy="1215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Delete 1 element, n = m</a:t>
            </a:r>
            <a:r>
              <a:rPr lang="en" baseline="-25000"/>
              <a:t>0</a:t>
            </a:r>
            <a:r>
              <a:rPr lang="en"/>
              <a:t> - 1</a:t>
            </a:r>
            <a:endParaRPr/>
          </a:p>
        </p:txBody>
      </p:sp>
      <p:cxnSp>
        <p:nvCxnSpPr>
          <p:cNvPr id="919" name="Google Shape;919;p62"/>
          <p:cNvCxnSpPr/>
          <p:nvPr/>
        </p:nvCxnSpPr>
        <p:spPr>
          <a:xfrm>
            <a:off x="2408100" y="2514475"/>
            <a:ext cx="0" cy="187200"/>
          </a:xfrm>
          <a:prstGeom prst="straightConnector1">
            <a:avLst/>
          </a:prstGeom>
          <a:noFill/>
          <a:ln w="28575" cap="flat" cmpd="sng">
            <a:solidFill>
              <a:schemeClr val="dk2"/>
            </a:solidFill>
            <a:prstDash val="solid"/>
            <a:round/>
            <a:headEnd type="none" w="sm" len="sm"/>
            <a:tailEnd type="none" w="sm" len="sm"/>
          </a:ln>
        </p:spPr>
      </p:cxnSp>
      <p:sp>
        <p:nvSpPr>
          <p:cNvPr id="920" name="Google Shape;920;p62"/>
          <p:cNvSpPr txBox="1"/>
          <p:nvPr/>
        </p:nvSpPr>
        <p:spPr>
          <a:xfrm>
            <a:off x="2011400" y="2751025"/>
            <a:ext cx="648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a:t>
            </a:r>
            <a:r>
              <a:rPr lang="en" sz="1400" b="0" i="0" u="none" strike="noStrike" cap="none" baseline="-25000">
                <a:solidFill>
                  <a:srgbClr val="000000"/>
                </a:solidFill>
                <a:latin typeface="Arial"/>
                <a:ea typeface="Arial"/>
                <a:cs typeface="Arial"/>
                <a:sym typeface="Arial"/>
              </a:rPr>
              <a:t>0</a:t>
            </a: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21" name="Google Shape;921;p62"/>
          <p:cNvSpPr txBox="1"/>
          <p:nvPr/>
        </p:nvSpPr>
        <p:spPr>
          <a:xfrm>
            <a:off x="3615300" y="-76400"/>
            <a:ext cx="5217000" cy="1417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 m, then the table is quadrupled (resize m to 4m)</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&lt; m/4, then the table is shrunk (resize m to m/2)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Table Resizing</a:t>
            </a:r>
            <a:endParaRPr/>
          </a:p>
        </p:txBody>
      </p:sp>
      <p:sp>
        <p:nvSpPr>
          <p:cNvPr id="927" name="Google Shape;927;p63"/>
          <p:cNvSpPr txBox="1">
            <a:spLocks noGrp="1"/>
          </p:cNvSpPr>
          <p:nvPr>
            <p:ph type="body" idx="1"/>
          </p:nvPr>
        </p:nvSpPr>
        <p:spPr>
          <a:xfrm>
            <a:off x="311700" y="1152475"/>
            <a:ext cx="8520600" cy="747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Minimum number of deletions between 2 resize events: </a:t>
            </a:r>
            <a:endParaRPr/>
          </a:p>
        </p:txBody>
      </p:sp>
      <p:cxnSp>
        <p:nvCxnSpPr>
          <p:cNvPr id="928" name="Google Shape;928;p63"/>
          <p:cNvCxnSpPr/>
          <p:nvPr/>
        </p:nvCxnSpPr>
        <p:spPr>
          <a:xfrm rot="10800000" flipH="1">
            <a:off x="1298050" y="2584625"/>
            <a:ext cx="3098700" cy="11700"/>
          </a:xfrm>
          <a:prstGeom prst="straightConnector1">
            <a:avLst/>
          </a:prstGeom>
          <a:noFill/>
          <a:ln w="28575" cap="flat" cmpd="sng">
            <a:solidFill>
              <a:schemeClr val="dk2"/>
            </a:solidFill>
            <a:prstDash val="solid"/>
            <a:round/>
            <a:headEnd type="none" w="sm" len="sm"/>
            <a:tailEnd type="none" w="sm" len="sm"/>
          </a:ln>
        </p:spPr>
      </p:cxnSp>
      <p:cxnSp>
        <p:nvCxnSpPr>
          <p:cNvPr id="929" name="Google Shape;929;p63"/>
          <p:cNvCxnSpPr/>
          <p:nvPr/>
        </p:nvCxnSpPr>
        <p:spPr>
          <a:xfrm>
            <a:off x="1286350" y="2514475"/>
            <a:ext cx="0" cy="187200"/>
          </a:xfrm>
          <a:prstGeom prst="straightConnector1">
            <a:avLst/>
          </a:prstGeom>
          <a:noFill/>
          <a:ln w="28575" cap="flat" cmpd="sng">
            <a:solidFill>
              <a:schemeClr val="dk2"/>
            </a:solidFill>
            <a:prstDash val="solid"/>
            <a:round/>
            <a:headEnd type="none" w="sm" len="sm"/>
            <a:tailEnd type="none" w="sm" len="sm"/>
          </a:ln>
        </p:spPr>
      </p:cxnSp>
      <p:cxnSp>
        <p:nvCxnSpPr>
          <p:cNvPr id="930" name="Google Shape;930;p63"/>
          <p:cNvCxnSpPr/>
          <p:nvPr/>
        </p:nvCxnSpPr>
        <p:spPr>
          <a:xfrm>
            <a:off x="4303175" y="2478150"/>
            <a:ext cx="0" cy="187200"/>
          </a:xfrm>
          <a:prstGeom prst="straightConnector1">
            <a:avLst/>
          </a:prstGeom>
          <a:noFill/>
          <a:ln w="28575" cap="flat" cmpd="sng">
            <a:solidFill>
              <a:schemeClr val="dk2"/>
            </a:solidFill>
            <a:prstDash val="solid"/>
            <a:round/>
            <a:headEnd type="none" w="sm" len="sm"/>
            <a:tailEnd type="none" w="sm" len="sm"/>
          </a:ln>
        </p:spPr>
      </p:cxnSp>
      <p:sp>
        <p:nvSpPr>
          <p:cNvPr id="931" name="Google Shape;931;p63"/>
          <p:cNvSpPr txBox="1"/>
          <p:nvPr/>
        </p:nvSpPr>
        <p:spPr>
          <a:xfrm>
            <a:off x="4051775" y="2762863"/>
            <a:ext cx="50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2m</a:t>
            </a:r>
            <a:r>
              <a:rPr lang="en" sz="1400" b="0" i="0" u="none" strike="noStrike" cap="none" baseline="-25000">
                <a:solidFill>
                  <a:srgbClr val="000000"/>
                </a:solidFill>
                <a:latin typeface="Arial"/>
                <a:ea typeface="Arial"/>
                <a:cs typeface="Arial"/>
                <a:sym typeface="Arial"/>
              </a:rPr>
              <a:t>0</a:t>
            </a:r>
            <a:endParaRPr sz="1400" b="0" i="0" u="none" strike="noStrike" cap="none" baseline="-25000">
              <a:solidFill>
                <a:srgbClr val="000000"/>
              </a:solidFill>
              <a:latin typeface="Arial"/>
              <a:ea typeface="Arial"/>
              <a:cs typeface="Arial"/>
              <a:sym typeface="Arial"/>
            </a:endParaRPr>
          </a:p>
        </p:txBody>
      </p:sp>
      <p:sp>
        <p:nvSpPr>
          <p:cNvPr id="932" name="Google Shape;932;p63"/>
          <p:cNvSpPr txBox="1"/>
          <p:nvPr/>
        </p:nvSpPr>
        <p:spPr>
          <a:xfrm>
            <a:off x="7384450" y="2730625"/>
            <a:ext cx="50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4m</a:t>
            </a:r>
            <a:r>
              <a:rPr lang="en" sz="1400" b="0" i="0" u="none" strike="noStrike" cap="none" baseline="-25000">
                <a:solidFill>
                  <a:srgbClr val="000000"/>
                </a:solidFill>
                <a:latin typeface="Arial"/>
                <a:ea typeface="Arial"/>
                <a:cs typeface="Arial"/>
                <a:sym typeface="Arial"/>
              </a:rPr>
              <a:t>0</a:t>
            </a:r>
            <a:endParaRPr sz="1400" b="0" i="0" u="none" strike="noStrike" cap="none" baseline="-25000">
              <a:solidFill>
                <a:srgbClr val="000000"/>
              </a:solidFill>
              <a:latin typeface="Arial"/>
              <a:ea typeface="Arial"/>
              <a:cs typeface="Arial"/>
              <a:sym typeface="Arial"/>
            </a:endParaRPr>
          </a:p>
        </p:txBody>
      </p:sp>
      <p:cxnSp>
        <p:nvCxnSpPr>
          <p:cNvPr id="933" name="Google Shape;933;p63"/>
          <p:cNvCxnSpPr/>
          <p:nvPr/>
        </p:nvCxnSpPr>
        <p:spPr>
          <a:xfrm>
            <a:off x="7635850" y="2495550"/>
            <a:ext cx="0" cy="187200"/>
          </a:xfrm>
          <a:prstGeom prst="straightConnector1">
            <a:avLst/>
          </a:prstGeom>
          <a:noFill/>
          <a:ln w="28575" cap="flat" cmpd="sng">
            <a:solidFill>
              <a:schemeClr val="dk2"/>
            </a:solidFill>
            <a:prstDash val="solid"/>
            <a:round/>
            <a:headEnd type="none" w="sm" len="sm"/>
            <a:tailEnd type="none" w="sm" len="sm"/>
          </a:ln>
        </p:spPr>
      </p:cxnSp>
      <p:cxnSp>
        <p:nvCxnSpPr>
          <p:cNvPr id="934" name="Google Shape;934;p63"/>
          <p:cNvCxnSpPr/>
          <p:nvPr/>
        </p:nvCxnSpPr>
        <p:spPr>
          <a:xfrm rot="10800000" flipH="1">
            <a:off x="4303175" y="2561250"/>
            <a:ext cx="3356100" cy="11700"/>
          </a:xfrm>
          <a:prstGeom prst="straightConnector1">
            <a:avLst/>
          </a:prstGeom>
          <a:noFill/>
          <a:ln w="28575" cap="flat" cmpd="sng">
            <a:solidFill>
              <a:schemeClr val="dk2"/>
            </a:solidFill>
            <a:prstDash val="dash"/>
            <a:round/>
            <a:headEnd type="stealth" w="med" len="med"/>
            <a:tailEnd type="none" w="sm" len="sm"/>
          </a:ln>
        </p:spPr>
      </p:cxnSp>
      <p:cxnSp>
        <p:nvCxnSpPr>
          <p:cNvPr id="935" name="Google Shape;935;p63"/>
          <p:cNvCxnSpPr/>
          <p:nvPr/>
        </p:nvCxnSpPr>
        <p:spPr>
          <a:xfrm>
            <a:off x="2497163" y="2514475"/>
            <a:ext cx="0" cy="187200"/>
          </a:xfrm>
          <a:prstGeom prst="straightConnector1">
            <a:avLst/>
          </a:prstGeom>
          <a:noFill/>
          <a:ln w="28575" cap="flat" cmpd="sng">
            <a:solidFill>
              <a:schemeClr val="dk2"/>
            </a:solidFill>
            <a:prstDash val="solid"/>
            <a:round/>
            <a:headEnd type="none" w="sm" len="sm"/>
            <a:tailEnd type="none" w="sm" len="sm"/>
          </a:ln>
        </p:spPr>
      </p:cxnSp>
      <p:sp>
        <p:nvSpPr>
          <p:cNvPr id="936" name="Google Shape;936;p63"/>
          <p:cNvSpPr txBox="1">
            <a:spLocks noGrp="1"/>
          </p:cNvSpPr>
          <p:nvPr>
            <p:ph type="body" idx="1"/>
          </p:nvPr>
        </p:nvSpPr>
        <p:spPr>
          <a:xfrm>
            <a:off x="311700" y="3352975"/>
            <a:ext cx="8520600" cy="1215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Delete 1 element, n = m</a:t>
            </a:r>
            <a:r>
              <a:rPr lang="en" baseline="-25000"/>
              <a:t>0</a:t>
            </a:r>
            <a:r>
              <a:rPr lang="en"/>
              <a:t> - 1, </a:t>
            </a:r>
            <a:r>
              <a:rPr lang="en" i="1"/>
              <a:t>shrink </a:t>
            </a:r>
            <a:r>
              <a:rPr lang="en"/>
              <a:t>to 2m</a:t>
            </a:r>
            <a:r>
              <a:rPr lang="en" baseline="-25000"/>
              <a:t>0</a:t>
            </a:r>
            <a:endParaRPr baseline="-25000"/>
          </a:p>
          <a:p>
            <a:pPr marL="457200" lvl="0" indent="-342900" algn="l" rtl="0">
              <a:lnSpc>
                <a:spcPct val="115000"/>
              </a:lnSpc>
              <a:spcBef>
                <a:spcPts val="1200"/>
              </a:spcBef>
              <a:spcAft>
                <a:spcPts val="0"/>
              </a:spcAft>
              <a:buSzPts val="1800"/>
              <a:buChar char="-"/>
            </a:pPr>
            <a:r>
              <a:rPr lang="en"/>
              <a:t>Min deletions between 2 resize events: 1</a:t>
            </a:r>
            <a:endParaRPr/>
          </a:p>
        </p:txBody>
      </p:sp>
      <p:sp>
        <p:nvSpPr>
          <p:cNvPr id="937" name="Google Shape;937;p63"/>
          <p:cNvSpPr txBox="1"/>
          <p:nvPr/>
        </p:nvSpPr>
        <p:spPr>
          <a:xfrm>
            <a:off x="3835475" y="2011800"/>
            <a:ext cx="2560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Table size</a:t>
            </a:r>
            <a:endParaRPr sz="1400" b="0" i="0" u="none" strike="noStrike" cap="none">
              <a:solidFill>
                <a:srgbClr val="000000"/>
              </a:solidFill>
              <a:latin typeface="Arial"/>
              <a:ea typeface="Arial"/>
              <a:cs typeface="Arial"/>
              <a:sym typeface="Arial"/>
            </a:endParaRPr>
          </a:p>
        </p:txBody>
      </p:sp>
      <p:sp>
        <p:nvSpPr>
          <p:cNvPr id="938" name="Google Shape;938;p63"/>
          <p:cNvSpPr txBox="1"/>
          <p:nvPr/>
        </p:nvSpPr>
        <p:spPr>
          <a:xfrm>
            <a:off x="1637088" y="2077950"/>
            <a:ext cx="1864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Number of elements</a:t>
            </a:r>
            <a:endParaRPr sz="1400" b="0" i="0" u="none" strike="noStrike" cap="none">
              <a:solidFill>
                <a:srgbClr val="000000"/>
              </a:solidFill>
              <a:latin typeface="Arial"/>
              <a:ea typeface="Arial"/>
              <a:cs typeface="Arial"/>
              <a:sym typeface="Arial"/>
            </a:endParaRPr>
          </a:p>
        </p:txBody>
      </p:sp>
      <p:sp>
        <p:nvSpPr>
          <p:cNvPr id="939" name="Google Shape;939;p63"/>
          <p:cNvSpPr txBox="1"/>
          <p:nvPr/>
        </p:nvSpPr>
        <p:spPr>
          <a:xfrm>
            <a:off x="2240000" y="2751025"/>
            <a:ext cx="648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a:t>
            </a:r>
            <a:r>
              <a:rPr lang="en" sz="1400" b="0" i="0" u="none" strike="noStrike" cap="none" baseline="-25000">
                <a:solidFill>
                  <a:srgbClr val="000000"/>
                </a:solidFill>
                <a:latin typeface="Arial"/>
                <a:ea typeface="Arial"/>
                <a:cs typeface="Arial"/>
                <a:sym typeface="Arial"/>
              </a:rPr>
              <a:t>0</a:t>
            </a: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40" name="Google Shape;940;p63"/>
          <p:cNvSpPr txBox="1"/>
          <p:nvPr/>
        </p:nvSpPr>
        <p:spPr>
          <a:xfrm>
            <a:off x="3615300" y="-76400"/>
            <a:ext cx="5217000" cy="1417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 m, then the table is quadrupled (resize m to 4m)</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&lt; m/4, then the table is shrunk (resize m to m/2)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64"/>
          <p:cNvSpPr txBox="1">
            <a:spLocks noGrp="1"/>
          </p:cNvSpPr>
          <p:nvPr>
            <p:ph type="title"/>
          </p:nvPr>
        </p:nvSpPr>
        <p:spPr>
          <a:xfrm>
            <a:off x="0" y="4615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Table Resizing </a:t>
            </a:r>
            <a:endParaRPr/>
          </a:p>
        </p:txBody>
      </p:sp>
      <p:sp>
        <p:nvSpPr>
          <p:cNvPr id="946" name="Google Shape;946;p64"/>
          <p:cNvSpPr txBox="1">
            <a:spLocks noGrp="1"/>
          </p:cNvSpPr>
          <p:nvPr>
            <p:ph type="body" idx="1"/>
          </p:nvPr>
        </p:nvSpPr>
        <p:spPr>
          <a:xfrm>
            <a:off x="311700" y="1152475"/>
            <a:ext cx="8520600" cy="747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Minimum number of insertions between 2 resize events: </a:t>
            </a:r>
            <a:endParaRPr/>
          </a:p>
        </p:txBody>
      </p:sp>
      <p:sp>
        <p:nvSpPr>
          <p:cNvPr id="947" name="Google Shape;947;p64"/>
          <p:cNvSpPr txBox="1"/>
          <p:nvPr/>
        </p:nvSpPr>
        <p:spPr>
          <a:xfrm>
            <a:off x="3615300" y="-76400"/>
            <a:ext cx="5217000" cy="1417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 m, then the table is quadrupled (resize m to 4m)</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&lt; m/4, then the table is shrunk (resize m to m/2)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Table Resizing</a:t>
            </a:r>
            <a:endParaRPr/>
          </a:p>
        </p:txBody>
      </p:sp>
      <p:sp>
        <p:nvSpPr>
          <p:cNvPr id="953" name="Google Shape;953;p65"/>
          <p:cNvSpPr txBox="1">
            <a:spLocks noGrp="1"/>
          </p:cNvSpPr>
          <p:nvPr>
            <p:ph type="body" idx="1"/>
          </p:nvPr>
        </p:nvSpPr>
        <p:spPr>
          <a:xfrm>
            <a:off x="311700" y="1152475"/>
            <a:ext cx="8520600" cy="747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Minimum number of insertions between 2 resize events: </a:t>
            </a:r>
            <a:endParaRPr/>
          </a:p>
        </p:txBody>
      </p:sp>
      <p:cxnSp>
        <p:nvCxnSpPr>
          <p:cNvPr id="954" name="Google Shape;954;p65"/>
          <p:cNvCxnSpPr/>
          <p:nvPr/>
        </p:nvCxnSpPr>
        <p:spPr>
          <a:xfrm rot="10800000" flipH="1">
            <a:off x="1298050" y="2581925"/>
            <a:ext cx="3024300" cy="14400"/>
          </a:xfrm>
          <a:prstGeom prst="straightConnector1">
            <a:avLst/>
          </a:prstGeom>
          <a:noFill/>
          <a:ln w="28575" cap="flat" cmpd="sng">
            <a:solidFill>
              <a:schemeClr val="dk2"/>
            </a:solidFill>
            <a:prstDash val="solid"/>
            <a:round/>
            <a:headEnd type="none" w="sm" len="sm"/>
            <a:tailEnd type="none" w="sm" len="sm"/>
          </a:ln>
        </p:spPr>
      </p:cxnSp>
      <p:cxnSp>
        <p:nvCxnSpPr>
          <p:cNvPr id="955" name="Google Shape;955;p65"/>
          <p:cNvCxnSpPr/>
          <p:nvPr/>
        </p:nvCxnSpPr>
        <p:spPr>
          <a:xfrm>
            <a:off x="1286350" y="2514475"/>
            <a:ext cx="0" cy="187200"/>
          </a:xfrm>
          <a:prstGeom prst="straightConnector1">
            <a:avLst/>
          </a:prstGeom>
          <a:noFill/>
          <a:ln w="28575" cap="flat" cmpd="sng">
            <a:solidFill>
              <a:schemeClr val="dk2"/>
            </a:solidFill>
            <a:prstDash val="solid"/>
            <a:round/>
            <a:headEnd type="none" w="sm" len="sm"/>
            <a:tailEnd type="none" w="sm" len="sm"/>
          </a:ln>
        </p:spPr>
      </p:cxnSp>
      <p:cxnSp>
        <p:nvCxnSpPr>
          <p:cNvPr id="956" name="Google Shape;956;p65"/>
          <p:cNvCxnSpPr/>
          <p:nvPr/>
        </p:nvCxnSpPr>
        <p:spPr>
          <a:xfrm>
            <a:off x="4303175" y="2478150"/>
            <a:ext cx="0" cy="187200"/>
          </a:xfrm>
          <a:prstGeom prst="straightConnector1">
            <a:avLst/>
          </a:prstGeom>
          <a:noFill/>
          <a:ln w="28575" cap="flat" cmpd="sng">
            <a:solidFill>
              <a:schemeClr val="dk2"/>
            </a:solidFill>
            <a:prstDash val="solid"/>
            <a:round/>
            <a:headEnd type="none" w="sm" len="sm"/>
            <a:tailEnd type="none" w="sm" len="sm"/>
          </a:ln>
        </p:spPr>
      </p:cxnSp>
      <p:sp>
        <p:nvSpPr>
          <p:cNvPr id="957" name="Google Shape;957;p65"/>
          <p:cNvSpPr txBox="1"/>
          <p:nvPr/>
        </p:nvSpPr>
        <p:spPr>
          <a:xfrm>
            <a:off x="4051775" y="2762863"/>
            <a:ext cx="50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2m</a:t>
            </a:r>
            <a:r>
              <a:rPr lang="en" sz="1400" b="0" i="0" u="none" strike="noStrike" cap="none" baseline="-25000">
                <a:solidFill>
                  <a:srgbClr val="000000"/>
                </a:solidFill>
                <a:latin typeface="Arial"/>
                <a:ea typeface="Arial"/>
                <a:cs typeface="Arial"/>
                <a:sym typeface="Arial"/>
              </a:rPr>
              <a:t>0</a:t>
            </a:r>
            <a:endParaRPr sz="1400" b="0" i="0" u="none" strike="noStrike" cap="none" baseline="-25000">
              <a:solidFill>
                <a:srgbClr val="000000"/>
              </a:solidFill>
              <a:latin typeface="Arial"/>
              <a:ea typeface="Arial"/>
              <a:cs typeface="Arial"/>
              <a:sym typeface="Arial"/>
            </a:endParaRPr>
          </a:p>
        </p:txBody>
      </p:sp>
      <p:cxnSp>
        <p:nvCxnSpPr>
          <p:cNvPr id="958" name="Google Shape;958;p65"/>
          <p:cNvCxnSpPr/>
          <p:nvPr/>
        </p:nvCxnSpPr>
        <p:spPr>
          <a:xfrm>
            <a:off x="2497163" y="2514475"/>
            <a:ext cx="0" cy="187200"/>
          </a:xfrm>
          <a:prstGeom prst="straightConnector1">
            <a:avLst/>
          </a:prstGeom>
          <a:noFill/>
          <a:ln w="28575" cap="flat" cmpd="sng">
            <a:solidFill>
              <a:schemeClr val="dk2"/>
            </a:solidFill>
            <a:prstDash val="solid"/>
            <a:round/>
            <a:headEnd type="none" w="sm" len="sm"/>
            <a:tailEnd type="none" w="sm" len="sm"/>
          </a:ln>
        </p:spPr>
      </p:cxnSp>
      <p:sp>
        <p:nvSpPr>
          <p:cNvPr id="959" name="Google Shape;959;p65"/>
          <p:cNvSpPr txBox="1"/>
          <p:nvPr/>
        </p:nvSpPr>
        <p:spPr>
          <a:xfrm>
            <a:off x="2240000" y="2751025"/>
            <a:ext cx="648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a:t>
            </a:r>
            <a:r>
              <a:rPr lang="en" sz="1400" b="0" i="0" u="none" strike="noStrike" cap="none" baseline="-25000">
                <a:solidFill>
                  <a:srgbClr val="000000"/>
                </a:solidFill>
                <a:latin typeface="Arial"/>
                <a:ea typeface="Arial"/>
                <a:cs typeface="Arial"/>
                <a:sym typeface="Arial"/>
              </a:rPr>
              <a:t>0</a:t>
            </a: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60" name="Google Shape;960;p65"/>
          <p:cNvSpPr txBox="1"/>
          <p:nvPr/>
        </p:nvSpPr>
        <p:spPr>
          <a:xfrm>
            <a:off x="3426133" y="2011800"/>
            <a:ext cx="3098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Number of elements = Table size</a:t>
            </a:r>
            <a:endParaRPr sz="1400" b="0" i="0" u="none" strike="noStrike" cap="none">
              <a:solidFill>
                <a:srgbClr val="000000"/>
              </a:solidFill>
              <a:latin typeface="Arial"/>
              <a:ea typeface="Arial"/>
              <a:cs typeface="Arial"/>
              <a:sym typeface="Arial"/>
            </a:endParaRPr>
          </a:p>
        </p:txBody>
      </p:sp>
      <p:sp>
        <p:nvSpPr>
          <p:cNvPr id="961" name="Google Shape;961;p65"/>
          <p:cNvSpPr txBox="1">
            <a:spLocks noGrp="1"/>
          </p:cNvSpPr>
          <p:nvPr>
            <p:ph type="body" idx="1"/>
          </p:nvPr>
        </p:nvSpPr>
        <p:spPr>
          <a:xfrm>
            <a:off x="311700" y="3352975"/>
            <a:ext cx="8520600" cy="1215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m</a:t>
            </a:r>
            <a:r>
              <a:rPr lang="en" baseline="-25000"/>
              <a:t>0</a:t>
            </a:r>
            <a:r>
              <a:rPr lang="en"/>
              <a:t> + 1 elements</a:t>
            </a:r>
            <a:endParaRPr/>
          </a:p>
        </p:txBody>
      </p:sp>
      <p:sp>
        <p:nvSpPr>
          <p:cNvPr id="962" name="Google Shape;962;p65"/>
          <p:cNvSpPr txBox="1"/>
          <p:nvPr/>
        </p:nvSpPr>
        <p:spPr>
          <a:xfrm>
            <a:off x="3615300" y="-76400"/>
            <a:ext cx="5217000" cy="1417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 m, then the table is quadrupled (resize m to 4m)</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&lt; m/4, then the table is shrunk (resize m to m/2)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Table Resizing</a:t>
            </a:r>
            <a:endParaRPr/>
          </a:p>
        </p:txBody>
      </p:sp>
      <p:sp>
        <p:nvSpPr>
          <p:cNvPr id="968" name="Google Shape;968;p66"/>
          <p:cNvSpPr txBox="1">
            <a:spLocks noGrp="1"/>
          </p:cNvSpPr>
          <p:nvPr>
            <p:ph type="body" idx="1"/>
          </p:nvPr>
        </p:nvSpPr>
        <p:spPr>
          <a:xfrm>
            <a:off x="311700" y="1152475"/>
            <a:ext cx="8520600" cy="747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Minimum number of insertions between 2 resize events: </a:t>
            </a:r>
            <a:endParaRPr/>
          </a:p>
        </p:txBody>
      </p:sp>
      <p:cxnSp>
        <p:nvCxnSpPr>
          <p:cNvPr id="969" name="Google Shape;969;p66"/>
          <p:cNvCxnSpPr/>
          <p:nvPr/>
        </p:nvCxnSpPr>
        <p:spPr>
          <a:xfrm rot="10800000" flipH="1">
            <a:off x="1298050" y="2584625"/>
            <a:ext cx="3098700" cy="11700"/>
          </a:xfrm>
          <a:prstGeom prst="straightConnector1">
            <a:avLst/>
          </a:prstGeom>
          <a:noFill/>
          <a:ln w="28575" cap="flat" cmpd="sng">
            <a:solidFill>
              <a:schemeClr val="dk2"/>
            </a:solidFill>
            <a:prstDash val="solid"/>
            <a:round/>
            <a:headEnd type="none" w="sm" len="sm"/>
            <a:tailEnd type="none" w="sm" len="sm"/>
          </a:ln>
        </p:spPr>
      </p:cxnSp>
      <p:cxnSp>
        <p:nvCxnSpPr>
          <p:cNvPr id="970" name="Google Shape;970;p66"/>
          <p:cNvCxnSpPr/>
          <p:nvPr/>
        </p:nvCxnSpPr>
        <p:spPr>
          <a:xfrm>
            <a:off x="1286350" y="2514475"/>
            <a:ext cx="0" cy="187200"/>
          </a:xfrm>
          <a:prstGeom prst="straightConnector1">
            <a:avLst/>
          </a:prstGeom>
          <a:noFill/>
          <a:ln w="28575" cap="flat" cmpd="sng">
            <a:solidFill>
              <a:schemeClr val="dk2"/>
            </a:solidFill>
            <a:prstDash val="solid"/>
            <a:round/>
            <a:headEnd type="none" w="sm" len="sm"/>
            <a:tailEnd type="none" w="sm" len="sm"/>
          </a:ln>
        </p:spPr>
      </p:cxnSp>
      <p:cxnSp>
        <p:nvCxnSpPr>
          <p:cNvPr id="971" name="Google Shape;971;p66"/>
          <p:cNvCxnSpPr/>
          <p:nvPr/>
        </p:nvCxnSpPr>
        <p:spPr>
          <a:xfrm>
            <a:off x="4303175" y="2478150"/>
            <a:ext cx="0" cy="187200"/>
          </a:xfrm>
          <a:prstGeom prst="straightConnector1">
            <a:avLst/>
          </a:prstGeom>
          <a:noFill/>
          <a:ln w="28575" cap="flat" cmpd="sng">
            <a:solidFill>
              <a:schemeClr val="dk2"/>
            </a:solidFill>
            <a:prstDash val="solid"/>
            <a:round/>
            <a:headEnd type="none" w="sm" len="sm"/>
            <a:tailEnd type="none" w="sm" len="sm"/>
          </a:ln>
        </p:spPr>
      </p:cxnSp>
      <p:sp>
        <p:nvSpPr>
          <p:cNvPr id="972" name="Google Shape;972;p66"/>
          <p:cNvSpPr txBox="1"/>
          <p:nvPr/>
        </p:nvSpPr>
        <p:spPr>
          <a:xfrm>
            <a:off x="4051775" y="2762863"/>
            <a:ext cx="50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2m</a:t>
            </a:r>
            <a:r>
              <a:rPr lang="en" sz="1400" b="0" i="0" u="none" strike="noStrike" cap="none" baseline="-25000">
                <a:solidFill>
                  <a:srgbClr val="000000"/>
                </a:solidFill>
                <a:latin typeface="Arial"/>
                <a:ea typeface="Arial"/>
                <a:cs typeface="Arial"/>
                <a:sym typeface="Arial"/>
              </a:rPr>
              <a:t>0</a:t>
            </a:r>
            <a:endParaRPr sz="1400" b="0" i="0" u="none" strike="noStrike" cap="none" baseline="-25000">
              <a:solidFill>
                <a:srgbClr val="000000"/>
              </a:solidFill>
              <a:latin typeface="Arial"/>
              <a:ea typeface="Arial"/>
              <a:cs typeface="Arial"/>
              <a:sym typeface="Arial"/>
            </a:endParaRPr>
          </a:p>
        </p:txBody>
      </p:sp>
      <p:cxnSp>
        <p:nvCxnSpPr>
          <p:cNvPr id="973" name="Google Shape;973;p66"/>
          <p:cNvCxnSpPr/>
          <p:nvPr/>
        </p:nvCxnSpPr>
        <p:spPr>
          <a:xfrm rot="10800000" flipH="1">
            <a:off x="4303175" y="2584888"/>
            <a:ext cx="5012100" cy="5100"/>
          </a:xfrm>
          <a:prstGeom prst="straightConnector1">
            <a:avLst/>
          </a:prstGeom>
          <a:noFill/>
          <a:ln w="28575" cap="flat" cmpd="sng">
            <a:solidFill>
              <a:schemeClr val="dk2"/>
            </a:solidFill>
            <a:prstDash val="solid"/>
            <a:round/>
            <a:headEnd type="none" w="sm" len="sm"/>
            <a:tailEnd type="none" w="sm" len="sm"/>
          </a:ln>
        </p:spPr>
      </p:cxnSp>
      <p:cxnSp>
        <p:nvCxnSpPr>
          <p:cNvPr id="974" name="Google Shape;974;p66"/>
          <p:cNvCxnSpPr/>
          <p:nvPr/>
        </p:nvCxnSpPr>
        <p:spPr>
          <a:xfrm>
            <a:off x="2497163" y="2514475"/>
            <a:ext cx="0" cy="187200"/>
          </a:xfrm>
          <a:prstGeom prst="straightConnector1">
            <a:avLst/>
          </a:prstGeom>
          <a:noFill/>
          <a:ln w="28575" cap="flat" cmpd="sng">
            <a:solidFill>
              <a:schemeClr val="dk2"/>
            </a:solidFill>
            <a:prstDash val="solid"/>
            <a:round/>
            <a:headEnd type="none" w="sm" len="sm"/>
            <a:tailEnd type="none" w="sm" len="sm"/>
          </a:ln>
        </p:spPr>
      </p:cxnSp>
      <p:sp>
        <p:nvSpPr>
          <p:cNvPr id="975" name="Google Shape;975;p66"/>
          <p:cNvSpPr txBox="1"/>
          <p:nvPr/>
        </p:nvSpPr>
        <p:spPr>
          <a:xfrm>
            <a:off x="2240000" y="2751025"/>
            <a:ext cx="648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a:t>
            </a:r>
            <a:r>
              <a:rPr lang="en" sz="1400" b="0" i="0" u="none" strike="noStrike" cap="none" baseline="-25000">
                <a:solidFill>
                  <a:srgbClr val="000000"/>
                </a:solidFill>
                <a:latin typeface="Arial"/>
                <a:ea typeface="Arial"/>
                <a:cs typeface="Arial"/>
                <a:sym typeface="Arial"/>
              </a:rPr>
              <a:t>0</a:t>
            </a: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76" name="Google Shape;976;p66"/>
          <p:cNvSpPr txBox="1"/>
          <p:nvPr/>
        </p:nvSpPr>
        <p:spPr>
          <a:xfrm>
            <a:off x="3426133" y="2011800"/>
            <a:ext cx="3098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Number of elements</a:t>
            </a:r>
            <a:endParaRPr sz="1400" b="0" i="0" u="none" strike="noStrike" cap="none">
              <a:solidFill>
                <a:srgbClr val="000000"/>
              </a:solidFill>
              <a:latin typeface="Arial"/>
              <a:ea typeface="Arial"/>
              <a:cs typeface="Arial"/>
              <a:sym typeface="Arial"/>
            </a:endParaRPr>
          </a:p>
        </p:txBody>
      </p:sp>
      <p:sp>
        <p:nvSpPr>
          <p:cNvPr id="977" name="Google Shape;977;p66"/>
          <p:cNvSpPr txBox="1">
            <a:spLocks noGrp="1"/>
          </p:cNvSpPr>
          <p:nvPr>
            <p:ph type="body" idx="1"/>
          </p:nvPr>
        </p:nvSpPr>
        <p:spPr>
          <a:xfrm>
            <a:off x="311700" y="3352975"/>
            <a:ext cx="8520600" cy="15828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a:t>Insert m</a:t>
            </a:r>
            <a:r>
              <a:rPr lang="en" baseline="-25000"/>
              <a:t>0</a:t>
            </a:r>
            <a:r>
              <a:rPr lang="en"/>
              <a:t> + 1 elements, </a:t>
            </a:r>
            <a:r>
              <a:rPr lang="en" i="1"/>
              <a:t>grow to 8m</a:t>
            </a:r>
            <a:r>
              <a:rPr lang="en" i="1" baseline="-25000"/>
              <a:t>0</a:t>
            </a:r>
            <a:endParaRPr i="1" baseline="-25000"/>
          </a:p>
          <a:p>
            <a:pPr marL="0" lvl="0" indent="0" algn="l" rtl="0">
              <a:lnSpc>
                <a:spcPct val="115000"/>
              </a:lnSpc>
              <a:spcBef>
                <a:spcPts val="1200"/>
              </a:spcBef>
              <a:spcAft>
                <a:spcPts val="0"/>
              </a:spcAft>
              <a:buSzPts val="1800"/>
              <a:buNone/>
            </a:pPr>
            <a:r>
              <a:rPr lang="en"/>
              <a:t>Table size, m = 2m</a:t>
            </a:r>
            <a:r>
              <a:rPr lang="en" baseline="-25000"/>
              <a:t>0</a:t>
            </a:r>
            <a:endParaRPr baseline="-25000"/>
          </a:p>
          <a:p>
            <a:pPr marL="0" lvl="0" indent="0" algn="l" rtl="0">
              <a:lnSpc>
                <a:spcPct val="115000"/>
              </a:lnSpc>
              <a:spcBef>
                <a:spcPts val="1200"/>
              </a:spcBef>
              <a:spcAft>
                <a:spcPts val="1200"/>
              </a:spcAft>
              <a:buSzPts val="1800"/>
              <a:buNone/>
            </a:pPr>
            <a:r>
              <a:rPr lang="en"/>
              <a:t>Min insertions between 2 resize events: </a:t>
            </a:r>
            <a:r>
              <a:rPr lang="en" b="1"/>
              <a:t>m/2 + 1 elements</a:t>
            </a:r>
            <a:endParaRPr/>
          </a:p>
        </p:txBody>
      </p:sp>
      <p:sp>
        <p:nvSpPr>
          <p:cNvPr id="978" name="Google Shape;978;p66"/>
          <p:cNvSpPr txBox="1"/>
          <p:nvPr/>
        </p:nvSpPr>
        <p:spPr>
          <a:xfrm>
            <a:off x="3615300" y="-76400"/>
            <a:ext cx="5217000" cy="1417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 m, then the table is quadrupled (resize m to 4m)</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&lt; m/4, then the table is shrunk (resize m to m/2)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200583ea03_2_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191" name="Google Shape;191;g2200583ea03_2_63"/>
          <p:cNvSpPr txBox="1">
            <a:spLocks noGrp="1"/>
          </p:cNvSpPr>
          <p:nvPr>
            <p:ph type="body" idx="1"/>
          </p:nvPr>
        </p:nvSpPr>
        <p:spPr>
          <a:xfrm>
            <a:off x="311700" y="1119500"/>
            <a:ext cx="2775300" cy="1012500"/>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ts val="1800"/>
              <a:buAutoNum type="alphaLcParenR"/>
            </a:pPr>
            <a:r>
              <a:rPr lang="en"/>
              <a:t>Insert 23: </a:t>
            </a:r>
            <a:r>
              <a:rPr lang="en" b="1"/>
              <a:t>23 % 7 = 2</a:t>
            </a:r>
            <a:endParaRPr b="1"/>
          </a:p>
          <a:p>
            <a:pPr marL="0" lvl="0" indent="0" algn="l" rtl="0">
              <a:lnSpc>
                <a:spcPct val="115000"/>
              </a:lnSpc>
              <a:spcBef>
                <a:spcPts val="1200"/>
              </a:spcBef>
              <a:spcAft>
                <a:spcPts val="1200"/>
              </a:spcAft>
              <a:buSzPts val="1800"/>
              <a:buNone/>
            </a:pPr>
            <a:r>
              <a:rPr lang="en"/>
              <a:t>Done!</a:t>
            </a:r>
            <a:endParaRPr/>
          </a:p>
        </p:txBody>
      </p:sp>
      <p:sp>
        <p:nvSpPr>
          <p:cNvPr id="192" name="Google Shape;192;g2200583ea03_2_63"/>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193" name="Google Shape;193;g2200583ea03_2_63"/>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94" name="Google Shape;194;g2200583ea03_2_63"/>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195" name="Google Shape;195;g2200583ea03_2_63"/>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96" name="Google Shape;196;g2200583ea03_2_63"/>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97" name="Google Shape;197;g2200583ea03_2_63"/>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98" name="Google Shape;198;g2200583ea03_2_63"/>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a:t>
            </a:r>
            <a:endParaRPr sz="1400" b="0" i="0" u="none" strike="noStrike" cap="none">
              <a:solidFill>
                <a:srgbClr val="000000"/>
              </a:solidFill>
              <a:latin typeface="Arial"/>
              <a:ea typeface="Arial"/>
              <a:cs typeface="Arial"/>
              <a:sym typeface="Arial"/>
            </a:endParaRPr>
          </a:p>
        </p:txBody>
      </p:sp>
      <p:cxnSp>
        <p:nvCxnSpPr>
          <p:cNvPr id="199" name="Google Shape;199;g2200583ea03_2_63"/>
          <p:cNvCxnSpPr/>
          <p:nvPr/>
        </p:nvCxnSpPr>
        <p:spPr>
          <a:xfrm flipH="1">
            <a:off x="5308900" y="2525825"/>
            <a:ext cx="1379700" cy="5400"/>
          </a:xfrm>
          <a:prstGeom prst="straightConnector1">
            <a:avLst/>
          </a:prstGeom>
          <a:noFill/>
          <a:ln w="28575" cap="flat" cmpd="sng">
            <a:solidFill>
              <a:schemeClr val="dk2"/>
            </a:solidFill>
            <a:prstDash val="solid"/>
            <a:round/>
            <a:headEnd type="none" w="sm" len="sm"/>
            <a:tailEnd type="stealth" w="med" len="med"/>
          </a:ln>
        </p:spPr>
      </p:cxnSp>
      <p:sp>
        <p:nvSpPr>
          <p:cNvPr id="200" name="Google Shape;200;g2200583ea03_2_63"/>
          <p:cNvSpPr txBox="1">
            <a:spLocks noGrp="1"/>
          </p:cNvSpPr>
          <p:nvPr>
            <p:ph type="body" idx="1"/>
          </p:nvPr>
        </p:nvSpPr>
        <p:spPr>
          <a:xfrm>
            <a:off x="7334700" y="4131000"/>
            <a:ext cx="18093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h(23) = 2</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Why don’t we consider between 2 grows</a:t>
            </a:r>
            <a:endParaRPr/>
          </a:p>
        </p:txBody>
      </p:sp>
      <p:sp>
        <p:nvSpPr>
          <p:cNvPr id="984" name="Google Shape;984;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From m</a:t>
            </a:r>
            <a:r>
              <a:rPr lang="en" baseline="-25000"/>
              <a:t>0 </a:t>
            </a:r>
            <a:r>
              <a:rPr lang="en"/>
              <a:t>to 4m</a:t>
            </a:r>
            <a:r>
              <a:rPr lang="en" baseline="-25000"/>
              <a:t>0</a:t>
            </a:r>
            <a:r>
              <a:rPr lang="en"/>
              <a:t> need to insert 3m</a:t>
            </a:r>
            <a:r>
              <a:rPr lang="en" baseline="-25000"/>
              <a:t>0</a:t>
            </a:r>
            <a:r>
              <a:rPr lang="en"/>
              <a:t> -&gt; 3m/4 inserts (greater than m/2 + 1)</a:t>
            </a:r>
            <a:endParaRPr/>
          </a:p>
        </p:txBody>
      </p:sp>
      <p:sp>
        <p:nvSpPr>
          <p:cNvPr id="985" name="Google Shape;985;p67"/>
          <p:cNvSpPr txBox="1"/>
          <p:nvPr/>
        </p:nvSpPr>
        <p:spPr>
          <a:xfrm>
            <a:off x="2902225" y="4363200"/>
            <a:ext cx="6133200" cy="7803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 m, then the table is quadrupled (resize m to 4m)</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AutoNum type="arabicPeriod"/>
            </a:pPr>
            <a:r>
              <a:rPr lang="en" sz="1800" b="0" i="0" u="none" strike="noStrike" cap="none">
                <a:solidFill>
                  <a:schemeClr val="dk2"/>
                </a:solidFill>
                <a:latin typeface="Arial"/>
                <a:ea typeface="Arial"/>
                <a:cs typeface="Arial"/>
                <a:sym typeface="Arial"/>
              </a:rPr>
              <a:t>If n &lt; m/4, then the table is shrunk (resize m to m/2)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6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
              <a:t>Problem 4: Binary counter </a:t>
            </a:r>
            <a:endParaRPr/>
          </a:p>
          <a:p>
            <a:pPr marL="0" lvl="0" indent="0" algn="ctr" rtl="0">
              <a:lnSpc>
                <a:spcPct val="100000"/>
              </a:lnSpc>
              <a:spcBef>
                <a:spcPts val="0"/>
              </a:spcBef>
              <a:spcAft>
                <a:spcPts val="0"/>
              </a:spcAft>
              <a:buSzPct val="141743"/>
              <a:buNone/>
            </a:pPr>
            <a:r>
              <a:rPr lang="en" sz="2822"/>
              <a:t>Moving on the qn 4 first because it’s related</a:t>
            </a:r>
            <a:endParaRPr sz="2822"/>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996" name="Google Shape;996;p6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Binary counter ADT is a data structure that counts in base two, i.e. 0s and 1s. Binary Counter ADT supports two operations:</a:t>
            </a:r>
            <a:endParaRPr/>
          </a:p>
          <a:p>
            <a:pPr marL="0" lvl="0" indent="0" algn="l" rtl="0">
              <a:lnSpc>
                <a:spcPct val="115000"/>
              </a:lnSpc>
              <a:spcBef>
                <a:spcPts val="1200"/>
              </a:spcBef>
              <a:spcAft>
                <a:spcPts val="0"/>
              </a:spcAft>
              <a:buClr>
                <a:schemeClr val="dk1"/>
              </a:buClr>
              <a:buSzPts val="1100"/>
              <a:buFont typeface="Arial"/>
              <a:buNone/>
            </a:pPr>
            <a:endParaRPr/>
          </a:p>
          <a:p>
            <a:pPr marL="457200" lvl="0" indent="-342900" algn="l" rtl="0">
              <a:lnSpc>
                <a:spcPct val="115000"/>
              </a:lnSpc>
              <a:spcBef>
                <a:spcPts val="1200"/>
              </a:spcBef>
              <a:spcAft>
                <a:spcPts val="0"/>
              </a:spcAft>
              <a:buSzPts val="1800"/>
              <a:buChar char="●"/>
            </a:pPr>
            <a:r>
              <a:rPr lang="en"/>
              <a:t>increment() increases the counter by 1</a:t>
            </a:r>
            <a:endParaRPr/>
          </a:p>
          <a:p>
            <a:pPr marL="457200" lvl="0" indent="-342900" algn="l" rtl="0">
              <a:lnSpc>
                <a:spcPct val="115000"/>
              </a:lnSpc>
              <a:spcBef>
                <a:spcPts val="0"/>
              </a:spcBef>
              <a:spcAft>
                <a:spcPts val="0"/>
              </a:spcAft>
              <a:buSzPts val="1800"/>
              <a:buChar char="●"/>
            </a:pPr>
            <a:r>
              <a:rPr lang="en"/>
              <a:t>read() reads the current value of the binary counter</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002" name="Google Shape;1002;p7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To make it clearer, suppose that we have a k-bit binary counter. Each bit is stored in an array A of size k, where A[k] denotes the k-th bit (0-th bit denotes the least significant bit).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Clr>
                <a:schemeClr val="dk1"/>
              </a:buClr>
              <a:buSzPts val="1100"/>
              <a:buFont typeface="Arial"/>
              <a:buNone/>
            </a:pPr>
            <a:r>
              <a:rPr lang="en"/>
              <a:t>For example, suppose A = [1, 1, 0], which corresponds to the number 011 in binary. Calling increment() will yield A = [0, 0, 1], i.e. 100. Calling increment() again will yield A = [1, 0, 1], the number 101 in binary.</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008" name="Google Shape;1008;p7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Suppose that the k-bit binary counter starts at 0, i.e. all the values in A is 0. A loose bound on the time complexity if increment() is called n times is O(nk). </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Clr>
                <a:schemeClr val="dk1"/>
              </a:buClr>
              <a:buSzPts val="1100"/>
              <a:buFont typeface="Arial"/>
              <a:buNone/>
            </a:pPr>
            <a:r>
              <a:rPr lang="en"/>
              <a:t>What is the amortized time complexity of increment() operation if we call increment() n times?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014" name="Google Shape;1014;p7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Accounting method: “save” up for the more expensive operations.</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020" name="Google Shape;1020;p7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Accounting method: “save” up for the more expensive operations.</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For a digit to be flipped to 0, it must have been flipped to 1 first</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026" name="Google Shape;1026;p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Accounting method: “save” up for the more expensive operations.</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For a digit to be flipped to 0, it must have been flipped to 1 first</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n"/>
              <a:t>Note that binary numbers are from right to left, contrary to the array ADT</a:t>
            </a:r>
            <a:endParaRPr/>
          </a:p>
          <a:p>
            <a:pPr marL="0" lvl="0" indent="0" algn="l" rtl="0">
              <a:lnSpc>
                <a:spcPct val="115000"/>
              </a:lnSpc>
              <a:spcBef>
                <a:spcPts val="1200"/>
              </a:spcBef>
              <a:spcAft>
                <a:spcPts val="1200"/>
              </a:spcAft>
              <a:buSzPts val="1800"/>
              <a:buNone/>
            </a:pPr>
            <a:endParaRPr/>
          </a:p>
        </p:txBody>
      </p:sp>
      <p:sp>
        <p:nvSpPr>
          <p:cNvPr id="1027" name="Google Shape;1027;p74"/>
          <p:cNvSpPr txBox="1"/>
          <p:nvPr/>
        </p:nvSpPr>
        <p:spPr>
          <a:xfrm>
            <a:off x="834100" y="4282050"/>
            <a:ext cx="5004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0" i="0" u="none" strike="noStrike" cap="none">
                <a:solidFill>
                  <a:schemeClr val="dk2"/>
                </a:solidFill>
                <a:latin typeface="Arial"/>
                <a:ea typeface="Arial"/>
                <a:cs typeface="Arial"/>
                <a:sym typeface="Arial"/>
              </a:rPr>
              <a:t>0</a:t>
            </a:r>
            <a:r>
              <a:rPr lang="en" sz="2000" b="0" i="0" u="none" strike="noStrike" cap="none">
                <a:solidFill>
                  <a:srgbClr val="FF0000"/>
                </a:solidFill>
                <a:latin typeface="Arial"/>
                <a:ea typeface="Arial"/>
                <a:cs typeface="Arial"/>
                <a:sym typeface="Arial"/>
              </a:rPr>
              <a:t>111</a:t>
            </a:r>
            <a:r>
              <a:rPr lang="en" sz="2000" b="0" i="0" u="none" strike="noStrike" cap="none">
                <a:solidFill>
                  <a:schemeClr val="dk2"/>
                </a:solidFill>
                <a:latin typeface="Arial"/>
                <a:ea typeface="Arial"/>
                <a:cs typeface="Arial"/>
                <a:sym typeface="Arial"/>
              </a:rPr>
              <a:t> -&gt; 1</a:t>
            </a:r>
            <a:r>
              <a:rPr lang="en" sz="2000" b="0" i="0" u="none" strike="noStrike" cap="none">
                <a:solidFill>
                  <a:srgbClr val="FF0000"/>
                </a:solidFill>
                <a:latin typeface="Arial"/>
                <a:ea typeface="Arial"/>
                <a:cs typeface="Arial"/>
                <a:sym typeface="Arial"/>
              </a:rPr>
              <a:t>0000</a:t>
            </a:r>
            <a:endParaRPr sz="2000" b="0" i="0" u="none" strike="noStrike" cap="none">
              <a:solidFill>
                <a:srgbClr val="FF0000"/>
              </a:solidFill>
              <a:latin typeface="Arial"/>
              <a:ea typeface="Arial"/>
              <a:cs typeface="Arial"/>
              <a:sym typeface="Arial"/>
            </a:endParaRPr>
          </a:p>
        </p:txBody>
      </p:sp>
      <p:sp>
        <p:nvSpPr>
          <p:cNvPr id="1028" name="Google Shape;1028;p74"/>
          <p:cNvSpPr txBox="1"/>
          <p:nvPr/>
        </p:nvSpPr>
        <p:spPr>
          <a:xfrm>
            <a:off x="790650" y="3938225"/>
            <a:ext cx="5004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2"/>
                </a:solidFill>
                <a:latin typeface="Arial"/>
                <a:ea typeface="Arial"/>
                <a:cs typeface="Arial"/>
                <a:sym typeface="Arial"/>
              </a:rPr>
              <a:t>0</a:t>
            </a:r>
            <a:r>
              <a:rPr lang="en" sz="2000" b="0" i="0" u="none" strike="noStrike" cap="none">
                <a:solidFill>
                  <a:srgbClr val="FF0000"/>
                </a:solidFill>
                <a:latin typeface="Arial"/>
                <a:ea typeface="Arial"/>
                <a:cs typeface="Arial"/>
                <a:sym typeface="Arial"/>
              </a:rPr>
              <a:t>1</a:t>
            </a:r>
            <a:r>
              <a:rPr lang="en" sz="2000" b="0" i="0" u="none" strike="noStrike" cap="none">
                <a:solidFill>
                  <a:schemeClr val="dk2"/>
                </a:solidFill>
                <a:latin typeface="Arial"/>
                <a:ea typeface="Arial"/>
                <a:cs typeface="Arial"/>
                <a:sym typeface="Arial"/>
              </a:rPr>
              <a:t>0 -&gt; 0</a:t>
            </a:r>
            <a:r>
              <a:rPr lang="en" sz="2000" b="0" i="0" u="none" strike="noStrike" cap="none">
                <a:solidFill>
                  <a:srgbClr val="FF0000"/>
                </a:solidFill>
                <a:latin typeface="Arial"/>
                <a:ea typeface="Arial"/>
                <a:cs typeface="Arial"/>
                <a:sym typeface="Arial"/>
              </a:rPr>
              <a:t>11</a:t>
            </a:r>
            <a:r>
              <a:rPr lang="en" sz="2000" b="0" i="0" u="none" strike="noStrike" cap="none">
                <a:solidFill>
                  <a:schemeClr val="dk2"/>
                </a:solidFill>
                <a:latin typeface="Arial"/>
                <a:ea typeface="Arial"/>
                <a:cs typeface="Arial"/>
                <a:sym typeface="Arial"/>
              </a:rPr>
              <a:t> -&gt; 1</a:t>
            </a:r>
            <a:r>
              <a:rPr lang="en" sz="2000" b="0" i="0" u="none" strike="noStrike" cap="none">
                <a:solidFill>
                  <a:srgbClr val="FF0000"/>
                </a:solidFill>
                <a:latin typeface="Arial"/>
                <a:ea typeface="Arial"/>
                <a:cs typeface="Arial"/>
                <a:sym typeface="Arial"/>
              </a:rPr>
              <a:t>00</a:t>
            </a:r>
            <a:endParaRPr sz="2000" b="0" i="0" u="none" strike="noStrike" cap="none">
              <a:solidFill>
                <a:srgbClr val="FF0000"/>
              </a:solidFill>
              <a:latin typeface="Arial"/>
              <a:ea typeface="Arial"/>
              <a:cs typeface="Arial"/>
              <a:sym typeface="Arial"/>
            </a:endParaRPr>
          </a:p>
        </p:txBody>
      </p:sp>
      <p:sp>
        <p:nvSpPr>
          <p:cNvPr id="1029" name="Google Shape;1029;p74"/>
          <p:cNvSpPr txBox="1"/>
          <p:nvPr/>
        </p:nvSpPr>
        <p:spPr>
          <a:xfrm>
            <a:off x="790650" y="3562350"/>
            <a:ext cx="5004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2"/>
                </a:solidFill>
                <a:latin typeface="Arial"/>
                <a:ea typeface="Arial"/>
                <a:cs typeface="Arial"/>
                <a:sym typeface="Arial"/>
              </a:rPr>
              <a:t>0</a:t>
            </a:r>
            <a:r>
              <a:rPr lang="en" sz="2000" b="0" i="0" u="none" strike="noStrike" cap="none">
                <a:solidFill>
                  <a:srgbClr val="FF0000"/>
                </a:solidFill>
                <a:latin typeface="Arial"/>
                <a:ea typeface="Arial"/>
                <a:cs typeface="Arial"/>
                <a:sym typeface="Arial"/>
              </a:rPr>
              <a:t>1</a:t>
            </a:r>
            <a:r>
              <a:rPr lang="en" sz="2000" b="0" i="0" u="none" strike="noStrike" cap="none">
                <a:solidFill>
                  <a:schemeClr val="dk2"/>
                </a:solidFill>
                <a:latin typeface="Arial"/>
                <a:ea typeface="Arial"/>
                <a:cs typeface="Arial"/>
                <a:sym typeface="Arial"/>
              </a:rPr>
              <a:t> -&gt; 1</a:t>
            </a:r>
            <a:r>
              <a:rPr lang="en" sz="2000" b="0" i="0" u="none" strike="noStrike" cap="none">
                <a:solidFill>
                  <a:srgbClr val="FF0000"/>
                </a:solidFill>
                <a:latin typeface="Arial"/>
                <a:ea typeface="Arial"/>
                <a:cs typeface="Arial"/>
                <a:sym typeface="Arial"/>
              </a:rPr>
              <a:t>0</a:t>
            </a:r>
            <a:endParaRPr sz="2000" b="0" i="0" u="none" strike="noStrike" cap="none">
              <a:solidFill>
                <a:srgbClr val="FF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035" name="Google Shape;1035;p75"/>
          <p:cNvSpPr txBox="1">
            <a:spLocks noGrp="1"/>
          </p:cNvSpPr>
          <p:nvPr>
            <p:ph type="body" idx="1"/>
          </p:nvPr>
        </p:nvSpPr>
        <p:spPr>
          <a:xfrm>
            <a:off x="311700" y="1152475"/>
            <a:ext cx="8520600" cy="1902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Flip from 0 to 1: save up $1 (cheap as I only flip 1 at a time)</a:t>
            </a:r>
            <a:endParaRPr/>
          </a:p>
          <a:p>
            <a:pPr marL="0" lvl="0" indent="0" algn="l" rtl="0">
              <a:lnSpc>
                <a:spcPct val="115000"/>
              </a:lnSpc>
              <a:spcBef>
                <a:spcPts val="1200"/>
              </a:spcBef>
              <a:spcAft>
                <a:spcPts val="1200"/>
              </a:spcAft>
              <a:buSzPts val="1800"/>
              <a:buNone/>
            </a:pPr>
            <a:r>
              <a:rPr lang="en"/>
              <a:t>Flip from 1 to 0: use up $1 (expensive as I can flip multiple)</a:t>
            </a:r>
            <a:endParaRPr/>
          </a:p>
        </p:txBody>
      </p:sp>
      <p:sp>
        <p:nvSpPr>
          <p:cNvPr id="1036" name="Google Shape;1036;p75"/>
          <p:cNvSpPr txBox="1"/>
          <p:nvPr/>
        </p:nvSpPr>
        <p:spPr>
          <a:xfrm>
            <a:off x="734575" y="2876550"/>
            <a:ext cx="1419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Counter</a:t>
            </a:r>
            <a:endParaRPr sz="1400" b="0" i="0" u="none" strike="noStrike" cap="none">
              <a:solidFill>
                <a:schemeClr val="dk2"/>
              </a:solidFill>
              <a:latin typeface="Arial"/>
              <a:ea typeface="Arial"/>
              <a:cs typeface="Arial"/>
              <a:sym typeface="Arial"/>
            </a:endParaRPr>
          </a:p>
        </p:txBody>
      </p:sp>
      <p:sp>
        <p:nvSpPr>
          <p:cNvPr id="1037" name="Google Shape;1037;p75"/>
          <p:cNvSpPr txBox="1"/>
          <p:nvPr/>
        </p:nvSpPr>
        <p:spPr>
          <a:xfrm>
            <a:off x="790650" y="3612725"/>
            <a:ext cx="3449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0</a:t>
            </a:r>
            <a:r>
              <a:rPr lang="en" sz="2200" b="0" i="0" u="none" strike="noStrike" cap="none">
                <a:solidFill>
                  <a:srgbClr val="FF0000"/>
                </a:solidFill>
                <a:latin typeface="Arial"/>
                <a:ea typeface="Arial"/>
                <a:cs typeface="Arial"/>
                <a:sym typeface="Arial"/>
              </a:rPr>
              <a:t>0</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pic>
        <p:nvPicPr>
          <p:cNvPr id="1043" name="Google Shape;1043;p76" descr="49,750 Piggy Bank Illustrations &amp; Clip Art - iStock"/>
          <p:cNvPicPr preferRelativeResize="0"/>
          <p:nvPr/>
        </p:nvPicPr>
        <p:blipFill rotWithShape="1">
          <a:blip r:embed="rId3">
            <a:alphaModFix/>
          </a:blip>
          <a:srcRect t="8090" b="8247"/>
          <a:stretch/>
        </p:blipFill>
        <p:spPr>
          <a:xfrm>
            <a:off x="5489600" y="2390325"/>
            <a:ext cx="1631700" cy="1365175"/>
          </a:xfrm>
          <a:prstGeom prst="rect">
            <a:avLst/>
          </a:prstGeom>
          <a:noFill/>
          <a:ln>
            <a:noFill/>
          </a:ln>
        </p:spPr>
      </p:pic>
      <p:sp>
        <p:nvSpPr>
          <p:cNvPr id="1044" name="Google Shape;1044;p76"/>
          <p:cNvSpPr txBox="1"/>
          <p:nvPr/>
        </p:nvSpPr>
        <p:spPr>
          <a:xfrm>
            <a:off x="6888975" y="2629250"/>
            <a:ext cx="11484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Bank</a:t>
            </a:r>
            <a:endParaRPr sz="1400" b="0" i="0" u="none" strike="noStrike" cap="none">
              <a:solidFill>
                <a:schemeClr val="dk2"/>
              </a:solidFill>
              <a:latin typeface="Arial"/>
              <a:ea typeface="Arial"/>
              <a:cs typeface="Arial"/>
              <a:sym typeface="Arial"/>
            </a:endParaRPr>
          </a:p>
        </p:txBody>
      </p:sp>
      <p:sp>
        <p:nvSpPr>
          <p:cNvPr id="1045" name="Google Shape;1045;p76"/>
          <p:cNvSpPr txBox="1"/>
          <p:nvPr/>
        </p:nvSpPr>
        <p:spPr>
          <a:xfrm>
            <a:off x="734575" y="2876550"/>
            <a:ext cx="1419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Counter</a:t>
            </a:r>
            <a:endParaRPr sz="1400" b="0" i="0" u="none" strike="noStrike" cap="none">
              <a:solidFill>
                <a:schemeClr val="dk2"/>
              </a:solidFill>
              <a:latin typeface="Arial"/>
              <a:ea typeface="Arial"/>
              <a:cs typeface="Arial"/>
              <a:sym typeface="Arial"/>
            </a:endParaRPr>
          </a:p>
        </p:txBody>
      </p:sp>
      <p:sp>
        <p:nvSpPr>
          <p:cNvPr id="1046" name="Google Shape;1046;p76"/>
          <p:cNvSpPr txBox="1"/>
          <p:nvPr/>
        </p:nvSpPr>
        <p:spPr>
          <a:xfrm>
            <a:off x="790650" y="3612725"/>
            <a:ext cx="3449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0</a:t>
            </a:r>
            <a:r>
              <a:rPr lang="en" sz="2200" b="0" i="0" u="none" strike="noStrike" cap="none">
                <a:solidFill>
                  <a:srgbClr val="FF0000"/>
                </a:solidFill>
                <a:latin typeface="Arial"/>
                <a:ea typeface="Arial"/>
                <a:cs typeface="Arial"/>
                <a:sym typeface="Arial"/>
              </a:rPr>
              <a:t>1</a:t>
            </a:r>
            <a:r>
              <a:rPr lang="en" sz="1400" b="0" i="0" u="none" strike="noStrike" cap="none">
                <a:solidFill>
                  <a:schemeClr val="dk2"/>
                </a:solidFill>
                <a:latin typeface="Arial"/>
                <a:ea typeface="Arial"/>
                <a:cs typeface="Arial"/>
                <a:sym typeface="Arial"/>
              </a:rPr>
              <a:t>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047" name="Google Shape;1047;p76"/>
          <p:cNvSpPr txBox="1"/>
          <p:nvPr/>
        </p:nvSpPr>
        <p:spPr>
          <a:xfrm>
            <a:off x="5207950" y="3612725"/>
            <a:ext cx="32016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0 </a:t>
            </a:r>
            <a:r>
              <a:rPr lang="en" sz="900" b="0" i="1" u="none" strike="noStrike" cap="none">
                <a:solidFill>
                  <a:schemeClr val="dk2"/>
                </a:solidFill>
                <a:latin typeface="Arial"/>
                <a:ea typeface="Arial"/>
                <a:cs typeface="Arial"/>
                <a:sym typeface="Arial"/>
              </a:rPr>
              <a:t>initial amount</a:t>
            </a:r>
            <a:r>
              <a:rPr lang="en" sz="1400" b="0" i="0" u="none" strike="noStrike" cap="none">
                <a:solidFill>
                  <a:schemeClr val="dk2"/>
                </a:solidFill>
                <a:latin typeface="Arial"/>
                <a:ea typeface="Arial"/>
                <a:cs typeface="Arial"/>
                <a:sym typeface="Arial"/>
              </a:rPr>
              <a:t> + 1 = 1</a:t>
            </a:r>
            <a:endParaRPr sz="22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48" name="Google Shape;1048;p76"/>
          <p:cNvSpPr txBox="1">
            <a:spLocks noGrp="1"/>
          </p:cNvSpPr>
          <p:nvPr>
            <p:ph type="body" idx="1"/>
          </p:nvPr>
        </p:nvSpPr>
        <p:spPr>
          <a:xfrm>
            <a:off x="311700" y="1152475"/>
            <a:ext cx="8520600" cy="1902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Flip from 0 to 1: save up $1</a:t>
            </a:r>
            <a:endParaRPr/>
          </a:p>
          <a:p>
            <a:pPr marL="0" lvl="0" indent="0" algn="l" rtl="0">
              <a:lnSpc>
                <a:spcPct val="115000"/>
              </a:lnSpc>
              <a:spcBef>
                <a:spcPts val="1200"/>
              </a:spcBef>
              <a:spcAft>
                <a:spcPts val="1200"/>
              </a:spcAft>
              <a:buSzPts val="1800"/>
              <a:buNone/>
            </a:pPr>
            <a:r>
              <a:rPr lang="en"/>
              <a:t>Flip from 1 to 0: use up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200583ea03_2_3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Linear Probing</a:t>
            </a:r>
            <a:endParaRPr/>
          </a:p>
        </p:txBody>
      </p:sp>
      <p:sp>
        <p:nvSpPr>
          <p:cNvPr id="206" name="Google Shape;206;g2200583ea03_2_307"/>
          <p:cNvSpPr txBox="1">
            <a:spLocks noGrp="1"/>
          </p:cNvSpPr>
          <p:nvPr>
            <p:ph type="body" idx="1"/>
          </p:nvPr>
        </p:nvSpPr>
        <p:spPr>
          <a:xfrm>
            <a:off x="311700" y="1119500"/>
            <a:ext cx="2775300" cy="1012500"/>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ts val="1800"/>
              <a:buAutoNum type="alphaLcParenR"/>
            </a:pPr>
            <a:r>
              <a:rPr lang="en"/>
              <a:t>Insert 99: </a:t>
            </a:r>
            <a:r>
              <a:rPr lang="en" b="1"/>
              <a:t>99 % 7 = 1</a:t>
            </a:r>
            <a:endParaRPr b="1"/>
          </a:p>
          <a:p>
            <a:pPr marL="0" lvl="0" indent="0" algn="l" rtl="0">
              <a:lnSpc>
                <a:spcPct val="115000"/>
              </a:lnSpc>
              <a:spcBef>
                <a:spcPts val="1200"/>
              </a:spcBef>
              <a:spcAft>
                <a:spcPts val="1200"/>
              </a:spcAft>
              <a:buSzPts val="1800"/>
              <a:buNone/>
            </a:pPr>
            <a:r>
              <a:rPr lang="en"/>
              <a:t>Done!</a:t>
            </a:r>
            <a:endParaRPr/>
          </a:p>
        </p:txBody>
      </p:sp>
      <p:sp>
        <p:nvSpPr>
          <p:cNvPr id="207" name="Google Shape;207;g2200583ea03_2_307"/>
          <p:cNvSpPr/>
          <p:nvPr/>
        </p:nvSpPr>
        <p:spPr>
          <a:xfrm>
            <a:off x="3087100" y="1564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[0]</a:t>
            </a:r>
            <a:endParaRPr sz="1400" b="0" i="0" u="none" strike="noStrike" cap="none">
              <a:solidFill>
                <a:srgbClr val="000000"/>
              </a:solidFill>
              <a:latin typeface="Arial"/>
              <a:ea typeface="Arial"/>
              <a:cs typeface="Arial"/>
              <a:sym typeface="Arial"/>
            </a:endParaRPr>
          </a:p>
        </p:txBody>
      </p:sp>
      <p:sp>
        <p:nvSpPr>
          <p:cNvPr id="208" name="Google Shape;208;g2200583ea03_2_307"/>
          <p:cNvSpPr/>
          <p:nvPr/>
        </p:nvSpPr>
        <p:spPr>
          <a:xfrm>
            <a:off x="3087100" y="1949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		99</a:t>
            </a:r>
            <a:endParaRPr sz="1400" b="0" i="0" u="none" strike="noStrike" cap="none">
              <a:solidFill>
                <a:srgbClr val="000000"/>
              </a:solidFill>
              <a:latin typeface="Arial"/>
              <a:ea typeface="Arial"/>
              <a:cs typeface="Arial"/>
              <a:sym typeface="Arial"/>
            </a:endParaRPr>
          </a:p>
        </p:txBody>
      </p:sp>
      <p:sp>
        <p:nvSpPr>
          <p:cNvPr id="209" name="Google Shape;209;g2200583ea03_2_307"/>
          <p:cNvSpPr/>
          <p:nvPr/>
        </p:nvSpPr>
        <p:spPr>
          <a:xfrm>
            <a:off x="3087100" y="23356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[2]		23</a:t>
            </a:r>
            <a:endParaRPr sz="1400" b="0" i="0" u="none" strike="noStrike" cap="none">
              <a:solidFill>
                <a:srgbClr val="000000"/>
              </a:solidFill>
              <a:latin typeface="Arial"/>
              <a:ea typeface="Arial"/>
              <a:cs typeface="Arial"/>
              <a:sym typeface="Arial"/>
            </a:endParaRPr>
          </a:p>
        </p:txBody>
      </p:sp>
      <p:sp>
        <p:nvSpPr>
          <p:cNvPr id="210" name="Google Shape;210;g2200583ea03_2_307"/>
          <p:cNvSpPr/>
          <p:nvPr/>
        </p:nvSpPr>
        <p:spPr>
          <a:xfrm>
            <a:off x="3087100" y="27214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11" name="Google Shape;211;g2200583ea03_2_307"/>
          <p:cNvSpPr/>
          <p:nvPr/>
        </p:nvSpPr>
        <p:spPr>
          <a:xfrm>
            <a:off x="3087100" y="31072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12" name="Google Shape;212;g2200583ea03_2_307"/>
          <p:cNvSpPr/>
          <p:nvPr/>
        </p:nvSpPr>
        <p:spPr>
          <a:xfrm>
            <a:off x="3087100" y="34930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13" name="Google Shape;213;g2200583ea03_2_307"/>
          <p:cNvSpPr/>
          <p:nvPr/>
        </p:nvSpPr>
        <p:spPr>
          <a:xfrm>
            <a:off x="3087100" y="3878825"/>
            <a:ext cx="2221800" cy="3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[6]		</a:t>
            </a:r>
            <a:endParaRPr sz="1400" b="0" i="0" u="none" strike="noStrike" cap="none">
              <a:solidFill>
                <a:srgbClr val="000000"/>
              </a:solidFill>
              <a:latin typeface="Arial"/>
              <a:ea typeface="Arial"/>
              <a:cs typeface="Arial"/>
              <a:sym typeface="Arial"/>
            </a:endParaRPr>
          </a:p>
        </p:txBody>
      </p:sp>
      <p:cxnSp>
        <p:nvCxnSpPr>
          <p:cNvPr id="214" name="Google Shape;214;g2200583ea03_2_307"/>
          <p:cNvCxnSpPr/>
          <p:nvPr/>
        </p:nvCxnSpPr>
        <p:spPr>
          <a:xfrm flipH="1">
            <a:off x="5308900" y="2140025"/>
            <a:ext cx="1379700" cy="5400"/>
          </a:xfrm>
          <a:prstGeom prst="straightConnector1">
            <a:avLst/>
          </a:prstGeom>
          <a:noFill/>
          <a:ln w="28575" cap="flat" cmpd="sng">
            <a:solidFill>
              <a:schemeClr val="dk2"/>
            </a:solidFill>
            <a:prstDash val="solid"/>
            <a:round/>
            <a:headEnd type="none" w="sm" len="sm"/>
            <a:tailEnd type="stealth" w="med" len="med"/>
          </a:ln>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pic>
        <p:nvPicPr>
          <p:cNvPr id="1054" name="Google Shape;1054;p77" descr="49,750 Piggy Bank Illustrations &amp; Clip Art - iStock"/>
          <p:cNvPicPr preferRelativeResize="0"/>
          <p:nvPr/>
        </p:nvPicPr>
        <p:blipFill rotWithShape="1">
          <a:blip r:embed="rId3">
            <a:alphaModFix/>
          </a:blip>
          <a:srcRect t="8090" b="8247"/>
          <a:stretch/>
        </p:blipFill>
        <p:spPr>
          <a:xfrm>
            <a:off x="5489600" y="2390325"/>
            <a:ext cx="1631700" cy="1365175"/>
          </a:xfrm>
          <a:prstGeom prst="rect">
            <a:avLst/>
          </a:prstGeom>
          <a:noFill/>
          <a:ln>
            <a:noFill/>
          </a:ln>
        </p:spPr>
      </p:pic>
      <p:sp>
        <p:nvSpPr>
          <p:cNvPr id="1055" name="Google Shape;1055;p77"/>
          <p:cNvSpPr txBox="1"/>
          <p:nvPr/>
        </p:nvSpPr>
        <p:spPr>
          <a:xfrm>
            <a:off x="6888975" y="2629250"/>
            <a:ext cx="11484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Bank</a:t>
            </a:r>
            <a:endParaRPr sz="1400" b="0" i="0" u="none" strike="noStrike" cap="none">
              <a:solidFill>
                <a:schemeClr val="dk2"/>
              </a:solidFill>
              <a:latin typeface="Arial"/>
              <a:ea typeface="Arial"/>
              <a:cs typeface="Arial"/>
              <a:sym typeface="Arial"/>
            </a:endParaRPr>
          </a:p>
        </p:txBody>
      </p:sp>
      <p:sp>
        <p:nvSpPr>
          <p:cNvPr id="1056" name="Google Shape;1056;p77"/>
          <p:cNvSpPr txBox="1"/>
          <p:nvPr/>
        </p:nvSpPr>
        <p:spPr>
          <a:xfrm>
            <a:off x="734575" y="2876550"/>
            <a:ext cx="1419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Counter</a:t>
            </a:r>
            <a:endParaRPr sz="1400" b="0" i="0" u="none" strike="noStrike" cap="none">
              <a:solidFill>
                <a:schemeClr val="dk2"/>
              </a:solidFill>
              <a:latin typeface="Arial"/>
              <a:ea typeface="Arial"/>
              <a:cs typeface="Arial"/>
              <a:sym typeface="Arial"/>
            </a:endParaRPr>
          </a:p>
        </p:txBody>
      </p:sp>
      <p:sp>
        <p:nvSpPr>
          <p:cNvPr id="1057" name="Google Shape;1057;p77"/>
          <p:cNvSpPr txBox="1"/>
          <p:nvPr/>
        </p:nvSpPr>
        <p:spPr>
          <a:xfrm>
            <a:off x="790650" y="3612725"/>
            <a:ext cx="3449100" cy="1077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0</a:t>
            </a:r>
            <a:r>
              <a:rPr lang="en" sz="2200" b="0" i="0" u="none" strike="noStrike" cap="none">
                <a:solidFill>
                  <a:srgbClr val="FF0000"/>
                </a:solidFill>
                <a:latin typeface="Arial"/>
                <a:ea typeface="Arial"/>
                <a:cs typeface="Arial"/>
                <a:sym typeface="Arial"/>
              </a:rPr>
              <a:t>1</a:t>
            </a:r>
            <a:r>
              <a:rPr lang="en" sz="1400" b="0" i="0" u="none" strike="noStrike" cap="none">
                <a:solidFill>
                  <a:schemeClr val="dk2"/>
                </a:solidFill>
                <a:latin typeface="Arial"/>
                <a:ea typeface="Arial"/>
                <a:cs typeface="Arial"/>
                <a:sym typeface="Arial"/>
              </a:rPr>
              <a:t>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1</a:t>
            </a:r>
            <a:r>
              <a:rPr lang="en" sz="2200" b="0" i="0" u="none" strike="noStrike" cap="none">
                <a:solidFill>
                  <a:srgbClr val="FF0000"/>
                </a:solidFill>
                <a:latin typeface="Arial"/>
                <a:ea typeface="Arial"/>
                <a:cs typeface="Arial"/>
                <a:sym typeface="Arial"/>
              </a:rPr>
              <a:t>0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058" name="Google Shape;1058;p77"/>
          <p:cNvSpPr txBox="1"/>
          <p:nvPr/>
        </p:nvSpPr>
        <p:spPr>
          <a:xfrm>
            <a:off x="5207950" y="3612725"/>
            <a:ext cx="32016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0 </a:t>
            </a:r>
            <a:r>
              <a:rPr lang="en" sz="900" b="0" i="1" u="none" strike="noStrike" cap="none">
                <a:solidFill>
                  <a:schemeClr val="dk2"/>
                </a:solidFill>
                <a:latin typeface="Arial"/>
                <a:ea typeface="Arial"/>
                <a:cs typeface="Arial"/>
                <a:sym typeface="Arial"/>
              </a:rPr>
              <a:t>initial amount</a:t>
            </a:r>
            <a:r>
              <a:rPr lang="en" sz="1400" b="0" i="0" u="none" strike="noStrike" cap="none">
                <a:solidFill>
                  <a:schemeClr val="dk2"/>
                </a:solidFill>
                <a:latin typeface="Arial"/>
                <a:ea typeface="Arial"/>
                <a:cs typeface="Arial"/>
                <a:sym typeface="Arial"/>
              </a:rPr>
              <a:t> + 1 = 1</a:t>
            </a:r>
            <a:endParaRPr sz="22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1 - 1 + 1 = 1</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59" name="Google Shape;1059;p77"/>
          <p:cNvSpPr txBox="1">
            <a:spLocks noGrp="1"/>
          </p:cNvSpPr>
          <p:nvPr>
            <p:ph type="body" idx="1"/>
          </p:nvPr>
        </p:nvSpPr>
        <p:spPr>
          <a:xfrm>
            <a:off x="311700" y="1152475"/>
            <a:ext cx="8520600" cy="1902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Flip from 0 to 1: save up $1</a:t>
            </a:r>
            <a:endParaRPr/>
          </a:p>
          <a:p>
            <a:pPr marL="0" lvl="0" indent="0" algn="l" rtl="0">
              <a:lnSpc>
                <a:spcPct val="115000"/>
              </a:lnSpc>
              <a:spcBef>
                <a:spcPts val="1200"/>
              </a:spcBef>
              <a:spcAft>
                <a:spcPts val="1200"/>
              </a:spcAft>
              <a:buSzPts val="1800"/>
              <a:buNone/>
            </a:pPr>
            <a:r>
              <a:rPr lang="en"/>
              <a:t>Flip from 1 to 0: use up $1</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pic>
        <p:nvPicPr>
          <p:cNvPr id="1065" name="Google Shape;1065;p78" descr="49,750 Piggy Bank Illustrations &amp; Clip Art - iStock"/>
          <p:cNvPicPr preferRelativeResize="0"/>
          <p:nvPr/>
        </p:nvPicPr>
        <p:blipFill rotWithShape="1">
          <a:blip r:embed="rId3">
            <a:alphaModFix/>
          </a:blip>
          <a:srcRect t="8090" b="8247"/>
          <a:stretch/>
        </p:blipFill>
        <p:spPr>
          <a:xfrm>
            <a:off x="5489600" y="2390325"/>
            <a:ext cx="1631700" cy="1365175"/>
          </a:xfrm>
          <a:prstGeom prst="rect">
            <a:avLst/>
          </a:prstGeom>
          <a:noFill/>
          <a:ln>
            <a:noFill/>
          </a:ln>
        </p:spPr>
      </p:pic>
      <p:sp>
        <p:nvSpPr>
          <p:cNvPr id="1066" name="Google Shape;1066;p78"/>
          <p:cNvSpPr txBox="1"/>
          <p:nvPr/>
        </p:nvSpPr>
        <p:spPr>
          <a:xfrm>
            <a:off x="6888975" y="2629250"/>
            <a:ext cx="11484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Bank</a:t>
            </a:r>
            <a:endParaRPr sz="1400" b="0" i="0" u="none" strike="noStrike" cap="none">
              <a:solidFill>
                <a:schemeClr val="dk2"/>
              </a:solidFill>
              <a:latin typeface="Arial"/>
              <a:ea typeface="Arial"/>
              <a:cs typeface="Arial"/>
              <a:sym typeface="Arial"/>
            </a:endParaRPr>
          </a:p>
        </p:txBody>
      </p:sp>
      <p:sp>
        <p:nvSpPr>
          <p:cNvPr id="1067" name="Google Shape;1067;p78"/>
          <p:cNvSpPr txBox="1"/>
          <p:nvPr/>
        </p:nvSpPr>
        <p:spPr>
          <a:xfrm>
            <a:off x="734575" y="2876550"/>
            <a:ext cx="1419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Counter</a:t>
            </a:r>
            <a:endParaRPr sz="1400" b="0" i="0" u="none" strike="noStrike" cap="none">
              <a:solidFill>
                <a:schemeClr val="dk2"/>
              </a:solidFill>
              <a:latin typeface="Arial"/>
              <a:ea typeface="Arial"/>
              <a:cs typeface="Arial"/>
              <a:sym typeface="Arial"/>
            </a:endParaRPr>
          </a:p>
        </p:txBody>
      </p:sp>
      <p:sp>
        <p:nvSpPr>
          <p:cNvPr id="1068" name="Google Shape;1068;p78"/>
          <p:cNvSpPr txBox="1"/>
          <p:nvPr/>
        </p:nvSpPr>
        <p:spPr>
          <a:xfrm>
            <a:off x="790650" y="3612725"/>
            <a:ext cx="34491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0</a:t>
            </a:r>
            <a:r>
              <a:rPr lang="en" sz="2200" b="0" i="0" u="none" strike="noStrike" cap="none">
                <a:solidFill>
                  <a:srgbClr val="FF0000"/>
                </a:solidFill>
                <a:latin typeface="Arial"/>
                <a:ea typeface="Arial"/>
                <a:cs typeface="Arial"/>
                <a:sym typeface="Arial"/>
              </a:rPr>
              <a:t>1</a:t>
            </a:r>
            <a:r>
              <a:rPr lang="en" sz="1400" b="0" i="0" u="none" strike="noStrike" cap="none">
                <a:solidFill>
                  <a:schemeClr val="dk2"/>
                </a:solidFill>
                <a:latin typeface="Arial"/>
                <a:ea typeface="Arial"/>
                <a:cs typeface="Arial"/>
                <a:sym typeface="Arial"/>
              </a:rPr>
              <a:t>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1</a:t>
            </a:r>
            <a:r>
              <a:rPr lang="en" sz="2200" b="0" i="0" u="none" strike="noStrike" cap="none">
                <a:solidFill>
                  <a:srgbClr val="FF0000"/>
                </a:solidFill>
                <a:latin typeface="Arial"/>
                <a:ea typeface="Arial"/>
                <a:cs typeface="Arial"/>
                <a:sym typeface="Arial"/>
              </a:rPr>
              <a:t>0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0000"/>
                </a:solidFill>
                <a:latin typeface="Arial"/>
                <a:ea typeface="Arial"/>
                <a:cs typeface="Arial"/>
                <a:sym typeface="Arial"/>
              </a:rPr>
              <a:t>11</a:t>
            </a:r>
            <a:r>
              <a:rPr lang="en" sz="1400" b="0" i="0" u="none" strike="noStrike" cap="none">
                <a:solidFill>
                  <a:srgbClr val="FF0000"/>
                </a:solidFill>
                <a:latin typeface="Arial"/>
                <a:ea typeface="Arial"/>
                <a:cs typeface="Arial"/>
                <a:sym typeface="Arial"/>
              </a:rPr>
              <a:t>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1069" name="Google Shape;1069;p78"/>
          <p:cNvSpPr txBox="1"/>
          <p:nvPr/>
        </p:nvSpPr>
        <p:spPr>
          <a:xfrm>
            <a:off x="5207950" y="3612725"/>
            <a:ext cx="3201600" cy="153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0 </a:t>
            </a:r>
            <a:r>
              <a:rPr lang="en" sz="900" b="0" i="1" u="none" strike="noStrike" cap="none">
                <a:solidFill>
                  <a:schemeClr val="dk2"/>
                </a:solidFill>
                <a:latin typeface="Arial"/>
                <a:ea typeface="Arial"/>
                <a:cs typeface="Arial"/>
                <a:sym typeface="Arial"/>
              </a:rPr>
              <a:t>initial amount</a:t>
            </a:r>
            <a:r>
              <a:rPr lang="en" sz="1400" b="0" i="0" u="none" strike="noStrike" cap="none">
                <a:solidFill>
                  <a:schemeClr val="dk2"/>
                </a:solidFill>
                <a:latin typeface="Arial"/>
                <a:ea typeface="Arial"/>
                <a:cs typeface="Arial"/>
                <a:sym typeface="Arial"/>
              </a:rPr>
              <a:t> + 1 = 1</a:t>
            </a:r>
            <a:endParaRPr sz="22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1 - 1 + 1 = 1</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1 + 1 = 2</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70" name="Google Shape;1070;p78"/>
          <p:cNvSpPr txBox="1">
            <a:spLocks noGrp="1"/>
          </p:cNvSpPr>
          <p:nvPr>
            <p:ph type="body" idx="1"/>
          </p:nvPr>
        </p:nvSpPr>
        <p:spPr>
          <a:xfrm>
            <a:off x="311700" y="1152475"/>
            <a:ext cx="8520600" cy="1902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Flip from 0 to 1: save up $1</a:t>
            </a:r>
            <a:endParaRPr/>
          </a:p>
          <a:p>
            <a:pPr marL="0" lvl="0" indent="0" algn="l" rtl="0">
              <a:lnSpc>
                <a:spcPct val="115000"/>
              </a:lnSpc>
              <a:spcBef>
                <a:spcPts val="1200"/>
              </a:spcBef>
              <a:spcAft>
                <a:spcPts val="1200"/>
              </a:spcAft>
              <a:buSzPts val="1800"/>
              <a:buNone/>
            </a:pPr>
            <a:r>
              <a:rPr lang="en"/>
              <a:t>Flip from 1 to 0: use up $1</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pic>
        <p:nvPicPr>
          <p:cNvPr id="1076" name="Google Shape;1076;p79" descr="49,750 Piggy Bank Illustrations &amp; Clip Art - iStock"/>
          <p:cNvPicPr preferRelativeResize="0"/>
          <p:nvPr/>
        </p:nvPicPr>
        <p:blipFill rotWithShape="1">
          <a:blip r:embed="rId3">
            <a:alphaModFix/>
          </a:blip>
          <a:srcRect t="8090" b="8247"/>
          <a:stretch/>
        </p:blipFill>
        <p:spPr>
          <a:xfrm>
            <a:off x="5489600" y="2390325"/>
            <a:ext cx="1631700" cy="1365175"/>
          </a:xfrm>
          <a:prstGeom prst="rect">
            <a:avLst/>
          </a:prstGeom>
          <a:noFill/>
          <a:ln>
            <a:noFill/>
          </a:ln>
        </p:spPr>
      </p:pic>
      <p:sp>
        <p:nvSpPr>
          <p:cNvPr id="1077" name="Google Shape;1077;p79"/>
          <p:cNvSpPr txBox="1"/>
          <p:nvPr/>
        </p:nvSpPr>
        <p:spPr>
          <a:xfrm>
            <a:off x="6888975" y="2629250"/>
            <a:ext cx="11484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Bank</a:t>
            </a:r>
            <a:endParaRPr sz="1400" b="0" i="0" u="none" strike="noStrike" cap="none">
              <a:solidFill>
                <a:schemeClr val="dk2"/>
              </a:solidFill>
              <a:latin typeface="Arial"/>
              <a:ea typeface="Arial"/>
              <a:cs typeface="Arial"/>
              <a:sym typeface="Arial"/>
            </a:endParaRPr>
          </a:p>
        </p:txBody>
      </p:sp>
      <p:sp>
        <p:nvSpPr>
          <p:cNvPr id="1078" name="Google Shape;1078;p79"/>
          <p:cNvSpPr txBox="1"/>
          <p:nvPr/>
        </p:nvSpPr>
        <p:spPr>
          <a:xfrm>
            <a:off x="734575" y="2876550"/>
            <a:ext cx="1419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Counter</a:t>
            </a:r>
            <a:endParaRPr sz="1400" b="0" i="0" u="none" strike="noStrike" cap="none">
              <a:solidFill>
                <a:schemeClr val="dk2"/>
              </a:solidFill>
              <a:latin typeface="Arial"/>
              <a:ea typeface="Arial"/>
              <a:cs typeface="Arial"/>
              <a:sym typeface="Arial"/>
            </a:endParaRPr>
          </a:p>
        </p:txBody>
      </p:sp>
      <p:sp>
        <p:nvSpPr>
          <p:cNvPr id="1079" name="Google Shape;1079;p79"/>
          <p:cNvSpPr txBox="1"/>
          <p:nvPr/>
        </p:nvSpPr>
        <p:spPr>
          <a:xfrm>
            <a:off x="790650" y="3612725"/>
            <a:ext cx="3449100" cy="153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0</a:t>
            </a:r>
            <a:r>
              <a:rPr lang="en" sz="2200" b="0" i="0" u="none" strike="noStrike" cap="none">
                <a:solidFill>
                  <a:srgbClr val="FF0000"/>
                </a:solidFill>
                <a:latin typeface="Arial"/>
                <a:ea typeface="Arial"/>
                <a:cs typeface="Arial"/>
                <a:sym typeface="Arial"/>
              </a:rPr>
              <a:t>1</a:t>
            </a:r>
            <a:r>
              <a:rPr lang="en" sz="1400" b="0" i="0" u="none" strike="noStrike" cap="none">
                <a:solidFill>
                  <a:schemeClr val="dk2"/>
                </a:solidFill>
                <a:latin typeface="Arial"/>
                <a:ea typeface="Arial"/>
                <a:cs typeface="Arial"/>
                <a:sym typeface="Arial"/>
              </a:rPr>
              <a:t>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1</a:t>
            </a:r>
            <a:r>
              <a:rPr lang="en" sz="2200" b="0" i="0" u="none" strike="noStrike" cap="none">
                <a:solidFill>
                  <a:srgbClr val="FF0000"/>
                </a:solidFill>
                <a:latin typeface="Arial"/>
                <a:ea typeface="Arial"/>
                <a:cs typeface="Arial"/>
                <a:sym typeface="Arial"/>
              </a:rPr>
              <a:t>0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0000"/>
                </a:solidFill>
                <a:latin typeface="Arial"/>
                <a:ea typeface="Arial"/>
                <a:cs typeface="Arial"/>
                <a:sym typeface="Arial"/>
              </a:rPr>
              <a:t>11</a:t>
            </a:r>
            <a:r>
              <a:rPr lang="en" sz="1400" b="0" i="0" u="none" strike="noStrike" cap="none">
                <a:solidFill>
                  <a:srgbClr val="FF0000"/>
                </a:solidFill>
                <a:latin typeface="Arial"/>
                <a:ea typeface="Arial"/>
                <a:cs typeface="Arial"/>
                <a:sym typeface="Arial"/>
              </a:rPr>
              <a:t>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1</a:t>
            </a:r>
            <a:r>
              <a:rPr lang="en" sz="2200" b="0" i="0" u="none" strike="noStrike" cap="none">
                <a:solidFill>
                  <a:srgbClr val="FF0000"/>
                </a:solidFill>
                <a:latin typeface="Arial"/>
                <a:ea typeface="Arial"/>
                <a:cs typeface="Arial"/>
                <a:sym typeface="Arial"/>
              </a:rPr>
              <a:t>00 </a:t>
            </a:r>
            <a:endParaRPr sz="1400" b="0" i="0" u="none" strike="noStrike" cap="none">
              <a:solidFill>
                <a:schemeClr val="dk2"/>
              </a:solidFill>
              <a:latin typeface="Arial"/>
              <a:ea typeface="Arial"/>
              <a:cs typeface="Arial"/>
              <a:sym typeface="Arial"/>
            </a:endParaRPr>
          </a:p>
        </p:txBody>
      </p:sp>
      <p:sp>
        <p:nvSpPr>
          <p:cNvPr id="1080" name="Google Shape;1080;p79"/>
          <p:cNvSpPr txBox="1"/>
          <p:nvPr/>
        </p:nvSpPr>
        <p:spPr>
          <a:xfrm>
            <a:off x="5207950" y="3612725"/>
            <a:ext cx="32016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0 </a:t>
            </a:r>
            <a:r>
              <a:rPr lang="en" sz="900" b="0" i="1" u="none" strike="noStrike" cap="none">
                <a:solidFill>
                  <a:schemeClr val="dk2"/>
                </a:solidFill>
                <a:latin typeface="Arial"/>
                <a:ea typeface="Arial"/>
                <a:cs typeface="Arial"/>
                <a:sym typeface="Arial"/>
              </a:rPr>
              <a:t>initial amount</a:t>
            </a:r>
            <a:r>
              <a:rPr lang="en" sz="1400" b="0" i="0" u="none" strike="noStrike" cap="none">
                <a:solidFill>
                  <a:schemeClr val="dk2"/>
                </a:solidFill>
                <a:latin typeface="Arial"/>
                <a:ea typeface="Arial"/>
                <a:cs typeface="Arial"/>
                <a:sym typeface="Arial"/>
              </a:rPr>
              <a:t> + 1 = 1</a:t>
            </a:r>
            <a:endParaRPr sz="22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1 - 1 + 1 = 1</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1 + 1 = 2</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2 - 2 + 1 = 1</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81" name="Google Shape;1081;p79"/>
          <p:cNvSpPr txBox="1">
            <a:spLocks noGrp="1"/>
          </p:cNvSpPr>
          <p:nvPr>
            <p:ph type="body" idx="1"/>
          </p:nvPr>
        </p:nvSpPr>
        <p:spPr>
          <a:xfrm>
            <a:off x="311700" y="1152475"/>
            <a:ext cx="8520600" cy="1902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Flip from 0 to 1: save up $1</a:t>
            </a:r>
            <a:endParaRPr/>
          </a:p>
          <a:p>
            <a:pPr marL="0" lvl="0" indent="0" algn="l" rtl="0">
              <a:lnSpc>
                <a:spcPct val="115000"/>
              </a:lnSpc>
              <a:spcBef>
                <a:spcPts val="1200"/>
              </a:spcBef>
              <a:spcAft>
                <a:spcPts val="1200"/>
              </a:spcAft>
              <a:buSzPts val="1800"/>
              <a:buNone/>
            </a:pPr>
            <a:r>
              <a:rPr lang="en"/>
              <a:t>Flip from 1 to 0: use up $1</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087" name="Google Shape;1087;p80"/>
          <p:cNvSpPr txBox="1">
            <a:spLocks noGrp="1"/>
          </p:cNvSpPr>
          <p:nvPr>
            <p:ph type="body" idx="1"/>
          </p:nvPr>
        </p:nvSpPr>
        <p:spPr>
          <a:xfrm>
            <a:off x="311700" y="1152475"/>
            <a:ext cx="8520600" cy="1902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Each flip of a bit takes 2 units of time: 1 unit for flipping 0 to 1, 1 unit to be saved in the bank for flipping from 1 to 0</a:t>
            </a:r>
            <a:endParaRPr/>
          </a:p>
          <a:p>
            <a:pPr marL="0" lvl="0" indent="0" algn="l" rtl="0">
              <a:lnSpc>
                <a:spcPct val="115000"/>
              </a:lnSpc>
              <a:spcBef>
                <a:spcPts val="1200"/>
              </a:spcBef>
              <a:spcAft>
                <a:spcPts val="1200"/>
              </a:spcAft>
              <a:buSzPts val="1800"/>
              <a:buNone/>
            </a:pPr>
            <a:r>
              <a:rPr lang="en"/>
              <a:t>Each time we </a:t>
            </a:r>
            <a:r>
              <a:rPr lang="en" b="1"/>
              <a:t>flip a bit to 1</a:t>
            </a:r>
            <a:r>
              <a:rPr lang="en"/>
              <a:t> we</a:t>
            </a:r>
            <a:r>
              <a:rPr lang="en" b="1"/>
              <a:t> add 2 and deduct 1</a:t>
            </a:r>
            <a:r>
              <a:rPr lang="en"/>
              <a:t>, each time </a:t>
            </a:r>
            <a:r>
              <a:rPr lang="en" b="1"/>
              <a:t>we flip to 0,</a:t>
            </a:r>
            <a:r>
              <a:rPr lang="en"/>
              <a:t> we </a:t>
            </a:r>
            <a:r>
              <a:rPr lang="en" b="1"/>
              <a:t>deduct 1</a:t>
            </a:r>
            <a:endParaRPr sz="2100"/>
          </a:p>
        </p:txBody>
      </p:sp>
      <p:pic>
        <p:nvPicPr>
          <p:cNvPr id="1088" name="Google Shape;1088;p80" descr="49,750 Piggy Bank Illustrations &amp; Clip Art - iStock"/>
          <p:cNvPicPr preferRelativeResize="0"/>
          <p:nvPr/>
        </p:nvPicPr>
        <p:blipFill rotWithShape="1">
          <a:blip r:embed="rId3">
            <a:alphaModFix/>
          </a:blip>
          <a:srcRect t="8090" b="8247"/>
          <a:stretch/>
        </p:blipFill>
        <p:spPr>
          <a:xfrm>
            <a:off x="5489600" y="2390325"/>
            <a:ext cx="1631700" cy="1365175"/>
          </a:xfrm>
          <a:prstGeom prst="rect">
            <a:avLst/>
          </a:prstGeom>
          <a:noFill/>
          <a:ln>
            <a:noFill/>
          </a:ln>
        </p:spPr>
      </p:pic>
      <p:sp>
        <p:nvSpPr>
          <p:cNvPr id="1089" name="Google Shape;1089;p80"/>
          <p:cNvSpPr txBox="1"/>
          <p:nvPr/>
        </p:nvSpPr>
        <p:spPr>
          <a:xfrm>
            <a:off x="6888975" y="2629250"/>
            <a:ext cx="11484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Bank</a:t>
            </a:r>
            <a:endParaRPr sz="1400" b="0" i="0" u="none" strike="noStrike" cap="none">
              <a:solidFill>
                <a:schemeClr val="dk2"/>
              </a:solidFill>
              <a:latin typeface="Arial"/>
              <a:ea typeface="Arial"/>
              <a:cs typeface="Arial"/>
              <a:sym typeface="Arial"/>
            </a:endParaRPr>
          </a:p>
        </p:txBody>
      </p:sp>
      <p:sp>
        <p:nvSpPr>
          <p:cNvPr id="1090" name="Google Shape;1090;p80"/>
          <p:cNvSpPr txBox="1"/>
          <p:nvPr/>
        </p:nvSpPr>
        <p:spPr>
          <a:xfrm>
            <a:off x="734575" y="2876550"/>
            <a:ext cx="1419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Counter</a:t>
            </a:r>
            <a:endParaRPr sz="1400" b="0" i="0" u="none" strike="noStrike" cap="none">
              <a:solidFill>
                <a:schemeClr val="dk2"/>
              </a:solidFill>
              <a:latin typeface="Arial"/>
              <a:ea typeface="Arial"/>
              <a:cs typeface="Arial"/>
              <a:sym typeface="Arial"/>
            </a:endParaRPr>
          </a:p>
        </p:txBody>
      </p:sp>
      <p:sp>
        <p:nvSpPr>
          <p:cNvPr id="1091" name="Google Shape;1091;p80"/>
          <p:cNvSpPr txBox="1"/>
          <p:nvPr/>
        </p:nvSpPr>
        <p:spPr>
          <a:xfrm>
            <a:off x="790650" y="3612725"/>
            <a:ext cx="3449100" cy="153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0</a:t>
            </a:r>
            <a:r>
              <a:rPr lang="en" sz="2200" b="0" i="0" u="none" strike="noStrike" cap="none">
                <a:solidFill>
                  <a:srgbClr val="FF0000"/>
                </a:solidFill>
                <a:latin typeface="Arial"/>
                <a:ea typeface="Arial"/>
                <a:cs typeface="Arial"/>
                <a:sym typeface="Arial"/>
              </a:rPr>
              <a:t>1</a:t>
            </a:r>
            <a:r>
              <a:rPr lang="en" sz="1400" b="0" i="0" u="none" strike="noStrike" cap="none">
                <a:solidFill>
                  <a:schemeClr val="dk2"/>
                </a:solidFill>
                <a:latin typeface="Arial"/>
                <a:ea typeface="Arial"/>
                <a:cs typeface="Arial"/>
                <a:sym typeface="Arial"/>
              </a:rPr>
              <a:t>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1</a:t>
            </a:r>
            <a:r>
              <a:rPr lang="en" sz="2200" b="0" i="0" u="none" strike="noStrike" cap="none">
                <a:solidFill>
                  <a:srgbClr val="FF0000"/>
                </a:solidFill>
                <a:latin typeface="Arial"/>
                <a:ea typeface="Arial"/>
                <a:cs typeface="Arial"/>
                <a:sym typeface="Arial"/>
              </a:rPr>
              <a:t>0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0000"/>
                </a:solidFill>
                <a:latin typeface="Arial"/>
                <a:ea typeface="Arial"/>
                <a:cs typeface="Arial"/>
                <a:sym typeface="Arial"/>
              </a:rPr>
              <a:t>11</a:t>
            </a:r>
            <a:r>
              <a:rPr lang="en" sz="1400" b="0" i="0" u="none" strike="noStrike" cap="none">
                <a:solidFill>
                  <a:srgbClr val="FF0000"/>
                </a:solidFill>
                <a:latin typeface="Arial"/>
                <a:ea typeface="Arial"/>
                <a:cs typeface="Arial"/>
                <a:sym typeface="Arial"/>
              </a:rPr>
              <a:t> </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chemeClr val="dk2"/>
                </a:solidFill>
                <a:latin typeface="Arial"/>
                <a:ea typeface="Arial"/>
                <a:cs typeface="Arial"/>
                <a:sym typeface="Arial"/>
              </a:rPr>
              <a:t>1</a:t>
            </a:r>
            <a:r>
              <a:rPr lang="en" sz="2200" b="0" i="0" u="none" strike="noStrike" cap="none">
                <a:solidFill>
                  <a:srgbClr val="FF0000"/>
                </a:solidFill>
                <a:latin typeface="Arial"/>
                <a:ea typeface="Arial"/>
                <a:cs typeface="Arial"/>
                <a:sym typeface="Arial"/>
              </a:rPr>
              <a:t>00 </a:t>
            </a:r>
            <a:endParaRPr sz="1400" b="0" i="0" u="none" strike="noStrike" cap="none">
              <a:solidFill>
                <a:schemeClr val="dk2"/>
              </a:solidFill>
              <a:latin typeface="Arial"/>
              <a:ea typeface="Arial"/>
              <a:cs typeface="Arial"/>
              <a:sym typeface="Arial"/>
            </a:endParaRPr>
          </a:p>
        </p:txBody>
      </p:sp>
      <p:sp>
        <p:nvSpPr>
          <p:cNvPr id="1092" name="Google Shape;1092;p80"/>
          <p:cNvSpPr txBox="1"/>
          <p:nvPr/>
        </p:nvSpPr>
        <p:spPr>
          <a:xfrm>
            <a:off x="5207950" y="3612725"/>
            <a:ext cx="3201600" cy="153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0 </a:t>
            </a:r>
            <a:r>
              <a:rPr lang="en" sz="900" b="0" i="1" u="none" strike="noStrike" cap="none">
                <a:solidFill>
                  <a:schemeClr val="dk2"/>
                </a:solidFill>
                <a:latin typeface="Arial"/>
                <a:ea typeface="Arial"/>
                <a:cs typeface="Arial"/>
                <a:sym typeface="Arial"/>
              </a:rPr>
              <a:t>initial amount</a:t>
            </a:r>
            <a:r>
              <a:rPr lang="en" sz="1400" b="0" i="0" u="none" strike="noStrike" cap="none">
                <a:solidFill>
                  <a:schemeClr val="dk2"/>
                </a:solidFill>
                <a:latin typeface="Arial"/>
                <a:ea typeface="Arial"/>
                <a:cs typeface="Arial"/>
                <a:sym typeface="Arial"/>
              </a:rPr>
              <a:t> + (2-1) = 1</a:t>
            </a:r>
            <a:endParaRPr sz="22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1 + (2-1) - 1 = 1</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1 + (2-1) = 2</a:t>
            </a: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200" b="0" i="0" u="none" strike="noStrike" cap="none">
                <a:solidFill>
                  <a:srgbClr val="FF0000"/>
                </a:solidFill>
                <a:latin typeface="Arial"/>
                <a:ea typeface="Arial"/>
                <a:cs typeface="Arial"/>
                <a:sym typeface="Arial"/>
              </a:rPr>
              <a:t> </a:t>
            </a:r>
            <a:r>
              <a:rPr lang="en" sz="1400" b="0" i="0" u="none" strike="noStrike" cap="none">
                <a:solidFill>
                  <a:schemeClr val="dk2"/>
                </a:solidFill>
                <a:latin typeface="Arial"/>
                <a:ea typeface="Arial"/>
                <a:cs typeface="Arial"/>
                <a:sym typeface="Arial"/>
              </a:rPr>
              <a:t>2 + (2-1) - 1 - 1 =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8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098" name="Google Shape;1098;p8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
              <a:t>What is the amortized time complexity of increment() operation if we call increment() n times? </a:t>
            </a:r>
            <a:endParaRPr/>
          </a:p>
          <a:p>
            <a:pPr marL="0" lvl="0" indent="0" algn="l" rtl="0">
              <a:lnSpc>
                <a:spcPct val="115000"/>
              </a:lnSpc>
              <a:spcBef>
                <a:spcPts val="1200"/>
              </a:spcBef>
              <a:spcAft>
                <a:spcPts val="1200"/>
              </a:spcAft>
              <a:buSzPts val="1800"/>
              <a:buNone/>
            </a:pPr>
            <a:endParaRPr sz="22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104" name="Google Shape;1104;p8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What is the amortized time complexity of increment() operation if we call increment() n times? </a:t>
            </a:r>
            <a:endParaRPr/>
          </a:p>
          <a:p>
            <a:pPr marL="457200" lvl="0" indent="-342900" algn="l" rtl="0">
              <a:lnSpc>
                <a:spcPct val="115000"/>
              </a:lnSpc>
              <a:spcBef>
                <a:spcPts val="1200"/>
              </a:spcBef>
              <a:spcAft>
                <a:spcPts val="0"/>
              </a:spcAft>
              <a:buClr>
                <a:schemeClr val="dk2"/>
              </a:buClr>
              <a:buSzPts val="1800"/>
              <a:buChar char="-"/>
            </a:pPr>
            <a:r>
              <a:rPr lang="en"/>
              <a:t>Each flip of a bit takes 2 units of time: 1 unit to flip from 0 to 1, and 1 unit to be saved in the bank for when the bit must be flipped from 1 to 0 in the future.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sz="22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110" name="Google Shape;1110;p8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What is the amortized time complexity of increment() operation if we call increment() n times? </a:t>
            </a:r>
            <a:endParaRPr/>
          </a:p>
          <a:p>
            <a:pPr marL="457200" lvl="0" indent="-342900" algn="l" rtl="0">
              <a:lnSpc>
                <a:spcPct val="115000"/>
              </a:lnSpc>
              <a:spcBef>
                <a:spcPts val="1200"/>
              </a:spcBef>
              <a:spcAft>
                <a:spcPts val="0"/>
              </a:spcAft>
              <a:buClr>
                <a:schemeClr val="dk2"/>
              </a:buClr>
              <a:buSzPts val="1800"/>
              <a:buChar char="-"/>
            </a:pPr>
            <a:r>
              <a:rPr lang="en"/>
              <a:t>Each flip of a bit takes 2 units of time: 1 unit to flip from 0 to 1, and 1 unit to be saved in the bank for when the bit must be flipped from 1 to 0 in the future.</a:t>
            </a:r>
            <a:endParaRPr/>
          </a:p>
          <a:p>
            <a:pPr marL="457200" lvl="0" indent="-342900" algn="l" rtl="0">
              <a:lnSpc>
                <a:spcPct val="115000"/>
              </a:lnSpc>
              <a:spcBef>
                <a:spcPts val="0"/>
              </a:spcBef>
              <a:spcAft>
                <a:spcPts val="0"/>
              </a:spcAft>
              <a:buClr>
                <a:schemeClr val="dk2"/>
              </a:buClr>
              <a:buSzPts val="1800"/>
              <a:buChar char="-"/>
            </a:pPr>
            <a:r>
              <a:rPr lang="en"/>
              <a:t>Each time we flip a bit to 1 we add 2 and deduct 1, each time we flip to 0, we deduct 1</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sz="22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8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116" name="Google Shape;1116;p8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What is the amortized time complexity of increment() operation if we call increment() n times? </a:t>
            </a:r>
            <a:endParaRPr/>
          </a:p>
          <a:p>
            <a:pPr marL="457200" lvl="0" indent="-342900" algn="l" rtl="0">
              <a:lnSpc>
                <a:spcPct val="115000"/>
              </a:lnSpc>
              <a:spcBef>
                <a:spcPts val="1200"/>
              </a:spcBef>
              <a:spcAft>
                <a:spcPts val="0"/>
              </a:spcAft>
              <a:buClr>
                <a:schemeClr val="dk2"/>
              </a:buClr>
              <a:buSzPts val="1800"/>
              <a:buChar char="-"/>
            </a:pPr>
            <a:r>
              <a:rPr lang="en"/>
              <a:t>Each flip of a bit takes 2 units of time: 1 unit to flip from 0 to 1, and 1 unit to be saved in the bank for when the bit must be flipped from 1 to 0 in the future.</a:t>
            </a:r>
            <a:endParaRPr/>
          </a:p>
          <a:p>
            <a:pPr marL="457200" lvl="0" indent="-342900" algn="l" rtl="0">
              <a:lnSpc>
                <a:spcPct val="115000"/>
              </a:lnSpc>
              <a:spcBef>
                <a:spcPts val="0"/>
              </a:spcBef>
              <a:spcAft>
                <a:spcPts val="0"/>
              </a:spcAft>
              <a:buClr>
                <a:schemeClr val="dk2"/>
              </a:buClr>
              <a:buSzPts val="1800"/>
              <a:buChar char="-"/>
            </a:pPr>
            <a:r>
              <a:rPr lang="en"/>
              <a:t>Each time we flip a bit to 1 we add 2 and deduct 1, each time we flip to 0, we deduct 1</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sz="2200"/>
          </a:p>
        </p:txBody>
      </p:sp>
      <p:sp>
        <p:nvSpPr>
          <p:cNvPr id="1117" name="Google Shape;1117;p84"/>
          <p:cNvSpPr txBox="1"/>
          <p:nvPr/>
        </p:nvSpPr>
        <p:spPr>
          <a:xfrm>
            <a:off x="670400" y="3810550"/>
            <a:ext cx="4626900" cy="1151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600"/>
              <a:buFont typeface="Arial"/>
              <a:buNone/>
            </a:pPr>
            <a:r>
              <a:rPr lang="en" sz="1600" b="0" i="0" u="none" strike="noStrike" cap="none">
                <a:solidFill>
                  <a:schemeClr val="dk2"/>
                </a:solidFill>
                <a:latin typeface="Arial"/>
                <a:ea typeface="Arial"/>
                <a:cs typeface="Arial"/>
                <a:sym typeface="Arial"/>
              </a:rPr>
              <a:t>Amortised bound is 2 flips per increment.</a:t>
            </a:r>
            <a:endParaRPr sz="1600" b="0" i="0" u="none" strike="noStrike" cap="none">
              <a:solidFill>
                <a:schemeClr val="dk2"/>
              </a:solidFill>
              <a:latin typeface="Arial"/>
              <a:ea typeface="Arial"/>
              <a:cs typeface="Arial"/>
              <a:sym typeface="Arial"/>
            </a:endParaRPr>
          </a:p>
          <a:p>
            <a:pPr marL="457200" marR="0" lvl="0" indent="-330200" algn="l" rtl="0">
              <a:lnSpc>
                <a:spcPct val="115000"/>
              </a:lnSpc>
              <a:spcBef>
                <a:spcPts val="1200"/>
              </a:spcBef>
              <a:spcAft>
                <a:spcPts val="0"/>
              </a:spcAft>
              <a:buClr>
                <a:schemeClr val="dk2"/>
              </a:buClr>
              <a:buSzPts val="1600"/>
              <a:buFont typeface="Arial"/>
              <a:buChar char="-"/>
            </a:pPr>
            <a:r>
              <a:rPr lang="en" sz="1600" b="0" i="0" u="none" strike="noStrike" cap="none">
                <a:solidFill>
                  <a:schemeClr val="dk2"/>
                </a:solidFill>
                <a:latin typeface="Arial"/>
                <a:ea typeface="Arial"/>
                <a:cs typeface="Arial"/>
                <a:sym typeface="Arial"/>
              </a:rPr>
              <a:t>increment(): </a:t>
            </a:r>
            <a:r>
              <a:rPr lang="en" sz="1600" b="1" i="0" u="none" strike="noStrike" cap="none">
                <a:solidFill>
                  <a:schemeClr val="dk2"/>
                </a:solidFill>
                <a:latin typeface="Arial"/>
                <a:ea typeface="Arial"/>
                <a:cs typeface="Arial"/>
                <a:sym typeface="Arial"/>
              </a:rPr>
              <a:t>amortised O(1)</a:t>
            </a:r>
            <a:endParaRPr sz="1600" b="1" i="0" u="none" strike="noStrike" cap="none">
              <a:solidFill>
                <a:schemeClr val="dk2"/>
              </a:solidFill>
              <a:latin typeface="Arial"/>
              <a:ea typeface="Arial"/>
              <a:cs typeface="Arial"/>
              <a:sym typeface="Arial"/>
            </a:endParaRPr>
          </a:p>
          <a:p>
            <a:pPr marL="457200" marR="0" lvl="0" indent="-330200" algn="l" rtl="0">
              <a:lnSpc>
                <a:spcPct val="115000"/>
              </a:lnSpc>
              <a:spcBef>
                <a:spcPts val="0"/>
              </a:spcBef>
              <a:spcAft>
                <a:spcPts val="0"/>
              </a:spcAft>
              <a:buClr>
                <a:schemeClr val="dk2"/>
              </a:buClr>
              <a:buSzPts val="1600"/>
              <a:buFont typeface="Arial"/>
              <a:buChar char="-"/>
            </a:pPr>
            <a:r>
              <a:rPr lang="en" sz="1600" b="0" i="0" u="none" strike="noStrike" cap="none">
                <a:solidFill>
                  <a:schemeClr val="dk2"/>
                </a:solidFill>
                <a:latin typeface="Arial"/>
                <a:ea typeface="Arial"/>
                <a:cs typeface="Arial"/>
                <a:sym typeface="Arial"/>
              </a:rPr>
              <a:t>n increments is bounded by O(n)</a:t>
            </a:r>
            <a:endParaRPr sz="1600" b="0" i="0" u="none" strike="noStrike" cap="none">
              <a:solidFill>
                <a:schemeClr val="dk2"/>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8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Binary Counter</a:t>
            </a:r>
            <a:endParaRPr/>
          </a:p>
        </p:txBody>
      </p:sp>
      <p:sp>
        <p:nvSpPr>
          <p:cNvPr id="1123" name="Google Shape;1123;p8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a:t>What is the amortized time complexity of increment() operation if we call increment() n times? </a:t>
            </a:r>
            <a:endParaRPr/>
          </a:p>
          <a:p>
            <a:pPr marL="457200" lvl="0" indent="-342900" algn="l" rtl="0">
              <a:lnSpc>
                <a:spcPct val="115000"/>
              </a:lnSpc>
              <a:spcBef>
                <a:spcPts val="1200"/>
              </a:spcBef>
              <a:spcAft>
                <a:spcPts val="0"/>
              </a:spcAft>
              <a:buClr>
                <a:schemeClr val="dk2"/>
              </a:buClr>
              <a:buSzPts val="1800"/>
              <a:buChar char="-"/>
            </a:pPr>
            <a:r>
              <a:rPr lang="en"/>
              <a:t>Each flip of a bit takes 2 units of time: 1 unit to flip from 0 to 1, and 1 unit to be saved in the bank for when the bit must be flipped from 1 to 0 in the future.</a:t>
            </a:r>
            <a:endParaRPr/>
          </a:p>
          <a:p>
            <a:pPr marL="457200" lvl="0" indent="-342900" algn="l" rtl="0">
              <a:lnSpc>
                <a:spcPct val="115000"/>
              </a:lnSpc>
              <a:spcBef>
                <a:spcPts val="0"/>
              </a:spcBef>
              <a:spcAft>
                <a:spcPts val="0"/>
              </a:spcAft>
              <a:buClr>
                <a:schemeClr val="dk2"/>
              </a:buClr>
              <a:buSzPts val="1800"/>
              <a:buChar char="-"/>
            </a:pPr>
            <a:r>
              <a:rPr lang="en"/>
              <a:t>Each time we flip a bit to 1 we add 2 and deduct 1, each time we flip to 0, we deduct 1</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sz="2200"/>
          </a:p>
        </p:txBody>
      </p:sp>
      <p:sp>
        <p:nvSpPr>
          <p:cNvPr id="1124" name="Google Shape;1124;p85"/>
          <p:cNvSpPr txBox="1"/>
          <p:nvPr/>
        </p:nvSpPr>
        <p:spPr>
          <a:xfrm>
            <a:off x="670400" y="3810550"/>
            <a:ext cx="4626900" cy="1151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600"/>
              <a:buFont typeface="Arial"/>
              <a:buNone/>
            </a:pPr>
            <a:r>
              <a:rPr lang="en" sz="1600" b="0" i="0" u="none" strike="noStrike" cap="none">
                <a:solidFill>
                  <a:schemeClr val="dk2"/>
                </a:solidFill>
                <a:latin typeface="Arial"/>
                <a:ea typeface="Arial"/>
                <a:cs typeface="Arial"/>
                <a:sym typeface="Arial"/>
              </a:rPr>
              <a:t>Amortised bound is 2 flips per increment.</a:t>
            </a:r>
            <a:endParaRPr sz="1600" b="0" i="0" u="none" strike="noStrike" cap="none">
              <a:solidFill>
                <a:schemeClr val="dk2"/>
              </a:solidFill>
              <a:latin typeface="Arial"/>
              <a:ea typeface="Arial"/>
              <a:cs typeface="Arial"/>
              <a:sym typeface="Arial"/>
            </a:endParaRPr>
          </a:p>
          <a:p>
            <a:pPr marL="457200" marR="0" lvl="0" indent="-330200" algn="l" rtl="0">
              <a:lnSpc>
                <a:spcPct val="115000"/>
              </a:lnSpc>
              <a:spcBef>
                <a:spcPts val="1200"/>
              </a:spcBef>
              <a:spcAft>
                <a:spcPts val="0"/>
              </a:spcAft>
              <a:buClr>
                <a:schemeClr val="dk2"/>
              </a:buClr>
              <a:buSzPts val="1600"/>
              <a:buFont typeface="Arial"/>
              <a:buChar char="-"/>
            </a:pPr>
            <a:r>
              <a:rPr lang="en" sz="1600" b="0" i="0" u="none" strike="noStrike" cap="none">
                <a:solidFill>
                  <a:schemeClr val="dk2"/>
                </a:solidFill>
                <a:latin typeface="Arial"/>
                <a:ea typeface="Arial"/>
                <a:cs typeface="Arial"/>
                <a:sym typeface="Arial"/>
              </a:rPr>
              <a:t>increment(): </a:t>
            </a:r>
            <a:r>
              <a:rPr lang="en" sz="1600" b="1" i="0" u="none" strike="noStrike" cap="none">
                <a:solidFill>
                  <a:schemeClr val="dk2"/>
                </a:solidFill>
                <a:latin typeface="Arial"/>
                <a:ea typeface="Arial"/>
                <a:cs typeface="Arial"/>
                <a:sym typeface="Arial"/>
              </a:rPr>
              <a:t>amortised O(1)</a:t>
            </a:r>
            <a:endParaRPr sz="1600" b="1" i="0" u="none" strike="noStrike" cap="none">
              <a:solidFill>
                <a:schemeClr val="dk2"/>
              </a:solidFill>
              <a:latin typeface="Arial"/>
              <a:ea typeface="Arial"/>
              <a:cs typeface="Arial"/>
              <a:sym typeface="Arial"/>
            </a:endParaRPr>
          </a:p>
          <a:p>
            <a:pPr marL="457200" marR="0" lvl="0" indent="-330200" algn="l" rtl="0">
              <a:lnSpc>
                <a:spcPct val="115000"/>
              </a:lnSpc>
              <a:spcBef>
                <a:spcPts val="0"/>
              </a:spcBef>
              <a:spcAft>
                <a:spcPts val="0"/>
              </a:spcAft>
              <a:buClr>
                <a:schemeClr val="dk2"/>
              </a:buClr>
              <a:buSzPts val="1600"/>
              <a:buFont typeface="Arial"/>
              <a:buChar char="-"/>
            </a:pPr>
            <a:r>
              <a:rPr lang="en" sz="1600" b="0" i="0" u="none" strike="noStrike" cap="none">
                <a:solidFill>
                  <a:schemeClr val="dk2"/>
                </a:solidFill>
                <a:latin typeface="Arial"/>
                <a:ea typeface="Arial"/>
                <a:cs typeface="Arial"/>
                <a:sym typeface="Arial"/>
              </a:rPr>
              <a:t>n increments is bounded by O(n)</a:t>
            </a:r>
            <a:endParaRPr sz="1600" b="0" i="0" u="none" strike="noStrike" cap="none">
              <a:solidFill>
                <a:schemeClr val="dk2"/>
              </a:solidFill>
              <a:latin typeface="Arial"/>
              <a:ea typeface="Arial"/>
              <a:cs typeface="Arial"/>
              <a:sym typeface="Arial"/>
            </a:endParaRPr>
          </a:p>
        </p:txBody>
      </p:sp>
      <p:sp>
        <p:nvSpPr>
          <p:cNvPr id="1125" name="Google Shape;1125;p85"/>
          <p:cNvSpPr txBox="1"/>
          <p:nvPr/>
        </p:nvSpPr>
        <p:spPr>
          <a:xfrm>
            <a:off x="6220500" y="4527900"/>
            <a:ext cx="2923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Arial"/>
                <a:ea typeface="Arial"/>
                <a:cs typeface="Arial"/>
                <a:sym typeface="Arial"/>
              </a:rPr>
              <a:t>IMPORTANT: must make sure that counter starts from 0!!</a:t>
            </a:r>
            <a:endParaRPr sz="1400" b="0" i="0" u="none" strike="noStrike" cap="none">
              <a:solidFill>
                <a:srgbClr val="FF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g2200583ea03_2_47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
              <a:t>Problem 3: Implementing union/intersection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5995</Words>
  <Application>Microsoft Office PowerPoint</Application>
  <PresentationFormat>全屏显示(16:9)</PresentationFormat>
  <Paragraphs>1084</Paragraphs>
  <Slides>153</Slides>
  <Notes>153</Notes>
  <HiddenSlides>15</HiddenSlides>
  <MMClips>0</MMClips>
  <ScaleCrop>false</ScaleCrop>
  <HeadingPairs>
    <vt:vector size="6" baseType="variant">
      <vt:variant>
        <vt:lpstr>已用的字体</vt:lpstr>
      </vt:variant>
      <vt:variant>
        <vt:i4>2</vt:i4>
      </vt:variant>
      <vt:variant>
        <vt:lpstr>主题</vt:lpstr>
      </vt:variant>
      <vt:variant>
        <vt:i4>3</vt:i4>
      </vt:variant>
      <vt:variant>
        <vt:lpstr>幻灯片标题</vt:lpstr>
      </vt:variant>
      <vt:variant>
        <vt:i4>153</vt:i4>
      </vt:variant>
    </vt:vector>
  </HeadingPairs>
  <TitlesOfParts>
    <vt:vector size="158" baseType="lpstr">
      <vt:lpstr>Arial</vt:lpstr>
      <vt:lpstr>Roboto</vt:lpstr>
      <vt:lpstr>Simple Light</vt:lpstr>
      <vt:lpstr>Simple Light</vt:lpstr>
      <vt:lpstr>Simple Light</vt:lpstr>
      <vt:lpstr>CS2040S Tutorial 7</vt:lpstr>
      <vt:lpstr>Recap</vt:lpstr>
      <vt:lpstr>Hashing</vt:lpstr>
      <vt:lpstr>Hashing</vt:lpstr>
      <vt:lpstr>Handling Collisions</vt:lpstr>
      <vt:lpstr>Handling Collisions</vt:lpstr>
      <vt:lpstr>Q1 a) Linear Probing</vt:lpstr>
      <vt:lpstr>Q1: Linear Probing</vt:lpstr>
      <vt:lpstr>Q1: Linear Probing</vt:lpstr>
      <vt:lpstr>Q1: Linear Probing</vt:lpstr>
      <vt:lpstr>Q1: Linear Probing</vt:lpstr>
      <vt:lpstr>Q1: Linear Probing</vt:lpstr>
      <vt:lpstr>Q1: Linear Probing</vt:lpstr>
      <vt:lpstr>Q1: Linear Probing</vt:lpstr>
      <vt:lpstr>Q1: Linear Probing</vt:lpstr>
      <vt:lpstr>Q1: Linear Probing</vt:lpstr>
      <vt:lpstr>Q1: Linear Probing</vt:lpstr>
      <vt:lpstr>Q1: Linear Probing</vt:lpstr>
      <vt:lpstr>Q1: Linear Probing</vt:lpstr>
      <vt:lpstr>Q1: Linear Probing</vt:lpstr>
      <vt:lpstr>Q1: b)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Quadratic Probing</vt:lpstr>
      <vt:lpstr>Q1: Probing</vt:lpstr>
      <vt:lpstr>Table resizing</vt:lpstr>
      <vt:lpstr>But how much does time increasing table size take?</vt:lpstr>
      <vt:lpstr>But how much does time it take?</vt:lpstr>
      <vt:lpstr>What’s the strategy to increase table-size?</vt:lpstr>
      <vt:lpstr>What’s the strategy to increase table-size?</vt:lpstr>
      <vt:lpstr>But how much does time it take?</vt:lpstr>
      <vt:lpstr>Why is this good for insert?</vt:lpstr>
      <vt:lpstr>Amortised analysis</vt:lpstr>
      <vt:lpstr>Definition</vt:lpstr>
      <vt:lpstr>Definition</vt:lpstr>
      <vt:lpstr>Accounting Method</vt:lpstr>
      <vt:lpstr>Accounting Method</vt:lpstr>
      <vt:lpstr>Accounting Method</vt:lpstr>
      <vt:lpstr>Accounting Method</vt:lpstr>
      <vt:lpstr>Accounting Method</vt:lpstr>
      <vt:lpstr>Accounting Method</vt:lpstr>
      <vt:lpstr>Accounting Method</vt:lpstr>
      <vt:lpstr>Problem 2: Table resizing</vt:lpstr>
      <vt:lpstr>Q2: Table Resizing</vt:lpstr>
      <vt:lpstr>Q2: Table Resizing</vt:lpstr>
      <vt:lpstr>Q2: Table Resizing</vt:lpstr>
      <vt:lpstr>Q2: Table Resizing</vt:lpstr>
      <vt:lpstr>Q2: Table Resizing</vt:lpstr>
      <vt:lpstr>Q2: Table Resizing</vt:lpstr>
      <vt:lpstr>Q2: Table Resizing </vt:lpstr>
      <vt:lpstr>Q2: Table Resizing</vt:lpstr>
      <vt:lpstr>Q2: Table Resizing</vt:lpstr>
      <vt:lpstr>Why don’t we consider between 2 grows</vt:lpstr>
      <vt:lpstr>Problem 4: Binary counter  Moving on the qn 4 first because it’s related</vt:lpstr>
      <vt:lpstr>Q4: Binary Counter</vt:lpstr>
      <vt:lpstr>Q4: Binary Counter</vt:lpstr>
      <vt:lpstr>Q4: Binary Counter</vt:lpstr>
      <vt:lpstr>Q4: Binary Counter</vt:lpstr>
      <vt:lpstr>Q4: Binary Counter</vt:lpstr>
      <vt:lpstr>Q4: Binary Counter</vt:lpstr>
      <vt:lpstr>Q4: Binary Counter</vt:lpstr>
      <vt:lpstr>Q4: Binary Counter</vt:lpstr>
      <vt:lpstr>Q4: Binary Counter</vt:lpstr>
      <vt:lpstr>Q4: Binary Counter</vt:lpstr>
      <vt:lpstr>Q4: Binary Counter</vt:lpstr>
      <vt:lpstr>Q4: Binary Counter</vt:lpstr>
      <vt:lpstr>Q4: Binary Counter</vt:lpstr>
      <vt:lpstr>Q4: Binary Counter</vt:lpstr>
      <vt:lpstr>Q4: Binary Counter</vt:lpstr>
      <vt:lpstr>Q4: Binary Counter</vt:lpstr>
      <vt:lpstr>Q4: Binary Counter</vt:lpstr>
      <vt:lpstr>Problem 3: Implementing union/intersection</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Q3: Implementing Union/Intersection of Sets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 </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lpstr>Q5: Scapegoat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CS2040S Tutorial 7</dc:title>
  <dc:creator>dell</dc:creator>
  <cp:lastModifiedBy>Xiao Yan</cp:lastModifiedBy>
  <cp:revision>3</cp:revision>
  <dcterms:modified xsi:type="dcterms:W3CDTF">2023-03-22T06:36:26Z</dcterms:modified>
</cp:coreProperties>
</file>