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6"/>
  </p:notesMasterIdLst>
  <p:sldIdLst>
    <p:sldId id="256" r:id="rId2"/>
    <p:sldId id="289" r:id="rId3"/>
    <p:sldId id="290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2" r:id="rId14"/>
    <p:sldId id="303" r:id="rId15"/>
    <p:sldId id="304" r:id="rId16"/>
    <p:sldId id="305" r:id="rId17"/>
    <p:sldId id="306" r:id="rId18"/>
    <p:sldId id="315" r:id="rId19"/>
    <p:sldId id="307" r:id="rId20"/>
    <p:sldId id="317" r:id="rId21"/>
    <p:sldId id="308" r:id="rId22"/>
    <p:sldId id="318" r:id="rId23"/>
    <p:sldId id="309" r:id="rId24"/>
    <p:sldId id="269" r:id="rId25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FF"/>
    <a:srgbClr val="CCECFF"/>
    <a:srgbClr val="6666FF"/>
    <a:srgbClr val="0033CC"/>
    <a:srgbClr val="006600"/>
    <a:srgbClr val="66CCFF"/>
    <a:srgbClr val="FBE6CE"/>
    <a:srgbClr val="95F3E8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00" autoAdjust="0"/>
    <p:restoredTop sz="94129" autoAdjust="0"/>
  </p:normalViewPr>
  <p:slideViewPr>
    <p:cSldViewPr snapToGrid="0">
      <p:cViewPr varScale="1">
        <p:scale>
          <a:sx n="84" d="100"/>
          <a:sy n="84" d="100"/>
        </p:scale>
        <p:origin x="280" y="76"/>
      </p:cViewPr>
      <p:guideLst>
        <p:guide orient="horz" pos="2160"/>
        <p:guide pos="3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0713-3F88-4B82-ACF8-E4F4A6D1B898}" type="datetimeFigureOut">
              <a:rPr lang="en-SG" smtClean="0"/>
              <a:t>3/4/2023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3A57E-E920-4C34-91F5-3C46E07A964E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</a:t>
            </a:fld>
            <a:endParaRPr lang="en-S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10</a:t>
            </a:fld>
            <a:endParaRPr lang="en-S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11</a:t>
            </a:fld>
            <a:endParaRPr lang="en-S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12</a:t>
            </a:fld>
            <a:endParaRPr lang="en-S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13</a:t>
            </a:fld>
            <a:endParaRPr lang="en-S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14</a:t>
            </a:fld>
            <a:endParaRPr lang="en-S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15</a:t>
            </a:fld>
            <a:endParaRPr lang="en-S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16</a:t>
            </a:fld>
            <a:endParaRPr lang="en-S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17</a:t>
            </a:fld>
            <a:endParaRPr lang="en-S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18</a:t>
            </a:fld>
            <a:endParaRPr lang="en-S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19</a:t>
            </a:fld>
            <a:endParaRPr lang="en-S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</a:t>
            </a:fld>
            <a:endParaRPr lang="en-SG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20</a:t>
            </a:fld>
            <a:endParaRPr lang="en-S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21</a:t>
            </a:fld>
            <a:endParaRPr lang="en-SG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22</a:t>
            </a:fld>
            <a:endParaRPr lang="en-SG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23</a:t>
            </a:fld>
            <a:endParaRPr lang="en-S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</a:t>
            </a:fld>
            <a:endParaRPr lang="en-S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4</a:t>
            </a:fld>
            <a:endParaRPr lang="en-S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5</a:t>
            </a:fld>
            <a:endParaRPr lang="en-S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6</a:t>
            </a:fld>
            <a:endParaRPr lang="en-S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7</a:t>
            </a:fld>
            <a:endParaRPr lang="en-S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8</a:t>
            </a:fld>
            <a:endParaRPr lang="en-S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9</a:t>
            </a:fld>
            <a:endParaRPr lang="en-S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DC82-B281-43D9-9782-FA94450D82A6}" type="datetime1">
              <a:rPr lang="en-SG" smtClean="0"/>
              <a:t>3/4/2023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06DE-5440-4B55-85A5-23A3F03C9D77}" type="datetime1">
              <a:rPr lang="en-SG" smtClean="0"/>
              <a:t>3/4/2023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F006-2334-47FC-9F14-6A6CA1A19D6E}" type="datetime1">
              <a:rPr lang="en-SG" smtClean="0"/>
              <a:t>3/4/2023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DE8A-7616-47CF-8468-064F48A2FEC3}" type="datetime1">
              <a:rPr lang="en-SG" smtClean="0"/>
              <a:t>3/4/2023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0F12-918A-4DE3-B929-258B7DF1AC83}" type="datetime1">
              <a:rPr lang="en-SG" smtClean="0"/>
              <a:t>3/4/2023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8A55-AAEB-4B09-8FFD-F64405585E2E}" type="datetime1">
              <a:rPr lang="en-SG" smtClean="0"/>
              <a:t>3/4/2023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4563-0501-48F5-B84D-A277E1048241}" type="datetime1">
              <a:rPr lang="en-SG" smtClean="0"/>
              <a:t>3/4/2023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E53E-5454-4188-B811-AE20EFE2A1BD}" type="datetime1">
              <a:rPr lang="en-SG" smtClean="0"/>
              <a:t>3/4/2023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10CA-D5DF-46D0-A127-3F1B60ED4D16}" type="datetime1">
              <a:rPr lang="en-SG" smtClean="0"/>
              <a:t>3/4/2023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311B8C-9507-4FC0-B68E-608D733D4E76}" type="datetime1">
              <a:rPr lang="en-SG" smtClean="0"/>
              <a:t>3/4/2023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3C4-1483-49C3-B818-99CED61C6FB0}" type="datetime1">
              <a:rPr lang="en-SG" smtClean="0"/>
              <a:t>3/4/2023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1222CF-8AB8-4D71-B847-9594A2A4CEF4}" type="datetime1">
              <a:rPr lang="en-SG" smtClean="0"/>
              <a:t>3/4/2023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79448"/>
          </a:xfrm>
        </p:spPr>
        <p:txBody>
          <a:bodyPr/>
          <a:lstStyle/>
          <a:p>
            <a:r>
              <a:rPr lang="en-SG" dirty="0"/>
              <a:t>CS2100</a:t>
            </a:r>
            <a:br>
              <a:rPr lang="en-SG" dirty="0"/>
            </a:b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361" y="2144110"/>
            <a:ext cx="8884632" cy="2201602"/>
          </a:xfrm>
        </p:spPr>
        <p:txBody>
          <a:bodyPr>
            <a:normAutofit/>
          </a:bodyPr>
          <a:lstStyle/>
          <a:p>
            <a:r>
              <a:rPr lang="en-SG" sz="3200" dirty="0"/>
              <a:t>Tutorial #10</a:t>
            </a:r>
          </a:p>
          <a:p>
            <a:r>
              <a:rPr lang="en-SG" sz="4400" dirty="0"/>
              <a:t>Pipelining</a:t>
            </a:r>
          </a:p>
          <a:p>
            <a:r>
              <a:rPr lang="en-SG" dirty="0"/>
              <a:t>(Prepared by: Aaron Tan)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767" y="885631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Q2.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2210" y="1218063"/>
            <a:ext cx="5346700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$t8, $s2, -1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$t8, $t8, 2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Inst3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  $t0, $s0, $t8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$t1, $s1, $t8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0($t0)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$t3, 0($t1)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$t4, $t3, 3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$t4, $t4, -3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$t4, $zero,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$t2, $t2, $t3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j   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Inst12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A1: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$t2, $t2, 1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Inst13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A2: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0($t0)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$t8, $t8, -8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$t7, $t8, $zero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Inst16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$t7, $zero,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 Inst17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37401" y="2765231"/>
            <a:ext cx="386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What does the code do?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37401" y="3327400"/>
            <a:ext cx="3962399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55600" algn="l"/>
                <a:tab pos="723900" algn="l"/>
              </a:tabLst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=n-1;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-=2)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(B[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]%4 == 3) 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+ 1;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72300" y="1218063"/>
            <a:ext cx="429260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$s0 = base address of array A</a:t>
            </a:r>
          </a:p>
          <a:p>
            <a:r>
              <a:rPr lang="en-SG" sz="2400" dirty="0"/>
              <a:t>$s1 = base address of array B</a:t>
            </a:r>
          </a:p>
          <a:p>
            <a:r>
              <a:rPr lang="en-SG" sz="2400" dirty="0"/>
              <a:t>$s2 = n (size of each array)</a:t>
            </a:r>
            <a:endParaRPr lang="en-US" sz="2400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10</a:t>
            </a:fld>
            <a:endParaRPr lang="en-SG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569" y="885631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Q2a.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2210" y="1218063"/>
            <a:ext cx="5346700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$t8, $s2, -1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$t8, $t8, 2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Inst3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  $t0, $s0, $t8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$t1, $s1, $t8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0($t0)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$t3, 0($t1)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$t4, $t3, 3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$t4, $t4, -3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$t4, $zero,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$t2, $t2, $t3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j   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Inst12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A1: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$t2, $t2, 1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Inst13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A2: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0($t0)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$t8, $t8, -8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$t7, $t8, $zero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Inst16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$t7, $zero,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 Inst17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72300" y="1218063"/>
            <a:ext cx="4749800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Common: Inst1 – Inst10</a:t>
            </a:r>
          </a:p>
          <a:p>
            <a:r>
              <a:rPr lang="en-SG" sz="2400" dirty="0"/>
              <a:t>Two paths:</a:t>
            </a:r>
          </a:p>
          <a:p>
            <a:r>
              <a:rPr lang="en-SG" sz="2400" dirty="0"/>
              <a:t>If (B[</a:t>
            </a:r>
            <a:r>
              <a:rPr lang="en-SG" sz="2400" dirty="0" err="1"/>
              <a:t>i</a:t>
            </a:r>
            <a:r>
              <a:rPr lang="en-SG" sz="2400" dirty="0"/>
              <a:t>]%4 == 3): </a:t>
            </a:r>
            <a:r>
              <a:rPr lang="en-SG" sz="2400" dirty="0">
                <a:solidFill>
                  <a:srgbClr val="0000FF"/>
                </a:solidFill>
              </a:rPr>
              <a:t>Inst13, 14, 15, 16, 17</a:t>
            </a:r>
          </a:p>
          <a:p>
            <a:r>
              <a:rPr lang="en-SG" sz="2400" dirty="0"/>
              <a:t>Otherwise: </a:t>
            </a:r>
            <a:r>
              <a:rPr lang="en-SG" sz="2400" dirty="0">
                <a:solidFill>
                  <a:srgbClr val="FF0000"/>
                </a:solidFill>
              </a:rPr>
              <a:t>Inst11, 12, 14, 15, 16, 17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93900" y="4648200"/>
            <a:ext cx="139700" cy="12827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22500" y="4114800"/>
            <a:ext cx="139700" cy="3937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16150" y="4895850"/>
            <a:ext cx="146050" cy="10350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72300" y="2984500"/>
            <a:ext cx="4953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100 iterations</a:t>
            </a:r>
          </a:p>
          <a:p>
            <a:r>
              <a:rPr lang="en-SG" sz="2800" dirty="0"/>
              <a:t>Therefore,</a:t>
            </a:r>
          </a:p>
          <a:p>
            <a:r>
              <a:rPr lang="en-SG" sz="2800" dirty="0"/>
              <a:t>Minimum = 3 + 100 </a:t>
            </a:r>
            <a:r>
              <a:rPr lang="en-SG" sz="2800" dirty="0">
                <a:sym typeface="Symbol" panose="05050102010706020507" pitchFamily="18" charset="2"/>
              </a:rPr>
              <a:t> 12 = </a:t>
            </a:r>
            <a:r>
              <a:rPr lang="en-SG" sz="2800" b="1" dirty="0">
                <a:sym typeface="Symbol" panose="05050102010706020507" pitchFamily="18" charset="2"/>
              </a:rPr>
              <a:t>1203</a:t>
            </a:r>
          </a:p>
          <a:p>
            <a:r>
              <a:rPr lang="en-SG" sz="2800" dirty="0">
                <a:sym typeface="Symbol" panose="05050102010706020507" pitchFamily="18" charset="2"/>
              </a:rPr>
              <a:t>Maximum = 3 + 100  13 = </a:t>
            </a:r>
            <a:r>
              <a:rPr lang="en-SG" sz="2800" b="1" dirty="0">
                <a:sym typeface="Symbol" panose="05050102010706020507" pitchFamily="18" charset="2"/>
              </a:rPr>
              <a:t>1303</a:t>
            </a:r>
            <a:endParaRPr lang="en-US" sz="2800" b="1" dirty="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11</a:t>
            </a:fld>
            <a:endParaRPr lang="en-SG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 animBg="1"/>
      <p:bldP spid="10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168" y="885631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Q2b.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2210" y="1218063"/>
            <a:ext cx="5346700" cy="507831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$t8, $s2, -1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$t8, $t8, 2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Inst3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  $t0, $s0, $t8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$t1, $s1, $t8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0($t0)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$t3, 0($t1)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$t4, $t3, 3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$t4, $t4, -3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$t4, $zero,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$t2, $t2, $t3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j   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Inst12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A1: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$t2, $t2, 1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Inst13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A2: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0($t0)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$t8, $t8, -8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$t7, $t8, $zero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Inst16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$t7, $zero,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 Inst17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12000" y="1535563"/>
            <a:ext cx="27559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Data dependency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73300" y="3213100"/>
            <a:ext cx="4470400" cy="226065"/>
          </a:xfrm>
          <a:prstGeom prst="rect">
            <a:avLst/>
          </a:prstGeom>
          <a:solidFill>
            <a:srgbClr val="FBE5D6">
              <a:alpha val="20000"/>
            </a:srgb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73300" y="3757219"/>
            <a:ext cx="4470400" cy="228600"/>
          </a:xfrm>
          <a:prstGeom prst="rect">
            <a:avLst/>
          </a:prstGeom>
          <a:solidFill>
            <a:srgbClr val="FBE5D6">
              <a:alpha val="20000"/>
            </a:srgb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73300" y="5676900"/>
            <a:ext cx="4470400" cy="241300"/>
          </a:xfrm>
          <a:prstGeom prst="rect">
            <a:avLst/>
          </a:prstGeom>
          <a:solidFill>
            <a:srgbClr val="FBE5D6">
              <a:alpha val="20000"/>
            </a:srgb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12000" y="2564263"/>
            <a:ext cx="2755900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Control dependency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73300" y="1556106"/>
            <a:ext cx="4470400" cy="210289"/>
          </a:xfrm>
          <a:prstGeom prst="rect">
            <a:avLst/>
          </a:prstGeom>
          <a:solidFill>
            <a:srgbClr val="E2F0D9">
              <a:alpha val="20000"/>
            </a:srgb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73300" y="4036065"/>
            <a:ext cx="4470400" cy="248640"/>
          </a:xfrm>
          <a:prstGeom prst="rect">
            <a:avLst/>
          </a:prstGeom>
          <a:solidFill>
            <a:srgbClr val="E2F0D9">
              <a:alpha val="20000"/>
            </a:srgb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73300" y="4582720"/>
            <a:ext cx="4470400" cy="248640"/>
          </a:xfrm>
          <a:prstGeom prst="rect">
            <a:avLst/>
          </a:prstGeom>
          <a:solidFill>
            <a:srgbClr val="E2F0D9">
              <a:alpha val="20000"/>
            </a:srgb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63140" y="2088440"/>
            <a:ext cx="4470400" cy="248640"/>
          </a:xfrm>
          <a:prstGeom prst="rect">
            <a:avLst/>
          </a:prstGeom>
          <a:solidFill>
            <a:srgbClr val="E2F0D9">
              <a:alpha val="20000"/>
            </a:srgb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12</a:t>
            </a:fld>
            <a:endParaRPr lang="en-SG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7432" y="435926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Q2c.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5023" y="846533"/>
          <a:ext cx="10893857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139856">
                <a:tc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I2: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I3: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sll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I4: Loop: add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I5: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I6: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lw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I7: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lw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I8: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andi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I9: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I10: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I11: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I12: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j A2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I13: A1: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I14: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A2: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sw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I15: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I16: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slt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I17: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1364746" y="435796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err="1">
                <a:solidFill>
                  <a:srgbClr val="0033CC"/>
                </a:solidFill>
              </a:rPr>
              <a:t>beq</a:t>
            </a:r>
            <a:r>
              <a:rPr lang="en-SG" sz="2400" dirty="0"/>
              <a:t> at Inst10 branches to A1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29103" y="1417051"/>
            <a:ext cx="1907149" cy="338554"/>
            <a:chOff x="2529103" y="1866756"/>
            <a:chExt cx="1907149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71980" y="1713402"/>
            <a:ext cx="1907149" cy="338554"/>
            <a:chOff x="2529103" y="1866756"/>
            <a:chExt cx="1907149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28123" y="1996935"/>
            <a:ext cx="1907149" cy="338554"/>
            <a:chOff x="2529103" y="1866756"/>
            <a:chExt cx="1907149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593296" y="2335489"/>
            <a:ext cx="1907149" cy="338554"/>
            <a:chOff x="2529103" y="1866756"/>
            <a:chExt cx="1907149" cy="338554"/>
          </a:xfrm>
        </p:grpSpPr>
        <p:sp>
          <p:nvSpPr>
            <p:cNvPr id="25" name="TextBox 24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49439" y="2643896"/>
            <a:ext cx="1907149" cy="338554"/>
            <a:chOff x="2529103" y="1866756"/>
            <a:chExt cx="1907149" cy="338554"/>
          </a:xfrm>
        </p:grpSpPr>
        <p:sp>
          <p:nvSpPr>
            <p:cNvPr id="31" name="TextBox 30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90857" y="2937230"/>
            <a:ext cx="1907149" cy="338554"/>
            <a:chOff x="2529103" y="1866756"/>
            <a:chExt cx="190714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626561" y="3245637"/>
            <a:ext cx="2241926" cy="338554"/>
            <a:chOff x="2529103" y="1866756"/>
            <a:chExt cx="2241926" cy="338554"/>
          </a:xfrm>
        </p:grpSpPr>
        <p:sp>
          <p:nvSpPr>
            <p:cNvPr id="43" name="TextBox 42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5616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1369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35388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964804" y="3538971"/>
            <a:ext cx="2241926" cy="338554"/>
            <a:chOff x="2529103" y="1866756"/>
            <a:chExt cx="2241926" cy="338554"/>
          </a:xfrm>
        </p:grpSpPr>
        <p:sp>
          <p:nvSpPr>
            <p:cNvPr id="49" name="TextBox 48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5616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1369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35388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307681" y="3847378"/>
            <a:ext cx="2580169" cy="338554"/>
            <a:chOff x="2190860" y="1866756"/>
            <a:chExt cx="2580169" cy="338554"/>
          </a:xfrm>
        </p:grpSpPr>
        <p:sp>
          <p:nvSpPr>
            <p:cNvPr id="55" name="TextBox 54"/>
            <p:cNvSpPr txBox="1"/>
            <p:nvPr/>
          </p:nvSpPr>
          <p:spPr>
            <a:xfrm>
              <a:off x="219086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08324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5616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1369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235388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666454" y="4736361"/>
            <a:ext cx="1907149" cy="338554"/>
            <a:chOff x="2529103" y="1866756"/>
            <a:chExt cx="1907149" cy="338554"/>
          </a:xfrm>
        </p:grpSpPr>
        <p:sp>
          <p:nvSpPr>
            <p:cNvPr id="61" name="TextBox 60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009331" y="5074915"/>
            <a:ext cx="1907149" cy="338554"/>
            <a:chOff x="2529103" y="1866756"/>
            <a:chExt cx="1907149" cy="338554"/>
          </a:xfrm>
        </p:grpSpPr>
        <p:sp>
          <p:nvSpPr>
            <p:cNvPr id="67" name="TextBox 66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352208" y="5350130"/>
            <a:ext cx="1907149" cy="338554"/>
            <a:chOff x="2529103" y="1866756"/>
            <a:chExt cx="1907149" cy="338554"/>
          </a:xfrm>
        </p:grpSpPr>
        <p:sp>
          <p:nvSpPr>
            <p:cNvPr id="73" name="TextBox 72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708352" y="5670169"/>
            <a:ext cx="1907149" cy="338554"/>
            <a:chOff x="2529103" y="1866756"/>
            <a:chExt cx="1907149" cy="338554"/>
          </a:xfrm>
        </p:grpSpPr>
        <p:sp>
          <p:nvSpPr>
            <p:cNvPr id="79" name="TextBox 78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8057862" y="5973052"/>
            <a:ext cx="2230126" cy="338554"/>
            <a:chOff x="2206126" y="1866756"/>
            <a:chExt cx="2230126" cy="338554"/>
          </a:xfrm>
        </p:grpSpPr>
        <p:sp>
          <p:nvSpPr>
            <p:cNvPr id="85" name="TextBox 84"/>
            <p:cNvSpPr txBox="1"/>
            <p:nvPr/>
          </p:nvSpPr>
          <p:spPr>
            <a:xfrm>
              <a:off x="2206126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7339777" y="1734834"/>
            <a:ext cx="2531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24  cycles</a:t>
            </a:r>
          </a:p>
        </p:txBody>
      </p:sp>
      <p:sp>
        <p:nvSpPr>
          <p:cNvPr id="9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13</a:t>
            </a:fld>
            <a:endParaRPr lang="en-SG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7080" y="435926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Q2d.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5023" y="846533"/>
          <a:ext cx="10893857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139856">
                <a:tc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I2: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I3: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sll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I4: Loop: add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I5: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I6: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lw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I7: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lw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I8: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andi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I9: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I10: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I11: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I12: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j A2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I13: A1: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I14: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A2: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sw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I15: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I16: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slt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I17: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1374394" y="435796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err="1">
                <a:solidFill>
                  <a:srgbClr val="0033CC"/>
                </a:solidFill>
              </a:rPr>
              <a:t>beq</a:t>
            </a:r>
            <a:r>
              <a:rPr lang="en-SG" sz="2400" dirty="0"/>
              <a:t> at Inst10 does not branch to A1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29103" y="1417051"/>
            <a:ext cx="1907149" cy="338554"/>
            <a:chOff x="2529103" y="1866756"/>
            <a:chExt cx="1907149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71980" y="1713402"/>
            <a:ext cx="1907149" cy="338554"/>
            <a:chOff x="2529103" y="1866756"/>
            <a:chExt cx="1907149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28123" y="1996935"/>
            <a:ext cx="1907149" cy="338554"/>
            <a:chOff x="2529103" y="1866756"/>
            <a:chExt cx="1907149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593296" y="2335489"/>
            <a:ext cx="1907149" cy="338554"/>
            <a:chOff x="2529103" y="1866756"/>
            <a:chExt cx="1907149" cy="338554"/>
          </a:xfrm>
        </p:grpSpPr>
        <p:sp>
          <p:nvSpPr>
            <p:cNvPr id="25" name="TextBox 24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49439" y="2643896"/>
            <a:ext cx="1907149" cy="338554"/>
            <a:chOff x="2529103" y="1866756"/>
            <a:chExt cx="1907149" cy="338554"/>
          </a:xfrm>
        </p:grpSpPr>
        <p:sp>
          <p:nvSpPr>
            <p:cNvPr id="31" name="TextBox 30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90857" y="2937230"/>
            <a:ext cx="1907149" cy="338554"/>
            <a:chOff x="2529103" y="1866756"/>
            <a:chExt cx="190714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626561" y="3245637"/>
            <a:ext cx="2241926" cy="338554"/>
            <a:chOff x="2529103" y="1866756"/>
            <a:chExt cx="2241926" cy="338554"/>
          </a:xfrm>
        </p:grpSpPr>
        <p:sp>
          <p:nvSpPr>
            <p:cNvPr id="43" name="TextBox 42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5616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1369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35388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964804" y="3538971"/>
            <a:ext cx="2241926" cy="338554"/>
            <a:chOff x="2529103" y="1866756"/>
            <a:chExt cx="2241926" cy="338554"/>
          </a:xfrm>
        </p:grpSpPr>
        <p:sp>
          <p:nvSpPr>
            <p:cNvPr id="49" name="TextBox 48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5616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1369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35388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307681" y="3847378"/>
            <a:ext cx="2580169" cy="338554"/>
            <a:chOff x="2190860" y="1866756"/>
            <a:chExt cx="2580169" cy="338554"/>
          </a:xfrm>
        </p:grpSpPr>
        <p:sp>
          <p:nvSpPr>
            <p:cNvPr id="55" name="TextBox 54"/>
            <p:cNvSpPr txBox="1"/>
            <p:nvPr/>
          </p:nvSpPr>
          <p:spPr>
            <a:xfrm>
              <a:off x="219086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08324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5616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1369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235388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675517" y="4155785"/>
            <a:ext cx="1907149" cy="338554"/>
            <a:chOff x="2529103" y="1866756"/>
            <a:chExt cx="1907149" cy="338554"/>
          </a:xfrm>
        </p:grpSpPr>
        <p:sp>
          <p:nvSpPr>
            <p:cNvPr id="92" name="TextBox 91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030518" y="4464192"/>
            <a:ext cx="1907149" cy="338554"/>
            <a:chOff x="2529103" y="1866756"/>
            <a:chExt cx="1907149" cy="338554"/>
          </a:xfrm>
        </p:grpSpPr>
        <p:sp>
          <p:nvSpPr>
            <p:cNvPr id="98" name="TextBox 97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740282" y="5074915"/>
            <a:ext cx="1907149" cy="338554"/>
            <a:chOff x="2529103" y="1866756"/>
            <a:chExt cx="1907149" cy="338554"/>
          </a:xfrm>
        </p:grpSpPr>
        <p:sp>
          <p:nvSpPr>
            <p:cNvPr id="106" name="TextBox 105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8072416" y="5347084"/>
            <a:ext cx="1907149" cy="338554"/>
            <a:chOff x="2529103" y="1866756"/>
            <a:chExt cx="1907149" cy="338554"/>
          </a:xfrm>
        </p:grpSpPr>
        <p:sp>
          <p:nvSpPr>
            <p:cNvPr id="112" name="TextBox 111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8415293" y="5665159"/>
            <a:ext cx="1907149" cy="338554"/>
            <a:chOff x="2529103" y="1866756"/>
            <a:chExt cx="1907149" cy="338554"/>
          </a:xfrm>
        </p:grpSpPr>
        <p:sp>
          <p:nvSpPr>
            <p:cNvPr id="118" name="TextBox 117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8744124" y="5976200"/>
            <a:ext cx="2230126" cy="338554"/>
            <a:chOff x="2206126" y="1866756"/>
            <a:chExt cx="2230126" cy="338554"/>
          </a:xfrm>
        </p:grpSpPr>
        <p:sp>
          <p:nvSpPr>
            <p:cNvPr id="124" name="TextBox 123"/>
            <p:cNvSpPr txBox="1"/>
            <p:nvPr/>
          </p:nvSpPr>
          <p:spPr>
            <a:xfrm>
              <a:off x="2206126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7339777" y="1734834"/>
            <a:ext cx="2531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26  cycles</a:t>
            </a:r>
          </a:p>
        </p:txBody>
      </p:sp>
      <p:sp>
        <p:nvSpPr>
          <p:cNvPr id="13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14</a:t>
            </a:fld>
            <a:endParaRPr lang="en-SG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868" y="381000"/>
            <a:ext cx="91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15</a:t>
            </a:fld>
            <a:endParaRPr lang="en-SG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308021" y="852491"/>
            <a:ext cx="551188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add  $s5, $0, $0    # I1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add  $t0, $0, $0    # I2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loop: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slt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$t8, $t0, $s2  # I3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$t8,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end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# I4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sll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$t1, $t0, 2    # I5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add  $t3, $t1, $s0  # I6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$s3, 0($t3)    # I7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andi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$t9, $s3, 1    # I8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$t9,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skip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# I9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add  $t4, $t1, $s1  # I10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$s4, 0($t4)    # I11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sub  $s3, $s3, $s4  # I12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sw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$s3, 0($t3)    # I13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$s5, $s5, 1    # I14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skip: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$t0, $t0, 1    # I15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j   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loop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     # I16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end: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63278" y="852491"/>
            <a:ext cx="4019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$s0: base address of array </a:t>
            </a:r>
            <a:r>
              <a:rPr lang="en-US" sz="2400" i="1" dirty="0"/>
              <a:t>A</a:t>
            </a:r>
          </a:p>
          <a:p>
            <a:r>
              <a:rPr lang="en-US" sz="2400" dirty="0"/>
              <a:t>$s1: base address of array </a:t>
            </a:r>
            <a:r>
              <a:rPr lang="en-US" sz="2400" i="1" dirty="0"/>
              <a:t>B</a:t>
            </a:r>
          </a:p>
          <a:p>
            <a:r>
              <a:rPr lang="en-US" sz="2400" dirty="0"/>
              <a:t>$s2: size of array </a:t>
            </a:r>
            <a:r>
              <a:rPr lang="en-US" sz="2400" i="1" dirty="0"/>
              <a:t>A</a:t>
            </a:r>
          </a:p>
          <a:p>
            <a:r>
              <a:rPr lang="en-US" sz="2400" dirty="0"/>
              <a:t>$s5: </a:t>
            </a:r>
            <a:r>
              <a:rPr lang="en-US" sz="2400" i="1" dirty="0"/>
              <a:t>count</a:t>
            </a:r>
            <a:endParaRPr lang="en-SG" i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868" y="381000"/>
            <a:ext cx="91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Q3a.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16</a:t>
            </a:fld>
            <a:endParaRPr lang="en-SG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308021" y="852491"/>
            <a:ext cx="551188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add  $s5, $0, $0    # I1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add  $t0, $0, $0    # I2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loop: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slt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$t8, $t0, $s2  # I3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$t8,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end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# I4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sll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$t1, $t0, 2    # I5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add  $t3, $t1, $s0  # I6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$s3, 0($t3)    # I7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andi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$t9, $s3, 1    # I8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$t9,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skip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# I9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add  $t4, $t1, $s1  # I10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$s4, 0($t4)    # I11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sub  $s3, $s3, $s4  # I12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sw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$s3, 0($t3)    # I13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$s5, $s5, 1    # I14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skip: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$t0, $t0, 1    # I15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j   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loop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     # I16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end: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5599" y="390826"/>
            <a:ext cx="7502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How many cycles in an ideal pipeline?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57110" y="1252220"/>
            <a:ext cx="45281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16+5-1=20  cycles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868" y="381000"/>
            <a:ext cx="91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Q3b.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17</a:t>
            </a:fld>
            <a:endParaRPr lang="en-SG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308021" y="852491"/>
            <a:ext cx="551188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add  $s5, $0, $0    # I1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add  $t0, $0, $0    # I2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loop: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slt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$t8, $t0, $s2  # I3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$t8,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end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# I4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sll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$t1, $t0, 2    # I5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add  $t3, $t1, $s0  # I6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$s3, 0($t3)    # I7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andi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$t9, $s3, 1    # I8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$t9,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skip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# I9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add  $t4, $t1, $s1  # I10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$s4, 0($t4)    # I11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sub  $s3, $s3, $s4  # I12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sw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$s3, 0($t3)    # I13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$s5, $s5, 1    # I14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skip: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$t0, $t0, 1    # I15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j   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loop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     # I16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end: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5599" y="390826"/>
            <a:ext cx="7502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</a:t>
            </a:r>
            <a:r>
              <a:rPr lang="en-SG" sz="2400" dirty="0" err="1"/>
              <a:t>ithout</a:t>
            </a:r>
            <a:r>
              <a:rPr lang="en-SG" sz="2400" dirty="0"/>
              <a:t> forward and branch decision at MEM stage.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63278" y="852491"/>
            <a:ext cx="401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many additional cycles?</a:t>
            </a:r>
            <a:endParaRPr lang="en-SG" i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18</a:t>
            </a:fld>
            <a:endParaRPr lang="en-SG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47591"/>
          <a:stretch/>
        </p:blipFill>
        <p:spPr>
          <a:xfrm>
            <a:off x="403225" y="992505"/>
            <a:ext cx="4572635" cy="54673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11868" y="381000"/>
            <a:ext cx="91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Q3b.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5599" y="390826"/>
            <a:ext cx="7502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</a:t>
            </a:r>
            <a:r>
              <a:rPr lang="en-SG" sz="2400" dirty="0" err="1"/>
              <a:t>ithout</a:t>
            </a:r>
            <a:r>
              <a:rPr lang="en-SG" sz="2400" dirty="0"/>
              <a:t> forward and branch decision at MEM stage.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430783" y="3640648"/>
          <a:ext cx="2812232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5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9856">
                <a:tc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altLang="en-SG" sz="1400" b="1" dirty="0">
                          <a:solidFill>
                            <a:srgbClr val="C00000"/>
                          </a:solidFill>
                        </a:rPr>
                        <a:t>Next 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SG" sz="14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912623" y="4801428"/>
          <a:ext cx="3849212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5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US" altLang="en-SG" sz="1400" b="1" dirty="0">
                          <a:solidFill>
                            <a:srgbClr val="C00000"/>
                          </a:solidFill>
                        </a:rPr>
                        <a:t>I5: sll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SG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SG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SG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SG" sz="14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SG" sz="14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altLang="en-SG" sz="1400" b="1" dirty="0">
                          <a:solidFill>
                            <a:srgbClr val="C00000"/>
                          </a:solidFill>
                        </a:rPr>
                        <a:t>I6: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SG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SG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SG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SG" sz="14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SG" sz="1400" b="1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3"/>
          <p:cNvSpPr txBox="1"/>
          <p:nvPr/>
        </p:nvSpPr>
        <p:spPr>
          <a:xfrm>
            <a:off x="8948420" y="842645"/>
            <a:ext cx="30511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+24  cycles</a:t>
            </a:r>
          </a:p>
        </p:txBody>
      </p:sp>
      <p:sp>
        <p:nvSpPr>
          <p:cNvPr id="11" name="TextBox 6"/>
          <p:cNvSpPr txBox="1"/>
          <p:nvPr/>
        </p:nvSpPr>
        <p:spPr>
          <a:xfrm>
            <a:off x="6697345" y="2028958"/>
            <a:ext cx="4749800" cy="1198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SG" sz="2400" dirty="0">
                <a:solidFill>
                  <a:srgbClr val="0000FF"/>
                </a:solidFill>
              </a:rPr>
              <a:t>Branch decision at MEM stage</a:t>
            </a:r>
            <a:r>
              <a:rPr lang="en-SG" sz="2400" dirty="0">
                <a:solidFill>
                  <a:srgbClr val="0000FF"/>
                </a:solidFill>
              </a:rPr>
              <a:t>:</a:t>
            </a:r>
            <a:r>
              <a:rPr lang="en-SG" sz="2400" dirty="0"/>
              <a:t> </a:t>
            </a:r>
            <a:r>
              <a:rPr lang="en-US" altLang="en-SG" sz="2400" dirty="0">
                <a:solidFill>
                  <a:srgbClr val="FF0000"/>
                </a:solidFill>
              </a:rPr>
              <a:t>+3 cycles;</a:t>
            </a:r>
            <a:endParaRPr lang="en-US" altLang="en-SG" sz="2400" dirty="0"/>
          </a:p>
          <a:p>
            <a:r>
              <a:rPr lang="en-US" altLang="en-SG" sz="2400" dirty="0">
                <a:solidFill>
                  <a:srgbClr val="0000FF"/>
                </a:solidFill>
              </a:rPr>
              <a:t>Without forward:</a:t>
            </a:r>
            <a:r>
              <a:rPr lang="en-US" altLang="en-SG" sz="2400" dirty="0"/>
              <a:t> </a:t>
            </a:r>
            <a:r>
              <a:rPr lang="en-US" altLang="en-SG" sz="2400" dirty="0">
                <a:solidFill>
                  <a:srgbClr val="FF0000"/>
                </a:solidFill>
              </a:rPr>
              <a:t>+2 cycles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868" y="381000"/>
            <a:ext cx="91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Q3c.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19</a:t>
            </a:fld>
            <a:endParaRPr lang="en-SG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308021" y="852491"/>
            <a:ext cx="551188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add  $s5, $0, $0    # I1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add  $t0, $0, $0    # I2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loop: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slt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$t8, $t0, $s2  # I3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$t8,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end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# I4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sll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$t1, $t0, 2    # I5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add  $t3, $t1, $s0  # I6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$s3, 0($t3)    # I7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andi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$t9, $s3, 1    # I8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$t9,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skip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# I9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add  $t4, $t1, $s1  # I10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$s4, 0($t4)    # I11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sub  $s3, $s3, $s4  # I12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sw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$s3, 0($t3)    # I13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$s5, $s5, 1    # I14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skip: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$t0, $t0, 1    # I15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j   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loop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     # I16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end: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5599" y="390826"/>
            <a:ext cx="7502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</a:t>
            </a:r>
            <a:r>
              <a:rPr lang="en-SG" sz="2400" dirty="0" err="1"/>
              <a:t>ithout</a:t>
            </a:r>
            <a:r>
              <a:rPr lang="en-SG" sz="2400" dirty="0"/>
              <a:t> forward and branch decision at ID stage.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63278" y="852491"/>
            <a:ext cx="401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many additional cycles?</a:t>
            </a:r>
            <a:endParaRPr lang="en-SG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115" y="1001865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Q1.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438656" y="1124054"/>
            <a:ext cx="9034272" cy="4785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# register $s0 contains a 32-bit value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# register $s1 contains a non-zero 8-bit value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#       at the right most (least significant) byte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 $t0, $s0, $zero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 $s2, $zero, $zero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	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done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	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$zero, done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$t0, 0xFF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	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$s1, $t1,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	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$s2, $s2, 1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	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srl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$t0, 8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		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done:</a:t>
            </a:r>
            <a:endParaRPr lang="en-SG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2</a:t>
            </a:fld>
            <a:endParaRPr lang="en-SG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20</a:t>
            </a:fld>
            <a:endParaRPr lang="en-SG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912623" y="4801428"/>
          <a:ext cx="3849212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5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US" altLang="en-SG" sz="1400" b="1" dirty="0">
                          <a:solidFill>
                            <a:srgbClr val="C00000"/>
                          </a:solidFill>
                        </a:rPr>
                        <a:t>I5: sll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SG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SG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SG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SG" sz="14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SG" sz="14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altLang="en-SG" sz="1400" b="1" dirty="0">
                          <a:solidFill>
                            <a:srgbClr val="C00000"/>
                          </a:solidFill>
                        </a:rPr>
                        <a:t>I6: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SG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SG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SG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SG" sz="14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SG" sz="1400" b="1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3"/>
          <p:cNvSpPr txBox="1"/>
          <p:nvPr/>
        </p:nvSpPr>
        <p:spPr>
          <a:xfrm>
            <a:off x="8948420" y="842645"/>
            <a:ext cx="30511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+20  cycles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97345" y="2028958"/>
            <a:ext cx="4749800" cy="1198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SG" sz="2400" dirty="0">
                <a:solidFill>
                  <a:srgbClr val="0000FF"/>
                </a:solidFill>
              </a:rPr>
              <a:t>Branch decision at ID stage</a:t>
            </a:r>
            <a:r>
              <a:rPr lang="en-SG" sz="2400" dirty="0">
                <a:solidFill>
                  <a:srgbClr val="0000FF"/>
                </a:solidFill>
              </a:rPr>
              <a:t>:</a:t>
            </a:r>
            <a:r>
              <a:rPr lang="en-SG" sz="2400" dirty="0"/>
              <a:t> </a:t>
            </a:r>
            <a:r>
              <a:rPr lang="en-US" altLang="en-SG" sz="2400" dirty="0">
                <a:solidFill>
                  <a:srgbClr val="FF0000"/>
                </a:solidFill>
              </a:rPr>
              <a:t>+1 cycle;</a:t>
            </a:r>
            <a:endParaRPr lang="en-US" altLang="en-SG" sz="2400" dirty="0"/>
          </a:p>
          <a:p>
            <a:r>
              <a:rPr lang="en-US" altLang="en-SG" sz="2400" dirty="0">
                <a:solidFill>
                  <a:srgbClr val="0000FF"/>
                </a:solidFill>
              </a:rPr>
              <a:t>Without forward:</a:t>
            </a:r>
            <a:r>
              <a:rPr lang="en-US" altLang="en-SG" sz="2400" dirty="0"/>
              <a:t> </a:t>
            </a:r>
            <a:r>
              <a:rPr lang="en-US" altLang="en-SG" sz="2400" dirty="0">
                <a:solidFill>
                  <a:srgbClr val="FF0000"/>
                </a:solidFill>
              </a:rPr>
              <a:t>+2 cycles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11868" y="381000"/>
            <a:ext cx="91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Q3c.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1625599" y="390826"/>
            <a:ext cx="7502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</a:t>
            </a:r>
            <a:r>
              <a:rPr lang="en-SG" sz="2400" dirty="0" err="1"/>
              <a:t>ithout</a:t>
            </a:r>
            <a:r>
              <a:rPr lang="en-SG" sz="2400" dirty="0"/>
              <a:t> forward and branch decision at ID stage.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430783" y="3572703"/>
          <a:ext cx="2812232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5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altLang="en-SG" sz="1400" b="1" dirty="0">
                          <a:solidFill>
                            <a:srgbClr val="C00000"/>
                          </a:solidFill>
                        </a:rPr>
                        <a:t>Next 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SG" sz="1400" b="1" dirty="0">
                          <a:sym typeface="+mn-ea"/>
                        </a:rPr>
                        <a:t>F</a:t>
                      </a:r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SG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SG" sz="1400" b="1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914505F5-0C8B-6E8C-6E68-706C6CADD990}"/>
              </a:ext>
            </a:extLst>
          </p:cNvPr>
          <p:cNvGrpSpPr/>
          <p:nvPr/>
        </p:nvGrpSpPr>
        <p:grpSpPr>
          <a:xfrm>
            <a:off x="403225" y="992435"/>
            <a:ext cx="5091431" cy="5467420"/>
            <a:chOff x="403225" y="992435"/>
            <a:chExt cx="5091431" cy="546742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r="41645"/>
            <a:stretch/>
          </p:blipFill>
          <p:spPr>
            <a:xfrm>
              <a:off x="403225" y="992505"/>
              <a:ext cx="5091431" cy="5467350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E0467E2-9A80-32BD-15BD-70E5FCBFA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838" r="30567"/>
            <a:stretch/>
          </p:blipFill>
          <p:spPr>
            <a:xfrm>
              <a:off x="4384033" y="992435"/>
              <a:ext cx="575426" cy="54673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868" y="381000"/>
            <a:ext cx="91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Q3d.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21</a:t>
            </a:fld>
            <a:endParaRPr lang="en-SG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308021" y="852491"/>
            <a:ext cx="551188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add  $s5, $0, $0    # I1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add  $t0, $0, $0    # I2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loop: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slt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$t8, $t0, $s2  # I3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$t8,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end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# I4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sll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$t1, $t0, 2    # I5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add  $t3, $t1, $s0  # I6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$s3, 0($t3)    # I7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andi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$t9, $s3, 1    # I8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$t9,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skip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# I9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add  $t4, $t1, $s1  # I10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$s4, 0($t4)    # I11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sub  $s3, $s3, $s4  # I12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sw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$s3, 0($t3)    # I13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$s5, $s5, 1    # I14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skip: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$t0, $t0, 1    # I15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j   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loop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     # I16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end: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5599" y="390826"/>
            <a:ext cx="9456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</a:t>
            </a:r>
            <a:r>
              <a:rPr lang="en-SG" sz="2400" dirty="0" err="1"/>
              <a:t>ith</a:t>
            </a:r>
            <a:r>
              <a:rPr lang="en-SG" sz="2400" dirty="0"/>
              <a:t> forward and branch decision at ID stage. Branch predicted not taken.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63278" y="852491"/>
            <a:ext cx="401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many additional cycles?</a:t>
            </a:r>
            <a:endParaRPr lang="en-SG" i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22</a:t>
            </a:fld>
            <a:endParaRPr lang="en-SG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919100"/>
              </p:ext>
            </p:extLst>
          </p:nvPr>
        </p:nvGraphicFramePr>
        <p:xfrm>
          <a:off x="6912623" y="4801428"/>
          <a:ext cx="3503552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5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US" altLang="en-SG" sz="1400" b="1" dirty="0">
                          <a:solidFill>
                            <a:srgbClr val="C00000"/>
                          </a:solidFill>
                        </a:rPr>
                        <a:t>I3: slt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SG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SG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SG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SG" sz="14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SG" sz="14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altLang="en-SG" sz="1400" b="1" dirty="0">
                          <a:solidFill>
                            <a:srgbClr val="C00000"/>
                          </a:solidFill>
                        </a:rPr>
                        <a:t>I4: beq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SG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SG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SG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SG" sz="14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SG" sz="1400" b="1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3"/>
          <p:cNvSpPr txBox="1"/>
          <p:nvPr/>
        </p:nvSpPr>
        <p:spPr>
          <a:xfrm>
            <a:off x="8948420" y="842645"/>
            <a:ext cx="30511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+4  cycles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97345" y="2028958"/>
            <a:ext cx="4749800" cy="1938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SG" sz="2400" dirty="0">
                <a:solidFill>
                  <a:srgbClr val="0000FF"/>
                </a:solidFill>
              </a:rPr>
              <a:t>Branch decision at ID stage and branch predicted not taken</a:t>
            </a:r>
            <a:r>
              <a:rPr lang="en-SG" sz="2400" dirty="0">
                <a:solidFill>
                  <a:srgbClr val="0000FF"/>
                </a:solidFill>
              </a:rPr>
              <a:t>:</a:t>
            </a:r>
            <a:r>
              <a:rPr lang="en-SG" sz="2400" dirty="0"/>
              <a:t> </a:t>
            </a:r>
            <a:r>
              <a:rPr lang="en-US" altLang="en-SG" sz="2400" dirty="0">
                <a:solidFill>
                  <a:srgbClr val="FF0000"/>
                </a:solidFill>
              </a:rPr>
              <a:t>+0 cycle;</a:t>
            </a:r>
          </a:p>
          <a:p>
            <a:r>
              <a:rPr lang="en-US" altLang="en-SG" sz="2400" dirty="0">
                <a:solidFill>
                  <a:srgbClr val="0000FF"/>
                </a:solidFill>
              </a:rPr>
              <a:t>With forward for some instructions: </a:t>
            </a:r>
            <a:r>
              <a:rPr lang="en-US" altLang="en-SG" sz="2400" dirty="0">
                <a:solidFill>
                  <a:srgbClr val="FF0000"/>
                </a:solidFill>
              </a:rPr>
              <a:t>+1 cycle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1868" y="381000"/>
            <a:ext cx="91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Q3d.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5599" y="390826"/>
            <a:ext cx="9456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</a:t>
            </a:r>
            <a:r>
              <a:rPr lang="en-SG" sz="2400" dirty="0" err="1"/>
              <a:t>ith</a:t>
            </a:r>
            <a:r>
              <a:rPr lang="en-SG" sz="2400" dirty="0"/>
              <a:t> forward and branch decision at ID stage. Branch predicted not taken.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2A689C-C05C-D5DC-7476-8ABB6C76C75B}"/>
              </a:ext>
            </a:extLst>
          </p:cNvPr>
          <p:cNvGrpSpPr/>
          <p:nvPr/>
        </p:nvGrpSpPr>
        <p:grpSpPr>
          <a:xfrm>
            <a:off x="403225" y="992435"/>
            <a:ext cx="5540375" cy="5467420"/>
            <a:chOff x="403225" y="992435"/>
            <a:chExt cx="5540375" cy="546742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r="36499"/>
            <a:stretch/>
          </p:blipFill>
          <p:spPr>
            <a:xfrm>
              <a:off x="403225" y="992505"/>
              <a:ext cx="5540375" cy="546735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50FB992-00E2-C9C7-6526-08746E36DF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838" r="23188"/>
            <a:stretch/>
          </p:blipFill>
          <p:spPr>
            <a:xfrm>
              <a:off x="4384032" y="992435"/>
              <a:ext cx="1219201" cy="54673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868" y="381000"/>
            <a:ext cx="91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Q3e.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23</a:t>
            </a:fld>
            <a:endParaRPr lang="en-SG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308021" y="852491"/>
            <a:ext cx="551188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add  $s5, $0, $0    # I1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add  $t0, $0, $0    # I2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loop: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slt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$t8, $t0, $s2  # I3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$t8,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end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# I4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sll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$t1, $t0, 2    # I5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add  $t3, $t1, $s0  # I6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$s3, 0($t3)    # I7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andi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$t9, $s3, 1    # I8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$t9,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skip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# I9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add  $t4, $t1, $s1  # I10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$s4, 0($t4)    # I11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sub  $s3, $s3, $s4  # I12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sw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$s3, 0($t3)    # I13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$s5, $s5, 1    # I14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skip: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$t0, $t0, 1    # I15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j   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loop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         # I16</a:t>
            </a:r>
            <a:endParaRPr lang="en-SG" sz="2000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end: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itchFamily="2" charset="-122"/>
                <a:cs typeface="Times New Roman" panose="02020603050405020304" pitchFamily="18" charset="0"/>
              </a:rPr>
              <a:t>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5599" y="390826"/>
            <a:ext cx="9456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</a:t>
            </a:r>
            <a:r>
              <a:rPr lang="en-SG" sz="2400" dirty="0" err="1"/>
              <a:t>ith</a:t>
            </a:r>
            <a:r>
              <a:rPr lang="en-SG" sz="2400" dirty="0"/>
              <a:t> forward and branch decision at ID stage. Branch predicted not taken.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63278" y="852491"/>
            <a:ext cx="4019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to reduce the additional delay cycles?</a:t>
            </a:r>
            <a:endParaRPr lang="en-SG" i="1" dirty="0"/>
          </a:p>
        </p:txBody>
      </p:sp>
      <p:sp>
        <p:nvSpPr>
          <p:cNvPr id="4" name="TextBox 6"/>
          <p:cNvSpPr txBox="1"/>
          <p:nvPr/>
        </p:nvSpPr>
        <p:spPr>
          <a:xfrm>
            <a:off x="7174230" y="2644908"/>
            <a:ext cx="4749800" cy="1568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Other answers possible. Example: </a:t>
            </a:r>
            <a:r>
              <a:rPr lang="en-US" sz="2400" dirty="0">
                <a:solidFill>
                  <a:srgbClr val="FF0000"/>
                </a:solidFill>
              </a:rPr>
              <a:t>Move I14 to between I11 and I12 to remove 1 cycle of delay at I12.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949" y="2351528"/>
            <a:ext cx="6859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/>
              <a:t>END OF FILE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600" y="939258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Q1a.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7334" y="1410053"/>
          <a:ext cx="11747905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82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139856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add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</a:t>
                      </a:r>
                    </a:p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$s0,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/>
                        <a:t>W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add $s2,</a:t>
                      </a:r>
                    </a:p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$0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$s2, $0,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</a:p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$0,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andi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$t1,</a:t>
                      </a:r>
                    </a:p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0xFF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$s1, $t1,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nt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strike="sngStrike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r>
                        <a:rPr lang="en-SG" sz="1400" b="1" strike="sngStrike" baseline="0" dirty="0">
                          <a:solidFill>
                            <a:srgbClr val="C00000"/>
                          </a:solidFill>
                        </a:rPr>
                        <a:t> $s2,</a:t>
                      </a:r>
                    </a:p>
                    <a:p>
                      <a:r>
                        <a:rPr lang="en-SG" sz="1400" b="1" strike="sngStrike" baseline="0" dirty="0">
                          <a:solidFill>
                            <a:srgbClr val="C00000"/>
                          </a:solidFill>
                        </a:rPr>
                        <a:t> $s2,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srl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8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866083" y="939258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Data forwarding. No control hazard mechanism.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7687" y="2229768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2570" y="2229768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29582" y="2229768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11321" y="2890664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27687" y="290029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32570" y="290029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29582" y="290029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61419" y="290029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61419" y="3572496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7785" y="358213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82668" y="358213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75318" y="358213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10959" y="358213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98859" y="4060176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93838" y="406981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10204" y="406981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40824" y="406981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35803" y="406981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93838" y="4593576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0204" y="460321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815087" y="460321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35803" y="460321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60556" y="460321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860555" y="5647504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387839" y="565713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923480" y="565713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459121" y="565713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933931" y="565713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9777" y="2184539"/>
            <a:ext cx="2531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20  cycles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1942" y="5090160"/>
            <a:ext cx="473527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the </a:t>
            </a:r>
            <a:r>
              <a:rPr lang="en-US" b="1" dirty="0" err="1"/>
              <a:t>addi</a:t>
            </a:r>
            <a:r>
              <a:rPr lang="en-US" dirty="0"/>
              <a:t> instruction is not executed.</a:t>
            </a:r>
          </a:p>
        </p:txBody>
      </p:sp>
      <p:sp>
        <p:nvSpPr>
          <p:cNvPr id="3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3</a:t>
            </a:fld>
            <a:endParaRPr lang="en-SG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4" grpId="0"/>
      <p:bldP spid="35" grpId="0"/>
      <p:bldP spid="36" grpId="0"/>
      <p:bldP spid="37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97" y="1056869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Q1b.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31929" y="1597721"/>
          <a:ext cx="9277481" cy="4286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58788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0995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add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$s0,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/>
                        <a:t>W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0995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add $s2, $0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0995" algn="l"/>
                        </a:tabLst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$s2, $0,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0995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$0,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0995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andi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$t1, $t0, 0xFF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0995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$s1, $t1,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nt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0995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$s2,  $s2,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0995" algn="l"/>
                        </a:tabLst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srl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8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0995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j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lp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0995" algn="l"/>
                        </a:tabLst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 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srl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8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866083" y="1056869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Data forwarding. Branch prediction – predict not taken.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2752" y="2367653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40716" y="2367653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0094" y="2367653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07947" y="2715842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50048" y="2715842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0716" y="2715842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10094" y="2715842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41931" y="2715842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50048" y="3130893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40716" y="3130893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10094" y="3130893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41931" y="3130893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04818" y="3130893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54104" y="356294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44772" y="356294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14150" y="356294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04818" y="356294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88088" y="356294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47928" y="392298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38596" y="392298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07974" y="392298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91244" y="392298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81912" y="392298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38596" y="435502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07974" y="435502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91244" y="435502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81912" y="4355029"/>
            <a:ext cx="535641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896200" y="4355029"/>
            <a:ext cx="498365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81912" y="5508712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13776" y="5508712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383154" y="5508712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866424" y="5508712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357092" y="5508712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9732" y="2346510"/>
            <a:ext cx="2531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14  cycles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70635" y="475035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40013" y="475035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91401" y="4750359"/>
            <a:ext cx="49183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81445" y="4750359"/>
            <a:ext cx="513120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350760" y="4750359"/>
            <a:ext cx="513120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63847" y="5129535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91401" y="5129535"/>
            <a:ext cx="519831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896200" y="5129535"/>
            <a:ext cx="45593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307163" y="5129535"/>
            <a:ext cx="556717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863880" y="5129535"/>
            <a:ext cx="493212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5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4</a:t>
            </a:fld>
            <a:endParaRPr lang="en-SG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 animBg="1"/>
      <p:bldP spid="33" grpId="0" animBg="1"/>
      <p:bldP spid="34" grpId="0"/>
      <p:bldP spid="35" grpId="0"/>
      <p:bldP spid="36" grpId="0"/>
      <p:bldP spid="37" grpId="0"/>
      <p:bldP spid="38" grpId="0"/>
      <p:bldP spid="40" grpId="0"/>
      <p:bldP spid="41" grpId="0"/>
      <p:bldP spid="42" grpId="0" animBg="1"/>
      <p:bldP spid="43" grpId="0" animBg="1"/>
      <p:bldP spid="44" grpId="0" animBg="1"/>
      <p:bldP spid="45" grpId="0"/>
      <p:bldP spid="46" grpId="0" animBg="1"/>
      <p:bldP spid="47" grpId="0" animBg="1"/>
      <p:bldP spid="48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4058" y="2148114"/>
            <a:ext cx="42672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$t0, $s0, $zero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add  $s2, $zero, $zero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done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$zero, done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$t0, 0xFF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$s1, $t1,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$s2, $s2, 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$t0, 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j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76900" y="2571460"/>
            <a:ext cx="147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/>
              <a:t>?</a:t>
            </a:r>
            <a:endParaRPr lang="en-US" sz="660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5</a:t>
            </a:fld>
            <a:endParaRPr lang="en-SG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38142" y="1449395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6428" y="1449395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Early branching. Swap two instructions.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142" y="1449395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Q1c.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36428" y="1449395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Early branching. Swap two instructions.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4058" y="2148114"/>
            <a:ext cx="42672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$t0, $s0, $zero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add  $s2, $zero, $zero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done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$zero, done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$t0, 0xFF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$s1, $t1,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$s2, $s2, 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$t0, 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j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done: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11258" y="2148114"/>
            <a:ext cx="42672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$s2, $zero, $zero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$t0, $s0, $zero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done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$zero, done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$t0, 0xFF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$s1, $t1,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$s2, $s2, 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$t0, 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j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done: </a:t>
            </a:r>
          </a:p>
        </p:txBody>
      </p:sp>
      <p:sp>
        <p:nvSpPr>
          <p:cNvPr id="5" name="Right Arrow 4"/>
          <p:cNvSpPr/>
          <p:nvPr/>
        </p:nvSpPr>
        <p:spPr>
          <a:xfrm>
            <a:off x="5617029" y="3207657"/>
            <a:ext cx="580571" cy="371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438400" y="2438400"/>
            <a:ext cx="638629" cy="653143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511300" y="2336800"/>
            <a:ext cx="203200" cy="279400"/>
          </a:xfrm>
          <a:custGeom>
            <a:avLst/>
            <a:gdLst>
              <a:gd name="connsiteX0" fmla="*/ 203200 w 203200"/>
              <a:gd name="connsiteY0" fmla="*/ 0 h 279400"/>
              <a:gd name="connsiteX1" fmla="*/ 0 w 203200"/>
              <a:gd name="connsiteY1" fmla="*/ 152400 h 279400"/>
              <a:gd name="connsiteX2" fmla="*/ 203200 w 203200"/>
              <a:gd name="connsiteY2" fmla="*/ 279400 h 279400"/>
              <a:gd name="connsiteX3" fmla="*/ 203200 w 203200"/>
              <a:gd name="connsiteY3" fmla="*/ 27940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" h="279400">
                <a:moveTo>
                  <a:pt x="203200" y="0"/>
                </a:moveTo>
                <a:cubicBezTo>
                  <a:pt x="101600" y="52916"/>
                  <a:pt x="0" y="105833"/>
                  <a:pt x="0" y="152400"/>
                </a:cubicBezTo>
                <a:cubicBezTo>
                  <a:pt x="0" y="198967"/>
                  <a:pt x="203200" y="279400"/>
                  <a:pt x="203200" y="279400"/>
                </a:cubicBezTo>
                <a:lnTo>
                  <a:pt x="203200" y="279400"/>
                </a:lnTo>
              </a:path>
            </a:pathLst>
          </a:custGeom>
          <a:noFill/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6</a:t>
            </a:fld>
            <a:endParaRPr lang="en-SG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5" grpId="0" animBg="1"/>
      <p:bldP spid="40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00" y="1245094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Q1c.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35046" y="1759366"/>
          <a:ext cx="5888823" cy="1537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8788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0995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add</a:t>
                      </a:r>
                      <a:r>
                        <a:rPr lang="en-SG" sz="1400" b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$t0, $s0, $0</a:t>
                      </a:r>
                      <a:endParaRPr lang="en-SG" sz="1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/>
                        <a:t>W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0995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add $s2, $0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0995" algn="l"/>
                        </a:tabLst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$s2, $0,</a:t>
                      </a:r>
                      <a:r>
                        <a:rPr lang="en-SG" sz="1400" b="1" baseline="0" dirty="0">
                          <a:solidFill>
                            <a:schemeClr val="tx1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1018483" y="1245094"/>
            <a:ext cx="413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Before swapping: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8483" y="3561609"/>
            <a:ext cx="413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After swapping: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31929" y="4083763"/>
          <a:ext cx="5888823" cy="1537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8788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0995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add $s2, $0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/>
                        <a:t>W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0995" algn="l"/>
                        </a:tabLst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add</a:t>
                      </a:r>
                      <a:r>
                        <a:rPr lang="en-SG" sz="1400" b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$t0, $s0, $0</a:t>
                      </a:r>
                      <a:endParaRPr lang="en-SG" sz="1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0995" algn="l"/>
                        </a:tabLst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$s2, $0,</a:t>
                      </a:r>
                      <a:r>
                        <a:rPr lang="en-SG" sz="1400" b="1" baseline="0" dirty="0">
                          <a:solidFill>
                            <a:schemeClr val="tx1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85958" y="1245094"/>
            <a:ext cx="342174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$t0, $s0, $zero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add  $s2, $zero, $zero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done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$zero, done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$t0, 0xFF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$s1, $t1,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$s2, $s2, 1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$t0, 8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j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85958" y="3713913"/>
            <a:ext cx="342174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$s2, $zero, $zero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$t0, $s0, $zero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done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$zero, done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$t0, 0xFF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$s1, $t1,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$s2, $s2, 1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$t0, 8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j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done: 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7</a:t>
            </a:fld>
            <a:endParaRPr lang="en-SG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600" y="406640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Q1d.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7334" y="877435"/>
          <a:ext cx="11747907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139856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    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/>
                        <a:t>W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    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..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    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..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    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andi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    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..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n</a:t>
                      </a:r>
                      <a:r>
                        <a:rPr lang="en-SG" sz="1400" b="1" baseline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strike="noStrike" baseline="0" dirty="0">
                          <a:solidFill>
                            <a:srgbClr val="C00000"/>
                          </a:solidFill>
                        </a:rPr>
                        <a:t>      </a:t>
                      </a:r>
                      <a:r>
                        <a:rPr lang="en-SG" sz="1400" b="1" strike="sngStrike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strike="sngStrike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srl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     j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lp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..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866083" y="406640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Data forwarding. No control hazard mechanism.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164" y="4843212"/>
            <a:ext cx="58970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4 iterations.</a:t>
            </a:r>
          </a:p>
          <a:p>
            <a:r>
              <a:rPr lang="en-SG" sz="2000" dirty="0">
                <a:solidFill>
                  <a:srgbClr val="0033CC"/>
                </a:solidFill>
              </a:rPr>
              <a:t>Total number of cycles = 2 + (4 </a:t>
            </a:r>
            <a:r>
              <a:rPr lang="en-SG" sz="2000" dirty="0">
                <a:solidFill>
                  <a:srgbClr val="0033CC"/>
                </a:solidFill>
                <a:sym typeface="Symbol" panose="05050102010706020507" pitchFamily="18" charset="2"/>
              </a:rPr>
              <a:t> 18) + 9 = </a:t>
            </a:r>
            <a:r>
              <a:rPr lang="en-SG" sz="3200" dirty="0">
                <a:solidFill>
                  <a:srgbClr val="0033CC"/>
                </a:solidFill>
                <a:sym typeface="Symbol" panose="05050102010706020507" pitchFamily="18" charset="2"/>
              </a:rPr>
              <a:t>83</a:t>
            </a:r>
            <a:r>
              <a:rPr lang="en-SG" sz="2000" dirty="0">
                <a:solidFill>
                  <a:srgbClr val="0033CC"/>
                </a:solidFill>
                <a:sym typeface="Symbol" panose="05050102010706020507" pitchFamily="18" charset="2"/>
              </a:rPr>
              <a:t> cycles.</a:t>
            </a:r>
            <a:r>
              <a:rPr lang="en-SG" sz="2000" dirty="0">
                <a:solidFill>
                  <a:srgbClr val="0033CC"/>
                </a:solidFill>
              </a:rPr>
              <a:t> </a:t>
            </a:r>
            <a:endParaRPr lang="en-US" sz="2000" dirty="0">
              <a:solidFill>
                <a:srgbClr val="0033CC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505456" y="1844822"/>
            <a:ext cx="8970264" cy="24140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583180" y="4223201"/>
            <a:ext cx="8810244" cy="804677"/>
            <a:chOff x="2583180" y="4755819"/>
            <a:chExt cx="8810244" cy="804677"/>
          </a:xfrm>
        </p:grpSpPr>
        <p:sp>
          <p:nvSpPr>
            <p:cNvPr id="30" name="Right Brace 29"/>
            <p:cNvSpPr/>
            <p:nvPr/>
          </p:nvSpPr>
          <p:spPr>
            <a:xfrm rot="5400000">
              <a:off x="6814566" y="524433"/>
              <a:ext cx="347472" cy="8810244"/>
            </a:xfrm>
            <a:prstGeom prst="rightBrace">
              <a:avLst>
                <a:gd name="adj1" fmla="val 165461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56782" y="5191164"/>
              <a:ext cx="146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18 cycles</a:t>
              </a:r>
              <a:endParaRPr lang="en-US" dirty="0"/>
            </a:p>
          </p:txBody>
        </p:sp>
      </p:grp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8</a:t>
            </a:fld>
            <a:endParaRPr lang="en-SG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120" y="261986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Q1e.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04072" y="780428"/>
          <a:ext cx="9277481" cy="451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47814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0995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add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$s0,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/>
                        <a:t>W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856">
                <a:tc>
                  <a:txBody>
                    <a:bodyPr/>
                    <a:lstStyle/>
                    <a:p>
                      <a:pPr>
                        <a:tabLst>
                          <a:tab pos="340995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add $s2, $0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0995" algn="l"/>
                        </a:tabLst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$s2, $0,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0995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$0,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0995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andi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$t1, $t0, 0xFF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0995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$s1, $t1,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nt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0995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$s2,  $s2,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0995" algn="l"/>
                        </a:tabLst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srl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8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0995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j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lp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0995" algn="l"/>
                        </a:tabLst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 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srl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8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0995" algn="l"/>
                        </a:tabLst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        j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lp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0995" algn="l"/>
                        </a:tabLst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$s2, $0,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1138226" y="261987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Data forwarding. Branch prediction – predict not taken.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268071" y="1927044"/>
            <a:ext cx="5843016" cy="30632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4268071" y="4903765"/>
            <a:ext cx="5779008" cy="804677"/>
            <a:chOff x="4066794" y="4755819"/>
            <a:chExt cx="5779008" cy="804677"/>
          </a:xfrm>
        </p:grpSpPr>
        <p:sp>
          <p:nvSpPr>
            <p:cNvPr id="52" name="Right Brace 51"/>
            <p:cNvSpPr/>
            <p:nvPr/>
          </p:nvSpPr>
          <p:spPr>
            <a:xfrm rot="5400000">
              <a:off x="6782562" y="2040051"/>
              <a:ext cx="347472" cy="5779008"/>
            </a:xfrm>
            <a:prstGeom prst="rightBrace">
              <a:avLst>
                <a:gd name="adj1" fmla="val 165461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256782" y="5191164"/>
              <a:ext cx="146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12 cycles</a:t>
              </a:r>
              <a:endParaRPr lang="en-US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59772" y="5405562"/>
            <a:ext cx="58970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4 iterations.</a:t>
            </a:r>
          </a:p>
          <a:p>
            <a:r>
              <a:rPr lang="en-SG" sz="2000" dirty="0">
                <a:solidFill>
                  <a:srgbClr val="0033CC"/>
                </a:solidFill>
              </a:rPr>
              <a:t>Total number of cycles = 2 + (4 </a:t>
            </a:r>
            <a:r>
              <a:rPr lang="en-SG" sz="2000" dirty="0">
                <a:solidFill>
                  <a:srgbClr val="0033CC"/>
                </a:solidFill>
                <a:sym typeface="Symbol" panose="05050102010706020507" pitchFamily="18" charset="2"/>
              </a:rPr>
              <a:t> 12) + 6 = </a:t>
            </a:r>
            <a:r>
              <a:rPr lang="en-SG" sz="3200" dirty="0">
                <a:solidFill>
                  <a:srgbClr val="0033CC"/>
                </a:solidFill>
                <a:sym typeface="Symbol" panose="05050102010706020507" pitchFamily="18" charset="2"/>
              </a:rPr>
              <a:t>56</a:t>
            </a:r>
            <a:r>
              <a:rPr lang="en-SG" sz="2000" dirty="0">
                <a:solidFill>
                  <a:srgbClr val="0033CC"/>
                </a:solidFill>
                <a:sym typeface="Symbol" panose="05050102010706020507" pitchFamily="18" charset="2"/>
              </a:rPr>
              <a:t> cycles.</a:t>
            </a:r>
            <a:r>
              <a:rPr lang="en-SG" sz="2000" dirty="0">
                <a:solidFill>
                  <a:srgbClr val="0033CC"/>
                </a:solidFill>
              </a:rPr>
              <a:t> </a:t>
            </a:r>
            <a:endParaRPr lang="en-US" sz="2000" dirty="0">
              <a:solidFill>
                <a:srgbClr val="0033CC"/>
              </a:solidFill>
            </a:endParaRP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9</a:t>
            </a:fld>
            <a:endParaRPr lang="en-SG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101</TotalTime>
  <Words>3942</Words>
  <Application>Microsoft Office PowerPoint</Application>
  <PresentationFormat>Widescreen</PresentationFormat>
  <Paragraphs>1047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Calibri Light</vt:lpstr>
      <vt:lpstr>Courier New</vt:lpstr>
      <vt:lpstr>Retrospect</vt:lpstr>
      <vt:lpstr>CS2100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</dc:title>
  <dc:creator>Tuck-Choy Aaron TAN</dc:creator>
  <cp:lastModifiedBy>Zhang Yujie</cp:lastModifiedBy>
  <cp:revision>500</cp:revision>
  <cp:lastPrinted>2023-04-02T12:27:32Z</cp:lastPrinted>
  <dcterms:created xsi:type="dcterms:W3CDTF">2023-04-02T12:27:32Z</dcterms:created>
  <dcterms:modified xsi:type="dcterms:W3CDTF">2023-04-03T05:11:13Z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