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76" r:id="rId10"/>
    <p:sldId id="25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8FE"/>
    <a:srgbClr val="E8E0F9"/>
    <a:srgbClr val="E1F9F1"/>
    <a:srgbClr val="9376C5"/>
    <a:srgbClr val="EAE5F4"/>
    <a:srgbClr val="EAE0FB"/>
    <a:srgbClr val="E5E3F6"/>
    <a:srgbClr val="E4E1F1"/>
    <a:srgbClr val="EAE5F5"/>
    <a:srgbClr val="E4D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9"/>
    <p:restoredTop sz="92958"/>
  </p:normalViewPr>
  <p:slideViewPr>
    <p:cSldViewPr snapToGrid="0" snapToObjects="1">
      <p:cViewPr varScale="1">
        <p:scale>
          <a:sx n="114" d="100"/>
          <a:sy n="114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0A05C-AA03-FA4D-A336-F3BEE1F3093A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A712F-CF35-FC47-8ECE-5431C22E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u="none" dirty="0">
                <a:solidFill>
                  <a:srgbClr val="BBA9D8"/>
                </a:solidFill>
                <a:latin typeface="Avenir Next Demi Bold" panose="020B0503020202020204" pitchFamily="34" charset="0"/>
              </a:rPr>
              <a:t>Try to keep the video size small, using online compression tools such as </a:t>
            </a:r>
            <a:r>
              <a:rPr lang="en-SG" sz="1200" b="1" u="sng" dirty="0">
                <a:solidFill>
                  <a:srgbClr val="BBA9D8"/>
                </a:solidFill>
                <a:latin typeface="Avenir Next Demi Bold" panose="020B0503020202020204" pitchFamily="34" charset="0"/>
              </a:rPr>
              <a:t>https://</a:t>
            </a:r>
            <a:r>
              <a:rPr lang="en-SG" sz="1200" b="1" u="sng" dirty="0" err="1">
                <a:solidFill>
                  <a:srgbClr val="BBA9D8"/>
                </a:solidFill>
                <a:latin typeface="Avenir Next Demi Bold" panose="020B0503020202020204" pitchFamily="34" charset="0"/>
              </a:rPr>
              <a:t>www.veed.io</a:t>
            </a:r>
            <a:r>
              <a:rPr lang="en-SG" sz="1200" b="1" u="sng" dirty="0">
                <a:solidFill>
                  <a:srgbClr val="BBA9D8"/>
                </a:solidFill>
                <a:latin typeface="Avenir Next Demi Bold" panose="020B0503020202020204" pitchFamily="34" charset="0"/>
              </a:rPr>
              <a:t>/video-compressor</a:t>
            </a:r>
            <a:r>
              <a:rPr lang="en-SG" sz="1200" b="0" u="none" dirty="0">
                <a:solidFill>
                  <a:srgbClr val="BBA9D8"/>
                </a:solidFill>
                <a:latin typeface="Avenir Next Demi Bold" panose="020B0503020202020204" pitchFamily="34" charset="0"/>
              </a:rPr>
              <a:t>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A712F-CF35-FC47-8ECE-5431C22EB5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3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1CE3-9334-DD45-8FE1-735376DE5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F1B29-2C7A-8B4A-B19A-F219C9B1E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11425-4B13-E340-A05E-FBBF7D1A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86ADC-2448-2949-B161-192F90A1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7844-975F-0D42-98C3-9B5D60C7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2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8F77-31E2-C942-9ADC-6D0FF25C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F1851-E8D5-D44F-A7CA-C6F3516C5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1CE92-F4C0-DC45-88D7-31A34A9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E827-9970-014F-A8CA-3308DB43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87417-B8E0-2F40-90F2-6E043344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5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E9A7A-F5AA-6E44-973C-CCA7DE2E9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2A620-ECE8-4849-80C8-E8C264589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75D94-C57C-B54D-B591-DF0DD24E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69A39-9288-924D-80B7-64FD6DAA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E6A7D-81BA-0C43-9C9D-054B47F1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1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15DF-17F4-8345-94ED-FD6BF0AE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85B18-6B71-324E-9204-1000F97F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2F8DE-25FF-2742-8838-6932E076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068CF-DC7D-3541-9BC8-C3922A55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4605-FE0C-D444-87CA-AEA1434D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4128-79E4-FC44-8D2B-CAA9197D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A76FE-F193-EF4D-8560-5111EA995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D62B-2285-104B-B4FE-75CBE7CF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5832-1213-BD44-B3F9-02508EEF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D6F24-73C8-564C-9B7A-BC298403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6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4E33-4B56-D141-A1A2-C8845570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26D94-DBEB-D44C-9474-E9257F51F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19E6D-F94B-0A45-AD0F-D0219836E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E2AEE-7298-2740-8E24-58C05631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7F432-A0E1-A744-995F-152757C9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1B426-A640-F042-9F38-1C8F4CA3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6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8646-4693-3947-A726-CF303704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E51E6-28F1-B94C-9AE1-32A65E9B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5BFE1-C30D-4841-9EE6-0C7ADC160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D6A13-0432-8440-B9D0-930BFEAF6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9E3E5-30FF-5B44-8CFC-6122793BA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469D8-7CE1-AC4E-A81F-1493DA5E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1/4/23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25BCA-D70C-EB46-9ECA-71531E1B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6A77A-BE9D-7046-9294-6A76A8EB4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4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C040-0BBB-7C4C-88A3-451FC81D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EA335-1A74-9542-8CC4-5F0C3DB3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74880-7435-1441-9FEA-9262AEA8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BD4FB-83C6-9F47-8110-4506C4FE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9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893D8-8F19-5041-ADF8-7681B758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1/4/23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FEF5C-3C55-7645-AD38-E1CCEAE8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FB81F-A5AD-004F-AE75-3C61A3F7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3D69-7418-4E40-A293-37A22772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F92E-FB74-9A4B-ABD9-70D9B212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ABF96-8838-E445-8C35-5EE8B45C2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3EA07-A346-C042-8372-079B16D7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5ABA9-CCE7-6840-80E0-635FCCF5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EC3EF-FDDF-A943-93FF-64C08060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07F1-AB8C-8B44-9D91-5909AE28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FF9BE-D8C0-584B-9CDD-600781124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0C0C3-0F19-0F46-9BA8-96A346AAF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BEE68-C8E3-4A49-AF90-16F08F6C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CD15-0BDA-5B44-8925-A866A383D49B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77D36-9DDE-CA4C-9BC2-583B2D28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4209A-E102-B94E-BE3D-4369C8AD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0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E8CF6-7DC8-C04A-B300-90C23FDF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DD6D-8E04-B34C-A84F-1D3B9E1E8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47F5-37A5-0844-B166-307699C37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DCD15-0BDA-5B44-8925-A866A383D49B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437F-1194-DC46-AA6B-ABBAE62C5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DC6B7-E761-4A4E-A4A0-1EF211F12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FCD6D-0688-984A-A6ED-2F927771B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D352E7-B9F6-2240-B05E-8BA641BA1ACC}"/>
              </a:ext>
            </a:extLst>
          </p:cNvPr>
          <p:cNvSpPr txBox="1"/>
          <p:nvPr/>
        </p:nvSpPr>
        <p:spPr>
          <a:xfrm>
            <a:off x="1000669" y="3217445"/>
            <a:ext cx="6033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Avenir Next" panose="020B0503020202020204" pitchFamily="34" charset="0"/>
              </a:rPr>
              <a:t>[Name]</a:t>
            </a:r>
          </a:p>
        </p:txBody>
      </p:sp>
    </p:spTree>
    <p:extLst>
      <p:ext uri="{BB962C8B-B14F-4D97-AF65-F5344CB8AC3E}">
        <p14:creationId xmlns:p14="http://schemas.microsoft.com/office/powerpoint/2010/main" val="366915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89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BE7784-1342-ABE0-0421-7C9CF77562FB}"/>
              </a:ext>
            </a:extLst>
          </p:cNvPr>
          <p:cNvSpPr/>
          <p:nvPr/>
        </p:nvSpPr>
        <p:spPr>
          <a:xfrm>
            <a:off x="1218930" y="1298609"/>
            <a:ext cx="287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venir Next" panose="020B0503020202020204" pitchFamily="34" charset="0"/>
              </a:rPr>
              <a:t>√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1040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F98799-A9CF-33E6-7EC1-AC1CC4CFD794}"/>
              </a:ext>
            </a:extLst>
          </p:cNvPr>
          <p:cNvSpPr/>
          <p:nvPr/>
        </p:nvSpPr>
        <p:spPr>
          <a:xfrm>
            <a:off x="1218930" y="1298609"/>
            <a:ext cx="287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Avenir Next" panose="020B0503020202020204" pitchFamily="34" charset="0"/>
              </a:rPr>
              <a:t>√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2070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90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25345C-55F3-7AB2-6BCC-4AB6C6B8E9E4}"/>
              </a:ext>
            </a:extLst>
          </p:cNvPr>
          <p:cNvSpPr txBox="1"/>
          <p:nvPr/>
        </p:nvSpPr>
        <p:spPr>
          <a:xfrm>
            <a:off x="5653668" y="3602243"/>
            <a:ext cx="5776611" cy="250167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i="1" dirty="0">
                <a:highlight>
                  <a:srgbClr val="C0C0C0"/>
                </a:highlight>
                <a:latin typeface="Avenir Next" panose="020B0503020202020204" pitchFamily="34" charset="0"/>
              </a:rPr>
              <a:t>You do not have to complete this portion in your interim DTJ, do so only in your final DTJ.</a:t>
            </a:r>
          </a:p>
          <a:p>
            <a:endParaRPr lang="en-SG" sz="1200" i="1" dirty="0">
              <a:highlight>
                <a:srgbClr val="EAD8FE"/>
              </a:highlight>
              <a:latin typeface="Avenir Next" panose="020B0503020202020204" pitchFamily="34" charset="0"/>
            </a:endParaRPr>
          </a:p>
          <a:p>
            <a:r>
              <a:rPr lang="en-US" sz="1200" dirty="0">
                <a:latin typeface="Avenir Next" panose="020B0503020202020204" pitchFamily="34" charset="0"/>
              </a:rPr>
              <a:t>From ‘Design Doing, not Thinking’, </a:t>
            </a:r>
            <a:r>
              <a:rPr lang="en-SG" sz="1200" dirty="0">
                <a:latin typeface="Avenir Next" panose="020B0503020202020204" pitchFamily="34" charset="0"/>
              </a:rPr>
              <a:t>w</a:t>
            </a:r>
            <a:r>
              <a:rPr lang="en-SG" sz="1200" dirty="0">
                <a:effectLst/>
                <a:latin typeface="Avenir Next" panose="020B0503020202020204" pitchFamily="34" charset="0"/>
              </a:rPr>
              <a:t>hen I observe my environment through a design lens, I realise [...]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8FE79-BCC8-BB77-486C-98D14901A117}"/>
              </a:ext>
            </a:extLst>
          </p:cNvPr>
          <p:cNvSpPr txBox="1"/>
          <p:nvPr/>
        </p:nvSpPr>
        <p:spPr>
          <a:xfrm>
            <a:off x="2685677" y="1381557"/>
            <a:ext cx="2482224" cy="159914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an introduction to yourself here]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45187-DA89-949E-1E08-298DF467C1F8}"/>
              </a:ext>
            </a:extLst>
          </p:cNvPr>
          <p:cNvSpPr txBox="1"/>
          <p:nvPr/>
        </p:nvSpPr>
        <p:spPr>
          <a:xfrm>
            <a:off x="795231" y="3602244"/>
            <a:ext cx="4372669" cy="1874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i="1" dirty="0">
                <a:highlight>
                  <a:srgbClr val="C0C0C0"/>
                </a:highlight>
                <a:latin typeface="Avenir Next" panose="020B0503020202020204" pitchFamily="34" charset="0"/>
              </a:rPr>
              <a:t>You do not have to complete this portion in your interim DTJ, do so only in your final DTJ.</a:t>
            </a:r>
          </a:p>
          <a:p>
            <a:endParaRPr lang="en-US" sz="1200" dirty="0">
              <a:latin typeface="Avenir Next" panose="020B0503020202020204" pitchFamily="34" charset="0"/>
            </a:endParaRPr>
          </a:p>
          <a:p>
            <a:r>
              <a:rPr lang="en-US" sz="1200" dirty="0">
                <a:latin typeface="Avenir Next" panose="020B0503020202020204" pitchFamily="34" charset="0"/>
              </a:rPr>
              <a:t>[Describe your experience using words, graphics, and photos from the semester!</a:t>
            </a:r>
            <a:br>
              <a:rPr lang="en-US" sz="1200" dirty="0">
                <a:latin typeface="Avenir Next" panose="020B0503020202020204" pitchFamily="34" charset="0"/>
              </a:rPr>
            </a:br>
            <a:br>
              <a:rPr lang="en-US" sz="1200" dirty="0">
                <a:latin typeface="Avenir Next" panose="020B0503020202020204" pitchFamily="34" charset="0"/>
              </a:rPr>
            </a:br>
            <a:endParaRPr lang="en-US" sz="1200" i="1" dirty="0">
              <a:highlight>
                <a:srgbClr val="EAD8FE"/>
              </a:highlight>
              <a:latin typeface="Avenir Next" panose="020B05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0C44B2-F933-FA62-083E-A997D9469891}"/>
              </a:ext>
            </a:extLst>
          </p:cNvPr>
          <p:cNvSpPr txBox="1"/>
          <p:nvPr/>
        </p:nvSpPr>
        <p:spPr>
          <a:xfrm>
            <a:off x="5605242" y="657922"/>
            <a:ext cx="5866323" cy="25978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[Choose 1 of the following prompts to answer:</a:t>
            </a:r>
          </a:p>
          <a:p>
            <a:endParaRPr lang="en-US" sz="1200" dirty="0">
              <a:latin typeface="Avenir Next" panose="020B05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" panose="020B0503020202020204" pitchFamily="34" charset="0"/>
              </a:rPr>
              <a:t>If my life is a design project, I would [...] </a:t>
            </a:r>
            <a:r>
              <a:rPr lang="en-US" sz="1200" b="1" dirty="0">
                <a:latin typeface="Avenir Next" panose="020B0503020202020204" pitchFamily="34" charset="0"/>
              </a:rPr>
              <a:t>OR</a:t>
            </a:r>
            <a:endParaRPr lang="en-US" sz="1200" dirty="0">
              <a:latin typeface="Avenir Next" panose="020B05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" panose="020B0503020202020204" pitchFamily="34" charset="0"/>
              </a:rPr>
              <a:t>When connecting Design Thinking to my interest/s, [...] </a:t>
            </a:r>
          </a:p>
          <a:p>
            <a:endParaRPr lang="en-US" sz="1200" dirty="0">
              <a:latin typeface="Avenir Next" panose="020B0503020202020204" pitchFamily="34" charset="0"/>
            </a:endParaRPr>
          </a:p>
          <a:p>
            <a:r>
              <a:rPr lang="en-US" sz="1200" dirty="0">
                <a:latin typeface="Avenir Next" panose="020B0503020202020204" pitchFamily="34" charset="0"/>
              </a:rPr>
              <a:t>Then, replace this placeholder text with your chosen prompt and your response.]</a:t>
            </a:r>
            <a:br>
              <a:rPr lang="en-US" sz="1200" dirty="0">
                <a:latin typeface="Avenir Next" panose="020B0503020202020204" pitchFamily="34" charset="0"/>
              </a:rPr>
            </a:br>
            <a:endParaRPr lang="en-US" sz="1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1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A3354-75CC-FE8D-A986-D161D44CCCAF}"/>
              </a:ext>
            </a:extLst>
          </p:cNvPr>
          <p:cNvSpPr txBox="1"/>
          <p:nvPr/>
        </p:nvSpPr>
        <p:spPr>
          <a:xfrm>
            <a:off x="750773" y="769343"/>
            <a:ext cx="4533746" cy="43609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[insert chore here] sucks!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D1068-E78E-7595-738F-074FC8627796}"/>
              </a:ext>
            </a:extLst>
          </p:cNvPr>
          <p:cNvSpPr txBox="1"/>
          <p:nvPr/>
        </p:nvSpPr>
        <p:spPr>
          <a:xfrm>
            <a:off x="726095" y="4023588"/>
            <a:ext cx="4533746" cy="62767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[Frustrated with this problem]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A7FF8-21DF-10E1-B210-A0EEEE5623AD}"/>
              </a:ext>
            </a:extLst>
          </p:cNvPr>
          <p:cNvSpPr txBox="1"/>
          <p:nvPr/>
        </p:nvSpPr>
        <p:spPr>
          <a:xfrm>
            <a:off x="726095" y="4795484"/>
            <a:ext cx="4533746" cy="62767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[A simple solution]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D5ADD-17A5-343D-EF7C-FBD7B2456DBA}"/>
              </a:ext>
            </a:extLst>
          </p:cNvPr>
          <p:cNvSpPr txBox="1"/>
          <p:nvPr/>
        </p:nvSpPr>
        <p:spPr>
          <a:xfrm>
            <a:off x="726095" y="5590240"/>
            <a:ext cx="4533746" cy="62767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[Have a happy ending]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665D4-17F4-C5E9-B32F-5FF211DF976F}"/>
              </a:ext>
            </a:extLst>
          </p:cNvPr>
          <p:cNvSpPr txBox="1"/>
          <p:nvPr/>
        </p:nvSpPr>
        <p:spPr>
          <a:xfrm>
            <a:off x="5653668" y="3602243"/>
            <a:ext cx="5776611" cy="250167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i="1" dirty="0">
                <a:highlight>
                  <a:srgbClr val="C0C0C0"/>
                </a:highlight>
                <a:latin typeface="Avenir Next" panose="020B0503020202020204" pitchFamily="34" charset="0"/>
              </a:rPr>
              <a:t>You do not have to complete this portion in your interim DTJ, do so only in your final DTJ.</a:t>
            </a:r>
            <a:br>
              <a:rPr lang="en-SG" sz="1200" i="1" dirty="0">
                <a:effectLst/>
                <a:highlight>
                  <a:srgbClr val="EAD8FE"/>
                </a:highlight>
                <a:latin typeface="Avenir Next" panose="020B0503020202020204" pitchFamily="34" charset="0"/>
              </a:rPr>
            </a:br>
            <a:endParaRPr lang="en-US" sz="1200" dirty="0">
              <a:latin typeface="Avenir Next" panose="020B0503020202020204" pitchFamily="34" charset="0"/>
            </a:endParaRPr>
          </a:p>
          <a:p>
            <a:r>
              <a:rPr lang="en-US" sz="1200" dirty="0">
                <a:latin typeface="Avenir Next" panose="020B0503020202020204" pitchFamily="34" charset="0"/>
              </a:rPr>
              <a:t>From ‘Systematic Creativity’, I learnt that generating ideas [...]</a:t>
            </a:r>
            <a:br>
              <a:rPr lang="en-SG" sz="1200" dirty="0">
                <a:effectLst/>
                <a:latin typeface="Avenir Next" panose="020B0503020202020204" pitchFamily="34" charset="0"/>
              </a:rPr>
            </a:br>
            <a:endParaRPr lang="en-SG" sz="1200" dirty="0">
              <a:effectLst/>
              <a:latin typeface="Avenir Next" panose="020B05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87CB0F-05D5-E12B-910C-E9C20895564D}"/>
              </a:ext>
            </a:extLst>
          </p:cNvPr>
          <p:cNvSpPr txBox="1"/>
          <p:nvPr/>
        </p:nvSpPr>
        <p:spPr>
          <a:xfrm>
            <a:off x="5605242" y="657922"/>
            <a:ext cx="5866323" cy="25978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[Choose 1 of the following prompts to answer:</a:t>
            </a:r>
          </a:p>
          <a:p>
            <a:endParaRPr lang="en-US" sz="1200" dirty="0">
              <a:latin typeface="Avenir Next" panose="020B05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" panose="020B0503020202020204" pitchFamily="34" charset="0"/>
              </a:rPr>
              <a:t>When required to sacrifice or choose from my ideas, I feel [...] </a:t>
            </a:r>
            <a:r>
              <a:rPr lang="en-US" sz="1200" b="1" dirty="0">
                <a:latin typeface="Avenir Next" panose="020B0503020202020204" pitchFamily="34" charset="0"/>
              </a:rPr>
              <a:t>OR</a:t>
            </a:r>
            <a:endParaRPr lang="en-US" sz="1200" dirty="0">
              <a:latin typeface="Avenir Next" panose="020B05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" panose="020B0503020202020204" pitchFamily="34" charset="0"/>
              </a:rPr>
              <a:t>When it comes to being generative, I realize that I struggle with [...]</a:t>
            </a:r>
            <a:br>
              <a:rPr lang="en-US" sz="1200" dirty="0">
                <a:latin typeface="Avenir Next" panose="020B0503020202020204" pitchFamily="34" charset="0"/>
              </a:rPr>
            </a:br>
            <a:endParaRPr lang="en-US" sz="1200" dirty="0">
              <a:latin typeface="Avenir Next" panose="020B0503020202020204" pitchFamily="34" charset="0"/>
            </a:endParaRPr>
          </a:p>
          <a:p>
            <a:r>
              <a:rPr lang="en-US" sz="1200" dirty="0">
                <a:latin typeface="Avenir Next" panose="020B0503020202020204" pitchFamily="34" charset="0"/>
              </a:rPr>
              <a:t>Then, replace this placeholder text with your chosen prompt and your response.]</a:t>
            </a:r>
            <a:br>
              <a:rPr lang="en-US" sz="1200" dirty="0">
                <a:latin typeface="Avenir Next" panose="020B0503020202020204" pitchFamily="34" charset="0"/>
              </a:rPr>
            </a:br>
            <a:endParaRPr lang="en-US" sz="1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7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69C85E-E337-83C9-494E-221D80A05AB3}"/>
              </a:ext>
            </a:extLst>
          </p:cNvPr>
          <p:cNvSpPr txBox="1"/>
          <p:nvPr/>
        </p:nvSpPr>
        <p:spPr>
          <a:xfrm>
            <a:off x="1578506" y="3522151"/>
            <a:ext cx="297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[Age, gender, household role]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E0FBE-B8F8-EF72-287A-450BE65F0188}"/>
              </a:ext>
            </a:extLst>
          </p:cNvPr>
          <p:cNvSpPr txBox="1"/>
          <p:nvPr/>
        </p:nvSpPr>
        <p:spPr>
          <a:xfrm>
            <a:off x="1862044" y="3884175"/>
            <a:ext cx="3292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[Chore-related goal]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163B8-64D8-E01A-055B-EA003A4F8971}"/>
              </a:ext>
            </a:extLst>
          </p:cNvPr>
          <p:cNvSpPr txBox="1"/>
          <p:nvPr/>
        </p:nvSpPr>
        <p:spPr>
          <a:xfrm>
            <a:off x="696185" y="4760507"/>
            <a:ext cx="4550185" cy="13434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SG" sz="1200" dirty="0">
                <a:effectLst/>
                <a:latin typeface="Avenir Next" panose="020B0503020202020204" pitchFamily="34" charset="0"/>
              </a:rPr>
              <a:t>[Type key finding(s) here]</a:t>
            </a:r>
            <a:endParaRPr lang="en-US" sz="1200" dirty="0"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FB6C5-BF6E-DE27-C6DF-82B8C6F0131D}"/>
              </a:ext>
            </a:extLst>
          </p:cNvPr>
          <p:cNvSpPr txBox="1"/>
          <p:nvPr/>
        </p:nvSpPr>
        <p:spPr>
          <a:xfrm>
            <a:off x="5653668" y="3602243"/>
            <a:ext cx="5776611" cy="250167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i="1" dirty="0">
                <a:highlight>
                  <a:srgbClr val="C0C0C0"/>
                </a:highlight>
                <a:latin typeface="Avenir Next" panose="020B0503020202020204" pitchFamily="34" charset="0"/>
              </a:rPr>
              <a:t>You do not have to complete this portion in your interim DTJ, do so only in your final DTJ.</a:t>
            </a:r>
          </a:p>
          <a:p>
            <a:endParaRPr lang="en-US" sz="1200" dirty="0">
              <a:latin typeface="Avenir Next" panose="020B0503020202020204" pitchFamily="34" charset="0"/>
            </a:endParaRPr>
          </a:p>
          <a:p>
            <a:r>
              <a:rPr lang="en-US" sz="1200" dirty="0">
                <a:latin typeface="Avenir Next" panose="020B0503020202020204" pitchFamily="34" charset="0"/>
              </a:rPr>
              <a:t>In ‘Empathize’, I learnt that exercising empathy in design means [...]</a:t>
            </a:r>
            <a:endParaRPr lang="en-US" sz="1200" i="1" dirty="0">
              <a:highlight>
                <a:srgbClr val="EAD8FE"/>
              </a:highlight>
              <a:latin typeface="Avenir Next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D45EB-FFA0-85F5-672F-8A276F51DBDF}"/>
              </a:ext>
            </a:extLst>
          </p:cNvPr>
          <p:cNvSpPr txBox="1"/>
          <p:nvPr/>
        </p:nvSpPr>
        <p:spPr>
          <a:xfrm>
            <a:off x="5605242" y="657922"/>
            <a:ext cx="5866323" cy="25978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[Choose 1 of the following prompts to answer:</a:t>
            </a:r>
          </a:p>
          <a:p>
            <a:endParaRPr lang="en-US" sz="1200" dirty="0">
              <a:latin typeface="Avenir Next" panose="020B05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" panose="020B0503020202020204" pitchFamily="34" charset="0"/>
              </a:rPr>
              <a:t>From observing people in their context, I learnt that [...] </a:t>
            </a:r>
            <a:r>
              <a:rPr lang="en-US" sz="1200" b="1" dirty="0">
                <a:latin typeface="Avenir Next" panose="020B0503020202020204" pitchFamily="34" charset="0"/>
              </a:rPr>
              <a:t>OR</a:t>
            </a:r>
            <a:endParaRPr lang="en-US" sz="1200" dirty="0">
              <a:latin typeface="Avenir Next" panose="020B05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" panose="020B0503020202020204" pitchFamily="34" charset="0"/>
              </a:rPr>
              <a:t>After going through ‘Empathy’, I still struggle with [...]</a:t>
            </a:r>
            <a:br>
              <a:rPr lang="en-US" sz="1200" dirty="0">
                <a:latin typeface="Avenir Next" panose="020B0503020202020204" pitchFamily="34" charset="0"/>
              </a:rPr>
            </a:br>
            <a:endParaRPr lang="en-US" sz="1200" dirty="0">
              <a:latin typeface="Avenir Next" panose="020B0503020202020204" pitchFamily="34" charset="0"/>
            </a:endParaRPr>
          </a:p>
          <a:p>
            <a:r>
              <a:rPr lang="en-US" sz="1200" dirty="0">
                <a:latin typeface="Avenir Next" panose="020B0503020202020204" pitchFamily="34" charset="0"/>
              </a:rPr>
              <a:t>Then, replace this placeholder text with your chosen prompt and your response.]</a:t>
            </a:r>
            <a:br>
              <a:rPr lang="en-US" sz="1200" dirty="0">
                <a:latin typeface="Avenir Next" panose="020B0503020202020204" pitchFamily="34" charset="0"/>
              </a:rPr>
            </a:br>
            <a:endParaRPr lang="en-US" sz="1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32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E0FBE-B8F8-EF72-287A-450BE65F0188}"/>
              </a:ext>
            </a:extLst>
          </p:cNvPr>
          <p:cNvSpPr txBox="1"/>
          <p:nvPr/>
        </p:nvSpPr>
        <p:spPr>
          <a:xfrm>
            <a:off x="8159262" y="1492667"/>
            <a:ext cx="2934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[my user]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86A34-3595-0FA7-9598-6F4859B0D6CC}"/>
              </a:ext>
            </a:extLst>
          </p:cNvPr>
          <p:cNvSpPr txBox="1"/>
          <p:nvPr/>
        </p:nvSpPr>
        <p:spPr>
          <a:xfrm>
            <a:off x="716282" y="1286340"/>
            <a:ext cx="5302680" cy="160758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[How has your initial idea from Segment 1 been changed / informed /affirmed by your field study? Replace this placeholder text with your response.]</a:t>
            </a:r>
            <a:br>
              <a:rPr lang="en-US" sz="1200" dirty="0">
                <a:latin typeface="Avenir Next" panose="020B0503020202020204" pitchFamily="34" charset="0"/>
              </a:rPr>
            </a:br>
            <a:endParaRPr lang="en-US" sz="1200" dirty="0">
              <a:latin typeface="Avenir Next" panose="020B05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E19757-D878-9B8C-BF9F-E5513FD1EDDF}"/>
              </a:ext>
            </a:extLst>
          </p:cNvPr>
          <p:cNvSpPr txBox="1"/>
          <p:nvPr/>
        </p:nvSpPr>
        <p:spPr>
          <a:xfrm>
            <a:off x="6732396" y="2371199"/>
            <a:ext cx="4565524" cy="116194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Avenir Next" panose="020B0503020202020204" pitchFamily="34" charset="0"/>
              </a:rPr>
              <a:t>	          [my user’s goal]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586A8-4E6A-D668-5852-56F46E0ECEE9}"/>
              </a:ext>
            </a:extLst>
          </p:cNvPr>
          <p:cNvSpPr txBox="1"/>
          <p:nvPr/>
        </p:nvSpPr>
        <p:spPr>
          <a:xfrm>
            <a:off x="6732396" y="4080619"/>
            <a:ext cx="4565524" cy="116194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200" dirty="0">
                <a:latin typeface="Avenir Next" panose="020B0503020202020204" pitchFamily="34" charset="0"/>
              </a:rPr>
              <a:t>	 [unexpected insights]</a:t>
            </a:r>
          </a:p>
        </p:txBody>
      </p:sp>
    </p:spTree>
    <p:extLst>
      <p:ext uri="{BB962C8B-B14F-4D97-AF65-F5344CB8AC3E}">
        <p14:creationId xmlns:p14="http://schemas.microsoft.com/office/powerpoint/2010/main" val="191553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041122-CE6E-89A4-B9CA-2C91C6C05AF6}"/>
              </a:ext>
            </a:extLst>
          </p:cNvPr>
          <p:cNvSpPr txBox="1"/>
          <p:nvPr/>
        </p:nvSpPr>
        <p:spPr>
          <a:xfrm>
            <a:off x="750772" y="987393"/>
            <a:ext cx="4507028" cy="4584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SG" sz="1200" dirty="0">
                <a:effectLst/>
                <a:latin typeface="Avenir Next" panose="020B0503020202020204" pitchFamily="34" charset="0"/>
              </a:rPr>
              <a:t>[Type your solution here]</a:t>
            </a:r>
            <a:endParaRPr lang="en-US" sz="1200" dirty="0">
              <a:latin typeface="Avenir Next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5E4BE-3A94-B12C-ACD5-AFA7E7D577B6}"/>
              </a:ext>
            </a:extLst>
          </p:cNvPr>
          <p:cNvSpPr txBox="1"/>
          <p:nvPr/>
        </p:nvSpPr>
        <p:spPr>
          <a:xfrm>
            <a:off x="750772" y="1802296"/>
            <a:ext cx="4507028" cy="56984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SG" sz="1200" dirty="0">
                <a:effectLst/>
                <a:latin typeface="Avenir Next" panose="020B0503020202020204" pitchFamily="34" charset="0"/>
              </a:rPr>
              <a:t>[Type your learning objective here]</a:t>
            </a:r>
            <a:endParaRPr lang="en-US" sz="1200" dirty="0">
              <a:latin typeface="Avenir Next" panose="020B05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5819B-F96C-96E8-3BA0-1ECC2DC1669A}"/>
              </a:ext>
            </a:extLst>
          </p:cNvPr>
          <p:cNvSpPr txBox="1"/>
          <p:nvPr/>
        </p:nvSpPr>
        <p:spPr>
          <a:xfrm>
            <a:off x="5653668" y="3602243"/>
            <a:ext cx="5776611" cy="250167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‘Do, Undo, Redo’ has taught me that iteration [...]</a:t>
            </a:r>
            <a:endParaRPr lang="en-SG" sz="1200" i="1" dirty="0">
              <a:effectLst/>
              <a:latin typeface="Avenir Next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AA3AE-2E82-C44A-2D08-6F6015AE40BC}"/>
              </a:ext>
            </a:extLst>
          </p:cNvPr>
          <p:cNvSpPr txBox="1"/>
          <p:nvPr/>
        </p:nvSpPr>
        <p:spPr>
          <a:xfrm>
            <a:off x="5605242" y="657922"/>
            <a:ext cx="5866323" cy="25978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[Choose 1 of the following prompts to answer:</a:t>
            </a:r>
          </a:p>
          <a:p>
            <a:endParaRPr lang="en-US" sz="1200" dirty="0">
              <a:latin typeface="Avenir Next" panose="020B05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" panose="020B0503020202020204" pitchFamily="34" charset="0"/>
              </a:rPr>
              <a:t>I </a:t>
            </a:r>
            <a:r>
              <a:rPr lang="en-US" sz="1200" dirty="0" err="1">
                <a:latin typeface="Avenir Next" panose="020B0503020202020204" pitchFamily="34" charset="0"/>
              </a:rPr>
              <a:t>realise</a:t>
            </a:r>
            <a:r>
              <a:rPr lang="en-US" sz="1200" dirty="0">
                <a:latin typeface="Avenir Next" panose="020B0503020202020204" pitchFamily="34" charset="0"/>
              </a:rPr>
              <a:t> that thinking with my hands is [...] </a:t>
            </a:r>
            <a:r>
              <a:rPr lang="en-US" sz="1200" b="1" dirty="0">
                <a:latin typeface="Avenir Next" panose="020B0503020202020204" pitchFamily="34" charset="0"/>
              </a:rPr>
              <a:t>OR</a:t>
            </a:r>
            <a:endParaRPr lang="en-US" sz="1200" dirty="0">
              <a:latin typeface="Avenir Next" panose="020B05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" panose="020B0503020202020204" pitchFamily="34" charset="0"/>
              </a:rPr>
              <a:t>The most rewarding struggle I had in ‘Do, Undo, Redo’ is [...]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venir Next" panose="020B0503020202020204" pitchFamily="34" charset="0"/>
            </a:endParaRPr>
          </a:p>
          <a:p>
            <a:r>
              <a:rPr lang="en-US" sz="1200" dirty="0">
                <a:latin typeface="Avenir Next" panose="020B0503020202020204" pitchFamily="34" charset="0"/>
              </a:rPr>
              <a:t>Then, replace this placeholder text with your chosen prompt and your response.]</a:t>
            </a:r>
            <a:br>
              <a:rPr lang="en-US" sz="1200" dirty="0">
                <a:latin typeface="Avenir Next" panose="020B0503020202020204" pitchFamily="34" charset="0"/>
              </a:rPr>
            </a:br>
            <a:endParaRPr lang="en-US" sz="1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26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3CB74-BD4D-871D-1F2B-7484E16E652D}"/>
              </a:ext>
            </a:extLst>
          </p:cNvPr>
          <p:cNvSpPr txBox="1"/>
          <p:nvPr/>
        </p:nvSpPr>
        <p:spPr>
          <a:xfrm>
            <a:off x="750773" y="892884"/>
            <a:ext cx="4483379" cy="59022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your learning objective here]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B3AF1-6E72-B772-EA69-4CDF7121D8C2}"/>
              </a:ext>
            </a:extLst>
          </p:cNvPr>
          <p:cNvSpPr txBox="1"/>
          <p:nvPr/>
        </p:nvSpPr>
        <p:spPr>
          <a:xfrm>
            <a:off x="750773" y="3974592"/>
            <a:ext cx="4483380" cy="90134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[Share this feedback and explain your reasons for focusing on it]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EFD12-A47D-C29C-1385-816BA44245B2}"/>
              </a:ext>
            </a:extLst>
          </p:cNvPr>
          <p:cNvSpPr txBox="1"/>
          <p:nvPr/>
        </p:nvSpPr>
        <p:spPr>
          <a:xfrm>
            <a:off x="750773" y="5486400"/>
            <a:ext cx="4483379" cy="66114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[What do you plan to do next? This can be a return to the previous steps]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3A57C8-44BD-2DD6-4E0F-0E7D5DD48297}"/>
              </a:ext>
            </a:extLst>
          </p:cNvPr>
          <p:cNvSpPr txBox="1"/>
          <p:nvPr/>
        </p:nvSpPr>
        <p:spPr>
          <a:xfrm>
            <a:off x="5653668" y="3602243"/>
            <a:ext cx="5776611" cy="250167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From ‘Evaluate with People’, I learnt that authentic evaluation [...]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D22F1-B4F9-35A5-3DD4-EBF4594382B0}"/>
              </a:ext>
            </a:extLst>
          </p:cNvPr>
          <p:cNvSpPr txBox="1"/>
          <p:nvPr/>
        </p:nvSpPr>
        <p:spPr>
          <a:xfrm>
            <a:off x="5605242" y="657922"/>
            <a:ext cx="5866323" cy="25978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[Choose 1 of the following prompts to answer:</a:t>
            </a:r>
          </a:p>
          <a:p>
            <a:endParaRPr lang="en-US" sz="1200" dirty="0">
              <a:latin typeface="Avenir Next" panose="020B05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" panose="020B0503020202020204" pitchFamily="34" charset="0"/>
              </a:rPr>
              <a:t>When receiving feedback, I feel [...] </a:t>
            </a:r>
            <a:r>
              <a:rPr lang="en-US" sz="1200" b="1" dirty="0">
                <a:latin typeface="Avenir Next" panose="020B0503020202020204" pitchFamily="34" charset="0"/>
              </a:rPr>
              <a:t>OR</a:t>
            </a:r>
            <a:endParaRPr lang="en-US" sz="1200" dirty="0">
              <a:latin typeface="Avenir Next" panose="020B0503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" panose="020B0503020202020204" pitchFamily="34" charset="0"/>
              </a:rPr>
              <a:t>After ‘Evaluation with People’, I still struggle with [...] </a:t>
            </a:r>
          </a:p>
          <a:p>
            <a:endParaRPr lang="en-US" sz="1200" dirty="0">
              <a:latin typeface="Avenir Next" panose="020B0503020202020204" pitchFamily="34" charset="0"/>
            </a:endParaRPr>
          </a:p>
          <a:p>
            <a:r>
              <a:rPr lang="en-US" sz="1200" dirty="0">
                <a:latin typeface="Avenir Next" panose="020B0503020202020204" pitchFamily="34" charset="0"/>
              </a:rPr>
              <a:t>Then, replace this placeholder text with your chosen prompt and your response.]</a:t>
            </a:r>
            <a:br>
              <a:rPr lang="en-US" sz="1200" dirty="0">
                <a:latin typeface="Avenir Next" panose="020B0503020202020204" pitchFamily="34" charset="0"/>
              </a:rPr>
            </a:br>
            <a:endParaRPr lang="en-US" sz="12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2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90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BBA9D8"/>
      </a:hlink>
      <a:folHlink>
        <a:srgbClr val="BBA9D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18647</TotalTime>
  <Words>600</Words>
  <Application>Microsoft Macintosh PowerPoint</Application>
  <PresentationFormat>Widescreen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</vt:lpstr>
      <vt:lpstr>Avenir Next Demi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 Ning</dc:creator>
  <cp:lastModifiedBy>Zi Ning Ng</cp:lastModifiedBy>
  <cp:revision>153</cp:revision>
  <dcterms:created xsi:type="dcterms:W3CDTF">2021-08-02T12:52:36Z</dcterms:created>
  <dcterms:modified xsi:type="dcterms:W3CDTF">2023-01-04T01:10:27Z</dcterms:modified>
</cp:coreProperties>
</file>