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88"/>
  </p:notesMasterIdLst>
  <p:sldIdLst>
    <p:sldId id="256" r:id="rId2"/>
    <p:sldId id="343" r:id="rId3"/>
    <p:sldId id="258" r:id="rId4"/>
    <p:sldId id="259" r:id="rId5"/>
    <p:sldId id="260" r:id="rId6"/>
    <p:sldId id="261" r:id="rId7"/>
    <p:sldId id="34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40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31E249-58C5-26A1-87E8-FA32083507BD}" name="Pranavan Theivendiram" initials="PT" userId="S::e0146322@u.nus.edu::e9882b7a-816c-464c-993b-fa9c40e290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/>
    <p:restoredTop sz="80983"/>
  </p:normalViewPr>
  <p:slideViewPr>
    <p:cSldViewPr snapToGrid="0" snapToObjects="1">
      <p:cViewPr varScale="1">
        <p:scale>
          <a:sx n="87" d="100"/>
          <a:sy n="87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B9C45-7442-6346-89DC-8C37BEF4C860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31A6-0853-2E4A-8EC0-B59A8475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A31A6-0853-2E4A-8EC0-B59A84750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7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0bd7b6f1b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0bd7b6f1b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0bd7b6f1b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0bd7b6f1b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0bd7b6f1b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0bd7b6f1b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0bd7b6f1b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0bd7b6f1b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0bd7b6f1b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0bd7b6f1b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0bd7b6f1b_8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0bd7b6f1b_8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0bd7b6f1b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0bd7b6f1b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0bd7b6f1b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0bd7b6f1b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0bd7b6f1b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0bd7b6f1b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0bd7b6f1b_8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0bd7b6f1b_8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0bd7b6f1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0bd7b6f1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0bd7b6f1b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0bd7b6f1b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0bd7b6f1b_8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0bd7b6f1b_8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0bd7b6f1b_8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0bd7b6f1b_8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0bd7b6f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c0bd7b6f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0bd7b6f1b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0bd7b6f1b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0bd7b6f1b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0bd7b6f1b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0bd7b6f1b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0bd7b6f1b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0bd7b6f1b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0bd7b6f1b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0bd7b6f1b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0bd7b6f1b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0bd7b6f1b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0bd7b6f1b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0bd7b6f1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0bd7b6f1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0bd7b6f1b_1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0bd7b6f1b_1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0bd7b6f1b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0bd7b6f1b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0bd7b6f1b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0bd7b6f1b_1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c0bd7b6f1b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c0bd7b6f1b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0bd7b6f1b_1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0bd7b6f1b_1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0bd7b6f1b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0bd7b6f1b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0bd7b6f1b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c0bd7b6f1b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c0bd7b6f1b_1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c0bd7b6f1b_1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0bd7b6f1b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0bd7b6f1b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0bd7b6f1b_1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0bd7b6f1b_1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bd7b6f1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bd7b6f1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0bd7b6f1b_1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c0bd7b6f1b_1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c0bd7b6f1b_1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c0bd7b6f1b_1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c0bd7b6f1b_1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c0bd7b6f1b_1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c0bd7b6f1b_1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c0bd7b6f1b_1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0bd7b6f1b_1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c0bd7b6f1b_1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c0bd7b6f1b_1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c0bd7b6f1b_1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c0bd7b6f1b_1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c0bd7b6f1b_1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c0bd7b6f1b_1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c0bd7b6f1b_1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c0bd7b6f1b_1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c0bd7b6f1b_1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c0bd7b6f1b_1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c0bd7b6f1b_1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bd7b6f1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0bd7b6f1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Height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Grade float</a:t>
            </a: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0bd7b6f1b_1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0bd7b6f1b_1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c0bd7b6f1b_1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c0bd7b6f1b_1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c0bd7b6f1b_1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c0bd7b6f1b_1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c0bd7b6f1b_1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c0bd7b6f1b_1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c0bd7b6f1b_1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c0bd7b6f1b_1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c0bd7b6f1b_1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c0bd7b6f1b_1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c0bd7b6f1b_1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c0bd7b6f1b_1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c0bd7b6f1b_1_1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c0bd7b6f1b_1_1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c0bd7b6f1b_1_1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c0bd7b6f1b_1_1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c0bd7b6f1b_1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c0bd7b6f1b_1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bd7b6f1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0bd7b6f1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Height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Grade float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1575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c0bd7b6f1b_1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c0bd7b6f1b_1_1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c0bd7b6f1b_1_1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c0bd7b6f1b_1_1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c0bd7b6f1b_1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c0bd7b6f1b_1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c0bd7b6f1b_1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c0bd7b6f1b_1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c0bd7b6f1b_1_1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c0bd7b6f1b_1_1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c0bd7b6f1b_1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c0bd7b6f1b_1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c0bd7b6f1b_1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c0bd7b6f1b_1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c0bd7b6f1b_1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c0bd7b6f1b_1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c0bd7b6f1b_1_1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c0bd7b6f1b_1_1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c0bd7b6f1b_1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c0bd7b6f1b_1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bd7b6f1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bd7b6f1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c0bd7b6f1b_1_1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c0bd7b6f1b_1_1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c0bd7b6f1b_8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c0bd7b6f1b_8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c0bd7b6f1b_8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c0bd7b6f1b_8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c0bd7b6f1b_8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c0bd7b6f1b_8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c57037ae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c57037ae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c57037ae2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c57037ae2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c57037ae2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c57037ae2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c57037ae2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c57037ae2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c57037ae2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c57037ae2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c57037ae20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c57037ae20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bd7b6f1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bd7b6f1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c57037ae2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c57037ae2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c57037ae2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c57037ae2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c57037ae20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c57037ae20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c0bd7b6f1b_8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c0bd7b6f1b_8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c0bd7b6f1b_8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c0bd7b6f1b_8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0bd7b6f1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0bd7b6f1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3A83-A3BB-A94F-95EF-976CB0EE4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C076C-BD47-6148-9125-DAD5F28D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901B-80A0-584C-BAF4-F57E4FDF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0B24-1657-F146-AED5-6F3DFFBF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B7E1-A02A-F744-A698-75F8602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EE8C-50CB-B649-8F5F-C8927FF4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01351-5A86-0B49-8BE1-31757FA9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8510-E2F8-1A42-A20D-DEE4842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7AB8-ADC3-E647-B2B1-B998B37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CD54-59E9-9045-A9FC-F1BA590D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5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F058B-E34D-8945-B295-C89BDFD8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F1376-5584-C14C-A598-C5E5C0BA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0E54-F74F-9D44-BF00-A322C194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3B18-455E-534B-990B-B06D855C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9F80-6370-D740-B8B6-F68F5BBB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917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141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A2B2-1B9E-E447-92C4-438D0678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0547-D99E-6045-A52F-A5F78F05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9DC0-9F4C-C84E-AEE2-77ADAA34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3937-27F0-874F-AE56-B14BFEEC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16FF62-C966-0944-867C-FC4CB4B3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615F-8F0D-CD45-A879-748039A2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3406D-B89D-DC47-B882-59652BF1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BB7F-610B-1248-A820-DA1A80DC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46B9-6D7F-FA4A-A816-AA185371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11D7-0EE9-9E46-9642-841360E0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A209-5BEA-0742-A7FE-6448D0F6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C5DE-A652-5049-BE63-C9B6F146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41959-2A45-4541-AAEA-3F87DEAB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4A3E-55A5-FD49-A04D-E8B9D4CC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44AE-F100-D945-833C-F7851160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DECA0-FC57-5C4E-B016-8272ECFA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A7FB-02C1-854C-85D6-A778C345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59D27-58C4-704A-AF1E-D9D5B470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7720-57A7-A74F-A8CC-8F281E0E9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094F9-E56E-F542-A6F6-21340CA8C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D7E5-4527-6D4C-A650-C0135D09C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1B545-386D-4148-A552-A9B3E8D0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01AE3-F1E6-AD4C-A944-011F98B3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7AA2F-F80B-4A4C-8AA0-09B0953A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4D0-3E7A-444F-887B-DF5A3F54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F4B32-A02A-884D-8FBB-EEC18D07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A4CDB-30E9-C549-8DD6-B2D081D6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98C3A-2F6A-6D42-A836-6C766E2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B36A-1738-EA45-BCAD-43A5175D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5231-9845-F04D-8937-0081652C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2BB4-3508-DA4B-AE41-447FCC03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1DF0-7BA3-1944-A13F-B8B49676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A936-4B5B-8E48-8018-67618D08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07F84-7645-154E-A884-B8E3C4A5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CA7D2-7DDA-6D4A-9BD4-54AD238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06BD-5BF4-AD4E-93D2-AA7F15EC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C564-C4E8-5142-BE37-87F51F48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79CF-2416-3049-BF60-DDD5F99C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4A178-1C72-2D4C-95C8-341B2BB13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1609A-29AA-8546-B24F-EBE5534B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ABFDA-96F9-6448-BACC-64491698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2EC4-8283-3749-8077-86D45BBB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04C7D-DB45-454D-B234-A6DE4461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36A3E-5482-494A-B767-4CBF0A72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831C0-EB06-F044-A14C-976C9705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A295-9D09-E045-B7B8-F0DAB48C8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3/2/23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CE05-A219-1F43-9751-63D5932A3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F024-501E-564D-A239-98A95754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B30C-FEC5-3E47-B938-D5AD1F52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dirty="0"/>
              <a:t>Recitation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897B2-D125-BC43-A149-35DB313C0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dirty="0" err="1"/>
              <a:t>Theivendiram</a:t>
            </a:r>
            <a:r>
              <a:rPr lang="en-US" dirty="0"/>
              <a:t> </a:t>
            </a:r>
            <a:r>
              <a:rPr lang="en-US" dirty="0" err="1"/>
              <a:t>Pranavan</a:t>
            </a:r>
            <a:endParaRPr lang="en-US" dirty="0"/>
          </a:p>
          <a:p>
            <a:r>
              <a:rPr lang="en-US" dirty="0" err="1"/>
              <a:t>pranavan@nus.edu.sg</a:t>
            </a:r>
            <a:endParaRPr lang="en-US" dirty="0"/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8DC4C2D4-D587-49A9-97E2-E6B23D21D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27" r="1833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1"/>
          <p:cNvGraphicFramePr/>
          <p:nvPr/>
        </p:nvGraphicFramePr>
        <p:xfrm>
          <a:off x="1328451" y="2496033"/>
          <a:ext cx="3547066" cy="35959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endParaRPr sz="2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2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"Charles"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176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"Bob"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162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"Mary"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"John"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155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3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"Wick"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186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3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"Alice"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170</a:t>
                      </a:r>
                      <a:endParaRPr sz="2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1" name="Google Shape;111;p21"/>
          <p:cNvCxnSpPr>
            <a:stCxn id="112" idx="1"/>
            <a:endCxn id="113" idx="1"/>
          </p:cNvCxnSpPr>
          <p:nvPr/>
        </p:nvCxnSpPr>
        <p:spPr>
          <a:xfrm>
            <a:off x="8015324" y="42367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2 stage query</a:t>
            </a: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cxnSp>
        <p:nvCxnSpPr>
          <p:cNvPr id="116" name="Google Shape;116;p21"/>
          <p:cNvCxnSpPr>
            <a:stCxn id="112" idx="1"/>
            <a:endCxn id="117" idx="1"/>
          </p:cNvCxnSpPr>
          <p:nvPr/>
        </p:nvCxnSpPr>
        <p:spPr>
          <a:xfrm flipH="1">
            <a:off x="6940924" y="42367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1"/>
          <p:cNvCxnSpPr>
            <a:stCxn id="112" idx="1"/>
            <a:endCxn id="119" idx="1"/>
          </p:cNvCxnSpPr>
          <p:nvPr/>
        </p:nvCxnSpPr>
        <p:spPr>
          <a:xfrm rot="10800000" flipH="1">
            <a:off x="8015324" y="26499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1"/>
          <p:cNvCxnSpPr>
            <a:stCxn id="119" idx="1"/>
            <a:endCxn id="121" idx="1"/>
          </p:cNvCxnSpPr>
          <p:nvPr/>
        </p:nvCxnSpPr>
        <p:spPr>
          <a:xfrm>
            <a:off x="9089853" y="2650024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1"/>
          <p:cNvCxnSpPr>
            <a:stCxn id="121" idx="1"/>
            <a:endCxn id="123" idx="1"/>
          </p:cNvCxnSpPr>
          <p:nvPr/>
        </p:nvCxnSpPr>
        <p:spPr>
          <a:xfrm>
            <a:off x="10164381" y="42367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" name="Google Shape;124;p21"/>
          <p:cNvGrpSpPr/>
          <p:nvPr/>
        </p:nvGrpSpPr>
        <p:grpSpPr>
          <a:xfrm>
            <a:off x="10701684" y="5554921"/>
            <a:ext cx="1074477" cy="537240"/>
            <a:chOff x="311694" y="4113770"/>
            <a:chExt cx="914397" cy="457200"/>
          </a:xfrm>
        </p:grpSpPr>
        <p:sp>
          <p:nvSpPr>
            <p:cNvPr id="125" name="Google Shape;125;p2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186</a:t>
              </a:r>
              <a:endParaRPr sz="2133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6" name="Google Shape;126;p21"/>
          <p:cNvGrpSpPr/>
          <p:nvPr/>
        </p:nvGrpSpPr>
        <p:grpSpPr>
          <a:xfrm>
            <a:off x="9627144" y="3968176"/>
            <a:ext cx="1074477" cy="537240"/>
            <a:chOff x="726582" y="4113770"/>
            <a:chExt cx="914397" cy="457200"/>
          </a:xfrm>
        </p:grpSpPr>
        <p:sp>
          <p:nvSpPr>
            <p:cNvPr id="127" name="Google Shape;127;p21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180</a:t>
              </a:r>
              <a:endParaRPr sz="2133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8" name="Google Shape;128;p21"/>
          <p:cNvGrpSpPr/>
          <p:nvPr/>
        </p:nvGrpSpPr>
        <p:grpSpPr>
          <a:xfrm>
            <a:off x="8552616" y="2381404"/>
            <a:ext cx="1074477" cy="537240"/>
            <a:chOff x="726582" y="4113770"/>
            <a:chExt cx="914397" cy="457200"/>
          </a:xfrm>
        </p:grpSpPr>
        <p:sp>
          <p:nvSpPr>
            <p:cNvPr id="129" name="Google Shape;129;p21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176</a:t>
              </a:r>
              <a:endParaRPr sz="2133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0" name="Google Shape;130;p21"/>
          <p:cNvGrpSpPr/>
          <p:nvPr/>
        </p:nvGrpSpPr>
        <p:grpSpPr>
          <a:xfrm>
            <a:off x="7478087" y="3968176"/>
            <a:ext cx="1074477" cy="537240"/>
            <a:chOff x="726582" y="4113770"/>
            <a:chExt cx="914397" cy="457200"/>
          </a:xfrm>
        </p:grpSpPr>
        <p:sp>
          <p:nvSpPr>
            <p:cNvPr id="131" name="Google Shape;131;p21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162</a:t>
              </a:r>
              <a:endParaRPr sz="2133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2" name="Google Shape;132;p21"/>
          <p:cNvGrpSpPr/>
          <p:nvPr/>
        </p:nvGrpSpPr>
        <p:grpSpPr>
          <a:xfrm>
            <a:off x="6403567" y="5554921"/>
            <a:ext cx="1074477" cy="537240"/>
            <a:chOff x="726582" y="4113770"/>
            <a:chExt cx="914397" cy="457200"/>
          </a:xfrm>
        </p:grpSpPr>
        <p:sp>
          <p:nvSpPr>
            <p:cNvPr id="133" name="Google Shape;133;p21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155</a:t>
              </a:r>
              <a:endParaRPr sz="2133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4" name="Google Shape;134;p21"/>
          <p:cNvSpPr/>
          <p:nvPr/>
        </p:nvSpPr>
        <p:spPr>
          <a:xfrm>
            <a:off x="6940725" y="5555015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6940725" y="5823833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1239067" y="5554825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1239067" y="5823643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0164536" y="3968076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8.6</a:t>
            </a:r>
            <a:endParaRPr sz="2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10164536" y="4236895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8015364" y="3968063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8015364" y="4236881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9090004" y="2381300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25.3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9090004" y="2650119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1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15600" y="1536633"/>
            <a:ext cx="5372800" cy="5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nameTable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403067" y="1536700"/>
            <a:ext cx="5372800" cy="5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heightTree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6" name="Google Shape;146;p21"/>
          <p:cNvGrpSpPr/>
          <p:nvPr/>
        </p:nvGrpSpPr>
        <p:grpSpPr>
          <a:xfrm>
            <a:off x="8552602" y="5554860"/>
            <a:ext cx="1074477" cy="537240"/>
            <a:chOff x="726582" y="4113770"/>
            <a:chExt cx="914397" cy="457200"/>
          </a:xfrm>
        </p:grpSpPr>
        <p:sp>
          <p:nvSpPr>
            <p:cNvPr id="147" name="Google Shape;147;p21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2133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9089868" y="5554783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3.9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9089760" y="5823772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875216" y="2347622"/>
            <a:ext cx="21494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Key:height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9627167" y="2381251"/>
            <a:ext cx="10744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Value: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0573533" y="2381267"/>
            <a:ext cx="13308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gradeSum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findAverageGrade(“John”)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6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Finding average grade now is simple for this case: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/>
              <a:t>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heightTree</a:t>
            </a:r>
            <a:r>
              <a:rPr lang="en"/>
              <a:t>, remove John’s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gradeSum</a:t>
            </a:r>
            <a:r>
              <a:rPr lang="en"/>
              <a:t>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/>
              <a:t> from root, then divide like so: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(25.3－4.1)∕(6－1)＝4.24</a:t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/>
              <a:t>Is this strategy always correct? I.e. Do we simply deduct target node’s value away from root?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60" name="Google Shape;160;p22"/>
          <p:cNvCxnSpPr>
            <a:stCxn id="161" idx="1"/>
            <a:endCxn id="162" idx="1"/>
          </p:cNvCxnSpPr>
          <p:nvPr/>
        </p:nvCxnSpPr>
        <p:spPr>
          <a:xfrm>
            <a:off x="7159461" y="3814471"/>
            <a:ext cx="13188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>
            <a:stCxn id="161" idx="1"/>
            <a:endCxn id="164" idx="1"/>
          </p:cNvCxnSpPr>
          <p:nvPr/>
        </p:nvCxnSpPr>
        <p:spPr>
          <a:xfrm flipH="1">
            <a:off x="5840261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>
            <a:stCxn id="161" idx="1"/>
            <a:endCxn id="166" idx="1"/>
          </p:cNvCxnSpPr>
          <p:nvPr/>
        </p:nvCxnSpPr>
        <p:spPr>
          <a:xfrm rot="10800000" flipH="1">
            <a:off x="7159461" y="1866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2"/>
          <p:cNvCxnSpPr>
            <a:stCxn id="166" idx="1"/>
            <a:endCxn id="168" idx="1"/>
          </p:cNvCxnSpPr>
          <p:nvPr/>
        </p:nvCxnSpPr>
        <p:spPr>
          <a:xfrm>
            <a:off x="8478525" y="1866557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2"/>
          <p:cNvCxnSpPr>
            <a:stCxn id="168" idx="1"/>
            <a:endCxn id="170" idx="1"/>
          </p:cNvCxnSpPr>
          <p:nvPr/>
        </p:nvCxnSpPr>
        <p:spPr>
          <a:xfrm>
            <a:off x="9797589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" name="Google Shape;171;p22"/>
          <p:cNvGrpSpPr/>
          <p:nvPr/>
        </p:nvGrpSpPr>
        <p:grpSpPr>
          <a:xfrm>
            <a:off x="10457123" y="5432587"/>
            <a:ext cx="1319048" cy="659527"/>
            <a:chOff x="311694" y="4113770"/>
            <a:chExt cx="914397" cy="457200"/>
          </a:xfrm>
        </p:grpSpPr>
        <p:sp>
          <p:nvSpPr>
            <p:cNvPr id="172" name="Google Shape;172;p2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186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3" name="Google Shape;173;p22"/>
          <p:cNvGrpSpPr/>
          <p:nvPr/>
        </p:nvGrpSpPr>
        <p:grpSpPr>
          <a:xfrm>
            <a:off x="9138067" y="3484707"/>
            <a:ext cx="1319048" cy="659527"/>
            <a:chOff x="726582" y="4113770"/>
            <a:chExt cx="914397" cy="457200"/>
          </a:xfrm>
        </p:grpSpPr>
        <p:sp>
          <p:nvSpPr>
            <p:cNvPr id="174" name="Google Shape;174;p2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180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7819004" y="1536795"/>
            <a:ext cx="1319048" cy="659527"/>
            <a:chOff x="726582" y="4113770"/>
            <a:chExt cx="914397" cy="457200"/>
          </a:xfrm>
        </p:grpSpPr>
        <p:sp>
          <p:nvSpPr>
            <p:cNvPr id="176" name="Google Shape;176;p2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176</a:t>
              </a:r>
              <a:endParaRPr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22"/>
          <p:cNvGrpSpPr/>
          <p:nvPr/>
        </p:nvGrpSpPr>
        <p:grpSpPr>
          <a:xfrm>
            <a:off x="6499940" y="3484707"/>
            <a:ext cx="1319048" cy="659527"/>
            <a:chOff x="726582" y="4113770"/>
            <a:chExt cx="914397" cy="457200"/>
          </a:xfrm>
        </p:grpSpPr>
        <p:sp>
          <p:nvSpPr>
            <p:cNvPr id="178" name="Google Shape;178;p2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162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5180887" y="5432587"/>
            <a:ext cx="1319048" cy="659527"/>
            <a:chOff x="726582" y="4113770"/>
            <a:chExt cx="914397" cy="457200"/>
          </a:xfrm>
        </p:grpSpPr>
        <p:sp>
          <p:nvSpPr>
            <p:cNvPr id="180" name="Google Shape;180;p2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155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1" name="Google Shape;181;p22"/>
          <p:cNvSpPr/>
          <p:nvPr/>
        </p:nvSpPr>
        <p:spPr>
          <a:xfrm>
            <a:off x="5840251" y="5432584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5840251" y="5762584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9797717" y="3484467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8.6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9797717" y="3814467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7159451" y="34844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7159384" y="38144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8478651" y="15365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25.3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8478651" y="18665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Google Shape;189;p22"/>
          <p:cNvGrpSpPr/>
          <p:nvPr/>
        </p:nvGrpSpPr>
        <p:grpSpPr>
          <a:xfrm>
            <a:off x="7818904" y="5432595"/>
            <a:ext cx="1319048" cy="659527"/>
            <a:chOff x="726582" y="4113770"/>
            <a:chExt cx="914397" cy="457200"/>
          </a:xfrm>
        </p:grpSpPr>
        <p:sp>
          <p:nvSpPr>
            <p:cNvPr id="190" name="Google Shape;190;p2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1" name="Google Shape;191;p22"/>
          <p:cNvSpPr/>
          <p:nvPr/>
        </p:nvSpPr>
        <p:spPr>
          <a:xfrm>
            <a:off x="84784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3.9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8478517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11167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1116784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180533" y="6091833"/>
            <a:ext cx="131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chemeClr val="dk2"/>
                </a:solidFill>
              </a:rPr>
              <a:t>John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23"/>
          <p:cNvCxnSpPr>
            <a:stCxn id="201" idx="1"/>
            <a:endCxn id="202" idx="1"/>
          </p:cNvCxnSpPr>
          <p:nvPr/>
        </p:nvCxnSpPr>
        <p:spPr>
          <a:xfrm>
            <a:off x="7159461" y="3814471"/>
            <a:ext cx="13188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3"/>
          <p:cNvCxnSpPr>
            <a:stCxn id="201" idx="1"/>
            <a:endCxn id="204" idx="1"/>
          </p:cNvCxnSpPr>
          <p:nvPr/>
        </p:nvCxnSpPr>
        <p:spPr>
          <a:xfrm flipH="1">
            <a:off x="5840261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3"/>
          <p:cNvCxnSpPr>
            <a:stCxn id="201" idx="1"/>
            <a:endCxn id="206" idx="1"/>
          </p:cNvCxnSpPr>
          <p:nvPr/>
        </p:nvCxnSpPr>
        <p:spPr>
          <a:xfrm rot="10800000" flipH="1">
            <a:off x="7159461" y="1866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3"/>
          <p:cNvCxnSpPr>
            <a:stCxn id="206" idx="1"/>
            <a:endCxn id="208" idx="1"/>
          </p:cNvCxnSpPr>
          <p:nvPr/>
        </p:nvCxnSpPr>
        <p:spPr>
          <a:xfrm>
            <a:off x="8478525" y="1866557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3"/>
          <p:cNvCxnSpPr>
            <a:stCxn id="208" idx="1"/>
            <a:endCxn id="210" idx="1"/>
          </p:cNvCxnSpPr>
          <p:nvPr/>
        </p:nvCxnSpPr>
        <p:spPr>
          <a:xfrm>
            <a:off x="9797589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findAverageGrade(“Alice”)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10457123" y="5432587"/>
            <a:ext cx="1319048" cy="659527"/>
            <a:chOff x="311694" y="4113770"/>
            <a:chExt cx="914397" cy="457200"/>
          </a:xfrm>
        </p:grpSpPr>
        <p:sp>
          <p:nvSpPr>
            <p:cNvPr id="214" name="Google Shape;214;p23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186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5" name="Google Shape;215;p23"/>
          <p:cNvGrpSpPr/>
          <p:nvPr/>
        </p:nvGrpSpPr>
        <p:grpSpPr>
          <a:xfrm>
            <a:off x="9138067" y="3484707"/>
            <a:ext cx="1319048" cy="659527"/>
            <a:chOff x="726582" y="4113770"/>
            <a:chExt cx="914397" cy="457200"/>
          </a:xfrm>
        </p:grpSpPr>
        <p:sp>
          <p:nvSpPr>
            <p:cNvPr id="216" name="Google Shape;216;p23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180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7819004" y="1536795"/>
            <a:ext cx="1319048" cy="659527"/>
            <a:chOff x="726582" y="4113770"/>
            <a:chExt cx="914397" cy="457200"/>
          </a:xfrm>
        </p:grpSpPr>
        <p:sp>
          <p:nvSpPr>
            <p:cNvPr id="218" name="Google Shape;218;p23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176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6499940" y="3484707"/>
            <a:ext cx="1319048" cy="659527"/>
            <a:chOff x="726582" y="4113770"/>
            <a:chExt cx="914397" cy="457200"/>
          </a:xfrm>
        </p:grpSpPr>
        <p:sp>
          <p:nvSpPr>
            <p:cNvPr id="220" name="Google Shape;220;p23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162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1" name="Google Shape;221;p23"/>
          <p:cNvGrpSpPr/>
          <p:nvPr/>
        </p:nvGrpSpPr>
        <p:grpSpPr>
          <a:xfrm>
            <a:off x="5180887" y="5432587"/>
            <a:ext cx="1319048" cy="659527"/>
            <a:chOff x="726582" y="4113770"/>
            <a:chExt cx="914397" cy="457200"/>
          </a:xfrm>
        </p:grpSpPr>
        <p:sp>
          <p:nvSpPr>
            <p:cNvPr id="222" name="Google Shape;222;p23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155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3" name="Google Shape;223;p23"/>
          <p:cNvSpPr/>
          <p:nvPr/>
        </p:nvSpPr>
        <p:spPr>
          <a:xfrm>
            <a:off x="5840251" y="5432584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5840251" y="5762584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11167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1116784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9797717" y="3484467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8.6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9797717" y="3814467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7159451" y="34844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159384" y="38144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8478651" y="15365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25.3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8478651" y="18665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6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933"/>
              <a:t>What happens in this case?</a:t>
            </a:r>
            <a:endParaRPr sz="2933"/>
          </a:p>
          <a:p>
            <a:pPr marL="0" indent="0">
              <a:spcBef>
                <a:spcPts val="1600"/>
              </a:spcBef>
              <a:buNone/>
            </a:pPr>
            <a:r>
              <a:rPr lang="en" sz="2933"/>
              <a:t>If we follow the same naive strategy as before, we would have erroneously also counted in the people who are shorter than us!</a:t>
            </a:r>
            <a:endParaRPr sz="2933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33"/>
              <a:t>We must therefore </a:t>
            </a:r>
            <a:r>
              <a:rPr lang="en" sz="2933" i="1"/>
              <a:t>traverse the tree</a:t>
            </a:r>
            <a:r>
              <a:rPr lang="en" sz="2933"/>
              <a:t> and figure out what to add/subtract!</a:t>
            </a:r>
            <a:endParaRPr sz="2933"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7818904" y="5432595"/>
            <a:ext cx="1319048" cy="659527"/>
            <a:chOff x="726582" y="4113770"/>
            <a:chExt cx="914397" cy="457200"/>
          </a:xfrm>
        </p:grpSpPr>
        <p:sp>
          <p:nvSpPr>
            <p:cNvPr id="235" name="Google Shape;235;p23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2667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6" name="Google Shape;236;p23"/>
          <p:cNvSpPr/>
          <p:nvPr/>
        </p:nvSpPr>
        <p:spPr>
          <a:xfrm>
            <a:off x="84784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3.9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8478517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7819267" y="6092600"/>
            <a:ext cx="131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chemeClr val="dk2"/>
                </a:solidFill>
              </a:rPr>
              <a:t>Alice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findAverageGrade</a:t>
            </a:r>
            <a:r>
              <a:rPr lang="en"/>
              <a:t> strategy</a:t>
            </a: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507987">
              <a:buSzPts val="2400"/>
            </a:pPr>
            <a:r>
              <a:rPr lang="en" sz="3200" dirty="0"/>
              <a:t>In </a:t>
            </a:r>
            <a:r>
              <a:rPr lang="en" sz="3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heightTree</a:t>
            </a:r>
            <a:r>
              <a:rPr lang="en" sz="3200" dirty="0"/>
              <a:t>, the root node’s value stores the total number of students (</a:t>
            </a:r>
            <a:r>
              <a:rPr lang="en" sz="32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root.weight</a:t>
            </a:r>
            <a:r>
              <a:rPr lang="en" sz="3200" dirty="0"/>
              <a:t>) as well as their combined grade (</a:t>
            </a:r>
            <a:r>
              <a:rPr lang="en" sz="32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root.gradeSum</a:t>
            </a:r>
            <a:r>
              <a:rPr lang="en" sz="3200" dirty="0"/>
              <a:t>)</a:t>
            </a:r>
            <a:endParaRPr sz="3200" dirty="0"/>
          </a:p>
          <a:p>
            <a:pPr indent="-507987">
              <a:buSzPts val="2400"/>
            </a:pPr>
            <a:r>
              <a:rPr lang="en" sz="3200" dirty="0"/>
              <a:t>We just need to deduct from 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3200" dirty="0"/>
              <a:t>’s value the value of our query student (</a:t>
            </a:r>
            <a:r>
              <a:rPr lang="en" sz="32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r>
              <a:rPr lang="en" sz="3200" dirty="0"/>
              <a:t>), as well as all those values of students who are shorter than </a:t>
            </a:r>
            <a:r>
              <a:rPr lang="en" sz="3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endParaRPr sz="3200" b="1" dirty="0"/>
          </a:p>
          <a:p>
            <a:pPr indent="-507987">
              <a:buSzPts val="2400"/>
            </a:pPr>
            <a:r>
              <a:rPr lang="en" sz="3200" dirty="0"/>
              <a:t>Doing so will leave us with the total number of students taller than </a:t>
            </a:r>
            <a:r>
              <a:rPr lang="en" sz="3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r>
              <a:rPr lang="en" sz="3200" dirty="0"/>
              <a:t> as well as their combined grade</a:t>
            </a:r>
            <a:endParaRPr sz="3200" dirty="0"/>
          </a:p>
        </p:txBody>
      </p:sp>
      <p:sp>
        <p:nvSpPr>
          <p:cNvPr id="245" name="Google Shape;24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findAverageGrade</a:t>
            </a:r>
            <a:r>
              <a:rPr lang="en" dirty="0"/>
              <a:t> algorithm</a:t>
            </a:r>
            <a:endParaRPr dirty="0"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9128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23323">
              <a:buSzPts val="1400"/>
              <a:buAutoNum type="arabicPeriod"/>
            </a:pPr>
            <a:r>
              <a:rPr lang="en" sz="1867" dirty="0"/>
              <a:t>Initialize variables for decumulation</a:t>
            </a:r>
            <a:endParaRPr sz="1867" dirty="0"/>
          </a:p>
          <a:p>
            <a:pPr lvl="1">
              <a:buClr>
                <a:srgbClr val="000000"/>
              </a:buClr>
              <a:buFont typeface="Consolas"/>
              <a:buChar char="○"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tallerGradeSum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root.gradeSum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buClr>
                <a:srgbClr val="000000"/>
              </a:buClr>
              <a:buFont typeface="Consolas"/>
              <a:buChar char="○"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tallerWeight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root.weight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23323">
              <a:buSzPts val="1400"/>
              <a:buAutoNum type="arabicPeriod"/>
            </a:pPr>
            <a:r>
              <a:rPr lang="en" sz="1867" dirty="0"/>
              <a:t>We traverse from 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867" dirty="0"/>
              <a:t> down to </a:t>
            </a:r>
            <a:r>
              <a:rPr lang="en" sz="1867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r>
              <a:rPr lang="en" sz="1867" dirty="0"/>
              <a:t>, suppose current node is 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67" dirty="0"/>
          </a:p>
          <a:p>
            <a:pPr lvl="1"/>
            <a:r>
              <a:rPr lang="en" dirty="0"/>
              <a:t>Once we have to recurse down to right child </a:t>
            </a:r>
            <a:r>
              <a:rPr lang="en" b="1" dirty="0"/>
              <a:t>in the next step</a:t>
            </a:r>
            <a:endParaRPr b="1" dirty="0"/>
          </a:p>
          <a:p>
            <a:pPr lvl="2"/>
            <a:r>
              <a:rPr lang="en" dirty="0"/>
              <a:t>From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tallerGradeSum</a:t>
            </a:r>
            <a:r>
              <a:rPr lang="en" dirty="0"/>
              <a:t> and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tallerWeight</a:t>
            </a:r>
            <a:r>
              <a:rPr lang="en" dirty="0"/>
              <a:t> respectively, we deduct</a:t>
            </a:r>
            <a:endParaRPr dirty="0"/>
          </a:p>
          <a:p>
            <a:pPr lvl="3"/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dirty="0"/>
              <a:t>’s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 dirty="0"/>
              <a:t> and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(</a:t>
            </a:r>
            <a:r>
              <a:rPr lang="en" sz="1100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tallerGradeSum</a:t>
            </a:r>
            <a:r>
              <a:rPr lang="en" sz="1100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-= w’s grade, </a:t>
            </a:r>
            <a:r>
              <a:rPr lang="en" sz="1100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tallerWeight</a:t>
            </a:r>
            <a:r>
              <a:rPr lang="en" sz="1100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-= 1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lvl="3"/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w.leftChild</a:t>
            </a:r>
            <a:r>
              <a:rPr lang="en" dirty="0" err="1"/>
              <a:t>’s</a:t>
            </a:r>
            <a:r>
              <a:rPr lang="en" dirty="0"/>
              <a:t>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gradeSum</a:t>
            </a:r>
            <a:r>
              <a:rPr lang="en" dirty="0"/>
              <a:t> and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weight 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tallerGradeSum</a:t>
            </a:r>
            <a:r>
              <a:rPr lang="en" sz="1100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lang="en" sz="1100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w.leftChild</a:t>
            </a:r>
            <a:r>
              <a:rPr lang="en" sz="1100" i="1" dirty="0" err="1">
                <a:solidFill>
                  <a:schemeClr val="accent6"/>
                </a:solidFill>
              </a:rPr>
              <a:t>’s</a:t>
            </a:r>
            <a:r>
              <a:rPr lang="en" sz="1100" i="1" dirty="0">
                <a:solidFill>
                  <a:schemeClr val="accent6"/>
                </a:solidFill>
              </a:rPr>
              <a:t> </a:t>
            </a:r>
            <a:r>
              <a:rPr lang="en" sz="1100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gradeSum</a:t>
            </a:r>
            <a:r>
              <a:rPr lang="en" sz="1100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tallerWeight</a:t>
            </a:r>
            <a:r>
              <a:rPr lang="en" sz="1100" i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lang="en" sz="1100" i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w.leftChild</a:t>
            </a:r>
            <a:r>
              <a:rPr lang="en" sz="1100" i="1" dirty="0" err="1">
                <a:solidFill>
                  <a:schemeClr val="accent6"/>
                </a:solidFill>
              </a:rPr>
              <a:t>’s</a:t>
            </a:r>
            <a:r>
              <a:rPr lang="en" sz="1100" i="1" dirty="0">
                <a:solidFill>
                  <a:schemeClr val="accent6"/>
                </a:solidFill>
              </a:rPr>
              <a:t> weight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2"/>
            <a:r>
              <a:rPr lang="en" dirty="0"/>
              <a:t>Realize this is nothing but first deducting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dirty="0"/>
              <a:t>’s values then adding by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w.rightSubtree</a:t>
            </a:r>
            <a:r>
              <a:rPr lang="en" dirty="0" err="1"/>
              <a:t>’s</a:t>
            </a:r>
            <a:r>
              <a:rPr lang="en" dirty="0"/>
              <a:t> values (because we over-deducted)</a:t>
            </a:r>
            <a:endParaRPr dirty="0"/>
          </a:p>
          <a:p>
            <a:pPr lvl="1"/>
            <a:r>
              <a:rPr lang="en" dirty="0"/>
              <a:t>Not forgetting to also finally deduct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r>
              <a:rPr lang="en" dirty="0"/>
              <a:t> and its left child (if exist)</a:t>
            </a:r>
            <a:endParaRPr dirty="0"/>
          </a:p>
          <a:p>
            <a:pPr indent="-423323">
              <a:buSzPts val="1400"/>
              <a:buAutoNum type="arabicPeriod"/>
            </a:pPr>
            <a:r>
              <a:rPr lang="en" sz="1867" dirty="0"/>
              <a:t>Return </a:t>
            </a:r>
            <a:r>
              <a:rPr lang="en" sz="1867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tallerGradeSum</a:t>
            </a:r>
            <a:r>
              <a:rPr lang="en" sz="1867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67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tallerWeight</a:t>
            </a:r>
            <a:endParaRPr sz="1867" dirty="0"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02B527-B72B-28FB-91B0-DBBD0BE04E73}"/>
              </a:ext>
            </a:extLst>
          </p:cNvPr>
          <p:cNvGrpSpPr/>
          <p:nvPr/>
        </p:nvGrpSpPr>
        <p:grpSpPr>
          <a:xfrm>
            <a:off x="9544000" y="1536633"/>
            <a:ext cx="2233600" cy="4289234"/>
            <a:chOff x="9544000" y="1536633"/>
            <a:chExt cx="2233600" cy="4289234"/>
          </a:xfrm>
        </p:grpSpPr>
        <p:sp>
          <p:nvSpPr>
            <p:cNvPr id="253" name="Google Shape;253;p25"/>
            <p:cNvSpPr/>
            <p:nvPr/>
          </p:nvSpPr>
          <p:spPr>
            <a:xfrm>
              <a:off x="10626800" y="2452233"/>
              <a:ext cx="473200" cy="473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w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1303200" y="3230233"/>
              <a:ext cx="473200" cy="473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9950400" y="3230233"/>
              <a:ext cx="473200" cy="473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56" name="Google Shape;256;p25"/>
            <p:cNvGrpSpPr/>
            <p:nvPr/>
          </p:nvGrpSpPr>
          <p:grpSpPr>
            <a:xfrm>
              <a:off x="11494711" y="3827225"/>
              <a:ext cx="90184" cy="345608"/>
              <a:chOff x="8533350" y="2571750"/>
              <a:chExt cx="92100" cy="352950"/>
            </a:xfrm>
          </p:grpSpPr>
          <p:sp>
            <p:nvSpPr>
              <p:cNvPr id="257" name="Google Shape;257;p25"/>
              <p:cNvSpPr/>
              <p:nvPr/>
            </p:nvSpPr>
            <p:spPr>
              <a:xfrm>
                <a:off x="8533350" y="2571750"/>
                <a:ext cx="92100" cy="92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8533350" y="2702025"/>
                <a:ext cx="92100" cy="92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8533350" y="2832300"/>
                <a:ext cx="92100" cy="92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0" name="Google Shape;260;p25"/>
            <p:cNvSpPr/>
            <p:nvPr/>
          </p:nvSpPr>
          <p:spPr>
            <a:xfrm>
              <a:off x="11303200" y="4296633"/>
              <a:ext cx="473200" cy="473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067">
                  <a:latin typeface="Consolas"/>
                  <a:ea typeface="Consolas"/>
                  <a:cs typeface="Consolas"/>
                  <a:sym typeface="Consolas"/>
                </a:rPr>
                <a:t>stuH</a:t>
              </a:r>
              <a:endParaRPr sz="10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9693600" y="3703433"/>
              <a:ext cx="986800" cy="816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62" name="Google Shape;262;p25"/>
            <p:cNvCxnSpPr>
              <a:stCxn id="255" idx="7"/>
              <a:endCxn id="253" idx="3"/>
            </p:cNvCxnSpPr>
            <p:nvPr/>
          </p:nvCxnSpPr>
          <p:spPr>
            <a:xfrm rot="10800000" flipH="1">
              <a:off x="10354301" y="2856332"/>
              <a:ext cx="341600" cy="44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5"/>
            <p:cNvCxnSpPr>
              <a:stCxn id="254" idx="1"/>
              <a:endCxn id="253" idx="5"/>
            </p:cNvCxnSpPr>
            <p:nvPr/>
          </p:nvCxnSpPr>
          <p:spPr>
            <a:xfrm rot="10800000">
              <a:off x="11030899" y="2856332"/>
              <a:ext cx="341600" cy="44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5"/>
            <p:cNvCxnSpPr>
              <a:stCxn id="253" idx="0"/>
            </p:cNvCxnSpPr>
            <p:nvPr/>
          </p:nvCxnSpPr>
          <p:spPr>
            <a:xfrm rot="10800000">
              <a:off x="10863400" y="2106633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25"/>
            <p:cNvSpPr/>
            <p:nvPr/>
          </p:nvSpPr>
          <p:spPr>
            <a:xfrm>
              <a:off x="9544000" y="2290334"/>
              <a:ext cx="2233533" cy="2479500"/>
            </a:xfrm>
            <a:custGeom>
              <a:avLst/>
              <a:gdLst/>
              <a:ahLst/>
              <a:cxnLst/>
              <a:rect l="l" t="t" r="r" b="b"/>
              <a:pathLst>
                <a:path w="67006" h="74385" extrusionOk="0">
                  <a:moveTo>
                    <a:pt x="0" y="36012"/>
                  </a:moveTo>
                  <a:lnTo>
                    <a:pt x="28042" y="0"/>
                  </a:lnTo>
                  <a:lnTo>
                    <a:pt x="67006" y="0"/>
                  </a:lnTo>
                  <a:lnTo>
                    <a:pt x="35717" y="46933"/>
                  </a:lnTo>
                  <a:lnTo>
                    <a:pt x="49885" y="74385"/>
                  </a:lnTo>
                  <a:lnTo>
                    <a:pt x="0" y="74385"/>
                  </a:lnTo>
                  <a:close/>
                </a:path>
              </a:pathLst>
            </a:custGeom>
            <a:noFill/>
            <a:ln w="28575" cap="flat" cmpd="sng">
              <a:solidFill>
                <a:srgbClr val="CC4125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66" name="Google Shape;266;p25"/>
            <p:cNvSpPr txBox="1"/>
            <p:nvPr/>
          </p:nvSpPr>
          <p:spPr>
            <a:xfrm>
              <a:off x="9544000" y="4769067"/>
              <a:ext cx="2233600" cy="10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000" dirty="0">
                  <a:solidFill>
                    <a:srgbClr val="CC4125"/>
                  </a:solidFill>
                </a:rPr>
                <a:t>These correspond to students shorter than </a:t>
              </a:r>
              <a:r>
                <a:rPr lang="en" sz="2000" dirty="0" err="1">
                  <a:latin typeface="Consolas"/>
                  <a:ea typeface="Consolas"/>
                  <a:cs typeface="Consolas"/>
                  <a:sym typeface="Consolas"/>
                </a:rPr>
                <a:t>stuH</a:t>
              </a:r>
              <a:endParaRPr sz="20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25"/>
            <p:cNvSpPr txBox="1"/>
            <p:nvPr/>
          </p:nvSpPr>
          <p:spPr>
            <a:xfrm>
              <a:off x="9544000" y="1536633"/>
              <a:ext cx="2233600" cy="5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 err="1">
                  <a:latin typeface="Consolas"/>
                  <a:ea typeface="Consolas"/>
                  <a:cs typeface="Consolas"/>
                  <a:sym typeface="Consolas"/>
                </a:rPr>
                <a:t>heightTree</a:t>
              </a:r>
              <a:endParaRPr sz="24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findAverageGrade</a:t>
            </a:r>
            <a:r>
              <a:rPr lang="en"/>
              <a:t> strategy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SzPts val="1700"/>
            </a:pPr>
            <a:r>
              <a:rPr lang="en" sz="2400" dirty="0"/>
              <a:t>Here I only presented one possible solution. </a:t>
            </a:r>
            <a:r>
              <a:rPr lang="en-SG" sz="2400" dirty="0"/>
              <a:t>There are obviously various ways to solve this problem</a:t>
            </a:r>
            <a:endParaRPr sz="2400" dirty="0"/>
          </a:p>
          <a:p>
            <a:pPr indent="-448722">
              <a:buSzPts val="1700"/>
            </a:pPr>
            <a:r>
              <a:rPr lang="en" sz="2400" dirty="0"/>
              <a:t>There are other possible variations:</a:t>
            </a:r>
            <a:endParaRPr sz="2400" dirty="0"/>
          </a:p>
          <a:p>
            <a:pPr lvl="1" indent="-448722">
              <a:buSzPts val="1700"/>
            </a:pPr>
            <a:r>
              <a:rPr lang="en" dirty="0"/>
              <a:t>Instead of traversing downwards from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dirty="0"/>
              <a:t> to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r>
              <a:rPr lang="en" dirty="0"/>
              <a:t>, traverse upwards from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r>
              <a:rPr lang="en" dirty="0"/>
              <a:t> to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endParaRPr dirty="0"/>
          </a:p>
          <a:p>
            <a:pPr lvl="1" indent="-448722">
              <a:buSzPts val="1700"/>
            </a:pPr>
            <a:r>
              <a:rPr lang="en" dirty="0"/>
              <a:t>Instead of decumulation, accumulate the values of students taller than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stuH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448722">
              <a:buSzPts val="1700"/>
            </a:pPr>
            <a:r>
              <a:rPr lang="en" dirty="0"/>
              <a:t>Design each node in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heightTree</a:t>
            </a:r>
            <a:r>
              <a:rPr lang="en" dirty="0"/>
              <a:t> to only store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gradeSum</a:t>
            </a:r>
            <a:r>
              <a:rPr lang="en" dirty="0"/>
              <a:t> and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 dirty="0"/>
              <a:t> of its right child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48722">
              <a:buSzPts val="1700"/>
            </a:pPr>
            <a:r>
              <a:rPr lang="en" sz="2400" dirty="0"/>
              <a:t>All of them are potentially workable solutions! Try implementing them in pseudocode and trace them out!</a:t>
            </a:r>
            <a:endParaRPr sz="2400" dirty="0"/>
          </a:p>
          <a:p>
            <a:pPr indent="-448722">
              <a:buSzPts val="1700"/>
            </a:pPr>
            <a:r>
              <a:rPr lang="en" sz="2400" dirty="0"/>
              <a:t>Key thing here is that you are using data-</a:t>
            </a:r>
            <a:r>
              <a:rPr lang="en" sz="2400" dirty="0" err="1"/>
              <a:t>summarisation</a:t>
            </a:r>
            <a:r>
              <a:rPr lang="en" sz="2400" dirty="0"/>
              <a:t> ability of augmented trees to help you compute the answer so you don’t have to visit every node in the tree</a:t>
            </a:r>
            <a:endParaRPr sz="2400" dirty="0"/>
          </a:p>
        </p:txBody>
      </p:sp>
      <p:sp>
        <p:nvSpPr>
          <p:cNvPr id="274" name="Google Shape;27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What if we disallow hashtables?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Can you come up with an alternative for </a:t>
            </a:r>
            <a:r>
              <a:rPr lang="en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nameTable</a:t>
            </a:r>
            <a:r>
              <a:rPr lang="en" sz="3200"/>
              <a:t>?</a:t>
            </a:r>
            <a:endParaRPr sz="3200"/>
          </a:p>
        </p:txBody>
      </p:sp>
      <p:sp>
        <p:nvSpPr>
          <p:cNvPr id="281" name="Google Shape;281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8"/>
          <p:cNvCxnSpPr>
            <a:stCxn id="287" idx="1"/>
            <a:endCxn id="288" idx="1"/>
          </p:cNvCxnSpPr>
          <p:nvPr/>
        </p:nvCxnSpPr>
        <p:spPr>
          <a:xfrm flipH="1">
            <a:off x="953089" y="423677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8"/>
          <p:cNvCxnSpPr>
            <a:stCxn id="290" idx="1"/>
            <a:endCxn id="291" idx="1"/>
          </p:cNvCxnSpPr>
          <p:nvPr/>
        </p:nvCxnSpPr>
        <p:spPr>
          <a:xfrm>
            <a:off x="8015324" y="42367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8"/>
          <p:cNvCxnSpPr>
            <a:stCxn id="287" idx="1"/>
            <a:endCxn id="293" idx="1"/>
          </p:cNvCxnSpPr>
          <p:nvPr/>
        </p:nvCxnSpPr>
        <p:spPr>
          <a:xfrm rot="10800000" flipH="1">
            <a:off x="2027489" y="264997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8"/>
          <p:cNvCxnSpPr>
            <a:stCxn id="293" idx="1"/>
            <a:endCxn id="295" idx="1"/>
          </p:cNvCxnSpPr>
          <p:nvPr/>
        </p:nvCxnSpPr>
        <p:spPr>
          <a:xfrm>
            <a:off x="3102028" y="2649960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8"/>
          <p:cNvCxnSpPr>
            <a:stCxn id="295" idx="1"/>
            <a:endCxn id="297" idx="1"/>
          </p:cNvCxnSpPr>
          <p:nvPr/>
        </p:nvCxnSpPr>
        <p:spPr>
          <a:xfrm flipH="1">
            <a:off x="3102167" y="423677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8"/>
          <p:cNvCxnSpPr>
            <a:stCxn id="295" idx="1"/>
            <a:endCxn id="299" idx="1"/>
          </p:cNvCxnSpPr>
          <p:nvPr/>
        </p:nvCxnSpPr>
        <p:spPr>
          <a:xfrm>
            <a:off x="4176567" y="423677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2 BSTs!</a:t>
            </a: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4713768" y="5554912"/>
            <a:ext cx="1074600" cy="537301"/>
            <a:chOff x="311694" y="4113770"/>
            <a:chExt cx="914397" cy="457200"/>
          </a:xfrm>
        </p:grpSpPr>
        <p:sp>
          <p:nvSpPr>
            <p:cNvPr id="303" name="Google Shape;303;p2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933">
                  <a:latin typeface="Consolas"/>
                  <a:ea typeface="Consolas"/>
                  <a:cs typeface="Consolas"/>
                  <a:sym typeface="Consolas"/>
                </a:rPr>
                <a:t>W</a:t>
              </a:r>
              <a:endParaRPr sz="29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186</a:t>
              </a:r>
              <a:endParaRPr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4" name="Google Shape;304;p28"/>
          <p:cNvGrpSpPr/>
          <p:nvPr/>
        </p:nvGrpSpPr>
        <p:grpSpPr>
          <a:xfrm>
            <a:off x="2564717" y="5554912"/>
            <a:ext cx="1074600" cy="537301"/>
            <a:chOff x="726582" y="4113770"/>
            <a:chExt cx="914397" cy="457200"/>
          </a:xfrm>
        </p:grpSpPr>
        <p:sp>
          <p:nvSpPr>
            <p:cNvPr id="305" name="Google Shape;305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933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9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155</a:t>
              </a:r>
              <a:endParaRPr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>
            <a:off x="3639269" y="3968126"/>
            <a:ext cx="1074600" cy="537301"/>
            <a:chOff x="726582" y="4113770"/>
            <a:chExt cx="914397" cy="457200"/>
          </a:xfrm>
        </p:grpSpPr>
        <p:sp>
          <p:nvSpPr>
            <p:cNvPr id="307" name="Google Shape;307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933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endParaRPr sz="29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180</a:t>
              </a:r>
              <a:endParaRPr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8" name="Google Shape;308;p28"/>
          <p:cNvGrpSpPr/>
          <p:nvPr/>
        </p:nvGrpSpPr>
        <p:grpSpPr>
          <a:xfrm>
            <a:off x="2564731" y="2381310"/>
            <a:ext cx="1074600" cy="537301"/>
            <a:chOff x="726582" y="4113770"/>
            <a:chExt cx="914397" cy="457200"/>
          </a:xfrm>
        </p:grpSpPr>
        <p:sp>
          <p:nvSpPr>
            <p:cNvPr id="309" name="Google Shape;309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933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29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176</a:t>
              </a:r>
              <a:endParaRPr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10" name="Google Shape;310;p28"/>
          <p:cNvGrpSpPr/>
          <p:nvPr/>
        </p:nvGrpSpPr>
        <p:grpSpPr>
          <a:xfrm>
            <a:off x="1490192" y="3968126"/>
            <a:ext cx="1074600" cy="537301"/>
            <a:chOff x="726582" y="4113770"/>
            <a:chExt cx="914397" cy="457200"/>
          </a:xfrm>
        </p:grpSpPr>
        <p:sp>
          <p:nvSpPr>
            <p:cNvPr id="311" name="Google Shape;311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933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29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162</a:t>
              </a:r>
              <a:endParaRPr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12" name="Google Shape;312;p28"/>
          <p:cNvCxnSpPr>
            <a:stCxn id="290" idx="1"/>
            <a:endCxn id="313" idx="1"/>
          </p:cNvCxnSpPr>
          <p:nvPr/>
        </p:nvCxnSpPr>
        <p:spPr>
          <a:xfrm flipH="1">
            <a:off x="6940924" y="42367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8"/>
          <p:cNvCxnSpPr>
            <a:stCxn id="290" idx="1"/>
            <a:endCxn id="315" idx="1"/>
          </p:cNvCxnSpPr>
          <p:nvPr/>
        </p:nvCxnSpPr>
        <p:spPr>
          <a:xfrm rot="10800000" flipH="1">
            <a:off x="8015324" y="26499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8"/>
          <p:cNvCxnSpPr>
            <a:stCxn id="315" idx="1"/>
            <a:endCxn id="317" idx="1"/>
          </p:cNvCxnSpPr>
          <p:nvPr/>
        </p:nvCxnSpPr>
        <p:spPr>
          <a:xfrm>
            <a:off x="9089853" y="2650024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8"/>
          <p:cNvCxnSpPr>
            <a:stCxn id="317" idx="1"/>
            <a:endCxn id="319" idx="1"/>
          </p:cNvCxnSpPr>
          <p:nvPr/>
        </p:nvCxnSpPr>
        <p:spPr>
          <a:xfrm>
            <a:off x="10164381" y="4236796"/>
            <a:ext cx="1074400" cy="158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28"/>
          <p:cNvGrpSpPr/>
          <p:nvPr/>
        </p:nvGrpSpPr>
        <p:grpSpPr>
          <a:xfrm>
            <a:off x="10701684" y="5554921"/>
            <a:ext cx="1074477" cy="537240"/>
            <a:chOff x="311694" y="4113770"/>
            <a:chExt cx="914397" cy="457200"/>
          </a:xfrm>
        </p:grpSpPr>
        <p:sp>
          <p:nvSpPr>
            <p:cNvPr id="321" name="Google Shape;321;p2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latin typeface="Consolas"/>
                  <a:ea typeface="Consolas"/>
                  <a:cs typeface="Consolas"/>
                  <a:sym typeface="Consolas"/>
                </a:rPr>
                <a:t>186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2" name="Google Shape;322;p28"/>
          <p:cNvGrpSpPr/>
          <p:nvPr/>
        </p:nvGrpSpPr>
        <p:grpSpPr>
          <a:xfrm>
            <a:off x="9627144" y="3968176"/>
            <a:ext cx="1074477" cy="537240"/>
            <a:chOff x="726582" y="4113770"/>
            <a:chExt cx="914397" cy="457200"/>
          </a:xfrm>
        </p:grpSpPr>
        <p:sp>
          <p:nvSpPr>
            <p:cNvPr id="323" name="Google Shape;323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latin typeface="Consolas"/>
                  <a:ea typeface="Consolas"/>
                  <a:cs typeface="Consolas"/>
                  <a:sym typeface="Consolas"/>
                </a:rPr>
                <a:t>180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4" name="Google Shape;324;p28"/>
          <p:cNvGrpSpPr/>
          <p:nvPr/>
        </p:nvGrpSpPr>
        <p:grpSpPr>
          <a:xfrm>
            <a:off x="8552616" y="2381404"/>
            <a:ext cx="1074477" cy="537240"/>
            <a:chOff x="726582" y="4113770"/>
            <a:chExt cx="914397" cy="457200"/>
          </a:xfrm>
        </p:grpSpPr>
        <p:sp>
          <p:nvSpPr>
            <p:cNvPr id="325" name="Google Shape;325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latin typeface="Consolas"/>
                  <a:ea typeface="Consolas"/>
                  <a:cs typeface="Consolas"/>
                  <a:sym typeface="Consolas"/>
                </a:rPr>
                <a:t>176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6" name="Google Shape;326;p28"/>
          <p:cNvGrpSpPr/>
          <p:nvPr/>
        </p:nvGrpSpPr>
        <p:grpSpPr>
          <a:xfrm>
            <a:off x="7478087" y="3968176"/>
            <a:ext cx="1074477" cy="537240"/>
            <a:chOff x="726582" y="4113770"/>
            <a:chExt cx="914397" cy="457200"/>
          </a:xfrm>
        </p:grpSpPr>
        <p:sp>
          <p:nvSpPr>
            <p:cNvPr id="327" name="Google Shape;327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latin typeface="Consolas"/>
                  <a:ea typeface="Consolas"/>
                  <a:cs typeface="Consolas"/>
                  <a:sym typeface="Consolas"/>
                </a:rPr>
                <a:t>162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8" name="Google Shape;328;p28"/>
          <p:cNvGrpSpPr/>
          <p:nvPr/>
        </p:nvGrpSpPr>
        <p:grpSpPr>
          <a:xfrm>
            <a:off x="6403567" y="5554921"/>
            <a:ext cx="1074477" cy="537240"/>
            <a:chOff x="726582" y="4113770"/>
            <a:chExt cx="914397" cy="457200"/>
          </a:xfrm>
        </p:grpSpPr>
        <p:sp>
          <p:nvSpPr>
            <p:cNvPr id="329" name="Google Shape;329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latin typeface="Consolas"/>
                  <a:ea typeface="Consolas"/>
                  <a:cs typeface="Consolas"/>
                  <a:sym typeface="Consolas"/>
                </a:rPr>
                <a:t>155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0" name="Google Shape;330;p28"/>
          <p:cNvSpPr/>
          <p:nvPr/>
        </p:nvSpPr>
        <p:spPr>
          <a:xfrm>
            <a:off x="6940725" y="5555015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6940725" y="5823833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11239067" y="5554825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11239067" y="5823643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10164536" y="3968076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8.6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10164536" y="4236895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8015364" y="3968063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8015364" y="4236881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9090004" y="2381300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25.3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9090004" y="2650119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415600" y="1536633"/>
            <a:ext cx="5372800" cy="5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nameTree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6403067" y="1536700"/>
            <a:ext cx="5372800" cy="5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heightTree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2" name="Google Shape;342;p28"/>
          <p:cNvGrpSpPr/>
          <p:nvPr/>
        </p:nvGrpSpPr>
        <p:grpSpPr>
          <a:xfrm>
            <a:off x="8552602" y="5554860"/>
            <a:ext cx="1074477" cy="537240"/>
            <a:chOff x="726582" y="4113770"/>
            <a:chExt cx="914397" cy="457200"/>
          </a:xfrm>
        </p:grpSpPr>
        <p:sp>
          <p:nvSpPr>
            <p:cNvPr id="343" name="Google Shape;343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4" name="Google Shape;344;p28"/>
          <p:cNvSpPr/>
          <p:nvPr/>
        </p:nvSpPr>
        <p:spPr>
          <a:xfrm>
            <a:off x="9089868" y="5554783"/>
            <a:ext cx="537200" cy="2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3.9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9089760" y="5823772"/>
            <a:ext cx="537200" cy="2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6" name="Google Shape;346;p28"/>
          <p:cNvGrpSpPr/>
          <p:nvPr/>
        </p:nvGrpSpPr>
        <p:grpSpPr>
          <a:xfrm>
            <a:off x="415625" y="5555022"/>
            <a:ext cx="1074600" cy="537301"/>
            <a:chOff x="726582" y="4113770"/>
            <a:chExt cx="914397" cy="457200"/>
          </a:xfrm>
        </p:grpSpPr>
        <p:sp>
          <p:nvSpPr>
            <p:cNvPr id="347" name="Google Shape;347;p28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933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29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8" name="Google Shape;348;p28"/>
          <p:cNvSpPr txBox="1"/>
          <p:nvPr/>
        </p:nvSpPr>
        <p:spPr>
          <a:xfrm>
            <a:off x="3639333" y="2381267"/>
            <a:ext cx="18256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Value:height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1354200" y="2381267"/>
            <a:ext cx="12108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Key:name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7080467" y="2381267"/>
            <a:ext cx="14720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Key:height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9627167" y="2381251"/>
            <a:ext cx="10744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Value: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10573533" y="2381267"/>
            <a:ext cx="13308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gradeSum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1.c.</a:t>
            </a:r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What if height is now not unique?</a:t>
            </a:r>
            <a:endParaRPr sz="3200"/>
          </a:p>
          <a:p>
            <a:pPr marL="0" indent="0">
              <a:spcBef>
                <a:spcPts val="1600"/>
              </a:spcBef>
              <a:buNone/>
            </a:pPr>
            <a:r>
              <a:rPr lang="en" sz="3200"/>
              <a:t>What issue(s) will arise from this?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How might you modify your solution in the previous part to resolve the issue(s)?</a:t>
            </a:r>
            <a:endParaRPr sz="3200"/>
          </a:p>
        </p:txBody>
      </p:sp>
      <p:sp>
        <p:nvSpPr>
          <p:cNvPr id="359" name="Google Shape;359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insert(“Peter”, 176, 4.8)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6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933"/>
              <a:t>So now we have a new student Peter who is 176cm tall.</a:t>
            </a:r>
            <a:endParaRPr sz="2933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933"/>
              <a:t>We already have a student (Charles) with height 176.</a:t>
            </a:r>
            <a:endParaRPr sz="2933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933"/>
              <a:t>What do we do now???</a:t>
            </a:r>
            <a:endParaRPr sz="2933"/>
          </a:p>
        </p:txBody>
      </p:sp>
      <p:cxnSp>
        <p:nvCxnSpPr>
          <p:cNvPr id="367" name="Google Shape;367;p30"/>
          <p:cNvCxnSpPr>
            <a:stCxn id="368" idx="1"/>
            <a:endCxn id="369" idx="1"/>
          </p:cNvCxnSpPr>
          <p:nvPr/>
        </p:nvCxnSpPr>
        <p:spPr>
          <a:xfrm>
            <a:off x="7159461" y="3814471"/>
            <a:ext cx="13188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30"/>
          <p:cNvCxnSpPr>
            <a:stCxn id="368" idx="1"/>
            <a:endCxn id="371" idx="1"/>
          </p:cNvCxnSpPr>
          <p:nvPr/>
        </p:nvCxnSpPr>
        <p:spPr>
          <a:xfrm flipH="1">
            <a:off x="5840261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30"/>
          <p:cNvCxnSpPr>
            <a:stCxn id="368" idx="1"/>
            <a:endCxn id="373" idx="1"/>
          </p:cNvCxnSpPr>
          <p:nvPr/>
        </p:nvCxnSpPr>
        <p:spPr>
          <a:xfrm rot="10800000" flipH="1">
            <a:off x="7159461" y="1866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30"/>
          <p:cNvCxnSpPr>
            <a:stCxn id="373" idx="1"/>
            <a:endCxn id="375" idx="1"/>
          </p:cNvCxnSpPr>
          <p:nvPr/>
        </p:nvCxnSpPr>
        <p:spPr>
          <a:xfrm>
            <a:off x="8478525" y="1866557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30"/>
          <p:cNvCxnSpPr>
            <a:stCxn id="375" idx="1"/>
            <a:endCxn id="377" idx="1"/>
          </p:cNvCxnSpPr>
          <p:nvPr/>
        </p:nvCxnSpPr>
        <p:spPr>
          <a:xfrm>
            <a:off x="9797589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8" name="Google Shape;378;p30"/>
          <p:cNvGrpSpPr/>
          <p:nvPr/>
        </p:nvGrpSpPr>
        <p:grpSpPr>
          <a:xfrm>
            <a:off x="10457123" y="5432587"/>
            <a:ext cx="1319048" cy="659527"/>
            <a:chOff x="311694" y="4113770"/>
            <a:chExt cx="914397" cy="457200"/>
          </a:xfrm>
        </p:grpSpPr>
        <p:sp>
          <p:nvSpPr>
            <p:cNvPr id="379" name="Google Shape;379;p3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186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80" name="Google Shape;380;p30"/>
          <p:cNvGrpSpPr/>
          <p:nvPr/>
        </p:nvGrpSpPr>
        <p:grpSpPr>
          <a:xfrm>
            <a:off x="9138067" y="3484707"/>
            <a:ext cx="1319048" cy="659527"/>
            <a:chOff x="726582" y="4113770"/>
            <a:chExt cx="914397" cy="457200"/>
          </a:xfrm>
        </p:grpSpPr>
        <p:sp>
          <p:nvSpPr>
            <p:cNvPr id="381" name="Google Shape;381;p30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180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82" name="Google Shape;382;p30"/>
          <p:cNvGrpSpPr/>
          <p:nvPr/>
        </p:nvGrpSpPr>
        <p:grpSpPr>
          <a:xfrm>
            <a:off x="7819004" y="1536795"/>
            <a:ext cx="1319048" cy="659527"/>
            <a:chOff x="726582" y="4113770"/>
            <a:chExt cx="914397" cy="457200"/>
          </a:xfrm>
        </p:grpSpPr>
        <p:sp>
          <p:nvSpPr>
            <p:cNvPr id="383" name="Google Shape;383;p30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176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84" name="Google Shape;384;p30"/>
          <p:cNvGrpSpPr/>
          <p:nvPr/>
        </p:nvGrpSpPr>
        <p:grpSpPr>
          <a:xfrm>
            <a:off x="6499940" y="3484707"/>
            <a:ext cx="1319048" cy="659527"/>
            <a:chOff x="726582" y="4113770"/>
            <a:chExt cx="914397" cy="457200"/>
          </a:xfrm>
        </p:grpSpPr>
        <p:sp>
          <p:nvSpPr>
            <p:cNvPr id="385" name="Google Shape;385;p30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162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86" name="Google Shape;386;p30"/>
          <p:cNvGrpSpPr/>
          <p:nvPr/>
        </p:nvGrpSpPr>
        <p:grpSpPr>
          <a:xfrm>
            <a:off x="5180887" y="5432587"/>
            <a:ext cx="1319048" cy="659527"/>
            <a:chOff x="726582" y="4113770"/>
            <a:chExt cx="914397" cy="457200"/>
          </a:xfrm>
        </p:grpSpPr>
        <p:sp>
          <p:nvSpPr>
            <p:cNvPr id="387" name="Google Shape;387;p30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155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88" name="Google Shape;388;p30"/>
          <p:cNvSpPr/>
          <p:nvPr/>
        </p:nvSpPr>
        <p:spPr>
          <a:xfrm>
            <a:off x="5840251" y="5432584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5840251" y="5762584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9797717" y="3484467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8.6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9797717" y="3814467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7159451" y="34844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7159384" y="38144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8478651" y="15365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25.3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8478651" y="18665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6" name="Google Shape;396;p30"/>
          <p:cNvGrpSpPr/>
          <p:nvPr/>
        </p:nvGrpSpPr>
        <p:grpSpPr>
          <a:xfrm>
            <a:off x="7818904" y="5432595"/>
            <a:ext cx="1319048" cy="659527"/>
            <a:chOff x="726582" y="4113770"/>
            <a:chExt cx="914397" cy="457200"/>
          </a:xfrm>
        </p:grpSpPr>
        <p:sp>
          <p:nvSpPr>
            <p:cNvPr id="397" name="Google Shape;397;p30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8" name="Google Shape;398;p30"/>
          <p:cNvSpPr/>
          <p:nvPr/>
        </p:nvSpPr>
        <p:spPr>
          <a:xfrm>
            <a:off x="84784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3.9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8478517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111167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11116784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B6ABDD-6B74-1AFD-4B0A-5DD878AC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a function </a:t>
            </a:r>
            <a:r>
              <a:rPr lang="en-US" b="1" dirty="0"/>
              <a:t>rand5()</a:t>
            </a:r>
            <a:r>
              <a:rPr lang="en-US" dirty="0"/>
              <a:t> that generates a random integer from 1 to 5. Use it to write a function </a:t>
            </a:r>
            <a:r>
              <a:rPr lang="en-US" b="1" dirty="0"/>
              <a:t>rand7() </a:t>
            </a:r>
            <a:r>
              <a:rPr lang="en-US" dirty="0"/>
              <a:t>that generates a random integer from 1 to 7. Comment on your proposed approach whether it will end in a number of calls to the function, </a:t>
            </a:r>
            <a:r>
              <a:rPr lang="en-US" b="1" dirty="0"/>
              <a:t>rand5()</a:t>
            </a:r>
            <a:r>
              <a:rPr lang="en-US" dirty="0"/>
              <a:t> or not.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BF34D-B416-C931-1778-B09DDB97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Puzzle</a:t>
            </a:r>
          </a:p>
        </p:txBody>
      </p:sp>
    </p:spTree>
    <p:extLst>
      <p:ext uri="{BB962C8B-B14F-4D97-AF65-F5344CB8AC3E}">
        <p14:creationId xmlns:p14="http://schemas.microsoft.com/office/powerpoint/2010/main" val="269225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Key duplicates</a:t>
            </a:r>
            <a:endParaRPr/>
          </a:p>
        </p:txBody>
      </p:sp>
      <p:sp>
        <p:nvSpPr>
          <p:cNvPr id="407" name="Google Shape;407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Realistically speaking, the data might contain certain keys with high duplicate count. This is especially true for something like height in a large group of people.</a:t>
            </a:r>
            <a:endParaRPr sz="3200"/>
          </a:p>
          <a:p>
            <a:pPr marL="0" indent="0">
              <a:spcBef>
                <a:spcPts val="1600"/>
              </a:spcBef>
              <a:buNone/>
            </a:pPr>
            <a:r>
              <a:rPr lang="en" sz="3200"/>
              <a:t>Having too many duplicate keys in a BST can lead to non-optimal insertion and a potentially complicated (read: bug-prone) querying process.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There exists an easy and optimal solution to handle duplicate height in this problem :)</a:t>
            </a:r>
            <a:endParaRPr sz="320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insert(“Peter”, 176, 4.8)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6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We can simply treat each node as a bucket of students!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You should convince yourself that doing so wouldn’t affect any operation.</a:t>
            </a:r>
            <a:endParaRPr sz="3200"/>
          </a:p>
        </p:txBody>
      </p:sp>
      <p:cxnSp>
        <p:nvCxnSpPr>
          <p:cNvPr id="416" name="Google Shape;416;p32"/>
          <p:cNvCxnSpPr>
            <a:stCxn id="417" idx="1"/>
            <a:endCxn id="418" idx="1"/>
          </p:cNvCxnSpPr>
          <p:nvPr/>
        </p:nvCxnSpPr>
        <p:spPr>
          <a:xfrm>
            <a:off x="7159461" y="3814471"/>
            <a:ext cx="13188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32"/>
          <p:cNvCxnSpPr>
            <a:stCxn id="417" idx="1"/>
            <a:endCxn id="420" idx="1"/>
          </p:cNvCxnSpPr>
          <p:nvPr/>
        </p:nvCxnSpPr>
        <p:spPr>
          <a:xfrm flipH="1">
            <a:off x="5840261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32"/>
          <p:cNvCxnSpPr>
            <a:stCxn id="417" idx="1"/>
            <a:endCxn id="422" idx="1"/>
          </p:cNvCxnSpPr>
          <p:nvPr/>
        </p:nvCxnSpPr>
        <p:spPr>
          <a:xfrm rot="10800000" flipH="1">
            <a:off x="7159461" y="1866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32"/>
          <p:cNvCxnSpPr>
            <a:stCxn id="422" idx="1"/>
            <a:endCxn id="424" idx="1"/>
          </p:cNvCxnSpPr>
          <p:nvPr/>
        </p:nvCxnSpPr>
        <p:spPr>
          <a:xfrm>
            <a:off x="8478525" y="1866557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2"/>
          <p:cNvCxnSpPr>
            <a:stCxn id="424" idx="1"/>
            <a:endCxn id="426" idx="1"/>
          </p:cNvCxnSpPr>
          <p:nvPr/>
        </p:nvCxnSpPr>
        <p:spPr>
          <a:xfrm>
            <a:off x="9797589" y="3814471"/>
            <a:ext cx="1319200" cy="194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7" name="Google Shape;427;p32"/>
          <p:cNvGrpSpPr/>
          <p:nvPr/>
        </p:nvGrpSpPr>
        <p:grpSpPr>
          <a:xfrm>
            <a:off x="10457123" y="5432587"/>
            <a:ext cx="1319048" cy="659527"/>
            <a:chOff x="311694" y="4113770"/>
            <a:chExt cx="914397" cy="457200"/>
          </a:xfrm>
        </p:grpSpPr>
        <p:sp>
          <p:nvSpPr>
            <p:cNvPr id="428" name="Google Shape;428;p3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186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29" name="Google Shape;429;p32"/>
          <p:cNvGrpSpPr/>
          <p:nvPr/>
        </p:nvGrpSpPr>
        <p:grpSpPr>
          <a:xfrm>
            <a:off x="9138067" y="3484707"/>
            <a:ext cx="1319048" cy="659527"/>
            <a:chOff x="726582" y="4113770"/>
            <a:chExt cx="914397" cy="457200"/>
          </a:xfrm>
        </p:grpSpPr>
        <p:sp>
          <p:nvSpPr>
            <p:cNvPr id="430" name="Google Shape;430;p3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180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31" name="Google Shape;431;p32"/>
          <p:cNvGrpSpPr/>
          <p:nvPr/>
        </p:nvGrpSpPr>
        <p:grpSpPr>
          <a:xfrm>
            <a:off x="7819004" y="1536795"/>
            <a:ext cx="1319048" cy="659527"/>
            <a:chOff x="726582" y="4113770"/>
            <a:chExt cx="914397" cy="457200"/>
          </a:xfrm>
        </p:grpSpPr>
        <p:sp>
          <p:nvSpPr>
            <p:cNvPr id="432" name="Google Shape;432;p3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176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33" name="Google Shape;433;p32"/>
          <p:cNvGrpSpPr/>
          <p:nvPr/>
        </p:nvGrpSpPr>
        <p:grpSpPr>
          <a:xfrm>
            <a:off x="6499940" y="3484707"/>
            <a:ext cx="1319048" cy="659527"/>
            <a:chOff x="726582" y="4113770"/>
            <a:chExt cx="914397" cy="457200"/>
          </a:xfrm>
        </p:grpSpPr>
        <p:sp>
          <p:nvSpPr>
            <p:cNvPr id="434" name="Google Shape;434;p3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162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35" name="Google Shape;435;p32"/>
          <p:cNvGrpSpPr/>
          <p:nvPr/>
        </p:nvGrpSpPr>
        <p:grpSpPr>
          <a:xfrm>
            <a:off x="5180887" y="5432587"/>
            <a:ext cx="1319048" cy="659527"/>
            <a:chOff x="726582" y="4113770"/>
            <a:chExt cx="914397" cy="457200"/>
          </a:xfrm>
        </p:grpSpPr>
        <p:sp>
          <p:nvSpPr>
            <p:cNvPr id="436" name="Google Shape;436;p3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155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37" name="Google Shape;437;p32"/>
          <p:cNvSpPr/>
          <p:nvPr/>
        </p:nvSpPr>
        <p:spPr>
          <a:xfrm>
            <a:off x="5840251" y="5432584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4.1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5840251" y="5762584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9797717" y="3484467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8.6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9797717" y="3814467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7159451" y="34844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7159384" y="38144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8478651" y="15365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30.1</a:t>
            </a:r>
            <a:endParaRPr dirty="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8478651" y="18665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45" name="Google Shape;445;p32"/>
          <p:cNvGrpSpPr/>
          <p:nvPr/>
        </p:nvGrpSpPr>
        <p:grpSpPr>
          <a:xfrm>
            <a:off x="7818904" y="5432595"/>
            <a:ext cx="1319048" cy="659527"/>
            <a:chOff x="726582" y="4113770"/>
            <a:chExt cx="914397" cy="457200"/>
          </a:xfrm>
        </p:grpSpPr>
        <p:sp>
          <p:nvSpPr>
            <p:cNvPr id="446" name="Google Shape;446;p32"/>
            <p:cNvSpPr/>
            <p:nvPr/>
          </p:nvSpPr>
          <p:spPr>
            <a:xfrm>
              <a:off x="726582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667"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2667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83779" y="4113770"/>
              <a:ext cx="457200" cy="4572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6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47" name="Google Shape;447;p32"/>
          <p:cNvSpPr/>
          <p:nvPr/>
        </p:nvSpPr>
        <p:spPr>
          <a:xfrm>
            <a:off x="84784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3.9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8478517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11116784" y="5432351"/>
            <a:ext cx="659600" cy="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11116784" y="5762351"/>
            <a:ext cx="659600" cy="33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9138267" y="1531033"/>
            <a:ext cx="2638000" cy="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</a:rPr>
              <a:t>Just throw into this bucket!</a:t>
            </a:r>
            <a:endParaRPr sz="2133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Challenge yourself!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Google Shape;457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3200" dirty="0"/>
                  <a:t>Depending on your answer for 1.a. along with other reasonable assumptions, there is another possible solution which requires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 </m:t>
                    </m:r>
                    <m:r>
                      <m:rPr>
                        <m:sty m:val="p"/>
                      </m:rP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⁡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)</m:t>
                    </m:r>
                  </m:oMath>
                </a14:m>
                <a:r>
                  <a:rPr lang="en" sz="3200" dirty="0"/>
                  <a:t> preprocessing time and thereafter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(1)</m:t>
                    </m:r>
                  </m:oMath>
                </a14:m>
                <a:r>
                  <a:rPr lang="en" sz="3200" dirty="0"/>
                  <a:t> query time!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3200" dirty="0"/>
                  <a:t>Can you come up with such a solution?</a:t>
                </a:r>
                <a:endParaRPr sz="3200" dirty="0"/>
              </a:p>
            </p:txBody>
          </p:sp>
        </mc:Choice>
        <mc:Fallback xmlns="">
          <p:sp>
            <p:nvSpPr>
              <p:cNvPr id="457" name="Google Shape;45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Google Shape;458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Challenge yourself!</a:t>
            </a:r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We have conveniently avoided mentioning about tree rebalancing in an augmented BST tree.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How would rebalancing work with augmented nodes in the tree here?</a:t>
            </a:r>
            <a:endParaRPr sz="3200"/>
          </a:p>
        </p:txBody>
      </p:sp>
      <p:sp>
        <p:nvSpPr>
          <p:cNvPr id="465" name="Google Shape;465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Problem 2</a:t>
            </a:r>
            <a:endParaRPr/>
          </a:p>
        </p:txBody>
      </p:sp>
      <p:sp>
        <p:nvSpPr>
          <p:cNvPr id="471" name="Google Shape;471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 game of cards</a:t>
            </a:r>
            <a:endParaRPr/>
          </a:p>
        </p:txBody>
      </p:sp>
      <p:sp>
        <p:nvSpPr>
          <p:cNvPr id="477" name="Google Shape;477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Google Shape;478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3200" dirty="0"/>
                  <a:t>Suppose you have a deck of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sz="3200" dirty="0"/>
                  <a:t> cards.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" sz="3200" dirty="0"/>
                  <a:t>They are spread out in front of you on the table from left to right.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" sz="3200" dirty="0"/>
                  <a:t>Each card indexed from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1</m:t>
                    </m:r>
                  </m:oMath>
                </a14:m>
                <a:r>
                  <a:rPr lang="en" sz="3200" dirty="0"/>
                  <a:t> to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sz="3200" dirty="0"/>
                  <a:t>.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3200" dirty="0"/>
                  <a:t>Each card can either be facing up or down.</a:t>
                </a:r>
                <a:endParaRPr sz="3200" dirty="0"/>
              </a:p>
            </p:txBody>
          </p:sp>
        </mc:Choice>
        <mc:Fallback xmlns="">
          <p:sp>
            <p:nvSpPr>
              <p:cNvPr id="478" name="Google Shape;478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ADT</a:t>
            </a:r>
            <a:endParaRPr/>
          </a:p>
        </p:txBody>
      </p:sp>
      <p:sp>
        <p:nvSpPr>
          <p:cNvPr id="484" name="Google Shape;484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graphicFrame>
        <p:nvGraphicFramePr>
          <p:cNvPr id="485" name="Google Shape;485;p37"/>
          <p:cNvGraphicFramePr/>
          <p:nvPr>
            <p:extLst>
              <p:ext uri="{D42A27DB-BD31-4B8C-83A1-F6EECF244321}">
                <p14:modId xmlns:p14="http://schemas.microsoft.com/office/powerpoint/2010/main" val="3796498412"/>
              </p:ext>
            </p:extLst>
          </p:nvPr>
        </p:nvGraphicFramePr>
        <p:xfrm>
          <a:off x="415600" y="1536633"/>
          <a:ext cx="11360800" cy="2453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Operation</a:t>
                      </a:r>
                      <a:endParaRPr sz="320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Behaviour</a:t>
                      </a:r>
                      <a:endParaRPr sz="320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</a:t>
                      </a:r>
                      <a:r>
                        <a:rPr lang="en" sz="2400" b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24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Return whether card at index </a:t>
                      </a:r>
                      <a:r>
                        <a:rPr lang="en" sz="27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2700">
                          <a:solidFill>
                            <a:schemeClr val="dk2"/>
                          </a:solidFill>
                        </a:rPr>
                        <a:t> is facing up or down.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turnOver</a:t>
                      </a:r>
                      <a:r>
                        <a:rPr lang="en" sz="24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400" b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i,j</a:t>
                      </a:r>
                      <a:r>
                        <a:rPr lang="en" sz="24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>
                          <a:solidFill>
                            <a:schemeClr val="dk2"/>
                          </a:solidFill>
                        </a:rPr>
                        <a:t>Turn over all cards in the subsequence specified by the index range </a:t>
                      </a:r>
                      <a:r>
                        <a:rPr lang="en" sz="2700" dirty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[</a:t>
                      </a:r>
                      <a:r>
                        <a:rPr lang="en" sz="270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2700" dirty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, </a:t>
                      </a:r>
                      <a:r>
                        <a:rPr lang="en" sz="27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lang="en" sz="2700" dirty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]</a:t>
                      </a:r>
                      <a:r>
                        <a:rPr lang="en" sz="2700" dirty="0">
                          <a:solidFill>
                            <a:schemeClr val="dk2"/>
                          </a:solidFill>
                        </a:rPr>
                        <a:t>.</a:t>
                      </a:r>
                      <a:endParaRPr sz="27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2.a.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Google Shape;491;p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3200" dirty="0"/>
                  <a:t>Given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sz="3200" dirty="0"/>
                  <a:t> cards already laid out on the table, how do you design a DS that implements such an ADT?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3200" dirty="0"/>
                  <a:t>Can you achieve </a:t>
                </a:r>
                <a:r>
                  <a:rPr lang="en" sz="3200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sz="32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" sz="3200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i,j</a:t>
                </a:r>
                <a:r>
                  <a:rPr lang="en" sz="32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sz="3200" dirty="0"/>
                  <a:t> in less than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)</m:t>
                    </m:r>
                  </m:oMath>
                </a14:m>
                <a:r>
                  <a:rPr lang="en" sz="3200" dirty="0"/>
                  <a:t> time? Just like magic! </a:t>
                </a:r>
                <a:endParaRPr sz="3200" dirty="0"/>
              </a:p>
            </p:txBody>
          </p:sp>
        </mc:Choice>
        <mc:Fallback xmlns="">
          <p:sp>
            <p:nvSpPr>
              <p:cNvPr id="491" name="Google Shape;491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" name="Google Shape;492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2.a.－Approach</a:t>
            </a:r>
            <a:endParaRPr/>
          </a:p>
        </p:txBody>
      </p:sp>
      <p:sp>
        <p:nvSpPr>
          <p:cNvPr id="498" name="Google Shape;498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Perhaps let’s start with a simpler problem.</a:t>
            </a:r>
            <a:endParaRPr sz="3200"/>
          </a:p>
          <a:p>
            <a:pPr marL="0" indent="0">
              <a:spcBef>
                <a:spcPts val="1600"/>
              </a:spcBef>
              <a:buNone/>
            </a:pPr>
            <a:r>
              <a:rPr lang="en" sz="3200"/>
              <a:t>Suppose all cards (say we have 8) are initially facing downwards.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How can we use augmented trees to turn over all cards at once?</a:t>
            </a:r>
            <a:endParaRPr sz="3200"/>
          </a:p>
        </p:txBody>
      </p:sp>
      <p:sp>
        <p:nvSpPr>
          <p:cNvPr id="499" name="Google Shape;499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40"/>
          <p:cNvCxnSpPr>
            <a:stCxn id="505" idx="2"/>
            <a:endCxn id="506" idx="0"/>
          </p:cNvCxnSpPr>
          <p:nvPr/>
        </p:nvCxnSpPr>
        <p:spPr>
          <a:xfrm flipH="1">
            <a:off x="1289616" y="2119035"/>
            <a:ext cx="48064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40"/>
          <p:cNvCxnSpPr>
            <a:stCxn id="505" idx="2"/>
            <a:endCxn id="508" idx="0"/>
          </p:cNvCxnSpPr>
          <p:nvPr/>
        </p:nvCxnSpPr>
        <p:spPr>
          <a:xfrm>
            <a:off x="6096016" y="2119035"/>
            <a:ext cx="48064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Toggling all cards</a:t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998257" y="5113145"/>
            <a:ext cx="582595" cy="978591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1872159" y="5113145"/>
            <a:ext cx="582595" cy="978591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3911241" y="5113145"/>
            <a:ext cx="582595" cy="978591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4785143" y="5113145"/>
            <a:ext cx="582595" cy="978591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6824225" y="5113145"/>
            <a:ext cx="582595" cy="978591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40"/>
          <p:cNvSpPr/>
          <p:nvPr/>
        </p:nvSpPr>
        <p:spPr>
          <a:xfrm>
            <a:off x="7698127" y="5113145"/>
            <a:ext cx="582595" cy="978591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9737211" y="5113145"/>
            <a:ext cx="582595" cy="978591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0611111" y="5113145"/>
            <a:ext cx="582595" cy="978591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40"/>
          <p:cNvSpPr/>
          <p:nvPr/>
        </p:nvSpPr>
        <p:spPr>
          <a:xfrm rot="10800000">
            <a:off x="1033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40"/>
          <p:cNvSpPr/>
          <p:nvPr/>
        </p:nvSpPr>
        <p:spPr>
          <a:xfrm rot="10800000">
            <a:off x="19076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40"/>
          <p:cNvSpPr/>
          <p:nvPr/>
        </p:nvSpPr>
        <p:spPr>
          <a:xfrm rot="10800000">
            <a:off x="39467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40"/>
          <p:cNvSpPr/>
          <p:nvPr/>
        </p:nvSpPr>
        <p:spPr>
          <a:xfrm rot="10800000">
            <a:off x="48206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40"/>
          <p:cNvSpPr/>
          <p:nvPr/>
        </p:nvSpPr>
        <p:spPr>
          <a:xfrm rot="10800000">
            <a:off x="6859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40"/>
          <p:cNvSpPr/>
          <p:nvPr/>
        </p:nvSpPr>
        <p:spPr>
          <a:xfrm rot="10800000">
            <a:off x="77335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40"/>
          <p:cNvSpPr/>
          <p:nvPr/>
        </p:nvSpPr>
        <p:spPr>
          <a:xfrm rot="10800000">
            <a:off x="97725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40"/>
          <p:cNvSpPr/>
          <p:nvPr/>
        </p:nvSpPr>
        <p:spPr>
          <a:xfrm rot="10800000">
            <a:off x="10646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5" name="Google Shape;505;p40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4" name="Google Shape;524;p40"/>
          <p:cNvCxnSpPr>
            <a:stCxn id="505" idx="2"/>
            <a:endCxn id="510" idx="0"/>
          </p:cNvCxnSpPr>
          <p:nvPr/>
        </p:nvCxnSpPr>
        <p:spPr>
          <a:xfrm flipH="1">
            <a:off x="2163616" y="2119035"/>
            <a:ext cx="39324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0"/>
          <p:cNvCxnSpPr>
            <a:stCxn id="505" idx="2"/>
            <a:endCxn id="511" idx="0"/>
          </p:cNvCxnSpPr>
          <p:nvPr/>
        </p:nvCxnSpPr>
        <p:spPr>
          <a:xfrm flipH="1">
            <a:off x="4202416" y="2119035"/>
            <a:ext cx="18936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0"/>
          <p:cNvCxnSpPr>
            <a:stCxn id="505" idx="2"/>
            <a:endCxn id="512" idx="0"/>
          </p:cNvCxnSpPr>
          <p:nvPr/>
        </p:nvCxnSpPr>
        <p:spPr>
          <a:xfrm flipH="1">
            <a:off x="5076416" y="2119035"/>
            <a:ext cx="10196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40"/>
          <p:cNvCxnSpPr>
            <a:stCxn id="505" idx="2"/>
            <a:endCxn id="513" idx="0"/>
          </p:cNvCxnSpPr>
          <p:nvPr/>
        </p:nvCxnSpPr>
        <p:spPr>
          <a:xfrm>
            <a:off x="6096016" y="2119035"/>
            <a:ext cx="10196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0"/>
          <p:cNvCxnSpPr>
            <a:stCxn id="505" idx="2"/>
            <a:endCxn id="514" idx="0"/>
          </p:cNvCxnSpPr>
          <p:nvPr/>
        </p:nvCxnSpPr>
        <p:spPr>
          <a:xfrm>
            <a:off x="6096016" y="2119035"/>
            <a:ext cx="18936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0"/>
          <p:cNvCxnSpPr>
            <a:stCxn id="505" idx="2"/>
            <a:endCxn id="515" idx="0"/>
          </p:cNvCxnSpPr>
          <p:nvPr/>
        </p:nvCxnSpPr>
        <p:spPr>
          <a:xfrm>
            <a:off x="6096016" y="2119035"/>
            <a:ext cx="39324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0" name="Google Shape;530;p40"/>
          <p:cNvSpPr txBox="1"/>
          <p:nvPr/>
        </p:nvSpPr>
        <p:spPr>
          <a:xfrm>
            <a:off x="6859632" y="385478"/>
            <a:ext cx="4951975" cy="17516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595959"/>
                </a:solidFill>
              </a:rPr>
              <a:t>Use an augmented tree with root </a:t>
            </a:r>
            <a:r>
              <a:rPr lang="en" sz="2400" dirty="0" err="1">
                <a:solidFill>
                  <a:srgbClr val="595959"/>
                </a:solidFill>
              </a:rPr>
              <a:t>summarising</a:t>
            </a:r>
            <a:r>
              <a:rPr lang="en" sz="2400" dirty="0">
                <a:solidFill>
                  <a:srgbClr val="595959"/>
                </a:solidFill>
              </a:rPr>
              <a:t> face direction for all the cards! We can just use a bit for the state.</a:t>
            </a: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531" name="Google Shape;531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Recitation goal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 sz="3200" dirty="0"/>
              <a:t>Show how augmentation is a powerful means for trees to "summarize" data of its subtrees.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32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1"/>
          <p:cNvCxnSpPr>
            <a:stCxn id="537" idx="2"/>
            <a:endCxn id="538" idx="0"/>
          </p:cNvCxnSpPr>
          <p:nvPr/>
        </p:nvCxnSpPr>
        <p:spPr>
          <a:xfrm flipH="1">
            <a:off x="1289616" y="2119035"/>
            <a:ext cx="48064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41"/>
          <p:cNvCxnSpPr>
            <a:stCxn id="537" idx="2"/>
            <a:endCxn id="540" idx="0"/>
          </p:cNvCxnSpPr>
          <p:nvPr/>
        </p:nvCxnSpPr>
        <p:spPr>
          <a:xfrm>
            <a:off x="6096016" y="2119035"/>
            <a:ext cx="48064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Toggling all cards</a:t>
            </a: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41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41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41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1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41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10646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41"/>
          <p:cNvSpPr/>
          <p:nvPr/>
        </p:nvSpPr>
        <p:spPr>
          <a:xfrm>
            <a:off x="97725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41"/>
          <p:cNvSpPr/>
          <p:nvPr/>
        </p:nvSpPr>
        <p:spPr>
          <a:xfrm>
            <a:off x="77335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41"/>
          <p:cNvSpPr/>
          <p:nvPr/>
        </p:nvSpPr>
        <p:spPr>
          <a:xfrm>
            <a:off x="6859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41"/>
          <p:cNvSpPr/>
          <p:nvPr/>
        </p:nvSpPr>
        <p:spPr>
          <a:xfrm>
            <a:off x="48206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41"/>
          <p:cNvSpPr/>
          <p:nvPr/>
        </p:nvSpPr>
        <p:spPr>
          <a:xfrm>
            <a:off x="39467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41"/>
          <p:cNvSpPr/>
          <p:nvPr/>
        </p:nvSpPr>
        <p:spPr>
          <a:xfrm>
            <a:off x="19076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41"/>
          <p:cNvSpPr/>
          <p:nvPr/>
        </p:nvSpPr>
        <p:spPr>
          <a:xfrm>
            <a:off x="1033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41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4A86E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6" name="Google Shape;556;p41"/>
          <p:cNvCxnSpPr>
            <a:stCxn id="537" idx="2"/>
            <a:endCxn id="542" idx="0"/>
          </p:cNvCxnSpPr>
          <p:nvPr/>
        </p:nvCxnSpPr>
        <p:spPr>
          <a:xfrm flipH="1">
            <a:off x="2163216" y="2119035"/>
            <a:ext cx="39328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41"/>
          <p:cNvCxnSpPr>
            <a:stCxn id="537" idx="2"/>
            <a:endCxn id="543" idx="0"/>
          </p:cNvCxnSpPr>
          <p:nvPr/>
        </p:nvCxnSpPr>
        <p:spPr>
          <a:xfrm flipH="1">
            <a:off x="4202416" y="2119035"/>
            <a:ext cx="18936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41"/>
          <p:cNvCxnSpPr>
            <a:stCxn id="537" idx="2"/>
            <a:endCxn id="544" idx="0"/>
          </p:cNvCxnSpPr>
          <p:nvPr/>
        </p:nvCxnSpPr>
        <p:spPr>
          <a:xfrm flipH="1">
            <a:off x="5076416" y="2119035"/>
            <a:ext cx="10196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41"/>
          <p:cNvCxnSpPr>
            <a:stCxn id="537" idx="2"/>
            <a:endCxn id="545" idx="0"/>
          </p:cNvCxnSpPr>
          <p:nvPr/>
        </p:nvCxnSpPr>
        <p:spPr>
          <a:xfrm>
            <a:off x="6096016" y="2119035"/>
            <a:ext cx="10196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41"/>
          <p:cNvCxnSpPr>
            <a:stCxn id="537" idx="2"/>
            <a:endCxn id="546" idx="0"/>
          </p:cNvCxnSpPr>
          <p:nvPr/>
        </p:nvCxnSpPr>
        <p:spPr>
          <a:xfrm>
            <a:off x="6096016" y="2119035"/>
            <a:ext cx="18932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41"/>
          <p:cNvCxnSpPr>
            <a:stCxn id="537" idx="2"/>
            <a:endCxn id="547" idx="0"/>
          </p:cNvCxnSpPr>
          <p:nvPr/>
        </p:nvCxnSpPr>
        <p:spPr>
          <a:xfrm>
            <a:off x="6096016" y="2119035"/>
            <a:ext cx="3932400" cy="299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2" name="Google Shape;562;p41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Toggle state bit at root node to turn over all the cards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563" name="Google Shape;563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2.a.－Approach</a:t>
            </a:r>
            <a:endParaRPr/>
          </a:p>
        </p:txBody>
      </p:sp>
      <p:sp>
        <p:nvSpPr>
          <p:cNvPr id="569" name="Google Shape;569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Ok that was easy!</a:t>
            </a:r>
            <a:endParaRPr sz="3200"/>
          </a:p>
          <a:p>
            <a:pPr marL="0" indent="0">
              <a:spcBef>
                <a:spcPts val="1600"/>
              </a:spcBef>
              <a:buNone/>
            </a:pPr>
            <a:r>
              <a:rPr lang="en" sz="3200"/>
              <a:t>Now let’s solve a slightly harder problem.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What if, in addition to having the ability of turning over all cards at once, we can </a:t>
            </a:r>
            <a:r>
              <a:rPr lang="en" sz="3200" i="1"/>
              <a:t>also</a:t>
            </a:r>
            <a:r>
              <a:rPr lang="en" sz="3200"/>
              <a:t> choose to turn over half of them?</a:t>
            </a:r>
            <a:endParaRPr sz="3200"/>
          </a:p>
        </p:txBody>
      </p:sp>
      <p:sp>
        <p:nvSpPr>
          <p:cNvPr id="570" name="Google Shape;570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5" name="Google Shape;575;p43"/>
          <p:cNvCxnSpPr>
            <a:stCxn id="576" idx="2"/>
            <a:endCxn id="577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43"/>
          <p:cNvCxnSpPr>
            <a:stCxn id="576" idx="2"/>
            <a:endCxn id="579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" name="Google Shape;580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i="1"/>
              <a:t>Also</a:t>
            </a:r>
            <a:r>
              <a:rPr lang="en"/>
              <a:t> toggling ½ the cards</a:t>
            </a:r>
            <a:endParaRPr i="1"/>
          </a:p>
        </p:txBody>
      </p:sp>
      <p:sp>
        <p:nvSpPr>
          <p:cNvPr id="581" name="Google Shape;581;p43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43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43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43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43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43"/>
          <p:cNvSpPr/>
          <p:nvPr/>
        </p:nvSpPr>
        <p:spPr>
          <a:xfrm rot="10800000">
            <a:off x="1033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43"/>
          <p:cNvSpPr/>
          <p:nvPr/>
        </p:nvSpPr>
        <p:spPr>
          <a:xfrm rot="10800000">
            <a:off x="19076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43"/>
          <p:cNvSpPr/>
          <p:nvPr/>
        </p:nvSpPr>
        <p:spPr>
          <a:xfrm rot="10800000">
            <a:off x="39467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43"/>
          <p:cNvSpPr/>
          <p:nvPr/>
        </p:nvSpPr>
        <p:spPr>
          <a:xfrm rot="10800000">
            <a:off x="48206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43"/>
          <p:cNvSpPr/>
          <p:nvPr/>
        </p:nvSpPr>
        <p:spPr>
          <a:xfrm rot="10800000">
            <a:off x="6859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43"/>
          <p:cNvSpPr/>
          <p:nvPr/>
        </p:nvSpPr>
        <p:spPr>
          <a:xfrm rot="10800000">
            <a:off x="77335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43"/>
          <p:cNvSpPr/>
          <p:nvPr/>
        </p:nvSpPr>
        <p:spPr>
          <a:xfrm rot="10800000">
            <a:off x="97725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43"/>
          <p:cNvSpPr/>
          <p:nvPr/>
        </p:nvSpPr>
        <p:spPr>
          <a:xfrm rot="10800000">
            <a:off x="10646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43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7" name="Google Shape;597;p43"/>
          <p:cNvCxnSpPr>
            <a:stCxn id="577" idx="2"/>
            <a:endCxn id="582" idx="0"/>
          </p:cNvCxnSpPr>
          <p:nvPr/>
        </p:nvCxnSpPr>
        <p:spPr>
          <a:xfrm flipH="1">
            <a:off x="2163400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43"/>
          <p:cNvCxnSpPr>
            <a:stCxn id="577" idx="2"/>
            <a:endCxn id="583" idx="0"/>
          </p:cNvCxnSpPr>
          <p:nvPr/>
        </p:nvCxnSpPr>
        <p:spPr>
          <a:xfrm>
            <a:off x="3183000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3"/>
          <p:cNvCxnSpPr>
            <a:stCxn id="577" idx="2"/>
            <a:endCxn id="584" idx="0"/>
          </p:cNvCxnSpPr>
          <p:nvPr/>
        </p:nvCxnSpPr>
        <p:spPr>
          <a:xfrm>
            <a:off x="3183000" y="3311335"/>
            <a:ext cx="18932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43"/>
          <p:cNvCxnSpPr>
            <a:stCxn id="579" idx="2"/>
            <a:endCxn id="585" idx="0"/>
          </p:cNvCxnSpPr>
          <p:nvPr/>
        </p:nvCxnSpPr>
        <p:spPr>
          <a:xfrm flipH="1">
            <a:off x="7115349" y="3311335"/>
            <a:ext cx="1893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43"/>
          <p:cNvCxnSpPr>
            <a:stCxn id="579" idx="2"/>
            <a:endCxn id="586" idx="0"/>
          </p:cNvCxnSpPr>
          <p:nvPr/>
        </p:nvCxnSpPr>
        <p:spPr>
          <a:xfrm flipH="1">
            <a:off x="7989349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43"/>
          <p:cNvCxnSpPr>
            <a:stCxn id="579" idx="2"/>
            <a:endCxn id="587" idx="0"/>
          </p:cNvCxnSpPr>
          <p:nvPr/>
        </p:nvCxnSpPr>
        <p:spPr>
          <a:xfrm>
            <a:off x="9008949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43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We just add another layer after the root node. Simple!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577" name="Google Shape;577;p43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43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4" name="Google Shape;604;p43"/>
          <p:cNvCxnSpPr>
            <a:stCxn id="577" idx="2"/>
            <a:endCxn id="581" idx="0"/>
          </p:cNvCxnSpPr>
          <p:nvPr/>
        </p:nvCxnSpPr>
        <p:spPr>
          <a:xfrm flipH="1">
            <a:off x="1289400" y="3311335"/>
            <a:ext cx="1893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43"/>
          <p:cNvCxnSpPr>
            <a:stCxn id="579" idx="2"/>
            <a:endCxn id="588" idx="0"/>
          </p:cNvCxnSpPr>
          <p:nvPr/>
        </p:nvCxnSpPr>
        <p:spPr>
          <a:xfrm>
            <a:off x="9008949" y="3311335"/>
            <a:ext cx="18932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" name="Google Shape;606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" name="Google Shape;611;p44"/>
          <p:cNvCxnSpPr>
            <a:stCxn id="612" idx="2"/>
            <a:endCxn id="613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4"/>
          <p:cNvCxnSpPr>
            <a:stCxn id="612" idx="2"/>
            <a:endCxn id="615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i="1"/>
              <a:t>Also</a:t>
            </a:r>
            <a:r>
              <a:rPr lang="en"/>
              <a:t> toggling ½ the cards</a:t>
            </a:r>
            <a:endParaRPr i="1"/>
          </a:p>
        </p:txBody>
      </p:sp>
      <p:sp>
        <p:nvSpPr>
          <p:cNvPr id="617" name="Google Shape;617;p44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44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44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44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44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44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44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48206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44"/>
          <p:cNvSpPr/>
          <p:nvPr/>
        </p:nvSpPr>
        <p:spPr>
          <a:xfrm>
            <a:off x="39467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44"/>
          <p:cNvSpPr/>
          <p:nvPr/>
        </p:nvSpPr>
        <p:spPr>
          <a:xfrm>
            <a:off x="19076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" name="Google Shape;628;p44"/>
          <p:cNvSpPr/>
          <p:nvPr/>
        </p:nvSpPr>
        <p:spPr>
          <a:xfrm>
            <a:off x="1033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44"/>
          <p:cNvSpPr/>
          <p:nvPr/>
        </p:nvSpPr>
        <p:spPr>
          <a:xfrm rot="10800000">
            <a:off x="6859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44"/>
          <p:cNvSpPr/>
          <p:nvPr/>
        </p:nvSpPr>
        <p:spPr>
          <a:xfrm rot="10800000">
            <a:off x="77335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44"/>
          <p:cNvSpPr/>
          <p:nvPr/>
        </p:nvSpPr>
        <p:spPr>
          <a:xfrm rot="10800000">
            <a:off x="97725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0646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44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3" name="Google Shape;633;p44"/>
          <p:cNvCxnSpPr>
            <a:stCxn id="613" idx="2"/>
            <a:endCxn id="618" idx="0"/>
          </p:cNvCxnSpPr>
          <p:nvPr/>
        </p:nvCxnSpPr>
        <p:spPr>
          <a:xfrm flipH="1">
            <a:off x="2163400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44"/>
          <p:cNvCxnSpPr>
            <a:stCxn id="613" idx="2"/>
            <a:endCxn id="619" idx="0"/>
          </p:cNvCxnSpPr>
          <p:nvPr/>
        </p:nvCxnSpPr>
        <p:spPr>
          <a:xfrm>
            <a:off x="3183000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44"/>
          <p:cNvCxnSpPr>
            <a:stCxn id="613" idx="2"/>
            <a:endCxn id="620" idx="0"/>
          </p:cNvCxnSpPr>
          <p:nvPr/>
        </p:nvCxnSpPr>
        <p:spPr>
          <a:xfrm>
            <a:off x="3183000" y="3311335"/>
            <a:ext cx="18932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44"/>
          <p:cNvCxnSpPr>
            <a:stCxn id="615" idx="2"/>
            <a:endCxn id="621" idx="0"/>
          </p:cNvCxnSpPr>
          <p:nvPr/>
        </p:nvCxnSpPr>
        <p:spPr>
          <a:xfrm flipH="1">
            <a:off x="7115349" y="3311335"/>
            <a:ext cx="1893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44"/>
          <p:cNvCxnSpPr>
            <a:stCxn id="615" idx="2"/>
            <a:endCxn id="622" idx="0"/>
          </p:cNvCxnSpPr>
          <p:nvPr/>
        </p:nvCxnSpPr>
        <p:spPr>
          <a:xfrm flipH="1">
            <a:off x="7989349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44"/>
          <p:cNvCxnSpPr>
            <a:stCxn id="615" idx="2"/>
            <a:endCxn id="623" idx="0"/>
          </p:cNvCxnSpPr>
          <p:nvPr/>
        </p:nvCxnSpPr>
        <p:spPr>
          <a:xfrm>
            <a:off x="9008949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Google Shape;639;p44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Toggling that new node now turns over half the cards!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613" name="Google Shape;613;p44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4A86E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0" name="Google Shape;640;p44"/>
          <p:cNvCxnSpPr>
            <a:stCxn id="613" idx="2"/>
            <a:endCxn id="617" idx="0"/>
          </p:cNvCxnSpPr>
          <p:nvPr/>
        </p:nvCxnSpPr>
        <p:spPr>
          <a:xfrm flipH="1">
            <a:off x="1289400" y="3311335"/>
            <a:ext cx="1893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44"/>
          <p:cNvCxnSpPr>
            <a:stCxn id="615" idx="2"/>
            <a:endCxn id="624" idx="0"/>
          </p:cNvCxnSpPr>
          <p:nvPr/>
        </p:nvCxnSpPr>
        <p:spPr>
          <a:xfrm>
            <a:off x="9008949" y="3311335"/>
            <a:ext cx="18932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2" name="Google Shape;642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7" name="Google Shape;647;p45"/>
          <p:cNvCxnSpPr>
            <a:stCxn id="648" idx="2"/>
            <a:endCxn id="649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45"/>
          <p:cNvCxnSpPr>
            <a:stCxn id="648" idx="2"/>
            <a:endCxn id="651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Google Shape;652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i="1"/>
              <a:t>Also</a:t>
            </a:r>
            <a:r>
              <a:rPr lang="en"/>
              <a:t> toggling ½ the cards</a:t>
            </a:r>
            <a:endParaRPr/>
          </a:p>
        </p:txBody>
      </p:sp>
      <p:sp>
        <p:nvSpPr>
          <p:cNvPr id="653" name="Google Shape;653;p45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45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45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45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45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45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45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45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45"/>
          <p:cNvSpPr/>
          <p:nvPr/>
        </p:nvSpPr>
        <p:spPr>
          <a:xfrm>
            <a:off x="10646551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45"/>
          <p:cNvSpPr/>
          <p:nvPr/>
        </p:nvSpPr>
        <p:spPr>
          <a:xfrm>
            <a:off x="9772651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45"/>
          <p:cNvSpPr/>
          <p:nvPr/>
        </p:nvSpPr>
        <p:spPr>
          <a:xfrm>
            <a:off x="773361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45"/>
          <p:cNvSpPr/>
          <p:nvPr/>
        </p:nvSpPr>
        <p:spPr>
          <a:xfrm>
            <a:off x="685971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45"/>
          <p:cNvSpPr/>
          <p:nvPr/>
        </p:nvSpPr>
        <p:spPr>
          <a:xfrm rot="10800000">
            <a:off x="10338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45"/>
          <p:cNvSpPr/>
          <p:nvPr/>
        </p:nvSpPr>
        <p:spPr>
          <a:xfrm rot="10800000">
            <a:off x="1907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45"/>
          <p:cNvSpPr/>
          <p:nvPr/>
        </p:nvSpPr>
        <p:spPr>
          <a:xfrm rot="10800000">
            <a:off x="39468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45"/>
          <p:cNvSpPr/>
          <p:nvPr/>
        </p:nvSpPr>
        <p:spPr>
          <a:xfrm rot="10800000">
            <a:off x="48207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45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4A86E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45"/>
          <p:cNvCxnSpPr>
            <a:stCxn id="649" idx="2"/>
            <a:endCxn id="654" idx="0"/>
          </p:cNvCxnSpPr>
          <p:nvPr/>
        </p:nvCxnSpPr>
        <p:spPr>
          <a:xfrm flipH="1">
            <a:off x="2163400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45"/>
          <p:cNvCxnSpPr>
            <a:stCxn id="649" idx="2"/>
            <a:endCxn id="655" idx="0"/>
          </p:cNvCxnSpPr>
          <p:nvPr/>
        </p:nvCxnSpPr>
        <p:spPr>
          <a:xfrm>
            <a:off x="3183000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45"/>
          <p:cNvCxnSpPr>
            <a:stCxn id="649" idx="2"/>
            <a:endCxn id="656" idx="0"/>
          </p:cNvCxnSpPr>
          <p:nvPr/>
        </p:nvCxnSpPr>
        <p:spPr>
          <a:xfrm>
            <a:off x="3183000" y="3311335"/>
            <a:ext cx="18932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45"/>
          <p:cNvCxnSpPr>
            <a:stCxn id="651" idx="2"/>
            <a:endCxn id="657" idx="0"/>
          </p:cNvCxnSpPr>
          <p:nvPr/>
        </p:nvCxnSpPr>
        <p:spPr>
          <a:xfrm flipH="1">
            <a:off x="7115349" y="3311335"/>
            <a:ext cx="1893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45"/>
          <p:cNvCxnSpPr>
            <a:stCxn id="651" idx="2"/>
            <a:endCxn id="658" idx="0"/>
          </p:cNvCxnSpPr>
          <p:nvPr/>
        </p:nvCxnSpPr>
        <p:spPr>
          <a:xfrm flipH="1">
            <a:off x="7989349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45"/>
          <p:cNvCxnSpPr>
            <a:stCxn id="651" idx="2"/>
            <a:endCxn id="659" idx="0"/>
          </p:cNvCxnSpPr>
          <p:nvPr/>
        </p:nvCxnSpPr>
        <p:spPr>
          <a:xfrm>
            <a:off x="9008949" y="3311335"/>
            <a:ext cx="1019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45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Toggling the root node still turns over all the cards. 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649" name="Google Shape;649;p45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4A86E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45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6" name="Google Shape;676;p45"/>
          <p:cNvCxnSpPr>
            <a:stCxn id="649" idx="2"/>
            <a:endCxn id="653" idx="0"/>
          </p:cNvCxnSpPr>
          <p:nvPr/>
        </p:nvCxnSpPr>
        <p:spPr>
          <a:xfrm flipH="1">
            <a:off x="1289400" y="3311335"/>
            <a:ext cx="18936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45"/>
          <p:cNvCxnSpPr>
            <a:stCxn id="651" idx="2"/>
            <a:endCxn id="660" idx="0"/>
          </p:cNvCxnSpPr>
          <p:nvPr/>
        </p:nvCxnSpPr>
        <p:spPr>
          <a:xfrm>
            <a:off x="9008949" y="3311335"/>
            <a:ext cx="1893200" cy="18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8" name="Google Shape;678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2.a.－Approach</a:t>
            </a:r>
            <a:endParaRPr/>
          </a:p>
        </p:txBody>
      </p:sp>
      <p:sp>
        <p:nvSpPr>
          <p:cNvPr id="684" name="Google Shape;684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Ok that was easy too!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Now what about </a:t>
            </a:r>
            <a:r>
              <a:rPr lang="en" sz="3200" i="1"/>
              <a:t>also</a:t>
            </a:r>
            <a:r>
              <a:rPr lang="en" sz="3200"/>
              <a:t> being able to turn over a quarter of the cards?</a:t>
            </a:r>
            <a:endParaRPr sz="3200"/>
          </a:p>
        </p:txBody>
      </p:sp>
      <p:sp>
        <p:nvSpPr>
          <p:cNvPr id="685" name="Google Shape;685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0" name="Google Shape;690;p47"/>
          <p:cNvCxnSpPr>
            <a:stCxn id="691" idx="2"/>
            <a:endCxn id="692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47"/>
          <p:cNvCxnSpPr>
            <a:stCxn id="691" idx="2"/>
            <a:endCxn id="694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i="1"/>
              <a:t>Also</a:t>
            </a:r>
            <a:r>
              <a:rPr lang="en"/>
              <a:t> toggling ¼ of the cards</a:t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47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8" name="Google Shape;698;p47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47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47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47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47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47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47"/>
          <p:cNvSpPr/>
          <p:nvPr/>
        </p:nvSpPr>
        <p:spPr>
          <a:xfrm rot="10800000">
            <a:off x="1033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5" name="Google Shape;705;p47"/>
          <p:cNvSpPr/>
          <p:nvPr/>
        </p:nvSpPr>
        <p:spPr>
          <a:xfrm rot="10800000">
            <a:off x="19076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6" name="Google Shape;706;p47"/>
          <p:cNvSpPr/>
          <p:nvPr/>
        </p:nvSpPr>
        <p:spPr>
          <a:xfrm rot="10800000">
            <a:off x="39467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7" name="Google Shape;707;p47"/>
          <p:cNvSpPr/>
          <p:nvPr/>
        </p:nvSpPr>
        <p:spPr>
          <a:xfrm rot="10800000">
            <a:off x="48206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8" name="Google Shape;708;p47"/>
          <p:cNvSpPr/>
          <p:nvPr/>
        </p:nvSpPr>
        <p:spPr>
          <a:xfrm rot="10800000">
            <a:off x="6859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9" name="Google Shape;709;p47"/>
          <p:cNvSpPr/>
          <p:nvPr/>
        </p:nvSpPr>
        <p:spPr>
          <a:xfrm rot="10800000">
            <a:off x="77335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0" name="Google Shape;710;p47"/>
          <p:cNvSpPr/>
          <p:nvPr/>
        </p:nvSpPr>
        <p:spPr>
          <a:xfrm rot="10800000">
            <a:off x="97725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1" name="Google Shape;711;p47"/>
          <p:cNvSpPr/>
          <p:nvPr/>
        </p:nvSpPr>
        <p:spPr>
          <a:xfrm rot="10800000">
            <a:off x="10646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47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2" name="Google Shape;712;p47"/>
          <p:cNvCxnSpPr>
            <a:stCxn id="713" idx="2"/>
            <a:endCxn id="697" idx="0"/>
          </p:cNvCxnSpPr>
          <p:nvPr/>
        </p:nvCxnSpPr>
        <p:spPr>
          <a:xfrm>
            <a:off x="1726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47"/>
          <p:cNvCxnSpPr>
            <a:stCxn id="715" idx="2"/>
            <a:endCxn id="698" idx="0"/>
          </p:cNvCxnSpPr>
          <p:nvPr/>
        </p:nvCxnSpPr>
        <p:spPr>
          <a:xfrm flipH="1">
            <a:off x="42026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47"/>
          <p:cNvCxnSpPr>
            <a:stCxn id="715" idx="2"/>
            <a:endCxn id="699" idx="0"/>
          </p:cNvCxnSpPr>
          <p:nvPr/>
        </p:nvCxnSpPr>
        <p:spPr>
          <a:xfrm>
            <a:off x="46394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47"/>
          <p:cNvCxnSpPr>
            <a:stCxn id="718" idx="2"/>
            <a:endCxn id="700" idx="0"/>
          </p:cNvCxnSpPr>
          <p:nvPr/>
        </p:nvCxnSpPr>
        <p:spPr>
          <a:xfrm flipH="1">
            <a:off x="7115467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47"/>
          <p:cNvCxnSpPr>
            <a:stCxn id="718" idx="2"/>
            <a:endCxn id="701" idx="0"/>
          </p:cNvCxnSpPr>
          <p:nvPr/>
        </p:nvCxnSpPr>
        <p:spPr>
          <a:xfrm>
            <a:off x="7552267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47"/>
          <p:cNvCxnSpPr>
            <a:stCxn id="721" idx="2"/>
            <a:endCxn id="702" idx="0"/>
          </p:cNvCxnSpPr>
          <p:nvPr/>
        </p:nvCxnSpPr>
        <p:spPr>
          <a:xfrm flipH="1">
            <a:off x="10028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47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47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2" name="Google Shape;722;p47"/>
          <p:cNvCxnSpPr>
            <a:stCxn id="692" idx="2"/>
            <a:endCxn id="713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47"/>
          <p:cNvCxnSpPr>
            <a:stCxn id="721" idx="2"/>
            <a:endCxn id="703" idx="0"/>
          </p:cNvCxnSpPr>
          <p:nvPr/>
        </p:nvCxnSpPr>
        <p:spPr>
          <a:xfrm>
            <a:off x="10465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47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47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47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4" name="Google Shape;724;p47"/>
          <p:cNvCxnSpPr>
            <a:stCxn id="713" idx="2"/>
            <a:endCxn id="696" idx="0"/>
          </p:cNvCxnSpPr>
          <p:nvPr/>
        </p:nvCxnSpPr>
        <p:spPr>
          <a:xfrm flipH="1">
            <a:off x="1289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47"/>
          <p:cNvCxnSpPr>
            <a:stCxn id="694" idx="2"/>
            <a:endCxn id="721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47"/>
          <p:cNvCxnSpPr>
            <a:stCxn id="692" idx="2"/>
            <a:endCxn id="715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47"/>
          <p:cNvCxnSpPr>
            <a:stCxn id="694" idx="2"/>
            <a:endCxn id="718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729" name="Google Shape;729;p47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We just add another layer after the root node. Simple!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4" name="Google Shape;734;p48"/>
          <p:cNvCxnSpPr>
            <a:stCxn id="735" idx="2"/>
            <a:endCxn id="736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48"/>
          <p:cNvCxnSpPr>
            <a:stCxn id="735" idx="2"/>
            <a:endCxn id="738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i="1"/>
              <a:t>Also</a:t>
            </a:r>
            <a:r>
              <a:rPr lang="en"/>
              <a:t> toggling ¼ of the cards</a:t>
            </a:r>
            <a:endParaRPr/>
          </a:p>
        </p:txBody>
      </p:sp>
      <p:sp>
        <p:nvSpPr>
          <p:cNvPr id="740" name="Google Shape;740;p48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6" name="Google Shape;746;p48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48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48"/>
          <p:cNvSpPr/>
          <p:nvPr/>
        </p:nvSpPr>
        <p:spPr>
          <a:xfrm>
            <a:off x="19076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9" name="Google Shape;749;p48"/>
          <p:cNvSpPr/>
          <p:nvPr/>
        </p:nvSpPr>
        <p:spPr>
          <a:xfrm>
            <a:off x="1033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0" name="Google Shape;750;p48"/>
          <p:cNvSpPr/>
          <p:nvPr/>
        </p:nvSpPr>
        <p:spPr>
          <a:xfrm rot="10800000">
            <a:off x="39467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1" name="Google Shape;751;p48"/>
          <p:cNvSpPr/>
          <p:nvPr/>
        </p:nvSpPr>
        <p:spPr>
          <a:xfrm rot="10800000">
            <a:off x="48206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2" name="Google Shape;752;p48"/>
          <p:cNvSpPr/>
          <p:nvPr/>
        </p:nvSpPr>
        <p:spPr>
          <a:xfrm rot="10800000">
            <a:off x="6859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3" name="Google Shape;753;p48"/>
          <p:cNvSpPr/>
          <p:nvPr/>
        </p:nvSpPr>
        <p:spPr>
          <a:xfrm rot="10800000">
            <a:off x="77335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4" name="Google Shape;754;p48"/>
          <p:cNvSpPr/>
          <p:nvPr/>
        </p:nvSpPr>
        <p:spPr>
          <a:xfrm rot="10800000">
            <a:off x="97725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5" name="Google Shape;755;p48"/>
          <p:cNvSpPr/>
          <p:nvPr/>
        </p:nvSpPr>
        <p:spPr>
          <a:xfrm rot="10800000">
            <a:off x="10646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5" name="Google Shape;735;p48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6" name="Google Shape;756;p48"/>
          <p:cNvCxnSpPr>
            <a:stCxn id="757" idx="2"/>
            <a:endCxn id="741" idx="0"/>
          </p:cNvCxnSpPr>
          <p:nvPr/>
        </p:nvCxnSpPr>
        <p:spPr>
          <a:xfrm>
            <a:off x="1726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8"/>
          <p:cNvCxnSpPr>
            <a:stCxn id="759" idx="2"/>
            <a:endCxn id="742" idx="0"/>
          </p:cNvCxnSpPr>
          <p:nvPr/>
        </p:nvCxnSpPr>
        <p:spPr>
          <a:xfrm flipH="1">
            <a:off x="42026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48"/>
          <p:cNvCxnSpPr>
            <a:stCxn id="759" idx="2"/>
            <a:endCxn id="743" idx="0"/>
          </p:cNvCxnSpPr>
          <p:nvPr/>
        </p:nvCxnSpPr>
        <p:spPr>
          <a:xfrm>
            <a:off x="46394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48"/>
          <p:cNvCxnSpPr>
            <a:stCxn id="762" idx="2"/>
            <a:endCxn id="744" idx="0"/>
          </p:cNvCxnSpPr>
          <p:nvPr/>
        </p:nvCxnSpPr>
        <p:spPr>
          <a:xfrm flipH="1">
            <a:off x="7115467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48"/>
          <p:cNvCxnSpPr>
            <a:stCxn id="762" idx="2"/>
            <a:endCxn id="745" idx="0"/>
          </p:cNvCxnSpPr>
          <p:nvPr/>
        </p:nvCxnSpPr>
        <p:spPr>
          <a:xfrm>
            <a:off x="7552267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48"/>
          <p:cNvCxnSpPr>
            <a:stCxn id="765" idx="2"/>
            <a:endCxn id="746" idx="0"/>
          </p:cNvCxnSpPr>
          <p:nvPr/>
        </p:nvCxnSpPr>
        <p:spPr>
          <a:xfrm flipH="1">
            <a:off x="10028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48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8" name="Google Shape;738;p48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6" name="Google Shape;766;p48"/>
          <p:cNvCxnSpPr>
            <a:stCxn id="736" idx="2"/>
            <a:endCxn id="757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48"/>
          <p:cNvCxnSpPr>
            <a:stCxn id="765" idx="2"/>
            <a:endCxn id="747" idx="0"/>
          </p:cNvCxnSpPr>
          <p:nvPr/>
        </p:nvCxnSpPr>
        <p:spPr>
          <a:xfrm>
            <a:off x="10465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" name="Google Shape;757;p48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4A86E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48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48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8" name="Google Shape;768;p48"/>
          <p:cNvCxnSpPr>
            <a:stCxn id="757" idx="2"/>
            <a:endCxn id="740" idx="0"/>
          </p:cNvCxnSpPr>
          <p:nvPr/>
        </p:nvCxnSpPr>
        <p:spPr>
          <a:xfrm flipH="1">
            <a:off x="1289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48"/>
          <p:cNvCxnSpPr>
            <a:stCxn id="738" idx="2"/>
            <a:endCxn id="765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48"/>
          <p:cNvCxnSpPr>
            <a:stCxn id="736" idx="2"/>
            <a:endCxn id="759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48"/>
          <p:cNvCxnSpPr>
            <a:stCxn id="738" idx="2"/>
            <a:endCxn id="762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773" name="Google Shape;773;p48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Toggling that new node now turns over a quarter of the cards!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2.a.－Approach</a:t>
            </a:r>
            <a:endParaRPr/>
          </a:p>
        </p:txBody>
      </p:sp>
      <p:sp>
        <p:nvSpPr>
          <p:cNvPr id="779" name="Google Shape;77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/>
              <a:t>Now what about also being able to turn over every single card individually?</a:t>
            </a:r>
            <a:endParaRPr sz="3200"/>
          </a:p>
        </p:txBody>
      </p:sp>
      <p:sp>
        <p:nvSpPr>
          <p:cNvPr id="780" name="Google Shape;780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5" name="Google Shape;785;p50"/>
          <p:cNvCxnSpPr>
            <a:stCxn id="786" idx="2"/>
            <a:endCxn id="787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50"/>
          <p:cNvCxnSpPr>
            <a:stCxn id="786" idx="2"/>
            <a:endCxn id="789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0" name="Google Shape;790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Also toggling every single card</a:t>
            </a:r>
            <a:endParaRPr/>
          </a:p>
        </p:txBody>
      </p:sp>
      <p:sp>
        <p:nvSpPr>
          <p:cNvPr id="786" name="Google Shape;786;p50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7" name="Google Shape;787;p50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9" name="Google Shape;789;p50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1" name="Google Shape;791;p50"/>
          <p:cNvCxnSpPr>
            <a:stCxn id="787" idx="2"/>
            <a:endCxn id="792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50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50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50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50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6" name="Google Shape;796;p50"/>
          <p:cNvCxnSpPr>
            <a:stCxn id="789" idx="2"/>
            <a:endCxn id="795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50"/>
          <p:cNvCxnSpPr>
            <a:stCxn id="787" idx="2"/>
            <a:endCxn id="793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50"/>
          <p:cNvCxnSpPr>
            <a:stCxn id="789" idx="2"/>
            <a:endCxn id="794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50"/>
          <p:cNvCxnSpPr>
            <a:stCxn id="794" idx="2"/>
            <a:endCxn id="800" idx="1"/>
          </p:cNvCxnSpPr>
          <p:nvPr/>
        </p:nvCxnSpPr>
        <p:spPr>
          <a:xfrm flipH="1">
            <a:off x="6824267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50"/>
          <p:cNvCxnSpPr>
            <a:stCxn id="794" idx="2"/>
            <a:endCxn id="802" idx="1"/>
          </p:cNvCxnSpPr>
          <p:nvPr/>
        </p:nvCxnSpPr>
        <p:spPr>
          <a:xfrm>
            <a:off x="7552267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50"/>
          <p:cNvCxnSpPr>
            <a:stCxn id="795" idx="2"/>
            <a:endCxn id="804" idx="1"/>
          </p:cNvCxnSpPr>
          <p:nvPr/>
        </p:nvCxnSpPr>
        <p:spPr>
          <a:xfrm flipH="1">
            <a:off x="9737133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50"/>
          <p:cNvCxnSpPr>
            <a:stCxn id="795" idx="2"/>
            <a:endCxn id="806" idx="1"/>
          </p:cNvCxnSpPr>
          <p:nvPr/>
        </p:nvCxnSpPr>
        <p:spPr>
          <a:xfrm>
            <a:off x="10465533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50"/>
          <p:cNvCxnSpPr>
            <a:stCxn id="808" idx="1"/>
            <a:endCxn id="792" idx="2"/>
          </p:cNvCxnSpPr>
          <p:nvPr/>
        </p:nvCxnSpPr>
        <p:spPr>
          <a:xfrm rot="10800000">
            <a:off x="1726349" y="4503639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50"/>
          <p:cNvCxnSpPr>
            <a:stCxn id="810" idx="1"/>
            <a:endCxn id="792" idx="2"/>
          </p:cNvCxnSpPr>
          <p:nvPr/>
        </p:nvCxnSpPr>
        <p:spPr>
          <a:xfrm rot="10800000" flipH="1">
            <a:off x="998257" y="4503639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50"/>
          <p:cNvCxnSpPr>
            <a:stCxn id="793" idx="2"/>
            <a:endCxn id="812" idx="1"/>
          </p:cNvCxnSpPr>
          <p:nvPr/>
        </p:nvCxnSpPr>
        <p:spPr>
          <a:xfrm flipH="1">
            <a:off x="3911400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50"/>
          <p:cNvCxnSpPr>
            <a:stCxn id="793" idx="2"/>
            <a:endCxn id="814" idx="1"/>
          </p:cNvCxnSpPr>
          <p:nvPr/>
        </p:nvCxnSpPr>
        <p:spPr>
          <a:xfrm>
            <a:off x="4639400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5" name="Google Shape;815;p50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816" name="Google Shape;816;p5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17" name="Google Shape;817;p50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818" name="Google Shape;818;p50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19" name="Google Shape;819;p50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820" name="Google Shape;820;p50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21" name="Google Shape;821;p50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822" name="Google Shape;822;p50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23" name="Google Shape;823;p50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824" name="Google Shape;824;p50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25" name="Google Shape;825;p50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826" name="Google Shape;826;p50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27" name="Google Shape;827;p50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828" name="Google Shape;828;p50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29" name="Google Shape;829;p50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830" name="Google Shape;830;p50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1" name="Google Shape;831;p50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2" name="Google Shape;832;p50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3" name="Google Shape;833;p50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4" name="Google Shape;834;p50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5" name="Google Shape;835;p50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6" name="Google Shape;836;p50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7" name="Google Shape;837;p50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8" name="Google Shape;838;p50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9" name="Google Shape;839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840" name="Google Shape;840;p50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We also attach a bit to every card!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Problem 1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5" name="Google Shape;845;p51"/>
          <p:cNvCxnSpPr>
            <a:stCxn id="846" idx="2"/>
            <a:endCxn id="847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51"/>
          <p:cNvCxnSpPr>
            <a:stCxn id="846" idx="2"/>
            <a:endCxn id="849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Google Shape;850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Also toggling every single card</a:t>
            </a:r>
            <a:endParaRPr/>
          </a:p>
        </p:txBody>
      </p:sp>
      <p:sp>
        <p:nvSpPr>
          <p:cNvPr id="846" name="Google Shape;846;p51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51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51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1" name="Google Shape;851;p51"/>
          <p:cNvCxnSpPr>
            <a:stCxn id="847" idx="2"/>
            <a:endCxn id="852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Google Shape;852;p51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51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51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p51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6" name="Google Shape;856;p51"/>
          <p:cNvCxnSpPr>
            <a:stCxn id="849" idx="2"/>
            <a:endCxn id="855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51"/>
          <p:cNvCxnSpPr>
            <a:stCxn id="847" idx="2"/>
            <a:endCxn id="853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51"/>
          <p:cNvCxnSpPr>
            <a:stCxn id="849" idx="2"/>
            <a:endCxn id="854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51"/>
          <p:cNvCxnSpPr>
            <a:stCxn id="854" idx="2"/>
            <a:endCxn id="860" idx="1"/>
          </p:cNvCxnSpPr>
          <p:nvPr/>
        </p:nvCxnSpPr>
        <p:spPr>
          <a:xfrm flipH="1">
            <a:off x="6824267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51"/>
          <p:cNvCxnSpPr>
            <a:stCxn id="854" idx="2"/>
            <a:endCxn id="862" idx="1"/>
          </p:cNvCxnSpPr>
          <p:nvPr/>
        </p:nvCxnSpPr>
        <p:spPr>
          <a:xfrm>
            <a:off x="7552267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51"/>
          <p:cNvCxnSpPr>
            <a:stCxn id="855" idx="2"/>
            <a:endCxn id="864" idx="1"/>
          </p:cNvCxnSpPr>
          <p:nvPr/>
        </p:nvCxnSpPr>
        <p:spPr>
          <a:xfrm flipH="1">
            <a:off x="9737133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51"/>
          <p:cNvCxnSpPr>
            <a:stCxn id="855" idx="2"/>
            <a:endCxn id="866" idx="1"/>
          </p:cNvCxnSpPr>
          <p:nvPr/>
        </p:nvCxnSpPr>
        <p:spPr>
          <a:xfrm>
            <a:off x="10465533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51"/>
          <p:cNvCxnSpPr>
            <a:stCxn id="868" idx="1"/>
            <a:endCxn id="852" idx="2"/>
          </p:cNvCxnSpPr>
          <p:nvPr/>
        </p:nvCxnSpPr>
        <p:spPr>
          <a:xfrm rot="10800000">
            <a:off x="1726349" y="4503639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p51"/>
          <p:cNvCxnSpPr>
            <a:stCxn id="870" idx="1"/>
            <a:endCxn id="852" idx="2"/>
          </p:cNvCxnSpPr>
          <p:nvPr/>
        </p:nvCxnSpPr>
        <p:spPr>
          <a:xfrm rot="10800000" flipH="1">
            <a:off x="998257" y="4503639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51"/>
          <p:cNvCxnSpPr>
            <a:stCxn id="853" idx="2"/>
            <a:endCxn id="872" idx="1"/>
          </p:cNvCxnSpPr>
          <p:nvPr/>
        </p:nvCxnSpPr>
        <p:spPr>
          <a:xfrm flipH="1">
            <a:off x="3911400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51"/>
          <p:cNvCxnSpPr>
            <a:stCxn id="853" idx="2"/>
            <a:endCxn id="874" idx="1"/>
          </p:cNvCxnSpPr>
          <p:nvPr/>
        </p:nvCxnSpPr>
        <p:spPr>
          <a:xfrm>
            <a:off x="4639400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5" name="Google Shape;875;p51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876" name="Google Shape;876;p5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77" name="Google Shape;877;p51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878" name="Google Shape;878;p51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79" name="Google Shape;879;p51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880" name="Google Shape;880;p51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81" name="Google Shape;881;p51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882" name="Google Shape;882;p51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83" name="Google Shape;883;p51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884" name="Google Shape;884;p51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85" name="Google Shape;885;p51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886" name="Google Shape;886;p51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87" name="Google Shape;887;p51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888" name="Google Shape;888;p51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89" name="Google Shape;889;p51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890" name="Google Shape;890;p51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91" name="Google Shape;891;p51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2" name="Google Shape;892;p51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3" name="Google Shape;893;p51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" name="Google Shape;894;p51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" name="Google Shape;895;p51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6" name="Google Shape;896;p51"/>
          <p:cNvSpPr/>
          <p:nvPr/>
        </p:nvSpPr>
        <p:spPr>
          <a:xfrm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51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8" name="Google Shape;898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899" name="Google Shape;899;p51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So turning over card 3 is as simple as this!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900" name="Google Shape;900;p51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2.a.－Approach</a:t>
            </a:r>
            <a:endParaRPr/>
          </a:p>
        </p:txBody>
      </p:sp>
      <p:sp>
        <p:nvSpPr>
          <p:cNvPr id="906" name="Google Shape;906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But wait a minute!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How do we even find the card we want to flip in the first place?</a:t>
            </a:r>
            <a:endParaRPr sz="3200"/>
          </a:p>
        </p:txBody>
      </p:sp>
      <p:sp>
        <p:nvSpPr>
          <p:cNvPr id="907" name="Google Shape;907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2" name="Google Shape;912;p53"/>
          <p:cNvCxnSpPr>
            <a:stCxn id="913" idx="2"/>
            <a:endCxn id="914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53"/>
          <p:cNvCxnSpPr>
            <a:stCxn id="913" idx="2"/>
            <a:endCxn id="916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7" name="Google Shape;917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How do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query(3)</a:t>
            </a:r>
            <a:r>
              <a:rPr lang="en"/>
              <a:t>?</a:t>
            </a:r>
            <a:endParaRPr/>
          </a:p>
        </p:txBody>
      </p:sp>
      <p:sp>
        <p:nvSpPr>
          <p:cNvPr id="913" name="Google Shape;913;p53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53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8" name="Google Shape;918;p53"/>
          <p:cNvCxnSpPr>
            <a:stCxn id="914" idx="2"/>
            <a:endCxn id="919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53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53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53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2" name="Google Shape;922;p53"/>
          <p:cNvCxnSpPr>
            <a:stCxn id="916" idx="2"/>
            <a:endCxn id="921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53"/>
          <p:cNvCxnSpPr>
            <a:stCxn id="914" idx="2"/>
            <a:endCxn id="924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53"/>
          <p:cNvCxnSpPr>
            <a:stCxn id="916" idx="2"/>
            <a:endCxn id="920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53"/>
          <p:cNvCxnSpPr>
            <a:stCxn id="920" idx="2"/>
            <a:endCxn id="927" idx="1"/>
          </p:cNvCxnSpPr>
          <p:nvPr/>
        </p:nvCxnSpPr>
        <p:spPr>
          <a:xfrm flipH="1">
            <a:off x="6824267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53"/>
          <p:cNvCxnSpPr>
            <a:stCxn id="920" idx="2"/>
            <a:endCxn id="929" idx="1"/>
          </p:cNvCxnSpPr>
          <p:nvPr/>
        </p:nvCxnSpPr>
        <p:spPr>
          <a:xfrm>
            <a:off x="7552267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53"/>
          <p:cNvCxnSpPr>
            <a:stCxn id="921" idx="2"/>
            <a:endCxn id="931" idx="1"/>
          </p:cNvCxnSpPr>
          <p:nvPr/>
        </p:nvCxnSpPr>
        <p:spPr>
          <a:xfrm flipH="1">
            <a:off x="9737133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53"/>
          <p:cNvCxnSpPr>
            <a:stCxn id="921" idx="2"/>
            <a:endCxn id="933" idx="1"/>
          </p:cNvCxnSpPr>
          <p:nvPr/>
        </p:nvCxnSpPr>
        <p:spPr>
          <a:xfrm>
            <a:off x="10465533" y="4503535"/>
            <a:ext cx="7280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53"/>
          <p:cNvCxnSpPr>
            <a:stCxn id="935" idx="1"/>
            <a:endCxn id="919" idx="2"/>
          </p:cNvCxnSpPr>
          <p:nvPr/>
        </p:nvCxnSpPr>
        <p:spPr>
          <a:xfrm rot="10800000">
            <a:off x="1726349" y="4503639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53"/>
          <p:cNvCxnSpPr>
            <a:stCxn id="937" idx="1"/>
            <a:endCxn id="919" idx="2"/>
          </p:cNvCxnSpPr>
          <p:nvPr/>
        </p:nvCxnSpPr>
        <p:spPr>
          <a:xfrm rot="10800000" flipH="1">
            <a:off x="998257" y="4503639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53"/>
          <p:cNvCxnSpPr>
            <a:stCxn id="924" idx="2"/>
            <a:endCxn id="939" idx="1"/>
          </p:cNvCxnSpPr>
          <p:nvPr/>
        </p:nvCxnSpPr>
        <p:spPr>
          <a:xfrm flipH="1">
            <a:off x="3911400" y="4503535"/>
            <a:ext cx="728000" cy="1098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53"/>
          <p:cNvCxnSpPr>
            <a:stCxn id="924" idx="2"/>
            <a:endCxn id="941" idx="1"/>
          </p:cNvCxnSpPr>
          <p:nvPr/>
        </p:nvCxnSpPr>
        <p:spPr>
          <a:xfrm>
            <a:off x="4639400" y="4503535"/>
            <a:ext cx="728400" cy="109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2" name="Google Shape;942;p53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943" name="Google Shape;943;p53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44" name="Google Shape;944;p53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945" name="Google Shape;945;p53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46" name="Google Shape;946;p53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947" name="Google Shape;947;p53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48" name="Google Shape;948;p53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949" name="Google Shape;949;p53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0" name="Google Shape;950;p53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951" name="Google Shape;951;p53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2" name="Google Shape;952;p53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953" name="Google Shape;953;p53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4" name="Google Shape;954;p53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955" name="Google Shape;955;p53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6" name="Google Shape;956;p53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957" name="Google Shape;957;p53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58" name="Google Shape;958;p53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9" name="Google Shape;959;p53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0" name="Google Shape;960;p53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1" name="Google Shape;961;p53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2" name="Google Shape;962;p53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3" name="Google Shape;963;p53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4" name="Google Shape;964;p53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5" name="Google Shape;965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66" name="Google Shape;966;p53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7" name="Google Shape;967;p53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How do we even navigate such a tree to do search?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914" name="Google Shape;914;p53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4" name="Google Shape;924;p53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2" name="Google Shape;972;p54"/>
          <p:cNvCxnSpPr>
            <a:stCxn id="973" idx="1"/>
            <a:endCxn id="974" idx="1"/>
          </p:cNvCxnSpPr>
          <p:nvPr/>
        </p:nvCxnSpPr>
        <p:spPr>
          <a:xfrm flipH="1">
            <a:off x="3182883" y="1827932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54"/>
          <p:cNvCxnSpPr>
            <a:stCxn id="973" idx="1"/>
            <a:endCxn id="976" idx="1"/>
          </p:cNvCxnSpPr>
          <p:nvPr/>
        </p:nvCxnSpPr>
        <p:spPr>
          <a:xfrm>
            <a:off x="6096083" y="1827932"/>
            <a:ext cx="29128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54"/>
          <p:cNvCxnSpPr>
            <a:stCxn id="976" idx="1"/>
            <a:endCxn id="978" idx="1"/>
          </p:cNvCxnSpPr>
          <p:nvPr/>
        </p:nvCxnSpPr>
        <p:spPr>
          <a:xfrm>
            <a:off x="90089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54"/>
          <p:cNvCxnSpPr>
            <a:stCxn id="976" idx="1"/>
            <a:endCxn id="980" idx="1"/>
          </p:cNvCxnSpPr>
          <p:nvPr/>
        </p:nvCxnSpPr>
        <p:spPr>
          <a:xfrm flipH="1">
            <a:off x="75525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54"/>
          <p:cNvCxnSpPr>
            <a:stCxn id="980" idx="1"/>
            <a:endCxn id="982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54"/>
          <p:cNvCxnSpPr>
            <a:stCxn id="980" idx="1"/>
            <a:endCxn id="984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54"/>
          <p:cNvCxnSpPr>
            <a:stCxn id="978" idx="1"/>
            <a:endCxn id="986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54"/>
          <p:cNvCxnSpPr>
            <a:stCxn id="978" idx="1"/>
            <a:endCxn id="988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54"/>
          <p:cNvCxnSpPr>
            <a:stCxn id="990" idx="1"/>
            <a:endCxn id="974" idx="1"/>
          </p:cNvCxnSpPr>
          <p:nvPr/>
        </p:nvCxnSpPr>
        <p:spPr>
          <a:xfrm rot="10800000">
            <a:off x="3183100" y="30199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54"/>
          <p:cNvCxnSpPr>
            <a:stCxn id="992" idx="1"/>
            <a:endCxn id="974" idx="1"/>
          </p:cNvCxnSpPr>
          <p:nvPr/>
        </p:nvCxnSpPr>
        <p:spPr>
          <a:xfrm rot="10800000" flipH="1">
            <a:off x="1726516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54"/>
          <p:cNvCxnSpPr>
            <a:stCxn id="994" idx="1"/>
            <a:endCxn id="992" idx="1"/>
          </p:cNvCxnSpPr>
          <p:nvPr/>
        </p:nvCxnSpPr>
        <p:spPr>
          <a:xfrm rot="10800000">
            <a:off x="1726516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54"/>
          <p:cNvCxnSpPr>
            <a:stCxn id="996" idx="1"/>
            <a:endCxn id="992" idx="1"/>
          </p:cNvCxnSpPr>
          <p:nvPr/>
        </p:nvCxnSpPr>
        <p:spPr>
          <a:xfrm rot="10800000" flipH="1">
            <a:off x="998116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54"/>
          <p:cNvCxnSpPr>
            <a:stCxn id="990" idx="1"/>
            <a:endCxn id="998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54"/>
          <p:cNvCxnSpPr>
            <a:stCxn id="990" idx="1"/>
            <a:endCxn id="1000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1" name="Google Shape;1001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How do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query(3)</a:t>
            </a:r>
            <a:r>
              <a:rPr lang="en"/>
              <a:t>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grpSp>
        <p:nvGrpSpPr>
          <p:cNvPr id="1003" name="Google Shape;1003;p54"/>
          <p:cNvGrpSpPr/>
          <p:nvPr/>
        </p:nvGrpSpPr>
        <p:grpSpPr>
          <a:xfrm>
            <a:off x="1143926" y="3921035"/>
            <a:ext cx="1165185" cy="582595"/>
            <a:chOff x="311694" y="4113770"/>
            <a:chExt cx="914397" cy="457200"/>
          </a:xfrm>
        </p:grpSpPr>
        <p:sp>
          <p:nvSpPr>
            <p:cNvPr id="1004" name="Google Shape;1004;p5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05" name="Google Shape;1005;p54"/>
          <p:cNvGrpSpPr/>
          <p:nvPr/>
        </p:nvGrpSpPr>
        <p:grpSpPr>
          <a:xfrm>
            <a:off x="4056910" y="3921035"/>
            <a:ext cx="1165185" cy="582595"/>
            <a:chOff x="311694" y="4113770"/>
            <a:chExt cx="914397" cy="457200"/>
          </a:xfrm>
        </p:grpSpPr>
        <p:sp>
          <p:nvSpPr>
            <p:cNvPr id="1006" name="Google Shape;1006;p5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07" name="Google Shape;1007;p54"/>
          <p:cNvGrpSpPr/>
          <p:nvPr/>
        </p:nvGrpSpPr>
        <p:grpSpPr>
          <a:xfrm>
            <a:off x="6969876" y="3921035"/>
            <a:ext cx="4078152" cy="582595"/>
            <a:chOff x="5227344" y="3316001"/>
            <a:chExt cx="3058614" cy="436946"/>
          </a:xfrm>
        </p:grpSpPr>
        <p:grpSp>
          <p:nvGrpSpPr>
            <p:cNvPr id="1008" name="Google Shape;1008;p54"/>
            <p:cNvGrpSpPr/>
            <p:nvPr/>
          </p:nvGrpSpPr>
          <p:grpSpPr>
            <a:xfrm>
              <a:off x="5227344" y="3316001"/>
              <a:ext cx="873889" cy="436946"/>
              <a:chOff x="311694" y="4113770"/>
              <a:chExt cx="914397" cy="457200"/>
            </a:xfrm>
          </p:grpSpPr>
          <p:sp>
            <p:nvSpPr>
              <p:cNvPr id="1009" name="Google Shape;1009;p54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980" name="Google Shape;980;p54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010" name="Google Shape;1010;p54"/>
            <p:cNvGrpSpPr/>
            <p:nvPr/>
          </p:nvGrpSpPr>
          <p:grpSpPr>
            <a:xfrm>
              <a:off x="7412069" y="3316001"/>
              <a:ext cx="873889" cy="436946"/>
              <a:chOff x="311694" y="4113770"/>
              <a:chExt cx="914397" cy="457200"/>
            </a:xfrm>
          </p:grpSpPr>
          <p:sp>
            <p:nvSpPr>
              <p:cNvPr id="1011" name="Google Shape;1011;p54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978" name="Google Shape;978;p54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012" name="Google Shape;1012;p54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013" name="Google Shape;1013;p5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14" name="Google Shape;1014;p54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015" name="Google Shape;1015;p5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16" name="Google Shape;1016;p54"/>
          <p:cNvGrpSpPr/>
          <p:nvPr/>
        </p:nvGrpSpPr>
        <p:grpSpPr>
          <a:xfrm>
            <a:off x="5513493" y="1536635"/>
            <a:ext cx="1165185" cy="582595"/>
            <a:chOff x="311694" y="4113770"/>
            <a:chExt cx="914397" cy="457200"/>
          </a:xfrm>
        </p:grpSpPr>
        <p:sp>
          <p:nvSpPr>
            <p:cNvPr id="1017" name="Google Shape;1017;p5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18" name="Google Shape;1018;p54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9" name="Google Shape;1019;p54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0" name="Google Shape;1020;p54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1" name="Google Shape;1021;p54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2" name="Google Shape;1022;p54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3" name="Google Shape;1023;p54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4" name="Google Shape;1024;p54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5" name="Google Shape;1025;p54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6" name="Google Shape;1026;p54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Simple! We, turn it into a BST!</a:t>
            </a:r>
            <a:endParaRPr sz="2400">
              <a:solidFill>
                <a:srgbClr val="595959"/>
              </a:solidFill>
            </a:endParaRPr>
          </a:p>
          <a:p>
            <a:r>
              <a:rPr lang="en" sz="2400">
                <a:solidFill>
                  <a:srgbClr val="595959"/>
                </a:solidFill>
              </a:rPr>
              <a:t>Keys of each node here is simply the mean of its children’s keys.</a:t>
            </a:r>
            <a:endParaRPr sz="2400">
              <a:solidFill>
                <a:srgbClr val="595959"/>
              </a:solidFill>
            </a:endParaRPr>
          </a:p>
        </p:txBody>
      </p:sp>
      <p:grpSp>
        <p:nvGrpSpPr>
          <p:cNvPr id="1027" name="Google Shape;1027;p54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1028" name="Google Shape;1028;p5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30" name="Google Shape;1030;p54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1031" name="Google Shape;1031;p54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1034" name="Google Shape;1034;p54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36" name="Google Shape;1036;p54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1037" name="Google Shape;1037;p54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39" name="Google Shape;1039;p54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1040" name="Google Shape;1040;p54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42" name="Google Shape;1042;p54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1043" name="Google Shape;1043;p54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45" name="Google Shape;1045;p54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1046" name="Google Shape;1046;p54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48" name="Google Shape;1048;p54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1049" name="Google Shape;1049;p54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51" name="Google Shape;1051;p54"/>
          <p:cNvSpPr txBox="1"/>
          <p:nvPr/>
        </p:nvSpPr>
        <p:spPr>
          <a:xfrm>
            <a:off x="4166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54"/>
          <p:cNvSpPr txBox="1"/>
          <p:nvPr/>
        </p:nvSpPr>
        <p:spPr>
          <a:xfrm>
            <a:off x="7079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19813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779733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5" name="Google Shape;1055;p54"/>
          <p:cNvSpPr txBox="1"/>
          <p:nvPr/>
        </p:nvSpPr>
        <p:spPr>
          <a:xfrm>
            <a:off x="34379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6" name="Google Shape;1056;p54"/>
          <p:cNvSpPr txBox="1"/>
          <p:nvPr/>
        </p:nvSpPr>
        <p:spPr>
          <a:xfrm>
            <a:off x="1726333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54"/>
          <p:cNvSpPr txBox="1"/>
          <p:nvPr/>
        </p:nvSpPr>
        <p:spPr>
          <a:xfrm>
            <a:off x="3692700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54"/>
          <p:cNvSpPr txBox="1"/>
          <p:nvPr/>
        </p:nvSpPr>
        <p:spPr>
          <a:xfrm>
            <a:off x="4639400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9" name="Google Shape;1059;p54"/>
          <p:cNvSpPr txBox="1"/>
          <p:nvPr/>
        </p:nvSpPr>
        <p:spPr>
          <a:xfrm>
            <a:off x="78072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0" name="Google Shape;1060;p54"/>
          <p:cNvSpPr txBox="1"/>
          <p:nvPr/>
        </p:nvSpPr>
        <p:spPr>
          <a:xfrm>
            <a:off x="6605717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1" name="Google Shape;1061;p54"/>
          <p:cNvSpPr txBox="1"/>
          <p:nvPr/>
        </p:nvSpPr>
        <p:spPr>
          <a:xfrm>
            <a:off x="92638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2" name="Google Shape;1062;p54"/>
          <p:cNvSpPr txBox="1"/>
          <p:nvPr/>
        </p:nvSpPr>
        <p:spPr>
          <a:xfrm>
            <a:off x="7552317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3" name="Google Shape;1063;p54"/>
          <p:cNvSpPr txBox="1"/>
          <p:nvPr/>
        </p:nvSpPr>
        <p:spPr>
          <a:xfrm>
            <a:off x="9518684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4" name="Google Shape;1064;p54"/>
          <p:cNvSpPr txBox="1"/>
          <p:nvPr/>
        </p:nvSpPr>
        <p:spPr>
          <a:xfrm>
            <a:off x="10465384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9" name="Google Shape;1069;p55"/>
          <p:cNvCxnSpPr>
            <a:stCxn id="1070" idx="1"/>
            <a:endCxn id="1071" idx="1"/>
          </p:cNvCxnSpPr>
          <p:nvPr/>
        </p:nvCxnSpPr>
        <p:spPr>
          <a:xfrm flipH="1">
            <a:off x="3182883" y="1827932"/>
            <a:ext cx="29132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55"/>
          <p:cNvCxnSpPr>
            <a:stCxn id="1070" idx="1"/>
            <a:endCxn id="1073" idx="1"/>
          </p:cNvCxnSpPr>
          <p:nvPr/>
        </p:nvCxnSpPr>
        <p:spPr>
          <a:xfrm>
            <a:off x="6096083" y="1827932"/>
            <a:ext cx="29128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55"/>
          <p:cNvCxnSpPr>
            <a:stCxn id="1073" idx="1"/>
            <a:endCxn id="1075" idx="1"/>
          </p:cNvCxnSpPr>
          <p:nvPr/>
        </p:nvCxnSpPr>
        <p:spPr>
          <a:xfrm>
            <a:off x="90089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55"/>
          <p:cNvCxnSpPr>
            <a:stCxn id="1073" idx="1"/>
            <a:endCxn id="1077" idx="1"/>
          </p:cNvCxnSpPr>
          <p:nvPr/>
        </p:nvCxnSpPr>
        <p:spPr>
          <a:xfrm flipH="1">
            <a:off x="75525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55"/>
          <p:cNvCxnSpPr>
            <a:stCxn id="1077" idx="1"/>
            <a:endCxn id="1079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55"/>
          <p:cNvCxnSpPr>
            <a:stCxn id="1077" idx="1"/>
            <a:endCxn id="1081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55"/>
          <p:cNvCxnSpPr>
            <a:stCxn id="1075" idx="1"/>
            <a:endCxn id="1083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55"/>
          <p:cNvCxnSpPr>
            <a:stCxn id="1075" idx="1"/>
            <a:endCxn id="1085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55"/>
          <p:cNvCxnSpPr>
            <a:stCxn id="1087" idx="1"/>
            <a:endCxn id="1071" idx="1"/>
          </p:cNvCxnSpPr>
          <p:nvPr/>
        </p:nvCxnSpPr>
        <p:spPr>
          <a:xfrm rot="10800000">
            <a:off x="3183100" y="30203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55"/>
          <p:cNvCxnSpPr>
            <a:stCxn id="1089" idx="1"/>
            <a:endCxn id="1071" idx="1"/>
          </p:cNvCxnSpPr>
          <p:nvPr/>
        </p:nvCxnSpPr>
        <p:spPr>
          <a:xfrm rot="10800000" flipH="1">
            <a:off x="1726516" y="30203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55"/>
          <p:cNvCxnSpPr>
            <a:stCxn id="1091" idx="1"/>
            <a:endCxn id="1089" idx="1"/>
          </p:cNvCxnSpPr>
          <p:nvPr/>
        </p:nvCxnSpPr>
        <p:spPr>
          <a:xfrm rot="10800000">
            <a:off x="1726349" y="4212377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Google Shape;1092;p55"/>
          <p:cNvCxnSpPr>
            <a:stCxn id="1093" idx="1"/>
            <a:endCxn id="1089" idx="1"/>
          </p:cNvCxnSpPr>
          <p:nvPr/>
        </p:nvCxnSpPr>
        <p:spPr>
          <a:xfrm rot="10800000" flipH="1">
            <a:off x="998257" y="4212377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55"/>
          <p:cNvCxnSpPr>
            <a:stCxn id="1087" idx="1"/>
            <a:endCxn id="1095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6" name="Google Shape;1096;p55"/>
          <p:cNvCxnSpPr>
            <a:stCxn id="1087" idx="1"/>
            <a:endCxn id="1097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8" name="Google Shape;1098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turnOver(1,4)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99" name="Google Shape;1099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grpSp>
        <p:nvGrpSpPr>
          <p:cNvPr id="1100" name="Google Shape;1100;p55"/>
          <p:cNvGrpSpPr/>
          <p:nvPr/>
        </p:nvGrpSpPr>
        <p:grpSpPr>
          <a:xfrm>
            <a:off x="415667" y="5113085"/>
            <a:ext cx="2621677" cy="978584"/>
            <a:chOff x="311694" y="4133951"/>
            <a:chExt cx="1966258" cy="436946"/>
          </a:xfrm>
        </p:grpSpPr>
        <p:grpSp>
          <p:nvGrpSpPr>
            <p:cNvPr id="1101" name="Google Shape;1101;p55"/>
            <p:cNvGrpSpPr/>
            <p:nvPr/>
          </p:nvGrpSpPr>
          <p:grpSpPr>
            <a:xfrm>
              <a:off x="311694" y="4133951"/>
              <a:ext cx="873889" cy="436946"/>
              <a:chOff x="311694" y="4113770"/>
              <a:chExt cx="914397" cy="457200"/>
            </a:xfrm>
          </p:grpSpPr>
          <p:sp>
            <p:nvSpPr>
              <p:cNvPr id="1102" name="Google Shape;1102;p5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93" name="Google Shape;1093;p5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03" name="Google Shape;1103;p55"/>
            <p:cNvGrpSpPr/>
            <p:nvPr/>
          </p:nvGrpSpPr>
          <p:grpSpPr>
            <a:xfrm>
              <a:off x="1404063" y="4133951"/>
              <a:ext cx="873889" cy="436946"/>
              <a:chOff x="1226094" y="4113770"/>
              <a:chExt cx="914397" cy="457200"/>
            </a:xfrm>
          </p:grpSpPr>
          <p:sp>
            <p:nvSpPr>
              <p:cNvPr id="1104" name="Google Shape;1104;p55"/>
              <p:cNvSpPr/>
              <p:nvPr/>
            </p:nvSpPr>
            <p:spPr>
              <a:xfrm>
                <a:off x="12260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91" name="Google Shape;1091;p55"/>
              <p:cNvSpPr/>
              <p:nvPr/>
            </p:nvSpPr>
            <p:spPr>
              <a:xfrm>
                <a:off x="16832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05" name="Google Shape;1105;p55"/>
          <p:cNvGrpSpPr/>
          <p:nvPr/>
        </p:nvGrpSpPr>
        <p:grpSpPr>
          <a:xfrm>
            <a:off x="3328651" y="5113085"/>
            <a:ext cx="2621677" cy="978584"/>
            <a:chOff x="2496432" y="4133951"/>
            <a:chExt cx="1966258" cy="436946"/>
          </a:xfrm>
        </p:grpSpPr>
        <p:grpSp>
          <p:nvGrpSpPr>
            <p:cNvPr id="1106" name="Google Shape;1106;p55"/>
            <p:cNvGrpSpPr/>
            <p:nvPr/>
          </p:nvGrpSpPr>
          <p:grpSpPr>
            <a:xfrm>
              <a:off x="2496432" y="4133951"/>
              <a:ext cx="873889" cy="436946"/>
              <a:chOff x="2140494" y="4113770"/>
              <a:chExt cx="914397" cy="457200"/>
            </a:xfrm>
          </p:grpSpPr>
          <p:sp>
            <p:nvSpPr>
              <p:cNvPr id="1107" name="Google Shape;1107;p55"/>
              <p:cNvSpPr/>
              <p:nvPr/>
            </p:nvSpPr>
            <p:spPr>
              <a:xfrm>
                <a:off x="21404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95" name="Google Shape;1095;p55"/>
              <p:cNvSpPr/>
              <p:nvPr/>
            </p:nvSpPr>
            <p:spPr>
              <a:xfrm>
                <a:off x="25976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08" name="Google Shape;1108;p55"/>
            <p:cNvGrpSpPr/>
            <p:nvPr/>
          </p:nvGrpSpPr>
          <p:grpSpPr>
            <a:xfrm>
              <a:off x="3588802" y="4133951"/>
              <a:ext cx="873889" cy="436946"/>
              <a:chOff x="3054894" y="4113770"/>
              <a:chExt cx="914397" cy="457200"/>
            </a:xfrm>
          </p:grpSpPr>
          <p:sp>
            <p:nvSpPr>
              <p:cNvPr id="1109" name="Google Shape;1109;p55"/>
              <p:cNvSpPr/>
              <p:nvPr/>
            </p:nvSpPr>
            <p:spPr>
              <a:xfrm>
                <a:off x="30548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97" name="Google Shape;1097;p55"/>
              <p:cNvSpPr/>
              <p:nvPr/>
            </p:nvSpPr>
            <p:spPr>
              <a:xfrm>
                <a:off x="35120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10" name="Google Shape;1110;p55"/>
          <p:cNvGrpSpPr/>
          <p:nvPr/>
        </p:nvGrpSpPr>
        <p:grpSpPr>
          <a:xfrm>
            <a:off x="6241635" y="5113085"/>
            <a:ext cx="2621677" cy="978584"/>
            <a:chOff x="4681171" y="4133951"/>
            <a:chExt cx="1966258" cy="436946"/>
          </a:xfrm>
        </p:grpSpPr>
        <p:grpSp>
          <p:nvGrpSpPr>
            <p:cNvPr id="1111" name="Google Shape;1111;p55"/>
            <p:cNvGrpSpPr/>
            <p:nvPr/>
          </p:nvGrpSpPr>
          <p:grpSpPr>
            <a:xfrm>
              <a:off x="4681171" y="4133951"/>
              <a:ext cx="873889" cy="436946"/>
              <a:chOff x="3969294" y="4113770"/>
              <a:chExt cx="914397" cy="457200"/>
            </a:xfrm>
          </p:grpSpPr>
          <p:sp>
            <p:nvSpPr>
              <p:cNvPr id="1112" name="Google Shape;1112;p55"/>
              <p:cNvSpPr/>
              <p:nvPr/>
            </p:nvSpPr>
            <p:spPr>
              <a:xfrm>
                <a:off x="39692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44264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13" name="Google Shape;1113;p55"/>
            <p:cNvGrpSpPr/>
            <p:nvPr/>
          </p:nvGrpSpPr>
          <p:grpSpPr>
            <a:xfrm>
              <a:off x="5773540" y="4133951"/>
              <a:ext cx="873889" cy="436946"/>
              <a:chOff x="4883694" y="4113770"/>
              <a:chExt cx="914397" cy="457200"/>
            </a:xfrm>
          </p:grpSpPr>
          <p:sp>
            <p:nvSpPr>
              <p:cNvPr id="1114" name="Google Shape;1114;p55"/>
              <p:cNvSpPr/>
              <p:nvPr/>
            </p:nvSpPr>
            <p:spPr>
              <a:xfrm>
                <a:off x="4883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81" name="Google Shape;1081;p55"/>
              <p:cNvSpPr/>
              <p:nvPr/>
            </p:nvSpPr>
            <p:spPr>
              <a:xfrm>
                <a:off x="5340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15" name="Google Shape;1115;p55"/>
          <p:cNvGrpSpPr/>
          <p:nvPr/>
        </p:nvGrpSpPr>
        <p:grpSpPr>
          <a:xfrm>
            <a:off x="9154619" y="5113085"/>
            <a:ext cx="2621677" cy="978584"/>
            <a:chOff x="6865909" y="4133951"/>
            <a:chExt cx="1966258" cy="436946"/>
          </a:xfrm>
        </p:grpSpPr>
        <p:grpSp>
          <p:nvGrpSpPr>
            <p:cNvPr id="1116" name="Google Shape;1116;p55"/>
            <p:cNvGrpSpPr/>
            <p:nvPr/>
          </p:nvGrpSpPr>
          <p:grpSpPr>
            <a:xfrm>
              <a:off x="6865909" y="4133951"/>
              <a:ext cx="873889" cy="436946"/>
              <a:chOff x="5798094" y="4113770"/>
              <a:chExt cx="914397" cy="457200"/>
            </a:xfrm>
          </p:grpSpPr>
          <p:sp>
            <p:nvSpPr>
              <p:cNvPr id="1117" name="Google Shape;1117;p55"/>
              <p:cNvSpPr/>
              <p:nvPr/>
            </p:nvSpPr>
            <p:spPr>
              <a:xfrm>
                <a:off x="57980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83" name="Google Shape;1083;p55"/>
              <p:cNvSpPr/>
              <p:nvPr/>
            </p:nvSpPr>
            <p:spPr>
              <a:xfrm>
                <a:off x="62552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18" name="Google Shape;1118;p55"/>
            <p:cNvGrpSpPr/>
            <p:nvPr/>
          </p:nvGrpSpPr>
          <p:grpSpPr>
            <a:xfrm>
              <a:off x="7958278" y="4133951"/>
              <a:ext cx="873889" cy="436946"/>
              <a:chOff x="6712494" y="4113770"/>
              <a:chExt cx="914397" cy="457200"/>
            </a:xfrm>
          </p:grpSpPr>
          <p:sp>
            <p:nvSpPr>
              <p:cNvPr id="1119" name="Google Shape;1119;p55"/>
              <p:cNvSpPr/>
              <p:nvPr/>
            </p:nvSpPr>
            <p:spPr>
              <a:xfrm>
                <a:off x="67124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85" name="Google Shape;1085;p55"/>
              <p:cNvSpPr/>
              <p:nvPr/>
            </p:nvSpPr>
            <p:spPr>
              <a:xfrm>
                <a:off x="71696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20" name="Google Shape;1120;p55"/>
          <p:cNvGrpSpPr/>
          <p:nvPr/>
        </p:nvGrpSpPr>
        <p:grpSpPr>
          <a:xfrm>
            <a:off x="1143926" y="3921035"/>
            <a:ext cx="4078169" cy="582595"/>
            <a:chOff x="857882" y="3316001"/>
            <a:chExt cx="3058627" cy="436946"/>
          </a:xfrm>
        </p:grpSpPr>
        <p:grpSp>
          <p:nvGrpSpPr>
            <p:cNvPr id="1121" name="Google Shape;1121;p55"/>
            <p:cNvGrpSpPr/>
            <p:nvPr/>
          </p:nvGrpSpPr>
          <p:grpSpPr>
            <a:xfrm>
              <a:off x="857882" y="3316001"/>
              <a:ext cx="873889" cy="436946"/>
              <a:chOff x="311694" y="4113770"/>
              <a:chExt cx="914397" cy="457200"/>
            </a:xfrm>
          </p:grpSpPr>
          <p:sp>
            <p:nvSpPr>
              <p:cNvPr id="1122" name="Google Shape;1122;p5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89" name="Google Shape;1089;p5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23" name="Google Shape;1123;p55"/>
            <p:cNvGrpSpPr/>
            <p:nvPr/>
          </p:nvGrpSpPr>
          <p:grpSpPr>
            <a:xfrm>
              <a:off x="3042619" y="3316001"/>
              <a:ext cx="873889" cy="436946"/>
              <a:chOff x="311694" y="4113770"/>
              <a:chExt cx="914397" cy="457200"/>
            </a:xfrm>
          </p:grpSpPr>
          <p:sp>
            <p:nvSpPr>
              <p:cNvPr id="1124" name="Google Shape;1124;p5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87" name="Google Shape;1087;p5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25" name="Google Shape;1125;p55"/>
          <p:cNvGrpSpPr/>
          <p:nvPr/>
        </p:nvGrpSpPr>
        <p:grpSpPr>
          <a:xfrm>
            <a:off x="6969876" y="3921035"/>
            <a:ext cx="4078152" cy="582595"/>
            <a:chOff x="5227344" y="3316001"/>
            <a:chExt cx="3058614" cy="436946"/>
          </a:xfrm>
        </p:grpSpPr>
        <p:grpSp>
          <p:nvGrpSpPr>
            <p:cNvPr id="1126" name="Google Shape;1126;p55"/>
            <p:cNvGrpSpPr/>
            <p:nvPr/>
          </p:nvGrpSpPr>
          <p:grpSpPr>
            <a:xfrm>
              <a:off x="5227344" y="3316001"/>
              <a:ext cx="873889" cy="436946"/>
              <a:chOff x="311694" y="4113770"/>
              <a:chExt cx="914397" cy="457200"/>
            </a:xfrm>
          </p:grpSpPr>
          <p:sp>
            <p:nvSpPr>
              <p:cNvPr id="1127" name="Google Shape;1127;p5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77" name="Google Shape;1077;p5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28" name="Google Shape;1128;p55"/>
            <p:cNvGrpSpPr/>
            <p:nvPr/>
          </p:nvGrpSpPr>
          <p:grpSpPr>
            <a:xfrm>
              <a:off x="7412069" y="3316001"/>
              <a:ext cx="873889" cy="436946"/>
              <a:chOff x="311694" y="4113770"/>
              <a:chExt cx="914397" cy="457200"/>
            </a:xfrm>
          </p:grpSpPr>
          <p:sp>
            <p:nvSpPr>
              <p:cNvPr id="1129" name="Google Shape;1129;p5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75" name="Google Shape;1075;p5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30" name="Google Shape;1130;p55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131" name="Google Shape;1131;p55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32" name="Google Shape;1132;p55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133" name="Google Shape;1133;p55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34" name="Google Shape;1134;p55"/>
          <p:cNvGrpSpPr/>
          <p:nvPr/>
        </p:nvGrpSpPr>
        <p:grpSpPr>
          <a:xfrm>
            <a:off x="5513493" y="1536635"/>
            <a:ext cx="1165185" cy="582595"/>
            <a:chOff x="311694" y="4113770"/>
            <a:chExt cx="914397" cy="457200"/>
          </a:xfrm>
        </p:grpSpPr>
        <p:sp>
          <p:nvSpPr>
            <p:cNvPr id="1135" name="Google Shape;1135;p55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36" name="Google Shape;1136;p55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7" name="Google Shape;1137;p55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8" name="Google Shape;1138;p55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9" name="Google Shape;1139;p55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0" name="Google Shape;1140;p55"/>
          <p:cNvSpPr txBox="1"/>
          <p:nvPr/>
        </p:nvSpPr>
        <p:spPr>
          <a:xfrm>
            <a:off x="6532932" y="142699"/>
            <a:ext cx="5615608" cy="149564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595959"/>
                </a:solidFill>
              </a:rPr>
              <a:t>Start out at the root node.</a:t>
            </a:r>
            <a:endParaRPr sz="2400" dirty="0">
              <a:solidFill>
                <a:srgbClr val="595959"/>
              </a:solidFill>
            </a:endParaRPr>
          </a:p>
          <a:p>
            <a:r>
              <a:rPr lang="en" sz="2400" dirty="0">
                <a:solidFill>
                  <a:srgbClr val="595959"/>
                </a:solidFill>
              </a:rPr>
              <a:t>Key range of current node is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[1,8]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[1,4] &lt;= 4</a:t>
            </a:r>
            <a:r>
              <a:rPr lang="en" sz="2400" dirty="0">
                <a:solidFill>
                  <a:srgbClr val="595959"/>
                </a:solidFill>
              </a:rPr>
              <a:t> so we recurse to left subtree </a:t>
            </a: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1141" name="Google Shape;1141;p55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2" name="Google Shape;1142;p55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3" name="Google Shape;1143;p55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4" name="Google Shape;1144;p55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9" name="Google Shape;1149;p56"/>
          <p:cNvCxnSpPr>
            <a:stCxn id="1150" idx="1"/>
            <a:endCxn id="1151" idx="1"/>
          </p:cNvCxnSpPr>
          <p:nvPr/>
        </p:nvCxnSpPr>
        <p:spPr>
          <a:xfrm flipH="1">
            <a:off x="3182883" y="1827932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56"/>
          <p:cNvCxnSpPr>
            <a:stCxn id="1150" idx="1"/>
            <a:endCxn id="1153" idx="1"/>
          </p:cNvCxnSpPr>
          <p:nvPr/>
        </p:nvCxnSpPr>
        <p:spPr>
          <a:xfrm>
            <a:off x="6096083" y="1827932"/>
            <a:ext cx="29128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56"/>
          <p:cNvCxnSpPr>
            <a:stCxn id="1153" idx="1"/>
            <a:endCxn id="1155" idx="1"/>
          </p:cNvCxnSpPr>
          <p:nvPr/>
        </p:nvCxnSpPr>
        <p:spPr>
          <a:xfrm>
            <a:off x="90089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56"/>
          <p:cNvCxnSpPr>
            <a:stCxn id="1153" idx="1"/>
            <a:endCxn id="1157" idx="1"/>
          </p:cNvCxnSpPr>
          <p:nvPr/>
        </p:nvCxnSpPr>
        <p:spPr>
          <a:xfrm flipH="1">
            <a:off x="75525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56"/>
          <p:cNvCxnSpPr>
            <a:stCxn id="1157" idx="1"/>
            <a:endCxn id="1159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56"/>
          <p:cNvCxnSpPr>
            <a:stCxn id="1157" idx="1"/>
            <a:endCxn id="1161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56"/>
          <p:cNvCxnSpPr>
            <a:stCxn id="1155" idx="1"/>
            <a:endCxn id="1163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56"/>
          <p:cNvCxnSpPr>
            <a:stCxn id="1155" idx="1"/>
            <a:endCxn id="1165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56"/>
          <p:cNvCxnSpPr>
            <a:stCxn id="1167" idx="1"/>
            <a:endCxn id="1151" idx="1"/>
          </p:cNvCxnSpPr>
          <p:nvPr/>
        </p:nvCxnSpPr>
        <p:spPr>
          <a:xfrm rot="10800000">
            <a:off x="3183100" y="30203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56"/>
          <p:cNvCxnSpPr>
            <a:stCxn id="1169" idx="1"/>
            <a:endCxn id="1151" idx="1"/>
          </p:cNvCxnSpPr>
          <p:nvPr/>
        </p:nvCxnSpPr>
        <p:spPr>
          <a:xfrm rot="10800000" flipH="1">
            <a:off x="1726516" y="30203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0" name="Google Shape;1170;p56"/>
          <p:cNvCxnSpPr>
            <a:stCxn id="1171" idx="1"/>
            <a:endCxn id="1169" idx="1"/>
          </p:cNvCxnSpPr>
          <p:nvPr/>
        </p:nvCxnSpPr>
        <p:spPr>
          <a:xfrm rot="10800000">
            <a:off x="1726349" y="4212377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56"/>
          <p:cNvCxnSpPr>
            <a:stCxn id="1173" idx="1"/>
            <a:endCxn id="1169" idx="1"/>
          </p:cNvCxnSpPr>
          <p:nvPr/>
        </p:nvCxnSpPr>
        <p:spPr>
          <a:xfrm rot="10800000" flipH="1">
            <a:off x="998257" y="4212377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56"/>
          <p:cNvCxnSpPr>
            <a:stCxn id="1167" idx="1"/>
            <a:endCxn id="1175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56"/>
          <p:cNvCxnSpPr>
            <a:stCxn id="1167" idx="1"/>
            <a:endCxn id="1177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8" name="Google Shape;1178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turnOver(1,4)</a:t>
            </a:r>
            <a:endParaRPr/>
          </a:p>
        </p:txBody>
      </p:sp>
      <p:sp>
        <p:nvSpPr>
          <p:cNvPr id="1179" name="Google Shape;1179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grpSp>
        <p:nvGrpSpPr>
          <p:cNvPr id="1180" name="Google Shape;1180;p56"/>
          <p:cNvGrpSpPr/>
          <p:nvPr/>
        </p:nvGrpSpPr>
        <p:grpSpPr>
          <a:xfrm>
            <a:off x="415667" y="5113085"/>
            <a:ext cx="2621677" cy="978584"/>
            <a:chOff x="311694" y="4133951"/>
            <a:chExt cx="1966258" cy="436946"/>
          </a:xfrm>
        </p:grpSpPr>
        <p:grpSp>
          <p:nvGrpSpPr>
            <p:cNvPr id="1181" name="Google Shape;1181;p56"/>
            <p:cNvGrpSpPr/>
            <p:nvPr/>
          </p:nvGrpSpPr>
          <p:grpSpPr>
            <a:xfrm>
              <a:off x="311694" y="4133951"/>
              <a:ext cx="873889" cy="436946"/>
              <a:chOff x="311694" y="4113770"/>
              <a:chExt cx="914397" cy="457200"/>
            </a:xfrm>
          </p:grpSpPr>
          <p:sp>
            <p:nvSpPr>
              <p:cNvPr id="1182" name="Google Shape;1182;p56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73" name="Google Shape;1173;p56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83" name="Google Shape;1183;p56"/>
            <p:cNvGrpSpPr/>
            <p:nvPr/>
          </p:nvGrpSpPr>
          <p:grpSpPr>
            <a:xfrm>
              <a:off x="1404063" y="4133951"/>
              <a:ext cx="873889" cy="436946"/>
              <a:chOff x="1226094" y="4113770"/>
              <a:chExt cx="914397" cy="457200"/>
            </a:xfrm>
          </p:grpSpPr>
          <p:sp>
            <p:nvSpPr>
              <p:cNvPr id="1184" name="Google Shape;1184;p56"/>
              <p:cNvSpPr/>
              <p:nvPr/>
            </p:nvSpPr>
            <p:spPr>
              <a:xfrm>
                <a:off x="12260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71" name="Google Shape;1171;p56"/>
              <p:cNvSpPr/>
              <p:nvPr/>
            </p:nvSpPr>
            <p:spPr>
              <a:xfrm>
                <a:off x="16832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85" name="Google Shape;1185;p56"/>
          <p:cNvGrpSpPr/>
          <p:nvPr/>
        </p:nvGrpSpPr>
        <p:grpSpPr>
          <a:xfrm>
            <a:off x="3328651" y="5113085"/>
            <a:ext cx="2621677" cy="978584"/>
            <a:chOff x="2496432" y="4133951"/>
            <a:chExt cx="1966258" cy="436946"/>
          </a:xfrm>
        </p:grpSpPr>
        <p:grpSp>
          <p:nvGrpSpPr>
            <p:cNvPr id="1186" name="Google Shape;1186;p56"/>
            <p:cNvGrpSpPr/>
            <p:nvPr/>
          </p:nvGrpSpPr>
          <p:grpSpPr>
            <a:xfrm>
              <a:off x="2496432" y="4133951"/>
              <a:ext cx="873889" cy="436946"/>
              <a:chOff x="2140494" y="4113770"/>
              <a:chExt cx="914397" cy="457200"/>
            </a:xfrm>
          </p:grpSpPr>
          <p:sp>
            <p:nvSpPr>
              <p:cNvPr id="1187" name="Google Shape;1187;p56"/>
              <p:cNvSpPr/>
              <p:nvPr/>
            </p:nvSpPr>
            <p:spPr>
              <a:xfrm>
                <a:off x="21404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75" name="Google Shape;1175;p56"/>
              <p:cNvSpPr/>
              <p:nvPr/>
            </p:nvSpPr>
            <p:spPr>
              <a:xfrm>
                <a:off x="25976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88" name="Google Shape;1188;p56"/>
            <p:cNvGrpSpPr/>
            <p:nvPr/>
          </p:nvGrpSpPr>
          <p:grpSpPr>
            <a:xfrm>
              <a:off x="3588802" y="4133951"/>
              <a:ext cx="873889" cy="436946"/>
              <a:chOff x="3054894" y="4113770"/>
              <a:chExt cx="914397" cy="457200"/>
            </a:xfrm>
          </p:grpSpPr>
          <p:sp>
            <p:nvSpPr>
              <p:cNvPr id="1189" name="Google Shape;1189;p56"/>
              <p:cNvSpPr/>
              <p:nvPr/>
            </p:nvSpPr>
            <p:spPr>
              <a:xfrm>
                <a:off x="30548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35120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90" name="Google Shape;1190;p56"/>
          <p:cNvGrpSpPr/>
          <p:nvPr/>
        </p:nvGrpSpPr>
        <p:grpSpPr>
          <a:xfrm>
            <a:off x="6241635" y="5113085"/>
            <a:ext cx="2621677" cy="978584"/>
            <a:chOff x="4681171" y="4133951"/>
            <a:chExt cx="1966258" cy="436946"/>
          </a:xfrm>
        </p:grpSpPr>
        <p:grpSp>
          <p:nvGrpSpPr>
            <p:cNvPr id="1191" name="Google Shape;1191;p56"/>
            <p:cNvGrpSpPr/>
            <p:nvPr/>
          </p:nvGrpSpPr>
          <p:grpSpPr>
            <a:xfrm>
              <a:off x="4681171" y="4133951"/>
              <a:ext cx="873889" cy="436946"/>
              <a:chOff x="3969294" y="4113770"/>
              <a:chExt cx="914397" cy="457200"/>
            </a:xfrm>
          </p:grpSpPr>
          <p:sp>
            <p:nvSpPr>
              <p:cNvPr id="1192" name="Google Shape;1192;p56"/>
              <p:cNvSpPr/>
              <p:nvPr/>
            </p:nvSpPr>
            <p:spPr>
              <a:xfrm>
                <a:off x="39692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59" name="Google Shape;1159;p56"/>
              <p:cNvSpPr/>
              <p:nvPr/>
            </p:nvSpPr>
            <p:spPr>
              <a:xfrm>
                <a:off x="44264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93" name="Google Shape;1193;p56"/>
            <p:cNvGrpSpPr/>
            <p:nvPr/>
          </p:nvGrpSpPr>
          <p:grpSpPr>
            <a:xfrm>
              <a:off x="5773540" y="4133951"/>
              <a:ext cx="873889" cy="436946"/>
              <a:chOff x="4883694" y="4113770"/>
              <a:chExt cx="914397" cy="457200"/>
            </a:xfrm>
          </p:grpSpPr>
          <p:sp>
            <p:nvSpPr>
              <p:cNvPr id="1194" name="Google Shape;1194;p56"/>
              <p:cNvSpPr/>
              <p:nvPr/>
            </p:nvSpPr>
            <p:spPr>
              <a:xfrm>
                <a:off x="4883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61" name="Google Shape;1161;p56"/>
              <p:cNvSpPr/>
              <p:nvPr/>
            </p:nvSpPr>
            <p:spPr>
              <a:xfrm>
                <a:off x="5340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195" name="Google Shape;1195;p56"/>
          <p:cNvGrpSpPr/>
          <p:nvPr/>
        </p:nvGrpSpPr>
        <p:grpSpPr>
          <a:xfrm>
            <a:off x="9154619" y="5113085"/>
            <a:ext cx="2621677" cy="978584"/>
            <a:chOff x="6865909" y="4133951"/>
            <a:chExt cx="1966258" cy="436946"/>
          </a:xfrm>
        </p:grpSpPr>
        <p:grpSp>
          <p:nvGrpSpPr>
            <p:cNvPr id="1196" name="Google Shape;1196;p56"/>
            <p:cNvGrpSpPr/>
            <p:nvPr/>
          </p:nvGrpSpPr>
          <p:grpSpPr>
            <a:xfrm>
              <a:off x="6865909" y="4133951"/>
              <a:ext cx="873889" cy="436946"/>
              <a:chOff x="5798094" y="4113770"/>
              <a:chExt cx="914397" cy="457200"/>
            </a:xfrm>
          </p:grpSpPr>
          <p:sp>
            <p:nvSpPr>
              <p:cNvPr id="1197" name="Google Shape;1197;p56"/>
              <p:cNvSpPr/>
              <p:nvPr/>
            </p:nvSpPr>
            <p:spPr>
              <a:xfrm>
                <a:off x="57980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63" name="Google Shape;1163;p56"/>
              <p:cNvSpPr/>
              <p:nvPr/>
            </p:nvSpPr>
            <p:spPr>
              <a:xfrm>
                <a:off x="62552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98" name="Google Shape;1198;p56"/>
            <p:cNvGrpSpPr/>
            <p:nvPr/>
          </p:nvGrpSpPr>
          <p:grpSpPr>
            <a:xfrm>
              <a:off x="7958278" y="4133951"/>
              <a:ext cx="873889" cy="436946"/>
              <a:chOff x="6712494" y="4113770"/>
              <a:chExt cx="914397" cy="457200"/>
            </a:xfrm>
          </p:grpSpPr>
          <p:sp>
            <p:nvSpPr>
              <p:cNvPr id="1199" name="Google Shape;1199;p56"/>
              <p:cNvSpPr/>
              <p:nvPr/>
            </p:nvSpPr>
            <p:spPr>
              <a:xfrm>
                <a:off x="67124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65" name="Google Shape;1165;p56"/>
              <p:cNvSpPr/>
              <p:nvPr/>
            </p:nvSpPr>
            <p:spPr>
              <a:xfrm>
                <a:off x="71696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200" name="Google Shape;1200;p56"/>
          <p:cNvGrpSpPr/>
          <p:nvPr/>
        </p:nvGrpSpPr>
        <p:grpSpPr>
          <a:xfrm>
            <a:off x="1143926" y="3921035"/>
            <a:ext cx="4078169" cy="582595"/>
            <a:chOff x="857882" y="3316001"/>
            <a:chExt cx="3058627" cy="436946"/>
          </a:xfrm>
        </p:grpSpPr>
        <p:grpSp>
          <p:nvGrpSpPr>
            <p:cNvPr id="1201" name="Google Shape;1201;p56"/>
            <p:cNvGrpSpPr/>
            <p:nvPr/>
          </p:nvGrpSpPr>
          <p:grpSpPr>
            <a:xfrm>
              <a:off x="857882" y="3316001"/>
              <a:ext cx="873889" cy="436946"/>
              <a:chOff x="311694" y="4113770"/>
              <a:chExt cx="914397" cy="457200"/>
            </a:xfrm>
          </p:grpSpPr>
          <p:sp>
            <p:nvSpPr>
              <p:cNvPr id="1202" name="Google Shape;1202;p56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69" name="Google Shape;1169;p56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203" name="Google Shape;1203;p56"/>
            <p:cNvGrpSpPr/>
            <p:nvPr/>
          </p:nvGrpSpPr>
          <p:grpSpPr>
            <a:xfrm>
              <a:off x="3042619" y="3316001"/>
              <a:ext cx="873889" cy="436946"/>
              <a:chOff x="311694" y="4113770"/>
              <a:chExt cx="914397" cy="457200"/>
            </a:xfrm>
          </p:grpSpPr>
          <p:sp>
            <p:nvSpPr>
              <p:cNvPr id="1204" name="Google Shape;1204;p56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67" name="Google Shape;1167;p56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205" name="Google Shape;1205;p56"/>
          <p:cNvGrpSpPr/>
          <p:nvPr/>
        </p:nvGrpSpPr>
        <p:grpSpPr>
          <a:xfrm>
            <a:off x="6969876" y="3921035"/>
            <a:ext cx="4078152" cy="582595"/>
            <a:chOff x="5227344" y="3316001"/>
            <a:chExt cx="3058614" cy="436946"/>
          </a:xfrm>
        </p:grpSpPr>
        <p:grpSp>
          <p:nvGrpSpPr>
            <p:cNvPr id="1206" name="Google Shape;1206;p56"/>
            <p:cNvGrpSpPr/>
            <p:nvPr/>
          </p:nvGrpSpPr>
          <p:grpSpPr>
            <a:xfrm>
              <a:off x="5227344" y="3316001"/>
              <a:ext cx="873889" cy="436946"/>
              <a:chOff x="311694" y="4113770"/>
              <a:chExt cx="914397" cy="457200"/>
            </a:xfrm>
          </p:grpSpPr>
          <p:sp>
            <p:nvSpPr>
              <p:cNvPr id="1207" name="Google Shape;1207;p56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57" name="Google Shape;1157;p56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208" name="Google Shape;1208;p56"/>
            <p:cNvGrpSpPr/>
            <p:nvPr/>
          </p:nvGrpSpPr>
          <p:grpSpPr>
            <a:xfrm>
              <a:off x="7412069" y="3316001"/>
              <a:ext cx="873889" cy="436946"/>
              <a:chOff x="311694" y="4113770"/>
              <a:chExt cx="914397" cy="457200"/>
            </a:xfrm>
          </p:grpSpPr>
          <p:sp>
            <p:nvSpPr>
              <p:cNvPr id="1209" name="Google Shape;1209;p56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55" name="Google Shape;1155;p56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210" name="Google Shape;1210;p56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211" name="Google Shape;1211;p56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12" name="Google Shape;1212;p56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213" name="Google Shape;1213;p56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14" name="Google Shape;1214;p56"/>
          <p:cNvGrpSpPr/>
          <p:nvPr/>
        </p:nvGrpSpPr>
        <p:grpSpPr>
          <a:xfrm>
            <a:off x="5513493" y="1536635"/>
            <a:ext cx="1165185" cy="582595"/>
            <a:chOff x="311694" y="4113770"/>
            <a:chExt cx="914397" cy="457200"/>
          </a:xfrm>
        </p:grpSpPr>
        <p:sp>
          <p:nvSpPr>
            <p:cNvPr id="1215" name="Google Shape;1215;p56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16" name="Google Shape;1216;p56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7" name="Google Shape;1217;p56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8" name="Google Shape;1218;p56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9" name="Google Shape;1219;p56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0" name="Google Shape;1220;p56"/>
          <p:cNvSpPr/>
          <p:nvPr/>
        </p:nvSpPr>
        <p:spPr>
          <a:xfrm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1" name="Google Shape;1221;p56"/>
          <p:cNvSpPr/>
          <p:nvPr/>
        </p:nvSpPr>
        <p:spPr>
          <a:xfrm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2" name="Google Shape;1222;p56"/>
          <p:cNvSpPr/>
          <p:nvPr/>
        </p:nvSpPr>
        <p:spPr>
          <a:xfrm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3" name="Google Shape;1223;p56"/>
          <p:cNvSpPr/>
          <p:nvPr/>
        </p:nvSpPr>
        <p:spPr>
          <a:xfrm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4" name="Google Shape;1224;p56"/>
          <p:cNvSpPr txBox="1"/>
          <p:nvPr/>
        </p:nvSpPr>
        <p:spPr>
          <a:xfrm>
            <a:off x="6678678" y="194026"/>
            <a:ext cx="5097618" cy="13312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595959"/>
                </a:solidFill>
              </a:rPr>
              <a:t>Current node has key range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[1,4]</a:t>
            </a:r>
            <a:r>
              <a:rPr lang="en" sz="2400" dirty="0">
                <a:solidFill>
                  <a:srgbClr val="595959"/>
                </a:solidFill>
              </a:rPr>
              <a:t>.</a:t>
            </a:r>
            <a:endParaRPr sz="2400" dirty="0">
              <a:solidFill>
                <a:srgbClr val="595959"/>
              </a:solidFill>
            </a:endParaRPr>
          </a:p>
          <a:p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[1,4] &lt;= 4</a:t>
            </a:r>
            <a:r>
              <a:rPr lang="en" sz="2400" dirty="0">
                <a:solidFill>
                  <a:srgbClr val="595959"/>
                </a:solidFill>
              </a:rPr>
              <a:t> completely contains our target range so we toggle its state bit. </a:t>
            </a:r>
            <a:endParaRPr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2.a.－Approach</a:t>
            </a:r>
            <a:endParaRPr/>
          </a:p>
        </p:txBody>
      </p:sp>
      <p:sp>
        <p:nvSpPr>
          <p:cNvPr id="1230" name="Google Shape;1230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/>
              <a:t>Can we now turn over cards in any subsequence?</a:t>
            </a:r>
            <a:endParaRPr sz="3200"/>
          </a:p>
        </p:txBody>
      </p:sp>
      <p:sp>
        <p:nvSpPr>
          <p:cNvPr id="1231" name="Google Shape;1231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6" name="Google Shape;1236;p58"/>
          <p:cNvCxnSpPr>
            <a:stCxn id="1237" idx="1"/>
            <a:endCxn id="1238" idx="1"/>
          </p:cNvCxnSpPr>
          <p:nvPr/>
        </p:nvCxnSpPr>
        <p:spPr>
          <a:xfrm flipH="1">
            <a:off x="3182883" y="1827932"/>
            <a:ext cx="29132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58"/>
          <p:cNvCxnSpPr>
            <a:stCxn id="1237" idx="1"/>
            <a:endCxn id="1240" idx="1"/>
          </p:cNvCxnSpPr>
          <p:nvPr/>
        </p:nvCxnSpPr>
        <p:spPr>
          <a:xfrm>
            <a:off x="6096083" y="1827932"/>
            <a:ext cx="29128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58"/>
          <p:cNvCxnSpPr>
            <a:stCxn id="1240" idx="1"/>
            <a:endCxn id="1242" idx="1"/>
          </p:cNvCxnSpPr>
          <p:nvPr/>
        </p:nvCxnSpPr>
        <p:spPr>
          <a:xfrm>
            <a:off x="90089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58"/>
          <p:cNvCxnSpPr>
            <a:stCxn id="1240" idx="1"/>
            <a:endCxn id="1244" idx="1"/>
          </p:cNvCxnSpPr>
          <p:nvPr/>
        </p:nvCxnSpPr>
        <p:spPr>
          <a:xfrm flipH="1">
            <a:off x="75525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58"/>
          <p:cNvCxnSpPr>
            <a:stCxn id="1244" idx="1"/>
            <a:endCxn id="1246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58"/>
          <p:cNvCxnSpPr>
            <a:stCxn id="1244" idx="1"/>
            <a:endCxn id="1248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58"/>
          <p:cNvCxnSpPr>
            <a:stCxn id="1242" idx="1"/>
            <a:endCxn id="1250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58"/>
          <p:cNvCxnSpPr>
            <a:stCxn id="1242" idx="1"/>
            <a:endCxn id="1252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58"/>
          <p:cNvCxnSpPr>
            <a:stCxn id="1254" idx="1"/>
            <a:endCxn id="1238" idx="1"/>
          </p:cNvCxnSpPr>
          <p:nvPr/>
        </p:nvCxnSpPr>
        <p:spPr>
          <a:xfrm rot="10800000">
            <a:off x="3183100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58"/>
          <p:cNvCxnSpPr>
            <a:stCxn id="1256" idx="1"/>
            <a:endCxn id="1238" idx="1"/>
          </p:cNvCxnSpPr>
          <p:nvPr/>
        </p:nvCxnSpPr>
        <p:spPr>
          <a:xfrm rot="10800000" flipH="1">
            <a:off x="1726516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58"/>
          <p:cNvCxnSpPr>
            <a:stCxn id="1258" idx="1"/>
            <a:endCxn id="1256" idx="1"/>
          </p:cNvCxnSpPr>
          <p:nvPr/>
        </p:nvCxnSpPr>
        <p:spPr>
          <a:xfrm rot="10800000">
            <a:off x="1726349" y="4212377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58"/>
          <p:cNvCxnSpPr>
            <a:stCxn id="1260" idx="1"/>
            <a:endCxn id="1256" idx="1"/>
          </p:cNvCxnSpPr>
          <p:nvPr/>
        </p:nvCxnSpPr>
        <p:spPr>
          <a:xfrm rot="10800000" flipH="1">
            <a:off x="998257" y="4212377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58"/>
          <p:cNvCxnSpPr>
            <a:stCxn id="1254" idx="1"/>
            <a:endCxn id="1262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58"/>
          <p:cNvCxnSpPr>
            <a:stCxn id="1254" idx="1"/>
            <a:endCxn id="1264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5" name="Google Shape;1265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turnOver(3,5)</a:t>
            </a:r>
            <a:endParaRPr/>
          </a:p>
        </p:txBody>
      </p:sp>
      <p:sp>
        <p:nvSpPr>
          <p:cNvPr id="1266" name="Google Shape;1266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grpSp>
        <p:nvGrpSpPr>
          <p:cNvPr id="1267" name="Google Shape;1267;p58"/>
          <p:cNvGrpSpPr/>
          <p:nvPr/>
        </p:nvGrpSpPr>
        <p:grpSpPr>
          <a:xfrm>
            <a:off x="415668" y="5113085"/>
            <a:ext cx="1165185" cy="978584"/>
            <a:chOff x="311694" y="4113770"/>
            <a:chExt cx="914397" cy="457200"/>
          </a:xfrm>
        </p:grpSpPr>
        <p:sp>
          <p:nvSpPr>
            <p:cNvPr id="1268" name="Google Shape;1268;p5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69" name="Google Shape;1269;p58"/>
          <p:cNvGrpSpPr/>
          <p:nvPr/>
        </p:nvGrpSpPr>
        <p:grpSpPr>
          <a:xfrm>
            <a:off x="1872160" y="5113085"/>
            <a:ext cx="1165185" cy="978584"/>
            <a:chOff x="1226094" y="4113770"/>
            <a:chExt cx="914397" cy="457200"/>
          </a:xfrm>
        </p:grpSpPr>
        <p:sp>
          <p:nvSpPr>
            <p:cNvPr id="1270" name="Google Shape;1270;p58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71" name="Google Shape;1271;p58"/>
          <p:cNvGrpSpPr/>
          <p:nvPr/>
        </p:nvGrpSpPr>
        <p:grpSpPr>
          <a:xfrm>
            <a:off x="3328652" y="5113085"/>
            <a:ext cx="1165185" cy="978584"/>
            <a:chOff x="2140494" y="4113770"/>
            <a:chExt cx="914397" cy="457200"/>
          </a:xfrm>
        </p:grpSpPr>
        <p:sp>
          <p:nvSpPr>
            <p:cNvPr id="1272" name="Google Shape;1272;p58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73" name="Google Shape;1273;p58"/>
          <p:cNvGrpSpPr/>
          <p:nvPr/>
        </p:nvGrpSpPr>
        <p:grpSpPr>
          <a:xfrm>
            <a:off x="4785144" y="5113085"/>
            <a:ext cx="1165185" cy="978584"/>
            <a:chOff x="3054894" y="4113770"/>
            <a:chExt cx="914397" cy="457200"/>
          </a:xfrm>
        </p:grpSpPr>
        <p:sp>
          <p:nvSpPr>
            <p:cNvPr id="1274" name="Google Shape;1274;p58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75" name="Google Shape;1275;p58"/>
          <p:cNvGrpSpPr/>
          <p:nvPr/>
        </p:nvGrpSpPr>
        <p:grpSpPr>
          <a:xfrm>
            <a:off x="6241636" y="5113085"/>
            <a:ext cx="1165185" cy="978584"/>
            <a:chOff x="3969294" y="4113770"/>
            <a:chExt cx="914397" cy="457200"/>
          </a:xfrm>
        </p:grpSpPr>
        <p:sp>
          <p:nvSpPr>
            <p:cNvPr id="1276" name="Google Shape;1276;p58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77" name="Google Shape;1277;p58"/>
          <p:cNvGrpSpPr/>
          <p:nvPr/>
        </p:nvGrpSpPr>
        <p:grpSpPr>
          <a:xfrm>
            <a:off x="7698128" y="5113085"/>
            <a:ext cx="1165185" cy="978584"/>
            <a:chOff x="4883694" y="4113770"/>
            <a:chExt cx="914397" cy="457200"/>
          </a:xfrm>
        </p:grpSpPr>
        <p:sp>
          <p:nvSpPr>
            <p:cNvPr id="1278" name="Google Shape;1278;p58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79" name="Google Shape;1279;p58"/>
          <p:cNvGrpSpPr/>
          <p:nvPr/>
        </p:nvGrpSpPr>
        <p:grpSpPr>
          <a:xfrm>
            <a:off x="9154620" y="5113085"/>
            <a:ext cx="1165185" cy="978584"/>
            <a:chOff x="5798094" y="4113770"/>
            <a:chExt cx="914397" cy="457200"/>
          </a:xfrm>
        </p:grpSpPr>
        <p:sp>
          <p:nvSpPr>
            <p:cNvPr id="1280" name="Google Shape;1280;p58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81" name="Google Shape;1281;p58"/>
          <p:cNvGrpSpPr/>
          <p:nvPr/>
        </p:nvGrpSpPr>
        <p:grpSpPr>
          <a:xfrm>
            <a:off x="10611112" y="5113085"/>
            <a:ext cx="1165185" cy="978584"/>
            <a:chOff x="6712494" y="4113770"/>
            <a:chExt cx="914397" cy="457200"/>
          </a:xfrm>
        </p:grpSpPr>
        <p:sp>
          <p:nvSpPr>
            <p:cNvPr id="1282" name="Google Shape;1282;p58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83" name="Google Shape;1283;p58"/>
          <p:cNvGrpSpPr/>
          <p:nvPr/>
        </p:nvGrpSpPr>
        <p:grpSpPr>
          <a:xfrm>
            <a:off x="1143926" y="3921035"/>
            <a:ext cx="1165185" cy="582595"/>
            <a:chOff x="311694" y="4113770"/>
            <a:chExt cx="914397" cy="457200"/>
          </a:xfrm>
        </p:grpSpPr>
        <p:sp>
          <p:nvSpPr>
            <p:cNvPr id="1284" name="Google Shape;1284;p5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85" name="Google Shape;1285;p58"/>
          <p:cNvGrpSpPr/>
          <p:nvPr/>
        </p:nvGrpSpPr>
        <p:grpSpPr>
          <a:xfrm>
            <a:off x="4056910" y="3921035"/>
            <a:ext cx="1165185" cy="582595"/>
            <a:chOff x="311694" y="4113770"/>
            <a:chExt cx="914397" cy="457200"/>
          </a:xfrm>
        </p:grpSpPr>
        <p:sp>
          <p:nvSpPr>
            <p:cNvPr id="1286" name="Google Shape;1286;p5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87" name="Google Shape;1287;p58"/>
          <p:cNvGrpSpPr/>
          <p:nvPr/>
        </p:nvGrpSpPr>
        <p:grpSpPr>
          <a:xfrm>
            <a:off x="6969877" y="3921035"/>
            <a:ext cx="1165185" cy="582595"/>
            <a:chOff x="311694" y="4113770"/>
            <a:chExt cx="914397" cy="457200"/>
          </a:xfrm>
        </p:grpSpPr>
        <p:sp>
          <p:nvSpPr>
            <p:cNvPr id="1288" name="Google Shape;1288;p5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89" name="Google Shape;1289;p58"/>
          <p:cNvGrpSpPr/>
          <p:nvPr/>
        </p:nvGrpSpPr>
        <p:grpSpPr>
          <a:xfrm>
            <a:off x="9882844" y="3921035"/>
            <a:ext cx="1165185" cy="582595"/>
            <a:chOff x="311694" y="4113770"/>
            <a:chExt cx="914397" cy="457200"/>
          </a:xfrm>
        </p:grpSpPr>
        <p:sp>
          <p:nvSpPr>
            <p:cNvPr id="1290" name="Google Shape;1290;p5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91" name="Google Shape;1291;p58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292" name="Google Shape;1292;p5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93" name="Google Shape;1293;p58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294" name="Google Shape;1294;p5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95" name="Google Shape;1295;p58"/>
          <p:cNvSpPr/>
          <p:nvPr/>
        </p:nvSpPr>
        <p:spPr>
          <a:xfrm>
            <a:off x="5513492" y="1536635"/>
            <a:ext cx="582595" cy="582595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7" name="Google Shape;1237;p58"/>
          <p:cNvSpPr/>
          <p:nvPr/>
        </p:nvSpPr>
        <p:spPr>
          <a:xfrm>
            <a:off x="6096083" y="1536635"/>
            <a:ext cx="582595" cy="582595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6" name="Google Shape;1296;p58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7" name="Google Shape;1297;p58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8" name="Google Shape;1298;p58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9" name="Google Shape;1299;p58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0" name="Google Shape;1300;p58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1" name="Google Shape;1301;p58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2" name="Google Shape;1302;p58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3" name="Google Shape;1303;p58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4" name="Google Shape;1304;p58"/>
          <p:cNvSpPr txBox="1"/>
          <p:nvPr/>
        </p:nvSpPr>
        <p:spPr>
          <a:xfrm>
            <a:off x="6678600" y="179587"/>
            <a:ext cx="5097697" cy="16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rgbClr val="595959"/>
                </a:solidFill>
              </a:rPr>
              <a:t>Target range is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[3,5]</a:t>
            </a:r>
            <a:r>
              <a:rPr lang="en" sz="2000" dirty="0">
                <a:solidFill>
                  <a:srgbClr val="595959"/>
                </a:solidFill>
              </a:rPr>
              <a:t>. We start at root. Current node key range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[1,8]</a:t>
            </a:r>
            <a:r>
              <a:rPr lang="en" sz="2000" dirty="0">
                <a:solidFill>
                  <a:srgbClr val="595959"/>
                </a:solidFill>
              </a:rPr>
              <a:t> is not </a:t>
            </a:r>
            <a:r>
              <a:rPr lang="en" sz="2000" i="1" dirty="0">
                <a:solidFill>
                  <a:srgbClr val="595959"/>
                </a:solidFill>
              </a:rPr>
              <a:t>within</a:t>
            </a:r>
            <a:r>
              <a:rPr lang="en" sz="2000" dirty="0">
                <a:solidFill>
                  <a:srgbClr val="595959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[3,5]</a:t>
            </a:r>
            <a:r>
              <a:rPr lang="en" sz="2000" dirty="0">
                <a:solidFill>
                  <a:srgbClr val="595959"/>
                </a:solidFill>
              </a:rPr>
              <a:t>. So we have to split up the search into children whose key range </a:t>
            </a:r>
            <a:r>
              <a:rPr lang="en" sz="2000" i="1" dirty="0">
                <a:solidFill>
                  <a:srgbClr val="595959"/>
                </a:solidFill>
              </a:rPr>
              <a:t>overlap</a:t>
            </a:r>
            <a:r>
              <a:rPr lang="en" sz="2000" dirty="0">
                <a:solidFill>
                  <a:srgbClr val="595959"/>
                </a:solidFill>
              </a:rPr>
              <a:t> with target range.</a:t>
            </a:r>
            <a:endParaRPr sz="2000" dirty="0">
              <a:solidFill>
                <a:srgbClr val="595959"/>
              </a:solidFill>
            </a:endParaRPr>
          </a:p>
          <a:p>
            <a:endParaRPr sz="2400" dirty="0">
              <a:solidFill>
                <a:srgbClr val="595959"/>
              </a:solidFill>
            </a:endParaRPr>
          </a:p>
          <a:p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1305" name="Google Shape;1305;p58"/>
          <p:cNvSpPr txBox="1"/>
          <p:nvPr/>
        </p:nvSpPr>
        <p:spPr>
          <a:xfrm>
            <a:off x="4166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6" name="Google Shape;1306;p58"/>
          <p:cNvSpPr txBox="1"/>
          <p:nvPr/>
        </p:nvSpPr>
        <p:spPr>
          <a:xfrm>
            <a:off x="7079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7" name="Google Shape;1307;p58"/>
          <p:cNvSpPr txBox="1"/>
          <p:nvPr/>
        </p:nvSpPr>
        <p:spPr>
          <a:xfrm>
            <a:off x="19813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8" name="Google Shape;1308;p58"/>
          <p:cNvSpPr txBox="1"/>
          <p:nvPr/>
        </p:nvSpPr>
        <p:spPr>
          <a:xfrm>
            <a:off x="779733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9" name="Google Shape;1309;p58"/>
          <p:cNvSpPr txBox="1"/>
          <p:nvPr/>
        </p:nvSpPr>
        <p:spPr>
          <a:xfrm>
            <a:off x="34379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0" name="Google Shape;1310;p58"/>
          <p:cNvSpPr txBox="1"/>
          <p:nvPr/>
        </p:nvSpPr>
        <p:spPr>
          <a:xfrm>
            <a:off x="1726333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1" name="Google Shape;1311;p58"/>
          <p:cNvSpPr txBox="1"/>
          <p:nvPr/>
        </p:nvSpPr>
        <p:spPr>
          <a:xfrm>
            <a:off x="3692700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58"/>
          <p:cNvSpPr txBox="1"/>
          <p:nvPr/>
        </p:nvSpPr>
        <p:spPr>
          <a:xfrm>
            <a:off x="4639400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58"/>
          <p:cNvSpPr txBox="1"/>
          <p:nvPr/>
        </p:nvSpPr>
        <p:spPr>
          <a:xfrm>
            <a:off x="78072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58"/>
          <p:cNvSpPr txBox="1"/>
          <p:nvPr/>
        </p:nvSpPr>
        <p:spPr>
          <a:xfrm>
            <a:off x="6605717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5" name="Google Shape;1315;p58"/>
          <p:cNvSpPr txBox="1"/>
          <p:nvPr/>
        </p:nvSpPr>
        <p:spPr>
          <a:xfrm>
            <a:off x="92638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6" name="Google Shape;1316;p58"/>
          <p:cNvSpPr txBox="1"/>
          <p:nvPr/>
        </p:nvSpPr>
        <p:spPr>
          <a:xfrm>
            <a:off x="7552317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7" name="Google Shape;1317;p58"/>
          <p:cNvSpPr txBox="1"/>
          <p:nvPr/>
        </p:nvSpPr>
        <p:spPr>
          <a:xfrm>
            <a:off x="9518684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8" name="Google Shape;1318;p58"/>
          <p:cNvSpPr txBox="1"/>
          <p:nvPr/>
        </p:nvSpPr>
        <p:spPr>
          <a:xfrm>
            <a:off x="10465384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9" name="Google Shape;1319;p58"/>
          <p:cNvSpPr txBox="1"/>
          <p:nvPr/>
        </p:nvSpPr>
        <p:spPr>
          <a:xfrm>
            <a:off x="5513400" y="954233"/>
            <a:ext cx="11652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733">
                <a:solidFill>
                  <a:srgbClr val="0000FF"/>
                </a:solidFill>
              </a:rPr>
              <a:t>Key range:</a:t>
            </a:r>
            <a:br>
              <a:rPr lang="en" sz="1733">
                <a:solidFill>
                  <a:srgbClr val="0000FF"/>
                </a:solidFill>
              </a:rPr>
            </a:br>
            <a:r>
              <a:rPr lang="en" sz="17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[1,8]</a:t>
            </a:r>
            <a:endParaRPr sz="17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59"/>
          <p:cNvCxnSpPr>
            <a:stCxn id="1325" idx="1"/>
            <a:endCxn id="1326" idx="1"/>
          </p:cNvCxnSpPr>
          <p:nvPr/>
        </p:nvCxnSpPr>
        <p:spPr>
          <a:xfrm flipH="1">
            <a:off x="3182883" y="1827835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59"/>
          <p:cNvCxnSpPr>
            <a:stCxn id="1325" idx="1"/>
            <a:endCxn id="1328" idx="1"/>
          </p:cNvCxnSpPr>
          <p:nvPr/>
        </p:nvCxnSpPr>
        <p:spPr>
          <a:xfrm>
            <a:off x="6096083" y="1827835"/>
            <a:ext cx="29128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59"/>
          <p:cNvCxnSpPr>
            <a:stCxn id="1328" idx="1"/>
            <a:endCxn id="1330" idx="1"/>
          </p:cNvCxnSpPr>
          <p:nvPr/>
        </p:nvCxnSpPr>
        <p:spPr>
          <a:xfrm>
            <a:off x="90089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59"/>
          <p:cNvCxnSpPr>
            <a:stCxn id="1328" idx="1"/>
            <a:endCxn id="1332" idx="1"/>
          </p:cNvCxnSpPr>
          <p:nvPr/>
        </p:nvCxnSpPr>
        <p:spPr>
          <a:xfrm flipH="1">
            <a:off x="75525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59"/>
          <p:cNvCxnSpPr>
            <a:stCxn id="1332" idx="1"/>
            <a:endCxn id="1334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59"/>
          <p:cNvCxnSpPr>
            <a:stCxn id="1332" idx="1"/>
            <a:endCxn id="1336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59"/>
          <p:cNvCxnSpPr>
            <a:stCxn id="1330" idx="1"/>
            <a:endCxn id="1338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59"/>
          <p:cNvCxnSpPr>
            <a:stCxn id="1330" idx="1"/>
            <a:endCxn id="1340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59"/>
          <p:cNvCxnSpPr>
            <a:stCxn id="1342" idx="1"/>
            <a:endCxn id="1326" idx="1"/>
          </p:cNvCxnSpPr>
          <p:nvPr/>
        </p:nvCxnSpPr>
        <p:spPr>
          <a:xfrm rot="10800000">
            <a:off x="3183100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59"/>
          <p:cNvCxnSpPr>
            <a:stCxn id="1344" idx="1"/>
            <a:endCxn id="1326" idx="1"/>
          </p:cNvCxnSpPr>
          <p:nvPr/>
        </p:nvCxnSpPr>
        <p:spPr>
          <a:xfrm rot="10800000" flipH="1">
            <a:off x="1726516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59"/>
          <p:cNvCxnSpPr>
            <a:stCxn id="1346" idx="1"/>
            <a:endCxn id="1344" idx="1"/>
          </p:cNvCxnSpPr>
          <p:nvPr/>
        </p:nvCxnSpPr>
        <p:spPr>
          <a:xfrm rot="10800000">
            <a:off x="1726349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59"/>
          <p:cNvCxnSpPr>
            <a:stCxn id="1348" idx="1"/>
            <a:endCxn id="1344" idx="1"/>
          </p:cNvCxnSpPr>
          <p:nvPr/>
        </p:nvCxnSpPr>
        <p:spPr>
          <a:xfrm rot="10800000" flipH="1">
            <a:off x="998257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59"/>
          <p:cNvCxnSpPr>
            <a:stCxn id="1342" idx="1"/>
            <a:endCxn id="1350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59"/>
          <p:cNvCxnSpPr>
            <a:stCxn id="1342" idx="1"/>
            <a:endCxn id="1352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turnOver(3,5)</a:t>
            </a:r>
            <a:endParaRPr/>
          </a:p>
        </p:txBody>
      </p:sp>
      <p:sp>
        <p:nvSpPr>
          <p:cNvPr id="1354" name="Google Shape;1354;p5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grpSp>
        <p:nvGrpSpPr>
          <p:cNvPr id="1355" name="Google Shape;1355;p59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1356" name="Google Shape;1356;p5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8" name="Google Shape;1348;p5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57" name="Google Shape;1357;p59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1358" name="Google Shape;1358;p59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6" name="Google Shape;1346;p59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59" name="Google Shape;1359;p59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1360" name="Google Shape;1360;p59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0" name="Google Shape;1350;p59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61" name="Google Shape;1361;p59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1362" name="Google Shape;1362;p59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2" name="Google Shape;1352;p59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63" name="Google Shape;1363;p59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1364" name="Google Shape;1364;p59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4" name="Google Shape;1334;p59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65" name="Google Shape;1365;p59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1366" name="Google Shape;1366;p59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6" name="Google Shape;1336;p59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67" name="Google Shape;1367;p59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1368" name="Google Shape;1368;p59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8" name="Google Shape;1338;p59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69" name="Google Shape;1369;p59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1370" name="Google Shape;1370;p59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0" name="Google Shape;1340;p59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71" name="Google Shape;1371;p59"/>
          <p:cNvGrpSpPr/>
          <p:nvPr/>
        </p:nvGrpSpPr>
        <p:grpSpPr>
          <a:xfrm>
            <a:off x="1143926" y="3921035"/>
            <a:ext cx="1165185" cy="582595"/>
            <a:chOff x="311694" y="4113770"/>
            <a:chExt cx="914397" cy="457200"/>
          </a:xfrm>
        </p:grpSpPr>
        <p:sp>
          <p:nvSpPr>
            <p:cNvPr id="1372" name="Google Shape;1372;p5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4" name="Google Shape;1344;p5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73" name="Google Shape;1373;p59"/>
          <p:cNvGrpSpPr/>
          <p:nvPr/>
        </p:nvGrpSpPr>
        <p:grpSpPr>
          <a:xfrm>
            <a:off x="4056910" y="3921035"/>
            <a:ext cx="1165185" cy="582595"/>
            <a:chOff x="311694" y="4113770"/>
            <a:chExt cx="914397" cy="457200"/>
          </a:xfrm>
        </p:grpSpPr>
        <p:sp>
          <p:nvSpPr>
            <p:cNvPr id="1374" name="Google Shape;1374;p5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2" name="Google Shape;1342;p5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75" name="Google Shape;1375;p59"/>
          <p:cNvGrpSpPr/>
          <p:nvPr/>
        </p:nvGrpSpPr>
        <p:grpSpPr>
          <a:xfrm>
            <a:off x="6969877" y="3921035"/>
            <a:ext cx="1165185" cy="582595"/>
            <a:chOff x="311694" y="4113770"/>
            <a:chExt cx="914397" cy="457200"/>
          </a:xfrm>
        </p:grpSpPr>
        <p:sp>
          <p:nvSpPr>
            <p:cNvPr id="1376" name="Google Shape;1376;p5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2" name="Google Shape;1332;p5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77" name="Google Shape;1377;p59"/>
          <p:cNvGrpSpPr/>
          <p:nvPr/>
        </p:nvGrpSpPr>
        <p:grpSpPr>
          <a:xfrm>
            <a:off x="9882844" y="3921035"/>
            <a:ext cx="1165185" cy="582595"/>
            <a:chOff x="311694" y="4113770"/>
            <a:chExt cx="914397" cy="457200"/>
          </a:xfrm>
        </p:grpSpPr>
        <p:sp>
          <p:nvSpPr>
            <p:cNvPr id="1378" name="Google Shape;1378;p5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0" name="Google Shape;1330;p5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79" name="Google Shape;1379;p59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380" name="Google Shape;1380;p5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6" name="Google Shape;1326;p5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81" name="Google Shape;1381;p59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382" name="Google Shape;1382;p5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8" name="Google Shape;1328;p5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83" name="Google Shape;1383;p59"/>
          <p:cNvSpPr/>
          <p:nvPr/>
        </p:nvSpPr>
        <p:spPr>
          <a:xfrm>
            <a:off x="5513492" y="1536635"/>
            <a:ext cx="582400" cy="582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5" name="Google Shape;1325;p59"/>
          <p:cNvSpPr/>
          <p:nvPr/>
        </p:nvSpPr>
        <p:spPr>
          <a:xfrm>
            <a:off x="6096083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4" name="Google Shape;1384;p59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5" name="Google Shape;1385;p59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6" name="Google Shape;1386;p59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7" name="Google Shape;1387;p59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8" name="Google Shape;1388;p59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9" name="Google Shape;1389;p59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0" name="Google Shape;1390;p59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1" name="Google Shape;1391;p59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2" name="Google Shape;1392;p59"/>
          <p:cNvSpPr txBox="1"/>
          <p:nvPr/>
        </p:nvSpPr>
        <p:spPr>
          <a:xfrm>
            <a:off x="4166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3" name="Google Shape;1393;p59"/>
          <p:cNvSpPr txBox="1"/>
          <p:nvPr/>
        </p:nvSpPr>
        <p:spPr>
          <a:xfrm>
            <a:off x="7079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4" name="Google Shape;1394;p59"/>
          <p:cNvSpPr txBox="1"/>
          <p:nvPr/>
        </p:nvSpPr>
        <p:spPr>
          <a:xfrm>
            <a:off x="19813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5" name="Google Shape;1395;p59"/>
          <p:cNvSpPr txBox="1"/>
          <p:nvPr/>
        </p:nvSpPr>
        <p:spPr>
          <a:xfrm>
            <a:off x="779733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6" name="Google Shape;1396;p59"/>
          <p:cNvSpPr txBox="1"/>
          <p:nvPr/>
        </p:nvSpPr>
        <p:spPr>
          <a:xfrm>
            <a:off x="34379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7" name="Google Shape;1397;p59"/>
          <p:cNvSpPr txBox="1"/>
          <p:nvPr/>
        </p:nvSpPr>
        <p:spPr>
          <a:xfrm>
            <a:off x="1726333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8" name="Google Shape;1398;p59"/>
          <p:cNvSpPr txBox="1"/>
          <p:nvPr/>
        </p:nvSpPr>
        <p:spPr>
          <a:xfrm>
            <a:off x="3692700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9" name="Google Shape;1399;p59"/>
          <p:cNvSpPr txBox="1"/>
          <p:nvPr/>
        </p:nvSpPr>
        <p:spPr>
          <a:xfrm>
            <a:off x="4639400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0" name="Google Shape;1400;p59"/>
          <p:cNvSpPr txBox="1"/>
          <p:nvPr/>
        </p:nvSpPr>
        <p:spPr>
          <a:xfrm>
            <a:off x="78072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1" name="Google Shape;1401;p59"/>
          <p:cNvSpPr txBox="1"/>
          <p:nvPr/>
        </p:nvSpPr>
        <p:spPr>
          <a:xfrm>
            <a:off x="6605717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2" name="Google Shape;1402;p59"/>
          <p:cNvSpPr txBox="1"/>
          <p:nvPr/>
        </p:nvSpPr>
        <p:spPr>
          <a:xfrm>
            <a:off x="92638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3" name="Google Shape;1403;p59"/>
          <p:cNvSpPr txBox="1"/>
          <p:nvPr/>
        </p:nvSpPr>
        <p:spPr>
          <a:xfrm>
            <a:off x="7552317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4" name="Google Shape;1404;p59"/>
          <p:cNvSpPr txBox="1"/>
          <p:nvPr/>
        </p:nvSpPr>
        <p:spPr>
          <a:xfrm>
            <a:off x="9518684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5" name="Google Shape;1405;p59"/>
          <p:cNvSpPr txBox="1"/>
          <p:nvPr/>
        </p:nvSpPr>
        <p:spPr>
          <a:xfrm>
            <a:off x="10465384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6" name="Google Shape;1406;p59"/>
          <p:cNvSpPr txBox="1"/>
          <p:nvPr/>
        </p:nvSpPr>
        <p:spPr>
          <a:xfrm>
            <a:off x="2600400" y="2132933"/>
            <a:ext cx="11652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733">
                <a:solidFill>
                  <a:srgbClr val="0000FF"/>
                </a:solidFill>
              </a:rPr>
              <a:t>Key range:</a:t>
            </a:r>
            <a:br>
              <a:rPr lang="en" sz="1733">
                <a:solidFill>
                  <a:srgbClr val="0000FF"/>
                </a:solidFill>
              </a:rPr>
            </a:br>
            <a:r>
              <a:rPr lang="en" sz="17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[1,4]</a:t>
            </a:r>
            <a:endParaRPr sz="17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7" name="Google Shape;1407;p59"/>
          <p:cNvSpPr txBox="1"/>
          <p:nvPr/>
        </p:nvSpPr>
        <p:spPr>
          <a:xfrm>
            <a:off x="8426351" y="2146433"/>
            <a:ext cx="11652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733">
                <a:solidFill>
                  <a:srgbClr val="0000FF"/>
                </a:solidFill>
              </a:rPr>
              <a:t>Key range:</a:t>
            </a:r>
            <a:br>
              <a:rPr lang="en" sz="1733">
                <a:solidFill>
                  <a:srgbClr val="0000FF"/>
                </a:solidFill>
              </a:rPr>
            </a:br>
            <a:r>
              <a:rPr lang="en" sz="17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[5,8]</a:t>
            </a:r>
            <a:endParaRPr sz="17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2" name="Google Shape;1412;p60"/>
          <p:cNvCxnSpPr>
            <a:stCxn id="1413" idx="1"/>
            <a:endCxn id="1414" idx="1"/>
          </p:cNvCxnSpPr>
          <p:nvPr/>
        </p:nvCxnSpPr>
        <p:spPr>
          <a:xfrm flipH="1">
            <a:off x="3182883" y="1827835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60"/>
          <p:cNvCxnSpPr>
            <a:stCxn id="1413" idx="1"/>
            <a:endCxn id="1416" idx="1"/>
          </p:cNvCxnSpPr>
          <p:nvPr/>
        </p:nvCxnSpPr>
        <p:spPr>
          <a:xfrm>
            <a:off x="6096083" y="1827835"/>
            <a:ext cx="29128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60"/>
          <p:cNvCxnSpPr>
            <a:stCxn id="1416" idx="1"/>
            <a:endCxn id="1418" idx="1"/>
          </p:cNvCxnSpPr>
          <p:nvPr/>
        </p:nvCxnSpPr>
        <p:spPr>
          <a:xfrm>
            <a:off x="90089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60"/>
          <p:cNvCxnSpPr>
            <a:stCxn id="1416" idx="1"/>
            <a:endCxn id="1420" idx="1"/>
          </p:cNvCxnSpPr>
          <p:nvPr/>
        </p:nvCxnSpPr>
        <p:spPr>
          <a:xfrm flipH="1">
            <a:off x="7552549" y="30201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60"/>
          <p:cNvCxnSpPr>
            <a:stCxn id="1420" idx="1"/>
            <a:endCxn id="1422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60"/>
          <p:cNvCxnSpPr>
            <a:stCxn id="1420" idx="1"/>
            <a:endCxn id="1424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60"/>
          <p:cNvCxnSpPr>
            <a:stCxn id="1418" idx="1"/>
            <a:endCxn id="1426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60"/>
          <p:cNvCxnSpPr>
            <a:stCxn id="1418" idx="1"/>
            <a:endCxn id="1428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60"/>
          <p:cNvCxnSpPr>
            <a:stCxn id="1430" idx="1"/>
            <a:endCxn id="1414" idx="1"/>
          </p:cNvCxnSpPr>
          <p:nvPr/>
        </p:nvCxnSpPr>
        <p:spPr>
          <a:xfrm rot="10800000">
            <a:off x="3183100" y="30199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60"/>
          <p:cNvCxnSpPr>
            <a:stCxn id="1432" idx="1"/>
            <a:endCxn id="1414" idx="1"/>
          </p:cNvCxnSpPr>
          <p:nvPr/>
        </p:nvCxnSpPr>
        <p:spPr>
          <a:xfrm rot="10800000" flipH="1">
            <a:off x="1726516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60"/>
          <p:cNvCxnSpPr>
            <a:stCxn id="1434" idx="1"/>
            <a:endCxn id="1432" idx="1"/>
          </p:cNvCxnSpPr>
          <p:nvPr/>
        </p:nvCxnSpPr>
        <p:spPr>
          <a:xfrm rot="10800000">
            <a:off x="1726349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60"/>
          <p:cNvCxnSpPr>
            <a:stCxn id="1436" idx="1"/>
            <a:endCxn id="1432" idx="1"/>
          </p:cNvCxnSpPr>
          <p:nvPr/>
        </p:nvCxnSpPr>
        <p:spPr>
          <a:xfrm rot="10800000" flipH="1">
            <a:off x="998257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60"/>
          <p:cNvCxnSpPr>
            <a:stCxn id="1430" idx="1"/>
            <a:endCxn id="1438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60"/>
          <p:cNvCxnSpPr>
            <a:stCxn id="1430" idx="1"/>
            <a:endCxn id="1440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turnOver(3,5)</a:t>
            </a:r>
            <a:endParaRPr/>
          </a:p>
        </p:txBody>
      </p:sp>
      <p:sp>
        <p:nvSpPr>
          <p:cNvPr id="1442" name="Google Shape;1442;p6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grpSp>
        <p:nvGrpSpPr>
          <p:cNvPr id="1443" name="Google Shape;1443;p60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1444" name="Google Shape;1444;p6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45" name="Google Shape;1445;p60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1446" name="Google Shape;1446;p60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47" name="Google Shape;1447;p60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1448" name="Google Shape;1448;p60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49" name="Google Shape;1449;p60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1450" name="Google Shape;1450;p60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51" name="Google Shape;1451;p60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1452" name="Google Shape;1452;p60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53" name="Google Shape;1453;p60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1454" name="Google Shape;1454;p60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55" name="Google Shape;1455;p60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1456" name="Google Shape;1456;p60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6" name="Google Shape;1426;p60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57" name="Google Shape;1457;p60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1458" name="Google Shape;1458;p60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59" name="Google Shape;1459;p60"/>
          <p:cNvGrpSpPr/>
          <p:nvPr/>
        </p:nvGrpSpPr>
        <p:grpSpPr>
          <a:xfrm>
            <a:off x="1143926" y="3921035"/>
            <a:ext cx="1165185" cy="582595"/>
            <a:chOff x="311694" y="4113770"/>
            <a:chExt cx="914397" cy="457200"/>
          </a:xfrm>
        </p:grpSpPr>
        <p:sp>
          <p:nvSpPr>
            <p:cNvPr id="1460" name="Google Shape;1460;p6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2" name="Google Shape;1432;p6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1" name="Google Shape;1461;p60"/>
          <p:cNvGrpSpPr/>
          <p:nvPr/>
        </p:nvGrpSpPr>
        <p:grpSpPr>
          <a:xfrm>
            <a:off x="4056910" y="3921035"/>
            <a:ext cx="1165185" cy="582595"/>
            <a:chOff x="311694" y="4113770"/>
            <a:chExt cx="914397" cy="457200"/>
          </a:xfrm>
        </p:grpSpPr>
        <p:sp>
          <p:nvSpPr>
            <p:cNvPr id="1462" name="Google Shape;1462;p6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3" name="Google Shape;1463;p60"/>
          <p:cNvGrpSpPr/>
          <p:nvPr/>
        </p:nvGrpSpPr>
        <p:grpSpPr>
          <a:xfrm>
            <a:off x="6969877" y="3921035"/>
            <a:ext cx="1165185" cy="582595"/>
            <a:chOff x="311694" y="4113770"/>
            <a:chExt cx="914397" cy="457200"/>
          </a:xfrm>
        </p:grpSpPr>
        <p:sp>
          <p:nvSpPr>
            <p:cNvPr id="1464" name="Google Shape;1464;p6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5" name="Google Shape;1465;p60"/>
          <p:cNvGrpSpPr/>
          <p:nvPr/>
        </p:nvGrpSpPr>
        <p:grpSpPr>
          <a:xfrm>
            <a:off x="9882844" y="3921035"/>
            <a:ext cx="1165185" cy="582595"/>
            <a:chOff x="311694" y="4113770"/>
            <a:chExt cx="914397" cy="457200"/>
          </a:xfrm>
        </p:grpSpPr>
        <p:sp>
          <p:nvSpPr>
            <p:cNvPr id="1466" name="Google Shape;1466;p6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7" name="Google Shape;1467;p60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468" name="Google Shape;1468;p6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9" name="Google Shape;1469;p60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470" name="Google Shape;1470;p6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6" name="Google Shape;1416;p6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71" name="Google Shape;1471;p60"/>
          <p:cNvSpPr/>
          <p:nvPr/>
        </p:nvSpPr>
        <p:spPr>
          <a:xfrm>
            <a:off x="5513492" y="1536635"/>
            <a:ext cx="582400" cy="582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3" name="Google Shape;1413;p60"/>
          <p:cNvSpPr/>
          <p:nvPr/>
        </p:nvSpPr>
        <p:spPr>
          <a:xfrm>
            <a:off x="6096083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2" name="Google Shape;1472;p60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3" name="Google Shape;1473;p60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4" name="Google Shape;1474;p60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5" name="Google Shape;1475;p60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6" name="Google Shape;1476;p60"/>
          <p:cNvSpPr/>
          <p:nvPr/>
        </p:nvSpPr>
        <p:spPr>
          <a:xfrm rot="10800000"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7" name="Google Shape;1477;p60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8" name="Google Shape;1478;p60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9" name="Google Shape;1479;p60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0" name="Google Shape;1480;p60"/>
          <p:cNvSpPr txBox="1"/>
          <p:nvPr/>
        </p:nvSpPr>
        <p:spPr>
          <a:xfrm>
            <a:off x="4166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1" name="Google Shape;1481;p60"/>
          <p:cNvSpPr txBox="1"/>
          <p:nvPr/>
        </p:nvSpPr>
        <p:spPr>
          <a:xfrm>
            <a:off x="7079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2" name="Google Shape;1482;p60"/>
          <p:cNvSpPr txBox="1"/>
          <p:nvPr/>
        </p:nvSpPr>
        <p:spPr>
          <a:xfrm>
            <a:off x="19813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3" name="Google Shape;1483;p60"/>
          <p:cNvSpPr txBox="1"/>
          <p:nvPr/>
        </p:nvSpPr>
        <p:spPr>
          <a:xfrm>
            <a:off x="779733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4" name="Google Shape;1484;p60"/>
          <p:cNvSpPr txBox="1"/>
          <p:nvPr/>
        </p:nvSpPr>
        <p:spPr>
          <a:xfrm>
            <a:off x="34379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5" name="Google Shape;1485;p60"/>
          <p:cNvSpPr txBox="1"/>
          <p:nvPr/>
        </p:nvSpPr>
        <p:spPr>
          <a:xfrm>
            <a:off x="1726333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6" name="Google Shape;1486;p60"/>
          <p:cNvSpPr txBox="1"/>
          <p:nvPr/>
        </p:nvSpPr>
        <p:spPr>
          <a:xfrm>
            <a:off x="3692700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7" name="Google Shape;1487;p60"/>
          <p:cNvSpPr txBox="1"/>
          <p:nvPr/>
        </p:nvSpPr>
        <p:spPr>
          <a:xfrm>
            <a:off x="4639400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8" name="Google Shape;1488;p60"/>
          <p:cNvSpPr txBox="1"/>
          <p:nvPr/>
        </p:nvSpPr>
        <p:spPr>
          <a:xfrm>
            <a:off x="78072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9" name="Google Shape;1489;p60"/>
          <p:cNvSpPr txBox="1"/>
          <p:nvPr/>
        </p:nvSpPr>
        <p:spPr>
          <a:xfrm>
            <a:off x="6605717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0" name="Google Shape;1490;p60"/>
          <p:cNvSpPr txBox="1"/>
          <p:nvPr/>
        </p:nvSpPr>
        <p:spPr>
          <a:xfrm>
            <a:off x="92638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1" name="Google Shape;1491;p60"/>
          <p:cNvSpPr txBox="1"/>
          <p:nvPr/>
        </p:nvSpPr>
        <p:spPr>
          <a:xfrm>
            <a:off x="7552317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2" name="Google Shape;1492;p60"/>
          <p:cNvSpPr txBox="1"/>
          <p:nvPr/>
        </p:nvSpPr>
        <p:spPr>
          <a:xfrm>
            <a:off x="9518684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3" name="Google Shape;1493;p60"/>
          <p:cNvSpPr txBox="1"/>
          <p:nvPr/>
        </p:nvSpPr>
        <p:spPr>
          <a:xfrm>
            <a:off x="10465384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4" name="Google Shape;1494;p60"/>
          <p:cNvSpPr txBox="1"/>
          <p:nvPr/>
        </p:nvSpPr>
        <p:spPr>
          <a:xfrm>
            <a:off x="4056884" y="3338633"/>
            <a:ext cx="11652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733">
                <a:solidFill>
                  <a:srgbClr val="0000FF"/>
                </a:solidFill>
              </a:rPr>
              <a:t>Key range:</a:t>
            </a:r>
            <a:br>
              <a:rPr lang="en" sz="1733">
                <a:solidFill>
                  <a:srgbClr val="0000FF"/>
                </a:solidFill>
              </a:rPr>
            </a:br>
            <a:r>
              <a:rPr lang="en" sz="17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[3,4]</a:t>
            </a:r>
            <a:endParaRPr sz="17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5" name="Google Shape;1495;p60"/>
          <p:cNvSpPr txBox="1"/>
          <p:nvPr/>
        </p:nvSpPr>
        <p:spPr>
          <a:xfrm>
            <a:off x="6969851" y="3338633"/>
            <a:ext cx="11652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733">
                <a:solidFill>
                  <a:srgbClr val="0000FF"/>
                </a:solidFill>
              </a:rPr>
              <a:t>Key range:</a:t>
            </a:r>
            <a:br>
              <a:rPr lang="en" sz="1733">
                <a:solidFill>
                  <a:srgbClr val="0000FF"/>
                </a:solidFill>
              </a:rPr>
            </a:br>
            <a:r>
              <a:rPr lang="en" sz="17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[5,6]</a:t>
            </a:r>
            <a:endParaRPr sz="17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6" name="Google Shape;1496;p60"/>
          <p:cNvSpPr txBox="1"/>
          <p:nvPr/>
        </p:nvSpPr>
        <p:spPr>
          <a:xfrm>
            <a:off x="7117097" y="-92963"/>
            <a:ext cx="4659200" cy="172309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rgbClr val="595959"/>
                </a:solidFill>
              </a:rPr>
              <a:t>Key range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[3,4]</a:t>
            </a:r>
            <a:r>
              <a:rPr lang="en" sz="2000" dirty="0">
                <a:solidFill>
                  <a:srgbClr val="595959"/>
                </a:solidFill>
              </a:rPr>
              <a:t> of current node on left search path sits </a:t>
            </a:r>
            <a:r>
              <a:rPr lang="en" sz="2000" dirty="0">
                <a:solidFill>
                  <a:schemeClr val="dk2"/>
                </a:solidFill>
              </a:rPr>
              <a:t>completely </a:t>
            </a:r>
            <a:r>
              <a:rPr lang="en" sz="2000" dirty="0">
                <a:solidFill>
                  <a:srgbClr val="595959"/>
                </a:solidFill>
              </a:rPr>
              <a:t>within target range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[3,5]</a:t>
            </a:r>
            <a:r>
              <a:rPr lang="en" sz="2000" dirty="0">
                <a:solidFill>
                  <a:srgbClr val="595959"/>
                </a:solidFill>
              </a:rPr>
              <a:t>, so we can set its bit.</a:t>
            </a:r>
            <a:endParaRPr sz="2000" dirty="0">
              <a:solidFill>
                <a:srgbClr val="595959"/>
              </a:solidFill>
            </a:endParaRPr>
          </a:p>
          <a:p>
            <a:r>
              <a:rPr lang="en" sz="2000" dirty="0">
                <a:solidFill>
                  <a:srgbClr val="595959"/>
                </a:solidFill>
              </a:rPr>
              <a:t>Right search path needs to continue searching into left child.</a:t>
            </a:r>
            <a:endParaRPr sz="2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Heights and Grades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599" y="1536633"/>
                <a:ext cx="5424761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indent="-448722">
                  <a:buSzPts val="1700"/>
                </a:pPr>
                <a:r>
                  <a:rPr lang="en" sz="2267" dirty="0"/>
                  <a:t>Given a set of students with heights and grades</a:t>
                </a:r>
                <a:endParaRPr sz="2267" dirty="0"/>
              </a:p>
              <a:p>
                <a:pPr indent="-448722">
                  <a:buSzPts val="1700"/>
                </a:pPr>
                <a:r>
                  <a:rPr lang="en" sz="2267" dirty="0"/>
                  <a:t>Implement an ADT to efficiently answer the question: “What is the average grade of all students taller than ___?'”</a:t>
                </a:r>
                <a:endParaRPr sz="2267" dirty="0"/>
              </a:p>
              <a:p>
                <a:pPr indent="-448722">
                  <a:buSzPts val="1700"/>
                </a:pPr>
                <a:r>
                  <a:rPr lang="en" sz="2267" dirty="0"/>
                  <a:t>For instance, the average GPA of all students taller than John is </a:t>
                </a:r>
                <a:r>
                  <a:rPr lang="en" sz="2267" dirty="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(</a:t>
                </a:r>
                <a14:m>
                  <m:oMath xmlns:m="http://schemas.openxmlformats.org/officeDocument/2006/math">
                    <m:r>
                      <a:rPr lang="en" sz="2267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4.2</m:t>
                    </m:r>
                    <m:r>
                      <a:rPr lang="en" sz="2267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＋</m:t>
                    </m:r>
                    <m:r>
                      <a:rPr lang="en" sz="2267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4.5</m:t>
                    </m:r>
                    <m:r>
                      <a:rPr lang="en" sz="2267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＋</m:t>
                    </m:r>
                    <m:r>
                      <a:rPr lang="en" sz="2267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3.6</m:t>
                    </m:r>
                    <m:r>
                      <a:rPr lang="en" sz="2267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＋</m:t>
                    </m:r>
                    <m:r>
                      <a:rPr lang="en" sz="2267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5.0</m:t>
                    </m:r>
                    <m:r>
                      <a:rPr lang="en" sz="2267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＋</m:t>
                    </m:r>
                    <m:r>
                      <a:rPr lang="en" sz="2267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3.9)∕5</m:t>
                    </m:r>
                    <m:r>
                      <a:rPr lang="en" sz="2267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＝</m:t>
                    </m:r>
                    <m:r>
                      <a:rPr lang="en" sz="2267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4.24</m:t>
                    </m:r>
                  </m:oMath>
                </a14:m>
                <a:r>
                  <a:rPr lang="en-US" sz="2267" dirty="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)</a:t>
                </a:r>
                <a:endParaRPr sz="2267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mc:Choice>
        <mc:Fallback xmlns="">
          <p:sp>
            <p:nvSpPr>
              <p:cNvPr id="82" name="Google Shape;8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599" y="1536633"/>
                <a:ext cx="5424761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aphicFrame>
        <p:nvGraphicFramePr>
          <p:cNvPr id="84" name="Google Shape;84;p17"/>
          <p:cNvGraphicFramePr/>
          <p:nvPr>
            <p:extLst>
              <p:ext uri="{D42A27DB-BD31-4B8C-83A1-F6EECF244321}">
                <p14:modId xmlns:p14="http://schemas.microsoft.com/office/powerpoint/2010/main" val="3767028581"/>
              </p:ext>
            </p:extLst>
          </p:nvPr>
        </p:nvGraphicFramePr>
        <p:xfrm>
          <a:off x="5943600" y="1536633"/>
          <a:ext cx="5832785" cy="47777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3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Name</a:t>
                      </a:r>
                      <a:endParaRPr sz="2700"/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Height (cm)</a:t>
                      </a:r>
                      <a:endParaRPr sz="2700"/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/>
                        <a:t>Grade (GPA)</a:t>
                      </a:r>
                      <a:endParaRPr sz="2700" dirty="0"/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 b="1">
                          <a:solidFill>
                            <a:schemeClr val="dk2"/>
                          </a:solidFill>
                        </a:rPr>
                        <a:t>C</a:t>
                      </a:r>
                      <a:r>
                        <a:rPr lang="en" sz="2700">
                          <a:solidFill>
                            <a:schemeClr val="dk2"/>
                          </a:solidFill>
                        </a:rPr>
                        <a:t>harles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176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4.2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 b="1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lang="en" sz="2700">
                          <a:solidFill>
                            <a:schemeClr val="dk2"/>
                          </a:solidFill>
                        </a:rPr>
                        <a:t>ob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162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4.5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 b="1">
                          <a:solidFill>
                            <a:schemeClr val="dk2"/>
                          </a:solidFill>
                        </a:rPr>
                        <a:t>M</a:t>
                      </a:r>
                      <a:r>
                        <a:rPr lang="en" sz="2700">
                          <a:solidFill>
                            <a:schemeClr val="dk2"/>
                          </a:solidFill>
                        </a:rPr>
                        <a:t>ary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180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3.6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1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 b="1">
                          <a:solidFill>
                            <a:schemeClr val="dk2"/>
                          </a:solidFill>
                        </a:rPr>
                        <a:t>J</a:t>
                      </a:r>
                      <a:r>
                        <a:rPr lang="en" sz="2700">
                          <a:solidFill>
                            <a:schemeClr val="dk2"/>
                          </a:solidFill>
                        </a:rPr>
                        <a:t>ohn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155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4.1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1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 b="1">
                          <a:solidFill>
                            <a:schemeClr val="dk2"/>
                          </a:solidFill>
                        </a:rPr>
                        <a:t>W</a:t>
                      </a:r>
                      <a:r>
                        <a:rPr lang="en" sz="2700">
                          <a:solidFill>
                            <a:schemeClr val="dk2"/>
                          </a:solidFill>
                        </a:rPr>
                        <a:t>ick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186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5.0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1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 b="1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" sz="2700">
                          <a:solidFill>
                            <a:schemeClr val="dk2"/>
                          </a:solidFill>
                        </a:rPr>
                        <a:t>lice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170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>
                          <a:solidFill>
                            <a:schemeClr val="dk2"/>
                          </a:solidFill>
                        </a:rPr>
                        <a:t>3.9</a:t>
                      </a:r>
                      <a:endParaRPr sz="27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0" marB="0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1" name="Google Shape;1501;p61"/>
          <p:cNvCxnSpPr>
            <a:stCxn id="1502" idx="1"/>
            <a:endCxn id="1503" idx="1"/>
          </p:cNvCxnSpPr>
          <p:nvPr/>
        </p:nvCxnSpPr>
        <p:spPr>
          <a:xfrm flipH="1">
            <a:off x="3182883" y="1827835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4" name="Google Shape;1504;p61"/>
          <p:cNvCxnSpPr>
            <a:stCxn id="1502" idx="1"/>
            <a:endCxn id="1505" idx="1"/>
          </p:cNvCxnSpPr>
          <p:nvPr/>
        </p:nvCxnSpPr>
        <p:spPr>
          <a:xfrm>
            <a:off x="6096083" y="1827835"/>
            <a:ext cx="29128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61"/>
          <p:cNvCxnSpPr>
            <a:stCxn id="1505" idx="1"/>
            <a:endCxn id="1507" idx="1"/>
          </p:cNvCxnSpPr>
          <p:nvPr/>
        </p:nvCxnSpPr>
        <p:spPr>
          <a:xfrm>
            <a:off x="90089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8" name="Google Shape;1508;p61"/>
          <p:cNvCxnSpPr>
            <a:stCxn id="1505" idx="1"/>
            <a:endCxn id="1509" idx="1"/>
          </p:cNvCxnSpPr>
          <p:nvPr/>
        </p:nvCxnSpPr>
        <p:spPr>
          <a:xfrm flipH="1">
            <a:off x="7552549" y="30201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0" name="Google Shape;1510;p61"/>
          <p:cNvCxnSpPr>
            <a:stCxn id="1509" idx="1"/>
            <a:endCxn id="1511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61"/>
          <p:cNvCxnSpPr>
            <a:stCxn id="1509" idx="1"/>
            <a:endCxn id="1513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61"/>
          <p:cNvCxnSpPr>
            <a:stCxn id="1507" idx="1"/>
            <a:endCxn id="1515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61"/>
          <p:cNvCxnSpPr>
            <a:stCxn id="1507" idx="1"/>
            <a:endCxn id="1517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8" name="Google Shape;1518;p61"/>
          <p:cNvCxnSpPr>
            <a:stCxn id="1519" idx="1"/>
            <a:endCxn id="1503" idx="1"/>
          </p:cNvCxnSpPr>
          <p:nvPr/>
        </p:nvCxnSpPr>
        <p:spPr>
          <a:xfrm rot="10800000">
            <a:off x="3183100" y="30199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0" name="Google Shape;1520;p61"/>
          <p:cNvCxnSpPr>
            <a:stCxn id="1521" idx="1"/>
            <a:endCxn id="1503" idx="1"/>
          </p:cNvCxnSpPr>
          <p:nvPr/>
        </p:nvCxnSpPr>
        <p:spPr>
          <a:xfrm rot="10800000" flipH="1">
            <a:off x="1726516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61"/>
          <p:cNvCxnSpPr>
            <a:stCxn id="1523" idx="1"/>
            <a:endCxn id="1521" idx="1"/>
          </p:cNvCxnSpPr>
          <p:nvPr/>
        </p:nvCxnSpPr>
        <p:spPr>
          <a:xfrm rot="10800000">
            <a:off x="1726349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61"/>
          <p:cNvCxnSpPr>
            <a:stCxn id="1525" idx="1"/>
            <a:endCxn id="1521" idx="1"/>
          </p:cNvCxnSpPr>
          <p:nvPr/>
        </p:nvCxnSpPr>
        <p:spPr>
          <a:xfrm rot="10800000" flipH="1">
            <a:off x="998257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61"/>
          <p:cNvCxnSpPr>
            <a:stCxn id="1519" idx="1"/>
            <a:endCxn id="1527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61"/>
          <p:cNvCxnSpPr>
            <a:stCxn id="1519" idx="1"/>
            <a:endCxn id="1529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turnOver(3,5)</a:t>
            </a:r>
            <a:endParaRPr/>
          </a:p>
        </p:txBody>
      </p:sp>
      <p:sp>
        <p:nvSpPr>
          <p:cNvPr id="1531" name="Google Shape;1531;p6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grpSp>
        <p:nvGrpSpPr>
          <p:cNvPr id="1532" name="Google Shape;1532;p61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1533" name="Google Shape;1533;p6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5" name="Google Shape;1525;p6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34" name="Google Shape;1534;p61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1535" name="Google Shape;1535;p61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3" name="Google Shape;1523;p61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36" name="Google Shape;1536;p61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1537" name="Google Shape;1537;p61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7" name="Google Shape;1527;p61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38" name="Google Shape;1538;p61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1539" name="Google Shape;1539;p61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9" name="Google Shape;1529;p61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40" name="Google Shape;1540;p61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1541" name="Google Shape;1541;p61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1" name="Google Shape;1511;p61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42" name="Google Shape;1542;p61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1543" name="Google Shape;1543;p61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3" name="Google Shape;1513;p61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44" name="Google Shape;1544;p61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1545" name="Google Shape;1545;p61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5" name="Google Shape;1515;p61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46" name="Google Shape;1546;p61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1547" name="Google Shape;1547;p61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48" name="Google Shape;1548;p61"/>
          <p:cNvGrpSpPr/>
          <p:nvPr/>
        </p:nvGrpSpPr>
        <p:grpSpPr>
          <a:xfrm>
            <a:off x="1143926" y="3921035"/>
            <a:ext cx="1165185" cy="582595"/>
            <a:chOff x="311694" y="4113770"/>
            <a:chExt cx="914397" cy="457200"/>
          </a:xfrm>
        </p:grpSpPr>
        <p:sp>
          <p:nvSpPr>
            <p:cNvPr id="1549" name="Google Shape;1549;p6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1" name="Google Shape;1521;p6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50" name="Google Shape;1550;p61"/>
          <p:cNvGrpSpPr/>
          <p:nvPr/>
        </p:nvGrpSpPr>
        <p:grpSpPr>
          <a:xfrm>
            <a:off x="4056910" y="3921035"/>
            <a:ext cx="1165185" cy="582595"/>
            <a:chOff x="311694" y="4113770"/>
            <a:chExt cx="914397" cy="457200"/>
          </a:xfrm>
        </p:grpSpPr>
        <p:sp>
          <p:nvSpPr>
            <p:cNvPr id="1551" name="Google Shape;1551;p6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9" name="Google Shape;1519;p6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52" name="Google Shape;1552;p61"/>
          <p:cNvGrpSpPr/>
          <p:nvPr/>
        </p:nvGrpSpPr>
        <p:grpSpPr>
          <a:xfrm>
            <a:off x="6969877" y="3921035"/>
            <a:ext cx="1165185" cy="582595"/>
            <a:chOff x="311694" y="4113770"/>
            <a:chExt cx="914397" cy="457200"/>
          </a:xfrm>
        </p:grpSpPr>
        <p:sp>
          <p:nvSpPr>
            <p:cNvPr id="1553" name="Google Shape;1553;p6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9" name="Google Shape;1509;p6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54" name="Google Shape;1554;p61"/>
          <p:cNvGrpSpPr/>
          <p:nvPr/>
        </p:nvGrpSpPr>
        <p:grpSpPr>
          <a:xfrm>
            <a:off x="9882844" y="3921035"/>
            <a:ext cx="1165185" cy="582595"/>
            <a:chOff x="311694" y="4113770"/>
            <a:chExt cx="914397" cy="457200"/>
          </a:xfrm>
        </p:grpSpPr>
        <p:sp>
          <p:nvSpPr>
            <p:cNvPr id="1555" name="Google Shape;1555;p6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7" name="Google Shape;1507;p6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56" name="Google Shape;1556;p61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557" name="Google Shape;1557;p6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58" name="Google Shape;1558;p61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559" name="Google Shape;1559;p6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60" name="Google Shape;1560;p61"/>
          <p:cNvSpPr/>
          <p:nvPr/>
        </p:nvSpPr>
        <p:spPr>
          <a:xfrm>
            <a:off x="5513492" y="1536635"/>
            <a:ext cx="582400" cy="582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2" name="Google Shape;1502;p61"/>
          <p:cNvSpPr/>
          <p:nvPr/>
        </p:nvSpPr>
        <p:spPr>
          <a:xfrm>
            <a:off x="6096083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1" name="Google Shape;1561;p61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2" name="Google Shape;1562;p61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3" name="Google Shape;1563;p61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4" name="Google Shape;1564;p61"/>
          <p:cNvSpPr/>
          <p:nvPr/>
        </p:nvSpPr>
        <p:spPr>
          <a:xfrm rot="10800000"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5" name="Google Shape;1565;p61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6" name="Google Shape;1566;p61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7" name="Google Shape;1567;p61"/>
          <p:cNvSpPr/>
          <p:nvPr/>
        </p:nvSpPr>
        <p:spPr>
          <a:xfrm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8" name="Google Shape;1568;p61"/>
          <p:cNvSpPr/>
          <p:nvPr/>
        </p:nvSpPr>
        <p:spPr>
          <a:xfrm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9" name="Google Shape;1569;p61"/>
          <p:cNvSpPr txBox="1"/>
          <p:nvPr/>
        </p:nvSpPr>
        <p:spPr>
          <a:xfrm>
            <a:off x="4166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0" name="Google Shape;1570;p61"/>
          <p:cNvSpPr txBox="1"/>
          <p:nvPr/>
        </p:nvSpPr>
        <p:spPr>
          <a:xfrm>
            <a:off x="7079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1" name="Google Shape;1571;p61"/>
          <p:cNvSpPr txBox="1"/>
          <p:nvPr/>
        </p:nvSpPr>
        <p:spPr>
          <a:xfrm>
            <a:off x="19813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2" name="Google Shape;1572;p61"/>
          <p:cNvSpPr txBox="1"/>
          <p:nvPr/>
        </p:nvSpPr>
        <p:spPr>
          <a:xfrm>
            <a:off x="779733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3" name="Google Shape;1573;p61"/>
          <p:cNvSpPr txBox="1"/>
          <p:nvPr/>
        </p:nvSpPr>
        <p:spPr>
          <a:xfrm>
            <a:off x="34379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4" name="Google Shape;1574;p61"/>
          <p:cNvSpPr txBox="1"/>
          <p:nvPr/>
        </p:nvSpPr>
        <p:spPr>
          <a:xfrm>
            <a:off x="1726333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5" name="Google Shape;1575;p61"/>
          <p:cNvSpPr txBox="1"/>
          <p:nvPr/>
        </p:nvSpPr>
        <p:spPr>
          <a:xfrm>
            <a:off x="3692700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6" name="Google Shape;1576;p61"/>
          <p:cNvSpPr txBox="1"/>
          <p:nvPr/>
        </p:nvSpPr>
        <p:spPr>
          <a:xfrm>
            <a:off x="4639400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7" name="Google Shape;1577;p61"/>
          <p:cNvSpPr txBox="1"/>
          <p:nvPr/>
        </p:nvSpPr>
        <p:spPr>
          <a:xfrm>
            <a:off x="78072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8" name="Google Shape;1578;p61"/>
          <p:cNvSpPr txBox="1"/>
          <p:nvPr/>
        </p:nvSpPr>
        <p:spPr>
          <a:xfrm>
            <a:off x="6605717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9" name="Google Shape;1579;p61"/>
          <p:cNvSpPr txBox="1"/>
          <p:nvPr/>
        </p:nvSpPr>
        <p:spPr>
          <a:xfrm>
            <a:off x="92638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0" name="Google Shape;1580;p61"/>
          <p:cNvSpPr txBox="1"/>
          <p:nvPr/>
        </p:nvSpPr>
        <p:spPr>
          <a:xfrm>
            <a:off x="7552317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1" name="Google Shape;1581;p61"/>
          <p:cNvSpPr txBox="1"/>
          <p:nvPr/>
        </p:nvSpPr>
        <p:spPr>
          <a:xfrm>
            <a:off x="9518684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2" name="Google Shape;1582;p61"/>
          <p:cNvSpPr txBox="1"/>
          <p:nvPr/>
        </p:nvSpPr>
        <p:spPr>
          <a:xfrm>
            <a:off x="10465384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3" name="Google Shape;1583;p61"/>
          <p:cNvSpPr txBox="1"/>
          <p:nvPr/>
        </p:nvSpPr>
        <p:spPr>
          <a:xfrm>
            <a:off x="6241484" y="4517133"/>
            <a:ext cx="11652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</a:rPr>
              <a:t>Key range:</a:t>
            </a:r>
            <a:br>
              <a:rPr lang="en" sz="1733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[5,5]</a:t>
            </a:r>
            <a:endParaRPr sz="1733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4" name="Google Shape;1584;p61"/>
          <p:cNvSpPr txBox="1"/>
          <p:nvPr/>
        </p:nvSpPr>
        <p:spPr>
          <a:xfrm>
            <a:off x="7261945" y="122499"/>
            <a:ext cx="4640003" cy="163443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595959"/>
                </a:solidFill>
              </a:rPr>
              <a:t>Key range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[5,5]</a:t>
            </a:r>
            <a:r>
              <a:rPr lang="en" sz="2400" dirty="0">
                <a:solidFill>
                  <a:srgbClr val="595959"/>
                </a:solidFill>
              </a:rPr>
              <a:t> of current node on right search path now sits </a:t>
            </a:r>
            <a:r>
              <a:rPr lang="en" sz="2400" dirty="0">
                <a:solidFill>
                  <a:schemeClr val="dk2"/>
                </a:solidFill>
              </a:rPr>
              <a:t>completely </a:t>
            </a:r>
            <a:r>
              <a:rPr lang="en" sz="2400" dirty="0">
                <a:solidFill>
                  <a:srgbClr val="595959"/>
                </a:solidFill>
              </a:rPr>
              <a:t>within target range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[3,5]</a:t>
            </a:r>
            <a:r>
              <a:rPr lang="en" sz="2400" dirty="0">
                <a:solidFill>
                  <a:srgbClr val="595959"/>
                </a:solidFill>
              </a:rPr>
              <a:t>, so we can set its bit.</a:t>
            </a:r>
            <a:endParaRPr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9" name="Google Shape;1589;p62"/>
          <p:cNvCxnSpPr>
            <a:stCxn id="1590" idx="1"/>
            <a:endCxn id="1591" idx="1"/>
          </p:cNvCxnSpPr>
          <p:nvPr/>
        </p:nvCxnSpPr>
        <p:spPr>
          <a:xfrm flipH="1">
            <a:off x="3182883" y="1827835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2" name="Google Shape;1592;p62"/>
          <p:cNvCxnSpPr>
            <a:stCxn id="1590" idx="1"/>
            <a:endCxn id="1593" idx="1"/>
          </p:cNvCxnSpPr>
          <p:nvPr/>
        </p:nvCxnSpPr>
        <p:spPr>
          <a:xfrm>
            <a:off x="6096083" y="1827835"/>
            <a:ext cx="29128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4" name="Google Shape;1594;p62"/>
          <p:cNvCxnSpPr>
            <a:stCxn id="1593" idx="1"/>
            <a:endCxn id="1595" idx="1"/>
          </p:cNvCxnSpPr>
          <p:nvPr/>
        </p:nvCxnSpPr>
        <p:spPr>
          <a:xfrm>
            <a:off x="90089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6" name="Google Shape;1596;p62"/>
          <p:cNvCxnSpPr>
            <a:stCxn id="1593" idx="1"/>
            <a:endCxn id="1597" idx="1"/>
          </p:cNvCxnSpPr>
          <p:nvPr/>
        </p:nvCxnSpPr>
        <p:spPr>
          <a:xfrm flipH="1">
            <a:off x="7552549" y="30201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8" name="Google Shape;1598;p62"/>
          <p:cNvCxnSpPr>
            <a:stCxn id="1597" idx="1"/>
            <a:endCxn id="1599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" name="Google Shape;1600;p62"/>
          <p:cNvCxnSpPr>
            <a:stCxn id="1597" idx="1"/>
            <a:endCxn id="1601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62"/>
          <p:cNvCxnSpPr>
            <a:stCxn id="1595" idx="1"/>
            <a:endCxn id="1603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4" name="Google Shape;1604;p62"/>
          <p:cNvCxnSpPr>
            <a:stCxn id="1595" idx="1"/>
            <a:endCxn id="1605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62"/>
          <p:cNvCxnSpPr>
            <a:stCxn id="1607" idx="1"/>
            <a:endCxn id="1591" idx="1"/>
          </p:cNvCxnSpPr>
          <p:nvPr/>
        </p:nvCxnSpPr>
        <p:spPr>
          <a:xfrm rot="10800000">
            <a:off x="3183100" y="30199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8" name="Google Shape;1608;p62"/>
          <p:cNvCxnSpPr>
            <a:stCxn id="1609" idx="1"/>
            <a:endCxn id="1591" idx="1"/>
          </p:cNvCxnSpPr>
          <p:nvPr/>
        </p:nvCxnSpPr>
        <p:spPr>
          <a:xfrm rot="10800000" flipH="1">
            <a:off x="1726516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0" name="Google Shape;1610;p62"/>
          <p:cNvCxnSpPr>
            <a:stCxn id="1611" idx="1"/>
            <a:endCxn id="1609" idx="1"/>
          </p:cNvCxnSpPr>
          <p:nvPr/>
        </p:nvCxnSpPr>
        <p:spPr>
          <a:xfrm rot="10800000">
            <a:off x="1726349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62"/>
          <p:cNvCxnSpPr>
            <a:stCxn id="1613" idx="1"/>
            <a:endCxn id="1609" idx="1"/>
          </p:cNvCxnSpPr>
          <p:nvPr/>
        </p:nvCxnSpPr>
        <p:spPr>
          <a:xfrm rot="10800000" flipH="1">
            <a:off x="998257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4" name="Google Shape;1614;p62"/>
          <p:cNvCxnSpPr>
            <a:stCxn id="1607" idx="1"/>
            <a:endCxn id="1615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6" name="Google Shape;1616;p62"/>
          <p:cNvCxnSpPr>
            <a:stCxn id="1607" idx="1"/>
            <a:endCxn id="1617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8" name="Google Shape;1618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turnOver(3,5)</a:t>
            </a:r>
            <a:endParaRPr/>
          </a:p>
        </p:txBody>
      </p:sp>
      <p:sp>
        <p:nvSpPr>
          <p:cNvPr id="1619" name="Google Shape;1619;p6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grpSp>
        <p:nvGrpSpPr>
          <p:cNvPr id="1620" name="Google Shape;1620;p62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1621" name="Google Shape;1621;p6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22" name="Google Shape;1622;p62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1623" name="Google Shape;1623;p62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24" name="Google Shape;1624;p62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1625" name="Google Shape;1625;p62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26" name="Google Shape;1626;p62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1627" name="Google Shape;1627;p62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28" name="Google Shape;1628;p62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1629" name="Google Shape;1629;p62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30" name="Google Shape;1630;p62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1631" name="Google Shape;1631;p62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32" name="Google Shape;1632;p62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1633" name="Google Shape;1633;p62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34" name="Google Shape;1634;p62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1635" name="Google Shape;1635;p62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36" name="Google Shape;1636;p62"/>
          <p:cNvGrpSpPr/>
          <p:nvPr/>
        </p:nvGrpSpPr>
        <p:grpSpPr>
          <a:xfrm>
            <a:off x="1143926" y="3921035"/>
            <a:ext cx="1165185" cy="582595"/>
            <a:chOff x="311694" y="4113770"/>
            <a:chExt cx="914397" cy="457200"/>
          </a:xfrm>
        </p:grpSpPr>
        <p:sp>
          <p:nvSpPr>
            <p:cNvPr id="1637" name="Google Shape;1637;p6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38" name="Google Shape;1638;p62"/>
          <p:cNvGrpSpPr/>
          <p:nvPr/>
        </p:nvGrpSpPr>
        <p:grpSpPr>
          <a:xfrm>
            <a:off x="4056910" y="3921035"/>
            <a:ext cx="1165185" cy="582595"/>
            <a:chOff x="311694" y="4113770"/>
            <a:chExt cx="914397" cy="457200"/>
          </a:xfrm>
        </p:grpSpPr>
        <p:sp>
          <p:nvSpPr>
            <p:cNvPr id="1639" name="Google Shape;1639;p6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40" name="Google Shape;1640;p62"/>
          <p:cNvGrpSpPr/>
          <p:nvPr/>
        </p:nvGrpSpPr>
        <p:grpSpPr>
          <a:xfrm>
            <a:off x="6969877" y="3921035"/>
            <a:ext cx="1165185" cy="582595"/>
            <a:chOff x="311694" y="4113770"/>
            <a:chExt cx="914397" cy="457200"/>
          </a:xfrm>
        </p:grpSpPr>
        <p:sp>
          <p:nvSpPr>
            <p:cNvPr id="1641" name="Google Shape;1641;p6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42" name="Google Shape;1642;p62"/>
          <p:cNvGrpSpPr/>
          <p:nvPr/>
        </p:nvGrpSpPr>
        <p:grpSpPr>
          <a:xfrm>
            <a:off x="9882844" y="3921035"/>
            <a:ext cx="1165185" cy="582595"/>
            <a:chOff x="311694" y="4113770"/>
            <a:chExt cx="914397" cy="457200"/>
          </a:xfrm>
        </p:grpSpPr>
        <p:sp>
          <p:nvSpPr>
            <p:cNvPr id="1643" name="Google Shape;1643;p6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44" name="Google Shape;1644;p62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645" name="Google Shape;1645;p6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46" name="Google Shape;1646;p62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647" name="Google Shape;1647;p6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48" name="Google Shape;1648;p62"/>
          <p:cNvSpPr/>
          <p:nvPr/>
        </p:nvSpPr>
        <p:spPr>
          <a:xfrm>
            <a:off x="5513492" y="1536635"/>
            <a:ext cx="582400" cy="582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0" name="Google Shape;1590;p62"/>
          <p:cNvSpPr/>
          <p:nvPr/>
        </p:nvSpPr>
        <p:spPr>
          <a:xfrm>
            <a:off x="6096083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9" name="Google Shape;1649;p62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0" name="Google Shape;1650;p62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1" name="Google Shape;1651;p62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2" name="Google Shape;1652;p62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3" name="Google Shape;1653;p62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4" name="Google Shape;1654;p62"/>
          <p:cNvSpPr/>
          <p:nvPr/>
        </p:nvSpPr>
        <p:spPr>
          <a:xfrm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5" name="Google Shape;1655;p62"/>
          <p:cNvSpPr/>
          <p:nvPr/>
        </p:nvSpPr>
        <p:spPr>
          <a:xfrm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6" name="Google Shape;1656;p62"/>
          <p:cNvSpPr/>
          <p:nvPr/>
        </p:nvSpPr>
        <p:spPr>
          <a:xfrm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7" name="Google Shape;1657;p62"/>
          <p:cNvSpPr txBox="1"/>
          <p:nvPr/>
        </p:nvSpPr>
        <p:spPr>
          <a:xfrm>
            <a:off x="4166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8" name="Google Shape;1658;p62"/>
          <p:cNvSpPr txBox="1"/>
          <p:nvPr/>
        </p:nvSpPr>
        <p:spPr>
          <a:xfrm>
            <a:off x="7079067" y="22463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&gt;4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9" name="Google Shape;1659;p62"/>
          <p:cNvSpPr txBox="1"/>
          <p:nvPr/>
        </p:nvSpPr>
        <p:spPr>
          <a:xfrm>
            <a:off x="19813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0" name="Google Shape;1660;p62"/>
          <p:cNvSpPr txBox="1"/>
          <p:nvPr/>
        </p:nvSpPr>
        <p:spPr>
          <a:xfrm>
            <a:off x="779733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1" name="Google Shape;1661;p62"/>
          <p:cNvSpPr txBox="1"/>
          <p:nvPr/>
        </p:nvSpPr>
        <p:spPr>
          <a:xfrm>
            <a:off x="3437900" y="34384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&gt;2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2" name="Google Shape;1662;p62"/>
          <p:cNvSpPr txBox="1"/>
          <p:nvPr/>
        </p:nvSpPr>
        <p:spPr>
          <a:xfrm>
            <a:off x="1726333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&gt;1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3" name="Google Shape;1663;p62"/>
          <p:cNvSpPr txBox="1"/>
          <p:nvPr/>
        </p:nvSpPr>
        <p:spPr>
          <a:xfrm>
            <a:off x="3692700" y="4630567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4" name="Google Shape;1664;p62"/>
          <p:cNvSpPr txBox="1"/>
          <p:nvPr/>
        </p:nvSpPr>
        <p:spPr>
          <a:xfrm>
            <a:off x="4639400" y="4630584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&gt;3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5" name="Google Shape;1665;p62"/>
          <p:cNvSpPr txBox="1"/>
          <p:nvPr/>
        </p:nvSpPr>
        <p:spPr>
          <a:xfrm>
            <a:off x="78072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6" name="Google Shape;1666;p62"/>
          <p:cNvSpPr txBox="1"/>
          <p:nvPr/>
        </p:nvSpPr>
        <p:spPr>
          <a:xfrm>
            <a:off x="6605717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7" name="Google Shape;1667;p62"/>
          <p:cNvSpPr txBox="1"/>
          <p:nvPr/>
        </p:nvSpPr>
        <p:spPr>
          <a:xfrm>
            <a:off x="9263884" y="3438400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&gt;6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8" name="Google Shape;1668;p62"/>
          <p:cNvSpPr txBox="1"/>
          <p:nvPr/>
        </p:nvSpPr>
        <p:spPr>
          <a:xfrm>
            <a:off x="7552317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&gt;5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9" name="Google Shape;1669;p62"/>
          <p:cNvSpPr txBox="1"/>
          <p:nvPr/>
        </p:nvSpPr>
        <p:spPr>
          <a:xfrm>
            <a:off x="9518684" y="4630533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0" name="Google Shape;1670;p62"/>
          <p:cNvSpPr txBox="1"/>
          <p:nvPr/>
        </p:nvSpPr>
        <p:spPr>
          <a:xfrm>
            <a:off x="10465384" y="4630551"/>
            <a:ext cx="946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&gt;7</a:t>
            </a:r>
            <a:endParaRPr sz="2667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1" name="Google Shape;1671;p62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We are done!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</a:t>
            </a:r>
            <a:r>
              <a:rPr lang="en"/>
              <a:t> pseudocode</a:t>
            </a:r>
            <a:endParaRPr/>
          </a:p>
        </p:txBody>
      </p:sp>
      <p:sp>
        <p:nvSpPr>
          <p:cNvPr id="1677" name="Google Shape;1677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solidFill>
            <a:srgbClr val="EFEFEF"/>
          </a:solidFill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133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turnOver(</a:t>
            </a:r>
            <a:r>
              <a:rPr lang="en" sz="2133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z, </a:t>
            </a:r>
            <a:r>
              <a:rPr lang="en" sz="2133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tarRange) {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133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(isWithin(z.keyRange, tarRange)) {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z.state = </a:t>
            </a:r>
            <a:r>
              <a:rPr lang="en" sz="2133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133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 set bit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" sz="2133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 we are done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133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(isOverlap(z.leftChild.keyRange, tarRange))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turnOver(z.leftChild, tarRange);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133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(isOverlap(z.rightChild.keyRange, tarRange))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turnOver(z.rightChild, tarRange);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2133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turnOver(root, new </a:t>
            </a:r>
            <a:r>
              <a:rPr lang="en" sz="2133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2133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(i,j));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8" name="Google Shape;1678;p6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Problem 2.a.</a:t>
            </a:r>
            <a:endParaRPr dirty="0"/>
          </a:p>
        </p:txBody>
      </p:sp>
      <p:sp>
        <p:nvSpPr>
          <p:cNvPr id="1684" name="Google Shape;1684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 dirty="0"/>
              <a:t>But wait a minute!</a:t>
            </a:r>
            <a:endParaRPr sz="3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 dirty="0"/>
              <a:t>How do we determine the face direction of a card?</a:t>
            </a:r>
            <a:endParaRPr sz="3200" dirty="0"/>
          </a:p>
        </p:txBody>
      </p:sp>
      <p:sp>
        <p:nvSpPr>
          <p:cNvPr id="1685" name="Google Shape;1685;p6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65"/>
          <p:cNvSpPr txBox="1"/>
          <p:nvPr/>
        </p:nvSpPr>
        <p:spPr>
          <a:xfrm>
            <a:off x="10937500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sp>
        <p:nvSpPr>
          <p:cNvPr id="1691" name="Google Shape;1691;p65"/>
          <p:cNvSpPr txBox="1"/>
          <p:nvPr/>
        </p:nvSpPr>
        <p:spPr>
          <a:xfrm>
            <a:off x="9481067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sp>
        <p:nvSpPr>
          <p:cNvPr id="1692" name="Google Shape;1692;p65"/>
          <p:cNvSpPr txBox="1"/>
          <p:nvPr/>
        </p:nvSpPr>
        <p:spPr>
          <a:xfrm>
            <a:off x="8024633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sp>
        <p:nvSpPr>
          <p:cNvPr id="1693" name="Google Shape;1693;p65"/>
          <p:cNvSpPr txBox="1"/>
          <p:nvPr/>
        </p:nvSpPr>
        <p:spPr>
          <a:xfrm>
            <a:off x="6568200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sp>
        <p:nvSpPr>
          <p:cNvPr id="1694" name="Google Shape;1694;p65"/>
          <p:cNvSpPr txBox="1"/>
          <p:nvPr/>
        </p:nvSpPr>
        <p:spPr>
          <a:xfrm>
            <a:off x="5111767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sp>
        <p:nvSpPr>
          <p:cNvPr id="1695" name="Google Shape;1695;p65"/>
          <p:cNvSpPr txBox="1"/>
          <p:nvPr/>
        </p:nvSpPr>
        <p:spPr>
          <a:xfrm>
            <a:off x="3655333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sp>
        <p:nvSpPr>
          <p:cNvPr id="1696" name="Google Shape;1696;p65"/>
          <p:cNvSpPr txBox="1"/>
          <p:nvPr/>
        </p:nvSpPr>
        <p:spPr>
          <a:xfrm>
            <a:off x="2198900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sp>
        <p:nvSpPr>
          <p:cNvPr id="1697" name="Google Shape;1697;p65"/>
          <p:cNvSpPr txBox="1"/>
          <p:nvPr/>
        </p:nvSpPr>
        <p:spPr>
          <a:xfrm>
            <a:off x="742467" y="6229035"/>
            <a:ext cx="511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FF9900"/>
                </a:solidFill>
              </a:rPr>
              <a:t>?</a:t>
            </a:r>
            <a:endParaRPr sz="3200" b="1">
              <a:solidFill>
                <a:srgbClr val="FF9900"/>
              </a:solidFill>
            </a:endParaRPr>
          </a:p>
        </p:txBody>
      </p:sp>
      <p:cxnSp>
        <p:nvCxnSpPr>
          <p:cNvPr id="1698" name="Google Shape;1698;p65"/>
          <p:cNvCxnSpPr>
            <a:stCxn id="1699" idx="1"/>
            <a:endCxn id="1700" idx="1"/>
          </p:cNvCxnSpPr>
          <p:nvPr/>
        </p:nvCxnSpPr>
        <p:spPr>
          <a:xfrm flipH="1">
            <a:off x="3182883" y="1827932"/>
            <a:ext cx="29132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1" name="Google Shape;1701;p65"/>
          <p:cNvCxnSpPr>
            <a:stCxn id="1699" idx="1"/>
            <a:endCxn id="1702" idx="1"/>
          </p:cNvCxnSpPr>
          <p:nvPr/>
        </p:nvCxnSpPr>
        <p:spPr>
          <a:xfrm>
            <a:off x="6096083" y="1827932"/>
            <a:ext cx="29128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Google Shape;1703;p65"/>
          <p:cNvCxnSpPr>
            <a:stCxn id="1702" idx="1"/>
            <a:endCxn id="1704" idx="1"/>
          </p:cNvCxnSpPr>
          <p:nvPr/>
        </p:nvCxnSpPr>
        <p:spPr>
          <a:xfrm>
            <a:off x="90089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65"/>
          <p:cNvCxnSpPr>
            <a:stCxn id="1702" idx="1"/>
            <a:endCxn id="1706" idx="1"/>
          </p:cNvCxnSpPr>
          <p:nvPr/>
        </p:nvCxnSpPr>
        <p:spPr>
          <a:xfrm flipH="1">
            <a:off x="7552549" y="30201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65"/>
          <p:cNvCxnSpPr>
            <a:stCxn id="1706" idx="1"/>
            <a:endCxn id="1708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65"/>
          <p:cNvCxnSpPr>
            <a:stCxn id="1706" idx="1"/>
            <a:endCxn id="1710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65"/>
          <p:cNvCxnSpPr>
            <a:stCxn id="1704" idx="1"/>
            <a:endCxn id="1712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65"/>
          <p:cNvCxnSpPr>
            <a:stCxn id="1704" idx="1"/>
            <a:endCxn id="1714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65"/>
          <p:cNvCxnSpPr>
            <a:stCxn id="1716" idx="1"/>
            <a:endCxn id="1700" idx="1"/>
          </p:cNvCxnSpPr>
          <p:nvPr/>
        </p:nvCxnSpPr>
        <p:spPr>
          <a:xfrm rot="10800000">
            <a:off x="3183100" y="30203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7" name="Google Shape;1717;p65"/>
          <p:cNvCxnSpPr>
            <a:stCxn id="1718" idx="1"/>
            <a:endCxn id="1700" idx="1"/>
          </p:cNvCxnSpPr>
          <p:nvPr/>
        </p:nvCxnSpPr>
        <p:spPr>
          <a:xfrm rot="10800000" flipH="1">
            <a:off x="1726516" y="3020332"/>
            <a:ext cx="1456400" cy="11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65"/>
          <p:cNvCxnSpPr>
            <a:stCxn id="1720" idx="1"/>
            <a:endCxn id="1718" idx="1"/>
          </p:cNvCxnSpPr>
          <p:nvPr/>
        </p:nvCxnSpPr>
        <p:spPr>
          <a:xfrm rot="10800000">
            <a:off x="1726516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65"/>
          <p:cNvCxnSpPr>
            <a:stCxn id="1722" idx="1"/>
            <a:endCxn id="1718" idx="1"/>
          </p:cNvCxnSpPr>
          <p:nvPr/>
        </p:nvCxnSpPr>
        <p:spPr>
          <a:xfrm rot="10800000" flipH="1">
            <a:off x="998116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3" name="Google Shape;1723;p65"/>
          <p:cNvCxnSpPr>
            <a:stCxn id="1716" idx="1"/>
            <a:endCxn id="1724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65"/>
          <p:cNvCxnSpPr>
            <a:stCxn id="1716" idx="1"/>
            <a:endCxn id="1726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7" name="Google Shape;1727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What are the face directions?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8" name="Google Shape;1728;p6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grpSp>
        <p:nvGrpSpPr>
          <p:cNvPr id="1729" name="Google Shape;1729;p65"/>
          <p:cNvGrpSpPr/>
          <p:nvPr/>
        </p:nvGrpSpPr>
        <p:grpSpPr>
          <a:xfrm>
            <a:off x="1143926" y="3921035"/>
            <a:ext cx="4078169" cy="582595"/>
            <a:chOff x="857882" y="3316001"/>
            <a:chExt cx="3058627" cy="436946"/>
          </a:xfrm>
        </p:grpSpPr>
        <p:grpSp>
          <p:nvGrpSpPr>
            <p:cNvPr id="1730" name="Google Shape;1730;p65"/>
            <p:cNvGrpSpPr/>
            <p:nvPr/>
          </p:nvGrpSpPr>
          <p:grpSpPr>
            <a:xfrm>
              <a:off x="857882" y="3316001"/>
              <a:ext cx="873889" cy="436946"/>
              <a:chOff x="311694" y="4113770"/>
              <a:chExt cx="914397" cy="457200"/>
            </a:xfrm>
          </p:grpSpPr>
          <p:sp>
            <p:nvSpPr>
              <p:cNvPr id="1731" name="Google Shape;1731;p6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18" name="Google Shape;1718;p6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4A86E8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732" name="Google Shape;1732;p65"/>
            <p:cNvGrpSpPr/>
            <p:nvPr/>
          </p:nvGrpSpPr>
          <p:grpSpPr>
            <a:xfrm>
              <a:off x="3042619" y="3316001"/>
              <a:ext cx="873889" cy="436946"/>
              <a:chOff x="311694" y="4113770"/>
              <a:chExt cx="914397" cy="457200"/>
            </a:xfrm>
          </p:grpSpPr>
          <p:sp>
            <p:nvSpPr>
              <p:cNvPr id="1733" name="Google Shape;1733;p6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16" name="Google Shape;1716;p6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4A86E8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734" name="Google Shape;1734;p65"/>
          <p:cNvGrpSpPr/>
          <p:nvPr/>
        </p:nvGrpSpPr>
        <p:grpSpPr>
          <a:xfrm>
            <a:off x="6969876" y="3921035"/>
            <a:ext cx="4078152" cy="582595"/>
            <a:chOff x="5227344" y="3316001"/>
            <a:chExt cx="3058614" cy="436946"/>
          </a:xfrm>
        </p:grpSpPr>
        <p:grpSp>
          <p:nvGrpSpPr>
            <p:cNvPr id="1735" name="Google Shape;1735;p65"/>
            <p:cNvGrpSpPr/>
            <p:nvPr/>
          </p:nvGrpSpPr>
          <p:grpSpPr>
            <a:xfrm>
              <a:off x="5227344" y="3316001"/>
              <a:ext cx="873889" cy="436946"/>
              <a:chOff x="311694" y="4113770"/>
              <a:chExt cx="914397" cy="457200"/>
            </a:xfrm>
          </p:grpSpPr>
          <p:sp>
            <p:nvSpPr>
              <p:cNvPr id="1736" name="Google Shape;1736;p6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06" name="Google Shape;1706;p6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737" name="Google Shape;1737;p65"/>
            <p:cNvGrpSpPr/>
            <p:nvPr/>
          </p:nvGrpSpPr>
          <p:grpSpPr>
            <a:xfrm>
              <a:off x="7412069" y="3316001"/>
              <a:ext cx="873889" cy="436946"/>
              <a:chOff x="311694" y="4113770"/>
              <a:chExt cx="914397" cy="457200"/>
            </a:xfrm>
          </p:grpSpPr>
          <p:sp>
            <p:nvSpPr>
              <p:cNvPr id="1738" name="Google Shape;1738;p6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04" name="Google Shape;1704;p6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739" name="Google Shape;1739;p65"/>
          <p:cNvGrpSpPr/>
          <p:nvPr/>
        </p:nvGrpSpPr>
        <p:grpSpPr>
          <a:xfrm>
            <a:off x="2600409" y="2728835"/>
            <a:ext cx="6991136" cy="582595"/>
            <a:chOff x="1950244" y="2498051"/>
            <a:chExt cx="5243352" cy="436946"/>
          </a:xfrm>
        </p:grpSpPr>
        <p:grpSp>
          <p:nvGrpSpPr>
            <p:cNvPr id="1740" name="Google Shape;1740;p65"/>
            <p:cNvGrpSpPr/>
            <p:nvPr/>
          </p:nvGrpSpPr>
          <p:grpSpPr>
            <a:xfrm>
              <a:off x="1950244" y="2498051"/>
              <a:ext cx="873889" cy="436946"/>
              <a:chOff x="311694" y="4113770"/>
              <a:chExt cx="914397" cy="457200"/>
            </a:xfrm>
          </p:grpSpPr>
          <p:sp>
            <p:nvSpPr>
              <p:cNvPr id="1741" name="Google Shape;1741;p6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00" name="Google Shape;1700;p6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CC4125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742" name="Google Shape;1742;p65"/>
            <p:cNvGrpSpPr/>
            <p:nvPr/>
          </p:nvGrpSpPr>
          <p:grpSpPr>
            <a:xfrm>
              <a:off x="6319707" y="2498051"/>
              <a:ext cx="873889" cy="436946"/>
              <a:chOff x="311694" y="4113770"/>
              <a:chExt cx="914397" cy="457200"/>
            </a:xfrm>
          </p:grpSpPr>
          <p:sp>
            <p:nvSpPr>
              <p:cNvPr id="1743" name="Google Shape;1743;p65"/>
              <p:cNvSpPr/>
              <p:nvPr/>
            </p:nvSpPr>
            <p:spPr>
              <a:xfrm>
                <a:off x="311694" y="4113770"/>
                <a:ext cx="457200" cy="457200"/>
              </a:xfrm>
              <a:prstGeom prst="rect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3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02" name="Google Shape;1702;p65"/>
              <p:cNvSpPr/>
              <p:nvPr/>
            </p:nvSpPr>
            <p:spPr>
              <a:xfrm>
                <a:off x="768891" y="4113770"/>
                <a:ext cx="457200" cy="457200"/>
              </a:xfrm>
              <a:prstGeom prst="rect">
                <a:avLst/>
              </a:prstGeom>
              <a:solidFill>
                <a:srgbClr val="4A86E8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1744" name="Google Shape;1744;p65"/>
          <p:cNvGrpSpPr/>
          <p:nvPr/>
        </p:nvGrpSpPr>
        <p:grpSpPr>
          <a:xfrm>
            <a:off x="5513493" y="1536635"/>
            <a:ext cx="1165185" cy="582595"/>
            <a:chOff x="311694" y="4113770"/>
            <a:chExt cx="914397" cy="457200"/>
          </a:xfrm>
        </p:grpSpPr>
        <p:sp>
          <p:nvSpPr>
            <p:cNvPr id="1745" name="Google Shape;1745;p65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9" name="Google Shape;1699;p65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46" name="Google Shape;1746;p65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1747" name="Google Shape;1747;p65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8" name="Google Shape;1748;p65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49" name="Google Shape;1749;p65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1750" name="Google Shape;1750;p65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1" name="Google Shape;1751;p65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52" name="Google Shape;1752;p65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1753" name="Google Shape;1753;p65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4" name="Google Shape;1754;p65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55" name="Google Shape;1755;p65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1756" name="Google Shape;1756;p65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7" name="Google Shape;1757;p65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58" name="Google Shape;1758;p65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1759" name="Google Shape;1759;p65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0" name="Google Shape;1760;p65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61" name="Google Shape;1761;p65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1762" name="Google Shape;1762;p65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3" name="Google Shape;1763;p65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64" name="Google Shape;1764;p65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1765" name="Google Shape;1765;p65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67" name="Google Shape;1767;p65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1768" name="Google Shape;1768;p65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9" name="Google Shape;1769;p65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Key observation</a:t>
            </a:r>
            <a:endParaRPr/>
          </a:p>
        </p:txBody>
      </p:sp>
      <p:sp>
        <p:nvSpPr>
          <p:cNvPr id="1775" name="Google Shape;1775;p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Bits in the tree store all state changes of the cards, we just need to figure out which of them affect our card of interest.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Therefore to determine the face direction of a card, we just need to look along the path from the card (leaf) to the root node.</a:t>
            </a:r>
            <a:endParaRPr sz="3200"/>
          </a:p>
        </p:txBody>
      </p:sp>
      <p:sp>
        <p:nvSpPr>
          <p:cNvPr id="1776" name="Google Shape;1776;p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What are the face directions?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2" name="Google Shape;1782;p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2667" dirty="0"/>
                  <a:t>3 equivalent methods:</a:t>
                </a:r>
                <a:endParaRPr sz="2667" dirty="0"/>
              </a:p>
              <a:p>
                <a:pPr indent="-474121">
                  <a:spcBef>
                    <a:spcPts val="1600"/>
                  </a:spcBef>
                  <a:buSzPts val="2000"/>
                  <a:buAutoNum type="arabicPeriod"/>
                </a:pPr>
                <a:r>
                  <a:rPr lang="en" sz="2667" dirty="0"/>
                  <a:t>Count the number of </a:t>
                </a:r>
                <a14:m>
                  <m:oMath xmlns:m="http://schemas.openxmlformats.org/officeDocument/2006/math">
                    <m:r>
                      <a:rPr lang="en" sz="2667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" sz="2667" dirty="0"/>
                  <a:t>’s in the root-to-leaf path, even number means card is same as initial state, odd means otherwise</a:t>
                </a:r>
                <a:endParaRPr sz="2667" dirty="0"/>
              </a:p>
              <a:p>
                <a:pPr indent="-474121">
                  <a:buSzPts val="2000"/>
                  <a:buAutoNum type="arabicPeriod"/>
                </a:pPr>
                <a14:m>
                  <m:oMath xmlns:m="http://schemas.openxmlformats.org/officeDocument/2006/math">
                    <m:r>
                      <a:rPr lang="en" sz="2667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onsolas"/>
                        <a:cs typeface="Consolas"/>
                        <a:sym typeface="Consolas"/>
                      </a:rPr>
                      <m:t>𝑋𝑂𝑅</m:t>
                    </m:r>
                  </m:oMath>
                </a14:m>
                <a:r>
                  <a:rPr lang="en" sz="2667" dirty="0"/>
                  <a:t> all the bits encountered in the root-to-leaf path, result of </a:t>
                </a:r>
                <a14:m>
                  <m:oMath xmlns:m="http://schemas.openxmlformats.org/officeDocument/2006/math">
                    <m:r>
                      <a:rPr lang="en" sz="2667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" sz="2667" dirty="0"/>
                  <a:t> means card is same as initial state, </a:t>
                </a:r>
                <a14:m>
                  <m:oMath xmlns:m="http://schemas.openxmlformats.org/officeDocument/2006/math">
                    <m:r>
                      <a:rPr lang="en" sz="2667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" sz="2667" dirty="0"/>
                  <a:t> means otherwise</a:t>
                </a:r>
                <a:endParaRPr sz="2667" dirty="0"/>
              </a:p>
              <a:p>
                <a:pPr indent="-474121">
                  <a:buSzPts val="2000"/>
                  <a:buAutoNum type="arabicPeriod"/>
                </a:pPr>
                <a:r>
                  <a:rPr lang="en" sz="2667" dirty="0"/>
                  <a:t>Initialize a variable direction </a:t>
                </a:r>
                <a14:m>
                  <m:oMath xmlns:m="http://schemas.openxmlformats.org/officeDocument/2006/math">
                    <m:r>
                      <a:rPr lang="en" sz="2667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onsolas"/>
                        <a:cs typeface="Consolas"/>
                        <a:sym typeface="Consolas"/>
                      </a:rPr>
                      <m:t>𝑑</m:t>
                    </m:r>
                  </m:oMath>
                </a14:m>
                <a:r>
                  <a:rPr lang="en" sz="2667" dirty="0"/>
                  <a:t> with initial face direction of cards; traverse the tree from root to leaf, every time we encounter a </a:t>
                </a:r>
                <a14:m>
                  <m:oMath xmlns:m="http://schemas.openxmlformats.org/officeDocument/2006/math">
                    <m:r>
                      <a:rPr lang="en" sz="2667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" sz="2667" dirty="0"/>
                  <a:t>, we toggle the direction of </a:t>
                </a:r>
                <a14:m>
                  <m:oMath xmlns:m="http://schemas.openxmlformats.org/officeDocument/2006/math">
                    <m:r>
                      <a:rPr lang="en" sz="2667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nsolas"/>
                        <a:cs typeface="Consolas"/>
                        <a:sym typeface="Consolas"/>
                      </a:rPr>
                      <m:t>𝑑</m:t>
                    </m:r>
                  </m:oMath>
                </a14:m>
                <a:r>
                  <a:rPr lang="en" sz="2667" dirty="0"/>
                  <a:t>; at the end of the traversal, </a:t>
                </a:r>
                <a:r>
                  <a:rPr lang="en" sz="2667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lang="en" sz="2667" dirty="0"/>
                  <a:t> will be the card’s final face direction</a:t>
                </a:r>
                <a:endParaRPr sz="2667" dirty="0"/>
              </a:p>
            </p:txBody>
          </p:sp>
        </mc:Choice>
        <mc:Fallback xmlns="">
          <p:sp>
            <p:nvSpPr>
              <p:cNvPr id="1782" name="Google Shape;1782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781" t="-278" r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3" name="Google Shape;1783;p6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p:sp>
        <p:nvSpPr>
          <p:cNvPr id="1789" name="Google Shape;1789;p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 dirty="0"/>
              <a:t>Once there is a left-right split in the search path, can the left branch have a further left split and the right branch have a further right split later on? E.g.</a:t>
            </a:r>
            <a:endParaRPr sz="3200" dirty="0"/>
          </a:p>
        </p:txBody>
      </p:sp>
      <p:sp>
        <p:nvSpPr>
          <p:cNvPr id="1790" name="Google Shape;1790;p6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cxnSp>
        <p:nvCxnSpPr>
          <p:cNvPr id="1791" name="Google Shape;1791;p68"/>
          <p:cNvCxnSpPr/>
          <p:nvPr/>
        </p:nvCxnSpPr>
        <p:spPr>
          <a:xfrm flipH="1">
            <a:off x="3182967" y="3707232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2" name="Google Shape;1792;p68"/>
          <p:cNvCxnSpPr/>
          <p:nvPr/>
        </p:nvCxnSpPr>
        <p:spPr>
          <a:xfrm>
            <a:off x="6096167" y="3707232"/>
            <a:ext cx="29128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3" name="Google Shape;1793;p68"/>
          <p:cNvCxnSpPr/>
          <p:nvPr/>
        </p:nvCxnSpPr>
        <p:spPr>
          <a:xfrm>
            <a:off x="9009033" y="48994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4" name="Google Shape;1794;p68"/>
          <p:cNvCxnSpPr/>
          <p:nvPr/>
        </p:nvCxnSpPr>
        <p:spPr>
          <a:xfrm flipH="1">
            <a:off x="7552633" y="48994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95" name="Google Shape;1795;p68"/>
          <p:cNvCxnSpPr/>
          <p:nvPr/>
        </p:nvCxnSpPr>
        <p:spPr>
          <a:xfrm rot="10800000">
            <a:off x="3183183" y="48992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96" name="Google Shape;1796;p68"/>
          <p:cNvCxnSpPr/>
          <p:nvPr/>
        </p:nvCxnSpPr>
        <p:spPr>
          <a:xfrm rot="10800000" flipH="1">
            <a:off x="1726600" y="48992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p:sp>
        <p:nvSpPr>
          <p:cNvPr id="1802" name="Google Shape;1802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Once there is a left-right split in the search path, can the left branch have a further left split and the right branch have a further right split later on? E.g.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 b="1">
                <a:solidFill>
                  <a:srgbClr val="6AA84F"/>
                </a:solidFill>
              </a:rPr>
              <a:t>Answer</a:t>
            </a:r>
            <a:r>
              <a:rPr lang="en" sz="3200">
                <a:solidFill>
                  <a:srgbClr val="6AA84F"/>
                </a:solidFill>
              </a:rPr>
              <a:t>: No. This would lead to a non-contiguous subsequence.</a:t>
            </a:r>
            <a:endParaRPr sz="3200">
              <a:solidFill>
                <a:srgbClr val="6AA84F"/>
              </a:solidFill>
            </a:endParaRPr>
          </a:p>
        </p:txBody>
      </p:sp>
      <p:sp>
        <p:nvSpPr>
          <p:cNvPr id="1803" name="Google Shape;1803;p6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p:sp>
        <p:nvSpPr>
          <p:cNvPr id="1809" name="Google Shape;1809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3200" dirty="0"/>
              <a:t>So, what are some bad cases for </a:t>
            </a:r>
            <a:r>
              <a:rPr lang="en" sz="3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turnOver</a:t>
            </a:r>
            <a:r>
              <a:rPr lang="en" sz="3200" dirty="0"/>
              <a:t>?</a:t>
            </a:r>
            <a:endParaRPr sz="3200" dirty="0"/>
          </a:p>
        </p:txBody>
      </p:sp>
      <p:sp>
        <p:nvSpPr>
          <p:cNvPr id="1810" name="Google Shape;1810;p7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1.a.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 dirty="0"/>
              <a:t>How do you capture the information of each student? What should the data type for each of their attributes be?</a:t>
            </a:r>
            <a:endParaRPr sz="3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6" name="Google Shape;1816;p7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SG" sz="3200" dirty="0"/>
                  <a:t>So, what are some bad cases for </a:t>
                </a:r>
                <a:r>
                  <a:rPr lang="en-SG" sz="3200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-SG" sz="3200" dirty="0"/>
                  <a:t>?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SG" sz="3200" b="1" dirty="0">
                    <a:solidFill>
                      <a:srgbClr val="6AA84F"/>
                    </a:solidFill>
                  </a:rPr>
                  <a:t>Answer</a:t>
                </a:r>
                <a:r>
                  <a:rPr lang="en-SG" sz="3200" dirty="0">
                    <a:solidFill>
                      <a:srgbClr val="6AA84F"/>
                    </a:solidFill>
                  </a:rPr>
                  <a:t>:</a:t>
                </a:r>
              </a:p>
              <a:p>
                <a:pPr>
                  <a:spcBef>
                    <a:spcPts val="1600"/>
                  </a:spcBef>
                  <a:buClr>
                    <a:srgbClr val="000000"/>
                  </a:buClr>
                </a:pPr>
                <a:r>
                  <a:rPr lang="en-SG" sz="3200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-SG" sz="3200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i,i</a:t>
                </a:r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  <a:p>
                <a:pPr>
                  <a:buClr>
                    <a:srgbClr val="000000"/>
                  </a:buClr>
                </a:pPr>
                <a:r>
                  <a:rPr lang="en-SG" sz="3200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ar-AE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nsolas"/>
                            <a:sym typeface="Consola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nsolas"/>
                                <a:sym typeface="Consolas"/>
                              </a:rPr>
                            </m:ctrlPr>
                          </m:fPr>
                          <m:num>
                            <m:r>
                              <a:rPr lang="ar-AE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nsolas"/>
                                <a:sym typeface="Consolas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nsolas"/>
                                <a:sym typeface="Consola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nsolas"/>
                            <a:sym typeface="Consola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nsolas"/>
                                <a:sym typeface="Consolas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nsolas"/>
                                <a:sym typeface="Consolas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nsolas"/>
                                <a:sym typeface="Consolas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nsolas"/>
                            <a:sym typeface="Consolas"/>
                          </a:rPr>
                          <m:t>+1</m:t>
                        </m:r>
                      </m:e>
                    </m:d>
                  </m:oMath>
                </a14:m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  <a:p>
                <a:pPr>
                  <a:buClr>
                    <a:srgbClr val="000000"/>
                  </a:buClr>
                </a:pPr>
                <a:r>
                  <a:rPr lang="en-SG" sz="3200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-SG" sz="37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2</m:t>
                    </m:r>
                  </m:oMath>
                </a14:m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14:m>
                  <m:oMath xmlns:m="http://schemas.openxmlformats.org/officeDocument/2006/math">
                    <m:r>
                      <a:rPr lang="en-SG" sz="37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  <m:r>
                      <a:rPr lang="en-SG" sz="37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－1</m:t>
                    </m:r>
                  </m:oMath>
                </a14:m>
                <a:r>
                  <a:rPr lang="en-SG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endParaRPr sz="32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mc:Choice>
        <mc:Fallback>
          <p:sp>
            <p:nvSpPr>
              <p:cNvPr id="1816" name="Google Shape;1816;p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7" name="Google Shape;1817;p7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turnOver(4,5)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3" name="Google Shape;1823;p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cxnSp>
        <p:nvCxnSpPr>
          <p:cNvPr id="1824" name="Google Shape;1824;p72"/>
          <p:cNvCxnSpPr>
            <a:stCxn id="1825" idx="1"/>
            <a:endCxn id="1826" idx="1"/>
          </p:cNvCxnSpPr>
          <p:nvPr/>
        </p:nvCxnSpPr>
        <p:spPr>
          <a:xfrm flipH="1">
            <a:off x="3182883" y="1827835"/>
            <a:ext cx="29132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7" name="Google Shape;1827;p72"/>
          <p:cNvCxnSpPr>
            <a:stCxn id="1825" idx="1"/>
            <a:endCxn id="1828" idx="1"/>
          </p:cNvCxnSpPr>
          <p:nvPr/>
        </p:nvCxnSpPr>
        <p:spPr>
          <a:xfrm>
            <a:off x="6096083" y="1827835"/>
            <a:ext cx="29128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72"/>
          <p:cNvCxnSpPr>
            <a:stCxn id="1828" idx="1"/>
            <a:endCxn id="1830" idx="1"/>
          </p:cNvCxnSpPr>
          <p:nvPr/>
        </p:nvCxnSpPr>
        <p:spPr>
          <a:xfrm>
            <a:off x="9008949" y="30201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" name="Google Shape;1831;p72"/>
          <p:cNvCxnSpPr>
            <a:stCxn id="1828" idx="1"/>
            <a:endCxn id="1832" idx="1"/>
          </p:cNvCxnSpPr>
          <p:nvPr/>
        </p:nvCxnSpPr>
        <p:spPr>
          <a:xfrm flipH="1">
            <a:off x="7552549" y="30201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3" name="Google Shape;1833;p72"/>
          <p:cNvCxnSpPr>
            <a:stCxn id="1832" idx="1"/>
            <a:endCxn id="1834" idx="1"/>
          </p:cNvCxnSpPr>
          <p:nvPr/>
        </p:nvCxnSpPr>
        <p:spPr>
          <a:xfrm flipH="1">
            <a:off x="6824067" y="4212332"/>
            <a:ext cx="728400" cy="139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72"/>
          <p:cNvCxnSpPr>
            <a:stCxn id="1832" idx="1"/>
            <a:endCxn id="1836" idx="1"/>
          </p:cNvCxnSpPr>
          <p:nvPr/>
        </p:nvCxnSpPr>
        <p:spPr>
          <a:xfrm>
            <a:off x="7552467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7" name="Google Shape;1837;p72"/>
          <p:cNvCxnSpPr>
            <a:stCxn id="1830" idx="1"/>
            <a:endCxn id="1838" idx="1"/>
          </p:cNvCxnSpPr>
          <p:nvPr/>
        </p:nvCxnSpPr>
        <p:spPr>
          <a:xfrm flipH="1">
            <a:off x="97370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9" name="Google Shape;1839;p72"/>
          <p:cNvCxnSpPr>
            <a:stCxn id="1830" idx="1"/>
            <a:endCxn id="1840" idx="1"/>
          </p:cNvCxnSpPr>
          <p:nvPr/>
        </p:nvCxnSpPr>
        <p:spPr>
          <a:xfrm>
            <a:off x="10465433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1" name="Google Shape;1841;p72"/>
          <p:cNvCxnSpPr>
            <a:stCxn id="1842" idx="1"/>
            <a:endCxn id="1826" idx="1"/>
          </p:cNvCxnSpPr>
          <p:nvPr/>
        </p:nvCxnSpPr>
        <p:spPr>
          <a:xfrm rot="10800000">
            <a:off x="3183100" y="3019932"/>
            <a:ext cx="1456400" cy="119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3" name="Google Shape;1843;p72"/>
          <p:cNvCxnSpPr>
            <a:stCxn id="1844" idx="1"/>
            <a:endCxn id="1826" idx="1"/>
          </p:cNvCxnSpPr>
          <p:nvPr/>
        </p:nvCxnSpPr>
        <p:spPr>
          <a:xfrm rot="10800000" flipH="1">
            <a:off x="1726516" y="3019932"/>
            <a:ext cx="1456400" cy="119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5" name="Google Shape;1845;p72"/>
          <p:cNvCxnSpPr>
            <a:stCxn id="1846" idx="1"/>
            <a:endCxn id="1844" idx="1"/>
          </p:cNvCxnSpPr>
          <p:nvPr/>
        </p:nvCxnSpPr>
        <p:spPr>
          <a:xfrm rot="10800000">
            <a:off x="1726349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7" name="Google Shape;1847;p72"/>
          <p:cNvCxnSpPr>
            <a:stCxn id="1848" idx="1"/>
            <a:endCxn id="1844" idx="1"/>
          </p:cNvCxnSpPr>
          <p:nvPr/>
        </p:nvCxnSpPr>
        <p:spPr>
          <a:xfrm rot="10800000" flipH="1">
            <a:off x="998257" y="4212439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9" name="Google Shape;1849;p72"/>
          <p:cNvCxnSpPr>
            <a:stCxn id="1842" idx="1"/>
            <a:endCxn id="1850" idx="1"/>
          </p:cNvCxnSpPr>
          <p:nvPr/>
        </p:nvCxnSpPr>
        <p:spPr>
          <a:xfrm flipH="1">
            <a:off x="3911100" y="4212332"/>
            <a:ext cx="728400" cy="1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1" name="Google Shape;1851;p72"/>
          <p:cNvCxnSpPr>
            <a:stCxn id="1842" idx="1"/>
            <a:endCxn id="1852" idx="1"/>
          </p:cNvCxnSpPr>
          <p:nvPr/>
        </p:nvCxnSpPr>
        <p:spPr>
          <a:xfrm>
            <a:off x="4639500" y="4212332"/>
            <a:ext cx="728400" cy="139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3" name="Google Shape;1853;p72"/>
          <p:cNvGrpSpPr/>
          <p:nvPr/>
        </p:nvGrpSpPr>
        <p:grpSpPr>
          <a:xfrm>
            <a:off x="415668" y="5113145"/>
            <a:ext cx="1165185" cy="978591"/>
            <a:chOff x="311694" y="4113770"/>
            <a:chExt cx="914397" cy="457200"/>
          </a:xfrm>
        </p:grpSpPr>
        <p:sp>
          <p:nvSpPr>
            <p:cNvPr id="1854" name="Google Shape;1854;p7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8" name="Google Shape;1848;p7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55" name="Google Shape;1855;p72"/>
          <p:cNvGrpSpPr/>
          <p:nvPr/>
        </p:nvGrpSpPr>
        <p:grpSpPr>
          <a:xfrm>
            <a:off x="1872160" y="5113145"/>
            <a:ext cx="1165185" cy="978591"/>
            <a:chOff x="1226094" y="4113770"/>
            <a:chExt cx="914397" cy="457200"/>
          </a:xfrm>
        </p:grpSpPr>
        <p:sp>
          <p:nvSpPr>
            <p:cNvPr id="1856" name="Google Shape;1856;p72"/>
            <p:cNvSpPr/>
            <p:nvPr/>
          </p:nvSpPr>
          <p:spPr>
            <a:xfrm>
              <a:off x="1226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6" name="Google Shape;1846;p72"/>
            <p:cNvSpPr/>
            <p:nvPr/>
          </p:nvSpPr>
          <p:spPr>
            <a:xfrm>
              <a:off x="1683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57" name="Google Shape;1857;p72"/>
          <p:cNvGrpSpPr/>
          <p:nvPr/>
        </p:nvGrpSpPr>
        <p:grpSpPr>
          <a:xfrm>
            <a:off x="3328652" y="5113145"/>
            <a:ext cx="1165185" cy="978591"/>
            <a:chOff x="2140494" y="4113770"/>
            <a:chExt cx="914397" cy="457200"/>
          </a:xfrm>
        </p:grpSpPr>
        <p:sp>
          <p:nvSpPr>
            <p:cNvPr id="1858" name="Google Shape;1858;p72"/>
            <p:cNvSpPr/>
            <p:nvPr/>
          </p:nvSpPr>
          <p:spPr>
            <a:xfrm>
              <a:off x="2140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0" name="Google Shape;1850;p72"/>
            <p:cNvSpPr/>
            <p:nvPr/>
          </p:nvSpPr>
          <p:spPr>
            <a:xfrm>
              <a:off x="2597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59" name="Google Shape;1859;p72"/>
          <p:cNvGrpSpPr/>
          <p:nvPr/>
        </p:nvGrpSpPr>
        <p:grpSpPr>
          <a:xfrm>
            <a:off x="4785144" y="5113145"/>
            <a:ext cx="1165185" cy="978591"/>
            <a:chOff x="3054894" y="4113770"/>
            <a:chExt cx="914397" cy="457200"/>
          </a:xfrm>
        </p:grpSpPr>
        <p:sp>
          <p:nvSpPr>
            <p:cNvPr id="1860" name="Google Shape;1860;p72"/>
            <p:cNvSpPr/>
            <p:nvPr/>
          </p:nvSpPr>
          <p:spPr>
            <a:xfrm>
              <a:off x="30548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2" name="Google Shape;1852;p72"/>
            <p:cNvSpPr/>
            <p:nvPr/>
          </p:nvSpPr>
          <p:spPr>
            <a:xfrm>
              <a:off x="35120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61" name="Google Shape;1861;p72"/>
          <p:cNvGrpSpPr/>
          <p:nvPr/>
        </p:nvGrpSpPr>
        <p:grpSpPr>
          <a:xfrm>
            <a:off x="6241636" y="5113145"/>
            <a:ext cx="1165185" cy="978591"/>
            <a:chOff x="3969294" y="4113770"/>
            <a:chExt cx="914397" cy="457200"/>
          </a:xfrm>
        </p:grpSpPr>
        <p:sp>
          <p:nvSpPr>
            <p:cNvPr id="1862" name="Google Shape;1862;p72"/>
            <p:cNvSpPr/>
            <p:nvPr/>
          </p:nvSpPr>
          <p:spPr>
            <a:xfrm>
              <a:off x="39692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4" name="Google Shape;1834;p72"/>
            <p:cNvSpPr/>
            <p:nvPr/>
          </p:nvSpPr>
          <p:spPr>
            <a:xfrm>
              <a:off x="4426491" y="4113770"/>
              <a:ext cx="457200" cy="457200"/>
            </a:xfrm>
            <a:prstGeom prst="rect">
              <a:avLst/>
            </a:prstGeom>
            <a:solidFill>
              <a:srgbClr val="4A86E8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63" name="Google Shape;1863;p72"/>
          <p:cNvGrpSpPr/>
          <p:nvPr/>
        </p:nvGrpSpPr>
        <p:grpSpPr>
          <a:xfrm>
            <a:off x="7698128" y="5113145"/>
            <a:ext cx="1165185" cy="978591"/>
            <a:chOff x="4883694" y="4113770"/>
            <a:chExt cx="914397" cy="457200"/>
          </a:xfrm>
        </p:grpSpPr>
        <p:sp>
          <p:nvSpPr>
            <p:cNvPr id="1864" name="Google Shape;1864;p72"/>
            <p:cNvSpPr/>
            <p:nvPr/>
          </p:nvSpPr>
          <p:spPr>
            <a:xfrm>
              <a:off x="4883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6" name="Google Shape;1836;p72"/>
            <p:cNvSpPr/>
            <p:nvPr/>
          </p:nvSpPr>
          <p:spPr>
            <a:xfrm>
              <a:off x="5340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65" name="Google Shape;1865;p72"/>
          <p:cNvGrpSpPr/>
          <p:nvPr/>
        </p:nvGrpSpPr>
        <p:grpSpPr>
          <a:xfrm>
            <a:off x="9154620" y="5113145"/>
            <a:ext cx="1165185" cy="978591"/>
            <a:chOff x="5798094" y="4113770"/>
            <a:chExt cx="914397" cy="457200"/>
          </a:xfrm>
        </p:grpSpPr>
        <p:sp>
          <p:nvSpPr>
            <p:cNvPr id="1866" name="Google Shape;1866;p72"/>
            <p:cNvSpPr/>
            <p:nvPr/>
          </p:nvSpPr>
          <p:spPr>
            <a:xfrm>
              <a:off x="57980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8" name="Google Shape;1838;p72"/>
            <p:cNvSpPr/>
            <p:nvPr/>
          </p:nvSpPr>
          <p:spPr>
            <a:xfrm>
              <a:off x="62552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67" name="Google Shape;1867;p72"/>
          <p:cNvGrpSpPr/>
          <p:nvPr/>
        </p:nvGrpSpPr>
        <p:grpSpPr>
          <a:xfrm>
            <a:off x="10611112" y="5113145"/>
            <a:ext cx="1165185" cy="978591"/>
            <a:chOff x="6712494" y="4113770"/>
            <a:chExt cx="914397" cy="457200"/>
          </a:xfrm>
        </p:grpSpPr>
        <p:sp>
          <p:nvSpPr>
            <p:cNvPr id="1868" name="Google Shape;1868;p72"/>
            <p:cNvSpPr/>
            <p:nvPr/>
          </p:nvSpPr>
          <p:spPr>
            <a:xfrm>
              <a:off x="67124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0" name="Google Shape;1840;p72"/>
            <p:cNvSpPr/>
            <p:nvPr/>
          </p:nvSpPr>
          <p:spPr>
            <a:xfrm>
              <a:off x="71696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69" name="Google Shape;1869;p72"/>
          <p:cNvGrpSpPr/>
          <p:nvPr/>
        </p:nvGrpSpPr>
        <p:grpSpPr>
          <a:xfrm>
            <a:off x="1143926" y="3921035"/>
            <a:ext cx="1165185" cy="582595"/>
            <a:chOff x="311694" y="4113770"/>
            <a:chExt cx="914397" cy="457200"/>
          </a:xfrm>
        </p:grpSpPr>
        <p:sp>
          <p:nvSpPr>
            <p:cNvPr id="1870" name="Google Shape;1870;p7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4" name="Google Shape;1844;p7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71" name="Google Shape;1871;p72"/>
          <p:cNvGrpSpPr/>
          <p:nvPr/>
        </p:nvGrpSpPr>
        <p:grpSpPr>
          <a:xfrm>
            <a:off x="4056910" y="3921035"/>
            <a:ext cx="1165185" cy="582595"/>
            <a:chOff x="311694" y="4113770"/>
            <a:chExt cx="914397" cy="457200"/>
          </a:xfrm>
        </p:grpSpPr>
        <p:sp>
          <p:nvSpPr>
            <p:cNvPr id="1872" name="Google Shape;1872;p7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2" name="Google Shape;1842;p7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73" name="Google Shape;1873;p72"/>
          <p:cNvGrpSpPr/>
          <p:nvPr/>
        </p:nvGrpSpPr>
        <p:grpSpPr>
          <a:xfrm>
            <a:off x="6969877" y="3921035"/>
            <a:ext cx="1165185" cy="582595"/>
            <a:chOff x="311694" y="4113770"/>
            <a:chExt cx="914397" cy="457200"/>
          </a:xfrm>
        </p:grpSpPr>
        <p:sp>
          <p:nvSpPr>
            <p:cNvPr id="1874" name="Google Shape;1874;p7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2" name="Google Shape;1832;p7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75" name="Google Shape;1875;p72"/>
          <p:cNvGrpSpPr/>
          <p:nvPr/>
        </p:nvGrpSpPr>
        <p:grpSpPr>
          <a:xfrm>
            <a:off x="9882844" y="3921035"/>
            <a:ext cx="1165185" cy="582595"/>
            <a:chOff x="311694" y="4113770"/>
            <a:chExt cx="914397" cy="457200"/>
          </a:xfrm>
        </p:grpSpPr>
        <p:sp>
          <p:nvSpPr>
            <p:cNvPr id="1876" name="Google Shape;1876;p7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0" name="Google Shape;1830;p7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77" name="Google Shape;1877;p72"/>
          <p:cNvGrpSpPr/>
          <p:nvPr/>
        </p:nvGrpSpPr>
        <p:grpSpPr>
          <a:xfrm>
            <a:off x="2600410" y="2728835"/>
            <a:ext cx="1165185" cy="582595"/>
            <a:chOff x="311694" y="4113770"/>
            <a:chExt cx="914397" cy="457200"/>
          </a:xfrm>
        </p:grpSpPr>
        <p:sp>
          <p:nvSpPr>
            <p:cNvPr id="1878" name="Google Shape;1878;p7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26" name="Google Shape;1826;p7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79" name="Google Shape;1879;p72"/>
          <p:cNvGrpSpPr/>
          <p:nvPr/>
        </p:nvGrpSpPr>
        <p:grpSpPr>
          <a:xfrm>
            <a:off x="8426360" y="2728835"/>
            <a:ext cx="1165185" cy="582595"/>
            <a:chOff x="311694" y="4113770"/>
            <a:chExt cx="914397" cy="457200"/>
          </a:xfrm>
        </p:grpSpPr>
        <p:sp>
          <p:nvSpPr>
            <p:cNvPr id="1880" name="Google Shape;1880;p7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28" name="Google Shape;1828;p7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CC4125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81" name="Google Shape;1881;p72"/>
          <p:cNvSpPr/>
          <p:nvPr/>
        </p:nvSpPr>
        <p:spPr>
          <a:xfrm>
            <a:off x="5513492" y="1536635"/>
            <a:ext cx="582400" cy="5824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5" name="Google Shape;1825;p72"/>
          <p:cNvSpPr/>
          <p:nvPr/>
        </p:nvSpPr>
        <p:spPr>
          <a:xfrm>
            <a:off x="6096083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2" name="Google Shape;1882;p72"/>
          <p:cNvSpPr/>
          <p:nvPr/>
        </p:nvSpPr>
        <p:spPr>
          <a:xfrm rot="10800000">
            <a:off x="109375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3" name="Google Shape;1883;p72"/>
          <p:cNvSpPr/>
          <p:nvPr/>
        </p:nvSpPr>
        <p:spPr>
          <a:xfrm rot="10800000">
            <a:off x="94810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4" name="Google Shape;1884;p72"/>
          <p:cNvSpPr/>
          <p:nvPr/>
        </p:nvSpPr>
        <p:spPr>
          <a:xfrm rot="10800000">
            <a:off x="80246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5" name="Google Shape;1885;p72"/>
          <p:cNvSpPr/>
          <p:nvPr/>
        </p:nvSpPr>
        <p:spPr>
          <a:xfrm rot="10800000">
            <a:off x="3655333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6" name="Google Shape;1886;p72"/>
          <p:cNvSpPr/>
          <p:nvPr/>
        </p:nvSpPr>
        <p:spPr>
          <a:xfrm rot="10800000">
            <a:off x="21989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7" name="Google Shape;1887;p72"/>
          <p:cNvSpPr/>
          <p:nvPr/>
        </p:nvSpPr>
        <p:spPr>
          <a:xfrm rot="10800000">
            <a:off x="7424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8" name="Google Shape;1888;p72"/>
          <p:cNvSpPr/>
          <p:nvPr/>
        </p:nvSpPr>
        <p:spPr>
          <a:xfrm>
            <a:off x="5111767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9" name="Google Shape;1889;p72"/>
          <p:cNvSpPr/>
          <p:nvPr/>
        </p:nvSpPr>
        <p:spPr>
          <a:xfrm>
            <a:off x="6568200" y="62290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p:sp>
        <p:nvSpPr>
          <p:cNvPr id="1895" name="Google Shape;1895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What is the time complexity of </a:t>
            </a:r>
            <a:r>
              <a:rPr lang="en" sz="3733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turnOver</a:t>
            </a:r>
            <a:r>
              <a:rPr lang="en" sz="3200"/>
              <a:t>?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3200"/>
          </a:p>
        </p:txBody>
      </p:sp>
      <p:sp>
        <p:nvSpPr>
          <p:cNvPr id="1896" name="Google Shape;1896;p7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2" name="Google Shape;1902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SG" sz="3200" dirty="0"/>
                  <a:t>What is the time complexity of </a:t>
                </a:r>
                <a:r>
                  <a:rPr lang="en-SG" sz="3733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-SG" sz="3200" dirty="0"/>
                  <a:t>?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SG" sz="2933" b="1" dirty="0">
                    <a:solidFill>
                      <a:srgbClr val="6AA84F"/>
                    </a:solidFill>
                  </a:rPr>
                  <a:t>Answer</a:t>
                </a:r>
                <a:r>
                  <a:rPr lang="en-SG" sz="2933" dirty="0">
                    <a:solidFill>
                      <a:srgbClr val="6AA84F"/>
                    </a:solidFill>
                  </a:rPr>
                  <a:t>: Worst case takes </a:t>
                </a:r>
                <a14:m>
                  <m:oMath xmlns:m="http://schemas.openxmlformats.org/officeDocument/2006/math">
                    <m: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2</m:t>
                    </m:r>
                    <m:r>
                      <a:rPr lang="en-SG" sz="2933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 </m:t>
                    </m:r>
                    <m:r>
                      <a:rPr lang="en-US" sz="2933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×</m:t>
                    </m:r>
                    <m: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 </m:t>
                    </m:r>
                    <m:r>
                      <m:rPr>
                        <m:sty m:val="p"/>
                      </m:rPr>
                      <a:rPr lang="en-SG" sz="2933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-SG" sz="2933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⁡</m:t>
                    </m:r>
                    <m:r>
                      <a:rPr lang="en-SG" sz="2933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endParaRPr lang="en-SG" sz="2933" dirty="0">
                  <a:solidFill>
                    <a:srgbClr val="6AA84F"/>
                  </a:solidFill>
                </a:endParaRP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SG" sz="2933" dirty="0">
                    <a:solidFill>
                      <a:srgbClr val="6AA84F"/>
                    </a:solidFill>
                  </a:rPr>
                  <a:t>Therefore time complexity is </a:t>
                </a:r>
                <a14:m>
                  <m:oMath xmlns:m="http://schemas.openxmlformats.org/officeDocument/2006/math">
                    <m: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</m:t>
                    </m:r>
                    <m:r>
                      <m:rPr>
                        <m:sty m:val="p"/>
                      </m:rP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⁡</m:t>
                    </m:r>
                    <m: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  <m:r>
                      <a:rPr lang="en-SG" sz="2933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).</m:t>
                    </m:r>
                  </m:oMath>
                </a14:m>
                <a:endParaRPr sz="2933" dirty="0">
                  <a:solidFill>
                    <a:srgbClr val="6AA84F"/>
                  </a:solidFill>
                </a:endParaRPr>
              </a:p>
            </p:txBody>
          </p:sp>
        </mc:Choice>
        <mc:Fallback xmlns="">
          <p:sp>
            <p:nvSpPr>
              <p:cNvPr id="1902" name="Google Shape;1902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3" name="Google Shape;1903;p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Challenge yourself!</a:t>
            </a:r>
            <a:endParaRPr/>
          </a:p>
        </p:txBody>
      </p:sp>
      <p:sp>
        <p:nvSpPr>
          <p:cNvPr id="1909" name="Google Shape;1909;p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Do we actually need a BST to help us navigate the search?</a:t>
            </a:r>
            <a:endParaRPr sz="3200"/>
          </a:p>
          <a:p>
            <a:pPr marL="0" indent="0">
              <a:spcBef>
                <a:spcPts val="1600"/>
              </a:spcBef>
              <a:buNone/>
            </a:pPr>
            <a:r>
              <a:rPr lang="en" sz="3200"/>
              <a:t>Can we just store the state at each node and do away with the key?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Can we still support search without key ranges?</a:t>
            </a:r>
            <a:endParaRPr sz="3200"/>
          </a:p>
        </p:txBody>
      </p:sp>
      <p:sp>
        <p:nvSpPr>
          <p:cNvPr id="1910" name="Google Shape;1910;p7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Challenge yourself!</a:t>
            </a:r>
            <a:endParaRPr/>
          </a:p>
        </p:txBody>
      </p:sp>
      <p:sp>
        <p:nvSpPr>
          <p:cNvPr id="1916" name="Google Shape;1916;p7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cxnSp>
        <p:nvCxnSpPr>
          <p:cNvPr id="1917" name="Google Shape;1917;p76"/>
          <p:cNvCxnSpPr>
            <a:stCxn id="1918" idx="2"/>
            <a:endCxn id="1919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0" name="Google Shape;1920;p76"/>
          <p:cNvCxnSpPr>
            <a:stCxn id="1918" idx="2"/>
            <a:endCxn id="1921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2" name="Google Shape;1922;p76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3" name="Google Shape;1923;p76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4" name="Google Shape;1924;p76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5" name="Google Shape;1925;p76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6" name="Google Shape;1926;p76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7" name="Google Shape;1927;p76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8" name="Google Shape;1928;p76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9" name="Google Shape;1929;p76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8" name="Google Shape;1918;p76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0" name="Google Shape;1930;p76"/>
          <p:cNvCxnSpPr>
            <a:stCxn id="1931" idx="2"/>
            <a:endCxn id="1923" idx="0"/>
          </p:cNvCxnSpPr>
          <p:nvPr/>
        </p:nvCxnSpPr>
        <p:spPr>
          <a:xfrm>
            <a:off x="1726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2" name="Google Shape;1932;p76"/>
          <p:cNvCxnSpPr>
            <a:stCxn id="1933" idx="2"/>
            <a:endCxn id="1924" idx="0"/>
          </p:cNvCxnSpPr>
          <p:nvPr/>
        </p:nvCxnSpPr>
        <p:spPr>
          <a:xfrm flipH="1">
            <a:off x="42026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76"/>
          <p:cNvCxnSpPr>
            <a:stCxn id="1933" idx="2"/>
            <a:endCxn id="1925" idx="0"/>
          </p:cNvCxnSpPr>
          <p:nvPr/>
        </p:nvCxnSpPr>
        <p:spPr>
          <a:xfrm>
            <a:off x="46394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5" name="Google Shape;1935;p76"/>
          <p:cNvCxnSpPr>
            <a:stCxn id="1936" idx="2"/>
            <a:endCxn id="1926" idx="0"/>
          </p:cNvCxnSpPr>
          <p:nvPr/>
        </p:nvCxnSpPr>
        <p:spPr>
          <a:xfrm flipH="1">
            <a:off x="7115467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7" name="Google Shape;1937;p76"/>
          <p:cNvCxnSpPr>
            <a:stCxn id="1936" idx="2"/>
            <a:endCxn id="1927" idx="0"/>
          </p:cNvCxnSpPr>
          <p:nvPr/>
        </p:nvCxnSpPr>
        <p:spPr>
          <a:xfrm>
            <a:off x="7552267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8" name="Google Shape;1938;p76"/>
          <p:cNvCxnSpPr>
            <a:stCxn id="1939" idx="2"/>
            <a:endCxn id="1928" idx="0"/>
          </p:cNvCxnSpPr>
          <p:nvPr/>
        </p:nvCxnSpPr>
        <p:spPr>
          <a:xfrm flipH="1">
            <a:off x="10028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9" name="Google Shape;1919;p76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1" name="Google Shape;1921;p76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40" name="Google Shape;1940;p76"/>
          <p:cNvCxnSpPr>
            <a:stCxn id="1919" idx="2"/>
            <a:endCxn id="1931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1" name="Google Shape;1941;p76"/>
          <p:cNvCxnSpPr>
            <a:stCxn id="1939" idx="2"/>
            <a:endCxn id="1929" idx="0"/>
          </p:cNvCxnSpPr>
          <p:nvPr/>
        </p:nvCxnSpPr>
        <p:spPr>
          <a:xfrm>
            <a:off x="10465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1" name="Google Shape;1931;p76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3" name="Google Shape;1933;p76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6" name="Google Shape;1936;p76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9" name="Google Shape;1939;p76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42" name="Google Shape;1942;p76"/>
          <p:cNvCxnSpPr>
            <a:stCxn id="1931" idx="2"/>
            <a:endCxn id="1922" idx="0"/>
          </p:cNvCxnSpPr>
          <p:nvPr/>
        </p:nvCxnSpPr>
        <p:spPr>
          <a:xfrm flipH="1">
            <a:off x="1289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3" name="Google Shape;1943;p76"/>
          <p:cNvCxnSpPr>
            <a:stCxn id="1921" idx="2"/>
            <a:endCxn id="1939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4" name="Google Shape;1944;p76"/>
          <p:cNvCxnSpPr>
            <a:stCxn id="1919" idx="2"/>
            <a:endCxn id="1933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5" name="Google Shape;1945;p76"/>
          <p:cNvCxnSpPr>
            <a:stCxn id="1921" idx="2"/>
            <a:endCxn id="1936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6" name="Google Shape;1946;p76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In other words, can we just leave it like this?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Challenge yourself!</a:t>
            </a:r>
            <a:endParaRPr/>
          </a:p>
        </p:txBody>
      </p:sp>
      <p:sp>
        <p:nvSpPr>
          <p:cNvPr id="1952" name="Google Shape;1952;p7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/>
          </a:p>
        </p:txBody>
      </p:sp>
      <p:cxnSp>
        <p:nvCxnSpPr>
          <p:cNvPr id="1953" name="Google Shape;1953;p77"/>
          <p:cNvCxnSpPr>
            <a:stCxn id="1954" idx="2"/>
            <a:endCxn id="1955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6" name="Google Shape;1956;p77"/>
          <p:cNvCxnSpPr>
            <a:stCxn id="1954" idx="2"/>
            <a:endCxn id="1957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8" name="Google Shape;1958;p77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9" name="Google Shape;1959;p77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0" name="Google Shape;1960;p77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1" name="Google Shape;1961;p77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2" name="Google Shape;1962;p77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3" name="Google Shape;1963;p77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4" name="Google Shape;1964;p77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5" name="Google Shape;1965;p77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4" name="Google Shape;1954;p77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6" name="Google Shape;1966;p77"/>
          <p:cNvCxnSpPr>
            <a:stCxn id="1967" idx="2"/>
            <a:endCxn id="1959" idx="0"/>
          </p:cNvCxnSpPr>
          <p:nvPr/>
        </p:nvCxnSpPr>
        <p:spPr>
          <a:xfrm>
            <a:off x="1726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8" name="Google Shape;1968;p77"/>
          <p:cNvCxnSpPr>
            <a:stCxn id="1969" idx="2"/>
            <a:endCxn id="1960" idx="0"/>
          </p:cNvCxnSpPr>
          <p:nvPr/>
        </p:nvCxnSpPr>
        <p:spPr>
          <a:xfrm flipH="1">
            <a:off x="42026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0" name="Google Shape;1970;p77"/>
          <p:cNvCxnSpPr>
            <a:stCxn id="1969" idx="2"/>
            <a:endCxn id="1961" idx="0"/>
          </p:cNvCxnSpPr>
          <p:nvPr/>
        </p:nvCxnSpPr>
        <p:spPr>
          <a:xfrm>
            <a:off x="46394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1" name="Google Shape;1971;p77"/>
          <p:cNvCxnSpPr>
            <a:stCxn id="1972" idx="2"/>
            <a:endCxn id="1962" idx="0"/>
          </p:cNvCxnSpPr>
          <p:nvPr/>
        </p:nvCxnSpPr>
        <p:spPr>
          <a:xfrm flipH="1">
            <a:off x="7115467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3" name="Google Shape;1973;p77"/>
          <p:cNvCxnSpPr>
            <a:stCxn id="1972" idx="2"/>
            <a:endCxn id="1963" idx="0"/>
          </p:cNvCxnSpPr>
          <p:nvPr/>
        </p:nvCxnSpPr>
        <p:spPr>
          <a:xfrm>
            <a:off x="7552267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4" name="Google Shape;1974;p77"/>
          <p:cNvCxnSpPr>
            <a:stCxn id="1975" idx="2"/>
            <a:endCxn id="1964" idx="0"/>
          </p:cNvCxnSpPr>
          <p:nvPr/>
        </p:nvCxnSpPr>
        <p:spPr>
          <a:xfrm flipH="1">
            <a:off x="10028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5" name="Google Shape;1955;p77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7" name="Google Shape;1957;p77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6" name="Google Shape;1976;p77"/>
          <p:cNvCxnSpPr>
            <a:stCxn id="1955" idx="2"/>
            <a:endCxn id="1967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7" name="Google Shape;1977;p77"/>
          <p:cNvCxnSpPr>
            <a:stCxn id="1975" idx="2"/>
            <a:endCxn id="1965" idx="0"/>
          </p:cNvCxnSpPr>
          <p:nvPr/>
        </p:nvCxnSpPr>
        <p:spPr>
          <a:xfrm>
            <a:off x="10465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7" name="Google Shape;1967;p77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9" name="Google Shape;1969;p77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2" name="Google Shape;1972;p77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5" name="Google Shape;1975;p77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8" name="Google Shape;1978;p77"/>
          <p:cNvCxnSpPr>
            <a:stCxn id="1967" idx="2"/>
            <a:endCxn id="1958" idx="0"/>
          </p:cNvCxnSpPr>
          <p:nvPr/>
        </p:nvCxnSpPr>
        <p:spPr>
          <a:xfrm flipH="1">
            <a:off x="1289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9" name="Google Shape;1979;p77"/>
          <p:cNvCxnSpPr>
            <a:stCxn id="1957" idx="2"/>
            <a:endCxn id="1975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77"/>
          <p:cNvCxnSpPr>
            <a:stCxn id="1955" idx="2"/>
            <a:endCxn id="1969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1" name="Google Shape;1981;p77"/>
          <p:cNvCxnSpPr>
            <a:stCxn id="1957" idx="2"/>
            <a:endCxn id="1972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2" name="Google Shape;1982;p77"/>
          <p:cNvSpPr txBox="1"/>
          <p:nvPr/>
        </p:nvSpPr>
        <p:spPr>
          <a:xfrm>
            <a:off x="7077585" y="316117"/>
            <a:ext cx="4659200" cy="152556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595959"/>
                </a:solidFill>
              </a:rPr>
              <a:t>We index cards from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>
                <a:solidFill>
                  <a:srgbClr val="595959"/>
                </a:solidFill>
              </a:rPr>
              <a:t> to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00" dirty="0">
              <a:solidFill>
                <a:srgbClr val="595959"/>
              </a:solidFill>
            </a:endParaRPr>
          </a:p>
          <a:p>
            <a:r>
              <a:rPr lang="en" sz="2400" dirty="0">
                <a:solidFill>
                  <a:srgbClr val="595959"/>
                </a:solidFill>
              </a:rPr>
              <a:t>What do you observe from the binary representation of numbers from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>
                <a:solidFill>
                  <a:srgbClr val="595959"/>
                </a:solidFill>
              </a:rPr>
              <a:t> to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2400" dirty="0">
                <a:solidFill>
                  <a:srgbClr val="595959"/>
                </a:solidFill>
              </a:rPr>
              <a:t>?</a:t>
            </a: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1983" name="Google Shape;1983;p77"/>
          <p:cNvSpPr txBox="1"/>
          <p:nvPr/>
        </p:nvSpPr>
        <p:spPr>
          <a:xfrm>
            <a:off x="9982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4" name="Google Shape;1984;p77"/>
          <p:cNvSpPr txBox="1"/>
          <p:nvPr/>
        </p:nvSpPr>
        <p:spPr>
          <a:xfrm>
            <a:off x="18721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001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5" name="Google Shape;1985;p77"/>
          <p:cNvSpPr txBox="1"/>
          <p:nvPr/>
        </p:nvSpPr>
        <p:spPr>
          <a:xfrm>
            <a:off x="3911233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010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6" name="Google Shape;1986;p77"/>
          <p:cNvSpPr txBox="1"/>
          <p:nvPr/>
        </p:nvSpPr>
        <p:spPr>
          <a:xfrm>
            <a:off x="4785133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011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7" name="Google Shape;1987;p77"/>
          <p:cNvSpPr txBox="1"/>
          <p:nvPr/>
        </p:nvSpPr>
        <p:spPr>
          <a:xfrm>
            <a:off x="6824200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8" name="Google Shape;1988;p77"/>
          <p:cNvSpPr txBox="1"/>
          <p:nvPr/>
        </p:nvSpPr>
        <p:spPr>
          <a:xfrm>
            <a:off x="7698100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101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9" name="Google Shape;1989;p77"/>
          <p:cNvSpPr txBox="1"/>
          <p:nvPr/>
        </p:nvSpPr>
        <p:spPr>
          <a:xfrm>
            <a:off x="97371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110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0" name="Google Shape;1990;p77"/>
          <p:cNvSpPr txBox="1"/>
          <p:nvPr/>
        </p:nvSpPr>
        <p:spPr>
          <a:xfrm>
            <a:off x="106110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latin typeface="Consolas"/>
                <a:ea typeface="Consolas"/>
                <a:cs typeface="Consolas"/>
                <a:sym typeface="Consolas"/>
              </a:rPr>
              <a:t>111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Challenge yourself!</a:t>
            </a:r>
            <a:endParaRPr/>
          </a:p>
        </p:txBody>
      </p:sp>
      <p:sp>
        <p:nvSpPr>
          <p:cNvPr id="1996" name="Google Shape;1996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/>
          </a:p>
        </p:txBody>
      </p:sp>
      <p:cxnSp>
        <p:nvCxnSpPr>
          <p:cNvPr id="1997" name="Google Shape;1997;p78"/>
          <p:cNvCxnSpPr>
            <a:stCxn id="1998" idx="2"/>
            <a:endCxn id="1999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0" name="Google Shape;2000;p78"/>
          <p:cNvCxnSpPr>
            <a:stCxn id="1998" idx="2"/>
            <a:endCxn id="2001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2" name="Google Shape;2002;p78"/>
          <p:cNvCxnSpPr>
            <a:stCxn id="2003" idx="2"/>
            <a:endCxn id="2004" idx="0"/>
          </p:cNvCxnSpPr>
          <p:nvPr/>
        </p:nvCxnSpPr>
        <p:spPr>
          <a:xfrm>
            <a:off x="1726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5" name="Google Shape;2005;p78"/>
          <p:cNvCxnSpPr>
            <a:stCxn id="2006" idx="2"/>
            <a:endCxn id="2007" idx="0"/>
          </p:cNvCxnSpPr>
          <p:nvPr/>
        </p:nvCxnSpPr>
        <p:spPr>
          <a:xfrm flipH="1">
            <a:off x="42026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8" name="Google Shape;2008;p78"/>
          <p:cNvCxnSpPr>
            <a:stCxn id="2006" idx="2"/>
            <a:endCxn id="2009" idx="0"/>
          </p:cNvCxnSpPr>
          <p:nvPr/>
        </p:nvCxnSpPr>
        <p:spPr>
          <a:xfrm>
            <a:off x="46394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0" name="Google Shape;2010;p78"/>
          <p:cNvCxnSpPr>
            <a:stCxn id="2011" idx="2"/>
            <a:endCxn id="2012" idx="0"/>
          </p:cNvCxnSpPr>
          <p:nvPr/>
        </p:nvCxnSpPr>
        <p:spPr>
          <a:xfrm flipH="1">
            <a:off x="7115467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3" name="Google Shape;2013;p78"/>
          <p:cNvCxnSpPr>
            <a:stCxn id="2011" idx="2"/>
            <a:endCxn id="2014" idx="0"/>
          </p:cNvCxnSpPr>
          <p:nvPr/>
        </p:nvCxnSpPr>
        <p:spPr>
          <a:xfrm>
            <a:off x="7552267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5" name="Google Shape;2015;p78"/>
          <p:cNvCxnSpPr>
            <a:stCxn id="2016" idx="2"/>
            <a:endCxn id="2017" idx="0"/>
          </p:cNvCxnSpPr>
          <p:nvPr/>
        </p:nvCxnSpPr>
        <p:spPr>
          <a:xfrm flipH="1">
            <a:off x="10028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78"/>
          <p:cNvCxnSpPr>
            <a:stCxn id="1999" idx="2"/>
            <a:endCxn id="2003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9" name="Google Shape;2019;p78"/>
          <p:cNvCxnSpPr>
            <a:stCxn id="2016" idx="2"/>
            <a:endCxn id="2020" idx="0"/>
          </p:cNvCxnSpPr>
          <p:nvPr/>
        </p:nvCxnSpPr>
        <p:spPr>
          <a:xfrm>
            <a:off x="10465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1" name="Google Shape;2021;p78"/>
          <p:cNvCxnSpPr>
            <a:stCxn id="2003" idx="2"/>
            <a:endCxn id="2022" idx="0"/>
          </p:cNvCxnSpPr>
          <p:nvPr/>
        </p:nvCxnSpPr>
        <p:spPr>
          <a:xfrm flipH="1">
            <a:off x="1289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" name="Google Shape;2023;p78"/>
          <p:cNvCxnSpPr>
            <a:stCxn id="2001" idx="2"/>
            <a:endCxn id="2016" idx="0"/>
          </p:cNvCxnSpPr>
          <p:nvPr/>
        </p:nvCxnSpPr>
        <p:spPr>
          <a:xfrm>
            <a:off x="9008949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4" name="Google Shape;2024;p78"/>
          <p:cNvCxnSpPr>
            <a:stCxn id="1999" idx="2"/>
            <a:endCxn id="2006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78"/>
          <p:cNvCxnSpPr>
            <a:stCxn id="2001" idx="2"/>
            <a:endCxn id="2011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6" name="Google Shape;2026;p78"/>
          <p:cNvSpPr txBox="1"/>
          <p:nvPr/>
        </p:nvSpPr>
        <p:spPr>
          <a:xfrm>
            <a:off x="7117000" y="593367"/>
            <a:ext cx="4659200" cy="11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Go left: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>
                <a:solidFill>
                  <a:srgbClr val="595959"/>
                </a:solidFill>
              </a:rPr>
              <a:t>Go right: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7" name="Google Shape;2027;p78"/>
          <p:cNvSpPr txBox="1"/>
          <p:nvPr/>
        </p:nvSpPr>
        <p:spPr>
          <a:xfrm>
            <a:off x="9982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8" name="Google Shape;2028;p78"/>
          <p:cNvSpPr txBox="1"/>
          <p:nvPr/>
        </p:nvSpPr>
        <p:spPr>
          <a:xfrm>
            <a:off x="18721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9" name="Google Shape;2029;p78"/>
          <p:cNvSpPr txBox="1"/>
          <p:nvPr/>
        </p:nvSpPr>
        <p:spPr>
          <a:xfrm>
            <a:off x="3911233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0" name="Google Shape;2030;p78"/>
          <p:cNvSpPr txBox="1"/>
          <p:nvPr/>
        </p:nvSpPr>
        <p:spPr>
          <a:xfrm>
            <a:off x="4785133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1" name="Google Shape;2031;p78"/>
          <p:cNvSpPr txBox="1"/>
          <p:nvPr/>
        </p:nvSpPr>
        <p:spPr>
          <a:xfrm>
            <a:off x="6824200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2" name="Google Shape;2032;p78"/>
          <p:cNvSpPr txBox="1"/>
          <p:nvPr/>
        </p:nvSpPr>
        <p:spPr>
          <a:xfrm>
            <a:off x="7698100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3" name="Google Shape;2033;p78"/>
          <p:cNvSpPr txBox="1"/>
          <p:nvPr/>
        </p:nvSpPr>
        <p:spPr>
          <a:xfrm>
            <a:off x="97371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4" name="Google Shape;2034;p78"/>
          <p:cNvSpPr txBox="1"/>
          <p:nvPr/>
        </p:nvSpPr>
        <p:spPr>
          <a:xfrm>
            <a:off x="106110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5" name="Google Shape;2035;p78"/>
          <p:cNvSpPr txBox="1"/>
          <p:nvPr/>
        </p:nvSpPr>
        <p:spPr>
          <a:xfrm>
            <a:off x="4348200" y="21328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99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99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6" name="Google Shape;2036;p78"/>
          <p:cNvSpPr txBox="1"/>
          <p:nvPr/>
        </p:nvSpPr>
        <p:spPr>
          <a:xfrm>
            <a:off x="7261067" y="21328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99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99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7" name="Google Shape;2037;p78"/>
          <p:cNvSpPr txBox="1"/>
          <p:nvPr/>
        </p:nvSpPr>
        <p:spPr>
          <a:xfrm>
            <a:off x="2163600" y="3325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8" name="Google Shape;2038;p78"/>
          <p:cNvSpPr txBox="1"/>
          <p:nvPr/>
        </p:nvSpPr>
        <p:spPr>
          <a:xfrm>
            <a:off x="3620000" y="3325095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9" name="Google Shape;2039;p78"/>
          <p:cNvSpPr txBox="1"/>
          <p:nvPr/>
        </p:nvSpPr>
        <p:spPr>
          <a:xfrm>
            <a:off x="1144133" y="4517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0" name="Google Shape;2040;p78"/>
          <p:cNvSpPr txBox="1"/>
          <p:nvPr/>
        </p:nvSpPr>
        <p:spPr>
          <a:xfrm>
            <a:off x="1726533" y="4517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1" name="Google Shape;2041;p78"/>
          <p:cNvSpPr txBox="1"/>
          <p:nvPr/>
        </p:nvSpPr>
        <p:spPr>
          <a:xfrm>
            <a:off x="4057000" y="4517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2" name="Google Shape;2042;p78"/>
          <p:cNvSpPr txBox="1"/>
          <p:nvPr/>
        </p:nvSpPr>
        <p:spPr>
          <a:xfrm>
            <a:off x="4639400" y="45174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3" name="Google Shape;2043;p78"/>
          <p:cNvSpPr txBox="1"/>
          <p:nvPr/>
        </p:nvSpPr>
        <p:spPr>
          <a:xfrm>
            <a:off x="7989567" y="332491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4" name="Google Shape;2044;p78"/>
          <p:cNvSpPr txBox="1"/>
          <p:nvPr/>
        </p:nvSpPr>
        <p:spPr>
          <a:xfrm>
            <a:off x="9445967" y="332486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5" name="Google Shape;2045;p78"/>
          <p:cNvSpPr txBox="1"/>
          <p:nvPr/>
        </p:nvSpPr>
        <p:spPr>
          <a:xfrm>
            <a:off x="6970100" y="451691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6" name="Google Shape;2046;p78"/>
          <p:cNvSpPr txBox="1"/>
          <p:nvPr/>
        </p:nvSpPr>
        <p:spPr>
          <a:xfrm>
            <a:off x="7552500" y="451691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7" name="Google Shape;2047;p78"/>
          <p:cNvSpPr txBox="1"/>
          <p:nvPr/>
        </p:nvSpPr>
        <p:spPr>
          <a:xfrm>
            <a:off x="9882967" y="451691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8" name="Google Shape;2048;p78"/>
          <p:cNvSpPr txBox="1"/>
          <p:nvPr/>
        </p:nvSpPr>
        <p:spPr>
          <a:xfrm>
            <a:off x="10465367" y="451721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2" name="Google Shape;2022;p78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4" name="Google Shape;2004;p78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7" name="Google Shape;2007;p78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9" name="Google Shape;2009;p78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2" name="Google Shape;2012;p78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4" name="Google Shape;2014;p78"/>
          <p:cNvSpPr/>
          <p:nvPr/>
        </p:nvSpPr>
        <p:spPr>
          <a:xfrm>
            <a:off x="7698127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7" name="Google Shape;2017;p78"/>
          <p:cNvSpPr/>
          <p:nvPr/>
        </p:nvSpPr>
        <p:spPr>
          <a:xfrm>
            <a:off x="973721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0" name="Google Shape;2020;p78"/>
          <p:cNvSpPr/>
          <p:nvPr/>
        </p:nvSpPr>
        <p:spPr>
          <a:xfrm>
            <a:off x="1061111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8" name="Google Shape;1998;p78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9" name="Google Shape;1999;p78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1" name="Google Shape;2001;p78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3" name="Google Shape;2003;p78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6" name="Google Shape;2006;p78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1" name="Google Shape;2011;p78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6" name="Google Shape;2016;p78"/>
          <p:cNvSpPr/>
          <p:nvPr/>
        </p:nvSpPr>
        <p:spPr>
          <a:xfrm>
            <a:off x="10174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p:sp>
        <p:nvSpPr>
          <p:cNvPr id="2054" name="Google Shape;2054;p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/>
              <a:t>Why are we guaranteed that number of bits required will always be the same as the number of levels in the tree?</a:t>
            </a:r>
            <a:endParaRPr sz="3200"/>
          </a:p>
        </p:txBody>
      </p:sp>
      <p:sp>
        <p:nvSpPr>
          <p:cNvPr id="2055" name="Google Shape;2055;p7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1" name="Google Shape;2061;p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3200" dirty="0"/>
                  <a:t>Why are we guaranteed that number of bits required will always be the same as the number of levels in the tree?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3200" b="1" dirty="0">
                    <a:solidFill>
                      <a:srgbClr val="6AA84F"/>
                    </a:solidFill>
                  </a:rPr>
                  <a:t>Answer</a:t>
                </a:r>
                <a:r>
                  <a:rPr lang="en" sz="3200" dirty="0">
                    <a:solidFill>
                      <a:srgbClr val="6AA84F"/>
                    </a:solidFill>
                  </a:rPr>
                  <a:t>: Number of binary bits needed to encode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8</m:t>
                    </m:r>
                  </m:oMath>
                </a14:m>
                <a:r>
                  <a:rPr lang="en" sz="3200" dirty="0">
                    <a:solidFill>
                      <a:srgbClr val="6AA84F"/>
                    </a:solidFill>
                  </a:rPr>
                  <a:t> numbers is simply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" sz="32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2</m:t>
                    </m:r>
                    <m:r>
                      <a:rPr lang="e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8</m:t>
                    </m:r>
                  </m:oMath>
                </a14:m>
                <a:r>
                  <a:rPr lang="en" sz="3200" dirty="0">
                    <a:solidFill>
                      <a:srgbClr val="6AA84F"/>
                    </a:solidFill>
                  </a:rPr>
                  <a:t>. That is nothing but the number of times we can divide it until we obtain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1</m:t>
                    </m:r>
                  </m:oMath>
                </a14:m>
                <a:r>
                  <a:rPr lang="en" sz="3200" dirty="0">
                    <a:solidFill>
                      <a:srgbClr val="6AA84F"/>
                    </a:solidFill>
                  </a:rPr>
                  <a:t> (</a:t>
                </a:r>
                <a:r>
                  <a:rPr lang="en" sz="3200" dirty="0" err="1">
                    <a:solidFill>
                      <a:srgbClr val="6AA84F"/>
                    </a:solidFill>
                  </a:rPr>
                  <a:t>i.e</a:t>
                </a:r>
                <a:r>
                  <a:rPr lang="en" sz="3200" dirty="0">
                    <a:solidFill>
                      <a:srgbClr val="6AA84F"/>
                    </a:solidFill>
                  </a:rPr>
                  <a:t> height of a full binary tree)</a:t>
                </a:r>
                <a:endParaRPr sz="3200" dirty="0">
                  <a:solidFill>
                    <a:srgbClr val="6AA84F"/>
                  </a:solidFill>
                </a:endParaRPr>
              </a:p>
            </p:txBody>
          </p:sp>
        </mc:Choice>
        <mc:Fallback xmlns="">
          <p:sp>
            <p:nvSpPr>
              <p:cNvPr id="2061" name="Google Shape;2061;p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2" name="Google Shape;2062;p8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1.a.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 dirty="0"/>
              <a:t>How do you capture the information of each student? What should the data type for each of their attributes be?</a:t>
            </a:r>
            <a:endParaRPr sz="3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FA074-239C-0942-9616-14CD3E2C036C}"/>
              </a:ext>
            </a:extLst>
          </p:cNvPr>
          <p:cNvSpPr txBox="1"/>
          <p:nvPr/>
        </p:nvSpPr>
        <p:spPr>
          <a:xfrm>
            <a:off x="3034147" y="3394364"/>
            <a:ext cx="3532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Name String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Height int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Grade float</a:t>
            </a:r>
          </a:p>
        </p:txBody>
      </p:sp>
    </p:spTree>
    <p:extLst>
      <p:ext uri="{BB962C8B-B14F-4D97-AF65-F5344CB8AC3E}">
        <p14:creationId xmlns:p14="http://schemas.microsoft.com/office/powerpoint/2010/main" val="194732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" name="Google Shape;2068;p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" sz="3200" dirty="0"/>
                  <a:t>But what if the number of cards we have isn’t a power of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" sz="3200" dirty="0"/>
                  <a:t>?</a:t>
                </a:r>
                <a:endParaRPr sz="3200" dirty="0"/>
              </a:p>
            </p:txBody>
          </p:sp>
        </mc:Choice>
        <mc:Fallback xmlns="">
          <p:sp>
            <p:nvSpPr>
              <p:cNvPr id="2068" name="Google Shape;2068;p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9" name="Google Shape;2069;p8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8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Tree with 5 cards</a:t>
            </a:r>
            <a:endParaRPr/>
          </a:p>
        </p:txBody>
      </p:sp>
      <p:sp>
        <p:nvSpPr>
          <p:cNvPr id="2075" name="Google Shape;2075;p8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71</a:t>
            </a:fld>
            <a:endParaRPr/>
          </a:p>
        </p:txBody>
      </p:sp>
      <p:cxnSp>
        <p:nvCxnSpPr>
          <p:cNvPr id="2076" name="Google Shape;2076;p82"/>
          <p:cNvCxnSpPr>
            <a:stCxn id="2077" idx="2"/>
            <a:endCxn id="2078" idx="0"/>
          </p:cNvCxnSpPr>
          <p:nvPr/>
        </p:nvCxnSpPr>
        <p:spPr>
          <a:xfrm flipH="1">
            <a:off x="3182816" y="2119035"/>
            <a:ext cx="2913200" cy="610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9" name="Google Shape;2079;p82"/>
          <p:cNvCxnSpPr>
            <a:stCxn id="2077" idx="2"/>
            <a:endCxn id="2080" idx="0"/>
          </p:cNvCxnSpPr>
          <p:nvPr/>
        </p:nvCxnSpPr>
        <p:spPr>
          <a:xfrm>
            <a:off x="6096016" y="2119035"/>
            <a:ext cx="2912800" cy="610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1" name="Google Shape;2081;p82"/>
          <p:cNvCxnSpPr>
            <a:stCxn id="2082" idx="2"/>
            <a:endCxn id="2083" idx="0"/>
          </p:cNvCxnSpPr>
          <p:nvPr/>
        </p:nvCxnSpPr>
        <p:spPr>
          <a:xfrm>
            <a:off x="1726533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4" name="Google Shape;2084;p82"/>
          <p:cNvCxnSpPr>
            <a:stCxn id="2085" idx="2"/>
            <a:endCxn id="2086" idx="0"/>
          </p:cNvCxnSpPr>
          <p:nvPr/>
        </p:nvCxnSpPr>
        <p:spPr>
          <a:xfrm flipH="1">
            <a:off x="42026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7" name="Google Shape;2087;p82"/>
          <p:cNvCxnSpPr>
            <a:stCxn id="2085" idx="2"/>
            <a:endCxn id="2088" idx="0"/>
          </p:cNvCxnSpPr>
          <p:nvPr/>
        </p:nvCxnSpPr>
        <p:spPr>
          <a:xfrm>
            <a:off x="4639400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9" name="Google Shape;2089;p82"/>
          <p:cNvCxnSpPr>
            <a:stCxn id="2090" idx="2"/>
            <a:endCxn id="2091" idx="0"/>
          </p:cNvCxnSpPr>
          <p:nvPr/>
        </p:nvCxnSpPr>
        <p:spPr>
          <a:xfrm flipH="1">
            <a:off x="7115467" y="4503535"/>
            <a:ext cx="4368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82"/>
          <p:cNvCxnSpPr>
            <a:stCxn id="2078" idx="2"/>
            <a:endCxn id="2082" idx="0"/>
          </p:cNvCxnSpPr>
          <p:nvPr/>
        </p:nvCxnSpPr>
        <p:spPr>
          <a:xfrm flipH="1">
            <a:off x="17266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82"/>
          <p:cNvCxnSpPr>
            <a:stCxn id="2082" idx="2"/>
            <a:endCxn id="2094" idx="0"/>
          </p:cNvCxnSpPr>
          <p:nvPr/>
        </p:nvCxnSpPr>
        <p:spPr>
          <a:xfrm flipH="1">
            <a:off x="1289333" y="4503535"/>
            <a:ext cx="437200" cy="609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82"/>
          <p:cNvCxnSpPr>
            <a:stCxn id="2078" idx="2"/>
            <a:endCxn id="2085" idx="0"/>
          </p:cNvCxnSpPr>
          <p:nvPr/>
        </p:nvCxnSpPr>
        <p:spPr>
          <a:xfrm>
            <a:off x="3183000" y="3311335"/>
            <a:ext cx="1456400" cy="610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82"/>
          <p:cNvCxnSpPr>
            <a:stCxn id="2080" idx="2"/>
            <a:endCxn id="2090" idx="0"/>
          </p:cNvCxnSpPr>
          <p:nvPr/>
        </p:nvCxnSpPr>
        <p:spPr>
          <a:xfrm flipH="1">
            <a:off x="7552149" y="3311335"/>
            <a:ext cx="1456800" cy="610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7" name="Google Shape;2097;p82"/>
          <p:cNvSpPr txBox="1"/>
          <p:nvPr/>
        </p:nvSpPr>
        <p:spPr>
          <a:xfrm>
            <a:off x="9982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8" name="Google Shape;2098;p82"/>
          <p:cNvSpPr txBox="1"/>
          <p:nvPr/>
        </p:nvSpPr>
        <p:spPr>
          <a:xfrm>
            <a:off x="1872167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9" name="Google Shape;2099;p82"/>
          <p:cNvSpPr txBox="1"/>
          <p:nvPr/>
        </p:nvSpPr>
        <p:spPr>
          <a:xfrm>
            <a:off x="3911233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0" name="Google Shape;2100;p82"/>
          <p:cNvSpPr txBox="1"/>
          <p:nvPr/>
        </p:nvSpPr>
        <p:spPr>
          <a:xfrm>
            <a:off x="4785133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1" name="Google Shape;2101;p82"/>
          <p:cNvSpPr txBox="1"/>
          <p:nvPr/>
        </p:nvSpPr>
        <p:spPr>
          <a:xfrm>
            <a:off x="6824200" y="6091533"/>
            <a:ext cx="5824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133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3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2" name="Google Shape;2102;p82"/>
          <p:cNvSpPr txBox="1"/>
          <p:nvPr/>
        </p:nvSpPr>
        <p:spPr>
          <a:xfrm>
            <a:off x="4348200" y="21328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99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99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3" name="Google Shape;2103;p82"/>
          <p:cNvSpPr txBox="1"/>
          <p:nvPr/>
        </p:nvSpPr>
        <p:spPr>
          <a:xfrm>
            <a:off x="7261067" y="21328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99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99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4" name="Google Shape;2104;p82"/>
          <p:cNvSpPr txBox="1"/>
          <p:nvPr/>
        </p:nvSpPr>
        <p:spPr>
          <a:xfrm>
            <a:off x="2163600" y="3325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5" name="Google Shape;2105;p82"/>
          <p:cNvSpPr txBox="1"/>
          <p:nvPr/>
        </p:nvSpPr>
        <p:spPr>
          <a:xfrm>
            <a:off x="3620000" y="3325095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6" name="Google Shape;2106;p82"/>
          <p:cNvSpPr txBox="1"/>
          <p:nvPr/>
        </p:nvSpPr>
        <p:spPr>
          <a:xfrm>
            <a:off x="1144133" y="4517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7" name="Google Shape;2107;p82"/>
          <p:cNvSpPr txBox="1"/>
          <p:nvPr/>
        </p:nvSpPr>
        <p:spPr>
          <a:xfrm>
            <a:off x="1726533" y="4517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8" name="Google Shape;2108;p82"/>
          <p:cNvSpPr txBox="1"/>
          <p:nvPr/>
        </p:nvSpPr>
        <p:spPr>
          <a:xfrm>
            <a:off x="4057000" y="45171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9" name="Google Shape;2109;p82"/>
          <p:cNvSpPr txBox="1"/>
          <p:nvPr/>
        </p:nvSpPr>
        <p:spPr>
          <a:xfrm>
            <a:off x="4639400" y="4517444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0" name="Google Shape;2110;p82"/>
          <p:cNvSpPr txBox="1"/>
          <p:nvPr/>
        </p:nvSpPr>
        <p:spPr>
          <a:xfrm>
            <a:off x="7989567" y="332491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1" name="Google Shape;2111;p82"/>
          <p:cNvSpPr txBox="1"/>
          <p:nvPr/>
        </p:nvSpPr>
        <p:spPr>
          <a:xfrm>
            <a:off x="6970100" y="4516911"/>
            <a:ext cx="582400" cy="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667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4" name="Google Shape;2094;p82"/>
          <p:cNvSpPr/>
          <p:nvPr/>
        </p:nvSpPr>
        <p:spPr>
          <a:xfrm>
            <a:off x="998257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3" name="Google Shape;2083;p82"/>
          <p:cNvSpPr/>
          <p:nvPr/>
        </p:nvSpPr>
        <p:spPr>
          <a:xfrm>
            <a:off x="1872159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6" name="Google Shape;2086;p82"/>
          <p:cNvSpPr/>
          <p:nvPr/>
        </p:nvSpPr>
        <p:spPr>
          <a:xfrm>
            <a:off x="3911241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8" name="Google Shape;2088;p82"/>
          <p:cNvSpPr/>
          <p:nvPr/>
        </p:nvSpPr>
        <p:spPr>
          <a:xfrm>
            <a:off x="4785143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1" name="Google Shape;2091;p82"/>
          <p:cNvSpPr/>
          <p:nvPr/>
        </p:nvSpPr>
        <p:spPr>
          <a:xfrm>
            <a:off x="6824225" y="5113144"/>
            <a:ext cx="582400" cy="978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7" name="Google Shape;2077;p82"/>
          <p:cNvSpPr/>
          <p:nvPr/>
        </p:nvSpPr>
        <p:spPr>
          <a:xfrm>
            <a:off x="5804816" y="15366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8" name="Google Shape;2078;p82"/>
          <p:cNvSpPr/>
          <p:nvPr/>
        </p:nvSpPr>
        <p:spPr>
          <a:xfrm>
            <a:off x="2891800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0" name="Google Shape;2080;p82"/>
          <p:cNvSpPr/>
          <p:nvPr/>
        </p:nvSpPr>
        <p:spPr>
          <a:xfrm>
            <a:off x="8717749" y="27289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2" name="Google Shape;2082;p82"/>
          <p:cNvSpPr/>
          <p:nvPr/>
        </p:nvSpPr>
        <p:spPr>
          <a:xfrm>
            <a:off x="1435333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5" name="Google Shape;2085;p82"/>
          <p:cNvSpPr/>
          <p:nvPr/>
        </p:nvSpPr>
        <p:spPr>
          <a:xfrm>
            <a:off x="4348200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0" name="Google Shape;2090;p82"/>
          <p:cNvSpPr/>
          <p:nvPr/>
        </p:nvSpPr>
        <p:spPr>
          <a:xfrm>
            <a:off x="7261067" y="3921135"/>
            <a:ext cx="582400" cy="582400"/>
          </a:xfrm>
          <a:prstGeom prst="rect">
            <a:avLst/>
          </a:prstGeom>
          <a:solidFill>
            <a:srgbClr val="CC4125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2" name="Google Shape;2112;p82"/>
          <p:cNvSpPr txBox="1"/>
          <p:nvPr/>
        </p:nvSpPr>
        <p:spPr>
          <a:xfrm>
            <a:off x="7115400" y="344535"/>
            <a:ext cx="4659200" cy="10124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595959"/>
                </a:solidFill>
              </a:rPr>
              <a:t>Here, levels needed to capture 5 cards is </a:t>
            </a:r>
            <a:r>
              <a:rPr lang="en" sz="2400" dirty="0">
                <a:latin typeface="Noto Sans Symbols"/>
                <a:ea typeface="Noto Sans Symbols"/>
                <a:cs typeface="Noto Sans Symbols"/>
                <a:sym typeface="Noto Sans Symbols"/>
              </a:rPr>
              <a:t>⎾log</a:t>
            </a:r>
            <a:r>
              <a:rPr lang="en" sz="2400" baseline="-25000" dirty="0">
                <a:latin typeface="Noto Sans Symbols"/>
                <a:ea typeface="Noto Sans Symbols"/>
                <a:cs typeface="Noto Sans Symbols"/>
                <a:sym typeface="Noto Sans Symbols"/>
              </a:rPr>
              <a:t>2</a:t>
            </a:r>
            <a:r>
              <a:rPr lang="en" sz="2400" dirty="0">
                <a:latin typeface="Noto Sans Symbols"/>
                <a:ea typeface="Noto Sans Symbols"/>
                <a:cs typeface="Noto Sans Symbols"/>
                <a:sym typeface="Noto Sans Symbols"/>
              </a:rPr>
              <a:t>5⏋</a:t>
            </a:r>
            <a:r>
              <a:rPr lang="en" sz="2400" dirty="0">
                <a:solidFill>
                  <a:srgbClr val="595959"/>
                </a:solidFill>
              </a:rPr>
              <a:t> which is still </a:t>
            </a:r>
            <a:r>
              <a:rPr lang="en" sz="2400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3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Overview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8" name="Google Shape;2118;p8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 lnSpcReduction="10000"/>
              </a:bodyPr>
              <a:lstStyle/>
              <a:p>
                <a:r>
                  <a:rPr lang="en" dirty="0"/>
                  <a:t>Cards are indexed from </a:t>
                </a:r>
                <a:r>
                  <a:rPr lang="en" dirty="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1</a:t>
                </a:r>
                <a:r>
                  <a:rPr lang="en" dirty="0"/>
                  <a:t> to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endParaRPr i="1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  <a:p>
                <a:r>
                  <a:rPr lang="en" dirty="0"/>
                  <a:t>Maintain a BST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𝐵</m:t>
                    </m:r>
                  </m:oMath>
                </a14:m>
                <a:r>
                  <a:rPr lang="en" dirty="0"/>
                  <a:t> (initially empty) where the keys within are card indices</a:t>
                </a:r>
                <a:endParaRPr i="1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  <a:p>
                <a:r>
                  <a:rPr lang="en" dirty="0"/>
                  <a:t>If card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dirty="0"/>
                  <a:t> is in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𝐵</m:t>
                    </m:r>
                  </m:oMath>
                </a14:m>
                <a:r>
                  <a:rPr lang="en" dirty="0"/>
                  <a:t>, it means that we performed </a:t>
                </a:r>
                <a:r>
                  <a:rPr lang="en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endParaRPr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r>
                  <a:rPr lang="en" dirty="0"/>
                  <a:t>Insight: </a:t>
                </a:r>
                <a:r>
                  <a:rPr lang="en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" i="1" dirty="0" err="1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i</a:t>
                </a:r>
                <a:r>
                  <a:rPr lang="en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:r>
                  <a:rPr lang="en" i="1" dirty="0" err="1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j</a:t>
                </a:r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dirty="0"/>
                  <a:t> can be decomposed into </a:t>
                </a:r>
                <a:r>
                  <a:rPr lang="en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dirty="0"/>
                  <a:t> and </a:t>
                </a:r>
                <a:r>
                  <a:rPr lang="en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𝑗</m:t>
                    </m:r>
                    <m:r>
                      <a:rPr lang="en" sz="1867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＋</m:t>
                    </m:r>
                    <m:r>
                      <a:rPr lang="e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1</m:t>
                    </m:r>
                  </m:oMath>
                </a14:m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dirty="0"/>
                  <a:t>, let’s call them </a:t>
                </a:r>
                <a:r>
                  <a:rPr lang="en" i="1" dirty="0"/>
                  <a:t>sub-toggles</a:t>
                </a:r>
                <a:endParaRPr i="1" dirty="0"/>
              </a:p>
              <a:p>
                <a:r>
                  <a:rPr lang="en" dirty="0"/>
                  <a:t>To encode a </a:t>
                </a:r>
                <a:r>
                  <a:rPr lang="en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𝑗</m:t>
                    </m:r>
                  </m:oMath>
                </a14:m>
                <a:r>
                  <a:rPr lang="en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dirty="0"/>
                  <a:t> in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𝐵</m:t>
                    </m:r>
                  </m:oMath>
                </a14:m>
                <a:r>
                  <a:rPr lang="en" dirty="0"/>
                  <a:t>, we want to toggle the keys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dirty="0"/>
                  <a:t> and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𝑗</m:t>
                    </m:r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＋</m:t>
                    </m:r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1</m:t>
                    </m:r>
                  </m:oMath>
                </a14:m>
                <a:endParaRPr dirty="0"/>
              </a:p>
              <a:p>
                <a:pPr lvl="1"/>
                <a:r>
                  <a:rPr lang="en" dirty="0"/>
                  <a:t>If key is not yet in </a:t>
                </a:r>
                <a:r>
                  <a:rPr lang="en" i="1" dirty="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B</a:t>
                </a:r>
                <a:r>
                  <a:rPr lang="en" dirty="0"/>
                  <a:t>, insert it</a:t>
                </a:r>
                <a:endParaRPr dirty="0"/>
              </a:p>
              <a:p>
                <a:pPr lvl="1"/>
                <a:r>
                  <a:rPr lang="en" dirty="0"/>
                  <a:t>Else remove key</a:t>
                </a:r>
                <a:endParaRPr dirty="0"/>
              </a:p>
              <a:p>
                <a:r>
                  <a:rPr lang="en" dirty="0"/>
                  <a:t>To determine the face direction of a card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dirty="0"/>
                  <a:t>, we just need to check the number of </a:t>
                </a:r>
                <a:r>
                  <a:rPr lang="en" i="1" dirty="0"/>
                  <a:t>overlapping</a:t>
                </a:r>
                <a:r>
                  <a:rPr lang="en" dirty="0"/>
                  <a:t> sub-toggles affecting it</a:t>
                </a:r>
                <a:endParaRPr dirty="0"/>
              </a:p>
              <a:p>
                <a:pPr lvl="1"/>
                <a:r>
                  <a:rPr lang="en" dirty="0"/>
                  <a:t>If the number of overlapping sub-toggles is odd then the card is flipped from its initial state, else it’s even then there is no net resultant change</a:t>
                </a:r>
                <a:endParaRPr dirty="0"/>
              </a:p>
              <a:p>
                <a:pPr lvl="1"/>
                <a:r>
                  <a:rPr lang="en" dirty="0"/>
                  <a:t>The number of overlapping toggles is the number of keys less than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dirty="0"/>
                  <a:t> in </a:t>
                </a:r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118" name="Google Shape;2118;p8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1389" r="-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9" name="Google Shape;2119;p8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DE2B74-08D1-B345-A4BB-D82E3F3B5F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4046" y="231112"/>
                <a:ext cx="11360800" cy="763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Sub-Toggles – turnover(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DE2B74-08D1-B345-A4BB-D82E3F3B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4046" y="231112"/>
                <a:ext cx="11360800" cy="763600"/>
              </a:xfrm>
              <a:blipFill>
                <a:blip r:embed="rId2"/>
                <a:stretch>
                  <a:fillRect l="-1897" t="-147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F75AA2-79C6-214A-B794-FAA231F8DF9F}"/>
                  </a:ext>
                </a:extLst>
              </p:cNvPr>
              <p:cNvSpPr txBox="1"/>
              <p:nvPr/>
            </p:nvSpPr>
            <p:spPr>
              <a:xfrm>
                <a:off x="3823856" y="3766250"/>
                <a:ext cx="775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F75AA2-79C6-214A-B794-FAA231F8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56" y="3766250"/>
                <a:ext cx="7758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1AC7AF5C-C704-A140-A328-9E24BDC2874A}"/>
              </a:ext>
            </a:extLst>
          </p:cNvPr>
          <p:cNvGrpSpPr/>
          <p:nvPr/>
        </p:nvGrpSpPr>
        <p:grpSpPr>
          <a:xfrm>
            <a:off x="1720691" y="5296008"/>
            <a:ext cx="8181381" cy="1050966"/>
            <a:chOff x="1720691" y="5296008"/>
            <a:chExt cx="8181381" cy="10509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F2809F-C304-284D-B73A-F1D5AD67F0AC}"/>
                </a:ext>
              </a:extLst>
            </p:cNvPr>
            <p:cNvSpPr/>
            <p:nvPr/>
          </p:nvSpPr>
          <p:spPr>
            <a:xfrm>
              <a:off x="1720691" y="5862065"/>
              <a:ext cx="8118764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D0B10B-2508-E84C-BD0F-03D842F24385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55" y="5862065"/>
              <a:ext cx="0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8AE5A01-CAA8-0445-9A10-CB5C28FE2036}"/>
                </a:ext>
              </a:extLst>
            </p:cNvPr>
            <p:cNvCxnSpPr>
              <a:cxnSpLocks/>
            </p:cNvCxnSpPr>
            <p:nvPr/>
          </p:nvCxnSpPr>
          <p:spPr>
            <a:xfrm>
              <a:off x="7428764" y="5862065"/>
              <a:ext cx="0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73944624-8422-F449-A491-2DB392937268}"/>
                </a:ext>
              </a:extLst>
            </p:cNvPr>
            <p:cNvSpPr/>
            <p:nvPr/>
          </p:nvSpPr>
          <p:spPr>
            <a:xfrm rot="10800000">
              <a:off x="5343696" y="5322190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6D0FF4B6-A126-D44F-A991-031DD571359D}"/>
                </a:ext>
              </a:extLst>
            </p:cNvPr>
            <p:cNvSpPr/>
            <p:nvPr/>
          </p:nvSpPr>
          <p:spPr>
            <a:xfrm rot="10800000">
              <a:off x="4872560" y="5311752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3E06F9D7-AD04-AE49-B9A4-530446C05B77}"/>
                </a:ext>
              </a:extLst>
            </p:cNvPr>
            <p:cNvSpPr/>
            <p:nvPr/>
          </p:nvSpPr>
          <p:spPr>
            <a:xfrm rot="10800000">
              <a:off x="4353054" y="5318680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4E4EBE99-3FE0-6E46-92AA-7E2E31498510}"/>
                </a:ext>
              </a:extLst>
            </p:cNvPr>
            <p:cNvSpPr/>
            <p:nvPr/>
          </p:nvSpPr>
          <p:spPr>
            <a:xfrm>
              <a:off x="3833548" y="532674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E0F903A1-250F-5A40-B954-B591B517B81F}"/>
                </a:ext>
              </a:extLst>
            </p:cNvPr>
            <p:cNvSpPr/>
            <p:nvPr/>
          </p:nvSpPr>
          <p:spPr>
            <a:xfrm>
              <a:off x="3341678" y="5311753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D019AF72-B90F-A54B-BDEA-4CA6B3592D53}"/>
                </a:ext>
              </a:extLst>
            </p:cNvPr>
            <p:cNvSpPr/>
            <p:nvPr/>
          </p:nvSpPr>
          <p:spPr>
            <a:xfrm>
              <a:off x="2801349" y="5297899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B2CA8A06-F434-FA40-923D-B05DAE0A2DFA}"/>
                </a:ext>
              </a:extLst>
            </p:cNvPr>
            <p:cNvSpPr/>
            <p:nvPr/>
          </p:nvSpPr>
          <p:spPr>
            <a:xfrm>
              <a:off x="2261020" y="5302548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A9B6A8A0-AFC8-6B49-8418-0CA95FC00059}"/>
                </a:ext>
              </a:extLst>
            </p:cNvPr>
            <p:cNvSpPr/>
            <p:nvPr/>
          </p:nvSpPr>
          <p:spPr>
            <a:xfrm>
              <a:off x="1720691" y="5316403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>
              <a:extLst>
                <a:ext uri="{FF2B5EF4-FFF2-40B4-BE49-F238E27FC236}">
                  <a16:creationId xmlns:a16="http://schemas.microsoft.com/office/drawing/2014/main" id="{50CB0F01-8051-8848-87C6-0D6CD78F0CC3}"/>
                </a:ext>
              </a:extLst>
            </p:cNvPr>
            <p:cNvSpPr/>
            <p:nvPr/>
          </p:nvSpPr>
          <p:spPr>
            <a:xfrm rot="10800000">
              <a:off x="6992302" y="5320599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E74207D7-E04C-CD42-8AC9-C55D35B99093}"/>
                </a:ext>
              </a:extLst>
            </p:cNvPr>
            <p:cNvSpPr/>
            <p:nvPr/>
          </p:nvSpPr>
          <p:spPr>
            <a:xfrm rot="10800000">
              <a:off x="6424265" y="5320913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D1054650-E51E-0A42-BD53-2FC6E3BAB784}"/>
                </a:ext>
              </a:extLst>
            </p:cNvPr>
            <p:cNvSpPr/>
            <p:nvPr/>
          </p:nvSpPr>
          <p:spPr>
            <a:xfrm rot="10800000">
              <a:off x="5863202" y="5311751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0FFE9280-4D44-E34B-A4B0-BB1D92ADDA06}"/>
                </a:ext>
              </a:extLst>
            </p:cNvPr>
            <p:cNvSpPr/>
            <p:nvPr/>
          </p:nvSpPr>
          <p:spPr>
            <a:xfrm>
              <a:off x="9528000" y="5307493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754A4863-09BE-7149-8E0E-17BCF45E2459}"/>
                </a:ext>
              </a:extLst>
            </p:cNvPr>
            <p:cNvSpPr/>
            <p:nvPr/>
          </p:nvSpPr>
          <p:spPr>
            <a:xfrm>
              <a:off x="9049786" y="5309382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E05A11C4-01A5-6144-8BA2-FD786D2C8915}"/>
                </a:ext>
              </a:extLst>
            </p:cNvPr>
            <p:cNvSpPr/>
            <p:nvPr/>
          </p:nvSpPr>
          <p:spPr>
            <a:xfrm>
              <a:off x="8533781" y="5296008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CE3A6468-3690-1B48-8AE4-720B16091A39}"/>
                </a:ext>
              </a:extLst>
            </p:cNvPr>
            <p:cNvSpPr/>
            <p:nvPr/>
          </p:nvSpPr>
          <p:spPr>
            <a:xfrm>
              <a:off x="8024514" y="5296009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56766BFF-C822-BA4F-BB02-7E7FDC8E0B58}"/>
                </a:ext>
              </a:extLst>
            </p:cNvPr>
            <p:cNvSpPr/>
            <p:nvPr/>
          </p:nvSpPr>
          <p:spPr>
            <a:xfrm>
              <a:off x="7501582" y="5306103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422D09-D566-1B48-A8F4-BCEAB2C57493}"/>
              </a:ext>
            </a:extLst>
          </p:cNvPr>
          <p:cNvGrpSpPr/>
          <p:nvPr/>
        </p:nvGrpSpPr>
        <p:grpSpPr>
          <a:xfrm>
            <a:off x="3782293" y="2540118"/>
            <a:ext cx="6896129" cy="1320744"/>
            <a:chOff x="3782293" y="2540118"/>
            <a:chExt cx="6896129" cy="1320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3E945CF-BF15-884B-A71D-C85167645EDA}"/>
                    </a:ext>
                  </a:extLst>
                </p:cNvPr>
                <p:cNvSpPr txBox="1"/>
                <p:nvPr/>
              </p:nvSpPr>
              <p:spPr>
                <a:xfrm>
                  <a:off x="3782293" y="2540118"/>
                  <a:ext cx="7758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3E945CF-BF15-884B-A71D-C85167645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293" y="2540118"/>
                  <a:ext cx="77585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E150C85-3D2B-0A47-9A7E-80D791F06448}"/>
                    </a:ext>
                  </a:extLst>
                </p:cNvPr>
                <p:cNvSpPr txBox="1"/>
                <p:nvPr/>
              </p:nvSpPr>
              <p:spPr>
                <a:xfrm>
                  <a:off x="7111192" y="2623248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E150C85-3D2B-0A47-9A7E-80D791F06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192" y="2623248"/>
                  <a:ext cx="3248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83A2C-80F9-EB42-8B17-0CF94FB340E8}"/>
                </a:ext>
              </a:extLst>
            </p:cNvPr>
            <p:cNvCxnSpPr/>
            <p:nvPr/>
          </p:nvCxnSpPr>
          <p:spPr>
            <a:xfrm>
              <a:off x="4073235" y="3429000"/>
              <a:ext cx="5624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7DC0E3-6042-E94A-AB77-7BE6912CF8A2}"/>
                    </a:ext>
                  </a:extLst>
                </p:cNvPr>
                <p:cNvSpPr txBox="1"/>
                <p:nvPr/>
              </p:nvSpPr>
              <p:spPr>
                <a:xfrm>
                  <a:off x="9535734" y="349153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7DC0E3-6042-E94A-AB77-7BE6912CF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734" y="3491530"/>
                  <a:ext cx="3745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42AE891C-3278-5646-8409-A4B1200D5992}"/>
                </a:ext>
              </a:extLst>
            </p:cNvPr>
            <p:cNvSpPr/>
            <p:nvPr/>
          </p:nvSpPr>
          <p:spPr>
            <a:xfrm rot="10800000">
              <a:off x="10304350" y="2895692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DD5176F0-BA81-1848-98D1-53FA8B079AFB}"/>
                </a:ext>
              </a:extLst>
            </p:cNvPr>
            <p:cNvSpPr/>
            <p:nvPr/>
          </p:nvSpPr>
          <p:spPr>
            <a:xfrm rot="10800000">
              <a:off x="6653989" y="2867295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4683F786-6507-0E4D-A4EF-A5218A5931D0}"/>
                </a:ext>
              </a:extLst>
            </p:cNvPr>
            <p:cNvSpPr/>
            <p:nvPr/>
          </p:nvSpPr>
          <p:spPr>
            <a:xfrm rot="10800000">
              <a:off x="6121247" y="2870261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38A0AA5D-9139-3D41-A9F1-BFF14B3F1D82}"/>
                </a:ext>
              </a:extLst>
            </p:cNvPr>
            <p:cNvSpPr/>
            <p:nvPr/>
          </p:nvSpPr>
          <p:spPr>
            <a:xfrm rot="10800000">
              <a:off x="5624346" y="2882340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C940FA3B-192B-764D-BC9C-66F4C5D3B841}"/>
                </a:ext>
              </a:extLst>
            </p:cNvPr>
            <p:cNvSpPr/>
            <p:nvPr/>
          </p:nvSpPr>
          <p:spPr>
            <a:xfrm rot="10800000">
              <a:off x="5139478" y="2882339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BCB792FD-54A9-D045-9A6B-020E40651115}"/>
                </a:ext>
              </a:extLst>
            </p:cNvPr>
            <p:cNvSpPr/>
            <p:nvPr/>
          </p:nvSpPr>
          <p:spPr>
            <a:xfrm rot="10800000">
              <a:off x="4634066" y="2870261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4F42A365-CB57-8C4D-945C-FB14D3429FB8}"/>
                </a:ext>
              </a:extLst>
            </p:cNvPr>
            <p:cNvSpPr/>
            <p:nvPr/>
          </p:nvSpPr>
          <p:spPr>
            <a:xfrm rot="10800000">
              <a:off x="4128655" y="2882340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6D20B752-CE1A-A54A-B99F-F405B5872857}"/>
                </a:ext>
              </a:extLst>
            </p:cNvPr>
            <p:cNvSpPr/>
            <p:nvPr/>
          </p:nvSpPr>
          <p:spPr>
            <a:xfrm rot="10800000">
              <a:off x="8826737" y="2867295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0F805E5A-8801-5240-BBB6-6A66646FF58B}"/>
                </a:ext>
              </a:extLst>
            </p:cNvPr>
            <p:cNvSpPr/>
            <p:nvPr/>
          </p:nvSpPr>
          <p:spPr>
            <a:xfrm rot="10800000">
              <a:off x="8326026" y="2869961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own Arrow 47">
              <a:extLst>
                <a:ext uri="{FF2B5EF4-FFF2-40B4-BE49-F238E27FC236}">
                  <a16:creationId xmlns:a16="http://schemas.microsoft.com/office/drawing/2014/main" id="{1CBED2D9-E5D2-7A4B-A720-7F5E6267A0E0}"/>
                </a:ext>
              </a:extLst>
            </p:cNvPr>
            <p:cNvSpPr/>
            <p:nvPr/>
          </p:nvSpPr>
          <p:spPr>
            <a:xfrm rot="10800000">
              <a:off x="7812104" y="2882339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6166B5C8-4279-4345-8A22-ED5C7C65440E}"/>
                </a:ext>
              </a:extLst>
            </p:cNvPr>
            <p:cNvSpPr/>
            <p:nvPr/>
          </p:nvSpPr>
          <p:spPr>
            <a:xfrm rot="10800000">
              <a:off x="7315203" y="2895692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3550C563-9562-1645-995B-F03BD5A23EDB}"/>
                </a:ext>
              </a:extLst>
            </p:cNvPr>
            <p:cNvSpPr/>
            <p:nvPr/>
          </p:nvSpPr>
          <p:spPr>
            <a:xfrm rot="10800000">
              <a:off x="9324110" y="2867295"/>
              <a:ext cx="374072" cy="48490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5864B2-1117-2B42-92EA-3E038315042D}"/>
              </a:ext>
            </a:extLst>
          </p:cNvPr>
          <p:cNvGrpSpPr/>
          <p:nvPr/>
        </p:nvGrpSpPr>
        <p:grpSpPr>
          <a:xfrm>
            <a:off x="7311393" y="3986146"/>
            <a:ext cx="3431752" cy="1198603"/>
            <a:chOff x="7311393" y="3986146"/>
            <a:chExt cx="3431752" cy="11986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979765E-E58A-8847-94D2-0BD1912E9015}"/>
                </a:ext>
              </a:extLst>
            </p:cNvPr>
            <p:cNvCxnSpPr>
              <a:cxnSpLocks/>
            </p:cNvCxnSpPr>
            <p:nvPr/>
          </p:nvCxnSpPr>
          <p:spPr>
            <a:xfrm>
              <a:off x="7554106" y="4518952"/>
              <a:ext cx="2189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A28DF9-1C05-C646-9553-68C5952A2E7D}"/>
                    </a:ext>
                  </a:extLst>
                </p:cNvPr>
                <p:cNvSpPr txBox="1"/>
                <p:nvPr/>
              </p:nvSpPr>
              <p:spPr>
                <a:xfrm>
                  <a:off x="7311393" y="4732289"/>
                  <a:ext cx="728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A28DF9-1C05-C646-9553-68C5952A2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393" y="4732289"/>
                  <a:ext cx="72885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D0DC5F-687B-7D40-B9EA-2BA6ADFDCA2E}"/>
                    </a:ext>
                  </a:extLst>
                </p:cNvPr>
                <p:cNvSpPr txBox="1"/>
                <p:nvPr/>
              </p:nvSpPr>
              <p:spPr>
                <a:xfrm>
                  <a:off x="9535734" y="4815417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D0DC5F-687B-7D40-B9EA-2BA6ADFDC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734" y="4815417"/>
                  <a:ext cx="3745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269A0293-69A3-2143-8644-37714799AC34}"/>
                </a:ext>
              </a:extLst>
            </p:cNvPr>
            <p:cNvSpPr/>
            <p:nvPr/>
          </p:nvSpPr>
          <p:spPr>
            <a:xfrm>
              <a:off x="8825980" y="3992296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C69798AB-492B-F447-BE11-6C22C5CDCC7B}"/>
                </a:ext>
              </a:extLst>
            </p:cNvPr>
            <p:cNvSpPr/>
            <p:nvPr/>
          </p:nvSpPr>
          <p:spPr>
            <a:xfrm>
              <a:off x="8368185" y="400318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CB788EF2-D848-3C45-80D4-E0D31EBB3C36}"/>
                </a:ext>
              </a:extLst>
            </p:cNvPr>
            <p:cNvSpPr/>
            <p:nvPr/>
          </p:nvSpPr>
          <p:spPr>
            <a:xfrm>
              <a:off x="7910390" y="3995444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2C20C228-FBDB-1E40-BC70-AEBCB87DFBEA}"/>
                </a:ext>
              </a:extLst>
            </p:cNvPr>
            <p:cNvSpPr/>
            <p:nvPr/>
          </p:nvSpPr>
          <p:spPr>
            <a:xfrm>
              <a:off x="7438032" y="3986146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4C6586AB-8845-7347-9C48-3F391769B6C8}"/>
                </a:ext>
              </a:extLst>
            </p:cNvPr>
            <p:cNvSpPr/>
            <p:nvPr/>
          </p:nvSpPr>
          <p:spPr>
            <a:xfrm>
              <a:off x="10369073" y="407323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F4AFEAC4-ED69-1644-9B66-5F91CAC40C7D}"/>
                </a:ext>
              </a:extLst>
            </p:cNvPr>
            <p:cNvSpPr/>
            <p:nvPr/>
          </p:nvSpPr>
          <p:spPr>
            <a:xfrm>
              <a:off x="9298338" y="3992295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DA95602-34F7-C14F-9949-73A61F2E691F}"/>
              </a:ext>
            </a:extLst>
          </p:cNvPr>
          <p:cNvGrpSpPr/>
          <p:nvPr/>
        </p:nvGrpSpPr>
        <p:grpSpPr>
          <a:xfrm>
            <a:off x="1593272" y="1442852"/>
            <a:ext cx="9099000" cy="1050966"/>
            <a:chOff x="1440872" y="1290452"/>
            <a:chExt cx="9099000" cy="105096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865DF5-DFC0-424D-B7DF-26DBB08E5653}"/>
                </a:ext>
              </a:extLst>
            </p:cNvPr>
            <p:cNvSpPr/>
            <p:nvPr/>
          </p:nvSpPr>
          <p:spPr>
            <a:xfrm>
              <a:off x="1440872" y="1856509"/>
              <a:ext cx="8118764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DD4DE25-019A-BD4C-9966-3388D5738B6F}"/>
                </a:ext>
              </a:extLst>
            </p:cNvPr>
            <p:cNvCxnSpPr/>
            <p:nvPr/>
          </p:nvCxnSpPr>
          <p:spPr>
            <a:xfrm>
              <a:off x="4073236" y="1856509"/>
              <a:ext cx="0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B066615-F105-C04C-8D9E-A71CA35FAA20}"/>
                </a:ext>
              </a:extLst>
            </p:cNvPr>
            <p:cNvCxnSpPr/>
            <p:nvPr/>
          </p:nvCxnSpPr>
          <p:spPr>
            <a:xfrm>
              <a:off x="7148945" y="1856509"/>
              <a:ext cx="0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9FEDB659-C9D9-9347-A9B0-511F8857B408}"/>
                </a:ext>
              </a:extLst>
            </p:cNvPr>
            <p:cNvSpPr/>
            <p:nvPr/>
          </p:nvSpPr>
          <p:spPr>
            <a:xfrm>
              <a:off x="10165800" y="1696885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own Arrow 63">
              <a:extLst>
                <a:ext uri="{FF2B5EF4-FFF2-40B4-BE49-F238E27FC236}">
                  <a16:creationId xmlns:a16="http://schemas.microsoft.com/office/drawing/2014/main" id="{5C0B2755-A72B-6F41-9606-08BFA9BB1482}"/>
                </a:ext>
              </a:extLst>
            </p:cNvPr>
            <p:cNvSpPr/>
            <p:nvPr/>
          </p:nvSpPr>
          <p:spPr>
            <a:xfrm>
              <a:off x="5063877" y="1316634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wn Arrow 64">
              <a:extLst>
                <a:ext uri="{FF2B5EF4-FFF2-40B4-BE49-F238E27FC236}">
                  <a16:creationId xmlns:a16="http://schemas.microsoft.com/office/drawing/2014/main" id="{541F0606-065E-A642-BB1A-A6B2102CDF8D}"/>
                </a:ext>
              </a:extLst>
            </p:cNvPr>
            <p:cNvSpPr/>
            <p:nvPr/>
          </p:nvSpPr>
          <p:spPr>
            <a:xfrm>
              <a:off x="4592741" y="1306196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>
              <a:extLst>
                <a:ext uri="{FF2B5EF4-FFF2-40B4-BE49-F238E27FC236}">
                  <a16:creationId xmlns:a16="http://schemas.microsoft.com/office/drawing/2014/main" id="{FB99AA9B-BF54-D04C-A0A7-D2A9DB7E36C4}"/>
                </a:ext>
              </a:extLst>
            </p:cNvPr>
            <p:cNvSpPr/>
            <p:nvPr/>
          </p:nvSpPr>
          <p:spPr>
            <a:xfrm>
              <a:off x="4073235" y="1313124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>
              <a:extLst>
                <a:ext uri="{FF2B5EF4-FFF2-40B4-BE49-F238E27FC236}">
                  <a16:creationId xmlns:a16="http://schemas.microsoft.com/office/drawing/2014/main" id="{3EC51DFE-6D4C-0D4C-ADA0-8D976DC4E24F}"/>
                </a:ext>
              </a:extLst>
            </p:cNvPr>
            <p:cNvSpPr/>
            <p:nvPr/>
          </p:nvSpPr>
          <p:spPr>
            <a:xfrm>
              <a:off x="3553729" y="1321191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>
              <a:extLst>
                <a:ext uri="{FF2B5EF4-FFF2-40B4-BE49-F238E27FC236}">
                  <a16:creationId xmlns:a16="http://schemas.microsoft.com/office/drawing/2014/main" id="{B48DF303-87F8-0F44-90E3-B8F73037F579}"/>
                </a:ext>
              </a:extLst>
            </p:cNvPr>
            <p:cNvSpPr/>
            <p:nvPr/>
          </p:nvSpPr>
          <p:spPr>
            <a:xfrm>
              <a:off x="3061859" y="130619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wn Arrow 68">
              <a:extLst>
                <a:ext uri="{FF2B5EF4-FFF2-40B4-BE49-F238E27FC236}">
                  <a16:creationId xmlns:a16="http://schemas.microsoft.com/office/drawing/2014/main" id="{2FAA59C1-9C8C-9341-AB8F-7974041C0509}"/>
                </a:ext>
              </a:extLst>
            </p:cNvPr>
            <p:cNvSpPr/>
            <p:nvPr/>
          </p:nvSpPr>
          <p:spPr>
            <a:xfrm>
              <a:off x="2521530" y="1292343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 Arrow 69">
              <a:extLst>
                <a:ext uri="{FF2B5EF4-FFF2-40B4-BE49-F238E27FC236}">
                  <a16:creationId xmlns:a16="http://schemas.microsoft.com/office/drawing/2014/main" id="{3356A9D9-1E11-C249-9F46-465E76076AAC}"/>
                </a:ext>
              </a:extLst>
            </p:cNvPr>
            <p:cNvSpPr/>
            <p:nvPr/>
          </p:nvSpPr>
          <p:spPr>
            <a:xfrm>
              <a:off x="1981201" y="1296992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own Arrow 70">
              <a:extLst>
                <a:ext uri="{FF2B5EF4-FFF2-40B4-BE49-F238E27FC236}">
                  <a16:creationId xmlns:a16="http://schemas.microsoft.com/office/drawing/2014/main" id="{BE9DA317-C2E4-2745-A554-C2B813C5EBB8}"/>
                </a:ext>
              </a:extLst>
            </p:cNvPr>
            <p:cNvSpPr/>
            <p:nvPr/>
          </p:nvSpPr>
          <p:spPr>
            <a:xfrm>
              <a:off x="1440872" y="131084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own Arrow 71">
              <a:extLst>
                <a:ext uri="{FF2B5EF4-FFF2-40B4-BE49-F238E27FC236}">
                  <a16:creationId xmlns:a16="http://schemas.microsoft.com/office/drawing/2014/main" id="{5128CB6F-6B04-9B45-8261-84168B1DC7D0}"/>
                </a:ext>
              </a:extLst>
            </p:cNvPr>
            <p:cNvSpPr/>
            <p:nvPr/>
          </p:nvSpPr>
          <p:spPr>
            <a:xfrm>
              <a:off x="6712483" y="1315043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own Arrow 72">
              <a:extLst>
                <a:ext uri="{FF2B5EF4-FFF2-40B4-BE49-F238E27FC236}">
                  <a16:creationId xmlns:a16="http://schemas.microsoft.com/office/drawing/2014/main" id="{D3D6A4A5-B9FF-824A-A60B-7D7AF07D788A}"/>
                </a:ext>
              </a:extLst>
            </p:cNvPr>
            <p:cNvSpPr/>
            <p:nvPr/>
          </p:nvSpPr>
          <p:spPr>
            <a:xfrm>
              <a:off x="6144446" y="131535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 Arrow 73">
              <a:extLst>
                <a:ext uri="{FF2B5EF4-FFF2-40B4-BE49-F238E27FC236}">
                  <a16:creationId xmlns:a16="http://schemas.microsoft.com/office/drawing/2014/main" id="{268A1C21-D756-4C47-B144-26EF0650214F}"/>
                </a:ext>
              </a:extLst>
            </p:cNvPr>
            <p:cNvSpPr/>
            <p:nvPr/>
          </p:nvSpPr>
          <p:spPr>
            <a:xfrm>
              <a:off x="5583383" y="1306195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own Arrow 74">
              <a:extLst>
                <a:ext uri="{FF2B5EF4-FFF2-40B4-BE49-F238E27FC236}">
                  <a16:creationId xmlns:a16="http://schemas.microsoft.com/office/drawing/2014/main" id="{0EB665AA-9D98-B045-BB6C-6CCCE88EA0D7}"/>
                </a:ext>
              </a:extLst>
            </p:cNvPr>
            <p:cNvSpPr/>
            <p:nvPr/>
          </p:nvSpPr>
          <p:spPr>
            <a:xfrm>
              <a:off x="9248181" y="130193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 Arrow 75">
              <a:extLst>
                <a:ext uri="{FF2B5EF4-FFF2-40B4-BE49-F238E27FC236}">
                  <a16:creationId xmlns:a16="http://schemas.microsoft.com/office/drawing/2014/main" id="{B8CCDB56-8882-9A45-93D2-B4DC41C13B95}"/>
                </a:ext>
              </a:extLst>
            </p:cNvPr>
            <p:cNvSpPr/>
            <p:nvPr/>
          </p:nvSpPr>
          <p:spPr>
            <a:xfrm>
              <a:off x="8769967" y="1303826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own Arrow 76">
              <a:extLst>
                <a:ext uri="{FF2B5EF4-FFF2-40B4-BE49-F238E27FC236}">
                  <a16:creationId xmlns:a16="http://schemas.microsoft.com/office/drawing/2014/main" id="{203445AA-9E8A-8C45-850F-84BB958C7EC6}"/>
                </a:ext>
              </a:extLst>
            </p:cNvPr>
            <p:cNvSpPr/>
            <p:nvPr/>
          </p:nvSpPr>
          <p:spPr>
            <a:xfrm>
              <a:off x="8253962" y="1290452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Down Arrow 77">
              <a:extLst>
                <a:ext uri="{FF2B5EF4-FFF2-40B4-BE49-F238E27FC236}">
                  <a16:creationId xmlns:a16="http://schemas.microsoft.com/office/drawing/2014/main" id="{35C13C53-C249-D843-B9B1-5E25218BD0CC}"/>
                </a:ext>
              </a:extLst>
            </p:cNvPr>
            <p:cNvSpPr/>
            <p:nvPr/>
          </p:nvSpPr>
          <p:spPr>
            <a:xfrm>
              <a:off x="7744695" y="1290453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861729F2-65D9-3A4B-82CE-4AA776502A35}"/>
                </a:ext>
              </a:extLst>
            </p:cNvPr>
            <p:cNvSpPr/>
            <p:nvPr/>
          </p:nvSpPr>
          <p:spPr>
            <a:xfrm>
              <a:off x="7221763" y="1300547"/>
              <a:ext cx="374072" cy="48490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D64E70B-9D5F-AA48-B2B7-C628BEEA95F1}"/>
                  </a:ext>
                </a:extLst>
              </p:cNvPr>
              <p:cNvSpPr txBox="1"/>
              <p:nvPr/>
            </p:nvSpPr>
            <p:spPr>
              <a:xfrm>
                <a:off x="1413164" y="2992580"/>
                <a:ext cx="2420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turnover(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D64E70B-9D5F-AA48-B2B7-C628BEEA9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2992580"/>
                <a:ext cx="2420384" cy="461665"/>
              </a:xfrm>
              <a:prstGeom prst="rect">
                <a:avLst/>
              </a:prstGeom>
              <a:blipFill>
                <a:blip r:embed="rId9"/>
                <a:stretch>
                  <a:fillRect l="-4188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0AFBAE7-E07A-684C-9573-6AADA66AE0C2}"/>
                  </a:ext>
                </a:extLst>
              </p:cNvPr>
              <p:cNvSpPr txBox="1"/>
              <p:nvPr/>
            </p:nvSpPr>
            <p:spPr>
              <a:xfrm>
                <a:off x="1444643" y="4003187"/>
                <a:ext cx="2420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turnover(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0AFBAE7-E07A-684C-9573-6AADA66A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43" y="4003187"/>
                <a:ext cx="2420384" cy="461665"/>
              </a:xfrm>
              <a:prstGeom prst="rect">
                <a:avLst/>
              </a:prstGeom>
              <a:blipFill>
                <a:blip r:embed="rId10"/>
                <a:stretch>
                  <a:fillRect l="-3646" t="-8108" r="-260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812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5" name="Google Shape;2125;p8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3200" dirty="0"/>
                  <a:t>How to obtain the number of keys in a BST less than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sz="3200" dirty="0"/>
                  <a:t>?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3200" dirty="0"/>
                  <a:t>What is an efficient way to implement it?</a:t>
                </a:r>
                <a:endParaRPr sz="3200" dirty="0"/>
              </a:p>
            </p:txBody>
          </p:sp>
        </mc:Choice>
        <mc:Fallback xmlns="">
          <p:sp>
            <p:nvSpPr>
              <p:cNvPr id="2125" name="Google Shape;2125;p8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6" name="Google Shape;2126;p8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Test yourself!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2" name="Google Shape;2132;p8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3200" dirty="0"/>
                  <a:t>How to obtain the number of keys in a BST less than </a:t>
                </a:r>
                <a:r>
                  <a:rPr lang="en" sz="3200" i="1" dirty="0" err="1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i</a:t>
                </a:r>
                <a:r>
                  <a:rPr lang="en" sz="3200" dirty="0"/>
                  <a:t>?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" sz="3200" dirty="0"/>
                  <a:t>What is an efficient way to implement it?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" sz="3200" b="1" dirty="0">
                    <a:solidFill>
                      <a:srgbClr val="6AA84F"/>
                    </a:solidFill>
                  </a:rPr>
                  <a:t>Answer:</a:t>
                </a:r>
                <a:r>
                  <a:rPr lang="en" sz="3200" dirty="0"/>
                  <a:t> it’s the rank of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sz="3200" dirty="0"/>
                  <a:t> in the BST.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3200" dirty="0"/>
                  <a:t>The rank of a key can be obtained in </a:t>
                </a:r>
                <a:r>
                  <a:rPr lang="en" sz="3200" dirty="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⁡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sz="3200" dirty="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)</a:t>
                </a:r>
                <a:r>
                  <a:rPr lang="en" sz="3200" dirty="0"/>
                  <a:t> if nodes in the BST (with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</m:oMath>
                </a14:m>
                <a:r>
                  <a:rPr lang="en" sz="3200" dirty="0"/>
                  <a:t> nodes) is augmented with weight.</a:t>
                </a:r>
                <a:endParaRPr sz="3200" dirty="0"/>
              </a:p>
            </p:txBody>
          </p:sp>
        </mc:Choice>
        <mc:Fallback xmlns="">
          <p:sp>
            <p:nvSpPr>
              <p:cNvPr id="2132" name="Google Shape;2132;p8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3" name="Google Shape;2133;p8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139" name="Google Shape;2139;p8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76</a:t>
            </a:fld>
            <a:endParaRPr/>
          </a:p>
        </p:txBody>
      </p:sp>
      <p:sp>
        <p:nvSpPr>
          <p:cNvPr id="2140" name="Google Shape;2140;p86"/>
          <p:cNvSpPr txBox="1"/>
          <p:nvPr/>
        </p:nvSpPr>
        <p:spPr>
          <a:xfrm>
            <a:off x="7117000" y="593367"/>
            <a:ext cx="4659200" cy="76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Initial state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1" name="Google Shape;2141;p86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142" name="Google Shape;2142;p86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143" name="Google Shape;2143;p86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4" name="Google Shape;2144;p86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5" name="Google Shape;2145;p86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6" name="Google Shape;2146;p86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7" name="Google Shape;2147;p86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8" name="Google Shape;2148;p86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9" name="Google Shape;2149;p86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0" name="Google Shape;2150;p86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1" name="Google Shape;2151;p86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2" name="Google Shape;2152;p86"/>
          <p:cNvSpPr/>
          <p:nvPr/>
        </p:nvSpPr>
        <p:spPr>
          <a:xfrm rot="10800000"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3" name="Google Shape;2153;p86"/>
          <p:cNvSpPr/>
          <p:nvPr/>
        </p:nvSpPr>
        <p:spPr>
          <a:xfrm rot="10800000"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4" name="Google Shape;2154;p86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5" name="Google Shape;2155;p86"/>
          <p:cNvSpPr/>
          <p:nvPr/>
        </p:nvSpPr>
        <p:spPr>
          <a:xfrm rot="10800000"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6" name="Google Shape;2156;p86"/>
          <p:cNvSpPr/>
          <p:nvPr/>
        </p:nvSpPr>
        <p:spPr>
          <a:xfrm rot="10800000"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7" name="Google Shape;2157;p86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8" name="Google Shape;2158;p86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164" name="Google Shape;2164;p8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77</a:t>
            </a:fld>
            <a:endParaRPr/>
          </a:p>
        </p:txBody>
      </p:sp>
      <p:sp>
        <p:nvSpPr>
          <p:cNvPr id="2165" name="Google Shape;2165;p87"/>
          <p:cNvSpPr txBox="1"/>
          <p:nvPr/>
        </p:nvSpPr>
        <p:spPr>
          <a:xfrm>
            <a:off x="7117000" y="593367"/>
            <a:ext cx="4659200" cy="76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turnOver(2,4)</a:t>
            </a:r>
            <a:r>
              <a:rPr lang="en" sz="2400">
                <a:solidFill>
                  <a:srgbClr val="595959"/>
                </a:solidFill>
              </a:rPr>
              <a:t>: insert keys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rgbClr val="595959"/>
                </a:solidFill>
              </a:rPr>
              <a:t> and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rgbClr val="595959"/>
                </a:solidFill>
              </a:rPr>
              <a:t> into BST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6" name="Google Shape;2166;p87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167" name="Google Shape;2167;p87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168" name="Google Shape;2168;p87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9" name="Google Shape;2169;p87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0" name="Google Shape;2170;p87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1" name="Google Shape;2171;p87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2" name="Google Shape;2172;p87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3" name="Google Shape;2173;p87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4" name="Google Shape;2174;p87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5" name="Google Shape;2175;p87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6" name="Google Shape;2176;p87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7" name="Google Shape;2177;p87"/>
          <p:cNvSpPr/>
          <p:nvPr/>
        </p:nvSpPr>
        <p:spPr>
          <a:xfrm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8" name="Google Shape;2178;p87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9" name="Google Shape;2179;p87"/>
          <p:cNvSpPr/>
          <p:nvPr/>
        </p:nvSpPr>
        <p:spPr>
          <a:xfrm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0" name="Google Shape;2180;p87"/>
          <p:cNvSpPr/>
          <p:nvPr/>
        </p:nvSpPr>
        <p:spPr>
          <a:xfrm rot="10800000"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1" name="Google Shape;2181;p87"/>
          <p:cNvSpPr/>
          <p:nvPr/>
        </p:nvSpPr>
        <p:spPr>
          <a:xfrm rot="10800000"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2" name="Google Shape;2182;p87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3" name="Google Shape;2183;p87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84" name="Google Shape;2184;p87"/>
          <p:cNvCxnSpPr>
            <a:stCxn id="2185" idx="2"/>
            <a:endCxn id="2186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7" name="Google Shape;2187;p87"/>
          <p:cNvGrpSpPr/>
          <p:nvPr/>
        </p:nvGrpSpPr>
        <p:grpSpPr>
          <a:xfrm>
            <a:off x="5513396" y="2871583"/>
            <a:ext cx="1165185" cy="360883"/>
            <a:chOff x="311694" y="4113770"/>
            <a:chExt cx="914397" cy="457200"/>
          </a:xfrm>
        </p:grpSpPr>
        <p:sp>
          <p:nvSpPr>
            <p:cNvPr id="2188" name="Google Shape;2188;p87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067"/>
                <a:t>Key</a:t>
              </a:r>
              <a:endParaRPr sz="1067"/>
            </a:p>
          </p:txBody>
        </p:sp>
        <p:sp>
          <p:nvSpPr>
            <p:cNvPr id="2189" name="Google Shape;2189;p87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067"/>
                <a:t>Weight</a:t>
              </a:r>
              <a:endParaRPr sz="1067"/>
            </a:p>
          </p:txBody>
        </p:sp>
      </p:grpSp>
      <p:grpSp>
        <p:nvGrpSpPr>
          <p:cNvPr id="2190" name="Google Shape;2190;p87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191" name="Google Shape;2191;p87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85" name="Google Shape;2185;p87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92" name="Google Shape;2192;p87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186" name="Google Shape;2186;p87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3" name="Google Shape;2193;p87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199" name="Google Shape;2199;p8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78</a:t>
            </a:fld>
            <a:endParaRPr/>
          </a:p>
        </p:txBody>
      </p:sp>
      <p:sp>
        <p:nvSpPr>
          <p:cNvPr id="2200" name="Google Shape;2200;p88"/>
          <p:cNvSpPr txBox="1"/>
          <p:nvPr/>
        </p:nvSpPr>
        <p:spPr>
          <a:xfrm>
            <a:off x="7117000" y="593367"/>
            <a:ext cx="4659200" cy="76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turnOver(3,6)</a:t>
            </a:r>
            <a:r>
              <a:rPr lang="en" sz="2400">
                <a:solidFill>
                  <a:srgbClr val="595959"/>
                </a:solidFill>
              </a:rPr>
              <a:t>: insert keys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595959"/>
                </a:solidFill>
              </a:rPr>
              <a:t> and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2400">
                <a:solidFill>
                  <a:srgbClr val="595959"/>
                </a:solidFill>
              </a:rPr>
              <a:t> into BST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1" name="Google Shape;2201;p88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202" name="Google Shape;2202;p88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203" name="Google Shape;2203;p88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4" name="Google Shape;2204;p88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5" name="Google Shape;2205;p88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6" name="Google Shape;2206;p88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7" name="Google Shape;2207;p88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8" name="Google Shape;2208;p88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9" name="Google Shape;2209;p88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0" name="Google Shape;2210;p88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1" name="Google Shape;2211;p88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2" name="Google Shape;2212;p88"/>
          <p:cNvSpPr/>
          <p:nvPr/>
        </p:nvSpPr>
        <p:spPr>
          <a:xfrm rot="10800000"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3" name="Google Shape;2213;p88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4" name="Google Shape;2214;p88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5" name="Google Shape;2215;p88"/>
          <p:cNvSpPr/>
          <p:nvPr/>
        </p:nvSpPr>
        <p:spPr>
          <a:xfrm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6" name="Google Shape;2216;p88"/>
          <p:cNvSpPr/>
          <p:nvPr/>
        </p:nvSpPr>
        <p:spPr>
          <a:xfrm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7" name="Google Shape;2217;p88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8" name="Google Shape;2218;p88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19" name="Google Shape;2219;p88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220" name="Google Shape;2220;p8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1" name="Google Shape;2221;p8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222" name="Google Shape;2222;p88"/>
          <p:cNvCxnSpPr>
            <a:stCxn id="2223" idx="2"/>
            <a:endCxn id="2220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4" name="Google Shape;2224;p88"/>
          <p:cNvGrpSpPr/>
          <p:nvPr/>
        </p:nvGrpSpPr>
        <p:grpSpPr>
          <a:xfrm>
            <a:off x="4348210" y="4370935"/>
            <a:ext cx="1165185" cy="582595"/>
            <a:chOff x="-602714" y="3220472"/>
            <a:chExt cx="914397" cy="457200"/>
          </a:xfrm>
        </p:grpSpPr>
        <p:sp>
          <p:nvSpPr>
            <p:cNvPr id="2225" name="Google Shape;2225;p88"/>
            <p:cNvSpPr/>
            <p:nvPr/>
          </p:nvSpPr>
          <p:spPr>
            <a:xfrm>
              <a:off x="-602714" y="3220472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6" name="Google Shape;2226;p88"/>
            <p:cNvSpPr/>
            <p:nvPr/>
          </p:nvSpPr>
          <p:spPr>
            <a:xfrm>
              <a:off x="-145517" y="3220472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227" name="Google Shape;2227;p88"/>
          <p:cNvCxnSpPr>
            <a:stCxn id="2226" idx="0"/>
            <a:endCxn id="2228" idx="2"/>
          </p:cNvCxnSpPr>
          <p:nvPr/>
        </p:nvCxnSpPr>
        <p:spPr>
          <a:xfrm rot="10800000" flipH="1">
            <a:off x="5222097" y="3815335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9" name="Google Shape;2229;p88"/>
          <p:cNvCxnSpPr>
            <a:stCxn id="2221" idx="2"/>
            <a:endCxn id="2230" idx="0"/>
          </p:cNvCxnSpPr>
          <p:nvPr/>
        </p:nvCxnSpPr>
        <p:spPr>
          <a:xfrm>
            <a:off x="7552497" y="49535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1" name="Google Shape;2231;p88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228" name="Google Shape;2228;p8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3" name="Google Shape;2223;p8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32" name="Google Shape;2232;p88"/>
          <p:cNvGrpSpPr/>
          <p:nvPr/>
        </p:nvGrpSpPr>
        <p:grpSpPr>
          <a:xfrm>
            <a:off x="7843810" y="5509235"/>
            <a:ext cx="1165185" cy="582595"/>
            <a:chOff x="311694" y="4113770"/>
            <a:chExt cx="914397" cy="457200"/>
          </a:xfrm>
        </p:grpSpPr>
        <p:sp>
          <p:nvSpPr>
            <p:cNvPr id="2230" name="Google Shape;2230;p88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3" name="Google Shape;2233;p88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34" name="Google Shape;2234;p88"/>
          <p:cNvSpPr txBox="1"/>
          <p:nvPr/>
        </p:nvSpPr>
        <p:spPr>
          <a:xfrm>
            <a:off x="415600" y="3893333"/>
            <a:ext cx="21944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595959"/>
                </a:solidFill>
              </a:rPr>
              <a:t>Displayed after AVL-tree rotations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8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240" name="Google Shape;2240;p8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79</a:t>
            </a:fld>
            <a:endParaRPr/>
          </a:p>
        </p:txBody>
      </p:sp>
      <p:sp>
        <p:nvSpPr>
          <p:cNvPr id="2241" name="Google Shape;2241;p89"/>
          <p:cNvSpPr txBox="1"/>
          <p:nvPr/>
        </p:nvSpPr>
        <p:spPr>
          <a:xfrm>
            <a:off x="7117000" y="593367"/>
            <a:ext cx="4659200" cy="76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query(3)</a:t>
            </a:r>
            <a:r>
              <a:rPr lang="en" sz="2400">
                <a:solidFill>
                  <a:srgbClr val="595959"/>
                </a:solidFill>
              </a:rPr>
              <a:t>: key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595959"/>
                </a:solidFill>
              </a:rPr>
              <a:t> in BST has rank 2 (even) so same as initial state.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2" name="Google Shape;2242;p89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243" name="Google Shape;2243;p89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244" name="Google Shape;2244;p89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5" name="Google Shape;2245;p89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6" name="Google Shape;2246;p89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7" name="Google Shape;2247;p89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8" name="Google Shape;2248;p89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9" name="Google Shape;2249;p89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0" name="Google Shape;2250;p89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1" name="Google Shape;2251;p89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2" name="Google Shape;2252;p89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3" name="Google Shape;2253;p89"/>
          <p:cNvSpPr/>
          <p:nvPr/>
        </p:nvSpPr>
        <p:spPr>
          <a:xfrm rot="10800000"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4" name="Google Shape;2254;p89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5" name="Google Shape;2255;p89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6" name="Google Shape;2256;p89"/>
          <p:cNvSpPr/>
          <p:nvPr/>
        </p:nvSpPr>
        <p:spPr>
          <a:xfrm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7" name="Google Shape;2257;p89"/>
          <p:cNvSpPr/>
          <p:nvPr/>
        </p:nvSpPr>
        <p:spPr>
          <a:xfrm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8" name="Google Shape;2258;p89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9" name="Google Shape;2259;p89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60" name="Google Shape;2260;p89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261" name="Google Shape;2261;p8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62" name="Google Shape;2262;p8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263" name="Google Shape;2263;p89"/>
          <p:cNvCxnSpPr>
            <a:stCxn id="2264" idx="2"/>
            <a:endCxn id="2261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5" name="Google Shape;2265;p89"/>
          <p:cNvGrpSpPr/>
          <p:nvPr/>
        </p:nvGrpSpPr>
        <p:grpSpPr>
          <a:xfrm>
            <a:off x="7843810" y="5509235"/>
            <a:ext cx="1165185" cy="582595"/>
            <a:chOff x="311694" y="4113770"/>
            <a:chExt cx="914397" cy="457200"/>
          </a:xfrm>
        </p:grpSpPr>
        <p:sp>
          <p:nvSpPr>
            <p:cNvPr id="2266" name="Google Shape;2266;p8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67" name="Google Shape;2267;p8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68" name="Google Shape;2268;p89"/>
          <p:cNvGrpSpPr/>
          <p:nvPr/>
        </p:nvGrpSpPr>
        <p:grpSpPr>
          <a:xfrm>
            <a:off x="4348210" y="4370935"/>
            <a:ext cx="1165185" cy="582595"/>
            <a:chOff x="-602714" y="3220472"/>
            <a:chExt cx="914397" cy="457200"/>
          </a:xfrm>
        </p:grpSpPr>
        <p:sp>
          <p:nvSpPr>
            <p:cNvPr id="2269" name="Google Shape;2269;p89"/>
            <p:cNvSpPr/>
            <p:nvPr/>
          </p:nvSpPr>
          <p:spPr>
            <a:xfrm>
              <a:off x="-602714" y="3220472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0" name="Google Shape;2270;p89"/>
            <p:cNvSpPr/>
            <p:nvPr/>
          </p:nvSpPr>
          <p:spPr>
            <a:xfrm>
              <a:off x="-145517" y="3220472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271" name="Google Shape;2271;p89"/>
          <p:cNvCxnSpPr>
            <a:stCxn id="2270" idx="0"/>
            <a:endCxn id="2272" idx="2"/>
          </p:cNvCxnSpPr>
          <p:nvPr/>
        </p:nvCxnSpPr>
        <p:spPr>
          <a:xfrm rot="10800000" flipH="1">
            <a:off x="5222097" y="3815335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3" name="Google Shape;2273;p89"/>
          <p:cNvCxnSpPr>
            <a:stCxn id="2262" idx="2"/>
            <a:endCxn id="2266" idx="0"/>
          </p:cNvCxnSpPr>
          <p:nvPr/>
        </p:nvCxnSpPr>
        <p:spPr>
          <a:xfrm>
            <a:off x="7552497" y="49535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4" name="Google Shape;2274;p89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272" name="Google Shape;2272;p89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64" name="Google Shape;2264;p89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ADT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415600" y="1536633"/>
          <a:ext cx="11360800" cy="286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8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Operation</a:t>
                      </a:r>
                      <a:endParaRPr sz="320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Behaviour</a:t>
                      </a:r>
                      <a:endParaRPr sz="320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insert(name, height, grade)</a:t>
                      </a:r>
                      <a:endParaRPr sz="27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2"/>
                          </a:solidFill>
                        </a:rPr>
                        <a:t>Inserts student into the dataset.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findAverageGrade</a:t>
                      </a:r>
                      <a:r>
                        <a:rPr lang="en" sz="27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(name)</a:t>
                      </a:r>
                      <a:endParaRPr sz="27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>
                          <a:solidFill>
                            <a:schemeClr val="dk2"/>
                          </a:solidFill>
                        </a:rPr>
                        <a:t>Returns the average grade among all the students that are taller than the given student.</a:t>
                      </a:r>
                      <a:endParaRPr sz="27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280" name="Google Shape;2280;p9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80</a:t>
            </a:fld>
            <a:endParaRPr/>
          </a:p>
        </p:txBody>
      </p:sp>
      <p:sp>
        <p:nvSpPr>
          <p:cNvPr id="2281" name="Google Shape;2281;p90"/>
          <p:cNvSpPr txBox="1"/>
          <p:nvPr/>
        </p:nvSpPr>
        <p:spPr>
          <a:xfrm>
            <a:off x="7117000" y="593367"/>
            <a:ext cx="4659200" cy="76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query(5)</a:t>
            </a:r>
            <a:r>
              <a:rPr lang="en" sz="2400">
                <a:solidFill>
                  <a:srgbClr val="595959"/>
                </a:solidFill>
              </a:rPr>
              <a:t>: key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rgbClr val="595959"/>
                </a:solidFill>
              </a:rPr>
              <a:t> in BST has rank 3 (odd) so opposite of initial state.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2" name="Google Shape;2282;p90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283" name="Google Shape;2283;p90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284" name="Google Shape;2284;p90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5" name="Google Shape;2285;p90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6" name="Google Shape;2286;p90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7" name="Google Shape;2287;p90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8" name="Google Shape;2288;p90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9" name="Google Shape;2289;p90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0" name="Google Shape;2290;p90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1" name="Google Shape;2291;p90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2" name="Google Shape;2292;p90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3" name="Google Shape;2293;p90"/>
          <p:cNvSpPr/>
          <p:nvPr/>
        </p:nvSpPr>
        <p:spPr>
          <a:xfrm rot="10800000"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4" name="Google Shape;2294;p90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5" name="Google Shape;2295;p90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6" name="Google Shape;2296;p90"/>
          <p:cNvSpPr/>
          <p:nvPr/>
        </p:nvSpPr>
        <p:spPr>
          <a:xfrm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7" name="Google Shape;2297;p90"/>
          <p:cNvSpPr/>
          <p:nvPr/>
        </p:nvSpPr>
        <p:spPr>
          <a:xfrm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8" name="Google Shape;2298;p90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9" name="Google Shape;2299;p90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300" name="Google Shape;2300;p90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301" name="Google Shape;2301;p9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2" name="Google Shape;2302;p9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03" name="Google Shape;2303;p90"/>
          <p:cNvCxnSpPr>
            <a:stCxn id="2302" idx="2"/>
            <a:endCxn id="2304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05" name="Google Shape;2305;p90"/>
          <p:cNvGrpSpPr/>
          <p:nvPr/>
        </p:nvGrpSpPr>
        <p:grpSpPr>
          <a:xfrm>
            <a:off x="7843810" y="5509235"/>
            <a:ext cx="1165185" cy="582595"/>
            <a:chOff x="311694" y="4113770"/>
            <a:chExt cx="914397" cy="457200"/>
          </a:xfrm>
        </p:grpSpPr>
        <p:sp>
          <p:nvSpPr>
            <p:cNvPr id="2306" name="Google Shape;2306;p9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7" name="Google Shape;2307;p9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08" name="Google Shape;2308;p90"/>
          <p:cNvGrpSpPr/>
          <p:nvPr/>
        </p:nvGrpSpPr>
        <p:grpSpPr>
          <a:xfrm>
            <a:off x="4348210" y="4370935"/>
            <a:ext cx="1165185" cy="582595"/>
            <a:chOff x="-602714" y="3220472"/>
            <a:chExt cx="914397" cy="457200"/>
          </a:xfrm>
        </p:grpSpPr>
        <p:sp>
          <p:nvSpPr>
            <p:cNvPr id="2309" name="Google Shape;2309;p90"/>
            <p:cNvSpPr/>
            <p:nvPr/>
          </p:nvSpPr>
          <p:spPr>
            <a:xfrm>
              <a:off x="-602714" y="3220472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10" name="Google Shape;2310;p90"/>
            <p:cNvSpPr/>
            <p:nvPr/>
          </p:nvSpPr>
          <p:spPr>
            <a:xfrm>
              <a:off x="-145517" y="3220472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11" name="Google Shape;2311;p90"/>
          <p:cNvCxnSpPr>
            <a:stCxn id="2310" idx="0"/>
            <a:endCxn id="2301" idx="2"/>
          </p:cNvCxnSpPr>
          <p:nvPr/>
        </p:nvCxnSpPr>
        <p:spPr>
          <a:xfrm rot="10800000" flipH="1">
            <a:off x="5222097" y="3815335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2" name="Google Shape;2312;p90"/>
          <p:cNvCxnSpPr>
            <a:stCxn id="2313" idx="2"/>
            <a:endCxn id="2306" idx="0"/>
          </p:cNvCxnSpPr>
          <p:nvPr/>
        </p:nvCxnSpPr>
        <p:spPr>
          <a:xfrm>
            <a:off x="7552497" y="49535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14" name="Google Shape;2314;p90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304" name="Google Shape;2304;p90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13" name="Google Shape;2313;p90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9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320" name="Google Shape;2320;p9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81</a:t>
            </a:fld>
            <a:endParaRPr/>
          </a:p>
        </p:txBody>
      </p:sp>
      <p:sp>
        <p:nvSpPr>
          <p:cNvPr id="2321" name="Google Shape;2321;p91"/>
          <p:cNvSpPr txBox="1"/>
          <p:nvPr/>
        </p:nvSpPr>
        <p:spPr>
          <a:xfrm>
            <a:off x="7117200" y="-16234"/>
            <a:ext cx="4659200" cy="119386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query(4)</a:t>
            </a:r>
            <a:r>
              <a:rPr lang="en" sz="2400" dirty="0">
                <a:solidFill>
                  <a:srgbClr val="595959"/>
                </a:solidFill>
              </a:rPr>
              <a:t>: There are 2 (even) keys less than 4 it in BST so same as initial state.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2" name="Google Shape;2322;p91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323" name="Google Shape;2323;p91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324" name="Google Shape;2324;p91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5" name="Google Shape;2325;p91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6" name="Google Shape;2326;p91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7" name="Google Shape;2327;p91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8" name="Google Shape;2328;p91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9" name="Google Shape;2329;p91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0" name="Google Shape;2330;p91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1" name="Google Shape;2331;p91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2" name="Google Shape;2332;p91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3" name="Google Shape;2333;p91"/>
          <p:cNvSpPr/>
          <p:nvPr/>
        </p:nvSpPr>
        <p:spPr>
          <a:xfrm rot="10800000"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4" name="Google Shape;2334;p91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5" name="Google Shape;2335;p91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6" name="Google Shape;2336;p91"/>
          <p:cNvSpPr/>
          <p:nvPr/>
        </p:nvSpPr>
        <p:spPr>
          <a:xfrm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7" name="Google Shape;2337;p91"/>
          <p:cNvSpPr/>
          <p:nvPr/>
        </p:nvSpPr>
        <p:spPr>
          <a:xfrm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8" name="Google Shape;2338;p91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9" name="Google Shape;2339;p91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340" name="Google Shape;2340;p91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341" name="Google Shape;2341;p9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42" name="Google Shape;2342;p9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43" name="Google Shape;2343;p91"/>
          <p:cNvCxnSpPr>
            <a:stCxn id="2342" idx="2"/>
            <a:endCxn id="2344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5" name="Google Shape;2345;p91"/>
          <p:cNvGrpSpPr/>
          <p:nvPr/>
        </p:nvGrpSpPr>
        <p:grpSpPr>
          <a:xfrm>
            <a:off x="7843810" y="5509235"/>
            <a:ext cx="1165185" cy="582595"/>
            <a:chOff x="311694" y="4113770"/>
            <a:chExt cx="914397" cy="457200"/>
          </a:xfrm>
        </p:grpSpPr>
        <p:sp>
          <p:nvSpPr>
            <p:cNvPr id="2346" name="Google Shape;2346;p9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47" name="Google Shape;2347;p9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48" name="Google Shape;2348;p91"/>
          <p:cNvGrpSpPr/>
          <p:nvPr/>
        </p:nvGrpSpPr>
        <p:grpSpPr>
          <a:xfrm>
            <a:off x="4348210" y="4370935"/>
            <a:ext cx="1165185" cy="582595"/>
            <a:chOff x="-602714" y="3220472"/>
            <a:chExt cx="914397" cy="457200"/>
          </a:xfrm>
        </p:grpSpPr>
        <p:sp>
          <p:nvSpPr>
            <p:cNvPr id="2349" name="Google Shape;2349;p91"/>
            <p:cNvSpPr/>
            <p:nvPr/>
          </p:nvSpPr>
          <p:spPr>
            <a:xfrm>
              <a:off x="-602714" y="3220472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50" name="Google Shape;2350;p91"/>
            <p:cNvSpPr/>
            <p:nvPr/>
          </p:nvSpPr>
          <p:spPr>
            <a:xfrm>
              <a:off x="-145517" y="3220472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51" name="Google Shape;2351;p91"/>
          <p:cNvCxnSpPr>
            <a:stCxn id="2350" idx="0"/>
            <a:endCxn id="2341" idx="2"/>
          </p:cNvCxnSpPr>
          <p:nvPr/>
        </p:nvCxnSpPr>
        <p:spPr>
          <a:xfrm rot="10800000" flipH="1">
            <a:off x="5222097" y="3815335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2" name="Google Shape;2352;p91"/>
          <p:cNvCxnSpPr>
            <a:stCxn id="2353" idx="2"/>
            <a:endCxn id="2346" idx="0"/>
          </p:cNvCxnSpPr>
          <p:nvPr/>
        </p:nvCxnSpPr>
        <p:spPr>
          <a:xfrm>
            <a:off x="7552497" y="49535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4" name="Google Shape;2354;p91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344" name="Google Shape;2344;p91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53" name="Google Shape;2353;p91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360" name="Google Shape;2360;p9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82</a:t>
            </a:fld>
            <a:endParaRPr/>
          </a:p>
        </p:txBody>
      </p:sp>
      <p:sp>
        <p:nvSpPr>
          <p:cNvPr id="2361" name="Google Shape;2361;p92"/>
          <p:cNvSpPr txBox="1"/>
          <p:nvPr/>
        </p:nvSpPr>
        <p:spPr>
          <a:xfrm>
            <a:off x="7221600" y="115577"/>
            <a:ext cx="4659200" cy="123329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query(6)</a:t>
            </a:r>
            <a:r>
              <a:rPr lang="en" sz="2400" dirty="0">
                <a:solidFill>
                  <a:srgbClr val="595959"/>
                </a:solidFill>
              </a:rPr>
              <a:t>: There are 3 (odd) keys less than 6 it in BST so opposite of initial state.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2" name="Google Shape;2362;p92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363" name="Google Shape;2363;p92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364" name="Google Shape;2364;p92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5" name="Google Shape;2365;p92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6" name="Google Shape;2366;p92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7" name="Google Shape;2367;p92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8" name="Google Shape;2368;p92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9" name="Google Shape;2369;p92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0" name="Google Shape;2370;p92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1" name="Google Shape;2371;p92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2" name="Google Shape;2372;p92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3" name="Google Shape;2373;p92"/>
          <p:cNvSpPr/>
          <p:nvPr/>
        </p:nvSpPr>
        <p:spPr>
          <a:xfrm rot="10800000"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4" name="Google Shape;2374;p92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5" name="Google Shape;2375;p92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6" name="Google Shape;2376;p92"/>
          <p:cNvSpPr/>
          <p:nvPr/>
        </p:nvSpPr>
        <p:spPr>
          <a:xfrm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7" name="Google Shape;2377;p92"/>
          <p:cNvSpPr/>
          <p:nvPr/>
        </p:nvSpPr>
        <p:spPr>
          <a:xfrm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8" name="Google Shape;2378;p92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9" name="Google Shape;2379;p92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380" name="Google Shape;2380;p92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381" name="Google Shape;2381;p9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82" name="Google Shape;2382;p9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83" name="Google Shape;2383;p92"/>
          <p:cNvCxnSpPr>
            <a:stCxn id="2382" idx="2"/>
            <a:endCxn id="2384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5" name="Google Shape;2385;p92"/>
          <p:cNvGrpSpPr/>
          <p:nvPr/>
        </p:nvGrpSpPr>
        <p:grpSpPr>
          <a:xfrm>
            <a:off x="7843810" y="5509235"/>
            <a:ext cx="1165185" cy="582595"/>
            <a:chOff x="311694" y="4113770"/>
            <a:chExt cx="914397" cy="457200"/>
          </a:xfrm>
        </p:grpSpPr>
        <p:sp>
          <p:nvSpPr>
            <p:cNvPr id="2386" name="Google Shape;2386;p9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87" name="Google Shape;2387;p9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88" name="Google Shape;2388;p92"/>
          <p:cNvGrpSpPr/>
          <p:nvPr/>
        </p:nvGrpSpPr>
        <p:grpSpPr>
          <a:xfrm>
            <a:off x="4348210" y="4370935"/>
            <a:ext cx="1165185" cy="582595"/>
            <a:chOff x="-602714" y="3220472"/>
            <a:chExt cx="914397" cy="457200"/>
          </a:xfrm>
        </p:grpSpPr>
        <p:sp>
          <p:nvSpPr>
            <p:cNvPr id="2389" name="Google Shape;2389;p92"/>
            <p:cNvSpPr/>
            <p:nvPr/>
          </p:nvSpPr>
          <p:spPr>
            <a:xfrm>
              <a:off x="-602714" y="3220472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90" name="Google Shape;2390;p92"/>
            <p:cNvSpPr/>
            <p:nvPr/>
          </p:nvSpPr>
          <p:spPr>
            <a:xfrm>
              <a:off x="-145517" y="3220472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91" name="Google Shape;2391;p92"/>
          <p:cNvCxnSpPr>
            <a:stCxn id="2390" idx="0"/>
            <a:endCxn id="2381" idx="2"/>
          </p:cNvCxnSpPr>
          <p:nvPr/>
        </p:nvCxnSpPr>
        <p:spPr>
          <a:xfrm rot="10800000" flipH="1">
            <a:off x="5222097" y="3815335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2" name="Google Shape;2392;p92"/>
          <p:cNvCxnSpPr>
            <a:stCxn id="2393" idx="2"/>
            <a:endCxn id="2386" idx="0"/>
          </p:cNvCxnSpPr>
          <p:nvPr/>
        </p:nvCxnSpPr>
        <p:spPr>
          <a:xfrm>
            <a:off x="7552497" y="49535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4" name="Google Shape;2394;p92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384" name="Google Shape;2384;p92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93" name="Google Shape;2393;p92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9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400" name="Google Shape;2400;p9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83</a:t>
            </a:fld>
            <a:endParaRPr/>
          </a:p>
        </p:txBody>
      </p:sp>
      <p:sp>
        <p:nvSpPr>
          <p:cNvPr id="2401" name="Google Shape;2401;p93"/>
          <p:cNvSpPr txBox="1"/>
          <p:nvPr/>
        </p:nvSpPr>
        <p:spPr>
          <a:xfrm>
            <a:off x="7117200" y="49017"/>
            <a:ext cx="4659200" cy="93192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turnOver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(3,3)</a:t>
            </a:r>
            <a:r>
              <a:rPr lang="en" sz="2400" dirty="0">
                <a:solidFill>
                  <a:schemeClr val="dk2"/>
                </a:solidFill>
              </a:rPr>
              <a:t>: delete key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 dirty="0">
                <a:solidFill>
                  <a:schemeClr val="dk2"/>
                </a:solidFill>
              </a:rPr>
              <a:t>, insert key 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 dirty="0">
                <a:solidFill>
                  <a:schemeClr val="dk2"/>
                </a:solidFill>
              </a:rPr>
              <a:t> into BST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2" name="Google Shape;2402;p93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403" name="Google Shape;2403;p93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404" name="Google Shape;2404;p93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5" name="Google Shape;2405;p93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6" name="Google Shape;2406;p93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7" name="Google Shape;2407;p93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8" name="Google Shape;2408;p93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9" name="Google Shape;2409;p93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0" name="Google Shape;2410;p93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1" name="Google Shape;2411;p93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2" name="Google Shape;2412;p93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3" name="Google Shape;2413;p93"/>
          <p:cNvSpPr/>
          <p:nvPr/>
        </p:nvSpPr>
        <p:spPr>
          <a:xfrm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4" name="Google Shape;2414;p93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5" name="Google Shape;2415;p93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6" name="Google Shape;2416;p93"/>
          <p:cNvSpPr/>
          <p:nvPr/>
        </p:nvSpPr>
        <p:spPr>
          <a:xfrm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7" name="Google Shape;2417;p93"/>
          <p:cNvSpPr/>
          <p:nvPr/>
        </p:nvSpPr>
        <p:spPr>
          <a:xfrm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8" name="Google Shape;2418;p93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9" name="Google Shape;2419;p93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20" name="Google Shape;2420;p93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421" name="Google Shape;2421;p93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22" name="Google Shape;2422;p93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23" name="Google Shape;2423;p93"/>
          <p:cNvCxnSpPr>
            <a:stCxn id="2422" idx="2"/>
            <a:endCxn id="2424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25" name="Google Shape;2425;p93"/>
          <p:cNvGrpSpPr/>
          <p:nvPr/>
        </p:nvGrpSpPr>
        <p:grpSpPr>
          <a:xfrm>
            <a:off x="4348210" y="4370935"/>
            <a:ext cx="1165185" cy="582595"/>
            <a:chOff x="-602714" y="3220472"/>
            <a:chExt cx="914397" cy="457200"/>
          </a:xfrm>
        </p:grpSpPr>
        <p:sp>
          <p:nvSpPr>
            <p:cNvPr id="2426" name="Google Shape;2426;p93"/>
            <p:cNvSpPr/>
            <p:nvPr/>
          </p:nvSpPr>
          <p:spPr>
            <a:xfrm>
              <a:off x="-602714" y="3220472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27" name="Google Shape;2427;p93"/>
            <p:cNvSpPr/>
            <p:nvPr/>
          </p:nvSpPr>
          <p:spPr>
            <a:xfrm>
              <a:off x="-145517" y="3220472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28" name="Google Shape;2428;p93"/>
          <p:cNvCxnSpPr>
            <a:stCxn id="2427" idx="0"/>
            <a:endCxn id="2421" idx="2"/>
          </p:cNvCxnSpPr>
          <p:nvPr/>
        </p:nvCxnSpPr>
        <p:spPr>
          <a:xfrm rot="10800000" flipH="1">
            <a:off x="5222097" y="3815335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9" name="Google Shape;2429;p93"/>
          <p:cNvCxnSpPr>
            <a:stCxn id="2427" idx="2"/>
            <a:endCxn id="2430" idx="0"/>
          </p:cNvCxnSpPr>
          <p:nvPr/>
        </p:nvCxnSpPr>
        <p:spPr>
          <a:xfrm>
            <a:off x="5222097" y="49535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1" name="Google Shape;2431;p93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424" name="Google Shape;2424;p93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2" name="Google Shape;2432;p93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33" name="Google Shape;2433;p93"/>
          <p:cNvGrpSpPr/>
          <p:nvPr/>
        </p:nvGrpSpPr>
        <p:grpSpPr>
          <a:xfrm>
            <a:off x="5513410" y="5509235"/>
            <a:ext cx="1165185" cy="582595"/>
            <a:chOff x="311694" y="4113770"/>
            <a:chExt cx="914397" cy="457200"/>
          </a:xfrm>
        </p:grpSpPr>
        <p:sp>
          <p:nvSpPr>
            <p:cNvPr id="2430" name="Google Shape;2430;p93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4" name="Google Shape;2434;p93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Example</a:t>
            </a:r>
            <a:endParaRPr/>
          </a:p>
        </p:txBody>
      </p:sp>
      <p:sp>
        <p:nvSpPr>
          <p:cNvPr id="2440" name="Google Shape;2440;p9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84</a:t>
            </a:fld>
            <a:endParaRPr/>
          </a:p>
        </p:txBody>
      </p:sp>
      <p:sp>
        <p:nvSpPr>
          <p:cNvPr id="2441" name="Google Shape;2441;p94"/>
          <p:cNvSpPr txBox="1"/>
          <p:nvPr/>
        </p:nvSpPr>
        <p:spPr>
          <a:xfrm>
            <a:off x="7117200" y="115577"/>
            <a:ext cx="4659200" cy="1145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query(3)</a:t>
            </a:r>
            <a:r>
              <a:rPr lang="en" sz="2400">
                <a:solidFill>
                  <a:schemeClr val="dk2"/>
                </a:solidFill>
              </a:rPr>
              <a:t>: There are 1 (odd) keys less than 3 it in BST so opposite of initial state.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2" name="Google Shape;2442;p94"/>
          <p:cNvSpPr txBox="1"/>
          <p:nvPr/>
        </p:nvSpPr>
        <p:spPr>
          <a:xfrm>
            <a:off x="415600" y="16564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Cards: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443" name="Google Shape;2443;p94"/>
          <p:cNvSpPr txBox="1"/>
          <p:nvPr/>
        </p:nvSpPr>
        <p:spPr>
          <a:xfrm>
            <a:off x="415600" y="3154533"/>
            <a:ext cx="170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>
                <a:solidFill>
                  <a:schemeClr val="dk2"/>
                </a:solidFill>
              </a:rPr>
              <a:t>BST: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444" name="Google Shape;2444;p94"/>
          <p:cNvSpPr/>
          <p:nvPr/>
        </p:nvSpPr>
        <p:spPr>
          <a:xfrm>
            <a:off x="239699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5" name="Google Shape;2445;p94"/>
          <p:cNvSpPr/>
          <p:nvPr/>
        </p:nvSpPr>
        <p:spPr>
          <a:xfrm>
            <a:off x="3384192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6" name="Google Shape;2446;p94"/>
          <p:cNvSpPr/>
          <p:nvPr/>
        </p:nvSpPr>
        <p:spPr>
          <a:xfrm>
            <a:off x="4371408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7" name="Google Shape;2447;p94"/>
          <p:cNvSpPr/>
          <p:nvPr/>
        </p:nvSpPr>
        <p:spPr>
          <a:xfrm>
            <a:off x="5358609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8" name="Google Shape;2448;p94"/>
          <p:cNvSpPr/>
          <p:nvPr/>
        </p:nvSpPr>
        <p:spPr>
          <a:xfrm>
            <a:off x="6345825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9" name="Google Shape;2449;p94"/>
          <p:cNvSpPr/>
          <p:nvPr/>
        </p:nvSpPr>
        <p:spPr>
          <a:xfrm>
            <a:off x="7333027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0" name="Google Shape;2450;p94"/>
          <p:cNvSpPr/>
          <p:nvPr/>
        </p:nvSpPr>
        <p:spPr>
          <a:xfrm>
            <a:off x="8320211" y="1536644"/>
            <a:ext cx="487600" cy="731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1" name="Google Shape;2451;p94"/>
          <p:cNvSpPr/>
          <p:nvPr/>
        </p:nvSpPr>
        <p:spPr>
          <a:xfrm>
            <a:off x="9307411" y="1536644"/>
            <a:ext cx="487600" cy="731600"/>
          </a:xfrm>
          <a:prstGeom prst="rect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2" name="Google Shape;2452;p94"/>
          <p:cNvSpPr/>
          <p:nvPr/>
        </p:nvSpPr>
        <p:spPr>
          <a:xfrm rot="10800000">
            <a:off x="2385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3" name="Google Shape;2453;p94"/>
          <p:cNvSpPr/>
          <p:nvPr/>
        </p:nvSpPr>
        <p:spPr>
          <a:xfrm>
            <a:off x="4359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4" name="Google Shape;2454;p94"/>
          <p:cNvSpPr/>
          <p:nvPr/>
        </p:nvSpPr>
        <p:spPr>
          <a:xfrm>
            <a:off x="3372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5" name="Google Shape;2455;p94"/>
          <p:cNvSpPr/>
          <p:nvPr/>
        </p:nvSpPr>
        <p:spPr>
          <a:xfrm rot="10800000">
            <a:off x="53466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6" name="Google Shape;2456;p94"/>
          <p:cNvSpPr/>
          <p:nvPr/>
        </p:nvSpPr>
        <p:spPr>
          <a:xfrm>
            <a:off x="63338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7" name="Google Shape;2457;p94"/>
          <p:cNvSpPr/>
          <p:nvPr/>
        </p:nvSpPr>
        <p:spPr>
          <a:xfrm>
            <a:off x="73210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8" name="Google Shape;2458;p94"/>
          <p:cNvSpPr/>
          <p:nvPr/>
        </p:nvSpPr>
        <p:spPr>
          <a:xfrm rot="10800000">
            <a:off x="83082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9" name="Google Shape;2459;p94"/>
          <p:cNvSpPr/>
          <p:nvPr/>
        </p:nvSpPr>
        <p:spPr>
          <a:xfrm rot="10800000">
            <a:off x="9295400" y="2369833"/>
            <a:ext cx="511600" cy="50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60" name="Google Shape;2460;p94"/>
          <p:cNvGrpSpPr/>
          <p:nvPr/>
        </p:nvGrpSpPr>
        <p:grpSpPr>
          <a:xfrm>
            <a:off x="5513410" y="3232635"/>
            <a:ext cx="1165185" cy="582595"/>
            <a:chOff x="311694" y="4113770"/>
            <a:chExt cx="914397" cy="457200"/>
          </a:xfrm>
        </p:grpSpPr>
        <p:sp>
          <p:nvSpPr>
            <p:cNvPr id="2461" name="Google Shape;2461;p9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2" name="Google Shape;2462;p9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63" name="Google Shape;2463;p94"/>
          <p:cNvCxnSpPr>
            <a:stCxn id="2462" idx="2"/>
            <a:endCxn id="2464" idx="0"/>
          </p:cNvCxnSpPr>
          <p:nvPr/>
        </p:nvCxnSpPr>
        <p:spPr>
          <a:xfrm>
            <a:off x="6387297" y="38152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65" name="Google Shape;2465;p94"/>
          <p:cNvGrpSpPr/>
          <p:nvPr/>
        </p:nvGrpSpPr>
        <p:grpSpPr>
          <a:xfrm>
            <a:off x="4348210" y="4370935"/>
            <a:ext cx="1165185" cy="582595"/>
            <a:chOff x="-602714" y="3220472"/>
            <a:chExt cx="914397" cy="457200"/>
          </a:xfrm>
        </p:grpSpPr>
        <p:sp>
          <p:nvSpPr>
            <p:cNvPr id="2466" name="Google Shape;2466;p94"/>
            <p:cNvSpPr/>
            <p:nvPr/>
          </p:nvSpPr>
          <p:spPr>
            <a:xfrm>
              <a:off x="-602714" y="3220472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7" name="Google Shape;2467;p94"/>
            <p:cNvSpPr/>
            <p:nvPr/>
          </p:nvSpPr>
          <p:spPr>
            <a:xfrm>
              <a:off x="-145517" y="3220472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68" name="Google Shape;2468;p94"/>
          <p:cNvCxnSpPr>
            <a:stCxn id="2467" idx="0"/>
            <a:endCxn id="2461" idx="2"/>
          </p:cNvCxnSpPr>
          <p:nvPr/>
        </p:nvCxnSpPr>
        <p:spPr>
          <a:xfrm rot="10800000" flipH="1">
            <a:off x="5222097" y="3815335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94"/>
          <p:cNvCxnSpPr>
            <a:stCxn id="2467" idx="2"/>
            <a:endCxn id="2470" idx="0"/>
          </p:cNvCxnSpPr>
          <p:nvPr/>
        </p:nvCxnSpPr>
        <p:spPr>
          <a:xfrm>
            <a:off x="5222097" y="4953529"/>
            <a:ext cx="582800" cy="55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1" name="Google Shape;2471;p94"/>
          <p:cNvGrpSpPr/>
          <p:nvPr/>
        </p:nvGrpSpPr>
        <p:grpSpPr>
          <a:xfrm>
            <a:off x="6678610" y="4370935"/>
            <a:ext cx="1165185" cy="582595"/>
            <a:chOff x="311694" y="4113770"/>
            <a:chExt cx="914397" cy="457200"/>
          </a:xfrm>
        </p:grpSpPr>
        <p:sp>
          <p:nvSpPr>
            <p:cNvPr id="2464" name="Google Shape;2464;p9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2" name="Google Shape;2472;p9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73" name="Google Shape;2473;p94"/>
          <p:cNvGrpSpPr/>
          <p:nvPr/>
        </p:nvGrpSpPr>
        <p:grpSpPr>
          <a:xfrm>
            <a:off x="5513410" y="5509235"/>
            <a:ext cx="1165185" cy="582595"/>
            <a:chOff x="311694" y="4113770"/>
            <a:chExt cx="914397" cy="457200"/>
          </a:xfrm>
        </p:grpSpPr>
        <p:sp>
          <p:nvSpPr>
            <p:cNvPr id="2470" name="Google Shape;2470;p94"/>
            <p:cNvSpPr/>
            <p:nvPr/>
          </p:nvSpPr>
          <p:spPr>
            <a:xfrm>
              <a:off x="311694" y="4113770"/>
              <a:ext cx="457200" cy="4572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3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4" name="Google Shape;2474;p94"/>
            <p:cNvSpPr/>
            <p:nvPr/>
          </p:nvSpPr>
          <p:spPr>
            <a:xfrm>
              <a:off x="768891" y="4113770"/>
              <a:ext cx="457200" cy="457200"/>
            </a:xfrm>
            <a:prstGeom prst="rect">
              <a:avLst/>
            </a:prstGeom>
            <a:solidFill>
              <a:srgbClr val="666666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9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Time complexity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0" name="Google Shape;2480;p9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" sz="3200" dirty="0"/>
                  <a:t>Assuming there are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𝑘</m:t>
                    </m:r>
                  </m:oMath>
                </a14:m>
                <a:r>
                  <a:rPr lang="en" sz="3200" dirty="0"/>
                  <a:t> number of </a:t>
                </a:r>
                <a:r>
                  <a:rPr lang="en" sz="3200" dirty="0" err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sz="3200" dirty="0"/>
                  <a:t> operations called and therefore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2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𝑘</m:t>
                    </m:r>
                  </m:oMath>
                </a14:m>
                <a:r>
                  <a:rPr lang="en" sz="3200" dirty="0"/>
                  <a:t> nodes in the BST in the worst case.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query(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onsolas"/>
                        <a:cs typeface="Consolas"/>
                        <a:sym typeface="Consolas"/>
                      </a:rPr>
                      <m:t>𝑖</m:t>
                    </m:r>
                  </m:oMath>
                </a14:m>
                <a:r>
                  <a:rPr lang="en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sz="3200" dirty="0"/>
                  <a:t>: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</m:t>
                    </m:r>
                    <m:r>
                      <m:rPr>
                        <m:sty m:val="p"/>
                      </m:rP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⁡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𝑘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) </m:t>
                    </m:r>
                  </m:oMath>
                </a14:m>
                <a:r>
                  <a:rPr lang="en" sz="3200" dirty="0"/>
                  <a:t>to find out the rank of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sz="3200" dirty="0"/>
                  <a:t>. (What if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𝑖</m:t>
                    </m:r>
                  </m:oMath>
                </a14:m>
                <a:r>
                  <a:rPr lang="en" sz="3200" dirty="0"/>
                  <a:t> is not in the tree?)</a:t>
                </a:r>
                <a:endParaRPr sz="32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3200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turnOver</a:t>
                </a:r>
                <a:r>
                  <a:rPr lang="en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onsolas"/>
                        <a:cs typeface="Consolas"/>
                        <a:sym typeface="Consolas"/>
                      </a:rPr>
                      <m:t>𝑖</m:t>
                    </m:r>
                  </m:oMath>
                </a14:m>
                <a:r>
                  <a:rPr lang="en" sz="3200" dirty="0" err="1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,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onsolas"/>
                        <a:cs typeface="Consolas"/>
                        <a:sym typeface="Consolas"/>
                      </a:rPr>
                      <m:t>𝑗</m:t>
                    </m:r>
                  </m:oMath>
                </a14:m>
                <a:r>
                  <a:rPr lang="en" sz="32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sz="3200" dirty="0"/>
                  <a:t>: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</m:t>
                    </m:r>
                    <m:r>
                      <m:rPr>
                        <m:sty m:val="p"/>
                      </m:rP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⁡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𝑘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) </m:t>
                    </m:r>
                  </m:oMath>
                </a14:m>
                <a:r>
                  <a:rPr lang="en" sz="3200" dirty="0"/>
                  <a:t>since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" sz="3200" dirty="0"/>
                  <a:t> key searches needed, each search will traverse the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</m:t>
                    </m:r>
                    <m:r>
                      <m:rPr>
                        <m:sty m:val="p"/>
                      </m:rP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log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⁡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𝑘</m:t>
                    </m:r>
                    <m:r>
                      <a:rPr lang="en" sz="32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) </m:t>
                    </m:r>
                  </m:oMath>
                </a14:m>
                <a:r>
                  <a:rPr lang="en" sz="3200" dirty="0"/>
                  <a:t>height of the tree in the worst case.</a:t>
                </a:r>
                <a:endParaRPr sz="3200" dirty="0"/>
              </a:p>
            </p:txBody>
          </p:sp>
        </mc:Choice>
        <mc:Fallback xmlns="">
          <p:sp>
            <p:nvSpPr>
              <p:cNvPr id="2480" name="Google Shape;2480;p9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1" name="Google Shape;2481;p9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9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Alternative solution: Space complexity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7" name="Google Shape;2487;p9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" sz="3200" dirty="0"/>
                  <a:t>Space complexity is simply </a:t>
                </a:r>
                <a14:m>
                  <m:oMath xmlns:m="http://schemas.openxmlformats.org/officeDocument/2006/math"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𝑂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(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𝑛</m:t>
                    </m:r>
                    <m:r>
                      <a:rPr lang="e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Symbols"/>
                        <a:cs typeface="Noto Sans Symbols"/>
                        <a:sym typeface="Noto Sans Symbols"/>
                      </a:rPr>
                      <m:t>)</m:t>
                    </m:r>
                  </m:oMath>
                </a14:m>
                <a:r>
                  <a:rPr lang="en" sz="3200" dirty="0"/>
                  <a:t> since in the worst case, all the card indices are in the tree.</a:t>
                </a:r>
                <a:endParaRPr sz="3200" dirty="0"/>
              </a:p>
            </p:txBody>
          </p:sp>
        </mc:Choice>
        <mc:Fallback xmlns="">
          <p:sp>
            <p:nvSpPr>
              <p:cNvPr id="2487" name="Google Shape;2487;p9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1004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8" name="Google Shape;2488;p9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86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Problem 1.b.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3200"/>
              <a:t>How do you design a Data Structure (DS) that serves as an efficient implementation of the given ADT?</a:t>
            </a:r>
            <a:endParaRPr sz="32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You may assume that name and height are unique.</a:t>
            </a:r>
            <a:endParaRPr sz="32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26968</TotalTime>
  <Words>4282</Words>
  <Application>Microsoft Macintosh PowerPoint</Application>
  <PresentationFormat>Widescreen</PresentationFormat>
  <Paragraphs>1348</Paragraphs>
  <Slides>86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Consolas</vt:lpstr>
      <vt:lpstr>Noto Sans Symbols</vt:lpstr>
      <vt:lpstr>Office Theme</vt:lpstr>
      <vt:lpstr>Recitation 05</vt:lpstr>
      <vt:lpstr>Weekly Puzzle</vt:lpstr>
      <vt:lpstr>Recitation goal</vt:lpstr>
      <vt:lpstr>Problem 1</vt:lpstr>
      <vt:lpstr>Heights and Grades</vt:lpstr>
      <vt:lpstr>Problem 1.a.</vt:lpstr>
      <vt:lpstr>Problem 1.a.</vt:lpstr>
      <vt:lpstr>ADT</vt:lpstr>
      <vt:lpstr>Problem 1.b.</vt:lpstr>
      <vt:lpstr>2 stage query</vt:lpstr>
      <vt:lpstr>findAverageGrade(“John”)</vt:lpstr>
      <vt:lpstr>findAverageGrade(“Alice”)</vt:lpstr>
      <vt:lpstr>findAverageGrade strategy</vt:lpstr>
      <vt:lpstr>findAverageGrade algorithm</vt:lpstr>
      <vt:lpstr>findAverageGrade strategy</vt:lpstr>
      <vt:lpstr>Test yourself!</vt:lpstr>
      <vt:lpstr>2 BSTs!</vt:lpstr>
      <vt:lpstr>Problem 1.c.</vt:lpstr>
      <vt:lpstr>insert(“Peter”, 176, 4.8)</vt:lpstr>
      <vt:lpstr>Key duplicates</vt:lpstr>
      <vt:lpstr>insert(“Peter”, 176, 4.8)</vt:lpstr>
      <vt:lpstr>Challenge yourself!</vt:lpstr>
      <vt:lpstr>Challenge yourself!</vt:lpstr>
      <vt:lpstr>Problem 2</vt:lpstr>
      <vt:lpstr>A game of cards</vt:lpstr>
      <vt:lpstr>ADT</vt:lpstr>
      <vt:lpstr>Problem 2.a.</vt:lpstr>
      <vt:lpstr>Problem 2.a.－Approach</vt:lpstr>
      <vt:lpstr>Toggling all cards</vt:lpstr>
      <vt:lpstr>Toggling all cards</vt:lpstr>
      <vt:lpstr>Problem 2.a.－Approach</vt:lpstr>
      <vt:lpstr>Also toggling ½ the cards</vt:lpstr>
      <vt:lpstr>Also toggling ½ the cards</vt:lpstr>
      <vt:lpstr>Also toggling ½ the cards</vt:lpstr>
      <vt:lpstr>Problem 2.a.－Approach</vt:lpstr>
      <vt:lpstr>Also toggling ¼ of the cards</vt:lpstr>
      <vt:lpstr>Also toggling ¼ of the cards</vt:lpstr>
      <vt:lpstr>Problem 2.a.－Approach</vt:lpstr>
      <vt:lpstr>Also toggling every single card</vt:lpstr>
      <vt:lpstr>Also toggling every single card</vt:lpstr>
      <vt:lpstr>Problem 2.a.－Approach</vt:lpstr>
      <vt:lpstr>How do we query(3)?</vt:lpstr>
      <vt:lpstr>How do we query(3)?</vt:lpstr>
      <vt:lpstr>turnOver(1,4)</vt:lpstr>
      <vt:lpstr>turnOver(1,4)</vt:lpstr>
      <vt:lpstr>Problem 2.a.－Approach</vt:lpstr>
      <vt:lpstr>turnOver(3,5)</vt:lpstr>
      <vt:lpstr>turnOver(3,5)</vt:lpstr>
      <vt:lpstr>turnOver(3,5)</vt:lpstr>
      <vt:lpstr>turnOver(3,5)</vt:lpstr>
      <vt:lpstr>turnOver(3,5)</vt:lpstr>
      <vt:lpstr>turnOver pseudocode</vt:lpstr>
      <vt:lpstr>Problem 2.a.</vt:lpstr>
      <vt:lpstr>What are the face directions?</vt:lpstr>
      <vt:lpstr>Key observation</vt:lpstr>
      <vt:lpstr>What are the face directions?</vt:lpstr>
      <vt:lpstr>Test yourself!</vt:lpstr>
      <vt:lpstr>Test yourself!</vt:lpstr>
      <vt:lpstr>Test yourself!</vt:lpstr>
      <vt:lpstr>Test yourself!</vt:lpstr>
      <vt:lpstr>turnOver(4,5)</vt:lpstr>
      <vt:lpstr>Test yourself!</vt:lpstr>
      <vt:lpstr>Test yourself!</vt:lpstr>
      <vt:lpstr>Challenge yourself!</vt:lpstr>
      <vt:lpstr>Challenge yourself!</vt:lpstr>
      <vt:lpstr>Challenge yourself!</vt:lpstr>
      <vt:lpstr>Challenge yourself!</vt:lpstr>
      <vt:lpstr>Test yourself!</vt:lpstr>
      <vt:lpstr>Test yourself!</vt:lpstr>
      <vt:lpstr>Test yourself!</vt:lpstr>
      <vt:lpstr>Tree with 5 cards</vt:lpstr>
      <vt:lpstr>Alternative solution: Overview</vt:lpstr>
      <vt:lpstr>Sub-Toggles – turnover(i,j) </vt:lpstr>
      <vt:lpstr>Test yourself!</vt:lpstr>
      <vt:lpstr>Test yourself!</vt:lpstr>
      <vt:lpstr>Alternative solution: Example</vt:lpstr>
      <vt:lpstr>Alternative solution: Example</vt:lpstr>
      <vt:lpstr>Alternative solution: Example</vt:lpstr>
      <vt:lpstr>Alternative solution: Example</vt:lpstr>
      <vt:lpstr>Alternative solution: Example</vt:lpstr>
      <vt:lpstr>Alternative solution: Example</vt:lpstr>
      <vt:lpstr>Alternative solution: Example</vt:lpstr>
      <vt:lpstr>Alternative solution: Example</vt:lpstr>
      <vt:lpstr>Alternative solution: Example</vt:lpstr>
      <vt:lpstr>Alternative solution: Time complexity</vt:lpstr>
      <vt:lpstr>Alternative solution: Space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01</dc:title>
  <dc:creator>Pranavan Theivendiram</dc:creator>
  <cp:lastModifiedBy>Theivendiram Pranavan</cp:lastModifiedBy>
  <cp:revision>45</cp:revision>
  <dcterms:created xsi:type="dcterms:W3CDTF">2022-01-24T08:30:10Z</dcterms:created>
  <dcterms:modified xsi:type="dcterms:W3CDTF">2023-03-03T11:30:01Z</dcterms:modified>
</cp:coreProperties>
</file>