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onsolas" panose="020B0609020204030204" pitchFamily="49" charset="0"/>
      <p:regular r:id="rId73"/>
      <p:bold r:id="rId74"/>
      <p:italic r:id="rId75"/>
      <p:boldItalic r:id="rId76"/>
    </p:embeddedFont>
    <p:embeddedFont>
      <p:font typeface="Roboto" panose="02010600030101010101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hwVJ66dikBHs1VLqQZVs0yYhsSc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nyu su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font" Target="fonts/font16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customschemas.google.com/relationships/presentationmetadata" Target="meta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2.fntdata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Shape getArea example</a:t>
            </a:r>
            <a:endParaRPr/>
          </a:p>
        </p:txBody>
      </p:sp>
      <p:sp>
        <p:nvSpPr>
          <p:cNvPr id="175" name="Google Shape;1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From the CS2040S lecture slides</a:t>
            </a:r>
            <a:endParaRPr/>
          </a:p>
        </p:txBody>
      </p:sp>
      <p:sp>
        <p:nvSpPr>
          <p:cNvPr id="243" name="Google Shape;24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From the CS2040S lecture slides</a:t>
            </a:r>
            <a:endParaRPr/>
          </a:p>
        </p:txBody>
      </p:sp>
      <p:sp>
        <p:nvSpPr>
          <p:cNvPr id="249" name="Google Shape;24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From the CS2040S lecture slides big OMEGA</a:t>
            </a:r>
            <a:endParaRPr/>
          </a:p>
        </p:txBody>
      </p:sp>
      <p:sp>
        <p:nvSpPr>
          <p:cNvPr id="255" name="Google Shape;255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6" name="Google Shape;31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2" name="Google Shape;35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4" name="Google Shape;36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" name="Google Shape;3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6" name="Google Shape;37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8" name="Google Shape;38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4" name="Google Shape;39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6" name="Google Shape;40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fb2acf042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fb2acf042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fb2acf042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fb2acf042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Some people might be too shy to speak up in class, so preparedness xp tells me whether you actually did the tutorial so I can award xp accordingly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9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5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5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dt" idx="10"/>
          </p:nvPr>
        </p:nvSpPr>
        <p:spPr>
          <a:xfrm>
            <a:off x="857247" y="4667871"/>
            <a:ext cx="174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85"/>
          <p:cNvSpPr txBox="1">
            <a:spLocks noGrp="1"/>
          </p:cNvSpPr>
          <p:nvPr>
            <p:ph type="ftr" idx="11"/>
          </p:nvPr>
        </p:nvSpPr>
        <p:spPr>
          <a:xfrm>
            <a:off x="2961861" y="4667871"/>
            <a:ext cx="3538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85"/>
          <p:cNvSpPr txBox="1">
            <a:spLocks noGrp="1"/>
          </p:cNvSpPr>
          <p:nvPr>
            <p:ph type="sldNum" idx="12"/>
          </p:nvPr>
        </p:nvSpPr>
        <p:spPr>
          <a:xfrm>
            <a:off x="6997148" y="4667871"/>
            <a:ext cx="1279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CS2040S Tutorial 1</a:t>
            </a:r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5189509" y="4030641"/>
            <a:ext cx="3701178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 smtClean="0"/>
              <a:t>Done by Xiao Yan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/>
          <p:nvPr/>
        </p:nvSpPr>
        <p:spPr>
          <a:xfrm>
            <a:off x="173355" y="182880"/>
            <a:ext cx="8793300" cy="478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173355" y="182880"/>
            <a:ext cx="8793300" cy="4783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1"/>
          <p:cNvCxnSpPr/>
          <p:nvPr/>
        </p:nvCxnSpPr>
        <p:spPr>
          <a:xfrm>
            <a:off x="1483995" y="2800350"/>
            <a:ext cx="6172200" cy="0"/>
          </a:xfrm>
          <a:prstGeom prst="straightConnector1">
            <a:avLst/>
          </a:prstGeom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1"/>
          <p:cNvSpPr/>
          <p:nvPr/>
        </p:nvSpPr>
        <p:spPr>
          <a:xfrm>
            <a:off x="173355" y="182880"/>
            <a:ext cx="8793300" cy="4783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>
            <a:spLocks noGrp="1"/>
          </p:cNvSpPr>
          <p:nvPr>
            <p:ph type="title"/>
          </p:nvPr>
        </p:nvSpPr>
        <p:spPr>
          <a:xfrm>
            <a:off x="1330019" y="2232974"/>
            <a:ext cx="64803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 sz="4500" b="1" cap="none">
                <a:solidFill>
                  <a:schemeClr val="lt1"/>
                </a:solidFill>
              </a:rPr>
              <a:t>TUTORIAL SHEET</a:t>
            </a:r>
            <a:endParaRPr sz="3000" b="1" cap="none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What is the difference between a class and an object?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What is the difference between a class and an object?</a:t>
            </a:r>
            <a:endParaRPr/>
          </a:p>
          <a:p>
            <a:pPr marL="381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chemeClr val="dk1"/>
              </a:solidFill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A class is a template for objects. It defines the properties and behaviour (methods) of objects that are created from it.</a:t>
            </a:r>
            <a:endParaRPr/>
          </a:p>
          <a:p>
            <a:pPr marL="177800" lvl="0" indent="-139700" algn="l" rtl="0">
              <a:lnSpc>
                <a:spcPct val="90000"/>
              </a:lnSpc>
              <a:spcBef>
                <a:spcPts val="1100"/>
              </a:spcBef>
              <a:spcAft>
                <a:spcPts val="120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On the other hand, an object is a</a:t>
            </a:r>
            <a:r>
              <a:rPr lang="en">
                <a:solidFill>
                  <a:schemeClr val="dk1"/>
                </a:solidFill>
              </a:rPr>
              <a:t> specific</a:t>
            </a:r>
            <a:r>
              <a:rPr lang="en" sz="1800">
                <a:solidFill>
                  <a:schemeClr val="dk1"/>
                </a:solidFill>
              </a:rPr>
              <a:t> instance of a class.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Why does the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800">
                <a:solidFill>
                  <a:schemeClr val="dk1"/>
                </a:solidFill>
              </a:rPr>
              <a:t> method come with a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chemeClr val="dk1"/>
                </a:solidFill>
              </a:rPr>
              <a:t> modifier?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Why does the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800">
                <a:solidFill>
                  <a:schemeClr val="dk1"/>
                </a:solidFill>
              </a:rPr>
              <a:t> method come with a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800">
                <a:solidFill>
                  <a:schemeClr val="dk1"/>
                </a:solidFill>
              </a:rPr>
              <a:t> modifier?</a:t>
            </a:r>
            <a:endParaRPr/>
          </a:p>
          <a:p>
            <a:pPr marL="381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>
                <a:solidFill>
                  <a:schemeClr val="dk1"/>
                </a:solidFill>
              </a:rPr>
              <a:t> keyword allows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chemeClr val="dk1"/>
                </a:solidFill>
              </a:rPr>
              <a:t> method to be called without first creating an object of the class in which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chemeClr val="dk1"/>
                </a:solidFill>
              </a:rPr>
              <a:t> method is defined.</a:t>
            </a:r>
            <a:endParaRPr>
              <a:solidFill>
                <a:schemeClr val="dk1"/>
              </a:solidFill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Static variables/methods are tied to class, rather than specific instances (objects).</a:t>
            </a:r>
            <a:endParaRPr/>
          </a:p>
          <a:p>
            <a:pPr marL="177800" lvl="0" indent="-1397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Note that the following exact method signature must be used for the entry point of the program.</a:t>
            </a:r>
            <a:endParaRPr/>
          </a:p>
          <a:p>
            <a:pPr marL="546100" lvl="2" indent="-1270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Give an example class (or classes) that uses the modifier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</a:rPr>
              <a:t> incorrectly (i.e., the program will not compile as it is, but would compile if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</a:rPr>
              <a:t> were changed to public).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77750" y="1474500"/>
            <a:ext cx="32586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SecretHolder {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private int secret;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public SecretHolder(int value){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this.secret = value;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336247" y="1474500"/>
            <a:ext cx="59586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 {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public static void main(String[] args){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SecretHolder holder = new SecretHolder(5);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holder.secret = 6; // Compile-time error!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Why do we use interfaces?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Why do we use interfaces?</a:t>
            </a:r>
            <a:endParaRPr/>
          </a:p>
          <a:p>
            <a:pPr marL="381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chemeClr val="dk1"/>
              </a:solidFill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Interfaces can be seen as a sort of “contract” that is signed by a class whenever it implements the interface.</a:t>
            </a:r>
            <a:endParaRPr/>
          </a:p>
          <a:p>
            <a:pPr marL="177800" lvl="0" indent="-139700" algn="l" rtl="0">
              <a:lnSpc>
                <a:spcPct val="90000"/>
              </a:lnSpc>
              <a:spcBef>
                <a:spcPts val="1100"/>
              </a:spcBef>
              <a:spcAft>
                <a:spcPts val="120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This is helpful because we are guaranteed that classes which implement a particular interface, support the operations specified by that interface.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858000" y="1872825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Give an example of using an interface.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About me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altLang="zh-CN" dirty="0"/>
              <a:t>Name: </a:t>
            </a:r>
            <a:r>
              <a:rPr lang="en-US" altLang="zh-CN" dirty="0" smtClean="0"/>
              <a:t>Xiao Yan</a:t>
            </a:r>
            <a:endParaRPr lang="en-US" altLang="zh-CN" dirty="0"/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zh-CN" dirty="0"/>
              <a:t>Course: Y2 Computer Science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zh-CN" dirty="0"/>
              <a:t>Hobbies: Competitive </a:t>
            </a:r>
            <a:r>
              <a:rPr lang="en-US" altLang="zh-CN" dirty="0" smtClean="0"/>
              <a:t>Programming, Badminton, Basketball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altLang="zh-CN" dirty="0" smtClean="0"/>
              <a:t>Contacts</a:t>
            </a:r>
            <a:r>
              <a:rPr lang="en-US" altLang="zh-CN" dirty="0"/>
              <a:t>: </a:t>
            </a:r>
            <a:r>
              <a:rPr lang="en-US" altLang="zh-CN" dirty="0" smtClean="0"/>
              <a:t>e0902032@u.nus.edu</a:t>
            </a:r>
            <a:endParaRPr lang="en-US" altLang="zh-CN" dirty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/>
              <a:t>Telegram: </a:t>
            </a:r>
            <a:r>
              <a:rPr lang="en-US" altLang="zh-CN" dirty="0" smtClean="0"/>
              <a:t>@XpeterY007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858000" y="1872825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Give an example of using an interface.</a:t>
            </a:r>
            <a:endParaRPr sz="2500"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302575"/>
            <a:ext cx="78867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Can a method return an interface?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Can a method return an interface?</a:t>
            </a:r>
            <a:endParaRPr sz="1800">
              <a:solidFill>
                <a:schemeClr val="dk1"/>
              </a:solidFill>
            </a:endParaRPr>
          </a:p>
          <a:p>
            <a:pPr marL="177800" lvl="0" indent="0" algn="l" rtl="0">
              <a:lnSpc>
                <a:spcPct val="90000"/>
              </a:lnSpc>
              <a:spcBef>
                <a:spcPts val="1100"/>
              </a:spcBef>
              <a:spcAft>
                <a:spcPts val="120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</a:rPr>
              <a:t>Yes.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365" y="2399050"/>
            <a:ext cx="8429275" cy="2679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868800" y="180975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869550" y="1078349"/>
            <a:ext cx="7404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Refer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IntegerExamination.java</a:t>
            </a:r>
            <a:r>
              <a:rPr lang="en" sz="1800">
                <a:solidFill>
                  <a:schemeClr val="dk1"/>
                </a:solidFill>
              </a:rPr>
              <a:t>. Without running the code, predict the output of the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800">
                <a:solidFill>
                  <a:schemeClr val="dk1"/>
                </a:solidFill>
              </a:rPr>
              <a:t> method. Can you explain the outputs.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0439" y="0"/>
            <a:ext cx="6723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am in addOne. The value of i is 8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am in myIntAddOne. The value of j is 8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am in myOtherIntAddOne. The value of k is 8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final value of i back in main is 7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final value of j back in main is 8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final value of k back in main is 7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 dirty="0">
                <a:solidFill>
                  <a:schemeClr val="dk1"/>
                </a:solidFill>
              </a:rPr>
              <a:t>Can a variable in a parameter list for a method have the same name as a member (or static) variable in the class? If yes, how is the conflict of names resolved?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Java Review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</a:rPr>
              <a:t>Can a variable in a parameter list for a method have the same name as a member (or static) variable in the class? If yes, how is the conflict of names resolved?</a:t>
            </a:r>
            <a:endParaRPr/>
          </a:p>
          <a:p>
            <a:pPr marL="381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chemeClr val="dk1"/>
              </a:solidFill>
            </a:endParaRPr>
          </a:p>
          <a:p>
            <a:pPr marL="177800" lvl="0" indent="-139700" algn="l" rtl="0">
              <a:lnSpc>
                <a:spcPct val="90000"/>
              </a:lnSpc>
              <a:spcBef>
                <a:spcPts val="1100"/>
              </a:spcBef>
              <a:spcAft>
                <a:spcPts val="120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Yes! Use the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800">
                <a:solidFill>
                  <a:schemeClr val="dk1"/>
                </a:solidFill>
              </a:rPr>
              <a:t> keyword.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2957000" y="1744125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Big O Notation</a:t>
            </a: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3519050" y="2761425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1200"/>
              </a:spcAft>
              <a:buSzPts val="1100"/>
              <a:buNone/>
            </a:pPr>
            <a:r>
              <a:rPr lang="en"/>
              <a:t>A brief recap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3212" y="209250"/>
            <a:ext cx="6117577" cy="47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About You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Name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Planned Focus </a:t>
            </a:r>
            <a:r>
              <a:rPr lang="en" dirty="0" smtClean="0"/>
              <a:t>Area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Why CS?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CCAs / interesting thing about yourself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How difficult did you find ps1/ps2 out of </a:t>
            </a:r>
            <a:r>
              <a:rPr lang="en" dirty="0" smtClean="0"/>
              <a:t>10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Have you taken trinity(CS2030S, CS2040S, CS2100)? Why?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3213" y="209250"/>
            <a:ext cx="6117574" cy="47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4876" y="613975"/>
            <a:ext cx="5453324" cy="42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5288450" y="1011763"/>
            <a:ext cx="5661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Eg(T(n) = O/</a:t>
            </a:r>
            <a:r>
              <a:rPr lang="en" sz="180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Ω/Θ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(f(n)) 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Upper bound O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8108"/>
              <a:buFont typeface="Arial"/>
              <a:buChar char="●"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T(n) &lt;= c * f(n)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Lower bound </a:t>
            </a:r>
            <a:r>
              <a:rPr lang="en" sz="180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Ω</a:t>
            </a:r>
            <a:endParaRPr sz="1800" b="0" i="0" u="none" strike="noStrike" cap="non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8108"/>
              <a:buFont typeface="Arial"/>
              <a:buChar char="●"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T(n) &gt;= c * f(n)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‘Tight’ bound </a:t>
            </a:r>
            <a:r>
              <a:rPr lang="en" sz="180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 (doesn’t always exist)</a:t>
            </a:r>
            <a:endParaRPr sz="1800" b="0" i="0" u="none" strike="noStrike" cap="non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8108"/>
              <a:buFont typeface="Arial"/>
              <a:buChar char="●"/>
            </a:pPr>
            <a:r>
              <a:rPr lang="en" sz="180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T(n) = Θ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(f(n)) 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iif T(n) = O(f(n)) &amp;&amp; T(n) = </a:t>
            </a:r>
            <a:r>
              <a:rPr lang="en" sz="180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Ω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(f(n))</a:t>
            </a:r>
            <a:endParaRPr sz="1800" b="0" i="0" u="none" strike="noStrike" cap="non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Useful Facts</a:t>
            </a: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Useful Facts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8" t="-29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Useful Facts</a:t>
            </a:r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8" t="-210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2: Asymptotic Analysis</a:t>
            </a:r>
            <a:endParaRPr/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793075" y="147450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7" t="-210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2: Asymptotic Analysis</a:t>
            </a:r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2: Asymptotic Analysis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2: Asymptotic Analysis</a:t>
            </a:r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2: Asymptotic Analysis</a:t>
            </a:r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Admin Matters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2: Asymptotic Analysis</a:t>
            </a:r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9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2: Asymptotic Analysis</a:t>
            </a:r>
            <a:endParaRPr/>
          </a:p>
        </p:txBody>
      </p:sp>
      <p:sp>
        <p:nvSpPr>
          <p:cNvPr id="325" name="Google Shape;325;p43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7" t="-29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2: Asymptotic Analysis</a:t>
            </a:r>
            <a:endParaRPr/>
          </a:p>
        </p:txBody>
      </p:sp>
      <p:sp>
        <p:nvSpPr>
          <p:cNvPr id="331" name="Google Shape;331;p44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2: Asymptotic Analysis</a:t>
            </a:r>
            <a:endParaRPr/>
          </a:p>
        </p:txBody>
      </p:sp>
      <p:sp>
        <p:nvSpPr>
          <p:cNvPr id="337" name="Google Shape;337;p45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43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343" name="Google Shape;343;p46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8" t="-2108" r="-86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349" name="Google Shape;349;p47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367" name="Google Shape;367;p50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Structure of Tutorials</a:t>
            </a: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Starting from next week, send me your answers to your assigned questions in a pdf </a:t>
            </a:r>
            <a:r>
              <a:rPr lang="en" i="1" dirty="0"/>
              <a:t>before </a:t>
            </a:r>
            <a:r>
              <a:rPr lang="en" dirty="0"/>
              <a:t>the tutorial via Telegram (for preparedness points)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Don’t need to do everything; just go through the questions and do what you can!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During the tutorials, I’ll call on you guys to answer to questions in an order I’ll </a:t>
            </a:r>
            <a:r>
              <a:rPr lang="en" u="sng"/>
              <a:t>publish </a:t>
            </a:r>
            <a:r>
              <a:rPr lang="en" u="sng" smtClean="0"/>
              <a:t>days </a:t>
            </a:r>
            <a:r>
              <a:rPr lang="en" u="sng" dirty="0"/>
              <a:t>before tutorial</a:t>
            </a:r>
            <a:r>
              <a:rPr lang="en" dirty="0"/>
              <a:t> on Telegram (so you’ll be prepared to answer at least one question! And everybody gets to answer for participation marks)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are encouraged to give alternative solutions/add on for more participation points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379" name="Google Shape;379;p52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391" name="Google Shape;391;p54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397" name="Google Shape;397;p55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44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3: More Asymptotic Analysis!</a:t>
            </a:r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8" t="-44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4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6341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n" sz="3000"/>
              <a:t>Problem 4: Another Application of Binary Search</a:t>
            </a:r>
            <a:endParaRPr/>
          </a:p>
        </p:txBody>
      </p:sp>
      <p:sp>
        <p:nvSpPr>
          <p:cNvPr id="409" name="Google Shape;409;p74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7" t="-210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5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6341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n" sz="3000"/>
              <a:t>Problem 4: Another Application of Binary Search</a:t>
            </a:r>
            <a:endParaRPr/>
          </a:p>
        </p:txBody>
      </p:sp>
      <p:sp>
        <p:nvSpPr>
          <p:cNvPr id="415" name="Google Shape;415;p75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413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7" t="-1877" r="-987" b="-12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b2acf0421_2_0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Problem 5: Another Application of Binary Search</a:t>
            </a:r>
            <a:endParaRPr sz="3000" dirty="0"/>
          </a:p>
        </p:txBody>
      </p:sp>
      <p:sp>
        <p:nvSpPr>
          <p:cNvPr id="421" name="Google Shape;421;g1fb2acf0421_2_0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298450" algn="l" rtl="0">
              <a:spcBef>
                <a:spcPts val="110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N piles with piles[i] for i-th pile and h hours remaining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Find minimum rate k to complete the task</a:t>
            </a:r>
            <a:endParaRPr dirty="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110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During every hour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if pile completed, the remaining time of this hour is spent as well;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else, more hours is needed before you can start on next pile.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fb2acf0421_2_5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5: Another Application of Binary Search</a:t>
            </a:r>
            <a:endParaRPr sz="3000"/>
          </a:p>
        </p:txBody>
      </p:sp>
      <p:sp>
        <p:nvSpPr>
          <p:cNvPr id="427" name="Google Shape;427;g1fb2acf0421_2_5"/>
          <p:cNvSpPr txBox="1">
            <a:spLocks noGrp="1"/>
          </p:cNvSpPr>
          <p:nvPr>
            <p:ph type="body" idx="1"/>
          </p:nvPr>
        </p:nvSpPr>
        <p:spPr>
          <a:xfrm>
            <a:off x="858000" y="1563950"/>
            <a:ext cx="7404900" cy="302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298450" algn="l" rtl="0">
              <a:spcBef>
                <a:spcPts val="110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The key observations include: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Binary Search -&gt; Find monotonic function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When k is getting larger, number of hours to complete task will never increase (monotonically decreasing)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Similar to Tutorial Allocation problem in lecture4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Think about: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Given a fixed </a:t>
            </a:r>
            <a:r>
              <a:rPr lang="en" i="1" dirty="0"/>
              <a:t>k</a:t>
            </a:r>
            <a:r>
              <a:rPr lang="en" dirty="0"/>
              <a:t>, how to compute the hours?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So solution is to binary search on </a:t>
            </a:r>
            <a:r>
              <a:rPr lang="en" i="1" dirty="0"/>
              <a:t>k</a:t>
            </a:r>
            <a:endParaRPr i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When computed hours is less than </a:t>
            </a:r>
            <a:r>
              <a:rPr lang="en" i="1" dirty="0"/>
              <a:t>h</a:t>
            </a:r>
            <a:r>
              <a:rPr lang="en" dirty="0"/>
              <a:t>, we search for smaller </a:t>
            </a:r>
            <a:r>
              <a:rPr lang="en" i="1" dirty="0"/>
              <a:t>k</a:t>
            </a:r>
            <a:endParaRPr i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Otherwise, search for larger </a:t>
            </a:r>
            <a:r>
              <a:rPr lang="en" i="1" dirty="0"/>
              <a:t>k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Problem 6 Yet Another Application of Binary Search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433" name="Google Shape;43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1163" y="1366175"/>
            <a:ext cx="578167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6"/>
          <p:cNvSpPr txBox="1"/>
          <p:nvPr/>
        </p:nvSpPr>
        <p:spPr>
          <a:xfrm>
            <a:off x="2689800" y="4429975"/>
            <a:ext cx="37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bounding box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Structure of Tutorials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Gives you </a:t>
            </a:r>
            <a:r>
              <a:rPr lang="en" u="sng" dirty="0"/>
              <a:t>at least</a:t>
            </a:r>
            <a:r>
              <a:rPr lang="en" dirty="0"/>
              <a:t> one question to think deeply about and answer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Expectations : No need to do everything in the tutorial beforehand, just get a rough idea of the questions and be prepared to answer </a:t>
            </a:r>
            <a:r>
              <a:rPr lang="en" dirty="0" smtClean="0"/>
              <a:t>questions assigned to you </a:t>
            </a:r>
            <a:r>
              <a:rPr lang="en" dirty="0"/>
              <a:t>in </a:t>
            </a:r>
            <a:r>
              <a:rPr lang="en" dirty="0" smtClean="0"/>
              <a:t>class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Discussion are warmly welcome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Answer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440" name="Google Shape;440;p77"/>
          <p:cNvSpPr txBox="1"/>
          <p:nvPr/>
        </p:nvSpPr>
        <p:spPr>
          <a:xfrm>
            <a:off x="419550" y="1216225"/>
            <a:ext cx="83049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bounding box -&gt; min, max x and y values.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Look for the pattern in the pairs. (aka property of the polygon)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coords and Y coords can only have 4 graph shapes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Tutorial Qn 6 Answer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446" name="Google Shape;446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975" y="1095800"/>
            <a:ext cx="2876550" cy="1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5025" y="1095800"/>
            <a:ext cx="2699934" cy="1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6975" y="3060300"/>
            <a:ext cx="2782955" cy="1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88330" y="2945025"/>
            <a:ext cx="2693324" cy="18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Tutorial Qn 6 Answer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455" name="Google Shape;455;p79"/>
          <p:cNvSpPr txBox="1"/>
          <p:nvPr/>
        </p:nvSpPr>
        <p:spPr>
          <a:xfrm>
            <a:off x="419550" y="1216225"/>
            <a:ext cx="83049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Peak find/ binary search works on those graph. (first 2 is done in ps2)</a:t>
            </a: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the zigzag graph, note that since it is a </a:t>
            </a:r>
            <a:r>
              <a:rPr lang="en" sz="24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closed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polygon, the start point will not cross once more with the end point.</a:t>
            </a: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by doing bin search, u can guarantee that the </a:t>
            </a:r>
            <a:r>
              <a:rPr lang="en" sz="24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maximum/minimum -&gt; global maximum/minimum</a:t>
            </a: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Structure of Tutorials</a:t>
            </a:r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EXP during tutorials will be based on:</a:t>
            </a:r>
            <a:endParaRPr sz="22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Preparedness XP (effort put into the answers you send me before the tutorial)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Participation XP (how much you are willing to engage with the class and contribute)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Attendance XP (whether you come to tutorial)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Communication by Telegram (group chat as much as possible so that everyone can learn! Try not to PM me directly unless it’s something private)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Consultation by appointment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I’ll try to reply to questions as soon as possible. If you don’t get some form of reply after a day, do ping me again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I’ll try to keep it </a:t>
            </a:r>
            <a:r>
              <a:rPr lang="en" dirty="0" smtClean="0"/>
              <a:t>to short and give you more time for Q&amp;A or other events.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/>
        </p:nvSpPr>
        <p:spPr>
          <a:xfrm>
            <a:off x="225250" y="1028700"/>
            <a:ext cx="8393700" cy="39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1447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B727"/>
              </a:buClr>
              <a:buSzPts val="132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PS3 onwards: NO resubmissions allowed once submitted</a:t>
            </a:r>
            <a:endParaRPr sz="1600" b="0" i="0" u="none" strike="noStrike" cap="none" dirty="0">
              <a:solidFill>
                <a:srgbClr val="A6B72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520" marR="0" lvl="2" indent="-14477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A6B727"/>
              </a:buClr>
              <a:buSzPts val="132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fairness and to discourage “whacking” the problem until you get a good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  <a:p>
            <a:pPr marL="731520" marR="0" lvl="2" indent="-14477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A6B727"/>
              </a:buClr>
              <a:buSzPts val="1320"/>
              <a:buFont typeface="Arial"/>
              <a:buChar char="•"/>
            </a:pPr>
            <a:r>
              <a:rPr lang="en" sz="1800" dirty="0" smtClean="0">
                <a:solidFill>
                  <a:schemeClr val="dk1"/>
                </a:solidFill>
              </a:rPr>
              <a:t>Can ask me to verify things related to PS, but no answers provided.</a:t>
            </a:r>
            <a:endParaRPr sz="1200" b="0" i="0" u="none" strike="noStrike" cap="none" dirty="0">
              <a:solidFill>
                <a:srgbClr val="A6B72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520" marR="0" lvl="2" indent="-1447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6B727"/>
              </a:buClr>
              <a:buSzPts val="132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 Practices are exempt from this</a:t>
            </a:r>
            <a:endParaRPr sz="1200" b="0" i="0" u="none" strike="noStrike" cap="none" dirty="0">
              <a:solidFill>
                <a:srgbClr val="A6B72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0160" marR="0" lvl="4" indent="-1447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6B727"/>
              </a:buClr>
              <a:buSzPts val="1160"/>
              <a:buFont typeface="Arial"/>
              <a:buChar char="•"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add a comment on Coursemology or message me on Telegram if you wish to retry</a:t>
            </a:r>
            <a:endParaRPr sz="1000" b="0" i="0" u="none" strike="noStrike" cap="none" dirty="0">
              <a:solidFill>
                <a:srgbClr val="A6B72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447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6B727"/>
              </a:buClr>
              <a:buSzPts val="132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passing the public test cases does not guarantee that your solution is correct</a:t>
            </a:r>
            <a:endParaRPr sz="1600" b="0" i="0" u="none" strike="noStrike" cap="none" dirty="0">
              <a:solidFill>
                <a:srgbClr val="A6B72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520" marR="0" lvl="2" indent="-14477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A6B727"/>
              </a:buClr>
              <a:buSzPts val="132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private test cases which are not shown to you</a:t>
            </a:r>
            <a:endParaRPr sz="1200" b="0" i="0" u="none" strike="noStrike" cap="none" dirty="0">
              <a:solidFill>
                <a:srgbClr val="A6B72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520" marR="0" lvl="2" indent="-1447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6B727"/>
              </a:buClr>
              <a:buSzPts val="132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and every line of your code and try to come up with my own test cases that break your code even if you pass the private test cases</a:t>
            </a:r>
            <a:endParaRPr sz="1200" b="0" i="0" u="none" strike="noStrike" cap="none" dirty="0">
              <a:solidFill>
                <a:srgbClr val="A6B72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520" marR="0" lvl="2" indent="-13715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6B727"/>
              </a:buClr>
              <a:buSzPts val="1200"/>
              <a:buFont typeface="Corbe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your code thoroughly!!!</a:t>
            </a:r>
            <a:endParaRPr sz="1200" b="0" i="0" u="none" strike="noStrike" cap="none" dirty="0">
              <a:solidFill>
                <a:srgbClr val="A6B7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Grading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</TotalTime>
  <Words>1560</Words>
  <Application>Microsoft Office PowerPoint</Application>
  <PresentationFormat>全屏显示(16:9)</PresentationFormat>
  <Paragraphs>207</Paragraphs>
  <Slides>62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Corbel</vt:lpstr>
      <vt:lpstr>Arial</vt:lpstr>
      <vt:lpstr>Calibri</vt:lpstr>
      <vt:lpstr>Consolas</vt:lpstr>
      <vt:lpstr>Roboto</vt:lpstr>
      <vt:lpstr>Simple Light</vt:lpstr>
      <vt:lpstr>CS2040S Tutorial 1</vt:lpstr>
      <vt:lpstr>About me  </vt:lpstr>
      <vt:lpstr>About You </vt:lpstr>
      <vt:lpstr>Admin Matters </vt:lpstr>
      <vt:lpstr>Structure of Tutorials</vt:lpstr>
      <vt:lpstr>Structure of Tutorials</vt:lpstr>
      <vt:lpstr>Structure of Tutorials</vt:lpstr>
      <vt:lpstr>General</vt:lpstr>
      <vt:lpstr>Grading</vt:lpstr>
      <vt:lpstr>TUTORIAL SHEET</vt:lpstr>
      <vt:lpstr>Problem 1: Java Review</vt:lpstr>
      <vt:lpstr>Problem 1: Java Review</vt:lpstr>
      <vt:lpstr>Problem 1: Java Review</vt:lpstr>
      <vt:lpstr>Problem 1: Java Review</vt:lpstr>
      <vt:lpstr>Problem 1: Java Review</vt:lpstr>
      <vt:lpstr>Problem 1: Java Review</vt:lpstr>
      <vt:lpstr>Problem 1: Java Review</vt:lpstr>
      <vt:lpstr>Problem 1: Java Review</vt:lpstr>
      <vt:lpstr>Problem 1: Java Review</vt:lpstr>
      <vt:lpstr>Problem 1: Java Review</vt:lpstr>
      <vt:lpstr>Problem 1: Java Review</vt:lpstr>
      <vt:lpstr>Problem 1: Java Review</vt:lpstr>
      <vt:lpstr>Problem 1: Java Review</vt:lpstr>
      <vt:lpstr>PowerPoint 演示文稿</vt:lpstr>
      <vt:lpstr>Problem 1: Java Review</vt:lpstr>
      <vt:lpstr>Problem 1: Java Review</vt:lpstr>
      <vt:lpstr>Problem 1: Java Review</vt:lpstr>
      <vt:lpstr>Big O Notation</vt:lpstr>
      <vt:lpstr>PowerPoint 演示文稿</vt:lpstr>
      <vt:lpstr>PowerPoint 演示文稿</vt:lpstr>
      <vt:lpstr>PowerPoint 演示文稿</vt:lpstr>
      <vt:lpstr>Useful Facts</vt:lpstr>
      <vt:lpstr>Useful Facts</vt:lpstr>
      <vt:lpstr>Useful Facts</vt:lpstr>
      <vt:lpstr>Problem 2: Asymptotic Analysis</vt:lpstr>
      <vt:lpstr>Problem 2: Asymptotic Analysis</vt:lpstr>
      <vt:lpstr>Problem 2: Asymptotic Analysis</vt:lpstr>
      <vt:lpstr>Problem 2: Asymptotic Analysis</vt:lpstr>
      <vt:lpstr>Problem 2: Asymptotic Analysis</vt:lpstr>
      <vt:lpstr>Problem 2: Asymptotic Analysis</vt:lpstr>
      <vt:lpstr>Problem 2: Asymptotic Analysis</vt:lpstr>
      <vt:lpstr>Problem 2: Asymptotic Analysis</vt:lpstr>
      <vt:lpstr>Problem 2: Asymptotic Analysis</vt:lpstr>
      <vt:lpstr>Problem 3: More Asymptotic Analysis!</vt:lpstr>
      <vt:lpstr>Problem 3: More Asymptotic Analysis!</vt:lpstr>
      <vt:lpstr>Problem 3: More Asymptotic Analysis!</vt:lpstr>
      <vt:lpstr>Problem 3: More Asymptotic Analysis!</vt:lpstr>
      <vt:lpstr>Problem 3: More Asymptotic Analysis!</vt:lpstr>
      <vt:lpstr>Problem 3: More Asymptotic Analysis!</vt:lpstr>
      <vt:lpstr>Problem 3: More Asymptotic Analysis!</vt:lpstr>
      <vt:lpstr>Problem 3: More Asymptotic Analysis!</vt:lpstr>
      <vt:lpstr>Problem 3: More Asymptotic Analysis!</vt:lpstr>
      <vt:lpstr>Problem 3: More Asymptotic Analysis!</vt:lpstr>
      <vt:lpstr>Problem 3: More Asymptotic Analysis!</vt:lpstr>
      <vt:lpstr>Problem 4: Another Application of Binary Search</vt:lpstr>
      <vt:lpstr>Problem 4: Another Application of Binary Search</vt:lpstr>
      <vt:lpstr>Problem 5: Another Application of Binary Search</vt:lpstr>
      <vt:lpstr>Problem 5: Another Application of Binary Search</vt:lpstr>
      <vt:lpstr>Problem 6 Yet Another Application of Binary Search </vt:lpstr>
      <vt:lpstr>Answer </vt:lpstr>
      <vt:lpstr>Tutorial Qn 6 Answer </vt:lpstr>
      <vt:lpstr>Tutorial Qn 6 Answer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CS2040S Tutorial 1</dc:title>
  <dc:creator>dell</dc:creator>
  <cp:lastModifiedBy>Xiao Yan</cp:lastModifiedBy>
  <cp:revision>12</cp:revision>
  <dcterms:modified xsi:type="dcterms:W3CDTF">2023-01-25T12:42:05Z</dcterms:modified>
</cp:coreProperties>
</file>