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673" r:id="rId19"/>
    <p:sldId id="650" r:id="rId20"/>
    <p:sldId id="651" r:id="rId21"/>
    <p:sldId id="652" r:id="rId22"/>
    <p:sldId id="653" r:id="rId23"/>
    <p:sldId id="654" r:id="rId24"/>
    <p:sldId id="670" r:id="rId25"/>
    <p:sldId id="658" r:id="rId26"/>
    <p:sldId id="657" r:id="rId27"/>
    <p:sldId id="659" r:id="rId28"/>
    <p:sldId id="660" r:id="rId29"/>
    <p:sldId id="671" r:id="rId30"/>
    <p:sldId id="672" r:id="rId31"/>
    <p:sldId id="661" r:id="rId32"/>
    <p:sldId id="662" r:id="rId33"/>
    <p:sldId id="663" r:id="rId34"/>
    <p:sldId id="67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4" id="{C73A5412-A70F-49BB-848E-4CEE97A2902E}">
          <p14:sldIdLst>
            <p14:sldId id="256"/>
            <p14:sldId id="257"/>
            <p14:sldId id="258"/>
            <p14:sldId id="259"/>
            <p14:sldId id="261"/>
            <p14:sldId id="263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Q5" id="{45CD633D-62CE-4279-BD9E-5BD44492A9AC}">
          <p14:sldIdLst>
            <p14:sldId id="673"/>
            <p14:sldId id="650"/>
            <p14:sldId id="651"/>
            <p14:sldId id="652"/>
            <p14:sldId id="653"/>
            <p14:sldId id="654"/>
            <p14:sldId id="670"/>
            <p14:sldId id="658"/>
            <p14:sldId id="657"/>
            <p14:sldId id="659"/>
            <p14:sldId id="660"/>
            <p14:sldId id="671"/>
            <p14:sldId id="672"/>
            <p14:sldId id="661"/>
            <p14:sldId id="662"/>
            <p14:sldId id="663"/>
            <p14:sldId id="6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66E7B-7E51-4E0D-84DE-6F909F50F4CB}" type="datetimeFigureOut">
              <a:rPr lang="en-SG" smtClean="0"/>
              <a:t>15/2/2023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AFCD3-5291-4A3E-AE75-86BC097526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348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11232f83353_4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11232f83353_4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296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11232f83353_4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11232f83353_4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43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11232f83353_4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11232f83353_4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613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11232f83353_4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11232f83353_4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419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11232f83353_4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11232f83353_4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408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11232f83353_4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11232f83353_4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017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11232f83353_4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11232f83353_4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53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11232f83353_4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11232f83353_4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31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11232f83353_4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11232f83353_4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27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11232f83353_4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11232f83353_4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248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11232f83353_4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11232f83353_4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015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11232f83353_4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11232f83353_4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137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11232f83353_4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11232f83353_4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018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11232f83353_4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11232f83353_4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06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9" name="Google Shape;2849;g11232f83353_4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0" name="Google Shape;2850;g11232f83353_4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07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3A02-28E4-8C06-5B8A-57E93D2DD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4F9F8-E4B2-5D8A-0506-BB79AC06D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0745-5D2F-5615-B7E9-B34D5167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E25-3CF2-46AE-9E83-9E673039799D}" type="datetimeFigureOut">
              <a:rPr lang="en-SG" smtClean="0"/>
              <a:t>15/2/2023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BAD8-0F52-1872-4782-32BD9BE5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139F-9978-DEAD-6702-4A8960DC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9D3E-9098-4568-9865-ED7087D4E3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787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6192-D8CC-1758-AFA5-35E7A906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0C562-629C-7CF7-545F-A7D0D830A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4211-223A-DB30-A3F4-2CECD9F4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E25-3CF2-46AE-9E83-9E673039799D}" type="datetimeFigureOut">
              <a:rPr lang="en-SG" smtClean="0"/>
              <a:t>15/2/2023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31B8A-6978-1A8A-BE2F-694A9F30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53DCB-0C2E-2C39-9D40-8857B47B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9D3E-9098-4568-9865-ED7087D4E3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118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A9597-6F99-038B-2ACE-C02A2ECE0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AD7C8-5858-7B1D-291D-C7D64B0C8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8745-693F-5415-E1CC-9E64121F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E25-3CF2-46AE-9E83-9E673039799D}" type="datetimeFigureOut">
              <a:rPr lang="en-SG" smtClean="0"/>
              <a:t>15/2/2023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70A4D-3BEA-218A-8233-C911255D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B3B9-637B-00EF-21E5-09B186B5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9D3E-9098-4568-9865-ED7087D4E3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0759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662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84C9-4575-554E-0D17-2B2E55E0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578B-8F1E-C4E7-0102-EF054D1FC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66174-4026-83FD-033A-0786564A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E25-3CF2-46AE-9E83-9E673039799D}" type="datetimeFigureOut">
              <a:rPr lang="en-SG" smtClean="0"/>
              <a:t>15/2/2023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3C847-CCD8-F152-F96D-FEAB6560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9654D-0338-32FE-7193-3E5C123B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9D3E-9098-4568-9865-ED7087D4E3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331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9359-EC38-FC0F-55FF-9433E209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59585-9997-7B0C-8CAE-2DC760BA1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DCC4E-F37D-1F63-1FF4-4C93FDA0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E25-3CF2-46AE-9E83-9E673039799D}" type="datetimeFigureOut">
              <a:rPr lang="en-SG" smtClean="0"/>
              <a:t>15/2/2023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A3F29-ED46-CCEB-4C71-E4D80ADF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AB99A-17AD-F93D-C987-B67DDFCC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9D3E-9098-4568-9865-ED7087D4E3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153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E706-EE1F-3DCF-D58C-31EA8055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93B22-9C27-2A9B-4829-C1248A559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1FF93-73A5-4CD2-E555-3B205F646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D8DFF-AB8A-B23A-ECED-95A6F56B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E25-3CF2-46AE-9E83-9E673039799D}" type="datetimeFigureOut">
              <a:rPr lang="en-SG" smtClean="0"/>
              <a:t>15/2/2023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0579F-8ED5-6663-B99B-E36A5B80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E0F2-AC11-84DF-0C70-1B37A415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9D3E-9098-4568-9865-ED7087D4E3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56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3A72-52A8-B9FD-AC5C-C475F3CF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F7A5F-FFAE-76C1-3465-AF440BC80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42955-00DB-F149-89A1-CB8B8227F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7F44B-89C1-A169-7887-DCDC63B4A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97F95-A9A7-D4AA-3D12-E8EF47A71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0049E-B72A-4050-3D3A-DFD40503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E25-3CF2-46AE-9E83-9E673039799D}" type="datetimeFigureOut">
              <a:rPr lang="en-SG" smtClean="0"/>
              <a:t>15/2/2023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8482F-7C98-1B9F-8D70-7D9905C4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4B84A-E2D7-86A2-AC92-EECAF981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9D3E-9098-4568-9865-ED7087D4E3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694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229B-0386-BF98-6044-DD88533A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BB9C3-2413-5FDF-1462-6C85B16D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E25-3CF2-46AE-9E83-9E673039799D}" type="datetimeFigureOut">
              <a:rPr lang="en-SG" smtClean="0"/>
              <a:t>15/2/2023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DE599-DC62-595D-E96F-A233AF87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6A4DD-56A0-3941-35F0-A6630E71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9D3E-9098-4568-9865-ED7087D4E3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81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D168E-DBD8-959E-08F3-A7236E21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E25-3CF2-46AE-9E83-9E673039799D}" type="datetimeFigureOut">
              <a:rPr lang="en-SG" smtClean="0"/>
              <a:t>15/2/2023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58616-BE59-BF14-DF97-9DE06120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B1D67-9630-12E7-3145-8518E0DC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9D3E-9098-4568-9865-ED7087D4E3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520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ECAC-135C-8BB5-4540-16163E1F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8DDA-CEC2-9029-37CF-90BD3D02D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9985E-CB12-4AE2-BE34-F2C6DBDE1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4A7B4-1848-1555-D408-5B5E88A0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E25-3CF2-46AE-9E83-9E673039799D}" type="datetimeFigureOut">
              <a:rPr lang="en-SG" smtClean="0"/>
              <a:t>15/2/2023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B0671-D34D-F069-7345-9BA4A6BC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EDEC9-6DA6-49AA-E48E-640BD63F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9D3E-9098-4568-9865-ED7087D4E3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16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3656-BA1E-D732-F4D0-FE67BEB9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3953B-9E78-4F9F-0A9F-5DC532D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CC6BE-D7A1-8AB1-9C42-712DC279A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D650F-4DA4-2C79-C565-F8F3F5F3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E25-3CF2-46AE-9E83-9E673039799D}" type="datetimeFigureOut">
              <a:rPr lang="en-SG" smtClean="0"/>
              <a:t>15/2/2023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49A32-A538-2775-4B9D-5AB654AA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03DCB-5F6A-5906-BB83-4E361212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9D3E-9098-4568-9865-ED7087D4E3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583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604B2-A23B-94EE-1AC4-CF2D5985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4F655-7268-B395-D3BC-BA365CE3A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A3221-C0E2-E72B-7705-4BFC2D5A1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B5E25-3CF2-46AE-9E83-9E673039799D}" type="datetimeFigureOut">
              <a:rPr lang="en-SG" smtClean="0"/>
              <a:t>15/2/2023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15A2B-C60D-4066-4B80-9E7F41170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A87C-4857-AA4A-7DC6-4D0E33CE2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F9D3E-9098-4568-9865-ED7087D4E3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546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height-of-binary-tree-after-subtree-removal-queries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23E8-5547-4037-2B05-4B7BF9B0C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CS2040S Tut 4 </a:t>
            </a:r>
            <a:r>
              <a:rPr lang="en-SG" dirty="0" err="1"/>
              <a:t>Qn</a:t>
            </a:r>
            <a:r>
              <a:rPr lang="en-SG" dirty="0"/>
              <a:t>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EAA7F-8AA6-7F82-7CBC-C82AEC39B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/>
              <a:t>Shawn (Xenon)</a:t>
            </a:r>
          </a:p>
        </p:txBody>
      </p:sp>
    </p:spTree>
    <p:extLst>
      <p:ext uri="{BB962C8B-B14F-4D97-AF65-F5344CB8AC3E}">
        <p14:creationId xmlns:p14="http://schemas.microsoft.com/office/powerpoint/2010/main" val="273654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9929-7A57-E4B8-090B-20580A65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Better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689C-9884-D4B0-8DAD-741D9E5C5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Let’s pick another pivot randomly, highlighted blue below: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We can find that the sum of the wealth on the left of the blue pivot is $1150. Including the blue pivot, it’s $6850.</a:t>
            </a:r>
          </a:p>
          <a:p>
            <a:pPr lvl="1"/>
            <a:r>
              <a:rPr lang="en-SG" dirty="0"/>
              <a:t>Still not enough to form a group! </a:t>
            </a:r>
          </a:p>
          <a:p>
            <a:r>
              <a:rPr lang="en-SG" dirty="0"/>
              <a:t>We need to recurse on the right of the pivot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066C71-5EC4-764A-3C00-F7B0C094BA6D}"/>
                  </a:ext>
                </a:extLst>
              </p:cNvPr>
              <p:cNvSpPr txBox="1"/>
              <p:nvPr/>
            </p:nvSpPr>
            <p:spPr>
              <a:xfrm>
                <a:off x="6096000" y="41959"/>
                <a:ext cx="60939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dirty="0"/>
                  <a:t>Given: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=100,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=10, ∑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=100000</m:t>
                    </m:r>
                  </m:oMath>
                </a14:m>
                <a:endParaRPr lang="en-SG" dirty="0"/>
              </a:p>
              <a:p>
                <a:r>
                  <a:rPr lang="en-SG" dirty="0"/>
                  <a:t>Then each group should have wealth of about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066C71-5EC4-764A-3C00-F7B0C094B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959"/>
                <a:ext cx="6093912" cy="646331"/>
              </a:xfrm>
              <a:prstGeom prst="rect">
                <a:avLst/>
              </a:prstGeom>
              <a:blipFill>
                <a:blip r:embed="rId3"/>
                <a:stretch>
                  <a:fillRect l="-800" t="-5660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F0914D8-1162-3A32-51D4-EC95AE87A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341692"/>
              </p:ext>
            </p:extLst>
          </p:nvPr>
        </p:nvGraphicFramePr>
        <p:xfrm>
          <a:off x="158618" y="2983004"/>
          <a:ext cx="1187476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24">
                  <a:extLst>
                    <a:ext uri="{9D8B030D-6E8A-4147-A177-3AD203B41FA5}">
                      <a16:colId xmlns:a16="http://schemas.microsoft.com/office/drawing/2014/main" val="1428536811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13124560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62452700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644240017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787953989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192562887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262834520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26918137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608841525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147043319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3179075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16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950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5700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18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1226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6500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18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3492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19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245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19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5724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76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3155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67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298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8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9929-7A57-E4B8-090B-20580A65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Better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D689C-9884-D4B0-8DAD-741D9E5C5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Let’s pick another pivot randomly, highlighted green below: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r>
                  <a:rPr lang="en-SG" dirty="0"/>
                  <a:t>We can find that the sum of the wealth on the left of the green pivot is $6850. Including the green pivot, it’s $13350</a:t>
                </a:r>
              </a:p>
              <a:p>
                <a:r>
                  <a:rPr lang="en-SG" dirty="0"/>
                  <a:t>This is greater than our required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SG" dirty="0"/>
                  <a:t>! Thus, the first four elements (up to and including the green pivot) will form our first group.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D689C-9884-D4B0-8DAD-741D9E5C5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066C71-5EC4-764A-3C00-F7B0C094BA6D}"/>
                  </a:ext>
                </a:extLst>
              </p:cNvPr>
              <p:cNvSpPr txBox="1"/>
              <p:nvPr/>
            </p:nvSpPr>
            <p:spPr>
              <a:xfrm>
                <a:off x="6096000" y="41959"/>
                <a:ext cx="60939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dirty="0"/>
                  <a:t>Given: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=100,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=10, ∑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=100000</m:t>
                    </m:r>
                  </m:oMath>
                </a14:m>
                <a:endParaRPr lang="en-SG" dirty="0"/>
              </a:p>
              <a:p>
                <a:r>
                  <a:rPr lang="en-SG" dirty="0"/>
                  <a:t>Then each group should have wealth of about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066C71-5EC4-764A-3C00-F7B0C094B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959"/>
                <a:ext cx="6093912" cy="646331"/>
              </a:xfrm>
              <a:prstGeom prst="rect">
                <a:avLst/>
              </a:prstGeom>
              <a:blipFill>
                <a:blip r:embed="rId3"/>
                <a:stretch>
                  <a:fillRect l="-800" t="-5660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F0914D8-1162-3A32-51D4-EC95AE87A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93153"/>
              </p:ext>
            </p:extLst>
          </p:nvPr>
        </p:nvGraphicFramePr>
        <p:xfrm>
          <a:off x="158618" y="2983004"/>
          <a:ext cx="1187476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24">
                  <a:extLst>
                    <a:ext uri="{9D8B030D-6E8A-4147-A177-3AD203B41FA5}">
                      <a16:colId xmlns:a16="http://schemas.microsoft.com/office/drawing/2014/main" val="1428536811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13124560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62452700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644240017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787953989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192562887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262834520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26918137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608841525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147043319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3179075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16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950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5700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6500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18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1226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18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3492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19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245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19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5724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76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3155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67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298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7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9929-7A57-E4B8-090B-20580A65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Better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D689C-9884-D4B0-8DAD-741D9E5C5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151" y="1825625"/>
                <a:ext cx="10515600" cy="4351338"/>
              </a:xfrm>
            </p:spPr>
            <p:txBody>
              <a:bodyPr/>
              <a:lstStyle/>
              <a:p>
                <a:r>
                  <a:rPr lang="en-SG" dirty="0"/>
                  <a:t>We have now found our first group!</a:t>
                </a:r>
              </a:p>
              <a:p>
                <a:r>
                  <a:rPr lang="en-SG" dirty="0"/>
                  <a:t>We can now proceed to find the second group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r>
                  <a:rPr lang="en-SG" dirty="0"/>
                  <a:t>We can repeat the </a:t>
                </a:r>
                <a:r>
                  <a:rPr lang="en-SG" dirty="0" err="1"/>
                  <a:t>QuickSelect</a:t>
                </a:r>
                <a:r>
                  <a:rPr lang="en-SG" dirty="0"/>
                  <a:t>, the only difference is that instead of finding the pivot for which the sum of the left of the pivot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SG" dirty="0"/>
                  <a:t>, we now try to find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SG" dirty="0"/>
                  <a:t> instead.</a:t>
                </a:r>
              </a:p>
              <a:p>
                <a:pPr lvl="1"/>
                <a:r>
                  <a:rPr lang="en-SG" dirty="0"/>
                  <a:t>i.e. Find the pivot such that the sum of the elements on the left is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&lt;2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SG" dirty="0"/>
                  <a:t>, but becomes greater than or equal to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SG" dirty="0"/>
                  <a:t> when including the pivot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D689C-9884-D4B0-8DAD-741D9E5C5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151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066C71-5EC4-764A-3C00-F7B0C094BA6D}"/>
                  </a:ext>
                </a:extLst>
              </p:cNvPr>
              <p:cNvSpPr txBox="1"/>
              <p:nvPr/>
            </p:nvSpPr>
            <p:spPr>
              <a:xfrm>
                <a:off x="6096000" y="41959"/>
                <a:ext cx="60939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dirty="0"/>
                  <a:t>Given: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=100,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=10, ∑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=100000</m:t>
                    </m:r>
                  </m:oMath>
                </a14:m>
                <a:endParaRPr lang="en-SG" dirty="0"/>
              </a:p>
              <a:p>
                <a:r>
                  <a:rPr lang="en-SG" dirty="0"/>
                  <a:t>Then each group should have wealth of about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066C71-5EC4-764A-3C00-F7B0C094B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959"/>
                <a:ext cx="6093912" cy="646331"/>
              </a:xfrm>
              <a:prstGeom prst="rect">
                <a:avLst/>
              </a:prstGeom>
              <a:blipFill>
                <a:blip r:embed="rId3"/>
                <a:stretch>
                  <a:fillRect l="-800" t="-5660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F0914D8-1162-3A32-51D4-EC95AE87A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096491"/>
              </p:ext>
            </p:extLst>
          </p:nvPr>
        </p:nvGraphicFramePr>
        <p:xfrm>
          <a:off x="158618" y="2983004"/>
          <a:ext cx="1187476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24">
                  <a:extLst>
                    <a:ext uri="{9D8B030D-6E8A-4147-A177-3AD203B41FA5}">
                      <a16:colId xmlns:a16="http://schemas.microsoft.com/office/drawing/2014/main" val="1428536811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13124560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62452700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644240017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787953989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192562887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262834520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26918137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608841525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147043319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3179075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16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950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5700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6500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18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1226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18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3492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19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245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19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5724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76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3155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67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298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2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25E4-CF8A-1E25-DF86-89B04A81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Better Solution – Analysis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98FC3C-8E6B-3C8A-853A-B597CA9212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Each </a:t>
                </a:r>
                <a:r>
                  <a:rPr lang="en-SG" dirty="0" err="1"/>
                  <a:t>QuickSelect</a:t>
                </a:r>
                <a:r>
                  <a:rPr lang="en-SG" dirty="0"/>
                  <a:t> takes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dirty="0"/>
                  <a:t> time</a:t>
                </a:r>
              </a:p>
              <a:p>
                <a:r>
                  <a:rPr lang="en-SG" dirty="0"/>
                  <a:t>We are conducting </a:t>
                </a:r>
                <a:r>
                  <a:rPr lang="en-SG" dirty="0" err="1"/>
                  <a:t>QuickSelect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SG" dirty="0"/>
                  <a:t> times to find the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 groups</a:t>
                </a:r>
              </a:p>
              <a:p>
                <a:r>
                  <a:rPr lang="en-SG" dirty="0"/>
                  <a:t>Therefore overall time complexity is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</m:oMath>
                </a14:m>
                <a:endParaRPr lang="en-SG" b="0" dirty="0"/>
              </a:p>
              <a:p>
                <a:r>
                  <a:rPr lang="en-SG" dirty="0"/>
                  <a:t>Since the question states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,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</m:oMath>
                </a14:m>
                <a:r>
                  <a:rPr lang="en-SG" i="1" dirty="0"/>
                  <a:t> </a:t>
                </a:r>
                <a:r>
                  <a:rPr lang="en-SG" dirty="0"/>
                  <a:t>should run faster than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SG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in practice</a:t>
                </a:r>
              </a:p>
              <a:p>
                <a:r>
                  <a:rPr lang="en-SG" dirty="0"/>
                  <a:t>Can we do </a:t>
                </a:r>
                <a:r>
                  <a:rPr lang="en-SG" i="1" dirty="0"/>
                  <a:t>even </a:t>
                </a:r>
                <a:r>
                  <a:rPr lang="en-SG" dirty="0"/>
                  <a:t>better?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98FC3C-8E6B-3C8A-853A-B597CA9212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8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4A45-CD1A-2B2E-95C3-904C6F60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Even Better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786E0-C2EE-164F-E3D8-7A7B5816F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When we conduct </a:t>
                </a:r>
                <a:r>
                  <a:rPr lang="en-SG" dirty="0" err="1"/>
                  <a:t>QuickSelect</a:t>
                </a:r>
                <a:r>
                  <a:rPr lang="en-SG" dirty="0"/>
                  <a:t> multiple times, we are partitioning the same array multiple times</a:t>
                </a:r>
              </a:p>
              <a:p>
                <a:r>
                  <a:rPr lang="en-SG" dirty="0"/>
                  <a:t>Instead of recursing on one side to find the target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SG" dirty="0"/>
                  <a:t>, we can recurse on both sides to find all the target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,3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SG" dirty="0"/>
                  <a:t> at once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786E0-C2EE-164F-E3D8-7A7B5816F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0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4A45-CD1A-2B2E-95C3-904C6F60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Even Better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786E0-C2EE-164F-E3D8-7A7B5816F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For instance, in our original first partitioning, we have:</a:t>
                </a:r>
              </a:p>
              <a:p>
                <a:endParaRPr lang="en-SG" dirty="0"/>
              </a:p>
              <a:p>
                <a:endParaRPr lang="en-SG" dirty="0"/>
              </a:p>
              <a:p>
                <a:r>
                  <a:rPr lang="en-SG" dirty="0"/>
                  <a:t>The elements on the left of the pivot sum up to $18313, which becomes $24037 when we include the pivot</a:t>
                </a:r>
              </a:p>
              <a:p>
                <a:r>
                  <a:rPr lang="en-SG" dirty="0"/>
                  <a:t>In other words, we already found our 2</a:t>
                </a:r>
                <a:r>
                  <a:rPr lang="en-SG" baseline="30000" dirty="0"/>
                  <a:t>nd</a:t>
                </a:r>
                <a:r>
                  <a:rPr lang="en-SG" dirty="0"/>
                  <a:t> pivot element!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18313&lt;2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24037≥2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SG" dirty="0"/>
              </a:p>
              <a:p>
                <a:r>
                  <a:rPr lang="en-SG" dirty="0"/>
                  <a:t>Recurse on the left to find the 1</a:t>
                </a:r>
                <a:r>
                  <a:rPr lang="en-SG" baseline="30000" dirty="0"/>
                  <a:t>st</a:t>
                </a:r>
                <a:r>
                  <a:rPr lang="en-SG" dirty="0"/>
                  <a:t> pivot element, and on the right to find the 3</a:t>
                </a:r>
                <a:r>
                  <a:rPr lang="en-SG" baseline="30000" dirty="0"/>
                  <a:t>rd</a:t>
                </a:r>
                <a:r>
                  <a:rPr lang="en-SG" dirty="0"/>
                  <a:t> to </a:t>
                </a:r>
                <a14:m>
                  <m:oMath xmlns:m="http://schemas.openxmlformats.org/officeDocument/2006/math">
                    <m:r>
                      <a:rPr lang="en-SG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SG" baseline="30000" dirty="0" err="1"/>
                  <a:t>th</a:t>
                </a:r>
                <a:r>
                  <a:rPr lang="en-SG" dirty="0"/>
                  <a:t> pivot element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786E0-C2EE-164F-E3D8-7A7B5816F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669F0D-AD9A-847F-E34F-22701B59A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06893"/>
              </p:ext>
            </p:extLst>
          </p:nvPr>
        </p:nvGraphicFramePr>
        <p:xfrm>
          <a:off x="158618" y="2469366"/>
          <a:ext cx="1187476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24">
                  <a:extLst>
                    <a:ext uri="{9D8B030D-6E8A-4147-A177-3AD203B41FA5}">
                      <a16:colId xmlns:a16="http://schemas.microsoft.com/office/drawing/2014/main" val="1428536811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13124560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62452700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644240017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787953989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192562887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262834520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26918137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608841525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147043319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3179075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6500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950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18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3492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16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18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1226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5700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19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245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19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5724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76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3155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67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2980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97555C-013A-81F9-E4AE-84F74B514497}"/>
                  </a:ext>
                </a:extLst>
              </p:cNvPr>
              <p:cNvSpPr txBox="1"/>
              <p:nvPr/>
            </p:nvSpPr>
            <p:spPr>
              <a:xfrm>
                <a:off x="6096000" y="41959"/>
                <a:ext cx="60939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dirty="0"/>
                  <a:t>Given: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=100,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=10, ∑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=100000</m:t>
                    </m:r>
                  </m:oMath>
                </a14:m>
                <a:endParaRPr lang="en-SG" dirty="0"/>
              </a:p>
              <a:p>
                <a:r>
                  <a:rPr lang="en-SG" dirty="0"/>
                  <a:t>Then each group should have wealth of about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97555C-013A-81F9-E4AE-84F74B514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959"/>
                <a:ext cx="6093912" cy="646331"/>
              </a:xfrm>
              <a:prstGeom prst="rect">
                <a:avLst/>
              </a:prstGeom>
              <a:blipFill>
                <a:blip r:embed="rId3"/>
                <a:stretch>
                  <a:fillRect l="-800" t="-5660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50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FC80-2C04-5F04-5A7A-E6E9291B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Even Better Solution – Analysis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91AB22-7104-DE1A-6F2B-1F61ED9C11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Recurrence Relation: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SG" dirty="0"/>
              </a:p>
              <a:p>
                <a:r>
                  <a:rPr lang="en-SG" dirty="0"/>
                  <a:t>Quite tricky to </a:t>
                </a:r>
                <a:r>
                  <a:rPr lang="en-SG" dirty="0" err="1"/>
                  <a:t>analyze</a:t>
                </a:r>
                <a:r>
                  <a:rPr lang="en-SG" dirty="0"/>
                  <a:t>, but roughly speaking</a:t>
                </a:r>
              </a:p>
              <a:p>
                <a:pPr lvl="1"/>
                <a:r>
                  <a:rPr lang="en-SG" dirty="0"/>
                  <a:t>Assume we divide the array roughly into two for each partition</a:t>
                </a:r>
              </a:p>
              <a:p>
                <a:pPr lvl="1"/>
                <a:r>
                  <a:rPr lang="en-SG" dirty="0"/>
                  <a:t>Since we are trying to find the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 pivots, we roughly need about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r>
                  <a:rPr lang="en-SG" dirty="0"/>
                  <a:t> levels of </a:t>
                </a:r>
                <a:r>
                  <a:rPr lang="en-SG" dirty="0" err="1"/>
                  <a:t>QuickSort</a:t>
                </a:r>
                <a:r>
                  <a:rPr lang="en-SG" dirty="0"/>
                  <a:t> </a:t>
                </a:r>
              </a:p>
              <a:p>
                <a:pPr lvl="1"/>
                <a:r>
                  <a:rPr lang="en-SG" dirty="0"/>
                  <a:t>Since we do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dirty="0"/>
                  <a:t> work on each level, we get a rough overall runtime of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  <a:p>
                <a:r>
                  <a:rPr lang="en-SG" dirty="0"/>
                  <a:t>Can read the solution sheet for more details once it is released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91AB22-7104-DE1A-6F2B-1F61ED9C11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9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FC80-2C04-5F04-5A7A-E6E9291B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Even Better Solution – Note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91AB22-7104-DE1A-6F2B-1F61ED9C11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dirty="0"/>
                  <a:t>As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, our solution becomes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, which makes sense since as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, our solution basically becomes </a:t>
                </a:r>
                <a:r>
                  <a:rPr lang="en-SG" dirty="0" err="1"/>
                  <a:t>QuickSort</a:t>
                </a:r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91AB22-7104-DE1A-6F2B-1F61ED9C11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87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23E8-5547-4037-2B05-4B7BF9B0C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CS2040S Tut 4 </a:t>
            </a:r>
            <a:r>
              <a:rPr lang="en-SG" dirty="0" err="1"/>
              <a:t>Qn</a:t>
            </a:r>
            <a:r>
              <a:rPr lang="en-SG" dirty="0"/>
              <a:t>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EAA7F-8AA6-7F82-7CBC-C82AEC39B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035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1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Problem 5: Height of BT After Subtree Removal Query</a:t>
            </a:r>
            <a:endParaRPr sz="3200" dirty="0"/>
          </a:p>
          <a:p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3" name="Google Shape;2853;p18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Given</a:t>
                </a:r>
              </a:p>
              <a:p>
                <a:pPr marL="380990" indent="-380990"/>
                <a:r>
                  <a:rPr lang="en-SG" dirty="0">
                    <a:solidFill>
                      <a:schemeClr val="tx1"/>
                    </a:solidFill>
                  </a:rPr>
                  <a:t>The root of a binary tree with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 nodes</a:t>
                </a:r>
              </a:p>
              <a:p>
                <a:pPr marL="380990" indent="-380990"/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 independent queries on the tree, where in the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dirty="0" err="1">
                    <a:solidFill>
                      <a:schemeClr val="tx1"/>
                    </a:solidFill>
                  </a:rPr>
                  <a:t>th</a:t>
                </a:r>
                <a:r>
                  <a:rPr lang="en-SG" dirty="0">
                    <a:solidFill>
                      <a:schemeClr val="tx1"/>
                    </a:solidFill>
                  </a:rPr>
                  <a:t> query you do</a:t>
                </a:r>
              </a:p>
              <a:p>
                <a:pPr marL="990575" lvl="1" indent="-380990">
                  <a:spcBef>
                    <a:spcPts val="800"/>
                  </a:spcBef>
                </a:pPr>
                <a:r>
                  <a:rPr lang="en-SG" dirty="0"/>
                  <a:t>Remove the subtree rooted at the node with the value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𝑞𝑢𝑒𝑟𝑖𝑒𝑠</m:t>
                    </m:r>
                    <m:d>
                      <m:dPr>
                        <m:begChr m:val="["/>
                        <m:endChr m:val="]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SG" dirty="0"/>
              </a:p>
              <a:p>
                <a:pPr marL="990575" lvl="1" indent="-380990">
                  <a:spcBef>
                    <a:spcPts val="800"/>
                  </a:spcBef>
                </a:pPr>
                <a:r>
                  <a:rPr lang="en-SG" dirty="0"/>
                  <a:t>Return an array of size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dirty="0"/>
                  <a:t> where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𝑎𝑛𝑠𝑤𝑒𝑟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SG" dirty="0"/>
                  <a:t> is the height of the tree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SG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Each query is independent – the tree returns to its original state after each query.</a:t>
                </a:r>
              </a:p>
            </p:txBody>
          </p:sp>
        </mc:Choice>
        <mc:Fallback xmlns="">
          <p:sp>
            <p:nvSpPr>
              <p:cNvPr id="2853" name="Google Shape;2853;p18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805" t="-5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1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CB97-1CFB-1166-0AA6-E361A3C3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4: Economic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582A-DBBA-95CD-2218-2EACAAB2B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Main Question Idea: You want to divide the dataset into “</a:t>
            </a:r>
            <a:r>
              <a:rPr lang="en-US" dirty="0" err="1">
                <a:solidFill>
                  <a:schemeClr val="tx1"/>
                </a:solidFill>
              </a:rPr>
              <a:t>equi</a:t>
            </a:r>
            <a:r>
              <a:rPr lang="en-US" dirty="0">
                <a:solidFill>
                  <a:schemeClr val="tx1"/>
                </a:solidFill>
              </a:rPr>
              <a:t>-wealth” age ranges, and given parameter k, you should output k different lists 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A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..., A</a:t>
            </a:r>
            <a:r>
              <a:rPr lang="en-US" baseline="-25000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 with the following properties: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All the ages of people in set </a:t>
            </a:r>
            <a:r>
              <a:rPr lang="en-US" dirty="0" err="1">
                <a:solidFill>
                  <a:schemeClr val="tx1"/>
                </a:solidFill>
              </a:rPr>
              <a:t>A</a:t>
            </a:r>
            <a:r>
              <a:rPr lang="en-US" baseline="-25000" dirty="0" err="1">
                <a:solidFill>
                  <a:schemeClr val="tx1"/>
                </a:solidFill>
              </a:rPr>
              <a:t>j</a:t>
            </a:r>
            <a:r>
              <a:rPr lang="en-US" dirty="0">
                <a:solidFill>
                  <a:schemeClr val="tx1"/>
                </a:solidFill>
              </a:rPr>
              <a:t> should be less than or equal to the ages of people in A</a:t>
            </a:r>
            <a:r>
              <a:rPr lang="en-US" baseline="-25000" dirty="0">
                <a:solidFill>
                  <a:schemeClr val="tx1"/>
                </a:solidFill>
              </a:rPr>
              <a:t>j+1</a:t>
            </a:r>
            <a:r>
              <a:rPr lang="en-US" dirty="0">
                <a:solidFill>
                  <a:schemeClr val="tx1"/>
                </a:solidFill>
              </a:rPr>
              <a:t>. That is, each set should be a subset of the original dataset containing a contiguous age range.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sum of wealth in each set should be (roughly) the same</a:t>
            </a:r>
            <a:endParaRPr lang="en-US" dirty="0"/>
          </a:p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i="1" dirty="0"/>
              <a:t>Note: This means that each set of people may be of different size!</a:t>
            </a:r>
          </a:p>
        </p:txBody>
      </p:sp>
    </p:spTree>
    <p:extLst>
      <p:ext uri="{BB962C8B-B14F-4D97-AF65-F5344CB8AC3E}">
        <p14:creationId xmlns:p14="http://schemas.microsoft.com/office/powerpoint/2010/main" val="154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1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Problem 5: Height of BT After Subtree Removal Query</a:t>
            </a:r>
            <a:endParaRPr sz="3200" dirty="0"/>
          </a:p>
          <a:p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3" name="Google Shape;2853;p18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Given</a:t>
                </a:r>
              </a:p>
              <a:p>
                <a:pPr marL="380990" indent="-380990"/>
                <a:r>
                  <a:rPr lang="en-SG" dirty="0">
                    <a:solidFill>
                      <a:schemeClr val="tx1"/>
                    </a:solidFill>
                  </a:rPr>
                  <a:t>The root of a binary tree with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 nodes</a:t>
                </a:r>
              </a:p>
              <a:p>
                <a:pPr marL="380990" indent="-380990"/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 independent queries on the tree, where in the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dirty="0" err="1">
                    <a:solidFill>
                      <a:schemeClr val="tx1"/>
                    </a:solidFill>
                  </a:rPr>
                  <a:t>th</a:t>
                </a:r>
                <a:r>
                  <a:rPr lang="en-SG" dirty="0">
                    <a:solidFill>
                      <a:schemeClr val="tx1"/>
                    </a:solidFill>
                  </a:rPr>
                  <a:t> query you do</a:t>
                </a:r>
              </a:p>
              <a:p>
                <a:pPr marL="990575" lvl="1" indent="-380990">
                  <a:spcBef>
                    <a:spcPts val="800"/>
                  </a:spcBef>
                </a:pPr>
                <a:r>
                  <a:rPr lang="en-SG" dirty="0"/>
                  <a:t>Remove the subtree rooted at the node with the value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𝑞𝑢𝑒𝑟𝑖𝑒𝑠</m:t>
                    </m:r>
                    <m:d>
                      <m:dPr>
                        <m:begChr m:val="["/>
                        <m:endChr m:val="]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SG" dirty="0"/>
              </a:p>
              <a:p>
                <a:pPr marL="990575" lvl="1" indent="-380990">
                  <a:spcBef>
                    <a:spcPts val="800"/>
                  </a:spcBef>
                </a:pPr>
                <a:r>
                  <a:rPr lang="en-SG" dirty="0"/>
                  <a:t>Return an array of size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dirty="0"/>
                  <a:t> where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𝑎𝑛𝑠𝑤𝑒𝑟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SG" dirty="0"/>
                  <a:t> is the height of the tree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SG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Each query is independent – the tree returns to its original state after each query.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Note: This is a binary tree, </a:t>
                </a:r>
                <a:r>
                  <a:rPr lang="en-SG" b="1" dirty="0">
                    <a:solidFill>
                      <a:schemeClr val="tx1"/>
                    </a:solidFill>
                  </a:rPr>
                  <a:t>not</a:t>
                </a:r>
                <a:r>
                  <a:rPr lang="en-SG" dirty="0">
                    <a:solidFill>
                      <a:schemeClr val="tx1"/>
                    </a:solidFill>
                  </a:rPr>
                  <a:t> a binary search tree, nor a balanced one!</a:t>
                </a:r>
              </a:p>
            </p:txBody>
          </p:sp>
        </mc:Choice>
        <mc:Fallback xmlns="">
          <p:sp>
            <p:nvSpPr>
              <p:cNvPr id="2853" name="Google Shape;2853;p18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805" t="-5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8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1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Problem 5: Height of BT After Subtree Removal Query</a:t>
            </a:r>
            <a:endParaRPr sz="3200" dirty="0"/>
          </a:p>
          <a:p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3" name="Google Shape;2853;p18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Naïve solution:</a:t>
                </a:r>
              </a:p>
              <a:p>
                <a:pPr marL="380990" indent="-380990"/>
                <a:r>
                  <a:rPr lang="en-SG" dirty="0"/>
                  <a:t>For each query value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dirty="0"/>
                  <a:t>, start recursively calculating the height of the tree starting from the root of the tree</a:t>
                </a:r>
              </a:p>
              <a:p>
                <a:pPr marL="380990" indent="-380990"/>
                <a:r>
                  <a:rPr lang="en-SG" dirty="0"/>
                  <a:t>If the node’s value ==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dirty="0"/>
                  <a:t>, immediately return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53" name="Google Shape;2853;p18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805" t="-5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1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1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Problem 5: Height of BT After Subtree Removal Query</a:t>
            </a:r>
            <a:endParaRPr sz="3200" dirty="0"/>
          </a:p>
          <a:p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3" name="Google Shape;2853;p18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Naïve solution:</a:t>
                </a:r>
              </a:p>
              <a:p>
                <a:pPr marL="380990" indent="-380990"/>
                <a:r>
                  <a:rPr lang="en-SG" dirty="0">
                    <a:solidFill>
                      <a:schemeClr val="tx1"/>
                    </a:solidFill>
                  </a:rPr>
                  <a:t>For each query value </a:t>
                </a:r>
                <a14:m>
                  <m:oMath xmlns:m="http://schemas.openxmlformats.org/officeDocument/2006/math">
                    <m:r>
                      <a:rPr lang="en-SG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, start recursively calculating the height of the tree starting from the root of the tree</a:t>
                </a:r>
              </a:p>
              <a:p>
                <a:pPr marL="380990" indent="-380990"/>
                <a:r>
                  <a:rPr lang="en-SG" dirty="0">
                    <a:solidFill>
                      <a:schemeClr val="tx1"/>
                    </a:solidFill>
                  </a:rPr>
                  <a:t>If the node’s value == </a:t>
                </a:r>
                <a14:m>
                  <m:oMath xmlns:m="http://schemas.openxmlformats.org/officeDocument/2006/math">
                    <m:r>
                      <a:rPr lang="en-SG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, immediately return </a:t>
                </a:r>
                <a14:m>
                  <m:oMath xmlns:m="http://schemas.openxmlformats.org/officeDocument/2006/math">
                    <m:r>
                      <a:rPr lang="en-SG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SG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Runtime?</a:t>
                </a:r>
              </a:p>
            </p:txBody>
          </p:sp>
        </mc:Choice>
        <mc:Fallback xmlns="">
          <p:sp>
            <p:nvSpPr>
              <p:cNvPr id="2853" name="Google Shape;2853;p18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805" t="-5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9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1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Problem 5: Height of BT After Subtree Removal Query</a:t>
            </a:r>
            <a:endParaRPr sz="3200" dirty="0"/>
          </a:p>
          <a:p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3" name="Google Shape;2853;p18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Naïve solution:</a:t>
                </a:r>
              </a:p>
              <a:p>
                <a:pPr marL="380990" indent="-380990"/>
                <a:r>
                  <a:rPr lang="en-SG" dirty="0">
                    <a:solidFill>
                      <a:schemeClr val="tx1"/>
                    </a:solidFill>
                  </a:rPr>
                  <a:t>For each query value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, start recursively calculating the height of the tree starting from the root of the tree</a:t>
                </a:r>
              </a:p>
              <a:p>
                <a:pPr marL="380990" indent="-380990"/>
                <a:r>
                  <a:rPr lang="en-SG" dirty="0">
                    <a:solidFill>
                      <a:schemeClr val="tx1"/>
                    </a:solidFill>
                  </a:rPr>
                  <a:t>If the node’s value ==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, immediately return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SG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Runtime?</a:t>
                </a:r>
              </a:p>
              <a:p>
                <a:pPr marL="380990" indent="-380990"/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 to calculate height of the tree</a:t>
                </a:r>
              </a:p>
              <a:p>
                <a:pPr marL="380990" indent="-380990"/>
                <a:r>
                  <a:rPr lang="en-SG" dirty="0">
                    <a:solidFill>
                      <a:schemeClr val="tx1"/>
                    </a:solidFill>
                  </a:rPr>
                  <a:t>Each query takes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 time, and with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 queries, that is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en-SG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SG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Can we do better?</a:t>
                </a:r>
              </a:p>
            </p:txBody>
          </p:sp>
        </mc:Choice>
        <mc:Fallback xmlns="">
          <p:sp>
            <p:nvSpPr>
              <p:cNvPr id="2853" name="Google Shape;2853;p18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805" t="-5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1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Problem 5: Height of BT After Subtree Removal Query</a:t>
            </a:r>
            <a:endParaRPr sz="3200" dirty="0"/>
          </a:p>
          <a:p>
            <a:endParaRPr sz="3200" dirty="0"/>
          </a:p>
        </p:txBody>
      </p:sp>
      <p:sp>
        <p:nvSpPr>
          <p:cNvPr id="2853" name="Google Shape;2853;p18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SG" dirty="0">
                <a:solidFill>
                  <a:schemeClr val="tx1"/>
                </a:solidFill>
              </a:rPr>
              <a:t>Can we do better?</a:t>
            </a:r>
          </a:p>
          <a:p>
            <a:pPr marL="0" indent="0">
              <a:buNone/>
            </a:pPr>
            <a:endParaRPr lang="en-S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chemeClr val="tx1"/>
                </a:solidFill>
              </a:rPr>
              <a:t>Yes! We can precompute the solution for every node – this will allow our queries to be much faster!</a:t>
            </a:r>
          </a:p>
        </p:txBody>
      </p:sp>
    </p:spTree>
    <p:extLst>
      <p:ext uri="{BB962C8B-B14F-4D97-AF65-F5344CB8AC3E}">
        <p14:creationId xmlns:p14="http://schemas.microsoft.com/office/powerpoint/2010/main" val="20980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1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Problem 5: Height of BT After Subtree Removal Query</a:t>
            </a:r>
            <a:endParaRPr sz="3200" dirty="0"/>
          </a:p>
          <a:p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3" name="Google Shape;2853;p18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1" y="1536633"/>
                <a:ext cx="5064641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Note that the maximum height of a tree is the longest path from the root to a leaf of the tree.</a:t>
                </a:r>
              </a:p>
              <a:p>
                <a:pPr marL="0" indent="0">
                  <a:buNone/>
                </a:pPr>
                <a:endParaRPr lang="en-SG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Each node has a depth and a height, and the longest path passing through a node has length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h𝑒𝑖𝑔h𝑡</m:t>
                    </m:r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853" name="Google Shape;2853;p18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1" y="1536633"/>
                <a:ext cx="5064641" cy="4555200"/>
              </a:xfrm>
              <a:prstGeom prst="rect">
                <a:avLst/>
              </a:prstGeom>
              <a:blipFill>
                <a:blip r:embed="rId3"/>
                <a:stretch>
                  <a:fillRect l="-1805" t="-535" r="-18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A4818823-2E48-99F6-2597-B0EACD623F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12" r="11735"/>
          <a:stretch/>
        </p:blipFill>
        <p:spPr>
          <a:xfrm>
            <a:off x="5480242" y="1198033"/>
            <a:ext cx="6711759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1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Problem 5: Height of BT After Subtree Removal Query</a:t>
            </a:r>
            <a:endParaRPr sz="3200" dirty="0"/>
          </a:p>
          <a:p>
            <a:endParaRPr sz="3200" dirty="0"/>
          </a:p>
        </p:txBody>
      </p:sp>
      <p:sp>
        <p:nvSpPr>
          <p:cNvPr id="2853" name="Google Shape;2853;p181"/>
          <p:cNvSpPr txBox="1">
            <a:spLocks noGrp="1"/>
          </p:cNvSpPr>
          <p:nvPr>
            <p:ph type="body" idx="1"/>
          </p:nvPr>
        </p:nvSpPr>
        <p:spPr>
          <a:xfrm>
            <a:off x="415601" y="1198033"/>
            <a:ext cx="5064641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SG" dirty="0">
                <a:solidFill>
                  <a:schemeClr val="tx1"/>
                </a:solidFill>
              </a:rPr>
              <a:t>When a node (say D) is removed, all of its children are removed as well. So every path that goes through D will also stop there.</a:t>
            </a:r>
          </a:p>
          <a:p>
            <a:pPr marL="0" indent="0">
              <a:buNone/>
            </a:pPr>
            <a:endParaRPr lang="en-S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chemeClr val="tx1"/>
                </a:solidFill>
              </a:rPr>
              <a:t>If the path through D is not the longest, then removing D does not change the height of the tree.</a:t>
            </a:r>
          </a:p>
          <a:p>
            <a:pPr marL="0" indent="0">
              <a:buNone/>
            </a:pPr>
            <a:endParaRPr lang="en-S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chemeClr val="tx1"/>
                </a:solidFill>
              </a:rPr>
              <a:t>If the path through D is the longest, then we need to find the second longest path.</a:t>
            </a:r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A4818823-2E48-99F6-2597-B0EACD623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12" r="11735"/>
          <a:stretch/>
        </p:blipFill>
        <p:spPr>
          <a:xfrm>
            <a:off x="5480242" y="1198033"/>
            <a:ext cx="6711759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1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Problem 5: Height of BT After Subtree Removal Query</a:t>
            </a:r>
            <a:endParaRPr sz="3200" dirty="0"/>
          </a:p>
          <a:p>
            <a:endParaRPr sz="3200" dirty="0"/>
          </a:p>
        </p:txBody>
      </p:sp>
      <p:sp>
        <p:nvSpPr>
          <p:cNvPr id="2853" name="Google Shape;2853;p18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15208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SG" dirty="0">
                <a:solidFill>
                  <a:schemeClr val="tx1"/>
                </a:solidFill>
              </a:rPr>
              <a:t>Hence, for each node, </a:t>
            </a:r>
            <a:r>
              <a:rPr lang="en-SG">
                <a:solidFill>
                  <a:schemeClr val="tx1"/>
                </a:solidFill>
              </a:rPr>
              <a:t>find its </a:t>
            </a:r>
            <a:r>
              <a:rPr lang="en-SG" dirty="0">
                <a:solidFill>
                  <a:schemeClr val="tx1"/>
                </a:solidFill>
              </a:rPr>
              <a:t>“cousin” with the longest path.</a:t>
            </a:r>
          </a:p>
          <a:p>
            <a:pPr marL="0" indent="0">
              <a:buNone/>
            </a:pPr>
            <a:endParaRPr lang="en-S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chemeClr val="tx1"/>
                </a:solidFill>
              </a:rPr>
              <a:t>In other words, for each level/depth, find the node with the largest and second largest height.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2E2157-8DC4-B52B-1E4D-1FF4C33D9A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26" t="4270" r="3870" b="5397"/>
          <a:stretch/>
        </p:blipFill>
        <p:spPr>
          <a:xfrm>
            <a:off x="5444450" y="1387654"/>
            <a:ext cx="6747551" cy="40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1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Problem 5: Height of BT After Subtree Removal Query</a:t>
            </a:r>
            <a:endParaRPr sz="3200" dirty="0"/>
          </a:p>
          <a:p>
            <a:endParaRPr sz="3200" dirty="0"/>
          </a:p>
        </p:txBody>
      </p:sp>
      <p:sp>
        <p:nvSpPr>
          <p:cNvPr id="2853" name="Google Shape;2853;p181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5064641" cy="45914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SG" dirty="0">
                <a:solidFill>
                  <a:schemeClr val="tx1"/>
                </a:solidFill>
              </a:rPr>
              <a:t>In this case, the largest height is D, and the second largest height is G.</a:t>
            </a:r>
          </a:p>
          <a:p>
            <a:pPr marL="0" indent="0">
              <a:buNone/>
            </a:pPr>
            <a:endParaRPr lang="en-S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chemeClr val="tx1"/>
                </a:solidFill>
              </a:rPr>
              <a:t>For D, store G’s height.</a:t>
            </a:r>
          </a:p>
          <a:p>
            <a:pPr marL="0" indent="0">
              <a:buNone/>
            </a:pPr>
            <a:r>
              <a:rPr lang="en-SG" dirty="0">
                <a:solidFill>
                  <a:schemeClr val="tx1"/>
                </a:solidFill>
              </a:rPr>
              <a:t>For E, F and G, store D’s height.</a:t>
            </a:r>
          </a:p>
          <a:p>
            <a:pPr marL="0" indent="0">
              <a:buNone/>
            </a:pPr>
            <a:endParaRPr lang="en-S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chemeClr val="tx1"/>
                </a:solidFill>
              </a:rPr>
              <a:t>When we remove a node X, the resultant height of the tree is the depth of the node + the stored height.</a:t>
            </a:r>
          </a:p>
          <a:p>
            <a:pPr marL="0" indent="0">
              <a:buNone/>
            </a:pP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18823-2E48-99F6-2597-B0EACD623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" t="-21471" r="1" b="-21982"/>
          <a:stretch/>
        </p:blipFill>
        <p:spPr>
          <a:xfrm>
            <a:off x="5480242" y="1198033"/>
            <a:ext cx="6711759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1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Problem 5: Height of BT After Subtree Removal Query</a:t>
            </a:r>
            <a:endParaRPr sz="3200" dirty="0"/>
          </a:p>
          <a:p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3" name="Google Shape;2853;p18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1" y="1536633"/>
                <a:ext cx="5064641" cy="4591451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When we remove a node X, the resultant height of the tree is the depth of the node + the stored height.</a:t>
                </a:r>
              </a:p>
              <a:p>
                <a:pPr marL="0" indent="0">
                  <a:buNone/>
                </a:pPr>
                <a:endParaRPr lang="en-SG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SG" dirty="0" err="1">
                    <a:solidFill>
                      <a:schemeClr val="tx1"/>
                    </a:solidFill>
                  </a:rPr>
                  <a:t>Eg</a:t>
                </a:r>
                <a:r>
                  <a:rPr lang="en-SG" dirty="0">
                    <a:solidFill>
                      <a:schemeClr val="tx1"/>
                    </a:solidFill>
                  </a:rPr>
                  <a:t>: If we remove node D, the height of the tree is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𝑑𝑒𝑝𝑡</m:t>
                    </m:r>
                    <m:sSub>
                      <m:sSub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h𝑒𝑖𝑔h</m:t>
                    </m:r>
                    <m:sSub>
                      <m:sSub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endParaRPr lang="en-SG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53" name="Google Shape;2853;p18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1" y="1536633"/>
                <a:ext cx="5064641" cy="4591451"/>
              </a:xfrm>
              <a:prstGeom prst="rect">
                <a:avLst/>
              </a:prstGeom>
              <a:blipFill>
                <a:blip r:embed="rId3"/>
                <a:stretch>
                  <a:fillRect l="-1805" t="-531" r="-24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4818823-2E48-99F6-2597-B0EACD623F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8" t="-21471" r="1" b="-21982"/>
          <a:stretch/>
        </p:blipFill>
        <p:spPr>
          <a:xfrm>
            <a:off x="5480242" y="1198033"/>
            <a:ext cx="6711759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6B33-84D1-F5BB-7086-02B1AB09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Initial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0F820-8830-E58C-6099-D6FF920306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SG" dirty="0"/>
                  <a:t>First, sort the dataset by age in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SG" dirty="0"/>
                  <a:t> time</a:t>
                </a:r>
              </a:p>
              <a:p>
                <a:pPr lvl="1"/>
                <a:r>
                  <a:rPr lang="en-SG" dirty="0"/>
                  <a:t>For tied ages, use something as tiebreaker, </a:t>
                </a:r>
                <a:r>
                  <a:rPr lang="en-SG" dirty="0" err="1"/>
                  <a:t>eg</a:t>
                </a:r>
                <a:r>
                  <a:rPr lang="en-SG" dirty="0"/>
                  <a:t> wealth, original position in dataset, anything</a:t>
                </a:r>
              </a:p>
              <a:p>
                <a:r>
                  <a:rPr lang="en-SG" dirty="0"/>
                  <a:t>Find the total wealth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SG" dirty="0"/>
                  <a:t> by summing up the wealth in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dirty="0"/>
                  <a:t> time</a:t>
                </a:r>
              </a:p>
              <a:p>
                <a:r>
                  <a:rPr lang="en-SG" dirty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SG" dirty="0"/>
                  <a:t> is the wealth that each group should have</a:t>
                </a:r>
              </a:p>
              <a:p>
                <a:r>
                  <a:rPr lang="en-SG" dirty="0"/>
                  <a:t>Iterate over the dataset – summing up the total wealth seen in that partition so far</a:t>
                </a:r>
              </a:p>
              <a:p>
                <a:pPr lvl="1"/>
                <a:r>
                  <a:rPr lang="en-SG" dirty="0"/>
                  <a:t>Once the total wealth exceeds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SG" dirty="0"/>
                  <a:t>, we can start a new partition</a:t>
                </a:r>
              </a:p>
              <a:p>
                <a:pPr lvl="1"/>
                <a:r>
                  <a:rPr lang="en-SG" dirty="0"/>
                  <a:t>Given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, each of our partitions will have roughly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SG" dirty="0"/>
                  <a:t> wealth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0F820-8830-E58C-6099-D6FF92030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2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1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Problem 5: Height of BT After Subtree Removal Query</a:t>
            </a:r>
            <a:endParaRPr sz="3200" dirty="0"/>
          </a:p>
          <a:p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3" name="Google Shape;2853;p18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1" y="1536633"/>
                <a:ext cx="5064641" cy="4591451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When we remove a node X, the resultant height of the tree is the depth of the node + the stored height.</a:t>
                </a:r>
              </a:p>
              <a:p>
                <a:pPr marL="0" indent="0">
                  <a:buNone/>
                </a:pPr>
                <a:endParaRPr lang="en-SG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SG" dirty="0" err="1">
                    <a:solidFill>
                      <a:schemeClr val="tx1"/>
                    </a:solidFill>
                  </a:rPr>
                  <a:t>Eg</a:t>
                </a:r>
                <a:r>
                  <a:rPr lang="en-SG" dirty="0">
                    <a:solidFill>
                      <a:schemeClr val="tx1"/>
                    </a:solidFill>
                  </a:rPr>
                  <a:t>: If we remove node G instead, the height of the tree is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𝑑𝑒𝑝𝑡</m:t>
                    </m:r>
                    <m:sSub>
                      <m:sSub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h𝑒𝑖𝑔h</m:t>
                    </m:r>
                    <m:sSub>
                      <m:sSub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=2+2=4</m:t>
                    </m:r>
                  </m:oMath>
                </a14:m>
                <a:endParaRPr lang="en-SG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53" name="Google Shape;2853;p18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1" y="1536633"/>
                <a:ext cx="5064641" cy="4591451"/>
              </a:xfrm>
              <a:prstGeom prst="rect">
                <a:avLst/>
              </a:prstGeom>
              <a:blipFill>
                <a:blip r:embed="rId3"/>
                <a:stretch>
                  <a:fillRect l="-1805" t="-531" r="-24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4818823-2E48-99F6-2597-B0EACD623F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8" t="-21471" r="1" b="-21982"/>
          <a:stretch/>
        </p:blipFill>
        <p:spPr>
          <a:xfrm>
            <a:off x="5480242" y="1198033"/>
            <a:ext cx="6711759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5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1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Problem 5: Height of BT After Subtree Removal Query</a:t>
            </a:r>
            <a:endParaRPr sz="3200" dirty="0"/>
          </a:p>
          <a:p>
            <a:endParaRPr sz="3200" dirty="0"/>
          </a:p>
        </p:txBody>
      </p:sp>
      <p:sp>
        <p:nvSpPr>
          <p:cNvPr id="2853" name="Google Shape;2853;p181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5064641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SG" dirty="0">
                <a:solidFill>
                  <a:schemeClr val="tx1"/>
                </a:solidFill>
              </a:rPr>
              <a:t>(Edge case)</a:t>
            </a:r>
          </a:p>
          <a:p>
            <a:pPr marL="0" indent="0">
              <a:buNone/>
            </a:pPr>
            <a:endParaRPr lang="en-S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chemeClr val="tx1"/>
                </a:solidFill>
              </a:rPr>
              <a:t>If the level only has one node, then the longest remaining path is just depth –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18823-2E48-99F6-2597-B0EACD623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" t="-21471" r="1" b="-21982"/>
          <a:stretch/>
        </p:blipFill>
        <p:spPr>
          <a:xfrm>
            <a:off x="5480242" y="1198033"/>
            <a:ext cx="6711759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1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Problem 5: Height of BT After Subtree Removal Query</a:t>
            </a:r>
            <a:endParaRPr sz="3200" dirty="0"/>
          </a:p>
          <a:p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3" name="Google Shape;2853;p18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Analysis:</a:t>
                </a:r>
              </a:p>
              <a:p>
                <a:pPr marL="380990" indent="-380990"/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SG" dirty="0">
                    <a:solidFill>
                      <a:schemeClr val="tx1"/>
                    </a:solidFill>
                    <a:latin typeface="+mn-lt"/>
                  </a:rPr>
                  <a:t>pre-computation to find “second best” height for each node</a:t>
                </a:r>
              </a:p>
              <a:p>
                <a:pPr marL="380990" indent="-380990"/>
                <a:r>
                  <a:rPr lang="en-SG" dirty="0">
                    <a:solidFill>
                      <a:schemeClr val="tx1"/>
                    </a:solidFill>
                    <a:latin typeface="+mn-lt"/>
                  </a:rPr>
                  <a:t>For each query:</a:t>
                </a:r>
                <a:endParaRPr lang="en-SG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990575" lvl="1" indent="-380990"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dirty="0"/>
                  <a:t> to find node in binary tree</a:t>
                </a:r>
              </a:p>
              <a:p>
                <a:pPr marL="990575" lvl="1" indent="-380990"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SG" dirty="0"/>
                  <a:t> to determine “second best” height and calculate</a:t>
                </a:r>
              </a:p>
              <a:p>
                <a:pPr marL="0" indent="0">
                  <a:buNone/>
                </a:pPr>
                <a:endParaRPr lang="en-SG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We can now find the height of BT after removal of a subtree, but it still takes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 time as we need to find the node in the binary tree! Overall time required is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How can we do better?</a:t>
                </a:r>
              </a:p>
            </p:txBody>
          </p:sp>
        </mc:Choice>
        <mc:Fallback xmlns="">
          <p:sp>
            <p:nvSpPr>
              <p:cNvPr id="2853" name="Google Shape;2853;p18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805" t="-535" r="-376" b="-241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3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1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Problem 5: Height of BT After Subtree Removal Query</a:t>
            </a:r>
            <a:endParaRPr sz="3200" dirty="0"/>
          </a:p>
          <a:p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3" name="Google Shape;2853;p18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Since each node’s value is from 1 to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, we can store each node in an array.</a:t>
                </a:r>
              </a:p>
              <a:p>
                <a:pPr marL="0" indent="0">
                  <a:buNone/>
                </a:pPr>
                <a:endParaRPr lang="en-SG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Analysis:</a:t>
                </a:r>
              </a:p>
              <a:p>
                <a:pPr marL="380990" indent="-380990"/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SG" dirty="0">
                    <a:solidFill>
                      <a:schemeClr val="tx1"/>
                    </a:solidFill>
                    <a:latin typeface="+mn-lt"/>
                  </a:rPr>
                  <a:t>pre-computation to find “second best” height for each node</a:t>
                </a:r>
                <a:endParaRPr lang="en-SG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80990" indent="-380990"/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 to find node in binary tree (array access)</a:t>
                </a:r>
              </a:p>
              <a:p>
                <a:pPr marL="380990" indent="-380990"/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 to determine “second best” height and calculate</a:t>
                </a:r>
              </a:p>
              <a:p>
                <a:pPr marL="0" indent="0">
                  <a:buNone/>
                </a:pPr>
                <a:endParaRPr lang="en-SG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Each query now takes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 time!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 queries then take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endParaRPr lang="en-SG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Final time complexity is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53" name="Google Shape;2853;p18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l="-805" t="-5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0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0B026-E1B4-7F26-6E11-49F139509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Try implementing the solution!</a:t>
            </a:r>
          </a:p>
          <a:p>
            <a:endParaRPr lang="en-SG" dirty="0"/>
          </a:p>
          <a:p>
            <a:r>
              <a:rPr lang="en-SG" dirty="0">
                <a:hlinkClick r:id="rId2"/>
              </a:rPr>
              <a:t>https://leetcode.com/problems/height-of-binary-tree-after-subtree-removal-queries/</a:t>
            </a:r>
            <a:r>
              <a:rPr lang="en-SG" dirty="0"/>
              <a:t> </a:t>
            </a:r>
          </a:p>
        </p:txBody>
      </p:sp>
      <p:sp>
        <p:nvSpPr>
          <p:cNvPr id="7" name="Google Shape;2852;p181">
            <a:extLst>
              <a:ext uri="{FF2B5EF4-FFF2-40B4-BE49-F238E27FC236}">
                <a16:creationId xmlns:a16="http://schemas.microsoft.com/office/drawing/2014/main" id="{A1D2E7D7-D4E5-F8E0-9582-59AC1E473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Problem 5: Height of BT After Subtree Removal Query</a:t>
            </a:r>
            <a:endParaRPr sz="3200" dirty="0"/>
          </a:p>
          <a:p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7260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6B33-84D1-F5BB-7086-02B1AB09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Initial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0F820-8830-E58C-6099-D6FF920306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SG" dirty="0"/>
                  <a:t>Overall time complexity is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SG" dirty="0"/>
              </a:p>
              <a:p>
                <a:r>
                  <a:rPr lang="en-SG" dirty="0"/>
                  <a:t>Can we do better?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0F820-8830-E58C-6099-D6FF92030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6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9A0A-AE07-8458-5929-EDDD0DD5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4802-FA73-1C24-EEA0-D6E08E036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Feeling lost?</a:t>
            </a:r>
          </a:p>
          <a:p>
            <a:r>
              <a:rPr lang="en-SG" dirty="0"/>
              <a:t>Try to model this question to similar problems/algorithms you have seen before!</a:t>
            </a:r>
          </a:p>
        </p:txBody>
      </p:sp>
    </p:spTree>
    <p:extLst>
      <p:ext uri="{BB962C8B-B14F-4D97-AF65-F5344CB8AC3E}">
        <p14:creationId xmlns:p14="http://schemas.microsoft.com/office/powerpoint/2010/main" val="29221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9929-7A57-E4B8-090B-20580A65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Better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D689C-9884-D4B0-8DAD-741D9E5C5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This question is similar to finding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SG" dirty="0"/>
                  <a:t> order statistics!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D689C-9884-D4B0-8DAD-741D9E5C5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32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9929-7A57-E4B8-090B-20580A65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Better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D689C-9884-D4B0-8DAD-741D9E5C5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SG" dirty="0"/>
                  <a:t> as in the previous solution.</a:t>
                </a:r>
              </a:p>
              <a:p>
                <a:r>
                  <a:rPr lang="en-SG" dirty="0"/>
                  <a:t>Now, imagine if we only need to find the first group with total wealth about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SG" dirty="0"/>
                  <a:t>.</a:t>
                </a:r>
              </a:p>
              <a:p>
                <a:r>
                  <a:rPr lang="en-SG" dirty="0"/>
                  <a:t>We can do </a:t>
                </a:r>
                <a:r>
                  <a:rPr lang="en-SG" dirty="0" err="1"/>
                  <a:t>QuickSelect</a:t>
                </a:r>
                <a:r>
                  <a:rPr lang="en-SG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D689C-9884-D4B0-8DAD-741D9E5C5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3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9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9929-7A57-E4B8-090B-20580A65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Better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D689C-9884-D4B0-8DAD-741D9E5C5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Given: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=100,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=10, ∑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=100000</m:t>
                    </m:r>
                  </m:oMath>
                </a14:m>
                <a:endParaRPr lang="en-SG" dirty="0"/>
              </a:p>
              <a:p>
                <a:r>
                  <a:rPr lang="en-SG" dirty="0"/>
                  <a:t>Then each group should have wealth of about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en-SG" dirty="0"/>
              </a:p>
              <a:p>
                <a:endParaRPr lang="en-SG" dirty="0"/>
              </a:p>
              <a:p>
                <a:endParaRPr lang="en-SG" dirty="0"/>
              </a:p>
              <a:p>
                <a:r>
                  <a:rPr lang="en-SG" dirty="0"/>
                  <a:t>Let’s just try to find the first group of people, such that the sum of their wealth is approximately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D689C-9884-D4B0-8DAD-741D9E5C5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E2EE95-CBA9-872E-615A-2103CE34E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27016"/>
              </p:ext>
            </p:extLst>
          </p:nvPr>
        </p:nvGraphicFramePr>
        <p:xfrm>
          <a:off x="158618" y="2983004"/>
          <a:ext cx="1187476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24">
                  <a:extLst>
                    <a:ext uri="{9D8B030D-6E8A-4147-A177-3AD203B41FA5}">
                      <a16:colId xmlns:a16="http://schemas.microsoft.com/office/drawing/2014/main" val="1428536811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13124560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62452700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644240017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787953989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192562887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262834520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26918137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608841525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147043319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31790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50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2856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73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1906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59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2159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6500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22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3492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46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1949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49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3782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76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3155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67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298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4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9929-7A57-E4B8-090B-20580A65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Better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D689C-9884-D4B0-8DAD-741D9E5C5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First, we pick a random pivot and partition the entire array.</a:t>
                </a:r>
              </a:p>
              <a:p>
                <a:r>
                  <a:rPr lang="en-SG" dirty="0"/>
                  <a:t>Say the pivot is the highlighted cell below:</a:t>
                </a:r>
              </a:p>
              <a:p>
                <a:endParaRPr lang="en-SG" dirty="0"/>
              </a:p>
              <a:p>
                <a:endParaRPr lang="en-SG" dirty="0"/>
              </a:p>
              <a:p>
                <a:r>
                  <a:rPr lang="en-SG" dirty="0"/>
                  <a:t>This partitioning takes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dirty="0"/>
                  <a:t> time</a:t>
                </a:r>
              </a:p>
              <a:p>
                <a:r>
                  <a:rPr lang="en-SG" dirty="0"/>
                  <a:t>We can find that the sum of the wealth on the left of the pivot is $18313, which is greater than our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SG" dirty="0"/>
                  <a:t>.</a:t>
                </a:r>
              </a:p>
              <a:p>
                <a:pPr lvl="1"/>
                <a:r>
                  <a:rPr lang="en-SG" dirty="0"/>
                  <a:t>Do the sum while partitioning to save time</a:t>
                </a:r>
              </a:p>
              <a:p>
                <a:r>
                  <a:rPr lang="en-SG" dirty="0"/>
                  <a:t>Need to recurse on the left of the pivot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D689C-9884-D4B0-8DAD-741D9E5C5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066C71-5EC4-764A-3C00-F7B0C094BA6D}"/>
                  </a:ext>
                </a:extLst>
              </p:cNvPr>
              <p:cNvSpPr txBox="1"/>
              <p:nvPr/>
            </p:nvSpPr>
            <p:spPr>
              <a:xfrm>
                <a:off x="6096000" y="41959"/>
                <a:ext cx="60939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dirty="0"/>
                  <a:t>Given: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=100,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=10, ∑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=100000</m:t>
                    </m:r>
                  </m:oMath>
                </a14:m>
                <a:endParaRPr lang="en-SG" dirty="0"/>
              </a:p>
              <a:p>
                <a:r>
                  <a:rPr lang="en-SG" dirty="0"/>
                  <a:t>Then each group should have wealth of about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066C71-5EC4-764A-3C00-F7B0C094B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959"/>
                <a:ext cx="6093912" cy="646331"/>
              </a:xfrm>
              <a:prstGeom prst="rect">
                <a:avLst/>
              </a:prstGeom>
              <a:blipFill>
                <a:blip r:embed="rId3"/>
                <a:stretch>
                  <a:fillRect l="-800" t="-5660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F0914D8-1162-3A32-51D4-EC95AE87A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33377"/>
              </p:ext>
            </p:extLst>
          </p:nvPr>
        </p:nvGraphicFramePr>
        <p:xfrm>
          <a:off x="158618" y="2983004"/>
          <a:ext cx="1187476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24">
                  <a:extLst>
                    <a:ext uri="{9D8B030D-6E8A-4147-A177-3AD203B41FA5}">
                      <a16:colId xmlns:a16="http://schemas.microsoft.com/office/drawing/2014/main" val="1428536811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13124560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62452700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644240017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787953989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192562887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262834520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269181370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608841525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1147043319"/>
                    </a:ext>
                  </a:extLst>
                </a:gridCol>
                <a:gridCol w="1079524">
                  <a:extLst>
                    <a:ext uri="{9D8B030D-6E8A-4147-A177-3AD203B41FA5}">
                      <a16:colId xmlns:a16="http://schemas.microsoft.com/office/drawing/2014/main" val="33179075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6500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950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18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3492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16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18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1226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5700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19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245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19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5724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76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3155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Age: 67</a:t>
                      </a:r>
                    </a:p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W: 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298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6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1688</Words>
  <Application>Microsoft Office PowerPoint</Application>
  <PresentationFormat>宽屏</PresentationFormat>
  <Paragraphs>330</Paragraphs>
  <Slides>34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CS2040S Tut 4 Qn 4</vt:lpstr>
      <vt:lpstr>Problem 4: Economic Research</vt:lpstr>
      <vt:lpstr>Initial Solution</vt:lpstr>
      <vt:lpstr>Initial Solution</vt:lpstr>
      <vt:lpstr>Thoughts</vt:lpstr>
      <vt:lpstr>Better Solution</vt:lpstr>
      <vt:lpstr>Better Solution</vt:lpstr>
      <vt:lpstr>Better Solution</vt:lpstr>
      <vt:lpstr>Better Solution</vt:lpstr>
      <vt:lpstr>Better Solution</vt:lpstr>
      <vt:lpstr>Better Solution</vt:lpstr>
      <vt:lpstr>Better Solution</vt:lpstr>
      <vt:lpstr>Better Solution – Analysis </vt:lpstr>
      <vt:lpstr>Even Better Solution</vt:lpstr>
      <vt:lpstr>Even Better Solution</vt:lpstr>
      <vt:lpstr>Even Better Solution – Analysis </vt:lpstr>
      <vt:lpstr>Even Better Solution – Note</vt:lpstr>
      <vt:lpstr>CS2040S Tut 4 Qn 5</vt:lpstr>
      <vt:lpstr>Problem 5: Height of BT After Subtree Removal Query </vt:lpstr>
      <vt:lpstr>Problem 5: Height of BT After Subtree Removal Query </vt:lpstr>
      <vt:lpstr>Problem 5: Height of BT After Subtree Removal Query </vt:lpstr>
      <vt:lpstr>Problem 5: Height of BT After Subtree Removal Query </vt:lpstr>
      <vt:lpstr>Problem 5: Height of BT After Subtree Removal Query </vt:lpstr>
      <vt:lpstr>Problem 5: Height of BT After Subtree Removal Query </vt:lpstr>
      <vt:lpstr>Problem 5: Height of BT After Subtree Removal Query </vt:lpstr>
      <vt:lpstr>Problem 5: Height of BT After Subtree Removal Query </vt:lpstr>
      <vt:lpstr>Problem 5: Height of BT After Subtree Removal Query </vt:lpstr>
      <vt:lpstr>Problem 5: Height of BT After Subtree Removal Query </vt:lpstr>
      <vt:lpstr>Problem 5: Height of BT After Subtree Removal Query </vt:lpstr>
      <vt:lpstr>Problem 5: Height of BT After Subtree Removal Query </vt:lpstr>
      <vt:lpstr>Problem 5: Height of BT After Subtree Removal Query </vt:lpstr>
      <vt:lpstr>Problem 5: Height of BT After Subtree Removal Query </vt:lpstr>
      <vt:lpstr>Problem 5: Height of BT After Subtree Removal Query </vt:lpstr>
      <vt:lpstr>Problem 5: Height of BT After Subtree Removal Query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CS2040S Tut 4 Qn 4</dc:title>
  <dc:creator>Lee Kai Sheng Shawn</dc:creator>
  <cp:lastModifiedBy>Xiao Yan</cp:lastModifiedBy>
  <cp:revision>66</cp:revision>
  <dcterms:created xsi:type="dcterms:W3CDTF">2023-02-14T08:22:48Z</dcterms:created>
  <dcterms:modified xsi:type="dcterms:W3CDTF">2023-02-15T13:34:19Z</dcterms:modified>
</cp:coreProperties>
</file>