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0"/>
  </p:notesMasterIdLst>
  <p:handoutMasterIdLst>
    <p:handoutMasterId r:id="rId21"/>
  </p:handoutMasterIdLst>
  <p:sldIdLst>
    <p:sldId id="256" r:id="rId2"/>
    <p:sldId id="620" r:id="rId3"/>
    <p:sldId id="600" r:id="rId4"/>
    <p:sldId id="602" r:id="rId5"/>
    <p:sldId id="603" r:id="rId6"/>
    <p:sldId id="604" r:id="rId7"/>
    <p:sldId id="605" r:id="rId8"/>
    <p:sldId id="606" r:id="rId9"/>
    <p:sldId id="607" r:id="rId10"/>
    <p:sldId id="608" r:id="rId11"/>
    <p:sldId id="609" r:id="rId12"/>
    <p:sldId id="610" r:id="rId13"/>
    <p:sldId id="611" r:id="rId14"/>
    <p:sldId id="612" r:id="rId15"/>
    <p:sldId id="613" r:id="rId16"/>
    <p:sldId id="614" r:id="rId17"/>
    <p:sldId id="621" r:id="rId18"/>
    <p:sldId id="308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0021"/>
    <a:srgbClr val="FFFFCC"/>
    <a:srgbClr val="006600"/>
    <a:srgbClr val="E2FFC5"/>
    <a:srgbClr val="CCFF99"/>
    <a:srgbClr val="CCCCFF"/>
    <a:srgbClr val="CCFFFF"/>
    <a:srgbClr val="FFCC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5" autoAdjust="0"/>
    <p:restoredTop sz="91475" autoAdjust="0"/>
  </p:normalViewPr>
  <p:slideViewPr>
    <p:cSldViewPr snapToGrid="0">
      <p:cViewPr varScale="1">
        <p:scale>
          <a:sx n="95" d="100"/>
          <a:sy n="95" d="100"/>
        </p:scale>
        <p:origin x="14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7/3/22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09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70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67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43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0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48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42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70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19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75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62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74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13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4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E0A295C8-5CD8-57E9-5D98-2E8EA9CFB9C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7036"/>
            <a:ext cx="1149964" cy="11499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qVCWNryB45Bnh6p2HRfnF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</a:t>
            </a:r>
            <a:r>
              <a:rPr lang="en-US" sz="2800">
                <a:solidFill>
                  <a:srgbClr val="C00000"/>
                </a:solidFill>
                <a:latin typeface="Calibri" panose="020F0502020204030204" pitchFamily="34" charset="0"/>
              </a:rPr>
              <a:t>#2c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Overview of C Programming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6.5 Short-Circuit Evaluation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22" name="[Rectangle 3]"/>
          <p:cNvSpPr txBox="1">
            <a:spLocks noChangeArrowheads="1"/>
          </p:cNvSpPr>
          <p:nvPr/>
        </p:nvSpPr>
        <p:spPr>
          <a:xfrm>
            <a:off x="352425" y="1248509"/>
            <a:ext cx="8397875" cy="564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Does the following code give an error if variable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/>
              <a:t> is zero?</a:t>
            </a:r>
            <a:endParaRPr lang="en-SG" dirty="0"/>
          </a:p>
        </p:txBody>
      </p:sp>
      <p:sp>
        <p:nvSpPr>
          <p:cNvPr id="23" name="TextBox 22"/>
          <p:cNvSpPr txBox="1"/>
          <p:nvPr/>
        </p:nvSpPr>
        <p:spPr>
          <a:xfrm>
            <a:off x="2019719" y="1813302"/>
            <a:ext cx="4273481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((a !=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(b/a &gt;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 . .);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504824" y="2919743"/>
            <a:ext cx="8397875" cy="2024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Short-circuit evaluation</a:t>
            </a:r>
            <a:endParaRPr lang="en-US" dirty="0"/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|| expr2</a:t>
            </a:r>
            <a:r>
              <a:rPr lang="en-US" dirty="0"/>
              <a:t>: </a:t>
            </a:r>
            <a:r>
              <a:rPr lang="en-US" kern="0" dirty="0"/>
              <a:t>If </a:t>
            </a:r>
            <a:r>
              <a:rPr lang="en-US" u="sng" kern="0" dirty="0"/>
              <a:t>expr1 is true</a:t>
            </a:r>
            <a:r>
              <a:rPr lang="en-US" kern="0" dirty="0"/>
              <a:t>, skip evaluating expr2 and return true immediately, as the result will always be true.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&amp;&amp; expr2</a:t>
            </a:r>
            <a:r>
              <a:rPr lang="en-US" kern="0" dirty="0"/>
              <a:t>: If </a:t>
            </a:r>
            <a:r>
              <a:rPr lang="en-US" u="sng" kern="0" dirty="0"/>
              <a:t>expr1 is false</a:t>
            </a:r>
            <a:r>
              <a:rPr lang="en-US" kern="0" dirty="0"/>
              <a:t>, skip evaluating expr2 and return false immediately, as the result will always be false.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92103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 Repetition Structures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27" name="Content Placeholder 5"/>
          <p:cNvSpPr>
            <a:spLocks noGrp="1"/>
          </p:cNvSpPr>
          <p:nvPr>
            <p:ph idx="1"/>
          </p:nvPr>
        </p:nvSpPr>
        <p:spPr>
          <a:xfrm>
            <a:off x="587375" y="1337722"/>
            <a:ext cx="8292856" cy="90435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 provides three control structures that allow you to select a group of statements to be executed repeatedly.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2473" y="2242075"/>
            <a:ext cx="3003159" cy="120032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65113" algn="l"/>
              </a:tabLst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loop body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6604" y="2242075"/>
            <a:ext cx="3404894" cy="1200329"/>
          </a:xfrm>
          <a:prstGeom prst="rect">
            <a:avLst/>
          </a:prstGeom>
          <a:solidFill>
            <a:srgbClr val="E2FFC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loop body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570F4-0512-43B1-8F6D-458747436FD9}"/>
              </a:ext>
            </a:extLst>
          </p:cNvPr>
          <p:cNvSpPr txBox="1"/>
          <p:nvPr/>
        </p:nvSpPr>
        <p:spPr>
          <a:xfrm>
            <a:off x="1767364" y="3812711"/>
            <a:ext cx="5932877" cy="1200329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 </a:t>
            </a:r>
            <a:r>
              <a:rPr lang="en-US" b="1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initialization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loop body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7">
            <a:extLst>
              <a:ext uri="{FF2B5EF4-FFF2-40B4-BE49-F238E27FC236}">
                <a16:creationId xmlns:a16="http://schemas.microsoft.com/office/drawing/2014/main" id="{52D47EB4-3282-448F-BD56-0C61018C29CB}"/>
              </a:ext>
            </a:extLst>
          </p:cNvPr>
          <p:cNvGrpSpPr>
            <a:grpSpLocks/>
          </p:cNvGrpSpPr>
          <p:nvPr/>
        </p:nvGrpSpPr>
        <p:grpSpPr bwMode="auto">
          <a:xfrm>
            <a:off x="999765" y="4140664"/>
            <a:ext cx="2260045" cy="1931246"/>
            <a:chOff x="705178" y="2752793"/>
            <a:chExt cx="2259313" cy="1931495"/>
          </a:xfrm>
        </p:grpSpPr>
        <p:cxnSp>
          <p:nvCxnSpPr>
            <p:cNvPr id="15" name="Straight Arrow Connector 8">
              <a:extLst>
                <a:ext uri="{FF2B5EF4-FFF2-40B4-BE49-F238E27FC236}">
                  <a16:creationId xmlns:a16="http://schemas.microsoft.com/office/drawing/2014/main" id="{EF488256-16EE-4833-9BF0-D6ECC61D3F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873046" y="2752793"/>
              <a:ext cx="1091445" cy="1037545"/>
            </a:xfrm>
            <a:prstGeom prst="straightConnector1">
              <a:avLst/>
            </a:prstGeom>
            <a:noFill/>
            <a:ln w="28575" cap="sq" algn="ctr">
              <a:solidFill>
                <a:srgbClr val="9933FF"/>
              </a:solidFill>
              <a:round/>
              <a:headEnd/>
              <a:tailEnd type="triangle" w="med" len="med"/>
            </a:ln>
          </p:spPr>
        </p:cxn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EE89221A-EF5A-4B12-9D2A-7076EF66B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178" y="3760839"/>
              <a:ext cx="1993778" cy="92344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C00FF"/>
                  </a:solidFill>
                </a:rPr>
                <a:t>Initialization: </a:t>
              </a:r>
              <a:r>
                <a:rPr lang="en-US" dirty="0"/>
                <a:t>initialize the </a:t>
              </a:r>
              <a:r>
                <a:rPr lang="en-US" b="1" dirty="0">
                  <a:solidFill>
                    <a:srgbClr val="800000"/>
                  </a:solidFill>
                </a:rPr>
                <a:t>loop variable</a:t>
              </a:r>
              <a:endParaRPr lang="en-SG" b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17" name="Group 18">
            <a:extLst>
              <a:ext uri="{FF2B5EF4-FFF2-40B4-BE49-F238E27FC236}">
                <a16:creationId xmlns:a16="http://schemas.microsoft.com/office/drawing/2014/main" id="{63E4477B-0DE0-4E58-A546-F4061531D3A5}"/>
              </a:ext>
            </a:extLst>
          </p:cNvPr>
          <p:cNvGrpSpPr>
            <a:grpSpLocks/>
          </p:cNvGrpSpPr>
          <p:nvPr/>
        </p:nvGrpSpPr>
        <p:grpSpPr bwMode="auto">
          <a:xfrm>
            <a:off x="3321886" y="4140664"/>
            <a:ext cx="2701914" cy="2302184"/>
            <a:chOff x="2717654" y="2885040"/>
            <a:chExt cx="2701763" cy="2302070"/>
          </a:xfrm>
        </p:grpSpPr>
        <p:cxnSp>
          <p:nvCxnSpPr>
            <p:cNvPr id="18" name="Straight Arrow Connector 10">
              <a:extLst>
                <a:ext uri="{FF2B5EF4-FFF2-40B4-BE49-F238E27FC236}">
                  <a16:creationId xmlns:a16="http://schemas.microsoft.com/office/drawing/2014/main" id="{0F9ECE7E-3B47-4FB6-86E7-28DEC8F280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731344" y="2885040"/>
              <a:ext cx="980591" cy="1701710"/>
            </a:xfrm>
            <a:prstGeom prst="straightConnector1">
              <a:avLst/>
            </a:prstGeom>
            <a:noFill/>
            <a:ln w="28575" cap="sq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8AEA239E-0241-48A1-BD1C-4EFBE6CB7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7654" y="4263826"/>
              <a:ext cx="2701763" cy="9232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Condition: </a:t>
              </a:r>
              <a:r>
                <a:rPr lang="en-US" dirty="0"/>
                <a:t>repeat loop while the condition on </a:t>
              </a:r>
              <a:r>
                <a:rPr lang="en-US" b="1" dirty="0">
                  <a:solidFill>
                    <a:srgbClr val="800000"/>
                  </a:solidFill>
                </a:rPr>
                <a:t>loop variable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/>
                <a:t>is </a:t>
              </a:r>
              <a:r>
                <a:rPr lang="en-US" dirty="0">
                  <a:solidFill>
                    <a:srgbClr val="0000FF"/>
                  </a:solidFill>
                </a:rPr>
                <a:t>true</a:t>
              </a:r>
              <a:endParaRPr lang="en-SG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99AB21-105C-4E62-A7D5-8F6957EAC719}"/>
              </a:ext>
            </a:extLst>
          </p:cNvPr>
          <p:cNvGrpSpPr>
            <a:grpSpLocks/>
          </p:cNvGrpSpPr>
          <p:nvPr/>
        </p:nvGrpSpPr>
        <p:grpSpPr bwMode="auto">
          <a:xfrm>
            <a:off x="6508379" y="4140664"/>
            <a:ext cx="1901976" cy="1700041"/>
            <a:chOff x="5856938" y="4189955"/>
            <a:chExt cx="1901864" cy="1700223"/>
          </a:xfrm>
        </p:grpSpPr>
        <p:cxnSp>
          <p:nvCxnSpPr>
            <p:cNvPr id="22" name="Straight Arrow Connector 13">
              <a:extLst>
                <a:ext uri="{FF2B5EF4-FFF2-40B4-BE49-F238E27FC236}">
                  <a16:creationId xmlns:a16="http://schemas.microsoft.com/office/drawing/2014/main" id="{DD85C763-FBAE-4F39-8347-80DA87A993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227802" y="4189955"/>
              <a:ext cx="392986" cy="771853"/>
            </a:xfrm>
            <a:prstGeom prst="straightConnector1">
              <a:avLst/>
            </a:prstGeom>
            <a:noFill/>
            <a:ln w="28575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sp>
          <p:nvSpPr>
            <p:cNvPr id="23" name="TextBox 15">
              <a:extLst>
                <a:ext uri="{FF2B5EF4-FFF2-40B4-BE49-F238E27FC236}">
                  <a16:creationId xmlns:a16="http://schemas.microsoft.com/office/drawing/2014/main" id="{0A423C74-AA74-4747-9151-EFB75E121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6938" y="4966749"/>
              <a:ext cx="1901864" cy="9234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00"/>
                  </a:solidFill>
                </a:rPr>
                <a:t>Update: </a:t>
              </a:r>
              <a:r>
                <a:rPr lang="en-US" dirty="0"/>
                <a:t>change value of</a:t>
              </a:r>
              <a:r>
                <a:rPr lang="en-US" dirty="0">
                  <a:solidFill>
                    <a:srgbClr val="006600"/>
                  </a:solidFill>
                </a:rPr>
                <a:t> </a:t>
              </a:r>
              <a:r>
                <a:rPr lang="en-US" b="1" dirty="0">
                  <a:solidFill>
                    <a:srgbClr val="800000"/>
                  </a:solidFill>
                </a:rPr>
                <a:t>loop variable</a:t>
              </a:r>
              <a:endParaRPr lang="en-SG" b="1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9811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623592F-E342-4E62-99C8-3FA1A57ACF98}"/>
              </a:ext>
            </a:extLst>
          </p:cNvPr>
          <p:cNvSpPr txBox="1"/>
          <p:nvPr/>
        </p:nvSpPr>
        <p:spPr>
          <a:xfrm>
            <a:off x="829644" y="2259324"/>
            <a:ext cx="3335867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sum,i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D5CF6B-C690-4821-AB58-51E24F12AFF6}"/>
              </a:ext>
            </a:extLst>
          </p:cNvPr>
          <p:cNvSpPr txBox="1"/>
          <p:nvPr/>
        </p:nvSpPr>
        <p:spPr>
          <a:xfrm>
            <a:off x="1996656" y="1939085"/>
            <a:ext cx="2304779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Sum1To10_While.py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829644" y="2259324"/>
            <a:ext cx="3335867" cy="147732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215771-61E8-45C3-9B4E-7629F342F874}"/>
              </a:ext>
            </a:extLst>
          </p:cNvPr>
          <p:cNvSpPr txBox="1"/>
          <p:nvPr/>
        </p:nvSpPr>
        <p:spPr>
          <a:xfrm>
            <a:off x="1996656" y="1939085"/>
            <a:ext cx="230477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Sum1To10_While.c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695B57-5B85-448C-8D4C-95D9DB3B95BD}"/>
              </a:ext>
            </a:extLst>
          </p:cNvPr>
          <p:cNvSpPr txBox="1"/>
          <p:nvPr/>
        </p:nvSpPr>
        <p:spPr>
          <a:xfrm>
            <a:off x="4672842" y="2248134"/>
            <a:ext cx="3404894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F195D0-96B1-4B1F-BF28-8564DD4D0004}"/>
              </a:ext>
            </a:extLst>
          </p:cNvPr>
          <p:cNvSpPr txBox="1"/>
          <p:nvPr/>
        </p:nvSpPr>
        <p:spPr>
          <a:xfrm>
            <a:off x="5710716" y="1934607"/>
            <a:ext cx="260364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Sum1To10_DoWhile.py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672843" y="2248134"/>
            <a:ext cx="3404894" cy="1754326"/>
          </a:xfrm>
          <a:prstGeom prst="rect">
            <a:avLst/>
          </a:prstGeom>
          <a:solidFill>
            <a:srgbClr val="E2FFC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0C4C36-8251-4C94-91E1-CBF5FA38E6D0}"/>
              </a:ext>
            </a:extLst>
          </p:cNvPr>
          <p:cNvSpPr txBox="1"/>
          <p:nvPr/>
        </p:nvSpPr>
        <p:spPr>
          <a:xfrm>
            <a:off x="5710717" y="1934607"/>
            <a:ext cx="260364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Sum1To10_DoWhile.c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A475DC-EC64-4419-AB97-8C93ACF3F37C}"/>
              </a:ext>
            </a:extLst>
          </p:cNvPr>
          <p:cNvSpPr txBox="1"/>
          <p:nvPr/>
        </p:nvSpPr>
        <p:spPr>
          <a:xfrm>
            <a:off x="1692321" y="4549584"/>
            <a:ext cx="5218227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2A6B86-D75B-449D-9A9C-FDC6CB884E9F}"/>
              </a:ext>
            </a:extLst>
          </p:cNvPr>
          <p:cNvSpPr txBox="1"/>
          <p:nvPr/>
        </p:nvSpPr>
        <p:spPr>
          <a:xfrm>
            <a:off x="5177481" y="4323636"/>
            <a:ext cx="2138655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Sum1To10_For.py</a:t>
            </a:r>
            <a:endParaRPr lang="en-SG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 Repetition Structures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570F4-0512-43B1-8F6D-458747436FD9}"/>
              </a:ext>
            </a:extLst>
          </p:cNvPr>
          <p:cNvSpPr txBox="1"/>
          <p:nvPr/>
        </p:nvSpPr>
        <p:spPr>
          <a:xfrm>
            <a:off x="1692321" y="4549584"/>
            <a:ext cx="5218227" cy="1200329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(sum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ontent Placeholder 5"/>
          <p:cNvSpPr>
            <a:spLocks noGrp="1"/>
          </p:cNvSpPr>
          <p:nvPr>
            <p:ph idx="1"/>
          </p:nvPr>
        </p:nvSpPr>
        <p:spPr>
          <a:xfrm>
            <a:off x="587375" y="1337723"/>
            <a:ext cx="8292856" cy="68246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Example: Summing from 1 through 10.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5A9695-6BBB-487A-A28A-685A9C49094A}"/>
              </a:ext>
            </a:extLst>
          </p:cNvPr>
          <p:cNvSpPr txBox="1"/>
          <p:nvPr/>
        </p:nvSpPr>
        <p:spPr>
          <a:xfrm>
            <a:off x="5177481" y="4323636"/>
            <a:ext cx="213865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Sum1To10_For.c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068542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[TextBox 8]">
            <a:extLst>
              <a:ext uri="{FF2B5EF4-FFF2-40B4-BE49-F238E27FC236}">
                <a16:creationId xmlns:a16="http://schemas.microsoft.com/office/drawing/2014/main" id="{EE7606E9-E8B7-41AD-A3D8-35AB00CC32D8}"/>
              </a:ext>
            </a:extLst>
          </p:cNvPr>
          <p:cNvSpPr txBox="1"/>
          <p:nvPr/>
        </p:nvSpPr>
        <p:spPr>
          <a:xfrm>
            <a:off x="901262" y="3715042"/>
            <a:ext cx="4903076" cy="255454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'break':"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[TextBox 1]">
            <a:extLst>
              <a:ext uri="{FF2B5EF4-FFF2-40B4-BE49-F238E27FC236}">
                <a16:creationId xmlns:a16="http://schemas.microsoft.com/office/drawing/2014/main" id="{EECE23E5-00BF-4514-8D57-EA330621D162}"/>
              </a:ext>
            </a:extLst>
          </p:cNvPr>
          <p:cNvSpPr txBox="1"/>
          <p:nvPr/>
        </p:nvSpPr>
        <p:spPr>
          <a:xfrm>
            <a:off x="901262" y="1654046"/>
            <a:ext cx="4903076" cy="193899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without 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'break':"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9A1D19-6381-47B1-BB7C-310B31454551}"/>
              </a:ext>
            </a:extLst>
          </p:cNvPr>
          <p:cNvSpPr txBox="1"/>
          <p:nvPr/>
        </p:nvSpPr>
        <p:spPr>
          <a:xfrm>
            <a:off x="3954162" y="1356162"/>
            <a:ext cx="1947725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BreakInLoop.py</a:t>
            </a:r>
            <a:endParaRPr lang="en-SG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7.1 Using ‘break’ in a loop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4" name="[TextBox 1]">
            <a:extLst>
              <a:ext uri="{FF2B5EF4-FFF2-40B4-BE49-F238E27FC236}">
                <a16:creationId xmlns:a16="http://schemas.microsoft.com/office/drawing/2014/main" id="{B00C1989-1AA0-4A1C-AAEA-58E4F19865EE}"/>
              </a:ext>
            </a:extLst>
          </p:cNvPr>
          <p:cNvSpPr txBox="1"/>
          <p:nvPr/>
        </p:nvSpPr>
        <p:spPr>
          <a:xfrm>
            <a:off x="901262" y="1654046"/>
            <a:ext cx="4903076" cy="19389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without 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'break':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[TextBox 2]">
            <a:extLst>
              <a:ext uri="{FF2B5EF4-FFF2-40B4-BE49-F238E27FC236}">
                <a16:creationId xmlns:a16="http://schemas.microsoft.com/office/drawing/2014/main" id="{A0C3FB87-F09B-4840-8562-7A8DB758520B}"/>
              </a:ext>
            </a:extLst>
          </p:cNvPr>
          <p:cNvSpPr txBox="1"/>
          <p:nvPr/>
        </p:nvSpPr>
        <p:spPr>
          <a:xfrm>
            <a:off x="5999437" y="1415181"/>
            <a:ext cx="2562672" cy="3139321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Without 'break':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[TextBox 9]">
            <a:extLst>
              <a:ext uri="{FF2B5EF4-FFF2-40B4-BE49-F238E27FC236}">
                <a16:creationId xmlns:a16="http://schemas.microsoft.com/office/drawing/2014/main" id="{FEFEEC76-3970-410E-80D5-92AFA77F4816}"/>
              </a:ext>
            </a:extLst>
          </p:cNvPr>
          <p:cNvSpPr txBox="1"/>
          <p:nvPr/>
        </p:nvSpPr>
        <p:spPr>
          <a:xfrm>
            <a:off x="5999437" y="4750483"/>
            <a:ext cx="2562672" cy="1754326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'break':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939C2C-10BA-4702-A416-0C518FB36F89}"/>
              </a:ext>
            </a:extLst>
          </p:cNvPr>
          <p:cNvSpPr txBox="1"/>
          <p:nvPr/>
        </p:nvSpPr>
        <p:spPr>
          <a:xfrm>
            <a:off x="3954162" y="1356162"/>
            <a:ext cx="194772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BreakInLoop.c</a:t>
            </a:r>
            <a:endParaRPr lang="en-SG" dirty="0"/>
          </a:p>
        </p:txBody>
      </p:sp>
      <p:sp>
        <p:nvSpPr>
          <p:cNvPr id="20" name="[TextBox 8]">
            <a:extLst>
              <a:ext uri="{FF2B5EF4-FFF2-40B4-BE49-F238E27FC236}">
                <a16:creationId xmlns:a16="http://schemas.microsoft.com/office/drawing/2014/main" id="{8BE4DEA4-3D5C-4B8C-8D35-CBD4AF2F3A51}"/>
              </a:ext>
            </a:extLst>
          </p:cNvPr>
          <p:cNvSpPr txBox="1"/>
          <p:nvPr/>
        </p:nvSpPr>
        <p:spPr>
          <a:xfrm>
            <a:off x="901262" y="3715042"/>
            <a:ext cx="4903076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'break':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814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[TextBox 1]">
            <a:extLst>
              <a:ext uri="{FF2B5EF4-FFF2-40B4-BE49-F238E27FC236}">
                <a16:creationId xmlns:a16="http://schemas.microsoft.com/office/drawing/2014/main" id="{94B5D7C8-3334-4154-BD58-85AB1A98377C}"/>
              </a:ext>
            </a:extLst>
          </p:cNvPr>
          <p:cNvSpPr txBox="1"/>
          <p:nvPr/>
        </p:nvSpPr>
        <p:spPr>
          <a:xfrm>
            <a:off x="649177" y="1725495"/>
            <a:ext cx="5470635" cy="307776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'break' in a nested loop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'break' in a nested loop:"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print(i, 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7E11E-E03E-4870-A5F8-7C45DDEDE935}"/>
              </a:ext>
            </a:extLst>
          </p:cNvPr>
          <p:cNvSpPr txBox="1"/>
          <p:nvPr/>
        </p:nvSpPr>
        <p:spPr>
          <a:xfrm>
            <a:off x="4345913" y="1417400"/>
            <a:ext cx="1873584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BreakInLoop.py</a:t>
            </a:r>
            <a:endParaRPr lang="en-SG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7.1 Using ‘break’ in a loop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TextBox 1]">
            <a:extLst>
              <a:ext uri="{FF2B5EF4-FFF2-40B4-BE49-F238E27FC236}">
                <a16:creationId xmlns:a16="http://schemas.microsoft.com/office/drawing/2014/main" id="{80605A68-56ED-4C8C-BCDF-E020B4583E39}"/>
              </a:ext>
            </a:extLst>
          </p:cNvPr>
          <p:cNvSpPr txBox="1"/>
          <p:nvPr/>
        </p:nvSpPr>
        <p:spPr>
          <a:xfrm>
            <a:off x="649177" y="1725495"/>
            <a:ext cx="5470635" cy="307776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'break' in a nested loop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'break' in a nested loop: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j&lt;=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printf(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i, j);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(j==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[TextBox 2]">
            <a:extLst>
              <a:ext uri="{FF2B5EF4-FFF2-40B4-BE49-F238E27FC236}">
                <a16:creationId xmlns:a16="http://schemas.microsoft.com/office/drawing/2014/main" id="{19E415F4-A7DF-4DFD-8FE2-523C5B0E4437}"/>
              </a:ext>
            </a:extLst>
          </p:cNvPr>
          <p:cNvSpPr txBox="1"/>
          <p:nvPr/>
        </p:nvSpPr>
        <p:spPr>
          <a:xfrm>
            <a:off x="6337738" y="1277007"/>
            <a:ext cx="2577661" cy="4524315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'break’ in 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3, 3</a:t>
            </a:r>
          </a:p>
        </p:txBody>
      </p:sp>
      <p:sp>
        <p:nvSpPr>
          <p:cNvPr id="19" name="[Rectangle 3]">
            <a:extLst>
              <a:ext uri="{FF2B5EF4-FFF2-40B4-BE49-F238E27FC236}">
                <a16:creationId xmlns:a16="http://schemas.microsoft.com/office/drawing/2014/main" id="{2400E95D-F888-4D42-9996-49FFCB9F0E7C}"/>
              </a:ext>
            </a:extLst>
          </p:cNvPr>
          <p:cNvSpPr txBox="1">
            <a:spLocks noChangeArrowheads="1"/>
          </p:cNvSpPr>
          <p:nvPr/>
        </p:nvSpPr>
        <p:spPr>
          <a:xfrm>
            <a:off x="630620" y="4883587"/>
            <a:ext cx="5470635" cy="141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 a nested loop, 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GB" dirty="0"/>
              <a:t> only breaks out of the inner-most loop that contains the 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GB" dirty="0"/>
              <a:t> statement.  </a:t>
            </a: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939C2C-10BA-4702-A416-0C518FB36F89}"/>
              </a:ext>
            </a:extLst>
          </p:cNvPr>
          <p:cNvSpPr txBox="1"/>
          <p:nvPr/>
        </p:nvSpPr>
        <p:spPr>
          <a:xfrm>
            <a:off x="4345913" y="1417400"/>
            <a:ext cx="187358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BreakInLoop.c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251448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[TextBox 1]">
            <a:extLst>
              <a:ext uri="{FF2B5EF4-FFF2-40B4-BE49-F238E27FC236}">
                <a16:creationId xmlns:a16="http://schemas.microsoft.com/office/drawing/2014/main" id="{BFBACD78-2F6E-4BA6-A179-71E1F375D4D1}"/>
              </a:ext>
            </a:extLst>
          </p:cNvPr>
          <p:cNvSpPr txBox="1"/>
          <p:nvPr/>
        </p:nvSpPr>
        <p:spPr>
          <a:xfrm>
            <a:off x="1077218" y="1787647"/>
            <a:ext cx="4903076" cy="190821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without 'continue'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'continue':"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60903-50B7-4321-B955-908A9BE07DFD}"/>
              </a:ext>
            </a:extLst>
          </p:cNvPr>
          <p:cNvSpPr txBox="1"/>
          <p:nvPr/>
        </p:nvSpPr>
        <p:spPr>
          <a:xfrm>
            <a:off x="3991602" y="1472150"/>
            <a:ext cx="2115817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ContinueInLoop.py</a:t>
            </a:r>
            <a:endParaRPr lang="en-SG" dirty="0"/>
          </a:p>
        </p:txBody>
      </p:sp>
      <p:sp>
        <p:nvSpPr>
          <p:cNvPr id="17" name="[TextBox 8]">
            <a:extLst>
              <a:ext uri="{FF2B5EF4-FFF2-40B4-BE49-F238E27FC236}">
                <a16:creationId xmlns:a16="http://schemas.microsoft.com/office/drawing/2014/main" id="{6670F06C-3D3E-4305-A0A1-18656D5FCA6E}"/>
              </a:ext>
            </a:extLst>
          </p:cNvPr>
          <p:cNvSpPr txBox="1"/>
          <p:nvPr/>
        </p:nvSpPr>
        <p:spPr>
          <a:xfrm>
            <a:off x="1077218" y="3967328"/>
            <a:ext cx="4903076" cy="255454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'continue'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'continue':"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7.2 Using ‘continue’ in a loop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0" name="[TextBox 1]">
            <a:extLst>
              <a:ext uri="{FF2B5EF4-FFF2-40B4-BE49-F238E27FC236}">
                <a16:creationId xmlns:a16="http://schemas.microsoft.com/office/drawing/2014/main" id="{EB6EA7E9-BCBF-4BE6-9946-24EC33FD305F}"/>
              </a:ext>
            </a:extLst>
          </p:cNvPr>
          <p:cNvSpPr txBox="1"/>
          <p:nvPr/>
        </p:nvSpPr>
        <p:spPr>
          <a:xfrm>
            <a:off x="1077218" y="1787647"/>
            <a:ext cx="4903076" cy="190821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without 'continue'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'continue':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[TextBox 2]">
            <a:extLst>
              <a:ext uri="{FF2B5EF4-FFF2-40B4-BE49-F238E27FC236}">
                <a16:creationId xmlns:a16="http://schemas.microsoft.com/office/drawing/2014/main" id="{4606674A-2174-4E86-A400-5369596C465D}"/>
              </a:ext>
            </a:extLst>
          </p:cNvPr>
          <p:cNvSpPr txBox="1"/>
          <p:nvPr/>
        </p:nvSpPr>
        <p:spPr>
          <a:xfrm>
            <a:off x="6234544" y="1105006"/>
            <a:ext cx="2553327" cy="286232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Without 'continue':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[TextBox 8]">
            <a:extLst>
              <a:ext uri="{FF2B5EF4-FFF2-40B4-BE49-F238E27FC236}">
                <a16:creationId xmlns:a16="http://schemas.microsoft.com/office/drawing/2014/main" id="{26F46045-8713-4DB5-9B50-80D44464FC63}"/>
              </a:ext>
            </a:extLst>
          </p:cNvPr>
          <p:cNvSpPr txBox="1"/>
          <p:nvPr/>
        </p:nvSpPr>
        <p:spPr>
          <a:xfrm>
            <a:off x="1077218" y="3967328"/>
            <a:ext cx="4903076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'continue'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'continue':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[TextBox 9]">
            <a:extLst>
              <a:ext uri="{FF2B5EF4-FFF2-40B4-BE49-F238E27FC236}">
                <a16:creationId xmlns:a16="http://schemas.microsoft.com/office/drawing/2014/main" id="{E7BAD37D-3674-46D2-8C14-D3726C7A32B4}"/>
              </a:ext>
            </a:extLst>
          </p:cNvPr>
          <p:cNvSpPr txBox="1"/>
          <p:nvPr/>
        </p:nvSpPr>
        <p:spPr>
          <a:xfrm>
            <a:off x="6234544" y="4063687"/>
            <a:ext cx="2553328" cy="2616101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'continue':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939C2C-10BA-4702-A416-0C518FB36F89}"/>
              </a:ext>
            </a:extLst>
          </p:cNvPr>
          <p:cNvSpPr txBox="1"/>
          <p:nvPr/>
        </p:nvSpPr>
        <p:spPr>
          <a:xfrm>
            <a:off x="3991602" y="1472150"/>
            <a:ext cx="211581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ContinueInLoop.c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20328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[TextBox 1]">
            <a:extLst>
              <a:ext uri="{FF2B5EF4-FFF2-40B4-BE49-F238E27FC236}">
                <a16:creationId xmlns:a16="http://schemas.microsoft.com/office/drawing/2014/main" id="{DF0A6418-B6C7-4BA1-8F7D-F27759AE030E}"/>
              </a:ext>
            </a:extLst>
          </p:cNvPr>
          <p:cNvSpPr txBox="1"/>
          <p:nvPr/>
        </p:nvSpPr>
        <p:spPr>
          <a:xfrm>
            <a:off x="388882" y="1688564"/>
            <a:ext cx="5927836" cy="307776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'continue' in a nested loop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'continue' in a nested loop:"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print(i, 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continue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1B4F6-8D5D-4095-8D50-B33551104BF5}"/>
              </a:ext>
            </a:extLst>
          </p:cNvPr>
          <p:cNvSpPr txBox="1"/>
          <p:nvPr/>
        </p:nvSpPr>
        <p:spPr>
          <a:xfrm>
            <a:off x="4248949" y="1410233"/>
            <a:ext cx="2155032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ContinueInLoop.py</a:t>
            </a:r>
            <a:endParaRPr lang="en-SG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7.2 Using ‘continue’ in a loop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TextBox 1]">
            <a:extLst>
              <a:ext uri="{FF2B5EF4-FFF2-40B4-BE49-F238E27FC236}">
                <a16:creationId xmlns:a16="http://schemas.microsoft.com/office/drawing/2014/main" id="{ED5D76CC-08D7-4D8E-AF1F-8146D1BA07CB}"/>
              </a:ext>
            </a:extLst>
          </p:cNvPr>
          <p:cNvSpPr txBox="1"/>
          <p:nvPr/>
        </p:nvSpPr>
        <p:spPr>
          <a:xfrm>
            <a:off x="388882" y="1688564"/>
            <a:ext cx="5927836" cy="307776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'continue' in a nested loop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'continue' in a nested loop: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j&lt;=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printf(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i, j);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(j==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continue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[Rectangle 3]">
            <a:extLst>
              <a:ext uri="{FF2B5EF4-FFF2-40B4-BE49-F238E27FC236}">
                <a16:creationId xmlns:a16="http://schemas.microsoft.com/office/drawing/2014/main" id="{0909F645-C51F-481C-9DED-4A7B1F74AA26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4859995"/>
            <a:ext cx="5251017" cy="141017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 a nested loop, 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GB" dirty="0"/>
              <a:t> only skips to the next iteration of the inner-most loop that contains the 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GB" dirty="0"/>
              <a:t> statement.  </a:t>
            </a: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939C2C-10BA-4702-A416-0C518FB36F89}"/>
              </a:ext>
            </a:extLst>
          </p:cNvPr>
          <p:cNvSpPr txBox="1"/>
          <p:nvPr/>
        </p:nvSpPr>
        <p:spPr>
          <a:xfrm>
            <a:off x="4248949" y="1410233"/>
            <a:ext cx="2155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ContinueInLoop.c</a:t>
            </a:r>
            <a:endParaRPr lang="en-SG" dirty="0"/>
          </a:p>
        </p:txBody>
      </p:sp>
      <p:sp>
        <p:nvSpPr>
          <p:cNvPr id="17" name="[TextBox 2]">
            <a:extLst>
              <a:ext uri="{FF2B5EF4-FFF2-40B4-BE49-F238E27FC236}">
                <a16:creationId xmlns:a16="http://schemas.microsoft.com/office/drawing/2014/main" id="{554F12A3-0071-4266-8E29-78516104C07E}"/>
              </a:ext>
            </a:extLst>
          </p:cNvPr>
          <p:cNvSpPr txBox="1"/>
          <p:nvPr/>
        </p:nvSpPr>
        <p:spPr>
          <a:xfrm>
            <a:off x="6554036" y="1234159"/>
            <a:ext cx="1408655" cy="4770537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1, 1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1, 4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1, 5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2, 1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2, 2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2, 4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2, 5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[TextBox 2]">
            <a:extLst>
              <a:ext uri="{FF2B5EF4-FFF2-40B4-BE49-F238E27FC236}">
                <a16:creationId xmlns:a16="http://schemas.microsoft.com/office/drawing/2014/main" id="{AFE8263B-CB8F-497B-9C76-90714437CD37}"/>
              </a:ext>
            </a:extLst>
          </p:cNvPr>
          <p:cNvSpPr txBox="1"/>
          <p:nvPr/>
        </p:nvSpPr>
        <p:spPr>
          <a:xfrm>
            <a:off x="7608518" y="3895843"/>
            <a:ext cx="1078282" cy="233910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3, 1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3, 2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3, 4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3, 5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672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  <p:bldP spid="17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42A398-B160-CC91-B105-04B750C25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94" y="3160059"/>
            <a:ext cx="7356317" cy="3446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1422A5-B9EC-A0CC-134A-7714166F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D796-6032-90BC-BBA4-76F24878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59859"/>
          </a:xfrm>
        </p:spPr>
        <p:txBody>
          <a:bodyPr/>
          <a:lstStyle/>
          <a:p>
            <a:r>
              <a:rPr lang="en-US" dirty="0"/>
              <a:t>Please complete the “CS2100 C Programming Quiz 2” in Canvas.</a:t>
            </a:r>
          </a:p>
          <a:p>
            <a:pPr lvl="1"/>
            <a:r>
              <a:rPr lang="en-US" dirty="0"/>
              <a:t>Access via the “Quizzes” tool in the left toolbar and select the quiz on  the right side of the screen.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5958F-F063-B8CD-A23E-A4BA37F8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8AF7-D63B-7DA9-4DD2-FFD3A2C0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9BAA3-36CF-A936-60B6-ECAFFAF0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C0390C-B698-776F-F7BD-88EF7853375F}"/>
              </a:ext>
            </a:extLst>
          </p:cNvPr>
          <p:cNvSpPr/>
          <p:nvPr/>
        </p:nvSpPr>
        <p:spPr>
          <a:xfrm>
            <a:off x="2126489" y="5811281"/>
            <a:ext cx="605117" cy="322729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CF54235-9E65-68F7-9469-9A473BADFA7F}"/>
              </a:ext>
            </a:extLst>
          </p:cNvPr>
          <p:cNvSpPr/>
          <p:nvPr/>
        </p:nvSpPr>
        <p:spPr>
          <a:xfrm>
            <a:off x="3352800" y="6119531"/>
            <a:ext cx="2339788" cy="410137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4695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026" y="5607424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B67B-119F-B14C-7763-7E58EF0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6758-C98D-774B-2227-4D4386CB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002C-AFBE-DE9C-5529-47CCD337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2"/>
            <a:ext cx="8396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 </a:t>
            </a:r>
            <a:r>
              <a:rPr lang="en-US" sz="2400" dirty="0">
                <a:hlinkClick r:id="rId2"/>
              </a:rPr>
              <a:t>https://app.sli.do/event/qVCWNryB45Bnh6p2HRfnFG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4133418" y="402516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/>
          <p:nvPr/>
        </p:nvCxnSpPr>
        <p:spPr>
          <a:xfrm flipH="1">
            <a:off x="1317812" y="5876365"/>
            <a:ext cx="1768214" cy="0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604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 Selection Structures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27" name="Content Placeholder 5"/>
          <p:cNvSpPr>
            <a:spLocks noGrp="1"/>
          </p:cNvSpPr>
          <p:nvPr>
            <p:ph idx="1"/>
          </p:nvPr>
        </p:nvSpPr>
        <p:spPr>
          <a:xfrm>
            <a:off x="587375" y="1406768"/>
            <a:ext cx="8292856" cy="1487157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 provides two control structures that allow you to select a group of statements to be executed or skipped when certain conditions are met.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3413" y="2749991"/>
            <a:ext cx="2348288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if … else …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587375" y="3574762"/>
            <a:ext cx="5915901" cy="92333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/* Execute these statements if TRUE */ 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7375" y="4615768"/>
            <a:ext cx="5915901" cy="143577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/* Execute these statements if TRUE  */</a:t>
            </a:r>
          </a:p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/* Execute these statements if FALSE */  </a:t>
            </a:r>
          </a:p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9400" y="3574762"/>
            <a:ext cx="232287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  # Statement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4292602"/>
            <a:ext cx="2322870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  # Statement</a:t>
            </a:r>
          </a:p>
          <a:p>
            <a:pPr marL="90488" lvl="1">
              <a:tabLst>
                <a:tab pos="361950" algn="l"/>
              </a:tabLst>
              <a:defRPr/>
            </a:pP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SG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0488" lvl="1">
              <a:tabLst>
                <a:tab pos="361950" algn="l"/>
              </a:tabLst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# Statement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0488" lvl="1">
              <a:tabLst>
                <a:tab pos="361950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  # Statement</a:t>
            </a:r>
          </a:p>
        </p:txBody>
      </p:sp>
    </p:spTree>
    <p:extLst>
      <p:ext uri="{BB962C8B-B14F-4D97-AF65-F5344CB8AC3E}">
        <p14:creationId xmlns:p14="http://schemas.microsoft.com/office/powerpoint/2010/main" val="1816485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 Selection Structures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29" name="TextBox 28"/>
          <p:cNvSpPr txBox="1"/>
          <p:nvPr/>
        </p:nvSpPr>
        <p:spPr>
          <a:xfrm>
            <a:off x="3818505" y="1349571"/>
            <a:ext cx="1434855" cy="52322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switch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054055" y="2083806"/>
            <a:ext cx="7352525" cy="403187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variable or expression must be of discrete type */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 ( </a:t>
            </a:r>
            <a:r>
              <a: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&lt;variable or expression&gt;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case</a:t>
            </a:r>
            <a:r>
              <a: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value1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to execute if &lt;variable or expr&gt; == value1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break;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case </a:t>
            </a:r>
            <a:r>
              <a: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to execute if &lt;variable or expr&gt; == value2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break;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default: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to execute if &lt;variable or expr&gt; does not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equal to the value of any of the cases above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break;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allout: Bent Line 2">
            <a:extLst>
              <a:ext uri="{FF2B5EF4-FFF2-40B4-BE49-F238E27FC236}">
                <a16:creationId xmlns:a16="http://schemas.microsoft.com/office/drawing/2014/main" id="{BA95BDBE-1AF4-453F-B0B4-729200DD5D4A}"/>
              </a:ext>
            </a:extLst>
          </p:cNvPr>
          <p:cNvSpPr/>
          <p:nvPr/>
        </p:nvSpPr>
        <p:spPr>
          <a:xfrm>
            <a:off x="6873454" y="1499403"/>
            <a:ext cx="1533126" cy="511970"/>
          </a:xfrm>
          <a:prstGeom prst="borderCallout2">
            <a:avLst>
              <a:gd name="adj1" fmla="val 44374"/>
              <a:gd name="adj2" fmla="val -85"/>
              <a:gd name="adj3" fmla="val 14834"/>
              <a:gd name="adj4" fmla="val -9738"/>
              <a:gd name="adj5" fmla="val 16412"/>
              <a:gd name="adj6" fmla="val -10531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No counterpart</a:t>
            </a: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8EB3DC33-E316-4DC8-9BD7-B3997C05E7DD}"/>
              </a:ext>
            </a:extLst>
          </p:cNvPr>
          <p:cNvSpPr/>
          <p:nvPr/>
        </p:nvSpPr>
        <p:spPr>
          <a:xfrm>
            <a:off x="6873453" y="1306591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168917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6.1 Condition and Relational Operators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182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A </a:t>
            </a:r>
            <a:r>
              <a:rPr lang="en-SG" dirty="0">
                <a:solidFill>
                  <a:srgbClr val="0000FF"/>
                </a:solidFill>
              </a:rPr>
              <a:t>condition</a:t>
            </a:r>
            <a:r>
              <a:rPr lang="en-SG" dirty="0"/>
              <a:t> is an expression evaluated to </a:t>
            </a:r>
            <a:r>
              <a:rPr lang="en-SG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SG" dirty="0"/>
              <a:t> or </a:t>
            </a:r>
            <a:r>
              <a:rPr lang="en-SG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SG" dirty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It is composed of expressions combined with </a:t>
            </a:r>
            <a:r>
              <a:rPr lang="en-SG" dirty="0">
                <a:solidFill>
                  <a:srgbClr val="C00000"/>
                </a:solidFill>
              </a:rPr>
              <a:t>relational operators</a:t>
            </a:r>
            <a:r>
              <a:rPr lang="en-SG" dirty="0"/>
              <a:t>.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Examples: 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&lt;= 10)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 &gt; max)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 != -9)</a:t>
            </a:r>
            <a:endParaRPr lang="en-SG" b="1" dirty="0">
              <a:solidFill>
                <a:srgbClr val="99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Group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721544302"/>
              </p:ext>
            </p:extLst>
          </p:nvPr>
        </p:nvGraphicFramePr>
        <p:xfrm>
          <a:off x="839974" y="3261824"/>
          <a:ext cx="6051176" cy="2560320"/>
        </p:xfrm>
        <a:graphic>
          <a:graphicData uri="http://schemas.openxmlformats.org/drawingml/2006/table">
            <a:tbl>
              <a:tblPr/>
              <a:tblGrid>
                <a:gridCol w="252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9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Relational Operator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Interpretation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less than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less than or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greater than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greater than or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not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Callout: Bent Line 2">
            <a:extLst>
              <a:ext uri="{FF2B5EF4-FFF2-40B4-BE49-F238E27FC236}">
                <a16:creationId xmlns:a16="http://schemas.microsoft.com/office/drawing/2014/main" id="{076991F6-580E-48C2-BC31-B3C805ED54AD}"/>
              </a:ext>
            </a:extLst>
          </p:cNvPr>
          <p:cNvSpPr/>
          <p:nvPr/>
        </p:nvSpPr>
        <p:spPr>
          <a:xfrm>
            <a:off x="7207397" y="3454636"/>
            <a:ext cx="1887324" cy="739558"/>
          </a:xfrm>
          <a:prstGeom prst="borderCallout2">
            <a:avLst>
              <a:gd name="adj1" fmla="val 44374"/>
              <a:gd name="adj2" fmla="val -85"/>
              <a:gd name="adj3" fmla="val 14834"/>
              <a:gd name="adj4" fmla="val -9738"/>
              <a:gd name="adj5" fmla="val 14931"/>
              <a:gd name="adj6" fmla="val -1683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Allows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&lt;= x &lt;= 5</a:t>
            </a: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25FB7CDB-7411-46F7-9C7F-24A05F45E8EB}"/>
              </a:ext>
            </a:extLst>
          </p:cNvPr>
          <p:cNvSpPr/>
          <p:nvPr/>
        </p:nvSpPr>
        <p:spPr>
          <a:xfrm>
            <a:off x="7207396" y="3261824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8814070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6.2 Truth Values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357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Boolean values: </a:t>
            </a:r>
            <a:r>
              <a:rPr lang="en-SG" dirty="0">
                <a:solidFill>
                  <a:srgbClr val="0000FF"/>
                </a:solidFill>
              </a:rPr>
              <a:t>true</a:t>
            </a:r>
            <a:r>
              <a:rPr lang="en-SG" dirty="0"/>
              <a:t> or </a:t>
            </a:r>
            <a:r>
              <a:rPr lang="en-SG" dirty="0">
                <a:solidFill>
                  <a:srgbClr val="0000FF"/>
                </a:solidFill>
              </a:rPr>
              <a:t>false</a:t>
            </a:r>
            <a:r>
              <a:rPr lang="en-SG" dirty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There is </a:t>
            </a:r>
            <a:r>
              <a:rPr lang="en-SG" u="sng" dirty="0"/>
              <a:t>no</a:t>
            </a:r>
            <a:r>
              <a:rPr lang="en-SG" dirty="0"/>
              <a:t> Boolean type in ANSI C. Instead, we use </a:t>
            </a:r>
            <a:r>
              <a:rPr lang="en-SG" b="1" dirty="0"/>
              <a:t>integers</a:t>
            </a:r>
            <a:r>
              <a:rPr lang="en-SG" dirty="0"/>
              <a:t>: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0 </a:t>
            </a:r>
            <a:r>
              <a:rPr lang="en-US" dirty="0"/>
              <a:t>to represent </a:t>
            </a:r>
            <a:r>
              <a:rPr lang="en-US" dirty="0">
                <a:solidFill>
                  <a:srgbClr val="C00000"/>
                </a:solidFill>
              </a:rPr>
              <a:t>false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Any other value </a:t>
            </a:r>
            <a:r>
              <a:rPr lang="en-US" dirty="0"/>
              <a:t>to represent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 is used as the representative value for true in output)</a:t>
            </a:r>
          </a:p>
          <a:p>
            <a:pPr marL="535305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endParaRPr lang="en-SG" dirty="0"/>
          </a:p>
        </p:txBody>
      </p:sp>
      <p:grpSp>
        <p:nvGrpSpPr>
          <p:cNvPr id="12" name="[Group 8]"/>
          <p:cNvGrpSpPr/>
          <p:nvPr/>
        </p:nvGrpSpPr>
        <p:grpSpPr>
          <a:xfrm>
            <a:off x="1000125" y="4045582"/>
            <a:ext cx="5038934" cy="1432881"/>
            <a:chOff x="1000125" y="4045582"/>
            <a:chExt cx="5038934" cy="1432881"/>
          </a:xfrm>
        </p:grpSpPr>
        <p:sp>
          <p:nvSpPr>
            <p:cNvPr id="13" name="TextBox 12"/>
            <p:cNvSpPr txBox="1"/>
            <p:nvPr/>
          </p:nvSpPr>
          <p:spPr>
            <a:xfrm>
              <a:off x="1000125" y="4278313"/>
              <a:ext cx="4848225" cy="120015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(2 &gt; 3);</a:t>
              </a:r>
            </a:p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b = (3 &gt; 2);</a:t>
              </a:r>
            </a:p>
            <a:p>
              <a:pPr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b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a, b);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0840" y="4045582"/>
              <a:ext cx="1708219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TruthValues.c</a:t>
              </a:r>
              <a:endParaRPr lang="en-SG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AF9532-D10A-4E73-9B2C-89A2391C434A}"/>
              </a:ext>
            </a:extLst>
          </p:cNvPr>
          <p:cNvSpPr txBox="1"/>
          <p:nvPr/>
        </p:nvSpPr>
        <p:spPr>
          <a:xfrm>
            <a:off x="6039059" y="4879587"/>
            <a:ext cx="23359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0; b = 1</a:t>
            </a:r>
          </a:p>
        </p:txBody>
      </p:sp>
      <p:sp>
        <p:nvSpPr>
          <p:cNvPr id="17" name="Callout: Bent Line 2">
            <a:extLst>
              <a:ext uri="{FF2B5EF4-FFF2-40B4-BE49-F238E27FC236}">
                <a16:creationId xmlns:a16="http://schemas.microsoft.com/office/drawing/2014/main" id="{1D57DA42-70E6-44E9-9818-843AE6041C20}"/>
              </a:ext>
            </a:extLst>
          </p:cNvPr>
          <p:cNvSpPr/>
          <p:nvPr/>
        </p:nvSpPr>
        <p:spPr>
          <a:xfrm>
            <a:off x="5569995" y="782162"/>
            <a:ext cx="3495783" cy="970992"/>
          </a:xfrm>
          <a:prstGeom prst="borderCallout2">
            <a:avLst>
              <a:gd name="adj1" fmla="val 44374"/>
              <a:gd name="adj2" fmla="val -85"/>
              <a:gd name="adj3" fmla="val 73480"/>
              <a:gd name="adj4" fmla="val -8642"/>
              <a:gd name="adj5" fmla="val 73577"/>
              <a:gd name="adj6" fmla="val -2278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b="1" i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NOTE</a:t>
            </a:r>
            <a:r>
              <a:rPr lang="en-US" sz="1600" i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 only integers!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i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In </a:t>
            </a:r>
            <a:r>
              <a:rPr lang="en-US" sz="1600" dirty="0">
                <a:solidFill>
                  <a:srgbClr val="C00000"/>
                </a:solidFill>
              </a:rPr>
              <a:t>Python</a:t>
            </a: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 and </a:t>
            </a:r>
            <a:r>
              <a:rPr lang="en-US" sz="1600" dirty="0">
                <a:solidFill>
                  <a:srgbClr val="C00000"/>
                </a:solidFill>
              </a:rPr>
              <a:t>JavaScript</a:t>
            </a: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 you have </a:t>
            </a:r>
            <a:r>
              <a:rPr lang="en-US" sz="1600" u="sng" dirty="0">
                <a:solidFill>
                  <a:schemeClr val="tx1"/>
                </a:solidFill>
                <a:latin typeface="Calibri" pitchFamily="34" charset="0"/>
              </a:rPr>
              <a:t>truthy</a:t>
            </a: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 and </a:t>
            </a:r>
            <a:r>
              <a:rPr lang="en-US" sz="1600" u="sng" dirty="0" err="1">
                <a:solidFill>
                  <a:schemeClr val="tx1"/>
                </a:solidFill>
                <a:latin typeface="Calibri" pitchFamily="34" charset="0"/>
              </a:rPr>
              <a:t>falsy</a:t>
            </a: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 values, but not in C</a:t>
            </a:r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3272691E-6BB5-4109-80CD-B343B49B79B2}"/>
              </a:ext>
            </a:extLst>
          </p:cNvPr>
          <p:cNvSpPr/>
          <p:nvPr/>
        </p:nvSpPr>
        <p:spPr>
          <a:xfrm>
            <a:off x="5569995" y="589350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022564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6.3 Logical Operators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2905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Complex condition</a:t>
            </a:r>
            <a:r>
              <a:rPr lang="en-SG" sz="2000" dirty="0"/>
              <a:t>: combining two or more Boolean expressions.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Examples: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 dirty="0"/>
              <a:t>If </a:t>
            </a:r>
            <a:r>
              <a:rPr lang="en-US" sz="1800" dirty="0"/>
              <a:t>temperature is greater than 40C </a:t>
            </a:r>
            <a:r>
              <a:rPr lang="en-US" sz="1800" dirty="0">
                <a:solidFill>
                  <a:srgbClr val="0000FF"/>
                </a:solidFill>
              </a:rPr>
              <a:t>or</a:t>
            </a:r>
            <a:r>
              <a:rPr lang="en-US" sz="1800" dirty="0"/>
              <a:t> blood pressure is greater than 200, go to A&amp;E immediately.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If all the three subject scores (English, </a:t>
            </a:r>
            <a:r>
              <a:rPr lang="en-US" sz="1800" dirty="0" err="1"/>
              <a:t>Maths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and</a:t>
            </a:r>
            <a:r>
              <a:rPr lang="en-US" sz="1800" dirty="0"/>
              <a:t> Science) are greater than 85 </a:t>
            </a:r>
            <a:r>
              <a:rPr lang="en-US" sz="1800" dirty="0">
                <a:solidFill>
                  <a:srgbClr val="0000FF"/>
                </a:solidFill>
              </a:rPr>
              <a:t>and</a:t>
            </a:r>
            <a:r>
              <a:rPr lang="en-US" sz="1800" dirty="0"/>
              <a:t> mother tongue score is at least 80, recommend taking Higher Mother Tongue.</a:t>
            </a:r>
            <a:endParaRPr lang="en-SG" sz="1800" dirty="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Logical operators </a:t>
            </a:r>
            <a:r>
              <a:rPr lang="en-SG" sz="2000" dirty="0"/>
              <a:t>are needed: </a:t>
            </a:r>
            <a:r>
              <a:rPr lang="en-US" sz="2000" dirty="0">
                <a:solidFill>
                  <a:srgbClr val="C00000"/>
                </a:solidFill>
              </a:rPr>
              <a:t>&amp;&amp;</a:t>
            </a:r>
            <a:r>
              <a:rPr lang="en-US" sz="2000" dirty="0"/>
              <a:t> (and), </a:t>
            </a:r>
            <a:r>
              <a:rPr lang="en-US" sz="2000" dirty="0">
                <a:solidFill>
                  <a:srgbClr val="C00000"/>
                </a:solidFill>
              </a:rPr>
              <a:t>||</a:t>
            </a:r>
            <a:r>
              <a:rPr lang="en-US" sz="2000" dirty="0"/>
              <a:t> (or), </a:t>
            </a:r>
            <a:r>
              <a:rPr lang="en-US" sz="2000" dirty="0">
                <a:solidFill>
                  <a:srgbClr val="C00000"/>
                </a:solidFill>
              </a:rPr>
              <a:t>!</a:t>
            </a:r>
            <a:r>
              <a:rPr lang="en-US" sz="2000" dirty="0"/>
              <a:t> (not).</a:t>
            </a:r>
            <a:endParaRPr lang="en-SG" sz="2000" dirty="0"/>
          </a:p>
        </p:txBody>
      </p:sp>
      <p:graphicFrame>
        <p:nvGraphicFramePr>
          <p:cNvPr id="17" name="Group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762437859"/>
              </p:ext>
            </p:extLst>
          </p:nvPr>
        </p:nvGraphicFramePr>
        <p:xfrm>
          <a:off x="1033462" y="4332826"/>
          <a:ext cx="4638675" cy="16764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&amp;&amp;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||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allout: Bent Line 2">
            <a:extLst>
              <a:ext uri="{FF2B5EF4-FFF2-40B4-BE49-F238E27FC236}">
                <a16:creationId xmlns:a16="http://schemas.microsoft.com/office/drawing/2014/main" id="{6137C9B4-F041-4120-9222-E901A5C72D9D}"/>
              </a:ext>
            </a:extLst>
          </p:cNvPr>
          <p:cNvSpPr/>
          <p:nvPr/>
        </p:nvSpPr>
        <p:spPr>
          <a:xfrm>
            <a:off x="6298021" y="4525638"/>
            <a:ext cx="2582949" cy="970992"/>
          </a:xfrm>
          <a:prstGeom prst="borderCallout2">
            <a:avLst>
              <a:gd name="adj1" fmla="val 44374"/>
              <a:gd name="adj2" fmla="val -85"/>
              <a:gd name="adj3" fmla="val -1519"/>
              <a:gd name="adj4" fmla="val -11398"/>
              <a:gd name="adj5" fmla="val -1422"/>
              <a:gd name="adj6" fmla="val -2363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|| B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A or B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&amp;&amp; B  A and B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!A  not A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996F13C8-E2E0-4EE4-A104-70EE3ABE7967}"/>
              </a:ext>
            </a:extLst>
          </p:cNvPr>
          <p:cNvSpPr/>
          <p:nvPr/>
        </p:nvSpPr>
        <p:spPr>
          <a:xfrm>
            <a:off x="6298021" y="4332826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6390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6.4 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Evaluation of Boolean Expressions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52425" y="1131377"/>
            <a:ext cx="8397875" cy="1131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evaluation of a Boolean expression is done according to the </a:t>
            </a:r>
            <a:r>
              <a:rPr lang="en-US" dirty="0">
                <a:solidFill>
                  <a:srgbClr val="C00000"/>
                </a:solidFill>
              </a:rPr>
              <a:t>precedence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associativity</a:t>
            </a:r>
            <a:r>
              <a:rPr lang="en-US" dirty="0"/>
              <a:t> of the operators</a:t>
            </a:r>
            <a:r>
              <a:rPr lang="en-SG" dirty="0"/>
              <a:t>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48466"/>
              </p:ext>
            </p:extLst>
          </p:nvPr>
        </p:nvGraphicFramePr>
        <p:xfrm>
          <a:off x="674266" y="2063797"/>
          <a:ext cx="7754191" cy="4267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922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r>
                        <a:rPr lang="en-US" baseline="0" dirty="0"/>
                        <a:t> Type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Associativity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Primary expression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 )    [ ]   .   -&gt;   </a:t>
                      </a:r>
                      <a:r>
                        <a:rPr lang="en-US" sz="1400" dirty="0" err="1"/>
                        <a:t>expr</a:t>
                      </a:r>
                      <a:r>
                        <a:rPr lang="en-US" sz="1400" dirty="0"/>
                        <a:t>++</a:t>
                      </a:r>
                      <a:r>
                        <a:rPr lang="en-US" sz="1400" baseline="0" dirty="0"/>
                        <a:t>   </a:t>
                      </a:r>
                      <a:r>
                        <a:rPr lang="en-US" sz="1400" baseline="0" dirty="0" err="1"/>
                        <a:t>expr</a:t>
                      </a:r>
                      <a:r>
                        <a:rPr lang="en-US" sz="1400" baseline="0" dirty="0"/>
                        <a:t>--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Unary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  &amp;  +  -  !  ~  ++</a:t>
                      </a:r>
                      <a:r>
                        <a:rPr lang="en-US" sz="1400" dirty="0" err="1"/>
                        <a:t>expr</a:t>
                      </a:r>
                      <a:r>
                        <a:rPr lang="en-US" sz="1400" baseline="0" dirty="0"/>
                        <a:t>  --</a:t>
                      </a:r>
                      <a:r>
                        <a:rPr lang="en-US" sz="1400" baseline="0" dirty="0" err="1"/>
                        <a:t>expr</a:t>
                      </a:r>
                      <a:r>
                        <a:rPr lang="en-US" sz="1400" baseline="0" dirty="0"/>
                        <a:t>  (typecast)  </a:t>
                      </a:r>
                      <a:r>
                        <a:rPr lang="en-US" sz="1400" baseline="0" dirty="0" err="1"/>
                        <a:t>sizeof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</a:t>
                      </a:r>
                      <a:r>
                        <a:rPr lang="en-US" sz="1600" baseline="0"/>
                        <a:t>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695">
                <a:tc rowSpan="6">
                  <a:txBody>
                    <a:bodyPr/>
                    <a:lstStyle/>
                    <a:p>
                      <a:r>
                        <a:rPr lang="en-US" sz="1600" dirty="0"/>
                        <a:t>Binary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  /  %</a:t>
                      </a:r>
                      <a:endParaRPr lang="en-SG" sz="14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  -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  &gt;  &lt;=  &gt;=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==  !=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&amp;&amp;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||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Ternary operator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?: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</a:t>
                      </a:r>
                      <a:r>
                        <a:rPr lang="en-US" sz="1600" baseline="0"/>
                        <a:t>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Assignment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  +=  -=  *=  /=  %=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Right</a:t>
                      </a:r>
                      <a:r>
                        <a:rPr lang="en-US" sz="1600" baseline="0" dirty="0"/>
                        <a:t>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Callout: Bent Line 2">
            <a:extLst>
              <a:ext uri="{FF2B5EF4-FFF2-40B4-BE49-F238E27FC236}">
                <a16:creationId xmlns:a16="http://schemas.microsoft.com/office/drawing/2014/main" id="{002D32B9-2E01-4CB4-BCB5-836D2115A079}"/>
              </a:ext>
            </a:extLst>
          </p:cNvPr>
          <p:cNvSpPr/>
          <p:nvPr/>
        </p:nvSpPr>
        <p:spPr>
          <a:xfrm>
            <a:off x="5651917" y="4344948"/>
            <a:ext cx="3251163" cy="725318"/>
          </a:xfrm>
          <a:prstGeom prst="borderCallout2">
            <a:avLst>
              <a:gd name="adj1" fmla="val 44374"/>
              <a:gd name="adj2" fmla="val -85"/>
              <a:gd name="adj3" fmla="val 173618"/>
              <a:gd name="adj4" fmla="val -21334"/>
              <a:gd name="adj5" fmla="val 174470"/>
              <a:gd name="adj6" fmla="val -8510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expr1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expr2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expr1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cond2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D026041E-28C6-4A85-9BED-7A22AC9818CD}"/>
              </a:ext>
            </a:extLst>
          </p:cNvPr>
          <p:cNvSpPr/>
          <p:nvPr/>
        </p:nvSpPr>
        <p:spPr>
          <a:xfrm>
            <a:off x="5651918" y="4152136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706376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6.4 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Evaluation of Boolean Expressions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2425" y="1409667"/>
            <a:ext cx="8397875" cy="564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/>
              <a:t>What is the value of </a:t>
            </a:r>
            <a:r>
              <a:rPr lang="en-SG">
                <a:solidFill>
                  <a:srgbClr val="0000FF"/>
                </a:solidFill>
              </a:rPr>
              <a:t>x</a:t>
            </a:r>
            <a:r>
              <a:rPr lang="en-SG"/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1411" y="1933687"/>
            <a:ext cx="1998662" cy="4000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x </a:t>
            </a:r>
            <a:r>
              <a:rPr lang="en-US" sz="2000"/>
              <a:t>is true (1)</a:t>
            </a:r>
            <a:endParaRPr lang="en-SG" sz="2000" dirty="0"/>
          </a:p>
        </p:txBody>
      </p:sp>
      <p:sp>
        <p:nvSpPr>
          <p:cNvPr id="13" name="[TextBox 12]"/>
          <p:cNvSpPr txBox="1"/>
          <p:nvPr/>
        </p:nvSpPr>
        <p:spPr>
          <a:xfrm>
            <a:off x="915057" y="1933687"/>
            <a:ext cx="4710113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x, y, z,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a = 4, b = -2, c = 0;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= (a &gt; b || b &gt; c &amp;&amp; a == b);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1411" y="2495876"/>
            <a:ext cx="3227414" cy="40011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err="1"/>
              <a:t>gcc</a:t>
            </a:r>
            <a:r>
              <a:rPr lang="en-US" sz="2000" dirty="0"/>
              <a:t> issues warning (why?)</a:t>
            </a:r>
            <a:endParaRPr lang="en-SG" sz="2000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52425" y="4360270"/>
            <a:ext cx="8397875" cy="59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What is the value of </a:t>
            </a:r>
            <a:r>
              <a:rPr lang="en-SG" dirty="0">
                <a:solidFill>
                  <a:srgbClr val="0000FF"/>
                </a:solidFill>
              </a:rPr>
              <a:t>z</a:t>
            </a:r>
            <a:r>
              <a:rPr lang="en-SG" dirty="0"/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5057" y="4888898"/>
            <a:ext cx="4143375" cy="369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((a &gt; b) &amp;&amp; !(b &gt; c));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1411" y="4888898"/>
            <a:ext cx="1998662" cy="4000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z</a:t>
            </a:r>
            <a:r>
              <a:rPr lang="en-US" sz="2000"/>
              <a:t> </a:t>
            </a:r>
            <a:r>
              <a:rPr lang="en-US" sz="2000" dirty="0"/>
              <a:t>is true (1)</a:t>
            </a:r>
            <a:endParaRPr lang="en-SG" sz="2000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52425" y="3169355"/>
            <a:ext cx="8397875" cy="62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Always good to add parentheses for readability.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2128" y="3674201"/>
            <a:ext cx="471011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y = ((a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b ||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&gt; c) &amp;&amp;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 == b);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1411" y="3658842"/>
            <a:ext cx="1998662" cy="4000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y</a:t>
            </a:r>
            <a:r>
              <a:rPr lang="en-US" sz="2000"/>
              <a:t> </a:t>
            </a:r>
            <a:r>
              <a:rPr lang="en-US" sz="2000" dirty="0"/>
              <a:t>is false (0)</a:t>
            </a:r>
            <a:endParaRPr lang="en-SG" sz="2000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0598A8B3-A08A-490D-9588-17B8B093687D}"/>
              </a:ext>
            </a:extLst>
          </p:cNvPr>
          <p:cNvSpPr txBox="1">
            <a:spLocks/>
          </p:cNvSpPr>
          <p:nvPr/>
        </p:nvSpPr>
        <p:spPr>
          <a:xfrm>
            <a:off x="457199" y="5676901"/>
            <a:ext cx="2895602" cy="40957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</a:pPr>
            <a:r>
              <a:rPr lang="en-US" sz="2000" dirty="0"/>
              <a:t>Try out </a:t>
            </a:r>
            <a:r>
              <a:rPr lang="en-US" sz="2000" dirty="0" err="1">
                <a:solidFill>
                  <a:srgbClr val="7030A0"/>
                </a:solidFill>
              </a:rPr>
              <a:t>EvalBoolean.c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269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 animBg="1"/>
      <p:bldP spid="20" grpId="0" animBg="1"/>
      <p:bldP spid="2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68</TotalTime>
  <Words>2310</Words>
  <Application>Microsoft Macintosh PowerPoint</Application>
  <PresentationFormat>On-screen Show (4:3)</PresentationFormat>
  <Paragraphs>462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Wingdings</vt:lpstr>
      <vt:lpstr>Clarity</vt:lpstr>
      <vt:lpstr>http://www.comp.nus.edu.sg/~cs2100/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1443</cp:revision>
  <cp:lastPrinted>2017-06-30T03:15:07Z</cp:lastPrinted>
  <dcterms:created xsi:type="dcterms:W3CDTF">1998-09-05T15:03:32Z</dcterms:created>
  <dcterms:modified xsi:type="dcterms:W3CDTF">2022-07-02T22:59:00Z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