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53"/>
  </p:notesMasterIdLst>
  <p:handoutMasterIdLst>
    <p:handoutMasterId r:id="rId54"/>
  </p:handoutMasterIdLst>
  <p:sldIdLst>
    <p:sldId id="256" r:id="rId5"/>
    <p:sldId id="468" r:id="rId6"/>
    <p:sldId id="703" r:id="rId7"/>
    <p:sldId id="600" r:id="rId8"/>
    <p:sldId id="638" r:id="rId9"/>
    <p:sldId id="639" r:id="rId10"/>
    <p:sldId id="709" r:id="rId11"/>
    <p:sldId id="602" r:id="rId12"/>
    <p:sldId id="603" r:id="rId13"/>
    <p:sldId id="686" r:id="rId14"/>
    <p:sldId id="687" r:id="rId15"/>
    <p:sldId id="688" r:id="rId16"/>
    <p:sldId id="690" r:id="rId17"/>
    <p:sldId id="689" r:id="rId18"/>
    <p:sldId id="691" r:id="rId19"/>
    <p:sldId id="692" r:id="rId20"/>
    <p:sldId id="693" r:id="rId21"/>
    <p:sldId id="694" r:id="rId22"/>
    <p:sldId id="695" r:id="rId23"/>
    <p:sldId id="696" r:id="rId24"/>
    <p:sldId id="697" r:id="rId25"/>
    <p:sldId id="698" r:id="rId26"/>
    <p:sldId id="604" r:id="rId27"/>
    <p:sldId id="605" r:id="rId28"/>
    <p:sldId id="606" r:id="rId29"/>
    <p:sldId id="607" r:id="rId30"/>
    <p:sldId id="608" r:id="rId31"/>
    <p:sldId id="610" r:id="rId32"/>
    <p:sldId id="613" r:id="rId33"/>
    <p:sldId id="643" r:id="rId34"/>
    <p:sldId id="661" r:id="rId35"/>
    <p:sldId id="664" r:id="rId36"/>
    <p:sldId id="665" r:id="rId37"/>
    <p:sldId id="666" r:id="rId38"/>
    <p:sldId id="708" r:id="rId39"/>
    <p:sldId id="699" r:id="rId40"/>
    <p:sldId id="700" r:id="rId41"/>
    <p:sldId id="701" r:id="rId42"/>
    <p:sldId id="702" r:id="rId43"/>
    <p:sldId id="704" r:id="rId44"/>
    <p:sldId id="705" r:id="rId45"/>
    <p:sldId id="667" r:id="rId46"/>
    <p:sldId id="706" r:id="rId47"/>
    <p:sldId id="710" r:id="rId48"/>
    <p:sldId id="711" r:id="rId49"/>
    <p:sldId id="712" r:id="rId50"/>
    <p:sldId id="707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6699"/>
    <a:srgbClr val="FF6600"/>
    <a:srgbClr val="E2FFC5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>
        <p:scale>
          <a:sx n="100" d="100"/>
          <a:sy n="100" d="100"/>
        </p:scale>
        <p:origin x="149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01/26/22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05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0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5628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5628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447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1209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2809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3342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5781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1323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5781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2885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1513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2047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2047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2047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5628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2885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5895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2504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1513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1971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41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329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69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83185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1484965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1250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75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1495455" y="3919411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1250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50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862759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1500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1185849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530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29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1585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1373163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640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5785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3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99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</p:spTree>
    <p:extLst>
      <p:ext uri="{BB962C8B-B14F-4D97-AF65-F5344CB8AC3E}">
        <p14:creationId xmlns:p14="http://schemas.microsoft.com/office/powerpoint/2010/main" val="246585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74087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1465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1160603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8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65467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1558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1356916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8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sz="24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779373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779373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4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5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804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804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6168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1431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6155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638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57200" y="5485600"/>
            <a:ext cx="8382000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A typical assembly code structure is: (1) load, (2) compute, (3) store.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We will assume in this module that we have enough register to store all variables in our program.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37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6747"/>
              </p:ext>
            </p:extLst>
          </p:nvPr>
        </p:nvGraphicFramePr>
        <p:xfrm>
          <a:off x="457200" y="2438400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140"/>
              </p:ext>
            </p:extLst>
          </p:nvPr>
        </p:nvGraphicFramePr>
        <p:xfrm>
          <a:off x="4724400" y="2438400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14975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</a:t>
            </a:r>
            <a:r>
              <a:rPr lang="en-US" dirty="0" smtClean="0"/>
              <a:t>operating </a:t>
            </a:r>
            <a:r>
              <a:rPr lang="en-US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</a:t>
            </a:r>
            <a:r>
              <a:rPr lang="en-US" sz="2200" dirty="0" smtClean="0"/>
              <a:t>high-level </a:t>
            </a:r>
            <a:r>
              <a:rPr lang="en-US" sz="2200" dirty="0"/>
              <a:t>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1583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220063" y="2070242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2650524" y="2070243"/>
            <a:ext cx="3013075" cy="1981199"/>
            <a:chOff x="1584" y="1152"/>
            <a:chExt cx="1898" cy="1670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5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5165124" y="2070242"/>
            <a:ext cx="1682750" cy="1371600"/>
            <a:chOff x="3168" y="1152"/>
            <a:chExt cx="1060" cy="107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6736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508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457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9632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0109"/>
              </p:ext>
            </p:extLst>
          </p:nvPr>
        </p:nvGraphicFramePr>
        <p:xfrm>
          <a:off x="457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316889" y="5485600"/>
            <a:ext cx="8369911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The variable-to-register mapping deals with step (1) (</a:t>
            </a:r>
            <a:r>
              <a:rPr lang="en-US" sz="1600" i="1" dirty="0" smtClean="0">
                <a:solidFill>
                  <a:schemeClr val="tx1"/>
                </a:solidFill>
              </a:rPr>
              <a:t>i.e., load</a:t>
            </a:r>
            <a:r>
              <a:rPr lang="en-US" sz="1600" dirty="0" smtClean="0">
                <a:solidFill>
                  <a:schemeClr val="tx1"/>
                </a:solidFill>
              </a:rPr>
              <a:t>) and step (3) (</a:t>
            </a:r>
            <a:r>
              <a:rPr lang="en-US" sz="1600" i="1" dirty="0" smtClean="0">
                <a:solidFill>
                  <a:schemeClr val="tx1"/>
                </a:solidFill>
              </a:rPr>
              <a:t>i.e., store</a:t>
            </a:r>
            <a:r>
              <a:rPr lang="en-US" sz="1600" dirty="0" smtClean="0">
                <a:solidFill>
                  <a:schemeClr val="tx1"/>
                </a:solidFill>
              </a:rPr>
              <a:t>).  All computations are assumed to be in register for this set of instructions.  We will talk about load/store in the next lecture.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0862"/>
              </p:ext>
            </p:extLst>
          </p:nvPr>
        </p:nvGraphicFramePr>
        <p:xfrm>
          <a:off x="457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2890837" y="5200650"/>
            <a:ext cx="3514725" cy="137314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sub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is basically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 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291559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63157"/>
              </p:ext>
            </p:extLst>
          </p:nvPr>
        </p:nvGraphicFramePr>
        <p:xfrm>
          <a:off x="457200" y="1234159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4029"/>
              </p:ext>
            </p:extLst>
          </p:nvPr>
        </p:nvGraphicFramePr>
        <p:xfrm>
          <a:off x="762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6248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2179476"/>
            <a:ext cx="2593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t0 = b  + c;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  = t0 - d;</a:t>
            </a:r>
            <a:r>
              <a:rPr lang="en-US" sz="2000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</a:t>
            </a:r>
            <a:r>
              <a:rPr lang="en-GB"/>
              <a:t>	</a:t>
            </a:r>
            <a:r>
              <a:rPr lang="en-GB" smtClean="0"/>
              <a:t>Logical </a:t>
            </a:r>
            <a:r>
              <a:rPr lang="en-GB" dirty="0"/>
              <a:t>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4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20762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4712"/>
              </p:ext>
            </p:extLst>
          </p:nvPr>
        </p:nvGraphicFramePr>
        <p:xfrm>
          <a:off x="533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179476"/>
            <a:ext cx="259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t0 =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g  + h;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sz="2000" b="1" dirty="0" err="1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 + j;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f  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= t0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– t1;</a:t>
            </a:r>
            <a:r>
              <a:rPr lang="en-US" sz="2000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57232"/>
              </p:ext>
            </p:extLst>
          </p:nvPr>
        </p:nvGraphicFramePr>
        <p:xfrm>
          <a:off x="571500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3774"/>
              </p:ext>
            </p:extLst>
          </p:nvPr>
        </p:nvGraphicFramePr>
        <p:xfrm>
          <a:off x="571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342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118F06-E9B3-49AC-8A8C-9B3B9BB04BB9}"/>
              </a:ext>
            </a:extLst>
          </p:cNvPr>
          <p:cNvSpPr txBox="1"/>
          <p:nvPr/>
        </p:nvSpPr>
        <p:spPr>
          <a:xfrm>
            <a:off x="1257300" y="2632763"/>
            <a:ext cx="3048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8583A-032F-4E23-B7BB-7E7180E40469}"/>
              </a:ext>
            </a:extLst>
          </p:cNvPr>
          <p:cNvSpPr txBox="1"/>
          <p:nvPr/>
        </p:nvSpPr>
        <p:spPr>
          <a:xfrm>
            <a:off x="1257300" y="5293175"/>
            <a:ext cx="304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A60DA00-BA02-4873-80E3-C8E5ECB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6885993" y="2023246"/>
            <a:ext cx="1595534" cy="100796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+ b;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d;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5993" y="4637242"/>
            <a:ext cx="1595534" cy="70788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- b;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533134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instruction; but 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3789C6B-83BD-426C-A86A-7C5EBA8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457200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457199" y="6012737"/>
            <a:ext cx="542461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16-bit 2s complement number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958016" y="5505220"/>
            <a:ext cx="2940909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There’s no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subi</a:t>
            </a:r>
            <a:r>
              <a:rPr lang="en-SG" sz="2000" dirty="0" smtClean="0"/>
              <a:t>. Why?</a:t>
            </a:r>
            <a:endParaRPr lang="en-SG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5958016" y="6012737"/>
            <a:ext cx="29409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</a:t>
            </a:r>
            <a:r>
              <a:rPr lang="en-SG" sz="2000" dirty="0" smtClean="0"/>
              <a:t>Use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 smtClean="0">
                <a:solidFill>
                  <a:srgbClr val="660066"/>
                </a:solidFill>
                <a:latin typeface="+mj-lt"/>
                <a:cs typeface="Courier New" pitchFamily="49" charset="0"/>
              </a:rPr>
              <a:t> </a:t>
            </a:r>
            <a:r>
              <a:rPr lang="en-SG" sz="2000" dirty="0" smtClean="0"/>
              <a:t>with negative constant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8279"/>
              </p:ext>
            </p:extLst>
          </p:nvPr>
        </p:nvGraphicFramePr>
        <p:xfrm>
          <a:off x="457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3914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assignment is so common that MIPS has an equivalent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pseudo-instruction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9749"/>
              </p:ext>
            </p:extLst>
          </p:nvPr>
        </p:nvGraphicFramePr>
        <p:xfrm>
          <a:off x="762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4267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C079A7-5484-4A27-BB6F-3CB7962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188099" y="3336532"/>
            <a:ext cx="25939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f = g + 0</a:t>
            </a:r>
            <a:endParaRPr lang="en-US" sz="24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EF85A-F134-465C-BEA1-E41E0BA0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aphicFrame>
        <p:nvGraphicFramePr>
          <p:cNvPr id="9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698547"/>
              </p:ext>
            </p:extLst>
          </p:nvPr>
        </p:nvGraphicFramePr>
        <p:xfrm>
          <a:off x="457200" y="3267694"/>
          <a:ext cx="8382000" cy="30784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</a:t>
                      </a:r>
                      <a:endParaRPr kumimoji="0" lang="en-US" sz="16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XOR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393674"/>
            <a:ext cx="178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Verdana" pitchFamily="34" charset="0"/>
              </a:rPr>
              <a:t>*</a:t>
            </a:r>
            <a:r>
              <a:rPr lang="en-US" sz="1600" dirty="0" smtClean="0"/>
              <a:t>with some tricks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38375" y="6393674"/>
            <a:ext cx="66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Verdana" pitchFamily="34" charset="0"/>
              </a:rPr>
              <a:t>**</a:t>
            </a:r>
            <a:r>
              <a:rPr lang="en-US" sz="1600" dirty="0" smtClean="0"/>
              <a:t>this is "arithmetic" shift in both GCC and Clang (compiler dependent)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6848"/>
              </p:ext>
            </p:extLst>
          </p:nvPr>
        </p:nvGraphicFramePr>
        <p:xfrm>
          <a:off x="1597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AND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608"/>
              </p:ext>
            </p:extLst>
          </p:nvPr>
        </p:nvGraphicFramePr>
        <p:xfrm>
          <a:off x="5627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5839"/>
              </p:ext>
            </p:extLst>
          </p:nvPr>
        </p:nvGraphicFramePr>
        <p:xfrm>
          <a:off x="1595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NOR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41054"/>
              </p:ext>
            </p:extLst>
          </p:nvPr>
        </p:nvGraphicFramePr>
        <p:xfrm>
          <a:off x="5627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XOR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554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54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2F1120B-6B59-4E9E-915C-2D7BC1D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8" name="Folded Corner 17"/>
          <p:cNvSpPr/>
          <p:nvPr/>
        </p:nvSpPr>
        <p:spPr>
          <a:xfrm>
            <a:off x="250349" y="287432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4312547" y="287432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0 if BOTH a and b are 0.  Otherwise 1.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250349" y="5199033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312547" y="5199033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1 if a is NOT the same as b.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609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533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1295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533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0E8799EE-D8B1-4277-BD51-B8D6CB86E95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46315"/>
            <a:ext cx="6096000" cy="1066800"/>
            <a:chOff x="864" y="2256"/>
            <a:chExt cx="3840" cy="624"/>
          </a:xfrm>
        </p:grpSpPr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F1688828-C007-45D9-9640-94ACC0AFC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ADCF91FA-756C-471D-9F81-0D535BD18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1981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270BB26-378F-49EB-B88A-9EF3ED2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7688423" y="5430416"/>
            <a:ext cx="922177" cy="546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olded Corner 24"/>
          <p:cNvSpPr/>
          <p:nvPr/>
        </p:nvSpPr>
        <p:spPr>
          <a:xfrm>
            <a:off x="4848225" y="6058271"/>
            <a:ext cx="3762374" cy="6609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The emptied positions are filled with 0s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603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left/right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9080"/>
              </p:ext>
            </p:extLst>
          </p:nvPr>
        </p:nvGraphicFramePr>
        <p:xfrm>
          <a:off x="838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FBE34D-A206-4B03-BA62-192E5D3CFD88}"/>
              </a:ext>
            </a:extLst>
          </p:cNvPr>
          <p:cNvSpPr txBox="1"/>
          <p:nvPr/>
        </p:nvSpPr>
        <p:spPr>
          <a:xfrm>
            <a:off x="5715000" y="3306541"/>
            <a:ext cx="34290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Multiply/divide by 2</a:t>
            </a:r>
            <a:r>
              <a:rPr lang="en-SG" sz="2800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D80466-E87B-40B8-8421-0460C6D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4" name="Folded Corner 13"/>
          <p:cNvSpPr/>
          <p:nvPr/>
        </p:nvSpPr>
        <p:spPr>
          <a:xfrm>
            <a:off x="838200" y="6255357"/>
            <a:ext cx="35337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Since 8 = 2</a:t>
            </a:r>
            <a:r>
              <a:rPr lang="en-US" sz="1600" baseline="30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, we can use a = a &lt;&lt; 3.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685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1066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1066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1066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5245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333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5A1054F-EA70-407F-B7F0-9601820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24" name="Folded Corner 23"/>
          <p:cNvSpPr/>
          <p:nvPr/>
        </p:nvSpPr>
        <p:spPr>
          <a:xfrm>
            <a:off x="3286124" y="6104192"/>
            <a:ext cx="53244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Bit-mask is setting the irrelevant part to 0 (</a:t>
            </a:r>
            <a:r>
              <a:rPr lang="en-US" sz="1600" i="1" dirty="0" smtClean="0">
                <a:solidFill>
                  <a:schemeClr val="tx1"/>
                </a:solidFill>
              </a:rPr>
              <a:t>i.e., masked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381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228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52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679621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822E2-E0FB-4566-9B5D-3DE7184529CC}"/>
              </a:ext>
            </a:extLst>
          </p:cNvPr>
          <p:cNvSpPr txBox="1"/>
          <p:nvPr/>
        </p:nvSpPr>
        <p:spPr>
          <a:xfrm>
            <a:off x="1241612" y="335706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F9909-7F20-4B0B-BAC6-4D587BF9D703}"/>
              </a:ext>
            </a:extLst>
          </p:cNvPr>
          <p:cNvSpPr txBox="1"/>
          <p:nvPr/>
        </p:nvSpPr>
        <p:spPr>
          <a:xfrm>
            <a:off x="1219200" y="401596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1101 1001 1100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0F3E200-D52C-4126-95FC-EB2024B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22" name="Folded Corner 21"/>
          <p:cNvSpPr/>
          <p:nvPr/>
        </p:nvSpPr>
        <p:spPr>
          <a:xfrm>
            <a:off x="2105025" y="4520960"/>
            <a:ext cx="65055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Keep last 12-bits as 1.  This is equivalent to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$t1, $t1, 0xFFF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</a:t>
            </a:r>
            <a:r>
              <a:rPr lang="en-US" sz="2000" dirty="0" smtClean="0"/>
              <a:t>high-level </a:t>
            </a:r>
            <a:r>
              <a:rPr lang="en-US" sz="2000" dirty="0"/>
              <a:t>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457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38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5486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4572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E.g.: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638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</a:t>
              </a:r>
              <a:r>
                <a:rPr lang="en-US" sz="2400" kern="0" dirty="0" smtClean="0">
                  <a:solidFill>
                    <a:prstClr val="black"/>
                  </a:solidFill>
                </a:rPr>
                <a:t>places </a:t>
              </a:r>
              <a:r>
                <a:rPr lang="en-US" sz="2400" kern="0" dirty="0">
                  <a:solidFill>
                    <a:prstClr val="black"/>
                  </a:solidFill>
                </a:rPr>
                <a:t>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914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533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914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5486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EEC29D81-9206-44C5-BB1C-5090C70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638432" y="6038334"/>
            <a:ext cx="8229600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For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0xFFFF</a:t>
            </a:r>
            <a:r>
              <a:rPr lang="en-SG" sz="2000" dirty="0" smtClean="0"/>
              <a:t> </a:t>
            </a:r>
            <a:r>
              <a:rPr lang="en-SG" sz="2000" dirty="0" smtClean="0"/>
              <a:t>will the upper 16-bits be all 0s or all 1s? </a:t>
            </a:r>
            <a:endParaRPr lang="en-SG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638431" y="6432264"/>
            <a:ext cx="822960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</a:t>
            </a:r>
            <a:r>
              <a:rPr lang="en-SG" sz="2000" dirty="0" smtClean="0"/>
              <a:t>all </a:t>
            </a:r>
            <a:r>
              <a:rPr lang="en-SG" sz="2000" dirty="0" smtClean="0"/>
              <a:t>0s  (</a:t>
            </a:r>
            <a:r>
              <a:rPr lang="en-SG" sz="2000" b="1" i="1" dirty="0" smtClean="0">
                <a:solidFill>
                  <a:srgbClr val="7030A0"/>
                </a:solidFill>
              </a:rPr>
              <a:t>in other words, this is not sign-extended</a:t>
            </a:r>
            <a:r>
              <a:rPr lang="en-SG" sz="2000" dirty="0" smtClean="0"/>
              <a:t>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bits 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1066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5E4F2-3812-4934-8E07-CAD379439F5B}"/>
              </a:ext>
            </a:extLst>
          </p:cNvPr>
          <p:cNvSpPr txBox="1"/>
          <p:nvPr/>
        </p:nvSpPr>
        <p:spPr>
          <a:xfrm>
            <a:off x="4873067" y="4507980"/>
            <a:ext cx="3886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0A9F2-633B-460E-8516-08A028E603E6}"/>
              </a:ext>
            </a:extLst>
          </p:cNvPr>
          <p:cNvSpPr txBox="1"/>
          <p:nvPr/>
        </p:nvSpPr>
        <p:spPr>
          <a:xfrm>
            <a:off x="845062" y="5777882"/>
            <a:ext cx="78417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CC"/>
                </a:solidFill>
              </a:rPr>
              <a:t>One of design principles: </a:t>
            </a:r>
            <a:r>
              <a:rPr lang="en-SG" sz="2400" dirty="0">
                <a:solidFill>
                  <a:srgbClr val="C00000"/>
                </a:solidFill>
              </a:rPr>
              <a:t>Keep the instruction set small</a:t>
            </a:r>
            <a:r>
              <a:rPr lang="en-SG" sz="24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F3FC59D-4627-4F4F-B58F-67F1EBA6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45309"/>
              </p:ext>
            </p:extLst>
          </p:nvPr>
        </p:nvGraphicFramePr>
        <p:xfrm>
          <a:off x="7340382" y="2780522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</a:t>
                      </a:r>
                      <a:r>
                        <a:rPr lang="en-SG" sz="1300" dirty="0" smtClean="0"/>
                        <a:t>NOR </a:t>
                      </a:r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 smtClean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 smtClean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 smtClean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990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8240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Can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also get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 from 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F70C-08C1-4D3A-A091-AB54CFB6CBF0}"/>
              </a:ext>
            </a:extLst>
          </p:cNvPr>
          <p:cNvSpPr txBox="1"/>
          <p:nvPr/>
        </p:nvSpPr>
        <p:spPr>
          <a:xfrm>
            <a:off x="3531725" y="3253884"/>
            <a:ext cx="401207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Yes, let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SG" sz="2400" dirty="0"/>
              <a:t> contain all 1s.</a:t>
            </a:r>
          </a:p>
          <a:p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9A63037-AABE-4562-A94A-91409C6D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840"/>
              </p:ext>
            </p:extLst>
          </p:nvPr>
        </p:nvGraphicFramePr>
        <p:xfrm>
          <a:off x="7340382" y="3380419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</a:t>
                      </a:r>
                      <a:r>
                        <a:rPr lang="en-SG" sz="1300" dirty="0" smtClean="0"/>
                        <a:t>XOR </a:t>
                      </a:r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 smtClean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 smtClean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 smtClean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18" name="Folded Corner 17"/>
          <p:cNvSpPr/>
          <p:nvPr/>
        </p:nvSpPr>
        <p:spPr>
          <a:xfrm>
            <a:off x="2447925" y="5355937"/>
            <a:ext cx="6162675" cy="11305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A possible reason is that there is not much need for NORI.  So there is no reason to add this capability to keep the processor design simple.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kern="1200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528369"/>
            <a:ext cx="4889500" cy="325438"/>
            <a:chOff x="1638300" y="3528369"/>
            <a:chExt cx="4889500" cy="325438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05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</p:grpSp>
      <p:sp>
        <p:nvSpPr>
          <p:cNvPr id="22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3379144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3300"/>
                </a:solidFill>
              </a:rPr>
              <a:t>Lower-order bits filled with zeros.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13" y="3676007"/>
            <a:ext cx="477838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4735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266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76C0C4ED-1D1A-4132-A04D-5FF2F66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2103437" y="5560902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4094957" y="3518507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92258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663300"/>
                </a:solidFill>
              </a:rPr>
              <a:t>Higher-order </a:t>
            </a:r>
            <a:r>
              <a:rPr lang="en-US" b="1" dirty="0">
                <a:solidFill>
                  <a:srgbClr val="663300"/>
                </a:solidFill>
              </a:rPr>
              <a:t>bits filled with zeros.</a:t>
            </a: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8649" y="5289120"/>
            <a:ext cx="499317" cy="302679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2" grpId="0"/>
      <p:bldP spid="23" grpId="0" animBg="1"/>
      <p:bldP spid="24" grpId="0" build="p"/>
      <p:bldP spid="37" grpId="0" animBg="1"/>
      <p:bldP spid="41" grpId="0" animBg="1"/>
      <p:bldP spid="42" grpId="0" animBg="1"/>
      <p:bldP spid="43" grpId="0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354794"/>
          <a:ext cx="8305800" cy="490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60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Addition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0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0766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58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C5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1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andi</a:t>
                      </a:r>
                      <a:r>
                        <a:rPr lang="en-US" sz="1800" b="1" kern="1200" dirty="0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041812"/>
                  </a:ext>
                </a:extLst>
              </a:tr>
              <a:tr h="218985">
                <a:tc rowSpan="2"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98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</a:t>
                      </a:r>
                      <a:r>
                        <a:rPr lang="en-US" sz="1800" b="1" kern="1200" dirty="0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35735"/>
                  </a:ext>
                </a:extLst>
              </a:tr>
              <a:tr h="24511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 rowSpan="2"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41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xori</a:t>
                      </a:r>
                      <a:r>
                        <a:rPr lang="en-US" sz="1800" b="1" kern="1200" dirty="0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7323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38321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C5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[0 to </a:t>
            </a:r>
            <a:r>
              <a:rPr lang="en-US" dirty="0" smtClean="0">
                <a:cs typeface="Courier New" pitchFamily="49" charset="0"/>
              </a:rPr>
              <a:t>2</a:t>
            </a:r>
            <a:r>
              <a:rPr lang="en-US" baseline="30000" dirty="0" smtClean="0">
                <a:cs typeface="Courier New" pitchFamily="49" charset="0"/>
              </a:rPr>
              <a:t>5</a:t>
            </a:r>
            <a:r>
              <a:rPr lang="en-US" dirty="0" smtClean="0">
                <a:cs typeface="Courier New" pitchFamily="49" charset="0"/>
              </a:rPr>
              <a:t>-1]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="1" baseline="-25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2s</a:t>
            </a:r>
            <a:r>
              <a:rPr lang="en-US" baseline="-25000" dirty="0" smtClean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[-2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 to </a:t>
            </a:r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15</a:t>
            </a:r>
            <a:r>
              <a:rPr lang="en-US" dirty="0" smtClean="0">
                <a:solidFill>
                  <a:schemeClr val="dk1"/>
                </a:solidFill>
              </a:rPr>
              <a:t>-1]      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aseline="-25000" dirty="0" smtClean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a 16-bit </a:t>
            </a:r>
            <a:r>
              <a:rPr lang="en-US" dirty="0" smtClean="0">
                <a:solidFill>
                  <a:schemeClr val="dk1"/>
                </a:solidFill>
              </a:rPr>
              <a:t>pattern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err="1" smtClean="0">
                <a:latin typeface="Consolas" panose="020B0609020204030204" pitchFamily="49" charset="0"/>
              </a:rPr>
              <a:t>sll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nsolas" panose="020B0609020204030204" pitchFamily="49" charset="0"/>
              </a:rPr>
              <a:t>srl</a:t>
            </a:r>
            <a:r>
              <a:rPr lang="en-US" sz="2600" dirty="0" smtClean="0"/>
              <a:t> only need 5 bits (i.e., </a:t>
            </a:r>
            <a:r>
              <a:rPr lang="en-US" sz="2600" dirty="0" smtClean="0">
                <a:latin typeface="Consolas" panose="020B0609020204030204" pitchFamily="49" charset="0"/>
              </a:rPr>
              <a:t>C5</a:t>
            </a:r>
            <a:r>
              <a:rPr lang="en-US" sz="2600" dirty="0" smtClean="0"/>
              <a:t>) because shifting by 32-bits empties the register (i.e., set to 0).</a:t>
            </a:r>
            <a:endParaRPr lang="en-GB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431678"/>
            <a:ext cx="8458200" cy="181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>
                <a:latin typeface="Consolas" panose="020B0609020204030204" pitchFamily="49" charset="0"/>
              </a:rPr>
              <a:t>C16</a:t>
            </a:r>
            <a:r>
              <a:rPr lang="en-US" sz="2600" dirty="0" smtClean="0"/>
              <a:t> are NOT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A possible reason is because it is used for logical operations which typically concern with the bits as it is (</a:t>
            </a:r>
            <a:r>
              <a:rPr lang="en-US" sz="2600" i="1" dirty="0" smtClean="0"/>
              <a:t>plus, it is treated as raw bits and not number</a:t>
            </a:r>
            <a:r>
              <a:rPr lang="en-US" sz="2600" dirty="0" smtClean="0"/>
              <a:t>).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389709"/>
            <a:ext cx="8458200" cy="142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>
                <a:latin typeface="Consolas" panose="020B0609020204030204" pitchFamily="49" charset="0"/>
              </a:rPr>
              <a:t>C16</a:t>
            </a:r>
            <a:r>
              <a:rPr lang="en-US" sz="2600" baseline="-25000" dirty="0" smtClean="0">
                <a:latin typeface="Consolas" panose="020B0609020204030204" pitchFamily="49" charset="0"/>
              </a:rPr>
              <a:t>2s</a:t>
            </a:r>
            <a:r>
              <a:rPr lang="en-US" sz="2600" dirty="0" smtClean="0"/>
              <a:t> are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Otherwise, </a:t>
            </a:r>
            <a:r>
              <a:rPr lang="en-US" sz="2600" dirty="0" err="1" smtClean="0"/>
              <a:t>addi</a:t>
            </a:r>
            <a:r>
              <a:rPr lang="en-US" sz="2600" dirty="0" smtClean="0"/>
              <a:t> will not work properly as the processor can only work with 32-bits.</a:t>
            </a:r>
          </a:p>
        </p:txBody>
      </p:sp>
    </p:spTree>
    <p:extLst>
      <p:ext uri="{BB962C8B-B14F-4D97-AF65-F5344CB8AC3E}">
        <p14:creationId xmlns:p14="http://schemas.microsoft.com/office/powerpoint/2010/main" val="2375235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511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You may wonder why we learn C to learn MIPS.  The reason is simply because in C, we control the memory.  So, the C code match closely to the corresponding MIPS code.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All other language are too far removed from the underlying memory structure to be useful UNLESS we are only using a subset of those language.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But in C, we are forced to use these simpler subset.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This will hopefully make more sense once you start "compiling" from C to MIPS on your own.</a:t>
            </a:r>
          </a:p>
        </p:txBody>
      </p:sp>
    </p:spTree>
    <p:extLst>
      <p:ext uri="{BB962C8B-B14F-4D97-AF65-F5344CB8AC3E}">
        <p14:creationId xmlns:p14="http://schemas.microsoft.com/office/powerpoint/2010/main" val="4251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874"/>
              </p:ext>
            </p:extLst>
          </p:nvPr>
        </p:nvGraphicFramePr>
        <p:xfrm>
          <a:off x="457200" y="1367666"/>
          <a:ext cx="8305800" cy="488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Version</a:t>
                      </a:r>
                    </a:p>
                    <a:p>
                      <a:pPr algn="ctr"/>
                      <a:r>
                        <a:rPr lang="en-US" dirty="0"/>
                        <a:t>(if</a:t>
                      </a:r>
                      <a:r>
                        <a:rPr lang="en-US" baseline="0" dirty="0"/>
                        <a:t> applicable)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635">
                <a:tc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19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85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[0 to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-1]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16-bit pattern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6292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</a:t>
            </a:r>
            <a:r>
              <a:rPr lang="en-US" dirty="0" smtClean="0"/>
              <a:t>be executed </a:t>
            </a:r>
            <a:r>
              <a:rPr lang="en-US" dirty="0"/>
              <a:t>on any of these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5961"/>
              </p:ext>
            </p:extLst>
          </p:nvPr>
        </p:nvGraphicFramePr>
        <p:xfrm>
          <a:off x="457200" y="1397000"/>
          <a:ext cx="8229600" cy="357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361785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1340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Language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0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 in binary</a:t>
                      </a:r>
                    </a:p>
                    <a:p>
                      <a:r>
                        <a:rPr lang="en-US" dirty="0" smtClean="0"/>
                        <a:t>    e.g.: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     Add two numbers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readable</a:t>
                      </a:r>
                    </a:p>
                    <a:p>
                      <a:r>
                        <a:rPr lang="en-US" dirty="0" smtClean="0"/>
                        <a:t>    e.g.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Add two numbers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8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 and tedious</a:t>
                      </a:r>
                      <a:r>
                        <a:rPr lang="en-US" baseline="0" dirty="0" smtClean="0"/>
                        <a:t> to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write than machine code,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symbolic version </a:t>
                      </a:r>
                      <a:r>
                        <a:rPr lang="en-US" smtClean="0"/>
                        <a:t>of machine 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03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  <a:r>
                        <a:rPr lang="en-GB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GB" baseline="0" dirty="0" smtClean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GB" baseline="0" dirty="0" smtClean="0">
                          <a:solidFill>
                            <a:srgbClr val="7030A0"/>
                          </a:solidFill>
                          <a:latin typeface="+mn-lt"/>
                          <a:sym typeface="Wingdings" panose="05000000000000000000" pitchFamily="2" charset="2"/>
                        </a:rPr>
                        <a:t>ASSEMBLER</a:t>
                      </a:r>
                      <a:r>
                        <a:rPr lang="en-GB" baseline="0" dirty="0" smtClean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 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7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May also be written in hexadecimal for a more human-readable format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provide ‘</a:t>
                      </a:r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pseudo-instructions</a:t>
                      </a:r>
                      <a:r>
                        <a:rPr lang="en-US" dirty="0" smtClean="0"/>
                        <a:t>’ as syntactic sugar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 considering performance, only real instructions are counted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8233"/>
                  </a:ext>
                </a:extLst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457200" y="5136161"/>
            <a:ext cx="8229600" cy="161419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Syntactic "sugar" is basically a translation scheme from a language to the </a:t>
            </a:r>
            <a:r>
              <a:rPr lang="en-US" sz="1600" b="1" i="1" dirty="0" smtClean="0">
                <a:solidFill>
                  <a:schemeClr val="tx1"/>
                </a:solidFill>
              </a:rPr>
              <a:t>same</a:t>
            </a:r>
            <a:r>
              <a:rPr lang="en-US" sz="1600" dirty="0" smtClean="0">
                <a:solidFill>
                  <a:schemeClr val="tx1"/>
                </a:solidFill>
              </a:rPr>
              <a:t> language (</a:t>
            </a:r>
            <a:r>
              <a:rPr lang="en-US" sz="1600" i="1" dirty="0" smtClean="0">
                <a:solidFill>
                  <a:schemeClr val="tx1"/>
                </a:solidFill>
              </a:rPr>
              <a:t>e.g.,</a:t>
            </a:r>
            <a:r>
              <a:rPr lang="en-US" sz="1600" dirty="0" smtClean="0">
                <a:solidFill>
                  <a:schemeClr val="tx1"/>
                </a:solidFill>
              </a:rPr>
              <a:t> from C to C or in this case from MIPS to MIPS).  </a:t>
            </a:r>
            <a:r>
              <a:rPr lang="en-US" sz="1600" dirty="0" smtClean="0">
                <a:solidFill>
                  <a:schemeClr val="tx1"/>
                </a:solidFill>
              </a:rPr>
              <a:t>The pseudo-instructions are then translated into one or more real instructions.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For example, in MIPS, we have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move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 smtClean="0">
                <a:solidFill>
                  <a:schemeClr val="tx1"/>
                </a:solidFill>
              </a:rPr>
              <a:t> being translated into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add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$zero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5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533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1412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5715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6289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4343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4419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8032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4267200" y="5992906"/>
            <a:ext cx="4419600" cy="8174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Not a real "assembly" language but hopefully instructive enough for our purpose.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5597877" y="2700248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Storage of code and data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3050326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316890" y="2810494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316889" y="5485600"/>
            <a:ext cx="4702785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"Bus" is really just a data connector between memory and processor.  Memory is typically simply a RAM.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81381-5C42-4FDC-B1A8-60DF95B2C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CC866E-8C90-45E4-B418-47DFD51DF4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4C6604-A687-45CA-ACA4-5BD429C5A826}">
  <ds:schemaRefs>
    <ds:schemaRef ds:uri="http://purl.org/dc/terms/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19431</TotalTime>
  <Words>5421</Words>
  <Application>Microsoft Office PowerPoint</Application>
  <PresentationFormat>On-screen Show (4:3)</PresentationFormat>
  <Paragraphs>1141</Paragraphs>
  <Slides>48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Adi Yoga Sidi Prabawa</cp:lastModifiedBy>
  <cp:revision>1737</cp:revision>
  <cp:lastPrinted>2017-06-30T03:15:07Z</cp:lastPrinted>
  <dcterms:created xsi:type="dcterms:W3CDTF">1998-09-05T15:03:32Z</dcterms:created>
  <dcterms:modified xsi:type="dcterms:W3CDTF">2022-01-26T11:14:00Z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