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2"/>
  </p:notesMasterIdLst>
  <p:handoutMasterIdLst>
    <p:handoutMasterId r:id="rId23"/>
  </p:handoutMasterIdLst>
  <p:sldIdLst>
    <p:sldId id="256" r:id="rId2"/>
    <p:sldId id="493" r:id="rId3"/>
    <p:sldId id="494" r:id="rId4"/>
    <p:sldId id="495" r:id="rId5"/>
    <p:sldId id="496" r:id="rId6"/>
    <p:sldId id="508" r:id="rId7"/>
    <p:sldId id="497" r:id="rId8"/>
    <p:sldId id="498" r:id="rId9"/>
    <p:sldId id="499" r:id="rId10"/>
    <p:sldId id="500" r:id="rId11"/>
    <p:sldId id="501" r:id="rId12"/>
    <p:sldId id="502" r:id="rId13"/>
    <p:sldId id="503" r:id="rId14"/>
    <p:sldId id="504" r:id="rId15"/>
    <p:sldId id="505" r:id="rId16"/>
    <p:sldId id="509" r:id="rId17"/>
    <p:sldId id="510" r:id="rId18"/>
    <p:sldId id="511" r:id="rId19"/>
    <p:sldId id="512" r:id="rId20"/>
    <p:sldId id="308" r:id="rId2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CC6600"/>
    <a:srgbClr val="FFFFCC"/>
    <a:srgbClr val="E5E5FF"/>
    <a:srgbClr val="E2FFC5"/>
    <a:srgbClr val="CCCCFF"/>
    <a:srgbClr val="CCFF99"/>
    <a:srgbClr val="CC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86" autoAdjust="0"/>
    <p:restoredTop sz="91557" autoAdjust="0"/>
  </p:normalViewPr>
  <p:slideViewPr>
    <p:cSldViewPr snapToGrid="0">
      <p:cViewPr varScale="1">
        <p:scale>
          <a:sx n="95" d="100"/>
          <a:sy n="95" d="100"/>
        </p:scale>
        <p:origin x="18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4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10/11/22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0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7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57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02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6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21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24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89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0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4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46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29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10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59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50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93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23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55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8" y="6107184"/>
            <a:ext cx="583035" cy="5830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pp.sli.do/event/aanrHmK6Geu3scZbeLh6wx" TargetMode="Externa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#19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Sequential Logic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02025" y="6209466"/>
            <a:ext cx="564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https://app.sli.do/event/aanrHmK6Geu3scZbeLh6wx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Sequential Circuits: Analysis (7/7)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20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State diagram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of the circuit of Figure 1:</a:t>
            </a:r>
          </a:p>
        </p:txBody>
      </p:sp>
      <p:grpSp>
        <p:nvGrpSpPr>
          <p:cNvPr id="121" name="Group 4"/>
          <p:cNvGrpSpPr>
            <a:grpSpLocks/>
          </p:cNvGrpSpPr>
          <p:nvPr/>
        </p:nvGrpSpPr>
        <p:grpSpPr bwMode="auto">
          <a:xfrm>
            <a:off x="1066800" y="2057400"/>
            <a:ext cx="3797300" cy="2454275"/>
            <a:chOff x="1833" y="2564"/>
            <a:chExt cx="2392" cy="1546"/>
          </a:xfrm>
        </p:grpSpPr>
        <p:graphicFrame>
          <p:nvGraphicFramePr>
            <p:cNvPr id="122" name="Object 5"/>
            <p:cNvGraphicFramePr>
              <a:graphicFrameLocks noChangeAspect="1"/>
            </p:cNvGraphicFramePr>
            <p:nvPr/>
          </p:nvGraphicFramePr>
          <p:xfrm>
            <a:off x="1833" y="2564"/>
            <a:ext cx="2392" cy="1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3801240" imgH="2465640" progId="Word.Document.8">
                    <p:embed/>
                  </p:oleObj>
                </mc:Choice>
                <mc:Fallback>
                  <p:oleObj name="Document" r:id="rId3" imgW="3801240" imgH="2465640" progId="Word.Document.8">
                    <p:embed/>
                    <p:pic>
                      <p:nvPicPr>
                        <p:cNvPr id="1229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3" y="2564"/>
                          <a:ext cx="2392" cy="15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" name="Line 6"/>
            <p:cNvSpPr>
              <a:spLocks noChangeShapeType="1"/>
            </p:cNvSpPr>
            <p:nvPr/>
          </p:nvSpPr>
          <p:spPr bwMode="auto">
            <a:xfrm>
              <a:off x="1920" y="3072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Line 7"/>
            <p:cNvSpPr>
              <a:spLocks noChangeShapeType="1"/>
            </p:cNvSpPr>
            <p:nvPr/>
          </p:nvSpPr>
          <p:spPr bwMode="auto">
            <a:xfrm>
              <a:off x="1920" y="288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Line 8"/>
            <p:cNvSpPr>
              <a:spLocks noChangeShapeType="1"/>
            </p:cNvSpPr>
            <p:nvPr/>
          </p:nvSpPr>
          <p:spPr bwMode="auto">
            <a:xfrm>
              <a:off x="2640" y="273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Line 9"/>
            <p:cNvSpPr>
              <a:spLocks noChangeShapeType="1"/>
            </p:cNvSpPr>
            <p:nvPr/>
          </p:nvSpPr>
          <p:spPr bwMode="auto">
            <a:xfrm>
              <a:off x="2640" y="288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10"/>
            <p:cNvSpPr>
              <a:spLocks noChangeShapeType="1"/>
            </p:cNvSpPr>
            <p:nvPr/>
          </p:nvSpPr>
          <p:spPr bwMode="auto">
            <a:xfrm>
              <a:off x="3552" y="273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11"/>
            <p:cNvSpPr>
              <a:spLocks noChangeShapeType="1"/>
            </p:cNvSpPr>
            <p:nvPr/>
          </p:nvSpPr>
          <p:spPr bwMode="auto">
            <a:xfrm>
              <a:off x="3552" y="288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2" name="Group 12"/>
          <p:cNvGrpSpPr>
            <a:grpSpLocks/>
          </p:cNvGrpSpPr>
          <p:nvPr/>
        </p:nvGrpSpPr>
        <p:grpSpPr bwMode="auto">
          <a:xfrm>
            <a:off x="5562600" y="3124200"/>
            <a:ext cx="3321050" cy="2362200"/>
            <a:chOff x="3408" y="1872"/>
            <a:chExt cx="2092" cy="1488"/>
          </a:xfrm>
        </p:grpSpPr>
        <p:sp>
          <p:nvSpPr>
            <p:cNvPr id="243" name="Oval 13"/>
            <p:cNvSpPr>
              <a:spLocks noChangeArrowheads="1"/>
            </p:cNvSpPr>
            <p:nvPr/>
          </p:nvSpPr>
          <p:spPr bwMode="auto">
            <a:xfrm>
              <a:off x="3792" y="2112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Text Box 14"/>
            <p:cNvSpPr txBox="1">
              <a:spLocks noChangeArrowheads="1"/>
            </p:cNvSpPr>
            <p:nvPr/>
          </p:nvSpPr>
          <p:spPr bwMode="auto">
            <a:xfrm>
              <a:off x="3792" y="2160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00</a:t>
              </a:r>
              <a:endParaRPr lang="en-US" sz="1600"/>
            </a:p>
          </p:txBody>
        </p:sp>
        <p:grpSp>
          <p:nvGrpSpPr>
            <p:cNvPr id="245" name="Group 15"/>
            <p:cNvGrpSpPr>
              <a:grpSpLocks/>
            </p:cNvGrpSpPr>
            <p:nvPr/>
          </p:nvGrpSpPr>
          <p:grpSpPr bwMode="auto">
            <a:xfrm>
              <a:off x="3744" y="3072"/>
              <a:ext cx="307" cy="288"/>
              <a:chOff x="3821" y="2928"/>
              <a:chExt cx="307" cy="288"/>
            </a:xfrm>
          </p:grpSpPr>
          <p:sp>
            <p:nvSpPr>
              <p:cNvPr id="267" name="Oval 16"/>
              <p:cNvSpPr>
                <a:spLocks noChangeArrowheads="1"/>
              </p:cNvSpPr>
              <p:nvPr/>
            </p:nvSpPr>
            <p:spPr bwMode="auto">
              <a:xfrm>
                <a:off x="3821" y="2928"/>
                <a:ext cx="307" cy="28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" name="Text Box 17"/>
              <p:cNvSpPr txBox="1">
                <a:spLocks noChangeArrowheads="1"/>
              </p:cNvSpPr>
              <p:nvPr/>
            </p:nvSpPr>
            <p:spPr bwMode="auto">
              <a:xfrm>
                <a:off x="3840" y="2953"/>
                <a:ext cx="288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/>
                  <a:t>01</a:t>
                </a:r>
              </a:p>
            </p:txBody>
          </p:sp>
        </p:grpSp>
        <p:grpSp>
          <p:nvGrpSpPr>
            <p:cNvPr id="246" name="Group 18"/>
            <p:cNvGrpSpPr>
              <a:grpSpLocks/>
            </p:cNvGrpSpPr>
            <p:nvPr/>
          </p:nvGrpSpPr>
          <p:grpSpPr bwMode="auto">
            <a:xfrm>
              <a:off x="4800" y="3072"/>
              <a:ext cx="288" cy="288"/>
              <a:chOff x="4800" y="3072"/>
              <a:chExt cx="288" cy="288"/>
            </a:xfrm>
          </p:grpSpPr>
          <p:sp>
            <p:nvSpPr>
              <p:cNvPr id="265" name="Oval 19"/>
              <p:cNvSpPr>
                <a:spLocks noChangeArrowheads="1"/>
              </p:cNvSpPr>
              <p:nvPr/>
            </p:nvSpPr>
            <p:spPr bwMode="auto">
              <a:xfrm>
                <a:off x="4800" y="3072"/>
                <a:ext cx="288" cy="28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" name="Text Box 20"/>
              <p:cNvSpPr txBox="1">
                <a:spLocks noChangeArrowheads="1"/>
              </p:cNvSpPr>
              <p:nvPr/>
            </p:nvSpPr>
            <p:spPr bwMode="auto">
              <a:xfrm>
                <a:off x="4800" y="3072"/>
                <a:ext cx="288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/>
                  <a:t>11</a:t>
                </a:r>
              </a:p>
            </p:txBody>
          </p:sp>
        </p:grpSp>
        <p:sp>
          <p:nvSpPr>
            <p:cNvPr id="247" name="Freeform 21"/>
            <p:cNvSpPr>
              <a:spLocks/>
            </p:cNvSpPr>
            <p:nvPr/>
          </p:nvSpPr>
          <p:spPr bwMode="auto">
            <a:xfrm>
              <a:off x="3980" y="2400"/>
              <a:ext cx="47" cy="672"/>
            </a:xfrm>
            <a:custGeom>
              <a:avLst/>
              <a:gdLst>
                <a:gd name="T0" fmla="*/ 12 w 43"/>
                <a:gd name="T1" fmla="*/ 0 h 444"/>
                <a:gd name="T2" fmla="*/ 72 w 43"/>
                <a:gd name="T3" fmla="*/ 2882 h 444"/>
                <a:gd name="T4" fmla="*/ 0 w 43"/>
                <a:gd name="T5" fmla="*/ 5335 h 444"/>
                <a:gd name="T6" fmla="*/ 0 60000 65536"/>
                <a:gd name="T7" fmla="*/ 0 60000 65536"/>
                <a:gd name="T8" fmla="*/ 0 60000 65536"/>
                <a:gd name="T9" fmla="*/ 0 w 43"/>
                <a:gd name="T10" fmla="*/ 0 h 444"/>
                <a:gd name="T11" fmla="*/ 43 w 43"/>
                <a:gd name="T12" fmla="*/ 444 h 4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44">
                  <a:moveTo>
                    <a:pt x="6" y="0"/>
                  </a:moveTo>
                  <a:cubicBezTo>
                    <a:pt x="24" y="83"/>
                    <a:pt x="43" y="166"/>
                    <a:pt x="42" y="240"/>
                  </a:cubicBezTo>
                  <a:cubicBezTo>
                    <a:pt x="41" y="314"/>
                    <a:pt x="7" y="420"/>
                    <a:pt x="0" y="444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Freeform 22"/>
            <p:cNvSpPr>
              <a:spLocks/>
            </p:cNvSpPr>
            <p:nvPr/>
          </p:nvSpPr>
          <p:spPr bwMode="auto">
            <a:xfrm>
              <a:off x="3792" y="2400"/>
              <a:ext cx="96" cy="672"/>
            </a:xfrm>
            <a:custGeom>
              <a:avLst/>
              <a:gdLst>
                <a:gd name="T0" fmla="*/ 2768 w 49"/>
                <a:gd name="T1" fmla="*/ 0 h 450"/>
                <a:gd name="T2" fmla="*/ 61 w 49"/>
                <a:gd name="T3" fmla="*/ 2725 h 450"/>
                <a:gd name="T4" fmla="*/ 2429 w 49"/>
                <a:gd name="T5" fmla="*/ 4994 h 450"/>
                <a:gd name="T6" fmla="*/ 0 60000 65536"/>
                <a:gd name="T7" fmla="*/ 0 60000 65536"/>
                <a:gd name="T8" fmla="*/ 0 60000 65536"/>
                <a:gd name="T9" fmla="*/ 0 w 49"/>
                <a:gd name="T10" fmla="*/ 0 h 450"/>
                <a:gd name="T11" fmla="*/ 49 w 49"/>
                <a:gd name="T12" fmla="*/ 450 h 4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50">
                  <a:moveTo>
                    <a:pt x="49" y="0"/>
                  </a:moveTo>
                  <a:cubicBezTo>
                    <a:pt x="25" y="85"/>
                    <a:pt x="2" y="171"/>
                    <a:pt x="1" y="246"/>
                  </a:cubicBezTo>
                  <a:cubicBezTo>
                    <a:pt x="0" y="321"/>
                    <a:pt x="24" y="423"/>
                    <a:pt x="43" y="45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Line 23"/>
            <p:cNvSpPr>
              <a:spLocks noChangeShapeType="1"/>
            </p:cNvSpPr>
            <p:nvPr/>
          </p:nvSpPr>
          <p:spPr bwMode="auto">
            <a:xfrm>
              <a:off x="4080" y="3216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Line 24"/>
            <p:cNvSpPr>
              <a:spLocks noChangeShapeType="1"/>
            </p:cNvSpPr>
            <p:nvPr/>
          </p:nvSpPr>
          <p:spPr bwMode="auto">
            <a:xfrm flipH="1" flipV="1">
              <a:off x="4080" y="2352"/>
              <a:ext cx="768" cy="76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Line 25"/>
            <p:cNvSpPr>
              <a:spLocks noChangeShapeType="1"/>
            </p:cNvSpPr>
            <p:nvPr/>
          </p:nvSpPr>
          <p:spPr bwMode="auto">
            <a:xfrm flipV="1">
              <a:off x="4944" y="2400"/>
              <a:ext cx="0" cy="66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Freeform 26"/>
            <p:cNvSpPr>
              <a:spLocks/>
            </p:cNvSpPr>
            <p:nvPr/>
          </p:nvSpPr>
          <p:spPr bwMode="auto">
            <a:xfrm>
              <a:off x="4080" y="2208"/>
              <a:ext cx="720" cy="48"/>
            </a:xfrm>
            <a:custGeom>
              <a:avLst/>
              <a:gdLst>
                <a:gd name="T0" fmla="*/ 3035 w 540"/>
                <a:gd name="T1" fmla="*/ 1254 h 25"/>
                <a:gd name="T2" fmla="*/ 1956 w 540"/>
                <a:gd name="T3" fmla="*/ 56 h 25"/>
                <a:gd name="T4" fmla="*/ 0 w 540"/>
                <a:gd name="T5" fmla="*/ 933 h 25"/>
                <a:gd name="T6" fmla="*/ 0 60000 65536"/>
                <a:gd name="T7" fmla="*/ 0 60000 65536"/>
                <a:gd name="T8" fmla="*/ 0 60000 65536"/>
                <a:gd name="T9" fmla="*/ 0 w 540"/>
                <a:gd name="T10" fmla="*/ 0 h 25"/>
                <a:gd name="T11" fmla="*/ 540 w 540"/>
                <a:gd name="T12" fmla="*/ 25 h 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0" h="25">
                  <a:moveTo>
                    <a:pt x="540" y="25"/>
                  </a:moveTo>
                  <a:cubicBezTo>
                    <a:pt x="489" y="13"/>
                    <a:pt x="438" y="2"/>
                    <a:pt x="348" y="1"/>
                  </a:cubicBezTo>
                  <a:cubicBezTo>
                    <a:pt x="258" y="0"/>
                    <a:pt x="40" y="19"/>
                    <a:pt x="0" y="19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Oval 27"/>
            <p:cNvSpPr>
              <a:spLocks noChangeArrowheads="1"/>
            </p:cNvSpPr>
            <p:nvPr/>
          </p:nvSpPr>
          <p:spPr bwMode="auto">
            <a:xfrm>
              <a:off x="4800" y="2112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Text Box 28"/>
            <p:cNvSpPr txBox="1">
              <a:spLocks noChangeArrowheads="1"/>
            </p:cNvSpPr>
            <p:nvPr/>
          </p:nvSpPr>
          <p:spPr bwMode="auto">
            <a:xfrm>
              <a:off x="4800" y="2112"/>
              <a:ext cx="28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10</a:t>
              </a:r>
            </a:p>
          </p:txBody>
        </p:sp>
        <p:cxnSp>
          <p:nvCxnSpPr>
            <p:cNvPr id="255" name="AutoShape 29"/>
            <p:cNvCxnSpPr>
              <a:cxnSpLocks noChangeShapeType="1"/>
              <a:stCxn id="254" idx="3"/>
              <a:endCxn id="254" idx="0"/>
            </p:cNvCxnSpPr>
            <p:nvPr/>
          </p:nvCxnSpPr>
          <p:spPr bwMode="auto">
            <a:xfrm flipH="1" flipV="1">
              <a:off x="4942" y="2112"/>
              <a:ext cx="142" cy="116"/>
            </a:xfrm>
            <a:prstGeom prst="curvedConnector4">
              <a:avLst>
                <a:gd name="adj1" fmla="val -101407"/>
                <a:gd name="adj2" fmla="val 224139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6" name="AutoShape 30"/>
            <p:cNvCxnSpPr>
              <a:cxnSpLocks noChangeShapeType="1"/>
              <a:stCxn id="244" idx="1"/>
              <a:endCxn id="243" idx="0"/>
            </p:cNvCxnSpPr>
            <p:nvPr/>
          </p:nvCxnSpPr>
          <p:spPr bwMode="auto">
            <a:xfrm rot="10800000" flipH="1">
              <a:off x="3792" y="2106"/>
              <a:ext cx="144" cy="170"/>
            </a:xfrm>
            <a:prstGeom prst="curvedConnector4">
              <a:avLst>
                <a:gd name="adj1" fmla="val -100000"/>
                <a:gd name="adj2" fmla="val 181176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7" name="Text Box 31"/>
            <p:cNvSpPr txBox="1">
              <a:spLocks noChangeArrowheads="1"/>
            </p:cNvSpPr>
            <p:nvPr/>
          </p:nvSpPr>
          <p:spPr bwMode="auto">
            <a:xfrm>
              <a:off x="5184" y="1920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1/0</a:t>
              </a:r>
            </a:p>
          </p:txBody>
        </p:sp>
        <p:sp>
          <p:nvSpPr>
            <p:cNvPr id="258" name="Text Box 32"/>
            <p:cNvSpPr txBox="1">
              <a:spLocks noChangeArrowheads="1"/>
            </p:cNvSpPr>
            <p:nvPr/>
          </p:nvSpPr>
          <p:spPr bwMode="auto">
            <a:xfrm>
              <a:off x="4896" y="2592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1/0</a:t>
              </a:r>
            </a:p>
          </p:txBody>
        </p:sp>
        <p:sp>
          <p:nvSpPr>
            <p:cNvPr id="259" name="Text Box 33"/>
            <p:cNvSpPr txBox="1">
              <a:spLocks noChangeArrowheads="1"/>
            </p:cNvSpPr>
            <p:nvPr/>
          </p:nvSpPr>
          <p:spPr bwMode="auto">
            <a:xfrm>
              <a:off x="4272" y="3024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1/0</a:t>
              </a:r>
            </a:p>
          </p:txBody>
        </p:sp>
        <p:sp>
          <p:nvSpPr>
            <p:cNvPr id="260" name="Text Box 34"/>
            <p:cNvSpPr txBox="1">
              <a:spLocks noChangeArrowheads="1"/>
            </p:cNvSpPr>
            <p:nvPr/>
          </p:nvSpPr>
          <p:spPr bwMode="auto">
            <a:xfrm>
              <a:off x="4464" y="2592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/>
                <a:t>0/1</a:t>
              </a:r>
            </a:p>
          </p:txBody>
        </p:sp>
        <p:sp>
          <p:nvSpPr>
            <p:cNvPr id="261" name="Text Box 35"/>
            <p:cNvSpPr txBox="1">
              <a:spLocks noChangeArrowheads="1"/>
            </p:cNvSpPr>
            <p:nvPr/>
          </p:nvSpPr>
          <p:spPr bwMode="auto">
            <a:xfrm>
              <a:off x="4320" y="2016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0/1</a:t>
              </a:r>
            </a:p>
          </p:txBody>
        </p:sp>
        <p:sp>
          <p:nvSpPr>
            <p:cNvPr id="262" name="Text Box 36"/>
            <p:cNvSpPr txBox="1">
              <a:spLocks noChangeArrowheads="1"/>
            </p:cNvSpPr>
            <p:nvPr/>
          </p:nvSpPr>
          <p:spPr bwMode="auto">
            <a:xfrm>
              <a:off x="3408" y="1872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0/0</a:t>
              </a:r>
              <a:endParaRPr lang="en-US" sz="1600"/>
            </a:p>
          </p:txBody>
        </p:sp>
        <p:sp>
          <p:nvSpPr>
            <p:cNvPr id="263" name="Text Box 37"/>
            <p:cNvSpPr txBox="1">
              <a:spLocks noChangeArrowheads="1"/>
            </p:cNvSpPr>
            <p:nvPr/>
          </p:nvSpPr>
          <p:spPr bwMode="auto">
            <a:xfrm>
              <a:off x="3504" y="2592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1/0</a:t>
              </a:r>
            </a:p>
          </p:txBody>
        </p:sp>
        <p:sp>
          <p:nvSpPr>
            <p:cNvPr id="264" name="Text Box 38"/>
            <p:cNvSpPr txBox="1">
              <a:spLocks noChangeArrowheads="1"/>
            </p:cNvSpPr>
            <p:nvPr/>
          </p:nvSpPr>
          <p:spPr bwMode="auto">
            <a:xfrm>
              <a:off x="3984" y="2592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0/1</a:t>
              </a:r>
            </a:p>
          </p:txBody>
        </p:sp>
      </p:grpSp>
      <p:sp>
        <p:nvSpPr>
          <p:cNvPr id="269" name="AutoShape 39"/>
          <p:cNvSpPr>
            <a:spLocks noChangeArrowheads="1"/>
          </p:cNvSpPr>
          <p:nvPr/>
        </p:nvSpPr>
        <p:spPr bwMode="auto">
          <a:xfrm>
            <a:off x="4191000" y="44196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0" name="Text Box 40"/>
          <p:cNvSpPr txBox="1">
            <a:spLocks noChangeArrowheads="1"/>
          </p:cNvSpPr>
          <p:nvPr/>
        </p:nvSpPr>
        <p:spPr bwMode="auto">
          <a:xfrm>
            <a:off x="1219200" y="4572000"/>
            <a:ext cx="190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800000"/>
                </a:solidFill>
              </a:rPr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4224244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 animBg="1"/>
      <p:bldP spid="2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Flip-flop Input Functions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195466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outputs of a sequential circuit are functions of the present states of the flip-flops and the inputs.  These are described algebraically by the </a:t>
            </a:r>
            <a:r>
              <a:rPr lang="en-US" i="1" dirty="0">
                <a:solidFill>
                  <a:srgbClr val="C00000"/>
                </a:solidFill>
              </a:rPr>
              <a:t>circuit output functions</a:t>
            </a:r>
            <a:r>
              <a:rPr lang="en-US" dirty="0"/>
              <a:t>.</a:t>
            </a:r>
          </a:p>
          <a:p>
            <a:pPr marL="625475" lvl="1" indent="-27622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Figure 1: </a:t>
            </a:r>
            <a:r>
              <a:rPr lang="en-US" i="1" dirty="0"/>
              <a:t>y = (A + B)∙x'</a:t>
            </a:r>
            <a:endParaRPr lang="en-US" dirty="0"/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part of the circuit that generates inputs to the flip-flops are described algebraically by the </a:t>
            </a:r>
            <a:r>
              <a:rPr lang="en-US" i="1" dirty="0">
                <a:solidFill>
                  <a:srgbClr val="C00000"/>
                </a:solidFill>
              </a:rPr>
              <a:t>flip-flop input functions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(or </a:t>
            </a:r>
            <a:r>
              <a:rPr lang="en-US" i="1" dirty="0"/>
              <a:t>flip-flop input equations</a:t>
            </a:r>
            <a:r>
              <a:rPr lang="en-US" dirty="0"/>
              <a:t>).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The flip-flop input functions determine the next state generation.</a:t>
            </a:r>
          </a:p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From the flip-flop input functions and the characteristic tables of the flip-flops, we obtain the next states of the flip-flops. 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8433140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Flip-flop Input Functions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46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254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circuit with a </a:t>
            </a:r>
            <a:r>
              <a:rPr lang="en-US" i="1" dirty="0"/>
              <a:t>JK</a:t>
            </a:r>
            <a:r>
              <a:rPr lang="en-US" dirty="0"/>
              <a:t> flip-flop.</a:t>
            </a:r>
          </a:p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use 2 letters to denote each flip-flop input: the first letter denotes the input of the flip-flop (</a:t>
            </a:r>
            <a:r>
              <a:rPr lang="en-US" i="1" dirty="0"/>
              <a:t>J</a:t>
            </a:r>
            <a:r>
              <a:rPr lang="en-US" dirty="0"/>
              <a:t> or </a:t>
            </a:r>
            <a:r>
              <a:rPr lang="en-US" i="1" dirty="0"/>
              <a:t>K</a:t>
            </a:r>
            <a:r>
              <a:rPr lang="en-US" dirty="0"/>
              <a:t> for </a:t>
            </a:r>
            <a:r>
              <a:rPr lang="en-US" i="1" dirty="0"/>
              <a:t>J-K</a:t>
            </a:r>
            <a:r>
              <a:rPr lang="en-US" dirty="0"/>
              <a:t> flip-flop, </a:t>
            </a:r>
            <a:r>
              <a:rPr lang="en-US" i="1" dirty="0"/>
              <a:t>S</a:t>
            </a:r>
            <a:r>
              <a:rPr lang="en-US" dirty="0"/>
              <a:t> or </a:t>
            </a:r>
            <a:r>
              <a:rPr lang="en-US" i="1" dirty="0"/>
              <a:t>R</a:t>
            </a:r>
            <a:r>
              <a:rPr lang="en-US" dirty="0"/>
              <a:t> for </a:t>
            </a:r>
            <a:r>
              <a:rPr lang="en-US" i="1" dirty="0"/>
              <a:t>S-R</a:t>
            </a:r>
            <a:r>
              <a:rPr lang="en-US" dirty="0"/>
              <a:t> flip-flop, </a:t>
            </a:r>
            <a:r>
              <a:rPr lang="en-US" i="1" dirty="0"/>
              <a:t>D</a:t>
            </a:r>
            <a:r>
              <a:rPr lang="en-US" dirty="0"/>
              <a:t> for </a:t>
            </a:r>
            <a:r>
              <a:rPr lang="en-US" i="1" dirty="0"/>
              <a:t>D</a:t>
            </a:r>
            <a:r>
              <a:rPr lang="en-US" dirty="0"/>
              <a:t> flip-flop, </a:t>
            </a:r>
            <a:r>
              <a:rPr lang="en-US" i="1" dirty="0"/>
              <a:t>T</a:t>
            </a:r>
            <a:r>
              <a:rPr lang="en-US" dirty="0"/>
              <a:t> for </a:t>
            </a:r>
            <a:r>
              <a:rPr lang="en-US" i="1" dirty="0"/>
              <a:t>T</a:t>
            </a:r>
            <a:r>
              <a:rPr lang="en-US" dirty="0"/>
              <a:t> flip-flop) and the second letter denotes the name of the flip-flop.</a:t>
            </a:r>
          </a:p>
        </p:txBody>
      </p:sp>
      <p:sp>
        <p:nvSpPr>
          <p:cNvPr id="247" name="Text Box 48"/>
          <p:cNvSpPr txBox="1">
            <a:spLocks noChangeArrowheads="1"/>
          </p:cNvSpPr>
          <p:nvPr/>
        </p:nvSpPr>
        <p:spPr bwMode="auto">
          <a:xfrm>
            <a:off x="1371600" y="4114800"/>
            <a:ext cx="2590800" cy="771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/>
              <a:t>JA = B∙C'∙x + B'∙C∙x'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i="1"/>
              <a:t>KA = B + y</a:t>
            </a:r>
          </a:p>
        </p:txBody>
      </p:sp>
      <p:grpSp>
        <p:nvGrpSpPr>
          <p:cNvPr id="248" name="Group 99"/>
          <p:cNvGrpSpPr>
            <a:grpSpLocks/>
          </p:cNvGrpSpPr>
          <p:nvPr/>
        </p:nvGrpSpPr>
        <p:grpSpPr bwMode="auto">
          <a:xfrm>
            <a:off x="4114800" y="3962400"/>
            <a:ext cx="3665538" cy="1905000"/>
            <a:chOff x="4114800" y="3962400"/>
            <a:chExt cx="3665538" cy="1676400"/>
          </a:xfrm>
        </p:grpSpPr>
        <p:sp>
          <p:nvSpPr>
            <p:cNvPr id="249" name="Line 5"/>
            <p:cNvSpPr>
              <a:spLocks noChangeShapeType="1"/>
            </p:cNvSpPr>
            <p:nvPr/>
          </p:nvSpPr>
          <p:spPr bwMode="auto">
            <a:xfrm>
              <a:off x="7162800" y="45720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Text Box 6"/>
            <p:cNvSpPr txBox="1">
              <a:spLocks noChangeArrowheads="1"/>
            </p:cNvSpPr>
            <p:nvPr/>
          </p:nvSpPr>
          <p:spPr bwMode="auto">
            <a:xfrm>
              <a:off x="7467600" y="4419600"/>
              <a:ext cx="3127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 i="1"/>
                <a:t>A</a:t>
              </a:r>
            </a:p>
          </p:txBody>
        </p:sp>
        <p:sp>
          <p:nvSpPr>
            <p:cNvPr id="251" name="Text Box 7"/>
            <p:cNvSpPr txBox="1">
              <a:spLocks noChangeArrowheads="1"/>
            </p:cNvSpPr>
            <p:nvPr/>
          </p:nvSpPr>
          <p:spPr bwMode="auto">
            <a:xfrm>
              <a:off x="4114800" y="3962400"/>
              <a:ext cx="355600" cy="539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70000"/>
                </a:lnSpc>
              </a:pPr>
              <a:r>
                <a:rPr lang="en-US" sz="1400" b="1" i="1"/>
                <a:t>B</a:t>
              </a:r>
            </a:p>
            <a:p>
              <a:pPr algn="r" eaLnBrk="0" hangingPunct="0">
                <a:lnSpc>
                  <a:spcPct val="70000"/>
                </a:lnSpc>
              </a:pPr>
              <a:r>
                <a:rPr lang="en-US" sz="1400" b="1" i="1"/>
                <a:t>C'</a:t>
              </a:r>
            </a:p>
            <a:p>
              <a:pPr algn="r" eaLnBrk="0" hangingPunct="0">
                <a:lnSpc>
                  <a:spcPct val="70000"/>
                </a:lnSpc>
              </a:pPr>
              <a:r>
                <a:rPr lang="en-US" sz="1400" b="1" i="1"/>
                <a:t>x</a:t>
              </a:r>
            </a:p>
          </p:txBody>
        </p:sp>
        <p:sp>
          <p:nvSpPr>
            <p:cNvPr id="252" name="Line 8"/>
            <p:cNvSpPr>
              <a:spLocks noChangeShapeType="1"/>
            </p:cNvSpPr>
            <p:nvPr/>
          </p:nvSpPr>
          <p:spPr bwMode="auto">
            <a:xfrm flipH="1">
              <a:off x="5410200" y="4191000"/>
              <a:ext cx="0" cy="3048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AutoShape 9"/>
            <p:cNvSpPr>
              <a:spLocks noChangeArrowheads="1"/>
            </p:cNvSpPr>
            <p:nvPr/>
          </p:nvSpPr>
          <p:spPr bwMode="auto">
            <a:xfrm>
              <a:off x="4724400" y="4038600"/>
              <a:ext cx="392113" cy="344488"/>
            </a:xfrm>
            <a:prstGeom prst="flowChartDelay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10"/>
            <p:cNvSpPr>
              <a:spLocks noChangeShapeType="1"/>
            </p:cNvSpPr>
            <p:nvPr/>
          </p:nvSpPr>
          <p:spPr bwMode="auto">
            <a:xfrm flipV="1">
              <a:off x="6248400" y="51054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Line 11"/>
            <p:cNvSpPr>
              <a:spLocks noChangeShapeType="1"/>
            </p:cNvSpPr>
            <p:nvPr/>
          </p:nvSpPr>
          <p:spPr bwMode="auto">
            <a:xfrm flipV="1">
              <a:off x="6248400" y="45720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Line 12"/>
            <p:cNvSpPr>
              <a:spLocks noChangeShapeType="1"/>
            </p:cNvSpPr>
            <p:nvPr/>
          </p:nvSpPr>
          <p:spPr bwMode="auto">
            <a:xfrm>
              <a:off x="6477000" y="4876800"/>
              <a:ext cx="0" cy="4572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Line 13"/>
            <p:cNvSpPr>
              <a:spLocks noChangeShapeType="1"/>
            </p:cNvSpPr>
            <p:nvPr/>
          </p:nvSpPr>
          <p:spPr bwMode="auto">
            <a:xfrm flipV="1">
              <a:off x="6477000" y="4876800"/>
              <a:ext cx="152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Text Box 14"/>
            <p:cNvSpPr txBox="1">
              <a:spLocks noChangeArrowheads="1"/>
            </p:cNvSpPr>
            <p:nvPr/>
          </p:nvSpPr>
          <p:spPr bwMode="auto">
            <a:xfrm>
              <a:off x="5181600" y="4876800"/>
              <a:ext cx="312738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 i="1"/>
                <a:t>B</a:t>
              </a:r>
            </a:p>
            <a:p>
              <a:pPr eaLnBrk="0" hangingPunct="0"/>
              <a:r>
                <a:rPr lang="en-US" sz="1400" b="1" i="1"/>
                <a:t>y</a:t>
              </a:r>
            </a:p>
          </p:txBody>
        </p:sp>
        <p:sp>
          <p:nvSpPr>
            <p:cNvPr id="259" name="Text Box 15"/>
            <p:cNvSpPr txBox="1">
              <a:spLocks noChangeArrowheads="1"/>
            </p:cNvSpPr>
            <p:nvPr/>
          </p:nvSpPr>
          <p:spPr bwMode="auto">
            <a:xfrm>
              <a:off x="6248400" y="5334000"/>
              <a:ext cx="431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 i="1"/>
                <a:t>CP</a:t>
              </a:r>
            </a:p>
          </p:txBody>
        </p:sp>
        <p:grpSp>
          <p:nvGrpSpPr>
            <p:cNvPr id="260" name="Group 16"/>
            <p:cNvGrpSpPr>
              <a:grpSpLocks/>
            </p:cNvGrpSpPr>
            <p:nvPr/>
          </p:nvGrpSpPr>
          <p:grpSpPr bwMode="auto">
            <a:xfrm>
              <a:off x="6553200" y="4419600"/>
              <a:ext cx="690563" cy="839788"/>
              <a:chOff x="4656" y="1679"/>
              <a:chExt cx="435" cy="529"/>
            </a:xfrm>
          </p:grpSpPr>
          <p:sp>
            <p:nvSpPr>
              <p:cNvPr id="287" name="Rectangle 17"/>
              <p:cNvSpPr>
                <a:spLocks noChangeArrowheads="1"/>
              </p:cNvSpPr>
              <p:nvPr/>
            </p:nvSpPr>
            <p:spPr bwMode="auto">
              <a:xfrm>
                <a:off x="4704" y="1690"/>
                <a:ext cx="336" cy="5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Text Box 18"/>
              <p:cNvSpPr txBox="1">
                <a:spLocks noChangeArrowheads="1"/>
              </p:cNvSpPr>
              <p:nvPr/>
            </p:nvSpPr>
            <p:spPr bwMode="auto">
              <a:xfrm>
                <a:off x="4656" y="1680"/>
                <a:ext cx="17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J</a:t>
                </a:r>
              </a:p>
            </p:txBody>
          </p:sp>
          <p:sp>
            <p:nvSpPr>
              <p:cNvPr id="289" name="Text Box 19"/>
              <p:cNvSpPr txBox="1">
                <a:spLocks noChangeArrowheads="1"/>
              </p:cNvSpPr>
              <p:nvPr/>
            </p:nvSpPr>
            <p:spPr bwMode="auto">
              <a:xfrm>
                <a:off x="4860" y="1679"/>
                <a:ext cx="20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Q</a:t>
                </a:r>
                <a:endParaRPr lang="en-US" sz="1400" b="1"/>
              </a:p>
            </p:txBody>
          </p:sp>
          <p:sp>
            <p:nvSpPr>
              <p:cNvPr id="290" name="Text Box 20"/>
              <p:cNvSpPr txBox="1">
                <a:spLocks noChangeArrowheads="1"/>
              </p:cNvSpPr>
              <p:nvPr/>
            </p:nvSpPr>
            <p:spPr bwMode="auto">
              <a:xfrm>
                <a:off x="4848" y="2012"/>
                <a:ext cx="24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400" b="1" i="1"/>
                  <a:t>Q'</a:t>
                </a:r>
              </a:p>
            </p:txBody>
          </p:sp>
          <p:sp>
            <p:nvSpPr>
              <p:cNvPr id="291" name="AutoShape 21"/>
              <p:cNvSpPr>
                <a:spLocks noChangeArrowheads="1"/>
              </p:cNvSpPr>
              <p:nvPr/>
            </p:nvSpPr>
            <p:spPr bwMode="auto">
              <a:xfrm rot="5400000">
                <a:off x="4680" y="1944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" name="Text Box 22"/>
              <p:cNvSpPr txBox="1">
                <a:spLocks noChangeArrowheads="1"/>
              </p:cNvSpPr>
              <p:nvPr/>
            </p:nvSpPr>
            <p:spPr bwMode="auto">
              <a:xfrm>
                <a:off x="4656" y="2016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K</a:t>
                </a:r>
              </a:p>
            </p:txBody>
          </p:sp>
        </p:grpSp>
        <p:sp>
          <p:nvSpPr>
            <p:cNvPr id="261" name="Line 23"/>
            <p:cNvSpPr>
              <a:spLocks noChangeShapeType="1"/>
            </p:cNvSpPr>
            <p:nvPr/>
          </p:nvSpPr>
          <p:spPr bwMode="auto">
            <a:xfrm>
              <a:off x="5410200" y="44958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4"/>
            <p:cNvGrpSpPr>
              <a:grpSpLocks/>
            </p:cNvGrpSpPr>
            <p:nvPr/>
          </p:nvGrpSpPr>
          <p:grpSpPr bwMode="auto">
            <a:xfrm>
              <a:off x="5791200" y="4419600"/>
              <a:ext cx="436563" cy="346075"/>
              <a:chOff x="6768" y="11808"/>
              <a:chExt cx="1008" cy="792"/>
            </a:xfrm>
          </p:grpSpPr>
          <p:sp>
            <p:nvSpPr>
              <p:cNvPr id="282" name="Freeform 25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5 w 288"/>
                  <a:gd name="T3" fmla="*/ 257 h 864"/>
                  <a:gd name="T4" fmla="*/ 0 w 288"/>
                  <a:gd name="T5" fmla="*/ 513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26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27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Freeform 28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875 w 576"/>
                  <a:gd name="T3" fmla="*/ 144 h 432"/>
                  <a:gd name="T4" fmla="*/ 116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29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875 w 576"/>
                  <a:gd name="T3" fmla="*/ 144 h 432"/>
                  <a:gd name="T4" fmla="*/ 116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3" name="Line 30"/>
            <p:cNvSpPr>
              <a:spLocks noChangeShapeType="1"/>
            </p:cNvSpPr>
            <p:nvPr/>
          </p:nvSpPr>
          <p:spPr bwMode="auto">
            <a:xfrm>
              <a:off x="5105400" y="4724400"/>
              <a:ext cx="6858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4" name="Group 31"/>
            <p:cNvGrpSpPr>
              <a:grpSpLocks/>
            </p:cNvGrpSpPr>
            <p:nvPr/>
          </p:nvGrpSpPr>
          <p:grpSpPr bwMode="auto">
            <a:xfrm>
              <a:off x="5791200" y="4953000"/>
              <a:ext cx="436563" cy="346075"/>
              <a:chOff x="6768" y="11808"/>
              <a:chExt cx="1008" cy="792"/>
            </a:xfrm>
          </p:grpSpPr>
          <p:sp>
            <p:nvSpPr>
              <p:cNvPr id="277" name="Freeform 32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5 w 288"/>
                  <a:gd name="T3" fmla="*/ 257 h 864"/>
                  <a:gd name="T4" fmla="*/ 0 w 288"/>
                  <a:gd name="T5" fmla="*/ 513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Line 33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Line 34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Freeform 35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875 w 576"/>
                  <a:gd name="T3" fmla="*/ 144 h 432"/>
                  <a:gd name="T4" fmla="*/ 116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Freeform 36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875 w 576"/>
                  <a:gd name="T3" fmla="*/ 144 h 432"/>
                  <a:gd name="T4" fmla="*/ 116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5" name="Line 37"/>
            <p:cNvSpPr>
              <a:spLocks noChangeShapeType="1"/>
            </p:cNvSpPr>
            <p:nvPr/>
          </p:nvSpPr>
          <p:spPr bwMode="auto">
            <a:xfrm>
              <a:off x="5410200" y="50292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Line 38"/>
            <p:cNvSpPr>
              <a:spLocks noChangeShapeType="1"/>
            </p:cNvSpPr>
            <p:nvPr/>
          </p:nvSpPr>
          <p:spPr bwMode="auto">
            <a:xfrm>
              <a:off x="5410200" y="52578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Line 39"/>
            <p:cNvSpPr>
              <a:spLocks noChangeShapeType="1"/>
            </p:cNvSpPr>
            <p:nvPr/>
          </p:nvSpPr>
          <p:spPr bwMode="auto">
            <a:xfrm>
              <a:off x="5105400" y="4191000"/>
              <a:ext cx="3048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AutoShape 40"/>
            <p:cNvSpPr>
              <a:spLocks noChangeArrowheads="1"/>
            </p:cNvSpPr>
            <p:nvPr/>
          </p:nvSpPr>
          <p:spPr bwMode="auto">
            <a:xfrm>
              <a:off x="4724400" y="4572000"/>
              <a:ext cx="392113" cy="344488"/>
            </a:xfrm>
            <a:prstGeom prst="flowChartDelay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Line 41"/>
            <p:cNvSpPr>
              <a:spLocks noChangeShapeType="1"/>
            </p:cNvSpPr>
            <p:nvPr/>
          </p:nvSpPr>
          <p:spPr bwMode="auto">
            <a:xfrm>
              <a:off x="4495800" y="4114800"/>
              <a:ext cx="2286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Line 42"/>
            <p:cNvSpPr>
              <a:spLocks noChangeShapeType="1"/>
            </p:cNvSpPr>
            <p:nvPr/>
          </p:nvSpPr>
          <p:spPr bwMode="auto">
            <a:xfrm>
              <a:off x="4495800" y="4343400"/>
              <a:ext cx="2286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Line 43"/>
            <p:cNvSpPr>
              <a:spLocks noChangeShapeType="1"/>
            </p:cNvSpPr>
            <p:nvPr/>
          </p:nvSpPr>
          <p:spPr bwMode="auto">
            <a:xfrm>
              <a:off x="4495800" y="4217988"/>
              <a:ext cx="2286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Text Box 44"/>
            <p:cNvSpPr txBox="1">
              <a:spLocks noChangeArrowheads="1"/>
            </p:cNvSpPr>
            <p:nvPr/>
          </p:nvSpPr>
          <p:spPr bwMode="auto">
            <a:xfrm>
              <a:off x="4114800" y="4495800"/>
              <a:ext cx="355600" cy="539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70000"/>
                </a:lnSpc>
              </a:pPr>
              <a:r>
                <a:rPr lang="en-US" sz="1400" b="1" i="1"/>
                <a:t>B'</a:t>
              </a:r>
            </a:p>
            <a:p>
              <a:pPr algn="r" eaLnBrk="0" hangingPunct="0">
                <a:lnSpc>
                  <a:spcPct val="70000"/>
                </a:lnSpc>
              </a:pPr>
              <a:r>
                <a:rPr lang="en-US" sz="1400" b="1" i="1"/>
                <a:t>C</a:t>
              </a:r>
            </a:p>
            <a:p>
              <a:pPr algn="r" eaLnBrk="0" hangingPunct="0">
                <a:lnSpc>
                  <a:spcPct val="70000"/>
                </a:lnSpc>
              </a:pPr>
              <a:r>
                <a:rPr lang="en-US" sz="1400" b="1" i="1"/>
                <a:t>x'</a:t>
              </a:r>
            </a:p>
          </p:txBody>
        </p:sp>
        <p:sp>
          <p:nvSpPr>
            <p:cNvPr id="273" name="Line 45"/>
            <p:cNvSpPr>
              <a:spLocks noChangeShapeType="1"/>
            </p:cNvSpPr>
            <p:nvPr/>
          </p:nvSpPr>
          <p:spPr bwMode="auto">
            <a:xfrm>
              <a:off x="4495800" y="4648200"/>
              <a:ext cx="2286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Line 46"/>
            <p:cNvSpPr>
              <a:spLocks noChangeShapeType="1"/>
            </p:cNvSpPr>
            <p:nvPr/>
          </p:nvSpPr>
          <p:spPr bwMode="auto">
            <a:xfrm>
              <a:off x="4495800" y="4876800"/>
              <a:ext cx="2286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Line 47"/>
            <p:cNvSpPr>
              <a:spLocks noChangeShapeType="1"/>
            </p:cNvSpPr>
            <p:nvPr/>
          </p:nvSpPr>
          <p:spPr bwMode="auto">
            <a:xfrm>
              <a:off x="4495800" y="4751388"/>
              <a:ext cx="2286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Oval 275"/>
            <p:cNvSpPr/>
            <p:nvPr/>
          </p:nvSpPr>
          <p:spPr>
            <a:xfrm>
              <a:off x="7165975" y="5075238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5582103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Flip-flop Input Functions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2092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Figure 1, we obtain the following </a:t>
            </a:r>
            <a:r>
              <a:rPr lang="en-US" dirty="0">
                <a:solidFill>
                  <a:srgbClr val="C00000"/>
                </a:solidFill>
              </a:rPr>
              <a:t>state equations </a:t>
            </a:r>
            <a:r>
              <a:rPr lang="en-US" dirty="0"/>
              <a:t>by observing that </a:t>
            </a:r>
            <a:r>
              <a:rPr lang="en-US" i="1" dirty="0"/>
              <a:t>Q</a:t>
            </a:r>
            <a:r>
              <a:rPr lang="en-US" i="1" baseline="30000" dirty="0"/>
              <a:t>+</a:t>
            </a:r>
            <a:r>
              <a:rPr lang="en-US" dirty="0"/>
              <a:t> = </a:t>
            </a:r>
            <a:r>
              <a:rPr lang="en-US" i="1" dirty="0"/>
              <a:t>DQ</a:t>
            </a:r>
            <a:r>
              <a:rPr lang="en-US" dirty="0"/>
              <a:t> for a </a:t>
            </a:r>
            <a:r>
              <a:rPr lang="en-US" i="1" dirty="0"/>
              <a:t>D</a:t>
            </a:r>
            <a:r>
              <a:rPr lang="en-US" dirty="0"/>
              <a:t> flip-flop:</a:t>
            </a:r>
          </a:p>
          <a:p>
            <a:pPr lvl="1" fontAlgn="auto">
              <a:spcBef>
                <a:spcPct val="40000"/>
              </a:spcBef>
              <a:spcAft>
                <a:spcPts val="0"/>
              </a:spcAft>
              <a:buFont typeface="Wingdings" pitchFamily="2" charset="2"/>
              <a:buNone/>
              <a:tabLst>
                <a:tab pos="2422525" algn="l"/>
              </a:tabLst>
            </a:pPr>
            <a:r>
              <a:rPr lang="en-US" dirty="0">
                <a:solidFill>
                  <a:srgbClr val="0000CC"/>
                </a:solidFill>
              </a:rPr>
              <a:t>	</a:t>
            </a:r>
            <a:r>
              <a:rPr lang="en-US" b="1" i="1" dirty="0">
                <a:solidFill>
                  <a:srgbClr val="0000CC"/>
                </a:solidFill>
              </a:rPr>
              <a:t>A</a:t>
            </a:r>
            <a:r>
              <a:rPr lang="en-US" b="1" i="1" baseline="30000" dirty="0">
                <a:solidFill>
                  <a:srgbClr val="0000CC"/>
                </a:solidFill>
              </a:rPr>
              <a:t>+</a:t>
            </a:r>
            <a:r>
              <a:rPr lang="en-US" b="1" i="1" dirty="0">
                <a:solidFill>
                  <a:srgbClr val="0000CC"/>
                </a:solidFill>
              </a:rPr>
              <a:t> = </a:t>
            </a:r>
            <a:r>
              <a:rPr lang="en-US" b="1" i="1" dirty="0" err="1">
                <a:solidFill>
                  <a:srgbClr val="0000CC"/>
                </a:solidFill>
              </a:rPr>
              <a:t>A∙x</a:t>
            </a:r>
            <a:r>
              <a:rPr lang="en-US" b="1" i="1" dirty="0">
                <a:solidFill>
                  <a:srgbClr val="0000CC"/>
                </a:solidFill>
              </a:rPr>
              <a:t> + </a:t>
            </a:r>
            <a:r>
              <a:rPr lang="en-US" b="1" i="1" dirty="0" err="1">
                <a:solidFill>
                  <a:srgbClr val="0000CC"/>
                </a:solidFill>
              </a:rPr>
              <a:t>B∙x</a:t>
            </a:r>
            <a:r>
              <a:rPr lang="en-US" dirty="0">
                <a:solidFill>
                  <a:srgbClr val="0000CC"/>
                </a:solidFill>
              </a:rPr>
              <a:t>   	(since </a:t>
            </a:r>
            <a:r>
              <a:rPr lang="en-US" i="1" dirty="0">
                <a:solidFill>
                  <a:srgbClr val="0000CC"/>
                </a:solidFill>
              </a:rPr>
              <a:t>DA = </a:t>
            </a:r>
            <a:r>
              <a:rPr lang="en-US" i="1" dirty="0" err="1">
                <a:solidFill>
                  <a:srgbClr val="0000CC"/>
                </a:solidFill>
              </a:rPr>
              <a:t>A∙x</a:t>
            </a:r>
            <a:r>
              <a:rPr lang="en-US" i="1" dirty="0">
                <a:solidFill>
                  <a:srgbClr val="0000CC"/>
                </a:solidFill>
              </a:rPr>
              <a:t> + </a:t>
            </a:r>
            <a:r>
              <a:rPr lang="en-US" i="1" dirty="0" err="1">
                <a:solidFill>
                  <a:srgbClr val="0000CC"/>
                </a:solidFill>
              </a:rPr>
              <a:t>B∙x</a:t>
            </a:r>
            <a:r>
              <a:rPr lang="en-US" dirty="0">
                <a:solidFill>
                  <a:srgbClr val="0000CC"/>
                </a:solidFill>
              </a:rPr>
              <a:t>)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  <a:tabLst>
                <a:tab pos="2422525" algn="l"/>
              </a:tabLst>
            </a:pPr>
            <a:r>
              <a:rPr lang="en-US" dirty="0">
                <a:solidFill>
                  <a:srgbClr val="0000CC"/>
                </a:solidFill>
              </a:rPr>
              <a:t>	</a:t>
            </a:r>
            <a:r>
              <a:rPr lang="en-US" b="1" i="1" dirty="0">
                <a:solidFill>
                  <a:srgbClr val="0000CC"/>
                </a:solidFill>
              </a:rPr>
              <a:t>B</a:t>
            </a:r>
            <a:r>
              <a:rPr lang="en-US" b="1" i="1" baseline="30000" dirty="0">
                <a:solidFill>
                  <a:srgbClr val="0000CC"/>
                </a:solidFill>
              </a:rPr>
              <a:t>+</a:t>
            </a:r>
            <a:r>
              <a:rPr lang="en-US" b="1" i="1" dirty="0">
                <a:solidFill>
                  <a:srgbClr val="0000CC"/>
                </a:solidFill>
              </a:rPr>
              <a:t> = </a:t>
            </a:r>
            <a:r>
              <a:rPr lang="en-US" b="1" i="1" dirty="0" err="1">
                <a:solidFill>
                  <a:srgbClr val="0000CC"/>
                </a:solidFill>
              </a:rPr>
              <a:t>A'∙x</a:t>
            </a:r>
            <a:r>
              <a:rPr lang="en-US" dirty="0">
                <a:solidFill>
                  <a:srgbClr val="0000CC"/>
                </a:solidFill>
              </a:rPr>
              <a:t>   	(since </a:t>
            </a:r>
            <a:r>
              <a:rPr lang="en-US" i="1" dirty="0">
                <a:solidFill>
                  <a:srgbClr val="0000CC"/>
                </a:solidFill>
              </a:rPr>
              <a:t>DB = </a:t>
            </a:r>
            <a:r>
              <a:rPr lang="en-US" i="1" dirty="0" err="1">
                <a:solidFill>
                  <a:srgbClr val="0000CC"/>
                </a:solidFill>
              </a:rPr>
              <a:t>A'∙x</a:t>
            </a:r>
            <a:r>
              <a:rPr lang="en-US" dirty="0">
                <a:solidFill>
                  <a:srgbClr val="0000CC"/>
                </a:solidFill>
              </a:rPr>
              <a:t>)</a:t>
            </a:r>
          </a:p>
        </p:txBody>
      </p:sp>
      <p:grpSp>
        <p:nvGrpSpPr>
          <p:cNvPr id="47" name="Group 97"/>
          <p:cNvGrpSpPr>
            <a:grpSpLocks/>
          </p:cNvGrpSpPr>
          <p:nvPr/>
        </p:nvGrpSpPr>
        <p:grpSpPr bwMode="auto">
          <a:xfrm>
            <a:off x="3429000" y="2996782"/>
            <a:ext cx="5259388" cy="3262313"/>
            <a:chOff x="3657600" y="2743200"/>
            <a:chExt cx="5259388" cy="3262313"/>
          </a:xfrm>
        </p:grpSpPr>
        <p:grpSp>
          <p:nvGrpSpPr>
            <p:cNvPr id="48" name="Group 181"/>
            <p:cNvGrpSpPr>
              <a:grpSpLocks/>
            </p:cNvGrpSpPr>
            <p:nvPr/>
          </p:nvGrpSpPr>
          <p:grpSpPr bwMode="auto">
            <a:xfrm>
              <a:off x="3657600" y="2743200"/>
              <a:ext cx="5259388" cy="3262313"/>
              <a:chOff x="2304" y="1728"/>
              <a:chExt cx="3313" cy="2055"/>
            </a:xfrm>
          </p:grpSpPr>
          <p:grpSp>
            <p:nvGrpSpPr>
              <p:cNvPr id="51" name="Group 93"/>
              <p:cNvGrpSpPr>
                <a:grpSpLocks/>
              </p:cNvGrpSpPr>
              <p:nvPr/>
            </p:nvGrpSpPr>
            <p:grpSpPr bwMode="auto">
              <a:xfrm>
                <a:off x="2784" y="1728"/>
                <a:ext cx="2833" cy="2016"/>
                <a:chOff x="2784" y="1824"/>
                <a:chExt cx="2833" cy="2016"/>
              </a:xfrm>
            </p:grpSpPr>
            <p:sp>
              <p:nvSpPr>
                <p:cNvPr id="53" name="Oval 94"/>
                <p:cNvSpPr>
                  <a:spLocks noChangeArrowheads="1"/>
                </p:cNvSpPr>
                <p:nvPr/>
              </p:nvSpPr>
              <p:spPr bwMode="auto">
                <a:xfrm>
                  <a:off x="5235" y="2461"/>
                  <a:ext cx="36" cy="3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95"/>
                <p:cNvSpPr>
                  <a:spLocks noChangeShapeType="1"/>
                </p:cNvSpPr>
                <p:nvPr/>
              </p:nvSpPr>
              <p:spPr bwMode="auto">
                <a:xfrm>
                  <a:off x="5114" y="3244"/>
                  <a:ext cx="27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96"/>
                <p:cNvSpPr>
                  <a:spLocks noChangeShapeType="1"/>
                </p:cNvSpPr>
                <p:nvPr/>
              </p:nvSpPr>
              <p:spPr bwMode="auto">
                <a:xfrm>
                  <a:off x="5114" y="2960"/>
                  <a:ext cx="27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5114" y="2473"/>
                  <a:ext cx="27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5251" y="2473"/>
                  <a:ext cx="0" cy="203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99"/>
                <p:cNvSpPr>
                  <a:spLocks noChangeShapeType="1"/>
                </p:cNvSpPr>
                <p:nvPr/>
              </p:nvSpPr>
              <p:spPr bwMode="auto">
                <a:xfrm>
                  <a:off x="5114" y="2189"/>
                  <a:ext cx="27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5251" y="1824"/>
                  <a:ext cx="0" cy="365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Oval 101"/>
                <p:cNvSpPr>
                  <a:spLocks noChangeArrowheads="1"/>
                </p:cNvSpPr>
                <p:nvPr/>
              </p:nvSpPr>
              <p:spPr bwMode="auto">
                <a:xfrm>
                  <a:off x="5232" y="2175"/>
                  <a:ext cx="35" cy="3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5399" y="2120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A</a:t>
                  </a:r>
                </a:p>
              </p:txBody>
            </p:sp>
            <p:sp>
              <p:nvSpPr>
                <p:cNvPr id="62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5393" y="2384"/>
                  <a:ext cx="22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A'</a:t>
                  </a:r>
                </a:p>
              </p:txBody>
            </p:sp>
            <p:sp>
              <p:nvSpPr>
                <p:cNvPr id="63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5387" y="2879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B</a:t>
                  </a:r>
                </a:p>
              </p:txBody>
            </p:sp>
            <p:sp>
              <p:nvSpPr>
                <p:cNvPr id="64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5387" y="3163"/>
                  <a:ext cx="22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B'</a:t>
                  </a:r>
                </a:p>
              </p:txBody>
            </p:sp>
            <p:sp>
              <p:nvSpPr>
                <p:cNvPr id="65" name="Line 106"/>
                <p:cNvSpPr>
                  <a:spLocks noChangeShapeType="1"/>
                </p:cNvSpPr>
                <p:nvPr/>
              </p:nvSpPr>
              <p:spPr bwMode="auto">
                <a:xfrm flipH="1">
                  <a:off x="5251" y="2757"/>
                  <a:ext cx="0" cy="203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Oval 107"/>
                <p:cNvSpPr>
                  <a:spLocks noChangeArrowheads="1"/>
                </p:cNvSpPr>
                <p:nvPr/>
              </p:nvSpPr>
              <p:spPr bwMode="auto">
                <a:xfrm>
                  <a:off x="5232" y="2946"/>
                  <a:ext cx="35" cy="3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108"/>
                <p:cNvSpPr>
                  <a:spLocks noChangeShapeType="1"/>
                </p:cNvSpPr>
                <p:nvPr/>
              </p:nvSpPr>
              <p:spPr bwMode="auto">
                <a:xfrm>
                  <a:off x="3195" y="3772"/>
                  <a:ext cx="86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109"/>
                <p:cNvSpPr>
                  <a:spLocks noChangeShapeType="1"/>
                </p:cNvSpPr>
                <p:nvPr/>
              </p:nvSpPr>
              <p:spPr bwMode="auto">
                <a:xfrm flipV="1">
                  <a:off x="4246" y="3772"/>
                  <a:ext cx="22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9" name="Group 110"/>
                <p:cNvGrpSpPr>
                  <a:grpSpLocks/>
                </p:cNvGrpSpPr>
                <p:nvPr/>
              </p:nvGrpSpPr>
              <p:grpSpPr bwMode="auto">
                <a:xfrm>
                  <a:off x="4337" y="2108"/>
                  <a:ext cx="262" cy="184"/>
                  <a:chOff x="6768" y="11808"/>
                  <a:chExt cx="1008" cy="792"/>
                </a:xfrm>
              </p:grpSpPr>
              <p:sp>
                <p:nvSpPr>
                  <p:cNvPr id="142" name="Freeform 111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5 w 288"/>
                      <a:gd name="T3" fmla="*/ 257 h 864"/>
                      <a:gd name="T4" fmla="*/ 0 w 288"/>
                      <a:gd name="T5" fmla="*/ 513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3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4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5" name="Freeform 114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875 w 576"/>
                      <a:gd name="T3" fmla="*/ 144 h 432"/>
                      <a:gd name="T4" fmla="*/ 1167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6" name="Freeform 115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875 w 576"/>
                      <a:gd name="T3" fmla="*/ 144 h 432"/>
                      <a:gd name="T4" fmla="*/ 1167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0" name="AutoShape 116"/>
                <p:cNvSpPr>
                  <a:spLocks noChangeArrowheads="1"/>
                </p:cNvSpPr>
                <p:nvPr/>
              </p:nvSpPr>
              <p:spPr bwMode="auto">
                <a:xfrm>
                  <a:off x="3743" y="1986"/>
                  <a:ext cx="235" cy="184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" name="AutoShape 117"/>
                <p:cNvSpPr>
                  <a:spLocks noChangeArrowheads="1"/>
                </p:cNvSpPr>
                <p:nvPr/>
              </p:nvSpPr>
              <p:spPr bwMode="auto">
                <a:xfrm>
                  <a:off x="3743" y="2270"/>
                  <a:ext cx="235" cy="184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4154" y="2270"/>
                  <a:ext cx="19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Line 119"/>
                <p:cNvSpPr>
                  <a:spLocks noChangeShapeType="1"/>
                </p:cNvSpPr>
                <p:nvPr/>
              </p:nvSpPr>
              <p:spPr bwMode="auto">
                <a:xfrm>
                  <a:off x="3972" y="2067"/>
                  <a:ext cx="18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3972" y="2351"/>
                  <a:ext cx="18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Line 121"/>
                <p:cNvSpPr>
                  <a:spLocks noChangeShapeType="1"/>
                </p:cNvSpPr>
                <p:nvPr/>
              </p:nvSpPr>
              <p:spPr bwMode="auto">
                <a:xfrm flipH="1">
                  <a:off x="4154" y="2067"/>
                  <a:ext cx="0" cy="8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Line 122"/>
                <p:cNvSpPr>
                  <a:spLocks noChangeShapeType="1"/>
                </p:cNvSpPr>
                <p:nvPr/>
              </p:nvSpPr>
              <p:spPr bwMode="auto">
                <a:xfrm flipH="1">
                  <a:off x="4154" y="2270"/>
                  <a:ext cx="0" cy="81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4154" y="2149"/>
                  <a:ext cx="19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Oval 124"/>
                <p:cNvSpPr>
                  <a:spLocks noChangeArrowheads="1"/>
                </p:cNvSpPr>
                <p:nvPr/>
              </p:nvSpPr>
              <p:spPr bwMode="auto">
                <a:xfrm>
                  <a:off x="3354" y="2007"/>
                  <a:ext cx="35" cy="3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AutoShape 125"/>
                <p:cNvSpPr>
                  <a:spLocks noChangeArrowheads="1"/>
                </p:cNvSpPr>
                <p:nvPr/>
              </p:nvSpPr>
              <p:spPr bwMode="auto">
                <a:xfrm>
                  <a:off x="4657" y="3488"/>
                  <a:ext cx="235" cy="183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AutoShape 126"/>
                <p:cNvSpPr>
                  <a:spLocks noChangeArrowheads="1"/>
                </p:cNvSpPr>
                <p:nvPr/>
              </p:nvSpPr>
              <p:spPr bwMode="auto">
                <a:xfrm>
                  <a:off x="4109" y="2879"/>
                  <a:ext cx="235" cy="183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9" name="Group 127"/>
                <p:cNvGrpSpPr>
                  <a:grpSpLocks/>
                </p:cNvGrpSpPr>
                <p:nvPr/>
              </p:nvGrpSpPr>
              <p:grpSpPr bwMode="auto">
                <a:xfrm>
                  <a:off x="4017" y="3447"/>
                  <a:ext cx="262" cy="184"/>
                  <a:chOff x="6768" y="11808"/>
                  <a:chExt cx="1008" cy="792"/>
                </a:xfrm>
              </p:grpSpPr>
              <p:sp>
                <p:nvSpPr>
                  <p:cNvPr id="137" name="Freeform 128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5 w 288"/>
                      <a:gd name="T3" fmla="*/ 257 h 864"/>
                      <a:gd name="T4" fmla="*/ 0 w 288"/>
                      <a:gd name="T5" fmla="*/ 513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8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9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0" name="Freeform 131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875 w 576"/>
                      <a:gd name="T3" fmla="*/ 144 h 432"/>
                      <a:gd name="T4" fmla="*/ 1167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1" name="Freeform 132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875 w 576"/>
                      <a:gd name="T3" fmla="*/ 144 h 432"/>
                      <a:gd name="T4" fmla="*/ 1167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0" name="Line 133"/>
                <p:cNvSpPr>
                  <a:spLocks noChangeShapeType="1"/>
                </p:cNvSpPr>
                <p:nvPr/>
              </p:nvSpPr>
              <p:spPr bwMode="auto">
                <a:xfrm>
                  <a:off x="4611" y="2189"/>
                  <a:ext cx="183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Line 134"/>
                <p:cNvSpPr>
                  <a:spLocks noChangeShapeType="1"/>
                </p:cNvSpPr>
                <p:nvPr/>
              </p:nvSpPr>
              <p:spPr bwMode="auto">
                <a:xfrm flipV="1">
                  <a:off x="3378" y="2027"/>
                  <a:ext cx="365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Line 135"/>
                <p:cNvSpPr>
                  <a:spLocks noChangeShapeType="1"/>
                </p:cNvSpPr>
                <p:nvPr/>
              </p:nvSpPr>
              <p:spPr bwMode="auto">
                <a:xfrm flipV="1">
                  <a:off x="2967" y="2149"/>
                  <a:ext cx="77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Line 136"/>
                <p:cNvSpPr>
                  <a:spLocks noChangeShapeType="1"/>
                </p:cNvSpPr>
                <p:nvPr/>
              </p:nvSpPr>
              <p:spPr bwMode="auto">
                <a:xfrm flipV="1">
                  <a:off x="3195" y="2311"/>
                  <a:ext cx="55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" name="Line 137"/>
                <p:cNvSpPr>
                  <a:spLocks noChangeShapeType="1"/>
                </p:cNvSpPr>
                <p:nvPr/>
              </p:nvSpPr>
              <p:spPr bwMode="auto">
                <a:xfrm>
                  <a:off x="3561" y="2433"/>
                  <a:ext cx="18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Line 138"/>
                <p:cNvSpPr>
                  <a:spLocks noChangeShapeType="1"/>
                </p:cNvSpPr>
                <p:nvPr/>
              </p:nvSpPr>
              <p:spPr bwMode="auto">
                <a:xfrm flipH="1">
                  <a:off x="3195" y="2149"/>
                  <a:ext cx="1" cy="1623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" name="Oval 139"/>
                <p:cNvSpPr>
                  <a:spLocks noChangeArrowheads="1"/>
                </p:cNvSpPr>
                <p:nvPr/>
              </p:nvSpPr>
              <p:spPr bwMode="auto">
                <a:xfrm>
                  <a:off x="3174" y="2127"/>
                  <a:ext cx="35" cy="3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Oval 140"/>
                <p:cNvSpPr>
                  <a:spLocks noChangeArrowheads="1"/>
                </p:cNvSpPr>
                <p:nvPr/>
              </p:nvSpPr>
              <p:spPr bwMode="auto">
                <a:xfrm>
                  <a:off x="3174" y="2290"/>
                  <a:ext cx="35" cy="3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Oval 141"/>
                <p:cNvSpPr>
                  <a:spLocks noChangeArrowheads="1"/>
                </p:cNvSpPr>
                <p:nvPr/>
              </p:nvSpPr>
              <p:spPr bwMode="auto">
                <a:xfrm>
                  <a:off x="3174" y="2980"/>
                  <a:ext cx="35" cy="3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" name="Line 142"/>
                <p:cNvSpPr>
                  <a:spLocks noChangeShapeType="1"/>
                </p:cNvSpPr>
                <p:nvPr/>
              </p:nvSpPr>
              <p:spPr bwMode="auto">
                <a:xfrm flipH="1">
                  <a:off x="3561" y="2433"/>
                  <a:ext cx="0" cy="1055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" name="Line 143"/>
                <p:cNvSpPr>
                  <a:spLocks noChangeShapeType="1"/>
                </p:cNvSpPr>
                <p:nvPr/>
              </p:nvSpPr>
              <p:spPr bwMode="auto">
                <a:xfrm>
                  <a:off x="3561" y="3488"/>
                  <a:ext cx="45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1" name="Line 144"/>
                <p:cNvSpPr>
                  <a:spLocks noChangeShapeType="1"/>
                </p:cNvSpPr>
                <p:nvPr/>
              </p:nvSpPr>
              <p:spPr bwMode="auto">
                <a:xfrm>
                  <a:off x="3378" y="1831"/>
                  <a:ext cx="0" cy="1785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" name="Line 145"/>
                <p:cNvSpPr>
                  <a:spLocks noChangeShapeType="1"/>
                </p:cNvSpPr>
                <p:nvPr/>
              </p:nvSpPr>
              <p:spPr bwMode="auto">
                <a:xfrm>
                  <a:off x="3378" y="3609"/>
                  <a:ext cx="63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" name="Line 146"/>
                <p:cNvSpPr>
                  <a:spLocks noChangeShapeType="1"/>
                </p:cNvSpPr>
                <p:nvPr/>
              </p:nvSpPr>
              <p:spPr bwMode="auto">
                <a:xfrm flipV="1">
                  <a:off x="3378" y="1824"/>
                  <a:ext cx="187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3195" y="3001"/>
                  <a:ext cx="91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" name="Oval 148"/>
                <p:cNvSpPr>
                  <a:spLocks noChangeArrowheads="1"/>
                </p:cNvSpPr>
                <p:nvPr/>
              </p:nvSpPr>
              <p:spPr bwMode="auto">
                <a:xfrm>
                  <a:off x="4589" y="3107"/>
                  <a:ext cx="35" cy="3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" name="Line 149"/>
                <p:cNvSpPr>
                  <a:spLocks noChangeShapeType="1"/>
                </p:cNvSpPr>
                <p:nvPr/>
              </p:nvSpPr>
              <p:spPr bwMode="auto">
                <a:xfrm>
                  <a:off x="4337" y="2960"/>
                  <a:ext cx="45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" name="Line 150"/>
                <p:cNvSpPr>
                  <a:spLocks noChangeShapeType="1"/>
                </p:cNvSpPr>
                <p:nvPr/>
              </p:nvSpPr>
              <p:spPr bwMode="auto">
                <a:xfrm>
                  <a:off x="3926" y="2919"/>
                  <a:ext cx="183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" name="Line 151"/>
                <p:cNvSpPr>
                  <a:spLocks noChangeShapeType="1"/>
                </p:cNvSpPr>
                <p:nvPr/>
              </p:nvSpPr>
              <p:spPr bwMode="auto">
                <a:xfrm>
                  <a:off x="3926" y="2676"/>
                  <a:ext cx="1325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" name="Line 152"/>
                <p:cNvSpPr>
                  <a:spLocks noChangeShapeType="1"/>
                </p:cNvSpPr>
                <p:nvPr/>
              </p:nvSpPr>
              <p:spPr bwMode="auto">
                <a:xfrm>
                  <a:off x="3571" y="2753"/>
                  <a:ext cx="1680" cy="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" name="Line 153"/>
                <p:cNvSpPr>
                  <a:spLocks noChangeShapeType="1"/>
                </p:cNvSpPr>
                <p:nvPr/>
              </p:nvSpPr>
              <p:spPr bwMode="auto">
                <a:xfrm flipV="1">
                  <a:off x="4885" y="3569"/>
                  <a:ext cx="503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" name="Line 154"/>
                <p:cNvSpPr>
                  <a:spLocks noChangeShapeType="1"/>
                </p:cNvSpPr>
                <p:nvPr/>
              </p:nvSpPr>
              <p:spPr bwMode="auto">
                <a:xfrm>
                  <a:off x="4291" y="3528"/>
                  <a:ext cx="36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Line 155"/>
                <p:cNvSpPr>
                  <a:spLocks noChangeShapeType="1"/>
                </p:cNvSpPr>
                <p:nvPr/>
              </p:nvSpPr>
              <p:spPr bwMode="auto">
                <a:xfrm flipH="1">
                  <a:off x="3926" y="2676"/>
                  <a:ext cx="0" cy="243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Line 156"/>
                <p:cNvSpPr>
                  <a:spLocks noChangeShapeType="1"/>
                </p:cNvSpPr>
                <p:nvPr/>
              </p:nvSpPr>
              <p:spPr bwMode="auto">
                <a:xfrm flipV="1">
                  <a:off x="4474" y="3609"/>
                  <a:ext cx="183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" name="Line 157"/>
                <p:cNvSpPr>
                  <a:spLocks noChangeShapeType="1"/>
                </p:cNvSpPr>
                <p:nvPr/>
              </p:nvSpPr>
              <p:spPr bwMode="auto">
                <a:xfrm flipH="1">
                  <a:off x="4474" y="3609"/>
                  <a:ext cx="0" cy="163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" name="Line 158"/>
                <p:cNvSpPr>
                  <a:spLocks noChangeShapeType="1"/>
                </p:cNvSpPr>
                <p:nvPr/>
              </p:nvSpPr>
              <p:spPr bwMode="auto">
                <a:xfrm>
                  <a:off x="4611" y="2351"/>
                  <a:ext cx="0" cy="893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" name="Line 159"/>
                <p:cNvSpPr>
                  <a:spLocks noChangeShapeType="1"/>
                </p:cNvSpPr>
                <p:nvPr/>
              </p:nvSpPr>
              <p:spPr bwMode="auto">
                <a:xfrm>
                  <a:off x="4611" y="2351"/>
                  <a:ext cx="183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Line 160"/>
                <p:cNvSpPr>
                  <a:spLocks noChangeShapeType="1"/>
                </p:cNvSpPr>
                <p:nvPr/>
              </p:nvSpPr>
              <p:spPr bwMode="auto">
                <a:xfrm flipV="1">
                  <a:off x="4611" y="3122"/>
                  <a:ext cx="183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5387" y="3488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y</a:t>
                  </a:r>
                </a:p>
              </p:txBody>
            </p:sp>
            <p:sp>
              <p:nvSpPr>
                <p:cNvPr id="119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2784" y="2067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x</a:t>
                  </a:r>
                </a:p>
              </p:txBody>
            </p:sp>
            <p:sp>
              <p:nvSpPr>
                <p:cNvPr id="120" name="Text Box 163"/>
                <p:cNvSpPr txBox="1">
                  <a:spLocks noChangeArrowheads="1"/>
                </p:cNvSpPr>
                <p:nvPr/>
              </p:nvSpPr>
              <p:spPr bwMode="auto">
                <a:xfrm>
                  <a:off x="4474" y="3245"/>
                  <a:ext cx="2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CP</a:t>
                  </a:r>
                </a:p>
              </p:txBody>
            </p:sp>
            <p:grpSp>
              <p:nvGrpSpPr>
                <p:cNvPr id="121" name="Group 164"/>
                <p:cNvGrpSpPr>
                  <a:grpSpLocks/>
                </p:cNvGrpSpPr>
                <p:nvPr/>
              </p:nvGrpSpPr>
              <p:grpSpPr bwMode="auto">
                <a:xfrm>
                  <a:off x="4748" y="2107"/>
                  <a:ext cx="414" cy="473"/>
                  <a:chOff x="4656" y="1775"/>
                  <a:chExt cx="435" cy="560"/>
                </a:xfrm>
              </p:grpSpPr>
              <p:sp>
                <p:nvSpPr>
                  <p:cNvPr id="132" name="Rectangle 165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786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" name="Text Box 1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776"/>
                    <a:ext cx="207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D</a:t>
                    </a:r>
                  </a:p>
                </p:txBody>
              </p:sp>
              <p:sp>
                <p:nvSpPr>
                  <p:cNvPr id="134" name="Text Box 1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59" y="1775"/>
                    <a:ext cx="213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</a:t>
                    </a:r>
                    <a:endParaRPr lang="en-US" sz="1400" b="1"/>
                  </a:p>
                </p:txBody>
              </p:sp>
              <p:sp>
                <p:nvSpPr>
                  <p:cNvPr id="135" name="Text Box 1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8" y="2108"/>
                    <a:ext cx="243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Q'</a:t>
                    </a:r>
                  </a:p>
                </p:txBody>
              </p:sp>
              <p:sp>
                <p:nvSpPr>
                  <p:cNvPr id="136" name="AutoShape 169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680" y="2040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2" name="Group 170"/>
                <p:cNvGrpSpPr>
                  <a:grpSpLocks/>
                </p:cNvGrpSpPr>
                <p:nvPr/>
              </p:nvGrpSpPr>
              <p:grpSpPr bwMode="auto">
                <a:xfrm>
                  <a:off x="4748" y="2879"/>
                  <a:ext cx="414" cy="474"/>
                  <a:chOff x="4656" y="1775"/>
                  <a:chExt cx="435" cy="561"/>
                </a:xfrm>
              </p:grpSpPr>
              <p:sp>
                <p:nvSpPr>
                  <p:cNvPr id="127" name="Rectangle 171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786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" name="Text Box 1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776"/>
                    <a:ext cx="207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D</a:t>
                    </a:r>
                  </a:p>
                </p:txBody>
              </p:sp>
              <p:sp>
                <p:nvSpPr>
                  <p:cNvPr id="129" name="Text Box 1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59" y="1775"/>
                    <a:ext cx="213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</a:t>
                    </a:r>
                    <a:endParaRPr lang="en-US" sz="1400" b="1"/>
                  </a:p>
                </p:txBody>
              </p:sp>
              <p:sp>
                <p:nvSpPr>
                  <p:cNvPr id="130" name="Text Box 1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8" y="2109"/>
                    <a:ext cx="243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Q'</a:t>
                    </a:r>
                  </a:p>
                </p:txBody>
              </p:sp>
              <p:sp>
                <p:nvSpPr>
                  <p:cNvPr id="131" name="AutoShape 175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680" y="2040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3" name="Group 176"/>
                <p:cNvGrpSpPr>
                  <a:grpSpLocks/>
                </p:cNvGrpSpPr>
                <p:nvPr/>
              </p:nvGrpSpPr>
              <p:grpSpPr bwMode="auto">
                <a:xfrm>
                  <a:off x="4063" y="3718"/>
                  <a:ext cx="176" cy="122"/>
                  <a:chOff x="3648" y="2544"/>
                  <a:chExt cx="233" cy="185"/>
                </a:xfrm>
              </p:grpSpPr>
              <p:sp>
                <p:nvSpPr>
                  <p:cNvPr id="125" name="AutoShape 177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3625" y="2567"/>
                    <a:ext cx="185" cy="139"/>
                  </a:xfrm>
                  <a:prstGeom prst="flowChartExtra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6" name="Oval 178"/>
                  <p:cNvSpPr>
                    <a:spLocks noChangeArrowheads="1"/>
                  </p:cNvSpPr>
                  <p:nvPr/>
                </p:nvSpPr>
                <p:spPr bwMode="auto">
                  <a:xfrm>
                    <a:off x="3809" y="2600"/>
                    <a:ext cx="72" cy="74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4" name="Oval 179"/>
                <p:cNvSpPr>
                  <a:spLocks noChangeArrowheads="1"/>
                </p:cNvSpPr>
                <p:nvPr/>
              </p:nvSpPr>
              <p:spPr bwMode="auto">
                <a:xfrm>
                  <a:off x="3540" y="2741"/>
                  <a:ext cx="35" cy="3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2" name="Text Box 180"/>
              <p:cNvSpPr txBox="1">
                <a:spLocks noChangeArrowheads="1"/>
              </p:cNvSpPr>
              <p:nvPr/>
            </p:nvSpPr>
            <p:spPr bwMode="auto">
              <a:xfrm>
                <a:off x="2304" y="3552"/>
                <a:ext cx="7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/>
                  <a:t>Figure 1</a:t>
                </a:r>
              </a:p>
            </p:txBody>
          </p:sp>
        </p:grpSp>
        <p:sp>
          <p:nvSpPr>
            <p:cNvPr id="49" name="Oval 48"/>
            <p:cNvSpPr/>
            <p:nvPr/>
          </p:nvSpPr>
          <p:spPr>
            <a:xfrm>
              <a:off x="8126413" y="3741738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50" name="Oval 49"/>
            <p:cNvSpPr/>
            <p:nvPr/>
          </p:nvSpPr>
          <p:spPr>
            <a:xfrm>
              <a:off x="8118475" y="49657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72950850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Analysis: Example #2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57200" y="1339947"/>
            <a:ext cx="8229600" cy="873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indent="-365125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Figure 2, a sequential circuit with two </a:t>
            </a:r>
            <a:r>
              <a:rPr lang="en-US" i="1" dirty="0"/>
              <a:t>J-K</a:t>
            </a:r>
            <a:r>
              <a:rPr lang="en-US" dirty="0"/>
              <a:t> flip-flops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, and one input </a:t>
            </a:r>
            <a:r>
              <a:rPr lang="en-US" i="1" dirty="0"/>
              <a:t>x</a:t>
            </a:r>
            <a:r>
              <a:rPr lang="en-US" dirty="0"/>
              <a:t>.</a:t>
            </a:r>
          </a:p>
        </p:txBody>
      </p:sp>
      <p:sp>
        <p:nvSpPr>
          <p:cNvPr id="70" name="Rectangle 64"/>
          <p:cNvSpPr>
            <a:spLocks noChangeArrowheads="1"/>
          </p:cNvSpPr>
          <p:nvPr/>
        </p:nvSpPr>
        <p:spPr bwMode="auto">
          <a:xfrm>
            <a:off x="457200" y="5029199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4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Obtain the </a:t>
            </a:r>
            <a:r>
              <a:rPr lang="en-US" sz="2400" dirty="0">
                <a:solidFill>
                  <a:srgbClr val="C00000"/>
                </a:solidFill>
              </a:rPr>
              <a:t>flip-flop input functions </a:t>
            </a:r>
            <a:r>
              <a:rPr lang="en-US" sz="2400" dirty="0"/>
              <a:t>from the circuit:</a:t>
            </a:r>
          </a:p>
          <a:p>
            <a:pPr marL="669925" lvl="1" indent="-325438">
              <a:spcBef>
                <a:spcPct val="1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2600" i="1" dirty="0">
                <a:solidFill>
                  <a:srgbClr val="0000CC"/>
                </a:solidFill>
              </a:rPr>
              <a:t>	</a:t>
            </a:r>
            <a:r>
              <a:rPr lang="en-US" sz="2000" b="1" i="1" dirty="0">
                <a:solidFill>
                  <a:srgbClr val="0000CC"/>
                </a:solidFill>
              </a:rPr>
              <a:t>JA = B		JB = x'</a:t>
            </a:r>
          </a:p>
          <a:p>
            <a:pPr marL="669925" lvl="1" indent="-325438">
              <a:spcBef>
                <a:spcPct val="1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2000" b="1" i="1" dirty="0">
                <a:solidFill>
                  <a:srgbClr val="0000CC"/>
                </a:solidFill>
              </a:rPr>
              <a:t>	KA = </a:t>
            </a:r>
            <a:r>
              <a:rPr lang="en-US" sz="2000" b="1" i="1" dirty="0" err="1">
                <a:solidFill>
                  <a:srgbClr val="0000CC"/>
                </a:solidFill>
              </a:rPr>
              <a:t>B∙x</a:t>
            </a:r>
            <a:r>
              <a:rPr lang="en-US" sz="2000" b="1" i="1" dirty="0">
                <a:solidFill>
                  <a:srgbClr val="0000CC"/>
                </a:solidFill>
              </a:rPr>
              <a:t>'		KB = </a:t>
            </a:r>
            <a:r>
              <a:rPr lang="en-US" sz="2000" b="1" i="1" dirty="0" err="1">
                <a:solidFill>
                  <a:srgbClr val="0000CC"/>
                </a:solidFill>
              </a:rPr>
              <a:t>A'∙x</a:t>
            </a:r>
            <a:r>
              <a:rPr lang="en-US" sz="2000" b="1" i="1" dirty="0">
                <a:solidFill>
                  <a:srgbClr val="0000CC"/>
                </a:solidFill>
              </a:rPr>
              <a:t> + </a:t>
            </a:r>
            <a:r>
              <a:rPr lang="en-US" sz="2000" b="1" i="1" dirty="0" err="1">
                <a:solidFill>
                  <a:srgbClr val="0000CC"/>
                </a:solidFill>
              </a:rPr>
              <a:t>A∙x</a:t>
            </a:r>
            <a:r>
              <a:rPr lang="en-US" sz="2000" b="1" i="1" dirty="0">
                <a:solidFill>
                  <a:srgbClr val="0000CC"/>
                </a:solidFill>
              </a:rPr>
              <a:t>' = A </a:t>
            </a:r>
            <a:r>
              <a:rPr lang="en-US" sz="2000" b="1" dirty="0">
                <a:solidFill>
                  <a:srgbClr val="0000CC"/>
                </a:solidFill>
                <a:sym typeface="Symbol" pitchFamily="18" charset="2"/>
              </a:rPr>
              <a:t></a:t>
            </a:r>
            <a:r>
              <a:rPr lang="en-US" sz="2000" b="1" i="1" dirty="0">
                <a:solidFill>
                  <a:srgbClr val="0000CC"/>
                </a:solidFill>
              </a:rPr>
              <a:t> x</a:t>
            </a:r>
          </a:p>
        </p:txBody>
      </p:sp>
      <p:grpSp>
        <p:nvGrpSpPr>
          <p:cNvPr id="71" name="Group 69"/>
          <p:cNvGrpSpPr>
            <a:grpSpLocks/>
          </p:cNvGrpSpPr>
          <p:nvPr/>
        </p:nvGrpSpPr>
        <p:grpSpPr bwMode="auto">
          <a:xfrm>
            <a:off x="2286000" y="2213072"/>
            <a:ext cx="5437188" cy="2819400"/>
            <a:chOff x="2286000" y="2133600"/>
            <a:chExt cx="5437188" cy="2819400"/>
          </a:xfrm>
        </p:grpSpPr>
        <p:grpSp>
          <p:nvGrpSpPr>
            <p:cNvPr id="72" name="Group 4"/>
            <p:cNvGrpSpPr>
              <a:grpSpLocks/>
            </p:cNvGrpSpPr>
            <p:nvPr/>
          </p:nvGrpSpPr>
          <p:grpSpPr bwMode="auto">
            <a:xfrm>
              <a:off x="2286000" y="2133600"/>
              <a:ext cx="5437188" cy="2819400"/>
              <a:chOff x="1440" y="1488"/>
              <a:chExt cx="3425" cy="1776"/>
            </a:xfrm>
          </p:grpSpPr>
          <p:grpSp>
            <p:nvGrpSpPr>
              <p:cNvPr id="75" name="Group 5"/>
              <p:cNvGrpSpPr>
                <a:grpSpLocks/>
              </p:cNvGrpSpPr>
              <p:nvPr/>
            </p:nvGrpSpPr>
            <p:grpSpPr bwMode="auto">
              <a:xfrm>
                <a:off x="2016" y="1488"/>
                <a:ext cx="2849" cy="1776"/>
                <a:chOff x="2688" y="1584"/>
                <a:chExt cx="2849" cy="1776"/>
              </a:xfrm>
            </p:grpSpPr>
            <p:sp>
              <p:nvSpPr>
                <p:cNvPr id="77" name="Line 6"/>
                <p:cNvSpPr>
                  <a:spLocks noChangeShapeType="1"/>
                </p:cNvSpPr>
                <p:nvPr/>
              </p:nvSpPr>
              <p:spPr bwMode="auto">
                <a:xfrm>
                  <a:off x="5040" y="2592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Line 7"/>
                <p:cNvSpPr>
                  <a:spLocks noChangeShapeType="1"/>
                </p:cNvSpPr>
                <p:nvPr/>
              </p:nvSpPr>
              <p:spPr bwMode="auto">
                <a:xfrm>
                  <a:off x="5040" y="1776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5184" y="1584"/>
                  <a:ext cx="0" cy="19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Oval 9"/>
                <p:cNvSpPr>
                  <a:spLocks noChangeArrowheads="1"/>
                </p:cNvSpPr>
                <p:nvPr/>
              </p:nvSpPr>
              <p:spPr bwMode="auto">
                <a:xfrm>
                  <a:off x="5164" y="1759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5340" y="1694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A</a:t>
                  </a:r>
                </a:p>
              </p:txBody>
            </p:sp>
            <p:sp>
              <p:nvSpPr>
                <p:cNvPr id="8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5328" y="2496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B</a:t>
                  </a:r>
                </a:p>
              </p:txBody>
            </p:sp>
            <p:sp>
              <p:nvSpPr>
                <p:cNvPr id="83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5184" y="2352"/>
                  <a:ext cx="0" cy="24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Oval 13"/>
                <p:cNvSpPr>
                  <a:spLocks noChangeArrowheads="1"/>
                </p:cNvSpPr>
                <p:nvPr/>
              </p:nvSpPr>
              <p:spPr bwMode="auto">
                <a:xfrm>
                  <a:off x="5164" y="2575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8" name="AutoShape 14"/>
                <p:cNvSpPr>
                  <a:spLocks noChangeArrowheads="1"/>
                </p:cNvSpPr>
                <p:nvPr/>
              </p:nvSpPr>
              <p:spPr bwMode="auto">
                <a:xfrm>
                  <a:off x="4128" y="2016"/>
                  <a:ext cx="247" cy="217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4368" y="2112"/>
                  <a:ext cx="3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" name="Line 16"/>
                <p:cNvSpPr>
                  <a:spLocks noChangeShapeType="1"/>
                </p:cNvSpPr>
                <p:nvPr/>
              </p:nvSpPr>
              <p:spPr bwMode="auto">
                <a:xfrm>
                  <a:off x="3936" y="1776"/>
                  <a:ext cx="76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1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2880" y="2064"/>
                  <a:ext cx="38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Line 18"/>
                <p:cNvSpPr>
                  <a:spLocks noChangeShapeType="1"/>
                </p:cNvSpPr>
                <p:nvPr/>
              </p:nvSpPr>
              <p:spPr bwMode="auto">
                <a:xfrm>
                  <a:off x="3456" y="206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3072" y="2064"/>
                  <a:ext cx="1" cy="96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" name="Oval 20"/>
                <p:cNvSpPr>
                  <a:spLocks noChangeArrowheads="1"/>
                </p:cNvSpPr>
                <p:nvPr/>
              </p:nvSpPr>
              <p:spPr bwMode="auto">
                <a:xfrm>
                  <a:off x="3056" y="2049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3792" y="1584"/>
                  <a:ext cx="139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368" y="2928"/>
                  <a:ext cx="3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Oval 23"/>
                <p:cNvSpPr>
                  <a:spLocks noChangeArrowheads="1"/>
                </p:cNvSpPr>
                <p:nvPr/>
              </p:nvSpPr>
              <p:spPr bwMode="auto">
                <a:xfrm>
                  <a:off x="4489" y="2766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" name="Line 24"/>
                <p:cNvSpPr>
                  <a:spLocks noChangeShapeType="1"/>
                </p:cNvSpPr>
                <p:nvPr/>
              </p:nvSpPr>
              <p:spPr bwMode="auto">
                <a:xfrm>
                  <a:off x="3648" y="2592"/>
                  <a:ext cx="105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" name="Line 25"/>
                <p:cNvSpPr>
                  <a:spLocks noChangeShapeType="1"/>
                </p:cNvSpPr>
                <p:nvPr/>
              </p:nvSpPr>
              <p:spPr bwMode="auto">
                <a:xfrm>
                  <a:off x="3936" y="2352"/>
                  <a:ext cx="124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3936" y="1776"/>
                  <a:ext cx="0" cy="57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" name="Line 27"/>
                <p:cNvSpPr>
                  <a:spLocks noChangeShapeType="1"/>
                </p:cNvSpPr>
                <p:nvPr/>
              </p:nvSpPr>
              <p:spPr bwMode="auto">
                <a:xfrm>
                  <a:off x="4512" y="1968"/>
                  <a:ext cx="0" cy="115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" name="Line 28"/>
                <p:cNvSpPr>
                  <a:spLocks noChangeShapeType="1"/>
                </p:cNvSpPr>
                <p:nvPr/>
              </p:nvSpPr>
              <p:spPr bwMode="auto">
                <a:xfrm>
                  <a:off x="4512" y="1968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3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4512" y="2784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688" y="1968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x</a:t>
                  </a:r>
                </a:p>
              </p:txBody>
            </p:sp>
            <p:sp>
              <p:nvSpPr>
                <p:cNvPr id="16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4368" y="3168"/>
                  <a:ext cx="2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CP</a:t>
                  </a:r>
                </a:p>
              </p:txBody>
            </p:sp>
            <p:sp>
              <p:nvSpPr>
                <p:cNvPr id="166" name="Oval 32"/>
                <p:cNvSpPr>
                  <a:spLocks noChangeArrowheads="1"/>
                </p:cNvSpPr>
                <p:nvPr/>
              </p:nvSpPr>
              <p:spPr bwMode="auto">
                <a:xfrm>
                  <a:off x="3627" y="2048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67" name="Group 33"/>
                <p:cNvGrpSpPr>
                  <a:grpSpLocks/>
                </p:cNvGrpSpPr>
                <p:nvPr/>
              </p:nvGrpSpPr>
              <p:grpSpPr bwMode="auto">
                <a:xfrm>
                  <a:off x="4656" y="1679"/>
                  <a:ext cx="435" cy="529"/>
                  <a:chOff x="4656" y="1679"/>
                  <a:chExt cx="435" cy="529"/>
                </a:xfrm>
              </p:grpSpPr>
              <p:sp>
                <p:nvSpPr>
                  <p:cNvPr id="191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690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2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680"/>
                    <a:ext cx="178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J</a:t>
                    </a:r>
                  </a:p>
                </p:txBody>
              </p:sp>
              <p:sp>
                <p:nvSpPr>
                  <p:cNvPr id="193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60" y="1679"/>
                    <a:ext cx="20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</a:t>
                    </a:r>
                    <a:endParaRPr lang="en-US" sz="1400" b="1"/>
                  </a:p>
                </p:txBody>
              </p:sp>
              <p:sp>
                <p:nvSpPr>
                  <p:cNvPr id="194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8" y="2012"/>
                    <a:ext cx="24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Q'</a:t>
                    </a:r>
                  </a:p>
                </p:txBody>
              </p:sp>
              <p:sp>
                <p:nvSpPr>
                  <p:cNvPr id="195" name="AutoShape 38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680" y="1944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6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2016"/>
                    <a:ext cx="197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K</a:t>
                    </a:r>
                  </a:p>
                </p:txBody>
              </p:sp>
            </p:grpSp>
            <p:grpSp>
              <p:nvGrpSpPr>
                <p:cNvPr id="168" name="Group 40"/>
                <p:cNvGrpSpPr>
                  <a:grpSpLocks/>
                </p:cNvGrpSpPr>
                <p:nvPr/>
              </p:nvGrpSpPr>
              <p:grpSpPr bwMode="auto">
                <a:xfrm>
                  <a:off x="4656" y="2496"/>
                  <a:ext cx="435" cy="529"/>
                  <a:chOff x="4656" y="1679"/>
                  <a:chExt cx="435" cy="529"/>
                </a:xfrm>
              </p:grpSpPr>
              <p:sp>
                <p:nvSpPr>
                  <p:cNvPr id="185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690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680"/>
                    <a:ext cx="178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J</a:t>
                    </a:r>
                  </a:p>
                </p:txBody>
              </p:sp>
              <p:sp>
                <p:nvSpPr>
                  <p:cNvPr id="187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60" y="1679"/>
                    <a:ext cx="20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</a:t>
                    </a:r>
                    <a:endParaRPr lang="en-US" sz="1400" b="1"/>
                  </a:p>
                </p:txBody>
              </p:sp>
              <p:sp>
                <p:nvSpPr>
                  <p:cNvPr id="188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8" y="2012"/>
                    <a:ext cx="24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Q'</a:t>
                    </a:r>
                  </a:p>
                </p:txBody>
              </p:sp>
              <p:sp>
                <p:nvSpPr>
                  <p:cNvPr id="189" name="AutoShape 45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680" y="1944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0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2016"/>
                    <a:ext cx="197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K</a:t>
                    </a:r>
                  </a:p>
                </p:txBody>
              </p:sp>
            </p:grpSp>
            <p:grpSp>
              <p:nvGrpSpPr>
                <p:cNvPr id="169" name="Group 47"/>
                <p:cNvGrpSpPr>
                  <a:grpSpLocks/>
                </p:cNvGrpSpPr>
                <p:nvPr/>
              </p:nvGrpSpPr>
              <p:grpSpPr bwMode="auto">
                <a:xfrm>
                  <a:off x="3264" y="1993"/>
                  <a:ext cx="185" cy="144"/>
                  <a:chOff x="3648" y="2544"/>
                  <a:chExt cx="233" cy="185"/>
                </a:xfrm>
              </p:grpSpPr>
              <p:sp>
                <p:nvSpPr>
                  <p:cNvPr id="183" name="AutoShape 48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3625" y="2567"/>
                    <a:ext cx="185" cy="139"/>
                  </a:xfrm>
                  <a:prstGeom prst="flowChartExtra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4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3809" y="2600"/>
                    <a:ext cx="72" cy="74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0" name="Group 50"/>
                <p:cNvGrpSpPr>
                  <a:grpSpLocks/>
                </p:cNvGrpSpPr>
                <p:nvPr/>
              </p:nvGrpSpPr>
              <p:grpSpPr bwMode="auto">
                <a:xfrm>
                  <a:off x="4128" y="2832"/>
                  <a:ext cx="228" cy="213"/>
                  <a:chOff x="2279" y="2352"/>
                  <a:chExt cx="523" cy="370"/>
                </a:xfrm>
              </p:grpSpPr>
              <p:sp>
                <p:nvSpPr>
                  <p:cNvPr id="177" name="Freeform 51"/>
                  <p:cNvSpPr>
                    <a:spLocks/>
                  </p:cNvSpPr>
                  <p:nvPr/>
                </p:nvSpPr>
                <p:spPr bwMode="auto">
                  <a:xfrm>
                    <a:off x="2326" y="2352"/>
                    <a:ext cx="68" cy="370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3 h 864"/>
                      <a:gd name="T4" fmla="*/ 0 w 288"/>
                      <a:gd name="T5" fmla="*/ 5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8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2326" y="2352"/>
                    <a:ext cx="170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9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2326" y="2722"/>
                    <a:ext cx="170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0" name="Freeform 54"/>
                  <p:cNvSpPr>
                    <a:spLocks/>
                  </p:cNvSpPr>
                  <p:nvPr/>
                </p:nvSpPr>
                <p:spPr bwMode="auto">
                  <a:xfrm>
                    <a:off x="2496" y="2352"/>
                    <a:ext cx="306" cy="20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0 w 576"/>
                      <a:gd name="T3" fmla="*/ 1 h 432"/>
                      <a:gd name="T4" fmla="*/ 13 w 576"/>
                      <a:gd name="T5" fmla="*/ 5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1" name="Freeform 55"/>
                  <p:cNvSpPr>
                    <a:spLocks/>
                  </p:cNvSpPr>
                  <p:nvPr/>
                </p:nvSpPr>
                <p:spPr bwMode="auto">
                  <a:xfrm flipV="1">
                    <a:off x="2496" y="2520"/>
                    <a:ext cx="306" cy="20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0 w 576"/>
                      <a:gd name="T3" fmla="*/ 1 h 432"/>
                      <a:gd name="T4" fmla="*/ 13 w 576"/>
                      <a:gd name="T5" fmla="*/ 5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2" name="Freeform 56"/>
                  <p:cNvSpPr>
                    <a:spLocks/>
                  </p:cNvSpPr>
                  <p:nvPr/>
                </p:nvSpPr>
                <p:spPr bwMode="auto">
                  <a:xfrm>
                    <a:off x="2279" y="2352"/>
                    <a:ext cx="68" cy="370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3 h 864"/>
                      <a:gd name="T4" fmla="*/ 0 w 288"/>
                      <a:gd name="T5" fmla="*/ 5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1" name="Line 57"/>
                <p:cNvSpPr>
                  <a:spLocks noChangeShapeType="1"/>
                </p:cNvSpPr>
                <p:nvPr/>
              </p:nvSpPr>
              <p:spPr bwMode="auto">
                <a:xfrm>
                  <a:off x="3792" y="2880"/>
                  <a:ext cx="3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2" name="Line 58"/>
                <p:cNvSpPr>
                  <a:spLocks noChangeShapeType="1"/>
                </p:cNvSpPr>
                <p:nvPr/>
              </p:nvSpPr>
              <p:spPr bwMode="auto">
                <a:xfrm>
                  <a:off x="3072" y="3024"/>
                  <a:ext cx="105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3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3792" y="1584"/>
                  <a:ext cx="0" cy="12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3648" y="2064"/>
                  <a:ext cx="0" cy="52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3936" y="2208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" name="Oval 62"/>
                <p:cNvSpPr>
                  <a:spLocks noChangeArrowheads="1"/>
                </p:cNvSpPr>
                <p:nvPr/>
              </p:nvSpPr>
              <p:spPr bwMode="auto">
                <a:xfrm>
                  <a:off x="3913" y="2185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6" name="Text Box 63"/>
              <p:cNvSpPr txBox="1">
                <a:spLocks noChangeArrowheads="1"/>
              </p:cNvSpPr>
              <p:nvPr/>
            </p:nvSpPr>
            <p:spPr bwMode="auto">
              <a:xfrm>
                <a:off x="1440" y="2832"/>
                <a:ext cx="7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/>
                  <a:t>Figure 2  </a:t>
                </a:r>
              </a:p>
            </p:txBody>
          </p:sp>
        </p:grpSp>
        <p:sp>
          <p:nvSpPr>
            <p:cNvPr id="73" name="Oval 72"/>
            <p:cNvSpPr/>
            <p:nvPr/>
          </p:nvSpPr>
          <p:spPr>
            <a:xfrm>
              <a:off x="6937375" y="2951163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74" name="Oval 73"/>
            <p:cNvSpPr/>
            <p:nvPr/>
          </p:nvSpPr>
          <p:spPr>
            <a:xfrm>
              <a:off x="6937375" y="4221163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094054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Analysis: Example #2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3" name="Rectangle 3"/>
          <p:cNvSpPr txBox="1">
            <a:spLocks noChangeArrowheads="1"/>
          </p:cNvSpPr>
          <p:nvPr/>
        </p:nvSpPr>
        <p:spPr>
          <a:xfrm>
            <a:off x="893763" y="1281114"/>
            <a:ext cx="6553200" cy="873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i="1" dirty="0">
                <a:solidFill>
                  <a:srgbClr val="0000CC"/>
                </a:solidFill>
              </a:rPr>
              <a:t>	</a:t>
            </a:r>
            <a:r>
              <a:rPr lang="en-US" b="1" i="1" dirty="0">
                <a:solidFill>
                  <a:srgbClr val="0000CC"/>
                </a:solidFill>
              </a:rPr>
              <a:t>JA = B		JB = x'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b="1" i="1" dirty="0">
                <a:solidFill>
                  <a:srgbClr val="0000CC"/>
                </a:solidFill>
              </a:rPr>
              <a:t>	KA = </a:t>
            </a:r>
            <a:r>
              <a:rPr lang="en-US" b="1" i="1" dirty="0" err="1">
                <a:solidFill>
                  <a:srgbClr val="0000CC"/>
                </a:solidFill>
              </a:rPr>
              <a:t>B∙x</a:t>
            </a:r>
            <a:r>
              <a:rPr lang="en-US" b="1" i="1" dirty="0">
                <a:solidFill>
                  <a:srgbClr val="0000CC"/>
                </a:solidFill>
              </a:rPr>
              <a:t>'		KB = </a:t>
            </a:r>
            <a:r>
              <a:rPr lang="en-US" b="1" i="1" dirty="0" err="1">
                <a:solidFill>
                  <a:srgbClr val="0000CC"/>
                </a:solidFill>
              </a:rPr>
              <a:t>A'∙x</a:t>
            </a:r>
            <a:r>
              <a:rPr lang="en-US" b="1" i="1" dirty="0">
                <a:solidFill>
                  <a:srgbClr val="0000CC"/>
                </a:solidFill>
              </a:rPr>
              <a:t> + </a:t>
            </a:r>
            <a:r>
              <a:rPr lang="en-US" b="1" i="1" dirty="0" err="1">
                <a:solidFill>
                  <a:srgbClr val="0000CC"/>
                </a:solidFill>
              </a:rPr>
              <a:t>A∙x</a:t>
            </a:r>
            <a:r>
              <a:rPr lang="en-US" b="1" i="1" dirty="0">
                <a:solidFill>
                  <a:srgbClr val="0000CC"/>
                </a:solidFill>
              </a:rPr>
              <a:t>' = A 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</a:t>
            </a:r>
            <a:r>
              <a:rPr lang="en-US" b="1" i="1" dirty="0">
                <a:solidFill>
                  <a:srgbClr val="0000CC"/>
                </a:solidFill>
              </a:rPr>
              <a:t> x</a:t>
            </a:r>
          </a:p>
        </p:txBody>
      </p:sp>
      <p:sp>
        <p:nvSpPr>
          <p:cNvPr id="114" name="Rectangle 64"/>
          <p:cNvSpPr>
            <a:spLocks noChangeArrowheads="1"/>
          </p:cNvSpPr>
          <p:nvPr/>
        </p:nvSpPr>
        <p:spPr bwMode="auto">
          <a:xfrm>
            <a:off x="381000" y="20574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4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/>
              <a:t>Fill the </a:t>
            </a:r>
            <a:r>
              <a:rPr lang="en-US" sz="2400" dirty="0">
                <a:solidFill>
                  <a:srgbClr val="C00000"/>
                </a:solidFill>
              </a:rPr>
              <a:t>state table </a:t>
            </a:r>
            <a:r>
              <a:rPr lang="en-US" sz="2400" dirty="0"/>
              <a:t>using the above functions, knowing the characteristics of the flip-flops used.</a:t>
            </a:r>
          </a:p>
        </p:txBody>
      </p:sp>
      <p:grpSp>
        <p:nvGrpSpPr>
          <p:cNvPr id="115" name="Group 65"/>
          <p:cNvGrpSpPr>
            <a:grpSpLocks/>
          </p:cNvGrpSpPr>
          <p:nvPr/>
        </p:nvGrpSpPr>
        <p:grpSpPr bwMode="auto">
          <a:xfrm>
            <a:off x="3376613" y="3124200"/>
            <a:ext cx="5310187" cy="3027363"/>
            <a:chOff x="1348" y="2016"/>
            <a:chExt cx="3345" cy="1907"/>
          </a:xfrm>
        </p:grpSpPr>
        <p:graphicFrame>
          <p:nvGraphicFramePr>
            <p:cNvPr id="116" name="Object 66"/>
            <p:cNvGraphicFramePr>
              <a:graphicFrameLocks noChangeAspect="1"/>
            </p:cNvGraphicFramePr>
            <p:nvPr/>
          </p:nvGraphicFramePr>
          <p:xfrm>
            <a:off x="1348" y="2016"/>
            <a:ext cx="3345" cy="1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5321160" imgH="3029040" progId="Word.Document.8">
                    <p:embed/>
                  </p:oleObj>
                </mc:Choice>
                <mc:Fallback>
                  <p:oleObj name="Document" r:id="rId3" imgW="5321160" imgH="3029040" progId="Word.Document.8">
                    <p:embed/>
                    <p:pic>
                      <p:nvPicPr>
                        <p:cNvPr id="13315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8" y="2016"/>
                          <a:ext cx="3345" cy="19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" name="Line 67"/>
            <p:cNvSpPr>
              <a:spLocks noChangeShapeType="1"/>
            </p:cNvSpPr>
            <p:nvPr/>
          </p:nvSpPr>
          <p:spPr bwMode="auto">
            <a:xfrm>
              <a:off x="1488" y="2499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68"/>
            <p:cNvSpPr>
              <a:spLocks noChangeShapeType="1"/>
            </p:cNvSpPr>
            <p:nvPr/>
          </p:nvSpPr>
          <p:spPr bwMode="auto">
            <a:xfrm>
              <a:off x="1488" y="23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69"/>
            <p:cNvSpPr>
              <a:spLocks noChangeShapeType="1"/>
            </p:cNvSpPr>
            <p:nvPr/>
          </p:nvSpPr>
          <p:spPr bwMode="auto">
            <a:xfrm>
              <a:off x="2160" y="23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70"/>
            <p:cNvSpPr>
              <a:spLocks noChangeShapeType="1"/>
            </p:cNvSpPr>
            <p:nvPr/>
          </p:nvSpPr>
          <p:spPr bwMode="auto">
            <a:xfrm>
              <a:off x="2688" y="23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71"/>
            <p:cNvSpPr>
              <a:spLocks noChangeShapeType="1"/>
            </p:cNvSpPr>
            <p:nvPr/>
          </p:nvSpPr>
          <p:spPr bwMode="auto">
            <a:xfrm>
              <a:off x="3360" y="230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72"/>
            <p:cNvSpPr>
              <a:spLocks noChangeShapeType="1"/>
            </p:cNvSpPr>
            <p:nvPr/>
          </p:nvSpPr>
          <p:spPr bwMode="auto">
            <a:xfrm rot="5400000">
              <a:off x="2370" y="2910"/>
              <a:ext cx="17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3" name="Group 73"/>
          <p:cNvGrpSpPr>
            <a:grpSpLocks/>
          </p:cNvGrpSpPr>
          <p:nvPr/>
        </p:nvGrpSpPr>
        <p:grpSpPr bwMode="auto">
          <a:xfrm>
            <a:off x="914400" y="3352800"/>
            <a:ext cx="2590800" cy="1295400"/>
            <a:chOff x="909" y="1728"/>
            <a:chExt cx="2160" cy="989"/>
          </a:xfrm>
        </p:grpSpPr>
        <p:graphicFrame>
          <p:nvGraphicFramePr>
            <p:cNvPr id="124" name="Object 74"/>
            <p:cNvGraphicFramePr>
              <a:graphicFrameLocks noChangeAspect="1"/>
            </p:cNvGraphicFramePr>
            <p:nvPr/>
          </p:nvGraphicFramePr>
          <p:xfrm>
            <a:off x="909" y="1731"/>
            <a:ext cx="2160" cy="9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5" imgW="3493080" imgH="1586880" progId="Word.Document.8">
                    <p:embed/>
                  </p:oleObj>
                </mc:Choice>
                <mc:Fallback>
                  <p:oleObj name="Document" r:id="rId5" imgW="3493080" imgH="1586880" progId="Word.Document.8">
                    <p:embed/>
                    <p:pic>
                      <p:nvPicPr>
                        <p:cNvPr id="13314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9" y="1731"/>
                          <a:ext cx="2160" cy="9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" name="Line 75"/>
            <p:cNvSpPr>
              <a:spLocks noChangeShapeType="1"/>
            </p:cNvSpPr>
            <p:nvPr/>
          </p:nvSpPr>
          <p:spPr bwMode="auto">
            <a:xfrm>
              <a:off x="960" y="1920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76"/>
            <p:cNvSpPr>
              <a:spLocks noChangeShapeType="1"/>
            </p:cNvSpPr>
            <p:nvPr/>
          </p:nvSpPr>
          <p:spPr bwMode="auto">
            <a:xfrm rot="5400000">
              <a:off x="1152" y="216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7" name="Text Box 78"/>
          <p:cNvSpPr txBox="1">
            <a:spLocks noChangeArrowheads="1"/>
          </p:cNvSpPr>
          <p:nvPr/>
        </p:nvSpPr>
        <p:spPr bwMode="auto">
          <a:xfrm>
            <a:off x="5486400" y="3871913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1</a:t>
            </a:r>
            <a:endParaRPr lang="en-US" sz="1600" b="1"/>
          </a:p>
        </p:txBody>
      </p:sp>
      <p:sp>
        <p:nvSpPr>
          <p:cNvPr id="128" name="Text Box 79"/>
          <p:cNvSpPr txBox="1">
            <a:spLocks noChangeArrowheads="1"/>
          </p:cNvSpPr>
          <p:nvPr/>
        </p:nvSpPr>
        <p:spPr bwMode="auto">
          <a:xfrm>
            <a:off x="5486400" y="4125913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0</a:t>
            </a:r>
            <a:endParaRPr lang="en-US" sz="1600" b="1"/>
          </a:p>
        </p:txBody>
      </p:sp>
      <p:sp>
        <p:nvSpPr>
          <p:cNvPr id="129" name="Text Box 80"/>
          <p:cNvSpPr txBox="1">
            <a:spLocks noChangeArrowheads="1"/>
          </p:cNvSpPr>
          <p:nvPr/>
        </p:nvSpPr>
        <p:spPr bwMode="auto">
          <a:xfrm>
            <a:off x="5486400" y="4381500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1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1</a:t>
            </a:r>
            <a:endParaRPr lang="en-US" sz="1600" b="1"/>
          </a:p>
        </p:txBody>
      </p:sp>
      <p:sp>
        <p:nvSpPr>
          <p:cNvPr id="130" name="Text Box 81"/>
          <p:cNvSpPr txBox="1">
            <a:spLocks noChangeArrowheads="1"/>
          </p:cNvSpPr>
          <p:nvPr/>
        </p:nvSpPr>
        <p:spPr bwMode="auto">
          <a:xfrm>
            <a:off x="5486400" y="4646613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1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0</a:t>
            </a:r>
            <a:endParaRPr lang="en-US" sz="1600" b="1"/>
          </a:p>
        </p:txBody>
      </p:sp>
      <p:sp>
        <p:nvSpPr>
          <p:cNvPr id="131" name="Text Box 82"/>
          <p:cNvSpPr txBox="1">
            <a:spLocks noChangeArrowheads="1"/>
          </p:cNvSpPr>
          <p:nvPr/>
        </p:nvSpPr>
        <p:spPr bwMode="auto">
          <a:xfrm>
            <a:off x="5486400" y="4900613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1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1</a:t>
            </a:r>
            <a:endParaRPr lang="en-US" sz="1600" b="1"/>
          </a:p>
        </p:txBody>
      </p:sp>
      <p:sp>
        <p:nvSpPr>
          <p:cNvPr id="132" name="Text Box 83"/>
          <p:cNvSpPr txBox="1">
            <a:spLocks noChangeArrowheads="1"/>
          </p:cNvSpPr>
          <p:nvPr/>
        </p:nvSpPr>
        <p:spPr bwMode="auto">
          <a:xfrm>
            <a:off x="5486400" y="5156200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1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0</a:t>
            </a:r>
            <a:endParaRPr lang="en-US" sz="1600" b="1"/>
          </a:p>
        </p:txBody>
      </p:sp>
      <p:sp>
        <p:nvSpPr>
          <p:cNvPr id="133" name="Text Box 84"/>
          <p:cNvSpPr txBox="1">
            <a:spLocks noChangeArrowheads="1"/>
          </p:cNvSpPr>
          <p:nvPr/>
        </p:nvSpPr>
        <p:spPr bwMode="auto">
          <a:xfrm>
            <a:off x="5486400" y="5410200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0</a:t>
            </a:r>
            <a:endParaRPr lang="en-US" sz="1600" b="1"/>
          </a:p>
        </p:txBody>
      </p:sp>
      <p:sp>
        <p:nvSpPr>
          <p:cNvPr id="134" name="Text Box 85"/>
          <p:cNvSpPr txBox="1">
            <a:spLocks noChangeArrowheads="1"/>
          </p:cNvSpPr>
          <p:nvPr/>
        </p:nvSpPr>
        <p:spPr bwMode="auto">
          <a:xfrm>
            <a:off x="5486400" y="5638800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1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1</a:t>
            </a:r>
            <a:endParaRPr lang="en-US" sz="1600" b="1"/>
          </a:p>
        </p:txBody>
      </p:sp>
      <p:sp>
        <p:nvSpPr>
          <p:cNvPr id="135" name="Text Box 77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18996390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build="p"/>
      <p:bldP spid="127" grpId="0" autoUpdateAnimBg="0"/>
      <p:bldP spid="128" grpId="0" autoUpdateAnimBg="0"/>
      <p:bldP spid="129" grpId="0" autoUpdateAnimBg="0"/>
      <p:bldP spid="130" grpId="0" autoUpdateAnimBg="0"/>
      <p:bldP spid="131" grpId="0" autoUpdateAnimBg="0"/>
      <p:bldP spid="132" grpId="0" autoUpdateAnimBg="0"/>
      <p:bldP spid="133" grpId="0" autoUpdateAnimBg="0"/>
      <p:bldP spid="13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Analysis: Example #2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1000" y="12954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4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/>
              <a:t>Draw the </a:t>
            </a:r>
            <a:r>
              <a:rPr lang="en-US" sz="2400" dirty="0">
                <a:solidFill>
                  <a:srgbClr val="C00000"/>
                </a:solidFill>
              </a:rPr>
              <a:t>state diagram </a:t>
            </a:r>
            <a:r>
              <a:rPr lang="en-US" sz="2400" dirty="0"/>
              <a:t>from the state table.</a:t>
            </a:r>
          </a:p>
        </p:txBody>
      </p: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533400" y="1905000"/>
            <a:ext cx="5310188" cy="3027363"/>
            <a:chOff x="863" y="1200"/>
            <a:chExt cx="3345" cy="1907"/>
          </a:xfrm>
        </p:grpSpPr>
        <p:graphicFrame>
          <p:nvGraphicFramePr>
            <p:cNvPr id="10" name="Object 28"/>
            <p:cNvGraphicFramePr>
              <a:graphicFrameLocks noChangeAspect="1"/>
            </p:cNvGraphicFramePr>
            <p:nvPr/>
          </p:nvGraphicFramePr>
          <p:xfrm>
            <a:off x="863" y="1200"/>
            <a:ext cx="3345" cy="1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5321160" imgH="3029040" progId="Word.Document.8">
                    <p:embed/>
                  </p:oleObj>
                </mc:Choice>
                <mc:Fallback>
                  <p:oleObj name="Document" r:id="rId3" imgW="5321160" imgH="3029040" progId="Word.Document.8">
                    <p:embed/>
                    <p:pic>
                      <p:nvPicPr>
                        <p:cNvPr id="14338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3" y="1200"/>
                          <a:ext cx="3345" cy="19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29"/>
            <p:cNvSpPr>
              <a:spLocks noChangeShapeType="1"/>
            </p:cNvSpPr>
            <p:nvPr/>
          </p:nvSpPr>
          <p:spPr bwMode="auto">
            <a:xfrm flipV="1">
              <a:off x="960" y="1680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30"/>
            <p:cNvSpPr>
              <a:spLocks noChangeShapeType="1"/>
            </p:cNvSpPr>
            <p:nvPr/>
          </p:nvSpPr>
          <p:spPr bwMode="auto">
            <a:xfrm>
              <a:off x="1008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31"/>
            <p:cNvSpPr>
              <a:spLocks noChangeShapeType="1"/>
            </p:cNvSpPr>
            <p:nvPr/>
          </p:nvSpPr>
          <p:spPr bwMode="auto">
            <a:xfrm>
              <a:off x="1632" y="14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32"/>
            <p:cNvSpPr>
              <a:spLocks noChangeShapeType="1"/>
            </p:cNvSpPr>
            <p:nvPr/>
          </p:nvSpPr>
          <p:spPr bwMode="auto">
            <a:xfrm>
              <a:off x="2112" y="14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33"/>
            <p:cNvSpPr>
              <a:spLocks noChangeShapeType="1"/>
            </p:cNvSpPr>
            <p:nvPr/>
          </p:nvSpPr>
          <p:spPr bwMode="auto">
            <a:xfrm>
              <a:off x="2832" y="148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34"/>
            <p:cNvSpPr>
              <a:spLocks noChangeShapeType="1"/>
            </p:cNvSpPr>
            <p:nvPr/>
          </p:nvSpPr>
          <p:spPr bwMode="auto">
            <a:xfrm rot="5400000">
              <a:off x="1968" y="196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AutoShape 35"/>
          <p:cNvSpPr>
            <a:spLocks noChangeArrowheads="1"/>
          </p:cNvSpPr>
          <p:nvPr/>
        </p:nvSpPr>
        <p:spPr bwMode="auto">
          <a:xfrm>
            <a:off x="4419600" y="48768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" name="Group 36"/>
          <p:cNvGrpSpPr>
            <a:grpSpLocks/>
          </p:cNvGrpSpPr>
          <p:nvPr/>
        </p:nvGrpSpPr>
        <p:grpSpPr bwMode="auto">
          <a:xfrm>
            <a:off x="5867400" y="3048000"/>
            <a:ext cx="2597150" cy="2808288"/>
            <a:chOff x="3984" y="2112"/>
            <a:chExt cx="1636" cy="1769"/>
          </a:xfrm>
        </p:grpSpPr>
        <p:sp>
          <p:nvSpPr>
            <p:cNvPr id="20" name="Oval 37"/>
            <p:cNvSpPr>
              <a:spLocks noChangeArrowheads="1"/>
            </p:cNvSpPr>
            <p:nvPr/>
          </p:nvSpPr>
          <p:spPr bwMode="auto">
            <a:xfrm>
              <a:off x="4148" y="2448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38"/>
            <p:cNvSpPr txBox="1">
              <a:spLocks noChangeArrowheads="1"/>
            </p:cNvSpPr>
            <p:nvPr/>
          </p:nvSpPr>
          <p:spPr bwMode="auto">
            <a:xfrm>
              <a:off x="4148" y="2496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00</a:t>
              </a:r>
              <a:endParaRPr lang="en-US" sz="1600"/>
            </a:p>
          </p:txBody>
        </p:sp>
        <p:grpSp>
          <p:nvGrpSpPr>
            <p:cNvPr id="22" name="Group 39"/>
            <p:cNvGrpSpPr>
              <a:grpSpLocks/>
            </p:cNvGrpSpPr>
            <p:nvPr/>
          </p:nvGrpSpPr>
          <p:grpSpPr bwMode="auto">
            <a:xfrm>
              <a:off x="4128" y="3408"/>
              <a:ext cx="307" cy="288"/>
              <a:chOff x="3821" y="2928"/>
              <a:chExt cx="307" cy="288"/>
            </a:xfrm>
          </p:grpSpPr>
          <p:sp>
            <p:nvSpPr>
              <p:cNvPr id="44" name="Oval 40"/>
              <p:cNvSpPr>
                <a:spLocks noChangeArrowheads="1"/>
              </p:cNvSpPr>
              <p:nvPr/>
            </p:nvSpPr>
            <p:spPr bwMode="auto">
              <a:xfrm>
                <a:off x="3821" y="2928"/>
                <a:ext cx="307" cy="28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Text Box 41"/>
              <p:cNvSpPr txBox="1">
                <a:spLocks noChangeArrowheads="1"/>
              </p:cNvSpPr>
              <p:nvPr/>
            </p:nvSpPr>
            <p:spPr bwMode="auto">
              <a:xfrm>
                <a:off x="3840" y="2953"/>
                <a:ext cx="288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/>
                  <a:t>01</a:t>
                </a:r>
              </a:p>
            </p:txBody>
          </p:sp>
        </p:grpSp>
        <p:grpSp>
          <p:nvGrpSpPr>
            <p:cNvPr id="23" name="Group 42"/>
            <p:cNvGrpSpPr>
              <a:grpSpLocks/>
            </p:cNvGrpSpPr>
            <p:nvPr/>
          </p:nvGrpSpPr>
          <p:grpSpPr bwMode="auto">
            <a:xfrm>
              <a:off x="5136" y="3408"/>
              <a:ext cx="288" cy="288"/>
              <a:chOff x="4800" y="3072"/>
              <a:chExt cx="288" cy="288"/>
            </a:xfrm>
          </p:grpSpPr>
          <p:sp>
            <p:nvSpPr>
              <p:cNvPr id="42" name="Oval 43"/>
              <p:cNvSpPr>
                <a:spLocks noChangeArrowheads="1"/>
              </p:cNvSpPr>
              <p:nvPr/>
            </p:nvSpPr>
            <p:spPr bwMode="auto">
              <a:xfrm>
                <a:off x="4800" y="3072"/>
                <a:ext cx="288" cy="28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Text Box 44"/>
              <p:cNvSpPr txBox="1">
                <a:spLocks noChangeArrowheads="1"/>
              </p:cNvSpPr>
              <p:nvPr/>
            </p:nvSpPr>
            <p:spPr bwMode="auto">
              <a:xfrm>
                <a:off x="4800" y="3072"/>
                <a:ext cx="288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/>
                  <a:t>10</a:t>
                </a:r>
              </a:p>
            </p:txBody>
          </p:sp>
        </p:grpSp>
        <p:sp>
          <p:nvSpPr>
            <p:cNvPr id="24" name="Line 45"/>
            <p:cNvSpPr>
              <a:spLocks noChangeShapeType="1"/>
            </p:cNvSpPr>
            <p:nvPr/>
          </p:nvSpPr>
          <p:spPr bwMode="auto">
            <a:xfrm>
              <a:off x="4464" y="3552"/>
              <a:ext cx="6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46"/>
            <p:cNvSpPr>
              <a:spLocks noChangeShapeType="1"/>
            </p:cNvSpPr>
            <p:nvPr/>
          </p:nvSpPr>
          <p:spPr bwMode="auto">
            <a:xfrm flipV="1">
              <a:off x="4416" y="2688"/>
              <a:ext cx="720" cy="7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47"/>
            <p:cNvSpPr>
              <a:spLocks noChangeShapeType="1"/>
            </p:cNvSpPr>
            <p:nvPr/>
          </p:nvSpPr>
          <p:spPr bwMode="auto">
            <a:xfrm flipV="1">
              <a:off x="5280" y="2736"/>
              <a:ext cx="0" cy="66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48"/>
            <p:cNvSpPr>
              <a:spLocks noChangeArrowheads="1"/>
            </p:cNvSpPr>
            <p:nvPr/>
          </p:nvSpPr>
          <p:spPr bwMode="auto">
            <a:xfrm>
              <a:off x="5136" y="2448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49"/>
            <p:cNvSpPr txBox="1">
              <a:spLocks noChangeArrowheads="1"/>
            </p:cNvSpPr>
            <p:nvPr/>
          </p:nvSpPr>
          <p:spPr bwMode="auto">
            <a:xfrm>
              <a:off x="5136" y="2448"/>
              <a:ext cx="28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11</a:t>
              </a:r>
            </a:p>
          </p:txBody>
        </p:sp>
        <p:cxnSp>
          <p:nvCxnSpPr>
            <p:cNvPr id="29" name="AutoShape 50"/>
            <p:cNvCxnSpPr>
              <a:cxnSpLocks noChangeShapeType="1"/>
              <a:stCxn id="28" idx="3"/>
              <a:endCxn id="28" idx="0"/>
            </p:cNvCxnSpPr>
            <p:nvPr/>
          </p:nvCxnSpPr>
          <p:spPr bwMode="auto">
            <a:xfrm flipH="1" flipV="1">
              <a:off x="5278" y="2448"/>
              <a:ext cx="142" cy="116"/>
            </a:xfrm>
            <a:prstGeom prst="curvedConnector4">
              <a:avLst>
                <a:gd name="adj1" fmla="val -101407"/>
                <a:gd name="adj2" fmla="val 224139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0" name="AutoShape 51"/>
            <p:cNvCxnSpPr>
              <a:cxnSpLocks noChangeShapeType="1"/>
              <a:stCxn id="21" idx="1"/>
              <a:endCxn id="20" idx="0"/>
            </p:cNvCxnSpPr>
            <p:nvPr/>
          </p:nvCxnSpPr>
          <p:spPr bwMode="auto">
            <a:xfrm rot="10800000" flipH="1">
              <a:off x="4148" y="2442"/>
              <a:ext cx="144" cy="170"/>
            </a:xfrm>
            <a:prstGeom prst="curvedConnector4">
              <a:avLst>
                <a:gd name="adj1" fmla="val -100000"/>
                <a:gd name="adj2" fmla="val 181176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1" name="Text Box 52"/>
            <p:cNvSpPr txBox="1">
              <a:spLocks noChangeArrowheads="1"/>
            </p:cNvSpPr>
            <p:nvPr/>
          </p:nvSpPr>
          <p:spPr bwMode="auto">
            <a:xfrm>
              <a:off x="5308" y="211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</a:t>
              </a:r>
            </a:p>
          </p:txBody>
        </p:sp>
        <p:sp>
          <p:nvSpPr>
            <p:cNvPr id="32" name="Text Box 53"/>
            <p:cNvSpPr txBox="1">
              <a:spLocks noChangeArrowheads="1"/>
            </p:cNvSpPr>
            <p:nvPr/>
          </p:nvSpPr>
          <p:spPr bwMode="auto">
            <a:xfrm>
              <a:off x="5280" y="292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</a:t>
              </a:r>
            </a:p>
          </p:txBody>
        </p:sp>
        <p:sp>
          <p:nvSpPr>
            <p:cNvPr id="33" name="Text Box 54"/>
            <p:cNvSpPr txBox="1">
              <a:spLocks noChangeArrowheads="1"/>
            </p:cNvSpPr>
            <p:nvPr/>
          </p:nvSpPr>
          <p:spPr bwMode="auto">
            <a:xfrm>
              <a:off x="4656" y="336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</a:t>
              </a:r>
            </a:p>
          </p:txBody>
        </p:sp>
        <p:sp>
          <p:nvSpPr>
            <p:cNvPr id="34" name="Text Box 55"/>
            <p:cNvSpPr txBox="1">
              <a:spLocks noChangeArrowheads="1"/>
            </p:cNvSpPr>
            <p:nvPr/>
          </p:nvSpPr>
          <p:spPr bwMode="auto">
            <a:xfrm>
              <a:off x="4608" y="288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</a:t>
              </a:r>
            </a:p>
          </p:txBody>
        </p:sp>
        <p:sp>
          <p:nvSpPr>
            <p:cNvPr id="35" name="Text Box 56"/>
            <p:cNvSpPr txBox="1">
              <a:spLocks noChangeArrowheads="1"/>
            </p:cNvSpPr>
            <p:nvPr/>
          </p:nvSpPr>
          <p:spPr bwMode="auto">
            <a:xfrm>
              <a:off x="4656" y="240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</a:t>
              </a:r>
            </a:p>
          </p:txBody>
        </p:sp>
        <p:sp>
          <p:nvSpPr>
            <p:cNvPr id="36" name="Text Box 57"/>
            <p:cNvSpPr txBox="1">
              <a:spLocks noChangeArrowheads="1"/>
            </p:cNvSpPr>
            <p:nvPr/>
          </p:nvSpPr>
          <p:spPr bwMode="auto">
            <a:xfrm>
              <a:off x="3984" y="211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</a:t>
              </a:r>
              <a:endParaRPr lang="en-US" sz="1600"/>
            </a:p>
          </p:txBody>
        </p:sp>
        <p:sp>
          <p:nvSpPr>
            <p:cNvPr id="37" name="Text Box 58"/>
            <p:cNvSpPr txBox="1">
              <a:spLocks noChangeArrowheads="1"/>
            </p:cNvSpPr>
            <p:nvPr/>
          </p:nvSpPr>
          <p:spPr bwMode="auto">
            <a:xfrm>
              <a:off x="4176" y="292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</a:t>
              </a:r>
            </a:p>
          </p:txBody>
        </p:sp>
        <p:sp>
          <p:nvSpPr>
            <p:cNvPr id="38" name="Line 59"/>
            <p:cNvSpPr>
              <a:spLocks noChangeShapeType="1"/>
            </p:cNvSpPr>
            <p:nvPr/>
          </p:nvSpPr>
          <p:spPr bwMode="auto">
            <a:xfrm flipH="1">
              <a:off x="4464" y="2592"/>
              <a:ext cx="6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60"/>
            <p:cNvSpPr>
              <a:spLocks noChangeShapeType="1"/>
            </p:cNvSpPr>
            <p:nvPr/>
          </p:nvSpPr>
          <p:spPr bwMode="auto">
            <a:xfrm>
              <a:off x="4320" y="2736"/>
              <a:ext cx="0" cy="66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61"/>
            <p:cNvSpPr>
              <a:spLocks/>
            </p:cNvSpPr>
            <p:nvPr/>
          </p:nvSpPr>
          <p:spPr bwMode="auto">
            <a:xfrm>
              <a:off x="5247" y="3648"/>
              <a:ext cx="214" cy="233"/>
            </a:xfrm>
            <a:custGeom>
              <a:avLst/>
              <a:gdLst>
                <a:gd name="T0" fmla="*/ 5 w 214"/>
                <a:gd name="T1" fmla="*/ 58 h 233"/>
                <a:gd name="T2" fmla="*/ 21 w 214"/>
                <a:gd name="T3" fmla="*/ 198 h 233"/>
                <a:gd name="T4" fmla="*/ 130 w 214"/>
                <a:gd name="T5" fmla="*/ 222 h 233"/>
                <a:gd name="T6" fmla="*/ 210 w 214"/>
                <a:gd name="T7" fmla="*/ 132 h 233"/>
                <a:gd name="T8" fmla="*/ 155 w 214"/>
                <a:gd name="T9" fmla="*/ 0 h 2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4"/>
                <a:gd name="T16" fmla="*/ 0 h 233"/>
                <a:gd name="T17" fmla="*/ 214 w 214"/>
                <a:gd name="T18" fmla="*/ 233 h 2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4" h="233">
                  <a:moveTo>
                    <a:pt x="5" y="58"/>
                  </a:moveTo>
                  <a:cubicBezTo>
                    <a:pt x="6" y="80"/>
                    <a:pt x="0" y="171"/>
                    <a:pt x="21" y="198"/>
                  </a:cubicBezTo>
                  <a:cubicBezTo>
                    <a:pt x="42" y="225"/>
                    <a:pt x="98" y="233"/>
                    <a:pt x="130" y="222"/>
                  </a:cubicBezTo>
                  <a:cubicBezTo>
                    <a:pt x="162" y="211"/>
                    <a:pt x="206" y="169"/>
                    <a:pt x="210" y="132"/>
                  </a:cubicBezTo>
                  <a:cubicBezTo>
                    <a:pt x="214" y="95"/>
                    <a:pt x="167" y="28"/>
                    <a:pt x="155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62"/>
            <p:cNvSpPr txBox="1">
              <a:spLocks noChangeArrowheads="1"/>
            </p:cNvSpPr>
            <p:nvPr/>
          </p:nvSpPr>
          <p:spPr bwMode="auto">
            <a:xfrm>
              <a:off x="5424" y="364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</a:t>
              </a:r>
            </a:p>
          </p:txBody>
        </p:sp>
      </p:grp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3430502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Analysis: Example #3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2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Derive the state table and state diagram of this circuit.</a:t>
            </a:r>
          </a:p>
        </p:txBody>
      </p:sp>
      <p:sp>
        <p:nvSpPr>
          <p:cNvPr id="16" name="Rectangle 64"/>
          <p:cNvSpPr>
            <a:spLocks noChangeArrowheads="1"/>
          </p:cNvSpPr>
          <p:nvPr/>
        </p:nvSpPr>
        <p:spPr bwMode="auto">
          <a:xfrm>
            <a:off x="457200" y="4656438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4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Flip-flop input functions</a:t>
            </a:r>
            <a:r>
              <a:rPr lang="en-US" sz="2400" dirty="0"/>
              <a:t>:</a:t>
            </a:r>
          </a:p>
          <a:p>
            <a:pPr marL="669925" lvl="1" indent="-325438">
              <a:spcBef>
                <a:spcPct val="1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2600" i="1" dirty="0"/>
              <a:t>	</a:t>
            </a:r>
            <a:r>
              <a:rPr lang="en-US" sz="2000" b="1" i="1" dirty="0">
                <a:solidFill>
                  <a:srgbClr val="0000CC"/>
                </a:solidFill>
              </a:rPr>
              <a:t>JA = B		JB = KB = (A </a:t>
            </a:r>
            <a:r>
              <a:rPr lang="en-US" sz="2000" b="1" dirty="0">
                <a:solidFill>
                  <a:srgbClr val="0000CC"/>
                </a:solidFill>
                <a:sym typeface="Symbol" pitchFamily="18" charset="2"/>
              </a:rPr>
              <a:t></a:t>
            </a:r>
            <a:r>
              <a:rPr lang="en-US" sz="2000" b="1" i="1" dirty="0">
                <a:solidFill>
                  <a:srgbClr val="0000CC"/>
                </a:solidFill>
              </a:rPr>
              <a:t> x)' = </a:t>
            </a:r>
            <a:r>
              <a:rPr lang="en-US" sz="2000" b="1" i="1" dirty="0" err="1">
                <a:solidFill>
                  <a:srgbClr val="0000CC"/>
                </a:solidFill>
              </a:rPr>
              <a:t>A∙x</a:t>
            </a:r>
            <a:r>
              <a:rPr lang="en-US" sz="2000" b="1" i="1" dirty="0">
                <a:solidFill>
                  <a:srgbClr val="0000CC"/>
                </a:solidFill>
              </a:rPr>
              <a:t> + </a:t>
            </a:r>
            <a:r>
              <a:rPr lang="en-US" sz="2000" b="1" i="1" dirty="0" err="1">
                <a:solidFill>
                  <a:srgbClr val="0000CC"/>
                </a:solidFill>
              </a:rPr>
              <a:t>A'∙x</a:t>
            </a:r>
            <a:r>
              <a:rPr lang="en-US" sz="2000" b="1" i="1" dirty="0">
                <a:solidFill>
                  <a:srgbClr val="0000CC"/>
                </a:solidFill>
              </a:rPr>
              <a:t>' </a:t>
            </a:r>
          </a:p>
          <a:p>
            <a:pPr marL="669925" lvl="1" indent="-325438">
              <a:spcBef>
                <a:spcPct val="1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2000" b="1" i="1" dirty="0">
                <a:solidFill>
                  <a:srgbClr val="0000CC"/>
                </a:solidFill>
              </a:rPr>
              <a:t>	KA = B'			</a:t>
            </a:r>
          </a:p>
        </p:txBody>
      </p:sp>
      <p:grpSp>
        <p:nvGrpSpPr>
          <p:cNvPr id="17" name="Group 79"/>
          <p:cNvGrpSpPr>
            <a:grpSpLocks/>
          </p:cNvGrpSpPr>
          <p:nvPr/>
        </p:nvGrpSpPr>
        <p:grpSpPr bwMode="auto">
          <a:xfrm>
            <a:off x="1371600" y="2057400"/>
            <a:ext cx="6454775" cy="2347913"/>
            <a:chOff x="1371600" y="2057400"/>
            <a:chExt cx="6454775" cy="2347913"/>
          </a:xfrm>
        </p:grpSpPr>
        <p:grpSp>
          <p:nvGrpSpPr>
            <p:cNvPr id="18" name="Group 134"/>
            <p:cNvGrpSpPr>
              <a:grpSpLocks/>
            </p:cNvGrpSpPr>
            <p:nvPr/>
          </p:nvGrpSpPr>
          <p:grpSpPr bwMode="auto">
            <a:xfrm>
              <a:off x="1371600" y="2057400"/>
              <a:ext cx="6454775" cy="2347913"/>
              <a:chOff x="1056" y="1584"/>
              <a:chExt cx="4066" cy="1479"/>
            </a:xfrm>
          </p:grpSpPr>
          <p:grpSp>
            <p:nvGrpSpPr>
              <p:cNvPr id="21" name="Group 65"/>
              <p:cNvGrpSpPr>
                <a:grpSpLocks/>
              </p:cNvGrpSpPr>
              <p:nvPr/>
            </p:nvGrpSpPr>
            <p:grpSpPr bwMode="auto">
              <a:xfrm>
                <a:off x="1440" y="1584"/>
                <a:ext cx="3682" cy="1200"/>
                <a:chOff x="1344" y="1488"/>
                <a:chExt cx="3682" cy="1200"/>
              </a:xfrm>
            </p:grpSpPr>
            <p:sp>
              <p:nvSpPr>
                <p:cNvPr id="23" name="Oval 66"/>
                <p:cNvSpPr>
                  <a:spLocks noChangeArrowheads="1"/>
                </p:cNvSpPr>
                <p:nvPr/>
              </p:nvSpPr>
              <p:spPr bwMode="auto">
                <a:xfrm>
                  <a:off x="3631" y="1663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4" name="Group 67"/>
                <p:cNvGrpSpPr>
                  <a:grpSpLocks/>
                </p:cNvGrpSpPr>
                <p:nvPr/>
              </p:nvGrpSpPr>
              <p:grpSpPr bwMode="auto">
                <a:xfrm>
                  <a:off x="2736" y="2448"/>
                  <a:ext cx="228" cy="213"/>
                  <a:chOff x="2279" y="2352"/>
                  <a:chExt cx="523" cy="370"/>
                </a:xfrm>
              </p:grpSpPr>
              <p:sp>
                <p:nvSpPr>
                  <p:cNvPr id="84" name="Freeform 68"/>
                  <p:cNvSpPr>
                    <a:spLocks/>
                  </p:cNvSpPr>
                  <p:nvPr/>
                </p:nvSpPr>
                <p:spPr bwMode="auto">
                  <a:xfrm>
                    <a:off x="2326" y="2352"/>
                    <a:ext cx="68" cy="370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3 h 864"/>
                      <a:gd name="T4" fmla="*/ 0 w 288"/>
                      <a:gd name="T5" fmla="*/ 5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2326" y="2352"/>
                    <a:ext cx="170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2326" y="2722"/>
                    <a:ext cx="170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" name="Freeform 71"/>
                  <p:cNvSpPr>
                    <a:spLocks/>
                  </p:cNvSpPr>
                  <p:nvPr/>
                </p:nvSpPr>
                <p:spPr bwMode="auto">
                  <a:xfrm>
                    <a:off x="2496" y="2352"/>
                    <a:ext cx="306" cy="20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0 w 576"/>
                      <a:gd name="T3" fmla="*/ 1 h 432"/>
                      <a:gd name="T4" fmla="*/ 13 w 576"/>
                      <a:gd name="T5" fmla="*/ 5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" name="Freeform 72"/>
                  <p:cNvSpPr>
                    <a:spLocks/>
                  </p:cNvSpPr>
                  <p:nvPr/>
                </p:nvSpPr>
                <p:spPr bwMode="auto">
                  <a:xfrm flipV="1">
                    <a:off x="2496" y="2520"/>
                    <a:ext cx="306" cy="20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0 w 576"/>
                      <a:gd name="T3" fmla="*/ 1 h 432"/>
                      <a:gd name="T4" fmla="*/ 13 w 576"/>
                      <a:gd name="T5" fmla="*/ 5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73"/>
                  <p:cNvSpPr>
                    <a:spLocks/>
                  </p:cNvSpPr>
                  <p:nvPr/>
                </p:nvSpPr>
                <p:spPr bwMode="auto">
                  <a:xfrm>
                    <a:off x="2279" y="2352"/>
                    <a:ext cx="68" cy="370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3 h 864"/>
                      <a:gd name="T4" fmla="*/ 0 w 288"/>
                      <a:gd name="T5" fmla="*/ 5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" name="Group 74"/>
                <p:cNvGrpSpPr>
                  <a:grpSpLocks/>
                </p:cNvGrpSpPr>
                <p:nvPr/>
              </p:nvGrpSpPr>
              <p:grpSpPr bwMode="auto">
                <a:xfrm>
                  <a:off x="4416" y="2400"/>
                  <a:ext cx="228" cy="213"/>
                  <a:chOff x="2279" y="2352"/>
                  <a:chExt cx="523" cy="370"/>
                </a:xfrm>
              </p:grpSpPr>
              <p:sp>
                <p:nvSpPr>
                  <p:cNvPr id="78" name="Freeform 75"/>
                  <p:cNvSpPr>
                    <a:spLocks/>
                  </p:cNvSpPr>
                  <p:nvPr/>
                </p:nvSpPr>
                <p:spPr bwMode="auto">
                  <a:xfrm>
                    <a:off x="2326" y="2352"/>
                    <a:ext cx="68" cy="370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3 h 864"/>
                      <a:gd name="T4" fmla="*/ 0 w 288"/>
                      <a:gd name="T5" fmla="*/ 5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2326" y="2352"/>
                    <a:ext cx="170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2326" y="2722"/>
                    <a:ext cx="170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" name="Freeform 78"/>
                  <p:cNvSpPr>
                    <a:spLocks/>
                  </p:cNvSpPr>
                  <p:nvPr/>
                </p:nvSpPr>
                <p:spPr bwMode="auto">
                  <a:xfrm>
                    <a:off x="2496" y="2352"/>
                    <a:ext cx="306" cy="20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0 w 576"/>
                      <a:gd name="T3" fmla="*/ 1 h 432"/>
                      <a:gd name="T4" fmla="*/ 13 w 576"/>
                      <a:gd name="T5" fmla="*/ 5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" name="Freeform 79"/>
                  <p:cNvSpPr>
                    <a:spLocks/>
                  </p:cNvSpPr>
                  <p:nvPr/>
                </p:nvSpPr>
                <p:spPr bwMode="auto">
                  <a:xfrm flipV="1">
                    <a:off x="2496" y="2520"/>
                    <a:ext cx="306" cy="20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0 w 576"/>
                      <a:gd name="T3" fmla="*/ 1 h 432"/>
                      <a:gd name="T4" fmla="*/ 13 w 576"/>
                      <a:gd name="T5" fmla="*/ 5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" name="Freeform 80"/>
                  <p:cNvSpPr>
                    <a:spLocks/>
                  </p:cNvSpPr>
                  <p:nvPr/>
                </p:nvSpPr>
                <p:spPr bwMode="auto">
                  <a:xfrm>
                    <a:off x="2279" y="2352"/>
                    <a:ext cx="68" cy="370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3 h 864"/>
                      <a:gd name="T4" fmla="*/ 0 w 288"/>
                      <a:gd name="T5" fmla="*/ 5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" name="Line 81"/>
                <p:cNvSpPr>
                  <a:spLocks noChangeShapeType="1"/>
                </p:cNvSpPr>
                <p:nvPr/>
              </p:nvSpPr>
              <p:spPr bwMode="auto">
                <a:xfrm>
                  <a:off x="2976" y="2544"/>
                  <a:ext cx="14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2448" y="1680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2640" y="2496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84"/>
                <p:cNvSpPr>
                  <a:spLocks noChangeShapeType="1"/>
                </p:cNvSpPr>
                <p:nvPr/>
              </p:nvSpPr>
              <p:spPr bwMode="auto">
                <a:xfrm>
                  <a:off x="1968" y="1488"/>
                  <a:ext cx="0" cy="19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85"/>
                <p:cNvSpPr>
                  <a:spLocks noChangeShapeType="1"/>
                </p:cNvSpPr>
                <p:nvPr/>
              </p:nvSpPr>
              <p:spPr bwMode="auto">
                <a:xfrm>
                  <a:off x="3648" y="1680"/>
                  <a:ext cx="0" cy="33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3120" y="1680"/>
                  <a:ext cx="4" cy="86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2640" y="1680"/>
                  <a:ext cx="0" cy="81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Oval 88"/>
                <p:cNvSpPr>
                  <a:spLocks noChangeArrowheads="1"/>
                </p:cNvSpPr>
                <p:nvPr/>
              </p:nvSpPr>
              <p:spPr bwMode="auto">
                <a:xfrm>
                  <a:off x="1801" y="2336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Oval 89"/>
                <p:cNvSpPr>
                  <a:spLocks noChangeArrowheads="1"/>
                </p:cNvSpPr>
                <p:nvPr/>
              </p:nvSpPr>
              <p:spPr bwMode="auto">
                <a:xfrm>
                  <a:off x="4300" y="1665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Oval 90"/>
                <p:cNvSpPr>
                  <a:spLocks noChangeArrowheads="1"/>
                </p:cNvSpPr>
                <p:nvPr/>
              </p:nvSpPr>
              <p:spPr bwMode="auto">
                <a:xfrm>
                  <a:off x="3104" y="2527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91"/>
                <p:cNvSpPr>
                  <a:spLocks noChangeShapeType="1"/>
                </p:cNvSpPr>
                <p:nvPr/>
              </p:nvSpPr>
              <p:spPr bwMode="auto">
                <a:xfrm>
                  <a:off x="1968" y="1488"/>
                  <a:ext cx="235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1968" y="1680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3648" y="2016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3120" y="1680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3456" y="1680"/>
                  <a:ext cx="3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1824" y="1872"/>
                  <a:ext cx="0" cy="48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97"/>
                <p:cNvSpPr>
                  <a:spLocks noChangeShapeType="1"/>
                </p:cNvSpPr>
                <p:nvPr/>
              </p:nvSpPr>
              <p:spPr bwMode="auto">
                <a:xfrm>
                  <a:off x="3504" y="1872"/>
                  <a:ext cx="0" cy="48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98"/>
                <p:cNvSpPr>
                  <a:spLocks noChangeShapeType="1"/>
                </p:cNvSpPr>
                <p:nvPr/>
              </p:nvSpPr>
              <p:spPr bwMode="auto">
                <a:xfrm>
                  <a:off x="4320" y="1488"/>
                  <a:ext cx="0" cy="96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3504" y="1872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1632" y="2352"/>
                  <a:ext cx="18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4128" y="1680"/>
                  <a:ext cx="6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4320" y="2448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1680" y="2592"/>
                  <a:ext cx="110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104"/>
                <p:cNvSpPr>
                  <a:spLocks noChangeShapeType="1"/>
                </p:cNvSpPr>
                <p:nvPr/>
              </p:nvSpPr>
              <p:spPr bwMode="auto">
                <a:xfrm flipV="1">
                  <a:off x="4656" y="2496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0" name="Group 105"/>
                <p:cNvGrpSpPr>
                  <a:grpSpLocks/>
                </p:cNvGrpSpPr>
                <p:nvPr/>
              </p:nvGrpSpPr>
              <p:grpSpPr bwMode="auto">
                <a:xfrm>
                  <a:off x="2064" y="1584"/>
                  <a:ext cx="435" cy="529"/>
                  <a:chOff x="4656" y="1679"/>
                  <a:chExt cx="435" cy="529"/>
                </a:xfrm>
              </p:grpSpPr>
              <p:sp>
                <p:nvSpPr>
                  <p:cNvPr id="72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690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" name="Text Box 1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680"/>
                    <a:ext cx="178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J</a:t>
                    </a:r>
                  </a:p>
                </p:txBody>
              </p:sp>
              <p:sp>
                <p:nvSpPr>
                  <p:cNvPr id="74" name="Text Box 1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60" y="1679"/>
                    <a:ext cx="20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</a:t>
                    </a:r>
                    <a:endParaRPr lang="en-US" sz="1400" b="1"/>
                  </a:p>
                </p:txBody>
              </p:sp>
              <p:sp>
                <p:nvSpPr>
                  <p:cNvPr id="75" name="Text Box 1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8" y="2012"/>
                    <a:ext cx="24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Q'</a:t>
                    </a:r>
                  </a:p>
                </p:txBody>
              </p:sp>
              <p:sp>
                <p:nvSpPr>
                  <p:cNvPr id="76" name="AutoShape 110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680" y="1944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7" name="Text Box 1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2016"/>
                    <a:ext cx="197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K</a:t>
                    </a:r>
                  </a:p>
                </p:txBody>
              </p:sp>
            </p:grpSp>
            <p:grpSp>
              <p:nvGrpSpPr>
                <p:cNvPr id="51" name="Group 112"/>
                <p:cNvGrpSpPr>
                  <a:grpSpLocks/>
                </p:cNvGrpSpPr>
                <p:nvPr/>
              </p:nvGrpSpPr>
              <p:grpSpPr bwMode="auto">
                <a:xfrm>
                  <a:off x="3744" y="1584"/>
                  <a:ext cx="435" cy="529"/>
                  <a:chOff x="4656" y="1679"/>
                  <a:chExt cx="435" cy="529"/>
                </a:xfrm>
              </p:grpSpPr>
              <p:sp>
                <p:nvSpPr>
                  <p:cNvPr id="66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690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Text Box 1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680"/>
                    <a:ext cx="178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J</a:t>
                    </a:r>
                  </a:p>
                </p:txBody>
              </p:sp>
              <p:sp>
                <p:nvSpPr>
                  <p:cNvPr id="68" name="Text Box 1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60" y="1679"/>
                    <a:ext cx="20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</a:t>
                    </a:r>
                    <a:endParaRPr lang="en-US" sz="1400" b="1"/>
                  </a:p>
                </p:txBody>
              </p:sp>
              <p:sp>
                <p:nvSpPr>
                  <p:cNvPr id="69" name="Text Box 1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8" y="2012"/>
                    <a:ext cx="24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Q'</a:t>
                    </a:r>
                  </a:p>
                </p:txBody>
              </p:sp>
              <p:sp>
                <p:nvSpPr>
                  <p:cNvPr id="70" name="AutoShape 117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680" y="1944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2016"/>
                    <a:ext cx="197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K</a:t>
                    </a:r>
                  </a:p>
                </p:txBody>
              </p:sp>
            </p:grpSp>
            <p:sp>
              <p:nvSpPr>
                <p:cNvPr id="52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2640" y="1584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A</a:t>
                  </a:r>
                </a:p>
              </p:txBody>
            </p:sp>
            <p:sp>
              <p:nvSpPr>
                <p:cNvPr id="53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1440" y="2496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x</a:t>
                  </a:r>
                </a:p>
              </p:txBody>
            </p:sp>
            <p:sp>
              <p:nvSpPr>
                <p:cNvPr id="54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1968" y="2016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122"/>
                <p:cNvSpPr>
                  <a:spLocks noChangeShapeType="1"/>
                </p:cNvSpPr>
                <p:nvPr/>
              </p:nvSpPr>
              <p:spPr bwMode="auto">
                <a:xfrm>
                  <a:off x="1968" y="2016"/>
                  <a:ext cx="0" cy="19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123"/>
                <p:cNvSpPr>
                  <a:spLocks noChangeShapeType="1"/>
                </p:cNvSpPr>
                <p:nvPr/>
              </p:nvSpPr>
              <p:spPr bwMode="auto">
                <a:xfrm>
                  <a:off x="1968" y="2208"/>
                  <a:ext cx="230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24"/>
                <p:cNvSpPr>
                  <a:spLocks noChangeShapeType="1"/>
                </p:cNvSpPr>
                <p:nvPr/>
              </p:nvSpPr>
              <p:spPr bwMode="auto">
                <a:xfrm>
                  <a:off x="4272" y="2016"/>
                  <a:ext cx="0" cy="19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125"/>
                <p:cNvSpPr>
                  <a:spLocks noChangeShapeType="1"/>
                </p:cNvSpPr>
                <p:nvPr/>
              </p:nvSpPr>
              <p:spPr bwMode="auto">
                <a:xfrm flipV="1">
                  <a:off x="4128" y="2016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1344" y="2256"/>
                  <a:ext cx="2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CP</a:t>
                  </a:r>
                </a:p>
              </p:txBody>
            </p:sp>
            <p:sp>
              <p:nvSpPr>
                <p:cNvPr id="60" name="Line 127"/>
                <p:cNvSpPr>
                  <a:spLocks noChangeShapeType="1"/>
                </p:cNvSpPr>
                <p:nvPr/>
              </p:nvSpPr>
              <p:spPr bwMode="auto">
                <a:xfrm flipV="1">
                  <a:off x="1824" y="1872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1" name="Group 128"/>
                <p:cNvGrpSpPr>
                  <a:grpSpLocks/>
                </p:cNvGrpSpPr>
                <p:nvPr/>
              </p:nvGrpSpPr>
              <p:grpSpPr bwMode="auto">
                <a:xfrm>
                  <a:off x="3264" y="1584"/>
                  <a:ext cx="185" cy="144"/>
                  <a:chOff x="3648" y="2544"/>
                  <a:chExt cx="233" cy="185"/>
                </a:xfrm>
              </p:grpSpPr>
              <p:sp>
                <p:nvSpPr>
                  <p:cNvPr id="64" name="AutoShape 129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3625" y="2567"/>
                    <a:ext cx="185" cy="139"/>
                  </a:xfrm>
                  <a:prstGeom prst="flowChartExtra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3809" y="2600"/>
                    <a:ext cx="72" cy="74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2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4752" y="1584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B</a:t>
                  </a:r>
                </a:p>
              </p:txBody>
            </p:sp>
            <p:sp>
              <p:nvSpPr>
                <p:cNvPr id="63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4848" y="2400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y</a:t>
                  </a:r>
                </a:p>
              </p:txBody>
            </p:sp>
          </p:grpSp>
          <p:sp>
            <p:nvSpPr>
              <p:cNvPr id="22" name="Text Box 133"/>
              <p:cNvSpPr txBox="1">
                <a:spLocks noChangeArrowheads="1"/>
              </p:cNvSpPr>
              <p:nvPr/>
            </p:nvSpPr>
            <p:spPr bwMode="auto">
              <a:xfrm>
                <a:off x="1056" y="2832"/>
                <a:ext cx="7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/>
                  <a:t>Figure 3  </a:t>
                </a:r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3736975" y="2862263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20" name="Oval 19"/>
            <p:cNvSpPr/>
            <p:nvPr/>
          </p:nvSpPr>
          <p:spPr>
            <a:xfrm>
              <a:off x="6403975" y="2862263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886409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Analysis: Example #3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366043"/>
            <a:ext cx="8229600" cy="171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Flip-flop input functions</a:t>
            </a:r>
            <a:r>
              <a:rPr lang="en-US" dirty="0"/>
              <a:t>: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b="1" i="1" dirty="0">
                <a:solidFill>
                  <a:srgbClr val="0000CC"/>
                </a:solidFill>
              </a:rPr>
              <a:t>	JA = B		JB = KB = (A 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</a:t>
            </a:r>
            <a:r>
              <a:rPr lang="en-US" b="1" i="1" dirty="0">
                <a:solidFill>
                  <a:srgbClr val="0000CC"/>
                </a:solidFill>
              </a:rPr>
              <a:t> x)' = </a:t>
            </a:r>
            <a:r>
              <a:rPr lang="en-US" b="1" i="1" dirty="0" err="1">
                <a:solidFill>
                  <a:srgbClr val="0000CC"/>
                </a:solidFill>
              </a:rPr>
              <a:t>A∙x</a:t>
            </a:r>
            <a:r>
              <a:rPr lang="en-US" b="1" i="1" dirty="0">
                <a:solidFill>
                  <a:srgbClr val="0000CC"/>
                </a:solidFill>
              </a:rPr>
              <a:t> + </a:t>
            </a:r>
            <a:r>
              <a:rPr lang="en-US" b="1" i="1" dirty="0" err="1">
                <a:solidFill>
                  <a:srgbClr val="0000CC"/>
                </a:solidFill>
              </a:rPr>
              <a:t>A'∙x</a:t>
            </a:r>
            <a:r>
              <a:rPr lang="en-US" b="1" i="1" dirty="0">
                <a:solidFill>
                  <a:srgbClr val="0000CC"/>
                </a:solidFill>
              </a:rPr>
              <a:t>' 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b="1" i="1" dirty="0">
                <a:solidFill>
                  <a:srgbClr val="0000CC"/>
                </a:solidFill>
              </a:rPr>
              <a:t>	KA = B'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State table</a:t>
            </a:r>
            <a:r>
              <a:rPr lang="en-US" dirty="0"/>
              <a:t>:</a:t>
            </a:r>
          </a:p>
        </p:txBody>
      </p:sp>
      <p:grpSp>
        <p:nvGrpSpPr>
          <p:cNvPr id="14" name="Group 75"/>
          <p:cNvGrpSpPr>
            <a:grpSpLocks/>
          </p:cNvGrpSpPr>
          <p:nvPr/>
        </p:nvGrpSpPr>
        <p:grpSpPr bwMode="auto">
          <a:xfrm>
            <a:off x="1676400" y="3202781"/>
            <a:ext cx="5940425" cy="2967038"/>
            <a:chOff x="1346" y="2014"/>
            <a:chExt cx="3742" cy="1869"/>
          </a:xfrm>
        </p:grpSpPr>
        <p:graphicFrame>
          <p:nvGraphicFramePr>
            <p:cNvPr id="22" name="Object 76"/>
            <p:cNvGraphicFramePr>
              <a:graphicFrameLocks noChangeAspect="1"/>
            </p:cNvGraphicFramePr>
            <p:nvPr/>
          </p:nvGraphicFramePr>
          <p:xfrm>
            <a:off x="1346" y="2014"/>
            <a:ext cx="3737" cy="18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5913000" imgH="2998800" progId="Word.Document.8">
                    <p:embed/>
                  </p:oleObj>
                </mc:Choice>
                <mc:Fallback>
                  <p:oleObj name="Document" r:id="rId3" imgW="5913000" imgH="2998800" progId="Word.Document.8">
                    <p:embed/>
                    <p:pic>
                      <p:nvPicPr>
                        <p:cNvPr id="15362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6" y="2014"/>
                          <a:ext cx="3737" cy="18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Line 77"/>
            <p:cNvSpPr>
              <a:spLocks noChangeShapeType="1"/>
            </p:cNvSpPr>
            <p:nvPr/>
          </p:nvSpPr>
          <p:spPr bwMode="auto">
            <a:xfrm flipV="1">
              <a:off x="1392" y="2496"/>
              <a:ext cx="3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78"/>
            <p:cNvSpPr>
              <a:spLocks noChangeShapeType="1"/>
            </p:cNvSpPr>
            <p:nvPr/>
          </p:nvSpPr>
          <p:spPr bwMode="auto">
            <a:xfrm rot="5400000">
              <a:off x="3042" y="2910"/>
              <a:ext cx="17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79"/>
            <p:cNvSpPr>
              <a:spLocks noChangeShapeType="1"/>
            </p:cNvSpPr>
            <p:nvPr/>
          </p:nvSpPr>
          <p:spPr bwMode="auto">
            <a:xfrm>
              <a:off x="1440" y="23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80"/>
            <p:cNvSpPr>
              <a:spLocks noChangeShapeType="1"/>
            </p:cNvSpPr>
            <p:nvPr/>
          </p:nvSpPr>
          <p:spPr bwMode="auto">
            <a:xfrm>
              <a:off x="21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81"/>
            <p:cNvSpPr>
              <a:spLocks noChangeShapeType="1"/>
            </p:cNvSpPr>
            <p:nvPr/>
          </p:nvSpPr>
          <p:spPr bwMode="auto">
            <a:xfrm>
              <a:off x="2688" y="230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82"/>
            <p:cNvSpPr>
              <a:spLocks noChangeShapeType="1"/>
            </p:cNvSpPr>
            <p:nvPr/>
          </p:nvSpPr>
          <p:spPr bwMode="auto">
            <a:xfrm>
              <a:off x="3984" y="230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83"/>
            <p:cNvSpPr>
              <a:spLocks noChangeShapeType="1"/>
            </p:cNvSpPr>
            <p:nvPr/>
          </p:nvSpPr>
          <p:spPr bwMode="auto">
            <a:xfrm>
              <a:off x="3360" y="23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Text Box 8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31" name="Text Box 85"/>
          <p:cNvSpPr txBox="1">
            <a:spLocks noChangeArrowheads="1"/>
          </p:cNvSpPr>
          <p:nvPr/>
        </p:nvSpPr>
        <p:spPr bwMode="auto">
          <a:xfrm>
            <a:off x="3794125" y="3953669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1</a:t>
            </a:r>
            <a:endParaRPr lang="en-US" sz="1600" b="1"/>
          </a:p>
        </p:txBody>
      </p:sp>
      <p:sp>
        <p:nvSpPr>
          <p:cNvPr id="32" name="Text Box 86"/>
          <p:cNvSpPr txBox="1">
            <a:spLocks noChangeArrowheads="1"/>
          </p:cNvSpPr>
          <p:nvPr/>
        </p:nvSpPr>
        <p:spPr bwMode="auto">
          <a:xfrm>
            <a:off x="3794125" y="4207669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0</a:t>
            </a:r>
            <a:endParaRPr lang="en-US" sz="1600" b="1"/>
          </a:p>
        </p:txBody>
      </p:sp>
      <p:sp>
        <p:nvSpPr>
          <p:cNvPr id="33" name="Text Box 87"/>
          <p:cNvSpPr txBox="1">
            <a:spLocks noChangeArrowheads="1"/>
          </p:cNvSpPr>
          <p:nvPr/>
        </p:nvSpPr>
        <p:spPr bwMode="auto">
          <a:xfrm>
            <a:off x="3794125" y="4463256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1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0</a:t>
            </a:r>
            <a:endParaRPr lang="en-US" sz="1600" b="1"/>
          </a:p>
        </p:txBody>
      </p:sp>
      <p:sp>
        <p:nvSpPr>
          <p:cNvPr id="34" name="Text Box 88"/>
          <p:cNvSpPr txBox="1">
            <a:spLocks noChangeArrowheads="1"/>
          </p:cNvSpPr>
          <p:nvPr/>
        </p:nvSpPr>
        <p:spPr bwMode="auto">
          <a:xfrm>
            <a:off x="3794125" y="4728369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1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1</a:t>
            </a:r>
            <a:endParaRPr lang="en-US" sz="1600" b="1"/>
          </a:p>
        </p:txBody>
      </p:sp>
      <p:sp>
        <p:nvSpPr>
          <p:cNvPr id="35" name="Text Box 89"/>
          <p:cNvSpPr txBox="1">
            <a:spLocks noChangeArrowheads="1"/>
          </p:cNvSpPr>
          <p:nvPr/>
        </p:nvSpPr>
        <p:spPr bwMode="auto">
          <a:xfrm>
            <a:off x="3794125" y="4982369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0</a:t>
            </a:r>
            <a:endParaRPr lang="en-US" sz="1600" b="1"/>
          </a:p>
        </p:txBody>
      </p:sp>
      <p:sp>
        <p:nvSpPr>
          <p:cNvPr id="36" name="Text Box 90"/>
          <p:cNvSpPr txBox="1">
            <a:spLocks noChangeArrowheads="1"/>
          </p:cNvSpPr>
          <p:nvPr/>
        </p:nvSpPr>
        <p:spPr bwMode="auto">
          <a:xfrm>
            <a:off x="3794125" y="5237956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1</a:t>
            </a:r>
            <a:endParaRPr lang="en-US" sz="1600" b="1"/>
          </a:p>
        </p:txBody>
      </p:sp>
      <p:sp>
        <p:nvSpPr>
          <p:cNvPr id="37" name="Text Box 91"/>
          <p:cNvSpPr txBox="1">
            <a:spLocks noChangeArrowheads="1"/>
          </p:cNvSpPr>
          <p:nvPr/>
        </p:nvSpPr>
        <p:spPr bwMode="auto">
          <a:xfrm>
            <a:off x="3794125" y="5491956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1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1</a:t>
            </a:r>
            <a:endParaRPr lang="en-US" sz="1600" b="1"/>
          </a:p>
        </p:txBody>
      </p:sp>
      <p:sp>
        <p:nvSpPr>
          <p:cNvPr id="38" name="Text Box 92"/>
          <p:cNvSpPr txBox="1">
            <a:spLocks noChangeArrowheads="1"/>
          </p:cNvSpPr>
          <p:nvPr/>
        </p:nvSpPr>
        <p:spPr bwMode="auto">
          <a:xfrm>
            <a:off x="3794125" y="5720556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1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0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4983219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  <p:bldP spid="37" grpId="0" autoUpdateAnimBg="0"/>
      <p:bldP spid="3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Analysis: Example #3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171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State diagram</a:t>
            </a:r>
            <a:r>
              <a:rPr lang="en-US" sz="2800" dirty="0"/>
              <a:t>:</a:t>
            </a:r>
          </a:p>
        </p:txBody>
      </p:sp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685800" y="1905000"/>
            <a:ext cx="5310188" cy="3027363"/>
            <a:chOff x="863" y="1200"/>
            <a:chExt cx="3345" cy="1907"/>
          </a:xfrm>
        </p:grpSpPr>
        <p:graphicFrame>
          <p:nvGraphicFramePr>
            <p:cNvPr id="11" name="Object 23"/>
            <p:cNvGraphicFramePr>
              <a:graphicFrameLocks noChangeAspect="1"/>
            </p:cNvGraphicFramePr>
            <p:nvPr/>
          </p:nvGraphicFramePr>
          <p:xfrm>
            <a:off x="863" y="1200"/>
            <a:ext cx="3345" cy="1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5321160" imgH="3029040" progId="Word.Document.8">
                    <p:embed/>
                  </p:oleObj>
                </mc:Choice>
                <mc:Fallback>
                  <p:oleObj name="Document" r:id="rId3" imgW="5321160" imgH="3029040" progId="Word.Document.8">
                    <p:embed/>
                    <p:pic>
                      <p:nvPicPr>
                        <p:cNvPr id="16386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3" y="1200"/>
                          <a:ext cx="3345" cy="19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24"/>
            <p:cNvSpPr>
              <a:spLocks noChangeShapeType="1"/>
            </p:cNvSpPr>
            <p:nvPr/>
          </p:nvSpPr>
          <p:spPr bwMode="auto">
            <a:xfrm flipV="1">
              <a:off x="960" y="1680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>
              <a:off x="960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>
              <a:off x="1488" y="14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1968" y="14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3024" y="148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rot="5400000">
              <a:off x="2160" y="196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>
              <a:off x="2496" y="14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31"/>
          <p:cNvGrpSpPr>
            <a:grpSpLocks/>
          </p:cNvGrpSpPr>
          <p:nvPr/>
        </p:nvGrpSpPr>
        <p:grpSpPr bwMode="auto">
          <a:xfrm>
            <a:off x="6019800" y="3124200"/>
            <a:ext cx="2371725" cy="2927350"/>
            <a:chOff x="4128" y="2049"/>
            <a:chExt cx="1494" cy="1844"/>
          </a:xfrm>
        </p:grpSpPr>
        <p:sp>
          <p:nvSpPr>
            <p:cNvPr id="22" name="Oval 32"/>
            <p:cNvSpPr>
              <a:spLocks noChangeArrowheads="1"/>
            </p:cNvSpPr>
            <p:nvPr/>
          </p:nvSpPr>
          <p:spPr bwMode="auto">
            <a:xfrm>
              <a:off x="4272" y="2385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33"/>
            <p:cNvSpPr txBox="1">
              <a:spLocks noChangeArrowheads="1"/>
            </p:cNvSpPr>
            <p:nvPr/>
          </p:nvSpPr>
          <p:spPr bwMode="auto">
            <a:xfrm>
              <a:off x="4272" y="2385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/>
                <a:t>00</a:t>
              </a:r>
            </a:p>
          </p:txBody>
        </p:sp>
        <p:sp>
          <p:nvSpPr>
            <p:cNvPr id="24" name="Oval 34"/>
            <p:cNvSpPr>
              <a:spLocks noChangeArrowheads="1"/>
            </p:cNvSpPr>
            <p:nvPr/>
          </p:nvSpPr>
          <p:spPr bwMode="auto">
            <a:xfrm>
              <a:off x="4224" y="3297"/>
              <a:ext cx="259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35"/>
            <p:cNvSpPr txBox="1">
              <a:spLocks noChangeArrowheads="1"/>
            </p:cNvSpPr>
            <p:nvPr/>
          </p:nvSpPr>
          <p:spPr bwMode="auto">
            <a:xfrm>
              <a:off x="4224" y="3322"/>
              <a:ext cx="259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/>
                <a:t>01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5184" y="3297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37"/>
            <p:cNvSpPr txBox="1">
              <a:spLocks noChangeArrowheads="1"/>
            </p:cNvSpPr>
            <p:nvPr/>
          </p:nvSpPr>
          <p:spPr bwMode="auto">
            <a:xfrm>
              <a:off x="5184" y="3297"/>
              <a:ext cx="288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/>
                <a:t>11</a:t>
              </a:r>
            </a:p>
          </p:txBody>
        </p:sp>
        <p:sp>
          <p:nvSpPr>
            <p:cNvPr id="28" name="Line 38"/>
            <p:cNvSpPr>
              <a:spLocks noChangeShapeType="1"/>
            </p:cNvSpPr>
            <p:nvPr/>
          </p:nvSpPr>
          <p:spPr bwMode="auto">
            <a:xfrm>
              <a:off x="4512" y="3441"/>
              <a:ext cx="6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39"/>
            <p:cNvSpPr>
              <a:spLocks noChangeShapeType="1"/>
            </p:cNvSpPr>
            <p:nvPr/>
          </p:nvSpPr>
          <p:spPr bwMode="auto">
            <a:xfrm flipV="1">
              <a:off x="4464" y="2577"/>
              <a:ext cx="720" cy="7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40"/>
            <p:cNvSpPr>
              <a:spLocks noChangeShapeType="1"/>
            </p:cNvSpPr>
            <p:nvPr/>
          </p:nvSpPr>
          <p:spPr bwMode="auto">
            <a:xfrm flipV="1">
              <a:off x="5328" y="2625"/>
              <a:ext cx="0" cy="66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41"/>
            <p:cNvSpPr>
              <a:spLocks noChangeArrowheads="1"/>
            </p:cNvSpPr>
            <p:nvPr/>
          </p:nvSpPr>
          <p:spPr bwMode="auto">
            <a:xfrm>
              <a:off x="5184" y="2385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42"/>
            <p:cNvSpPr txBox="1">
              <a:spLocks noChangeArrowheads="1"/>
            </p:cNvSpPr>
            <p:nvPr/>
          </p:nvSpPr>
          <p:spPr bwMode="auto">
            <a:xfrm>
              <a:off x="5184" y="2385"/>
              <a:ext cx="288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/>
                <a:t>10</a:t>
              </a:r>
            </a:p>
          </p:txBody>
        </p:sp>
        <p:cxnSp>
          <p:nvCxnSpPr>
            <p:cNvPr id="33" name="AutoShape 43"/>
            <p:cNvCxnSpPr>
              <a:cxnSpLocks noChangeShapeType="1"/>
              <a:stCxn id="23" idx="1"/>
              <a:endCxn id="22" idx="0"/>
            </p:cNvCxnSpPr>
            <p:nvPr/>
          </p:nvCxnSpPr>
          <p:spPr bwMode="auto">
            <a:xfrm rot="10800000" flipH="1">
              <a:off x="4272" y="2379"/>
              <a:ext cx="120" cy="112"/>
            </a:xfrm>
            <a:prstGeom prst="curvedConnector4">
              <a:avLst>
                <a:gd name="adj1" fmla="val -120000"/>
                <a:gd name="adj2" fmla="val 22321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4" name="Text Box 44"/>
            <p:cNvSpPr txBox="1">
              <a:spLocks noChangeArrowheads="1"/>
            </p:cNvSpPr>
            <p:nvPr/>
          </p:nvSpPr>
          <p:spPr bwMode="auto">
            <a:xfrm>
              <a:off x="5328" y="2832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1/1</a:t>
              </a:r>
            </a:p>
          </p:txBody>
        </p:sp>
        <p:sp>
          <p:nvSpPr>
            <p:cNvPr id="35" name="Text Box 45"/>
            <p:cNvSpPr txBox="1">
              <a:spLocks noChangeArrowheads="1"/>
            </p:cNvSpPr>
            <p:nvPr/>
          </p:nvSpPr>
          <p:spPr bwMode="auto">
            <a:xfrm>
              <a:off x="4704" y="3264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1/0</a:t>
              </a:r>
            </a:p>
          </p:txBody>
        </p:sp>
        <p:sp>
          <p:nvSpPr>
            <p:cNvPr id="36" name="Text Box 46"/>
            <p:cNvSpPr txBox="1">
              <a:spLocks noChangeArrowheads="1"/>
            </p:cNvSpPr>
            <p:nvPr/>
          </p:nvSpPr>
          <p:spPr bwMode="auto">
            <a:xfrm>
              <a:off x="4608" y="2769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0/1</a:t>
              </a:r>
            </a:p>
          </p:txBody>
        </p:sp>
        <p:sp>
          <p:nvSpPr>
            <p:cNvPr id="37" name="Text Box 47"/>
            <p:cNvSpPr txBox="1">
              <a:spLocks noChangeArrowheads="1"/>
            </p:cNvSpPr>
            <p:nvPr/>
          </p:nvSpPr>
          <p:spPr bwMode="auto">
            <a:xfrm>
              <a:off x="4704" y="2304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0/1</a:t>
              </a:r>
            </a:p>
          </p:txBody>
        </p:sp>
        <p:sp>
          <p:nvSpPr>
            <p:cNvPr id="38" name="Text Box 48"/>
            <p:cNvSpPr txBox="1">
              <a:spLocks noChangeArrowheads="1"/>
            </p:cNvSpPr>
            <p:nvPr/>
          </p:nvSpPr>
          <p:spPr bwMode="auto">
            <a:xfrm>
              <a:off x="4128" y="2049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1/1</a:t>
              </a:r>
            </a:p>
          </p:txBody>
        </p:sp>
        <p:sp>
          <p:nvSpPr>
            <p:cNvPr id="39" name="Text Box 49"/>
            <p:cNvSpPr txBox="1">
              <a:spLocks noChangeArrowheads="1"/>
            </p:cNvSpPr>
            <p:nvPr/>
          </p:nvSpPr>
          <p:spPr bwMode="auto">
            <a:xfrm>
              <a:off x="4128" y="2817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0/0</a:t>
              </a:r>
            </a:p>
          </p:txBody>
        </p:sp>
        <p:sp>
          <p:nvSpPr>
            <p:cNvPr id="40" name="Line 50"/>
            <p:cNvSpPr>
              <a:spLocks noChangeShapeType="1"/>
            </p:cNvSpPr>
            <p:nvPr/>
          </p:nvSpPr>
          <p:spPr bwMode="auto">
            <a:xfrm flipH="1">
              <a:off x="4512" y="2481"/>
              <a:ext cx="6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51"/>
            <p:cNvSpPr>
              <a:spLocks noChangeShapeType="1"/>
            </p:cNvSpPr>
            <p:nvPr/>
          </p:nvSpPr>
          <p:spPr bwMode="auto">
            <a:xfrm>
              <a:off x="4368" y="2625"/>
              <a:ext cx="0" cy="66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52"/>
            <p:cNvSpPr>
              <a:spLocks/>
            </p:cNvSpPr>
            <p:nvPr/>
          </p:nvSpPr>
          <p:spPr bwMode="auto">
            <a:xfrm>
              <a:off x="5232" y="3489"/>
              <a:ext cx="214" cy="233"/>
            </a:xfrm>
            <a:custGeom>
              <a:avLst/>
              <a:gdLst>
                <a:gd name="T0" fmla="*/ 5 w 214"/>
                <a:gd name="T1" fmla="*/ 58 h 233"/>
                <a:gd name="T2" fmla="*/ 21 w 214"/>
                <a:gd name="T3" fmla="*/ 198 h 233"/>
                <a:gd name="T4" fmla="*/ 130 w 214"/>
                <a:gd name="T5" fmla="*/ 222 h 233"/>
                <a:gd name="T6" fmla="*/ 210 w 214"/>
                <a:gd name="T7" fmla="*/ 132 h 233"/>
                <a:gd name="T8" fmla="*/ 155 w 214"/>
                <a:gd name="T9" fmla="*/ 0 h 2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4"/>
                <a:gd name="T16" fmla="*/ 0 h 233"/>
                <a:gd name="T17" fmla="*/ 214 w 214"/>
                <a:gd name="T18" fmla="*/ 233 h 2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4" h="233">
                  <a:moveTo>
                    <a:pt x="5" y="58"/>
                  </a:moveTo>
                  <a:cubicBezTo>
                    <a:pt x="6" y="80"/>
                    <a:pt x="0" y="171"/>
                    <a:pt x="21" y="198"/>
                  </a:cubicBezTo>
                  <a:cubicBezTo>
                    <a:pt x="42" y="225"/>
                    <a:pt x="98" y="233"/>
                    <a:pt x="130" y="222"/>
                  </a:cubicBezTo>
                  <a:cubicBezTo>
                    <a:pt x="162" y="211"/>
                    <a:pt x="206" y="169"/>
                    <a:pt x="210" y="132"/>
                  </a:cubicBezTo>
                  <a:cubicBezTo>
                    <a:pt x="214" y="95"/>
                    <a:pt x="167" y="28"/>
                    <a:pt x="155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Text Box 53"/>
            <p:cNvSpPr txBox="1">
              <a:spLocks noChangeArrowheads="1"/>
            </p:cNvSpPr>
            <p:nvPr/>
          </p:nvSpPr>
          <p:spPr bwMode="auto">
            <a:xfrm>
              <a:off x="5232" y="3681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0/0</a:t>
              </a:r>
            </a:p>
          </p:txBody>
        </p:sp>
        <p:sp>
          <p:nvSpPr>
            <p:cNvPr id="44" name="Line 54"/>
            <p:cNvSpPr>
              <a:spLocks noChangeShapeType="1"/>
            </p:cNvSpPr>
            <p:nvPr/>
          </p:nvSpPr>
          <p:spPr bwMode="auto">
            <a:xfrm flipV="1">
              <a:off x="4512" y="2673"/>
              <a:ext cx="720" cy="7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55"/>
            <p:cNvSpPr txBox="1">
              <a:spLocks noChangeArrowheads="1"/>
            </p:cNvSpPr>
            <p:nvPr/>
          </p:nvSpPr>
          <p:spPr bwMode="auto">
            <a:xfrm>
              <a:off x="4896" y="2913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1/0</a:t>
              </a:r>
            </a:p>
          </p:txBody>
        </p:sp>
      </p:grpSp>
      <p:sp>
        <p:nvSpPr>
          <p:cNvPr id="46" name="AutoShape 56"/>
          <p:cNvSpPr>
            <a:spLocks noChangeArrowheads="1"/>
          </p:cNvSpPr>
          <p:nvPr/>
        </p:nvSpPr>
        <p:spPr bwMode="auto">
          <a:xfrm>
            <a:off x="4724400" y="47244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84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Synchronous Sequential Circuits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6" name="Rectangle 3"/>
          <p:cNvSpPr txBox="1">
            <a:spLocks noChangeArrowheads="1"/>
          </p:cNvSpPr>
          <p:nvPr/>
        </p:nvSpPr>
        <p:spPr>
          <a:xfrm>
            <a:off x="457200" y="1493520"/>
            <a:ext cx="8229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Building blocks: </a:t>
            </a:r>
            <a:r>
              <a:rPr lang="en-US" sz="2800" dirty="0">
                <a:solidFill>
                  <a:srgbClr val="0000CC"/>
                </a:solidFill>
              </a:rPr>
              <a:t>logic gates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00CC"/>
                </a:solidFill>
              </a:rPr>
              <a:t>flip-flops</a:t>
            </a:r>
            <a:r>
              <a:rPr lang="en-US" sz="2800" dirty="0"/>
              <a:t>.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Flip-flops make up the </a:t>
            </a:r>
            <a:r>
              <a:rPr lang="en-US" sz="2800" dirty="0">
                <a:solidFill>
                  <a:srgbClr val="0000CC"/>
                </a:solidFill>
              </a:rPr>
              <a:t>memory</a:t>
            </a:r>
            <a:r>
              <a:rPr lang="en-US" sz="2800" dirty="0"/>
              <a:t> while the gates form one or more combinational sub-circuits.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have discussed </a:t>
            </a:r>
            <a:r>
              <a:rPr lang="en-US" sz="2800" i="1" dirty="0"/>
              <a:t>S-R</a:t>
            </a:r>
            <a:r>
              <a:rPr lang="en-US" sz="2800" dirty="0"/>
              <a:t> flip-flop, </a:t>
            </a:r>
            <a:r>
              <a:rPr lang="en-US" sz="2800" i="1" dirty="0"/>
              <a:t>J-K</a:t>
            </a:r>
            <a:r>
              <a:rPr lang="en-US" sz="2800" dirty="0"/>
              <a:t> flip-flop, </a:t>
            </a:r>
            <a:r>
              <a:rPr lang="en-US" sz="2800" i="1" dirty="0"/>
              <a:t>D</a:t>
            </a:r>
            <a:r>
              <a:rPr lang="en-US" sz="2800" dirty="0"/>
              <a:t> flip-flop and </a:t>
            </a:r>
            <a:r>
              <a:rPr lang="en-US" sz="2800" i="1" dirty="0"/>
              <a:t>T</a:t>
            </a:r>
            <a:r>
              <a:rPr lang="en-US" sz="2800" dirty="0"/>
              <a:t> flip-flop.</a:t>
            </a:r>
          </a:p>
        </p:txBody>
      </p:sp>
    </p:spTree>
    <p:extLst>
      <p:ext uri="{BB962C8B-B14F-4D97-AF65-F5344CB8AC3E}">
        <p14:creationId xmlns:p14="http://schemas.microsoft.com/office/powerpoint/2010/main" val="398408733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6.1 Flip-flop Characteristic Tables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Each type of flip-flop has its own </a:t>
            </a:r>
            <a:r>
              <a:rPr lang="en-US" sz="2800" dirty="0" err="1"/>
              <a:t>behaviour</a:t>
            </a:r>
            <a:r>
              <a:rPr lang="en-US" sz="2800" dirty="0"/>
              <a:t>, shown by its </a:t>
            </a:r>
            <a:r>
              <a:rPr lang="en-US" sz="2800" dirty="0">
                <a:solidFill>
                  <a:srgbClr val="C00000"/>
                </a:solidFill>
              </a:rPr>
              <a:t>characteristic table</a:t>
            </a:r>
            <a:r>
              <a:rPr lang="en-US" sz="2800" dirty="0"/>
              <a:t>.</a:t>
            </a: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4800600" y="2641817"/>
            <a:ext cx="3375025" cy="1538288"/>
            <a:chOff x="3168" y="1728"/>
            <a:chExt cx="2126" cy="969"/>
          </a:xfrm>
        </p:grpSpPr>
        <p:graphicFrame>
          <p:nvGraphicFramePr>
            <p:cNvPr id="10" name="Object 5"/>
            <p:cNvGraphicFramePr>
              <a:graphicFrameLocks noChangeAspect="1"/>
            </p:cNvGraphicFramePr>
            <p:nvPr/>
          </p:nvGraphicFramePr>
          <p:xfrm>
            <a:off x="3168" y="1728"/>
            <a:ext cx="2126" cy="9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3390840" imgH="1537200" progId="Word.Document.8">
                    <p:embed/>
                  </p:oleObj>
                </mc:Choice>
                <mc:Fallback>
                  <p:oleObj name="Document" r:id="rId3" imgW="3390840" imgH="1537200" progId="Word.Document.8">
                    <p:embed/>
                    <p:pic>
                      <p:nvPicPr>
                        <p:cNvPr id="922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728"/>
                          <a:ext cx="2126" cy="9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3216" y="1920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rot="5400000">
              <a:off x="3456" y="216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8"/>
          <p:cNvGrpSpPr>
            <a:grpSpLocks/>
          </p:cNvGrpSpPr>
          <p:nvPr/>
        </p:nvGrpSpPr>
        <p:grpSpPr bwMode="auto">
          <a:xfrm>
            <a:off x="1214438" y="2641817"/>
            <a:ext cx="3429000" cy="1570038"/>
            <a:chOff x="909" y="1728"/>
            <a:chExt cx="2160" cy="989"/>
          </a:xfrm>
        </p:grpSpPr>
        <p:graphicFrame>
          <p:nvGraphicFramePr>
            <p:cNvPr id="15" name="Object 9"/>
            <p:cNvGraphicFramePr>
              <a:graphicFrameLocks noChangeAspect="1"/>
            </p:cNvGraphicFramePr>
            <p:nvPr/>
          </p:nvGraphicFramePr>
          <p:xfrm>
            <a:off x="909" y="1731"/>
            <a:ext cx="2160" cy="9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5" imgW="3493080" imgH="1586880" progId="Word.Document.8">
                    <p:embed/>
                  </p:oleObj>
                </mc:Choice>
                <mc:Fallback>
                  <p:oleObj name="Document" r:id="rId5" imgW="3493080" imgH="1586880" progId="Word.Document.8">
                    <p:embed/>
                    <p:pic>
                      <p:nvPicPr>
                        <p:cNvPr id="922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9" y="1731"/>
                          <a:ext cx="2160" cy="9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960" y="1920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 rot="5400000">
              <a:off x="1152" y="216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4805363" y="4546817"/>
            <a:ext cx="2722562" cy="1119188"/>
            <a:chOff x="3171" y="3024"/>
            <a:chExt cx="1715" cy="705"/>
          </a:xfrm>
        </p:grpSpPr>
        <p:graphicFrame>
          <p:nvGraphicFramePr>
            <p:cNvPr id="19" name="Object 13"/>
            <p:cNvGraphicFramePr>
              <a:graphicFrameLocks noChangeAspect="1"/>
            </p:cNvGraphicFramePr>
            <p:nvPr/>
          </p:nvGraphicFramePr>
          <p:xfrm>
            <a:off x="3171" y="3026"/>
            <a:ext cx="1715" cy="7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7" imgW="2733120" imgH="1115280" progId="Word.Document.8">
                    <p:embed/>
                  </p:oleObj>
                </mc:Choice>
                <mc:Fallback>
                  <p:oleObj name="Document" r:id="rId7" imgW="2733120" imgH="1115280" progId="Word.Document.8">
                    <p:embed/>
                    <p:pic>
                      <p:nvPicPr>
                        <p:cNvPr id="9219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1" y="3026"/>
                          <a:ext cx="1715" cy="7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3216" y="3216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 rot="5400000">
              <a:off x="3336" y="32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16"/>
          <p:cNvGrpSpPr>
            <a:grpSpLocks/>
          </p:cNvGrpSpPr>
          <p:nvPr/>
        </p:nvGrpSpPr>
        <p:grpSpPr bwMode="auto">
          <a:xfrm>
            <a:off x="1752600" y="4546817"/>
            <a:ext cx="2219325" cy="992188"/>
            <a:chOff x="1248" y="3024"/>
            <a:chExt cx="1398" cy="625"/>
          </a:xfrm>
        </p:grpSpPr>
        <p:graphicFrame>
          <p:nvGraphicFramePr>
            <p:cNvPr id="23" name="Object 17"/>
            <p:cNvGraphicFramePr>
              <a:graphicFrameLocks noChangeAspect="1"/>
            </p:cNvGraphicFramePr>
            <p:nvPr/>
          </p:nvGraphicFramePr>
          <p:xfrm>
            <a:off x="1248" y="3024"/>
            <a:ext cx="1398" cy="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9" imgW="2225520" imgH="1025640" progId="Word.Document.8">
                    <p:embed/>
                  </p:oleObj>
                </mc:Choice>
                <mc:Fallback>
                  <p:oleObj name="Document" r:id="rId9" imgW="2225520" imgH="1025640" progId="Word.Document.8">
                    <p:embed/>
                    <p:pic>
                      <p:nvPicPr>
                        <p:cNvPr id="9218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024"/>
                          <a:ext cx="1398" cy="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1296" y="321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 rot="5400000">
              <a:off x="1320" y="32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15088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Sequential Circuits: Analysis (1/7)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482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Given a sequential circuit diagram, we can analyze its </a:t>
            </a:r>
            <a:r>
              <a:rPr lang="en-US" sz="2800" dirty="0" err="1"/>
              <a:t>behaviour</a:t>
            </a:r>
            <a:r>
              <a:rPr lang="en-US" sz="2800" dirty="0"/>
              <a:t> by deriving its </a:t>
            </a:r>
            <a:r>
              <a:rPr lang="en-US" sz="2800" i="1" dirty="0">
                <a:solidFill>
                  <a:srgbClr val="C00000"/>
                </a:solidFill>
              </a:rPr>
              <a:t>state table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and hence its </a:t>
            </a:r>
            <a:r>
              <a:rPr lang="en-US" sz="2800" i="1" dirty="0">
                <a:solidFill>
                  <a:srgbClr val="C00000"/>
                </a:solidFill>
              </a:rPr>
              <a:t>state diagram</a:t>
            </a:r>
            <a:r>
              <a:rPr lang="en-US" sz="2800" dirty="0"/>
              <a:t>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Requires </a:t>
            </a:r>
            <a:r>
              <a:rPr lang="en-US" sz="2800" i="1" dirty="0">
                <a:solidFill>
                  <a:srgbClr val="C00000"/>
                </a:solidFill>
              </a:rPr>
              <a:t>state equations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to be derived for the flip-flop inputs, as well as </a:t>
            </a:r>
            <a:r>
              <a:rPr lang="en-US" sz="2800" i="1" dirty="0">
                <a:solidFill>
                  <a:srgbClr val="C00000"/>
                </a:solidFill>
              </a:rPr>
              <a:t>output functions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for the circuit outputs other than the flip-flops (if any).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use </a:t>
            </a:r>
            <a:r>
              <a:rPr lang="en-US" sz="2800" b="1" i="1" dirty="0"/>
              <a:t>A(t)</a:t>
            </a:r>
            <a:r>
              <a:rPr lang="en-US" sz="2800" dirty="0"/>
              <a:t> and </a:t>
            </a:r>
            <a:r>
              <a:rPr lang="en-US" sz="2800" b="1" i="1" dirty="0"/>
              <a:t>A(t+1)</a:t>
            </a:r>
            <a:r>
              <a:rPr lang="en-US" sz="2800" dirty="0"/>
              <a:t> (or simply </a:t>
            </a:r>
            <a:r>
              <a:rPr lang="en-US" sz="2800" b="1" i="1" dirty="0"/>
              <a:t>A</a:t>
            </a:r>
            <a:r>
              <a:rPr lang="en-US" sz="2800" dirty="0"/>
              <a:t> and </a:t>
            </a:r>
            <a:r>
              <a:rPr lang="en-US" sz="2800" b="1" i="1" dirty="0"/>
              <a:t>A</a:t>
            </a:r>
            <a:r>
              <a:rPr lang="en-US" sz="2800" b="1" i="1" baseline="30000" dirty="0"/>
              <a:t>+</a:t>
            </a:r>
            <a:r>
              <a:rPr lang="en-US" sz="2800" dirty="0"/>
              <a:t>) to represent the present state and next state, respectively, of a flip-flop represented by </a:t>
            </a:r>
            <a:r>
              <a:rPr lang="en-US" sz="2800" i="1" dirty="0"/>
              <a:t>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24740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Sequential Circuits: Analysis (2/7)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57200" y="1418469"/>
            <a:ext cx="8229600" cy="56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Example using </a:t>
            </a:r>
            <a:r>
              <a:rPr lang="en-US" sz="2800" i="1" dirty="0"/>
              <a:t>D</a:t>
            </a:r>
            <a:r>
              <a:rPr lang="en-US" sz="2800" dirty="0"/>
              <a:t> flip-flops</a:t>
            </a:r>
          </a:p>
        </p:txBody>
      </p:sp>
      <p:sp>
        <p:nvSpPr>
          <p:cNvPr id="28" name="Text Box 91"/>
          <p:cNvSpPr txBox="1">
            <a:spLocks noChangeArrowheads="1"/>
          </p:cNvSpPr>
          <p:nvPr/>
        </p:nvSpPr>
        <p:spPr bwMode="auto">
          <a:xfrm>
            <a:off x="1295400" y="2606040"/>
            <a:ext cx="2209800" cy="1958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0000CC"/>
                </a:solidFill>
              </a:rPr>
              <a:t>State equations</a:t>
            </a:r>
            <a:r>
              <a:rPr lang="en-US" sz="2000"/>
              <a:t>: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/>
              <a:t>  </a:t>
            </a:r>
            <a:r>
              <a:rPr lang="en-US" sz="2000" i="1"/>
              <a:t>A</a:t>
            </a:r>
            <a:r>
              <a:rPr lang="en-US" sz="2000" i="1" baseline="30000"/>
              <a:t>+</a:t>
            </a:r>
            <a:r>
              <a:rPr lang="en-US" sz="2000" i="1"/>
              <a:t> = A∙x + B</a:t>
            </a:r>
            <a:r>
              <a:rPr lang="en-US" i="1"/>
              <a:t>∙</a:t>
            </a:r>
            <a:r>
              <a:rPr lang="en-US" sz="2000" i="1"/>
              <a:t>x</a:t>
            </a:r>
            <a:endParaRPr lang="en-US" sz="2000"/>
          </a:p>
          <a:p>
            <a:pPr eaLnBrk="0" hangingPunct="0">
              <a:spcBef>
                <a:spcPct val="20000"/>
              </a:spcBef>
            </a:pPr>
            <a:r>
              <a:rPr lang="en-US" sz="2000" i="1"/>
              <a:t>  B</a:t>
            </a:r>
            <a:r>
              <a:rPr lang="en-US" sz="2000" i="1" baseline="30000"/>
              <a:t>+</a:t>
            </a:r>
            <a:r>
              <a:rPr lang="en-US" sz="2000" i="1"/>
              <a:t> = A'</a:t>
            </a:r>
            <a:r>
              <a:rPr lang="en-US" i="1"/>
              <a:t>∙</a:t>
            </a:r>
            <a:r>
              <a:rPr lang="en-US" sz="2000" i="1"/>
              <a:t>x</a:t>
            </a:r>
            <a:endParaRPr lang="en-US" sz="2000"/>
          </a:p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0000CC"/>
                </a:solidFill>
              </a:rPr>
              <a:t>Output function</a:t>
            </a:r>
            <a:r>
              <a:rPr lang="en-US" sz="2000"/>
              <a:t>: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/>
              <a:t>  </a:t>
            </a:r>
            <a:r>
              <a:rPr lang="en-US" sz="2000" i="1"/>
              <a:t>y = (A + B)</a:t>
            </a:r>
            <a:r>
              <a:rPr lang="en-US" i="1"/>
              <a:t>∙</a:t>
            </a:r>
            <a:r>
              <a:rPr lang="en-US" sz="2000" i="1"/>
              <a:t>x'</a:t>
            </a:r>
          </a:p>
        </p:txBody>
      </p:sp>
      <p:grpSp>
        <p:nvGrpSpPr>
          <p:cNvPr id="29" name="Group 100"/>
          <p:cNvGrpSpPr>
            <a:grpSpLocks/>
          </p:cNvGrpSpPr>
          <p:nvPr/>
        </p:nvGrpSpPr>
        <p:grpSpPr bwMode="auto">
          <a:xfrm>
            <a:off x="3810000" y="1996440"/>
            <a:ext cx="4708525" cy="4252913"/>
            <a:chOff x="3810000" y="1752600"/>
            <a:chExt cx="4708525" cy="4252913"/>
          </a:xfrm>
        </p:grpSpPr>
        <p:sp>
          <p:nvSpPr>
            <p:cNvPr id="30" name="Text Box 92"/>
            <p:cNvSpPr txBox="1">
              <a:spLocks noChangeArrowheads="1"/>
            </p:cNvSpPr>
            <p:nvPr/>
          </p:nvSpPr>
          <p:spPr bwMode="auto">
            <a:xfrm>
              <a:off x="5592763" y="5638800"/>
              <a:ext cx="1143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/>
                <a:t>Figure 1  </a:t>
              </a:r>
            </a:p>
          </p:txBody>
        </p:sp>
        <p:grpSp>
          <p:nvGrpSpPr>
            <p:cNvPr id="31" name="Group 99"/>
            <p:cNvGrpSpPr>
              <a:grpSpLocks/>
            </p:cNvGrpSpPr>
            <p:nvPr/>
          </p:nvGrpSpPr>
          <p:grpSpPr bwMode="auto">
            <a:xfrm>
              <a:off x="3810000" y="1752600"/>
              <a:ext cx="4708525" cy="3786188"/>
              <a:chOff x="3810000" y="1752600"/>
              <a:chExt cx="4708525" cy="3786188"/>
            </a:xfrm>
          </p:grpSpPr>
          <p:grpSp>
            <p:nvGrpSpPr>
              <p:cNvPr id="32" name="Group 4"/>
              <p:cNvGrpSpPr>
                <a:grpSpLocks/>
              </p:cNvGrpSpPr>
              <p:nvPr/>
            </p:nvGrpSpPr>
            <p:grpSpPr bwMode="auto">
              <a:xfrm>
                <a:off x="3810000" y="1752600"/>
                <a:ext cx="4708525" cy="3786188"/>
                <a:chOff x="2592" y="1344"/>
                <a:chExt cx="2966" cy="2385"/>
              </a:xfrm>
            </p:grpSpPr>
            <p:sp>
              <p:nvSpPr>
                <p:cNvPr id="35" name="Oval 5"/>
                <p:cNvSpPr>
                  <a:spLocks noChangeArrowheads="1"/>
                </p:cNvSpPr>
                <p:nvPr/>
              </p:nvSpPr>
              <p:spPr bwMode="auto">
                <a:xfrm>
                  <a:off x="5168" y="2098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6"/>
                <p:cNvSpPr>
                  <a:spLocks noChangeShapeType="1"/>
                </p:cNvSpPr>
                <p:nvPr/>
              </p:nvSpPr>
              <p:spPr bwMode="auto">
                <a:xfrm>
                  <a:off x="5040" y="3024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"/>
                <p:cNvSpPr>
                  <a:spLocks noChangeShapeType="1"/>
                </p:cNvSpPr>
                <p:nvPr/>
              </p:nvSpPr>
              <p:spPr bwMode="auto">
                <a:xfrm>
                  <a:off x="5040" y="2688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5040" y="2112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5184" y="2112"/>
                  <a:ext cx="0" cy="24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10"/>
                <p:cNvSpPr>
                  <a:spLocks noChangeShapeType="1"/>
                </p:cNvSpPr>
                <p:nvPr/>
              </p:nvSpPr>
              <p:spPr bwMode="auto">
                <a:xfrm>
                  <a:off x="5040" y="1776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5184" y="1344"/>
                  <a:ext cx="0" cy="43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Oval 12"/>
                <p:cNvSpPr>
                  <a:spLocks noChangeArrowheads="1"/>
                </p:cNvSpPr>
                <p:nvPr/>
              </p:nvSpPr>
              <p:spPr bwMode="auto">
                <a:xfrm>
                  <a:off x="5164" y="1759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40" y="1694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A</a:t>
                  </a:r>
                </a:p>
              </p:txBody>
            </p:sp>
            <p:sp>
              <p:nvSpPr>
                <p:cNvPr id="4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5334" y="2006"/>
                  <a:ext cx="22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A'</a:t>
                  </a:r>
                </a:p>
              </p:txBody>
            </p:sp>
            <p:sp>
              <p:nvSpPr>
                <p:cNvPr id="4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5328" y="2592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B</a:t>
                  </a:r>
                </a:p>
              </p:txBody>
            </p:sp>
            <p:sp>
              <p:nvSpPr>
                <p:cNvPr id="4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5328" y="2928"/>
                  <a:ext cx="22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B'</a:t>
                  </a:r>
                </a:p>
              </p:txBody>
            </p:sp>
            <p:sp>
              <p:nvSpPr>
                <p:cNvPr id="47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5184" y="2448"/>
                  <a:ext cx="0" cy="24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Oval 18"/>
                <p:cNvSpPr>
                  <a:spLocks noChangeArrowheads="1"/>
                </p:cNvSpPr>
                <p:nvPr/>
              </p:nvSpPr>
              <p:spPr bwMode="auto">
                <a:xfrm>
                  <a:off x="5164" y="2671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19"/>
                <p:cNvSpPr>
                  <a:spLocks noChangeShapeType="1"/>
                </p:cNvSpPr>
                <p:nvPr/>
              </p:nvSpPr>
              <p:spPr bwMode="auto">
                <a:xfrm>
                  <a:off x="3024" y="3648"/>
                  <a:ext cx="91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4128" y="3648"/>
                  <a:ext cx="24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1" name="Group 21"/>
                <p:cNvGrpSpPr>
                  <a:grpSpLocks/>
                </p:cNvGrpSpPr>
                <p:nvPr/>
              </p:nvGrpSpPr>
              <p:grpSpPr bwMode="auto">
                <a:xfrm>
                  <a:off x="4224" y="1680"/>
                  <a:ext cx="275" cy="218"/>
                  <a:chOff x="6768" y="11808"/>
                  <a:chExt cx="1008" cy="792"/>
                </a:xfrm>
              </p:grpSpPr>
              <p:sp>
                <p:nvSpPr>
                  <p:cNvPr id="137" name="Freeform 22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5 w 288"/>
                      <a:gd name="T3" fmla="*/ 257 h 864"/>
                      <a:gd name="T4" fmla="*/ 0 w 288"/>
                      <a:gd name="T5" fmla="*/ 513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8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9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0" name="Freeform 25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875 w 576"/>
                      <a:gd name="T3" fmla="*/ 144 h 432"/>
                      <a:gd name="T4" fmla="*/ 1167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1" name="Freeform 26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875 w 576"/>
                      <a:gd name="T3" fmla="*/ 144 h 432"/>
                      <a:gd name="T4" fmla="*/ 1167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2" name="AutoShape 27"/>
                <p:cNvSpPr>
                  <a:spLocks noChangeArrowheads="1"/>
                </p:cNvSpPr>
                <p:nvPr/>
              </p:nvSpPr>
              <p:spPr bwMode="auto">
                <a:xfrm>
                  <a:off x="3600" y="1536"/>
                  <a:ext cx="247" cy="217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AutoShape 28"/>
                <p:cNvSpPr>
                  <a:spLocks noChangeArrowheads="1"/>
                </p:cNvSpPr>
                <p:nvPr/>
              </p:nvSpPr>
              <p:spPr bwMode="auto">
                <a:xfrm>
                  <a:off x="3600" y="1872"/>
                  <a:ext cx="247" cy="217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4032" y="1872"/>
                  <a:ext cx="20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30"/>
                <p:cNvSpPr>
                  <a:spLocks noChangeShapeType="1"/>
                </p:cNvSpPr>
                <p:nvPr/>
              </p:nvSpPr>
              <p:spPr bwMode="auto">
                <a:xfrm>
                  <a:off x="3840" y="1632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840" y="1968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4032" y="1632"/>
                  <a:ext cx="0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4032" y="1872"/>
                  <a:ext cx="0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032" y="1728"/>
                  <a:ext cx="20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Oval 35"/>
                <p:cNvSpPr>
                  <a:spLocks noChangeArrowheads="1"/>
                </p:cNvSpPr>
                <p:nvPr/>
              </p:nvSpPr>
              <p:spPr bwMode="auto">
                <a:xfrm>
                  <a:off x="3191" y="1561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AutoShape 36"/>
                <p:cNvSpPr>
                  <a:spLocks noChangeArrowheads="1"/>
                </p:cNvSpPr>
                <p:nvPr/>
              </p:nvSpPr>
              <p:spPr bwMode="auto">
                <a:xfrm>
                  <a:off x="4560" y="3312"/>
                  <a:ext cx="247" cy="217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AutoShape 37"/>
                <p:cNvSpPr>
                  <a:spLocks noChangeArrowheads="1"/>
                </p:cNvSpPr>
                <p:nvPr/>
              </p:nvSpPr>
              <p:spPr bwMode="auto">
                <a:xfrm>
                  <a:off x="3984" y="2592"/>
                  <a:ext cx="247" cy="217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63" name="Group 38"/>
                <p:cNvGrpSpPr>
                  <a:grpSpLocks/>
                </p:cNvGrpSpPr>
                <p:nvPr/>
              </p:nvGrpSpPr>
              <p:grpSpPr bwMode="auto">
                <a:xfrm>
                  <a:off x="3888" y="3264"/>
                  <a:ext cx="275" cy="218"/>
                  <a:chOff x="6768" y="11808"/>
                  <a:chExt cx="1008" cy="792"/>
                </a:xfrm>
              </p:grpSpPr>
              <p:sp>
                <p:nvSpPr>
                  <p:cNvPr id="132" name="Freeform 39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5 w 288"/>
                      <a:gd name="T3" fmla="*/ 257 h 864"/>
                      <a:gd name="T4" fmla="*/ 0 w 288"/>
                      <a:gd name="T5" fmla="*/ 513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4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5" name="Freeform 42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875 w 576"/>
                      <a:gd name="T3" fmla="*/ 144 h 432"/>
                      <a:gd name="T4" fmla="*/ 1167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" name="Freeform 43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875 w 576"/>
                      <a:gd name="T3" fmla="*/ 144 h 432"/>
                      <a:gd name="T4" fmla="*/ 1167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4" name="Line 44"/>
                <p:cNvSpPr>
                  <a:spLocks noChangeShapeType="1"/>
                </p:cNvSpPr>
                <p:nvPr/>
              </p:nvSpPr>
              <p:spPr bwMode="auto">
                <a:xfrm>
                  <a:off x="4512" y="1776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3216" y="1584"/>
                  <a:ext cx="38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784" y="1728"/>
                  <a:ext cx="816" cy="1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3024" y="1920"/>
                  <a:ext cx="58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48"/>
                <p:cNvSpPr>
                  <a:spLocks noChangeShapeType="1"/>
                </p:cNvSpPr>
                <p:nvPr/>
              </p:nvSpPr>
              <p:spPr bwMode="auto">
                <a:xfrm>
                  <a:off x="3408" y="2064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3024" y="1728"/>
                  <a:ext cx="1" cy="192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Oval 50"/>
                <p:cNvSpPr>
                  <a:spLocks noChangeArrowheads="1"/>
                </p:cNvSpPr>
                <p:nvPr/>
              </p:nvSpPr>
              <p:spPr bwMode="auto">
                <a:xfrm>
                  <a:off x="3002" y="1703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Oval 51"/>
                <p:cNvSpPr>
                  <a:spLocks noChangeArrowheads="1"/>
                </p:cNvSpPr>
                <p:nvPr/>
              </p:nvSpPr>
              <p:spPr bwMode="auto">
                <a:xfrm>
                  <a:off x="3002" y="1895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Oval 52"/>
                <p:cNvSpPr>
                  <a:spLocks noChangeArrowheads="1"/>
                </p:cNvSpPr>
                <p:nvPr/>
              </p:nvSpPr>
              <p:spPr bwMode="auto">
                <a:xfrm>
                  <a:off x="3002" y="2711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3408" y="2064"/>
                  <a:ext cx="0" cy="12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Line 54"/>
                <p:cNvSpPr>
                  <a:spLocks noChangeShapeType="1"/>
                </p:cNvSpPr>
                <p:nvPr/>
              </p:nvSpPr>
              <p:spPr bwMode="auto">
                <a:xfrm>
                  <a:off x="3408" y="3312"/>
                  <a:ext cx="48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Line 55"/>
                <p:cNvSpPr>
                  <a:spLocks noChangeShapeType="1"/>
                </p:cNvSpPr>
                <p:nvPr/>
              </p:nvSpPr>
              <p:spPr bwMode="auto">
                <a:xfrm>
                  <a:off x="3216" y="1352"/>
                  <a:ext cx="0" cy="211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Line 56"/>
                <p:cNvSpPr>
                  <a:spLocks noChangeShapeType="1"/>
                </p:cNvSpPr>
                <p:nvPr/>
              </p:nvSpPr>
              <p:spPr bwMode="auto">
                <a:xfrm>
                  <a:off x="3216" y="3456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3216" y="1344"/>
                  <a:ext cx="19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3024" y="2736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Oval 59"/>
                <p:cNvSpPr>
                  <a:spLocks noChangeArrowheads="1"/>
                </p:cNvSpPr>
                <p:nvPr/>
              </p:nvSpPr>
              <p:spPr bwMode="auto">
                <a:xfrm>
                  <a:off x="4489" y="2862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Line 60"/>
                <p:cNvSpPr>
                  <a:spLocks noChangeShapeType="1"/>
                </p:cNvSpPr>
                <p:nvPr/>
              </p:nvSpPr>
              <p:spPr bwMode="auto">
                <a:xfrm>
                  <a:off x="4224" y="2688"/>
                  <a:ext cx="48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Line 61"/>
                <p:cNvSpPr>
                  <a:spLocks noChangeShapeType="1"/>
                </p:cNvSpPr>
                <p:nvPr/>
              </p:nvSpPr>
              <p:spPr bwMode="auto">
                <a:xfrm>
                  <a:off x="3792" y="2640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Line 62"/>
                <p:cNvSpPr>
                  <a:spLocks noChangeShapeType="1"/>
                </p:cNvSpPr>
                <p:nvPr/>
              </p:nvSpPr>
              <p:spPr bwMode="auto">
                <a:xfrm>
                  <a:off x="3792" y="2352"/>
                  <a:ext cx="13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Line 63"/>
                <p:cNvSpPr>
                  <a:spLocks noChangeShapeType="1"/>
                </p:cNvSpPr>
                <p:nvPr/>
              </p:nvSpPr>
              <p:spPr bwMode="auto">
                <a:xfrm>
                  <a:off x="3408" y="2448"/>
                  <a:ext cx="177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4800" y="3408"/>
                  <a:ext cx="52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Line 65"/>
                <p:cNvSpPr>
                  <a:spLocks noChangeShapeType="1"/>
                </p:cNvSpPr>
                <p:nvPr/>
              </p:nvSpPr>
              <p:spPr bwMode="auto">
                <a:xfrm>
                  <a:off x="4176" y="3360"/>
                  <a:ext cx="38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3792" y="2352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4368" y="3456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4368" y="3456"/>
                  <a:ext cx="0" cy="19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Line 69"/>
                <p:cNvSpPr>
                  <a:spLocks noChangeShapeType="1"/>
                </p:cNvSpPr>
                <p:nvPr/>
              </p:nvSpPr>
              <p:spPr bwMode="auto">
                <a:xfrm>
                  <a:off x="4512" y="1968"/>
                  <a:ext cx="0" cy="105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Line 70"/>
                <p:cNvSpPr>
                  <a:spLocks noChangeShapeType="1"/>
                </p:cNvSpPr>
                <p:nvPr/>
              </p:nvSpPr>
              <p:spPr bwMode="auto">
                <a:xfrm>
                  <a:off x="4512" y="1968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4512" y="2880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5328" y="3312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y</a:t>
                  </a:r>
                </a:p>
              </p:txBody>
            </p:sp>
            <p:sp>
              <p:nvSpPr>
                <p:cNvPr id="93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592" y="1632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x</a:t>
                  </a:r>
                </a:p>
              </p:txBody>
            </p:sp>
            <p:sp>
              <p:nvSpPr>
                <p:cNvPr id="94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4368" y="3024"/>
                  <a:ext cx="2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CP</a:t>
                  </a:r>
                </a:p>
              </p:txBody>
            </p:sp>
            <p:grpSp>
              <p:nvGrpSpPr>
                <p:cNvPr id="95" name="Group 75"/>
                <p:cNvGrpSpPr>
                  <a:grpSpLocks/>
                </p:cNvGrpSpPr>
                <p:nvPr/>
              </p:nvGrpSpPr>
              <p:grpSpPr bwMode="auto">
                <a:xfrm>
                  <a:off x="4656" y="1679"/>
                  <a:ext cx="435" cy="525"/>
                  <a:chOff x="4656" y="1775"/>
                  <a:chExt cx="435" cy="525"/>
                </a:xfrm>
              </p:grpSpPr>
              <p:sp>
                <p:nvSpPr>
                  <p:cNvPr id="127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786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" name="Text Box 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776"/>
                    <a:ext cx="197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D</a:t>
                    </a:r>
                  </a:p>
                </p:txBody>
              </p:sp>
              <p:sp>
                <p:nvSpPr>
                  <p:cNvPr id="129" name="Text Box 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60" y="1775"/>
                    <a:ext cx="20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</a:t>
                    </a:r>
                    <a:endParaRPr lang="en-US" sz="1400" b="1"/>
                  </a:p>
                </p:txBody>
              </p:sp>
              <p:sp>
                <p:nvSpPr>
                  <p:cNvPr id="130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8" y="2108"/>
                    <a:ext cx="24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Q'</a:t>
                    </a:r>
                  </a:p>
                </p:txBody>
              </p:sp>
              <p:sp>
                <p:nvSpPr>
                  <p:cNvPr id="131" name="AutoShape 80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680" y="2040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6" name="Group 81"/>
                <p:cNvGrpSpPr>
                  <a:grpSpLocks/>
                </p:cNvGrpSpPr>
                <p:nvPr/>
              </p:nvGrpSpPr>
              <p:grpSpPr bwMode="auto">
                <a:xfrm>
                  <a:off x="4656" y="2592"/>
                  <a:ext cx="435" cy="525"/>
                  <a:chOff x="4656" y="1775"/>
                  <a:chExt cx="435" cy="525"/>
                </a:xfrm>
              </p:grpSpPr>
              <p:sp>
                <p:nvSpPr>
                  <p:cNvPr id="101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786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" name="Text 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776"/>
                    <a:ext cx="197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D</a:t>
                    </a:r>
                  </a:p>
                </p:txBody>
              </p:sp>
              <p:sp>
                <p:nvSpPr>
                  <p:cNvPr id="124" name="Text 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60" y="1775"/>
                    <a:ext cx="20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</a:t>
                    </a:r>
                    <a:endParaRPr lang="en-US" sz="1400" b="1"/>
                  </a:p>
                </p:txBody>
              </p:sp>
              <p:sp>
                <p:nvSpPr>
                  <p:cNvPr id="125" name="Text Box 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8" y="2108"/>
                    <a:ext cx="24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Q'</a:t>
                    </a:r>
                  </a:p>
                </p:txBody>
              </p:sp>
              <p:sp>
                <p:nvSpPr>
                  <p:cNvPr id="126" name="AutoShape 86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680" y="2040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" name="Group 87"/>
                <p:cNvGrpSpPr>
                  <a:grpSpLocks/>
                </p:cNvGrpSpPr>
                <p:nvPr/>
              </p:nvGrpSpPr>
              <p:grpSpPr bwMode="auto">
                <a:xfrm>
                  <a:off x="3936" y="3585"/>
                  <a:ext cx="185" cy="144"/>
                  <a:chOff x="3648" y="2544"/>
                  <a:chExt cx="233" cy="185"/>
                </a:xfrm>
              </p:grpSpPr>
              <p:sp>
                <p:nvSpPr>
                  <p:cNvPr id="99" name="AutoShape 88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3625" y="2567"/>
                    <a:ext cx="185" cy="139"/>
                  </a:xfrm>
                  <a:prstGeom prst="flowChartExtra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0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3809" y="2600"/>
                    <a:ext cx="72" cy="74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8" name="Oval 90"/>
                <p:cNvSpPr>
                  <a:spLocks noChangeArrowheads="1"/>
                </p:cNvSpPr>
                <p:nvPr/>
              </p:nvSpPr>
              <p:spPr bwMode="auto">
                <a:xfrm>
                  <a:off x="3378" y="2429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3" name="Oval 32"/>
              <p:cNvSpPr/>
              <p:nvPr/>
            </p:nvSpPr>
            <p:spPr>
              <a:xfrm>
                <a:off x="7700963" y="2941638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SG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700963" y="4373563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7684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Sequential Circuits: Analysis (3/7)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93232" y="-124633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>
          <a:xfrm>
            <a:off x="457200" y="1489338"/>
            <a:ext cx="8229600" cy="4682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From the </a:t>
            </a:r>
            <a:r>
              <a:rPr lang="en-US" sz="2800" i="1" dirty="0">
                <a:solidFill>
                  <a:srgbClr val="C00000"/>
                </a:solidFill>
              </a:rPr>
              <a:t>state equations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and </a:t>
            </a:r>
            <a:r>
              <a:rPr lang="en-US" sz="2800" i="1" dirty="0">
                <a:solidFill>
                  <a:srgbClr val="C00000"/>
                </a:solidFill>
              </a:rPr>
              <a:t>output function</a:t>
            </a:r>
            <a:r>
              <a:rPr lang="en-US" sz="2800" dirty="0"/>
              <a:t>, we derive the </a:t>
            </a:r>
            <a:r>
              <a:rPr lang="en-US" sz="2800" b="1" i="1" dirty="0">
                <a:solidFill>
                  <a:srgbClr val="C00000"/>
                </a:solidFill>
              </a:rPr>
              <a:t>state table</a:t>
            </a:r>
            <a:r>
              <a:rPr lang="en-US" sz="2800" dirty="0"/>
              <a:t>, consisting of all possible binary combinations of present states and inputs.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State table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Similar to truth table.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Inputs and present state on the left side.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Outputs and next state on the right side.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i="1" dirty="0">
                <a:solidFill>
                  <a:srgbClr val="C00000"/>
                </a:solidFill>
              </a:rPr>
              <a:t>m</a:t>
            </a:r>
            <a:r>
              <a:rPr lang="en-US" sz="2800" dirty="0"/>
              <a:t> flip-flops and </a:t>
            </a:r>
            <a:r>
              <a:rPr lang="en-US" sz="2800" i="1" dirty="0">
                <a:solidFill>
                  <a:srgbClr val="C00000"/>
                </a:solidFill>
              </a:rPr>
              <a:t>n</a:t>
            </a:r>
            <a:r>
              <a:rPr lang="en-US" sz="2800" dirty="0"/>
              <a:t> inputs </a:t>
            </a:r>
            <a:r>
              <a:rPr lang="en-US" sz="2800" dirty="0">
                <a:sym typeface="Symbol" pitchFamily="18" charset="2"/>
              </a:rPr>
              <a:t>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2</a:t>
            </a:r>
            <a:r>
              <a:rPr lang="en-US" sz="2800" i="1" baseline="50000" dirty="0">
                <a:solidFill>
                  <a:srgbClr val="C00000"/>
                </a:solidFill>
                <a:sym typeface="Symbol" pitchFamily="18" charset="2"/>
              </a:rPr>
              <a:t>m+n</a:t>
            </a:r>
            <a:r>
              <a:rPr lang="en-US" sz="2800" dirty="0">
                <a:sym typeface="Symbol" pitchFamily="18" charset="2"/>
              </a:rPr>
              <a:t> rows.</a:t>
            </a:r>
          </a:p>
        </p:txBody>
      </p:sp>
    </p:spTree>
    <p:extLst>
      <p:ext uri="{BB962C8B-B14F-4D97-AF65-F5344CB8AC3E}">
        <p14:creationId xmlns:p14="http://schemas.microsoft.com/office/powerpoint/2010/main" val="127701661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Sequential Circuits: Analysis (4/7)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457200" y="1286906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C00000"/>
                </a:solidFill>
              </a:rPr>
              <a:t>State table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for circuit of Figure 1:</a:t>
            </a:r>
          </a:p>
        </p:txBody>
      </p:sp>
      <p:grpSp>
        <p:nvGrpSpPr>
          <p:cNvPr id="29" name="Group 6"/>
          <p:cNvGrpSpPr>
            <a:grpSpLocks/>
          </p:cNvGrpSpPr>
          <p:nvPr/>
        </p:nvGrpSpPr>
        <p:grpSpPr bwMode="auto">
          <a:xfrm>
            <a:off x="1828800" y="1972706"/>
            <a:ext cx="4800600" cy="1127125"/>
            <a:chOff x="1104" y="1152"/>
            <a:chExt cx="3024" cy="710"/>
          </a:xfrm>
        </p:grpSpPr>
        <p:sp>
          <p:nvSpPr>
            <p:cNvPr id="30" name="Text Box 4"/>
            <p:cNvSpPr txBox="1">
              <a:spLocks noChangeArrowheads="1"/>
            </p:cNvSpPr>
            <p:nvPr/>
          </p:nvSpPr>
          <p:spPr bwMode="auto">
            <a:xfrm>
              <a:off x="1104" y="1152"/>
              <a:ext cx="1344" cy="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00CC"/>
                  </a:solidFill>
                </a:rPr>
                <a:t>State equations</a:t>
              </a:r>
              <a:r>
                <a:rPr lang="en-US" sz="2000" dirty="0"/>
                <a:t>: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US" sz="2000" dirty="0"/>
                <a:t>  </a:t>
              </a:r>
              <a:r>
                <a:rPr lang="en-US" sz="2000" i="1" dirty="0"/>
                <a:t>A</a:t>
              </a:r>
              <a:r>
                <a:rPr lang="en-US" sz="2000" i="1" baseline="30000" dirty="0"/>
                <a:t>+</a:t>
              </a:r>
              <a:r>
                <a:rPr lang="en-US" sz="2000" i="1" dirty="0"/>
                <a:t> = </a:t>
              </a:r>
              <a:r>
                <a:rPr lang="en-US" sz="2000" i="1" dirty="0" err="1"/>
                <a:t>A∙x</a:t>
              </a:r>
              <a:r>
                <a:rPr lang="en-US" sz="2000" i="1" dirty="0"/>
                <a:t> + </a:t>
              </a:r>
              <a:r>
                <a:rPr lang="en-US" sz="2000" i="1" dirty="0" err="1"/>
                <a:t>B</a:t>
              </a:r>
              <a:r>
                <a:rPr lang="en-US" i="1" dirty="0" err="1"/>
                <a:t>∙</a:t>
              </a:r>
              <a:r>
                <a:rPr lang="en-US" sz="2000" i="1" dirty="0" err="1"/>
                <a:t>x</a:t>
              </a:r>
              <a:endParaRPr lang="en-US" sz="2000" dirty="0"/>
            </a:p>
            <a:p>
              <a:pPr eaLnBrk="0" hangingPunct="0">
                <a:spcBef>
                  <a:spcPct val="20000"/>
                </a:spcBef>
              </a:pPr>
              <a:r>
                <a:rPr lang="en-US" sz="2000" i="1" dirty="0"/>
                <a:t>  B</a:t>
              </a:r>
              <a:r>
                <a:rPr lang="en-US" sz="2000" i="1" baseline="30000" dirty="0"/>
                <a:t>+</a:t>
              </a:r>
              <a:r>
                <a:rPr lang="en-US" sz="2000" i="1" dirty="0"/>
                <a:t> = </a:t>
              </a:r>
              <a:r>
                <a:rPr lang="en-US" sz="2000" i="1" dirty="0" err="1"/>
                <a:t>A'</a:t>
              </a:r>
              <a:r>
                <a:rPr lang="en-US" i="1" dirty="0" err="1"/>
                <a:t>∙</a:t>
              </a:r>
              <a:r>
                <a:rPr lang="en-US" sz="2000" i="1" dirty="0" err="1"/>
                <a:t>x</a:t>
              </a:r>
              <a:endParaRPr lang="en-US" sz="2000" i="1" dirty="0"/>
            </a:p>
          </p:txBody>
        </p:sp>
        <p:sp>
          <p:nvSpPr>
            <p:cNvPr id="31" name="Text Box 5"/>
            <p:cNvSpPr txBox="1">
              <a:spLocks noChangeArrowheads="1"/>
            </p:cNvSpPr>
            <p:nvPr/>
          </p:nvSpPr>
          <p:spPr bwMode="auto">
            <a:xfrm>
              <a:off x="2784" y="1152"/>
              <a:ext cx="134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0000CC"/>
                  </a:solidFill>
                </a:rPr>
                <a:t>Output function</a:t>
              </a:r>
              <a:r>
                <a:rPr lang="en-US" sz="2000"/>
                <a:t>: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US" sz="2000"/>
                <a:t>  </a:t>
              </a:r>
              <a:r>
                <a:rPr lang="en-US" sz="2000" i="1"/>
                <a:t>y = (A + B)</a:t>
              </a:r>
              <a:r>
                <a:rPr lang="en-US" i="1"/>
                <a:t>∙</a:t>
              </a:r>
              <a:r>
                <a:rPr lang="en-US" sz="2000" i="1"/>
                <a:t>x'</a:t>
              </a:r>
            </a:p>
          </p:txBody>
        </p:sp>
      </p:grpSp>
      <p:grpSp>
        <p:nvGrpSpPr>
          <p:cNvPr id="32" name="Group 7"/>
          <p:cNvGrpSpPr>
            <a:grpSpLocks/>
          </p:cNvGrpSpPr>
          <p:nvPr/>
        </p:nvGrpSpPr>
        <p:grpSpPr bwMode="auto">
          <a:xfrm>
            <a:off x="2286000" y="3115706"/>
            <a:ext cx="4097338" cy="3224213"/>
            <a:chOff x="1677" y="1964"/>
            <a:chExt cx="2581" cy="2031"/>
          </a:xfrm>
        </p:grpSpPr>
        <p:graphicFrame>
          <p:nvGraphicFramePr>
            <p:cNvPr id="33" name="Object 8"/>
            <p:cNvGraphicFramePr>
              <a:graphicFrameLocks noChangeAspect="1"/>
            </p:cNvGraphicFramePr>
            <p:nvPr/>
          </p:nvGraphicFramePr>
          <p:xfrm>
            <a:off x="1677" y="1964"/>
            <a:ext cx="2581" cy="20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4109040" imgH="3222720" progId="Word.Document.8">
                    <p:embed/>
                  </p:oleObj>
                </mc:Choice>
                <mc:Fallback>
                  <p:oleObj name="Document" r:id="rId3" imgW="4109040" imgH="3222720" progId="Word.Document.8">
                    <p:embed/>
                    <p:pic>
                      <p:nvPicPr>
                        <p:cNvPr id="1024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7" y="1964"/>
                          <a:ext cx="2581" cy="20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Line 9"/>
            <p:cNvSpPr>
              <a:spLocks noChangeShapeType="1"/>
            </p:cNvSpPr>
            <p:nvPr/>
          </p:nvSpPr>
          <p:spPr bwMode="auto">
            <a:xfrm>
              <a:off x="1728" y="2448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>
              <a:off x="177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>
              <a:off x="2448" y="22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3024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3696" y="225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18647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Sequential Circuits: Analysis (5/7)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64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Alternative form of state table:</a:t>
            </a:r>
          </a:p>
        </p:txBody>
      </p:sp>
      <p:grpSp>
        <p:nvGrpSpPr>
          <p:cNvPr id="53" name="Group 21"/>
          <p:cNvGrpSpPr>
            <a:grpSpLocks/>
          </p:cNvGrpSpPr>
          <p:nvPr/>
        </p:nvGrpSpPr>
        <p:grpSpPr bwMode="auto">
          <a:xfrm>
            <a:off x="685800" y="1752600"/>
            <a:ext cx="5527675" cy="2447925"/>
            <a:chOff x="432" y="1104"/>
            <a:chExt cx="3482" cy="1542"/>
          </a:xfrm>
        </p:grpSpPr>
        <p:grpSp>
          <p:nvGrpSpPr>
            <p:cNvPr id="54" name="Group 4"/>
            <p:cNvGrpSpPr>
              <a:grpSpLocks/>
            </p:cNvGrpSpPr>
            <p:nvPr/>
          </p:nvGrpSpPr>
          <p:grpSpPr bwMode="auto">
            <a:xfrm>
              <a:off x="1728" y="1104"/>
              <a:ext cx="2186" cy="1542"/>
              <a:chOff x="1104" y="1104"/>
              <a:chExt cx="2186" cy="1542"/>
            </a:xfrm>
          </p:grpSpPr>
          <p:graphicFrame>
            <p:nvGraphicFramePr>
              <p:cNvPr id="56" name="Object 5"/>
              <p:cNvGraphicFramePr>
                <a:graphicFrameLocks noChangeAspect="1"/>
              </p:cNvGraphicFramePr>
              <p:nvPr/>
            </p:nvGraphicFramePr>
            <p:xfrm>
              <a:off x="1104" y="1104"/>
              <a:ext cx="2186" cy="15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Document" r:id="rId3" imgW="3691800" imgH="2603880" progId="Word.Document.8">
                      <p:embed/>
                    </p:oleObj>
                  </mc:Choice>
                  <mc:Fallback>
                    <p:oleObj name="Document" r:id="rId3" imgW="3691800" imgH="2603880" progId="Word.Document.8">
                      <p:embed/>
                      <p:pic>
                        <p:nvPicPr>
                          <p:cNvPr id="11267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4" y="1104"/>
                            <a:ext cx="2186" cy="154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" name="Line 6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2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7"/>
              <p:cNvSpPr>
                <a:spLocks noChangeShapeType="1"/>
              </p:cNvSpPr>
              <p:nvPr/>
            </p:nvSpPr>
            <p:spPr bwMode="auto">
              <a:xfrm>
                <a:off x="1200" y="139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Line 8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Line 9"/>
              <p:cNvSpPr>
                <a:spLocks noChangeShapeType="1"/>
              </p:cNvSpPr>
              <p:nvPr/>
            </p:nvSpPr>
            <p:spPr bwMode="auto">
              <a:xfrm>
                <a:off x="2304" y="139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10"/>
              <p:cNvSpPr>
                <a:spLocks noChangeShapeType="1"/>
              </p:cNvSpPr>
              <p:nvPr/>
            </p:nvSpPr>
            <p:spPr bwMode="auto">
              <a:xfrm>
                <a:off x="2928" y="139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" name="Text Box 19"/>
            <p:cNvSpPr txBox="1">
              <a:spLocks noChangeArrowheads="1"/>
            </p:cNvSpPr>
            <p:nvPr/>
          </p:nvSpPr>
          <p:spPr bwMode="auto">
            <a:xfrm>
              <a:off x="432" y="1536"/>
              <a:ext cx="912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Full table</a:t>
              </a:r>
            </a:p>
          </p:txBody>
        </p:sp>
      </p:grpSp>
      <p:grpSp>
        <p:nvGrpSpPr>
          <p:cNvPr id="82" name="Group 22"/>
          <p:cNvGrpSpPr>
            <a:grpSpLocks/>
          </p:cNvGrpSpPr>
          <p:nvPr/>
        </p:nvGrpSpPr>
        <p:grpSpPr bwMode="auto">
          <a:xfrm>
            <a:off x="609600" y="4191000"/>
            <a:ext cx="6159500" cy="2454275"/>
            <a:chOff x="384" y="2640"/>
            <a:chExt cx="3880" cy="1546"/>
          </a:xfrm>
        </p:grpSpPr>
        <p:grpSp>
          <p:nvGrpSpPr>
            <p:cNvPr id="83" name="Group 11"/>
            <p:cNvGrpSpPr>
              <a:grpSpLocks/>
            </p:cNvGrpSpPr>
            <p:nvPr/>
          </p:nvGrpSpPr>
          <p:grpSpPr bwMode="auto">
            <a:xfrm>
              <a:off x="1872" y="2640"/>
              <a:ext cx="2392" cy="1546"/>
              <a:chOff x="1833" y="2564"/>
              <a:chExt cx="2392" cy="1546"/>
            </a:xfrm>
          </p:grpSpPr>
          <p:graphicFrame>
            <p:nvGraphicFramePr>
              <p:cNvPr id="85" name="Object 12"/>
              <p:cNvGraphicFramePr>
                <a:graphicFrameLocks noChangeAspect="1"/>
              </p:cNvGraphicFramePr>
              <p:nvPr/>
            </p:nvGraphicFramePr>
            <p:xfrm>
              <a:off x="1833" y="2564"/>
              <a:ext cx="2392" cy="15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Document" r:id="rId5" imgW="3801240" imgH="2465640" progId="Word.Document.8">
                      <p:embed/>
                    </p:oleObj>
                  </mc:Choice>
                  <mc:Fallback>
                    <p:oleObj name="Document" r:id="rId5" imgW="3801240" imgH="2465640" progId="Word.Document.8">
                      <p:embed/>
                      <p:pic>
                        <p:nvPicPr>
                          <p:cNvPr id="11266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3" y="2564"/>
                            <a:ext cx="2392" cy="154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6" name="Line 13"/>
              <p:cNvSpPr>
                <a:spLocks noChangeShapeType="1"/>
              </p:cNvSpPr>
              <p:nvPr/>
            </p:nvSpPr>
            <p:spPr bwMode="auto">
              <a:xfrm>
                <a:off x="1920" y="3072"/>
                <a:ext cx="22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Line 14"/>
              <p:cNvSpPr>
                <a:spLocks noChangeShapeType="1"/>
              </p:cNvSpPr>
              <p:nvPr/>
            </p:nvSpPr>
            <p:spPr bwMode="auto">
              <a:xfrm>
                <a:off x="1920" y="28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Line 15"/>
              <p:cNvSpPr>
                <a:spLocks noChangeShapeType="1"/>
              </p:cNvSpPr>
              <p:nvPr/>
            </p:nvSpPr>
            <p:spPr bwMode="auto">
              <a:xfrm>
                <a:off x="2640" y="2736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Line 16"/>
              <p:cNvSpPr>
                <a:spLocks noChangeShapeType="1"/>
              </p:cNvSpPr>
              <p:nvPr/>
            </p:nvSpPr>
            <p:spPr bwMode="auto">
              <a:xfrm>
                <a:off x="2640" y="288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Line 17"/>
              <p:cNvSpPr>
                <a:spLocks noChangeShapeType="1"/>
              </p:cNvSpPr>
              <p:nvPr/>
            </p:nvSpPr>
            <p:spPr bwMode="auto">
              <a:xfrm>
                <a:off x="3552" y="273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18"/>
              <p:cNvSpPr>
                <a:spLocks noChangeShapeType="1"/>
              </p:cNvSpPr>
              <p:nvPr/>
            </p:nvSpPr>
            <p:spPr bwMode="auto">
              <a:xfrm>
                <a:off x="3552" y="288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4" name="Text Box 20"/>
            <p:cNvSpPr txBox="1">
              <a:spLocks noChangeArrowheads="1"/>
            </p:cNvSpPr>
            <p:nvPr/>
          </p:nvSpPr>
          <p:spPr bwMode="auto">
            <a:xfrm>
              <a:off x="384" y="2832"/>
              <a:ext cx="1152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Compact 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9222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Sequential Circuits: Analysis (6/7)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From the </a:t>
            </a:r>
            <a:r>
              <a:rPr lang="en-US" sz="2600" i="1" dirty="0">
                <a:solidFill>
                  <a:srgbClr val="C00000"/>
                </a:solidFill>
              </a:rPr>
              <a:t>state table</a:t>
            </a:r>
            <a:r>
              <a:rPr lang="en-US" sz="2600" dirty="0"/>
              <a:t>, we can draw the </a:t>
            </a:r>
            <a:r>
              <a:rPr lang="en-US" sz="2600" b="1" i="1" dirty="0">
                <a:solidFill>
                  <a:srgbClr val="C00000"/>
                </a:solidFill>
              </a:rPr>
              <a:t>state diagram</a:t>
            </a:r>
            <a:r>
              <a:rPr lang="en-US" sz="2600" dirty="0"/>
              <a:t>.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State diagram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Each state is denoted by a circle.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Each arrow (between two circles) denotes a transition of the sequential circuit (a row in state table).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A label of the form </a:t>
            </a:r>
            <a:r>
              <a:rPr lang="en-US" sz="2200" i="1" dirty="0"/>
              <a:t>a</a:t>
            </a:r>
            <a:r>
              <a:rPr lang="en-US" sz="2200" dirty="0"/>
              <a:t>/</a:t>
            </a:r>
            <a:r>
              <a:rPr lang="en-US" sz="2200" i="1" dirty="0"/>
              <a:t>b</a:t>
            </a:r>
            <a:r>
              <a:rPr lang="en-US" sz="2200" dirty="0"/>
              <a:t> is attached to each arrow where </a:t>
            </a:r>
            <a:r>
              <a:rPr lang="en-US" sz="2200" i="1" dirty="0"/>
              <a:t>a</a:t>
            </a:r>
            <a:r>
              <a:rPr lang="en-US" sz="2200" dirty="0"/>
              <a:t> (if there is one) denotes the inputs while </a:t>
            </a:r>
            <a:r>
              <a:rPr lang="en-US" sz="2200" i="1" dirty="0"/>
              <a:t>b</a:t>
            </a:r>
            <a:r>
              <a:rPr lang="en-US" sz="2200" dirty="0"/>
              <a:t> (if there is one) denotes the outputs of the circuit in that transition.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Each combination of the flip-flop values represents a state. Hence, </a:t>
            </a:r>
            <a:r>
              <a:rPr lang="en-US" sz="2600" i="1" dirty="0">
                <a:solidFill>
                  <a:srgbClr val="C00000"/>
                </a:solidFill>
              </a:rPr>
              <a:t>m</a:t>
            </a:r>
            <a:r>
              <a:rPr lang="en-US" sz="2600" dirty="0"/>
              <a:t> flip-flops </a:t>
            </a:r>
            <a:r>
              <a:rPr lang="en-US" sz="2600" dirty="0">
                <a:sym typeface="Symbol" pitchFamily="18" charset="2"/>
              </a:rPr>
              <a:t> up to </a:t>
            </a:r>
            <a:r>
              <a:rPr lang="en-US" sz="2600" dirty="0">
                <a:solidFill>
                  <a:srgbClr val="C00000"/>
                </a:solidFill>
                <a:sym typeface="Symbol" pitchFamily="18" charset="2"/>
              </a:rPr>
              <a:t>2</a:t>
            </a:r>
            <a:r>
              <a:rPr lang="en-US" sz="2600" i="1" baseline="50000" dirty="0">
                <a:solidFill>
                  <a:srgbClr val="C00000"/>
                </a:solidFill>
                <a:sym typeface="Symbol" pitchFamily="18" charset="2"/>
              </a:rPr>
              <a:t>m</a:t>
            </a:r>
            <a:r>
              <a:rPr lang="en-US" sz="2600" dirty="0">
                <a:sym typeface="Symbol" pitchFamily="18" charset="2"/>
              </a:rPr>
              <a:t> states.</a:t>
            </a:r>
          </a:p>
        </p:txBody>
      </p:sp>
    </p:spTree>
    <p:extLst>
      <p:ext uri="{BB962C8B-B14F-4D97-AF65-F5344CB8AC3E}">
        <p14:creationId xmlns:p14="http://schemas.microsoft.com/office/powerpoint/2010/main" val="452049303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22081</TotalTime>
  <Words>1475</Words>
  <Application>Microsoft Macintosh PowerPoint</Application>
  <PresentationFormat>On-screen Show (4:3)</PresentationFormat>
  <Paragraphs>290</Paragraphs>
  <Slides>20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Clarity</vt:lpstr>
      <vt:lpstr>Document</vt:lpstr>
      <vt:lpstr>http://www.comp.nus.edu.sg/~cs2100/</vt:lpstr>
      <vt:lpstr>6. Synchronous Sequential Circuits</vt:lpstr>
      <vt:lpstr>6.1 Flip-flop Characteristic Tables</vt:lpstr>
      <vt:lpstr>6.2 Sequential Circuits: Analysis (1/7)</vt:lpstr>
      <vt:lpstr>6.2 Sequential Circuits: Analysis (2/7)</vt:lpstr>
      <vt:lpstr>6.2 Sequential Circuits: Analysis (3/7)</vt:lpstr>
      <vt:lpstr>6.2 Sequential Circuits: Analysis (4/7)</vt:lpstr>
      <vt:lpstr>6.2 Sequential Circuits: Analysis (5/7)</vt:lpstr>
      <vt:lpstr>6.2 Sequential Circuits: Analysis (6/7)</vt:lpstr>
      <vt:lpstr>6.2 Sequential Circuits: Analysis (7/7)</vt:lpstr>
      <vt:lpstr>6.2 Flip-flop Input Functions (1/3)</vt:lpstr>
      <vt:lpstr>6.2 Flip-flop Input Functions (2/3)</vt:lpstr>
      <vt:lpstr>6.2 Flip-flop Input Functions (3/3)</vt:lpstr>
      <vt:lpstr>6.2 Analysis: Example #2 (1/3)</vt:lpstr>
      <vt:lpstr>6.2 Analysis: Example #2 (2/3)</vt:lpstr>
      <vt:lpstr>6.2 Analysis: Example #2 (3/3)</vt:lpstr>
      <vt:lpstr>6.2 Analysis: Example #3 (1/3)</vt:lpstr>
      <vt:lpstr>6.2 Analysis: Example #3 (2/3)</vt:lpstr>
      <vt:lpstr>6.2 Analysis: Example #3 (3/3)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Keng Yan, Colin</cp:lastModifiedBy>
  <cp:revision>1909</cp:revision>
  <cp:lastPrinted>2017-06-30T03:15:07Z</cp:lastPrinted>
  <dcterms:created xsi:type="dcterms:W3CDTF">1998-09-05T15:03:32Z</dcterms:created>
  <dcterms:modified xsi:type="dcterms:W3CDTF">2022-10-11T12:17:08Z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