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18"/>
  </p:notesMasterIdLst>
  <p:handoutMasterIdLst>
    <p:handoutMasterId r:id="rId19"/>
  </p:handoutMasterIdLst>
  <p:sldIdLst>
    <p:sldId id="256" r:id="rId2"/>
    <p:sldId id="670" r:id="rId3"/>
    <p:sldId id="468" r:id="rId4"/>
    <p:sldId id="642" r:id="rId5"/>
    <p:sldId id="600" r:id="rId6"/>
    <p:sldId id="638" r:id="rId7"/>
    <p:sldId id="639" r:id="rId8"/>
    <p:sldId id="601" r:id="rId9"/>
    <p:sldId id="602" r:id="rId10"/>
    <p:sldId id="603" r:id="rId11"/>
    <p:sldId id="664" r:id="rId12"/>
    <p:sldId id="604" r:id="rId13"/>
    <p:sldId id="605" r:id="rId14"/>
    <p:sldId id="606" r:id="rId15"/>
    <p:sldId id="607" r:id="rId16"/>
    <p:sldId id="308" r:id="rId1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006600"/>
    <a:srgbClr val="FFCCFF"/>
    <a:srgbClr val="CCCCFF"/>
    <a:srgbClr val="CCFF99"/>
    <a:srgbClr val="E2FFC5"/>
    <a:srgbClr val="CCFFFF"/>
    <a:srgbClr val="A50021"/>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5" autoAdjust="0"/>
    <p:restoredTop sz="91639" autoAdjust="0"/>
  </p:normalViewPr>
  <p:slideViewPr>
    <p:cSldViewPr snapToGrid="0">
      <p:cViewPr varScale="1">
        <p:scale>
          <a:sx n="96" d="100"/>
          <a:sy n="96" d="100"/>
        </p:scale>
        <p:origin x="1632"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1152" y="78"/>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CS2100 Computer Organisation</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8/4/22</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CS2100 Computer </a:t>
            </a:r>
            <a:r>
              <a:rPr lang="en-US" dirty="0" err="1"/>
              <a:t>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17864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65107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55745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98820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5941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184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31952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9433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65340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4644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5100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3243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2661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0953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dirty="0"/>
              <a: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Aaron Tan, NUS</a:t>
            </a:r>
            <a:endParaRPr lang="en-US" dirty="0"/>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dirty="0"/>
          </a:p>
        </p:txBody>
      </p:sp>
      <p:sp>
        <p:nvSpPr>
          <p:cNvPr id="9" name="Slide Number Placeholder 8"/>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dirty="0"/>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dirty="0"/>
          </a:p>
        </p:txBody>
      </p:sp>
      <p:sp>
        <p:nvSpPr>
          <p:cNvPr id="5" name="Slide Number Placeholder 4"/>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Aaron Tan, NUS</a:t>
            </a:r>
            <a:endParaRPr lang="en-US" dirty="0"/>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dirty="0"/>
          </a:p>
        </p:txBody>
      </p:sp>
      <p:sp>
        <p:nvSpPr>
          <p:cNvPr id="4" name="Slide Number Placeholder 3"/>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SG"/>
              <a:t>Lecture #4: Pointers and Functions</a:t>
            </a:r>
            <a:endParaRPr lang="en-US" dirty="0"/>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1 - </a:t>
            </a:r>
            <a:fld id="{2E4790E1-2590-4AEE-892D-AB46A7688113}" type="slidenum">
              <a:rPr lang="en-US" smtClean="0"/>
              <a:pPr>
                <a:defRPr/>
              </a:pPr>
              <a:t>‹#›</a:t>
            </a:fld>
            <a:endParaRPr lang="en-US" dirty="0"/>
          </a:p>
        </p:txBody>
      </p:sp>
      <p:pic>
        <p:nvPicPr>
          <p:cNvPr id="9" name="Picture 8" descr="Qr code&#10;&#10;Description automatically generated">
            <a:extLst>
              <a:ext uri="{FF2B5EF4-FFF2-40B4-BE49-F238E27FC236}">
                <a16:creationId xmlns:a16="http://schemas.microsoft.com/office/drawing/2014/main" id="{16C60B82-624D-9229-757C-8F12CED1CE5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825955"/>
            <a:ext cx="1041401" cy="1041401"/>
          </a:xfrm>
          <a:prstGeom prst="rect">
            <a:avLst/>
          </a:prstGeom>
        </p:spPr>
      </p:pic>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app.sli.do/event/bRPtUxgykAQjjF5XBpLed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Lecture #4a</a:t>
            </a:r>
          </a:p>
        </p:txBody>
      </p:sp>
      <p:sp>
        <p:nvSpPr>
          <p:cNvPr id="11" name="[TextBox 7]"/>
          <p:cNvSpPr txBox="1"/>
          <p:nvPr/>
        </p:nvSpPr>
        <p:spPr>
          <a:xfrm>
            <a:off x="1493520" y="3462867"/>
            <a:ext cx="6350000" cy="707886"/>
          </a:xfrm>
          <a:prstGeom prst="rect">
            <a:avLst/>
          </a:prstGeom>
          <a:noFill/>
        </p:spPr>
        <p:txBody>
          <a:bodyPr wrap="square" rtlCol="0">
            <a:spAutoFit/>
          </a:bodyPr>
          <a:lstStyle/>
          <a:p>
            <a:pPr algn="ctr"/>
            <a:r>
              <a:rPr lang="en-SG" sz="4000" dirty="0">
                <a:solidFill>
                  <a:srgbClr val="C00000"/>
                </a:solidFill>
                <a:latin typeface="Calibri" panose="020F0502020204030204" pitchFamily="34" charset="0"/>
              </a:rPr>
              <a:t>Pointers and Functions</a:t>
            </a:r>
            <a:endParaRPr lang="en-US" sz="2400" dirty="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dirty="0">
                <a:latin typeface="Calibri" panose="020F0502020204030204" pitchFamily="34" charset="0"/>
                <a:hlinkClick r:id="rId5"/>
              </a:rPr>
              <a:t>http://www.comp.nus.edu.sg/~cs2100/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1.3 Assigning Value to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10</a:t>
            </a:fld>
            <a:endParaRPr dirty="0"/>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1529255"/>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Since a pointer contains an address, only an address may be assigned to a pointer</a:t>
            </a:r>
          </a:p>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Example: Assigning address of </a:t>
            </a:r>
            <a:r>
              <a:rPr lang="en-US" sz="2400" dirty="0">
                <a:solidFill>
                  <a:srgbClr val="0000FF"/>
                </a:solidFill>
                <a:latin typeface="Arial" pitchFamily="34" charset="0"/>
                <a:cs typeface="Arial" pitchFamily="34" charset="0"/>
              </a:rPr>
              <a:t>a</a:t>
            </a:r>
            <a:r>
              <a:rPr lang="en-US" sz="2400" dirty="0">
                <a:latin typeface="Arial" pitchFamily="34" charset="0"/>
                <a:cs typeface="Arial" pitchFamily="34" charset="0"/>
              </a:rPr>
              <a:t> to </a:t>
            </a:r>
            <a:r>
              <a:rPr lang="en-US" dirty="0">
                <a:solidFill>
                  <a:srgbClr val="0000FF"/>
                </a:solidFill>
                <a:latin typeface="Arial" pitchFamily="34" charset="0"/>
                <a:cs typeface="Arial" pitchFamily="34" charset="0"/>
              </a:rPr>
              <a:t>a</a:t>
            </a:r>
            <a:r>
              <a:rPr lang="en-US" sz="2400" dirty="0">
                <a:solidFill>
                  <a:srgbClr val="0000FF"/>
                </a:solidFill>
                <a:latin typeface="Arial" pitchFamily="34" charset="0"/>
                <a:cs typeface="Arial" pitchFamily="34" charset="0"/>
              </a:rPr>
              <a:t>_ptr</a:t>
            </a:r>
          </a:p>
        </p:txBody>
      </p:sp>
      <p:sp>
        <p:nvSpPr>
          <p:cNvPr id="9" name="[TextBox 1]">
            <a:extLst>
              <a:ext uri="{FF2B5EF4-FFF2-40B4-BE49-F238E27FC236}">
                <a16:creationId xmlns:a16="http://schemas.microsoft.com/office/drawing/2014/main" id="{22302BEB-CAD1-4CD4-B6DF-9011531B435A}"/>
              </a:ext>
            </a:extLst>
          </p:cNvPr>
          <p:cNvSpPr txBox="1"/>
          <p:nvPr/>
        </p:nvSpPr>
        <p:spPr>
          <a:xfrm>
            <a:off x="914399" y="2573024"/>
            <a:ext cx="7930055" cy="135421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*a_ptr; </a:t>
            </a:r>
            <a:r>
              <a:rPr lang="en-US" sz="2400" b="1" dirty="0">
                <a:solidFill>
                  <a:schemeClr val="tx2">
                    <a:lumMod val="50000"/>
                  </a:schemeClr>
                </a:solidFill>
                <a:latin typeface="Courier New" panose="02070309020205020404" pitchFamily="49" charset="0"/>
                <a:cs typeface="Courier New" panose="02070309020205020404" pitchFamily="49" charset="0"/>
              </a:rPr>
              <a:t>// declaring an int pointer</a:t>
            </a:r>
          </a:p>
          <a:p>
            <a:endParaRPr lang="en-US" sz="1000" b="1" dirty="0">
              <a:solidFill>
                <a:schemeClr val="tx2">
                  <a:lumMod val="50000"/>
                </a:schemeClr>
              </a:solidFill>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a_ptr = &amp;a;</a:t>
            </a:r>
          </a:p>
        </p:txBody>
      </p:sp>
      <p:grpSp>
        <p:nvGrpSpPr>
          <p:cNvPr id="10" name="[Group 5]">
            <a:extLst>
              <a:ext uri="{FF2B5EF4-FFF2-40B4-BE49-F238E27FC236}">
                <a16:creationId xmlns:a16="http://schemas.microsoft.com/office/drawing/2014/main" id="{445D4EC2-50BC-4722-B64C-F13FDA1E074D}"/>
              </a:ext>
            </a:extLst>
          </p:cNvPr>
          <p:cNvGrpSpPr/>
          <p:nvPr/>
        </p:nvGrpSpPr>
        <p:grpSpPr>
          <a:xfrm>
            <a:off x="2705755" y="3958638"/>
            <a:ext cx="3539357" cy="1045044"/>
            <a:chOff x="2037693" y="5517932"/>
            <a:chExt cx="3539357" cy="1045044"/>
          </a:xfrm>
        </p:grpSpPr>
        <p:grpSp>
          <p:nvGrpSpPr>
            <p:cNvPr id="12" name="[Group 25]">
              <a:extLst>
                <a:ext uri="{FF2B5EF4-FFF2-40B4-BE49-F238E27FC236}">
                  <a16:creationId xmlns:a16="http://schemas.microsoft.com/office/drawing/2014/main" id="{B44B502D-5DD9-41B3-804E-18A037437CB6}"/>
                </a:ext>
              </a:extLst>
            </p:cNvPr>
            <p:cNvGrpSpPr/>
            <p:nvPr/>
          </p:nvGrpSpPr>
          <p:grpSpPr>
            <a:xfrm>
              <a:off x="4271141" y="5517932"/>
              <a:ext cx="1305909" cy="1045044"/>
              <a:chOff x="6910551" y="3725423"/>
              <a:chExt cx="1305909" cy="1045044"/>
            </a:xfrm>
          </p:grpSpPr>
          <p:sp>
            <p:nvSpPr>
              <p:cNvPr id="18" name="Rectangle 17">
                <a:extLst>
                  <a:ext uri="{FF2B5EF4-FFF2-40B4-BE49-F238E27FC236}">
                    <a16:creationId xmlns:a16="http://schemas.microsoft.com/office/drawing/2014/main" id="{56F09CE9-2937-4129-AFAA-C22D00F63BD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FDB5D4ED-E789-41FA-971A-48F3E9F20510}"/>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20" name="TextBox 19">
                <a:extLst>
                  <a:ext uri="{FF2B5EF4-FFF2-40B4-BE49-F238E27FC236}">
                    <a16:creationId xmlns:a16="http://schemas.microsoft.com/office/drawing/2014/main" id="{18797A60-762E-4D3E-ABED-FBD7531627CC}"/>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13" name="[Group 25]">
              <a:extLst>
                <a:ext uri="{FF2B5EF4-FFF2-40B4-BE49-F238E27FC236}">
                  <a16:creationId xmlns:a16="http://schemas.microsoft.com/office/drawing/2014/main" id="{99DACD7B-BCEB-4552-8BE3-75A6CDE96E17}"/>
                </a:ext>
              </a:extLst>
            </p:cNvPr>
            <p:cNvGrpSpPr/>
            <p:nvPr/>
          </p:nvGrpSpPr>
          <p:grpSpPr>
            <a:xfrm>
              <a:off x="2037693" y="5517932"/>
              <a:ext cx="1305909" cy="1045044"/>
              <a:chOff x="6910551" y="3725423"/>
              <a:chExt cx="1305909" cy="1045044"/>
            </a:xfrm>
          </p:grpSpPr>
          <p:sp>
            <p:nvSpPr>
              <p:cNvPr id="16" name="Rectangle 15">
                <a:extLst>
                  <a:ext uri="{FF2B5EF4-FFF2-40B4-BE49-F238E27FC236}">
                    <a16:creationId xmlns:a16="http://schemas.microsoft.com/office/drawing/2014/main" id="{7EDD49F9-A2DF-488B-86DB-6E460954465B}"/>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1F4D1F4-04A7-4F6F-8732-560644513F93}"/>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15" name="Straight Arrow Connector 14">
              <a:extLst>
                <a:ext uri="{FF2B5EF4-FFF2-40B4-BE49-F238E27FC236}">
                  <a16:creationId xmlns:a16="http://schemas.microsoft.com/office/drawing/2014/main" id="{051DEE2B-7346-404B-9F13-4A73C5EB0A74}"/>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1]">
            <a:extLst>
              <a:ext uri="{FF2B5EF4-FFF2-40B4-BE49-F238E27FC236}">
                <a16:creationId xmlns:a16="http://schemas.microsoft.com/office/drawing/2014/main" id="{77CD1C53-B5A3-47B6-A8F9-AD346B692D12}"/>
              </a:ext>
            </a:extLst>
          </p:cNvPr>
          <p:cNvSpPr txBox="1"/>
          <p:nvPr/>
        </p:nvSpPr>
        <p:spPr>
          <a:xfrm>
            <a:off x="914399" y="5668271"/>
            <a:ext cx="7930055" cy="83099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*a_ptr = &amp;a; </a:t>
            </a:r>
            <a:r>
              <a:rPr lang="en-US" sz="2400" b="1" dirty="0">
                <a:solidFill>
                  <a:schemeClr val="tx2">
                    <a:lumMod val="50000"/>
                  </a:schemeClr>
                </a:solidFill>
                <a:latin typeface="Courier New" panose="02070309020205020404" pitchFamily="49" charset="0"/>
                <a:cs typeface="Courier New" panose="02070309020205020404" pitchFamily="49" charset="0"/>
              </a:rPr>
              <a:t>// initialising a_ptr</a:t>
            </a:r>
          </a:p>
        </p:txBody>
      </p:sp>
      <p:sp>
        <p:nvSpPr>
          <p:cNvPr id="23" name="TextBox 22">
            <a:extLst>
              <a:ext uri="{FF2B5EF4-FFF2-40B4-BE49-F238E27FC236}">
                <a16:creationId xmlns:a16="http://schemas.microsoft.com/office/drawing/2014/main" id="{F57ACF3C-14A1-49BB-9CEE-984CB1DD7A7D}"/>
              </a:ext>
            </a:extLst>
          </p:cNvPr>
          <p:cNvSpPr txBox="1"/>
          <p:nvPr/>
        </p:nvSpPr>
        <p:spPr>
          <a:xfrm>
            <a:off x="441432" y="5144675"/>
            <a:ext cx="8261133" cy="461665"/>
          </a:xfrm>
          <a:prstGeom prst="rect">
            <a:avLst/>
          </a:prstGeom>
          <a:noFill/>
        </p:spPr>
        <p:txBody>
          <a:bodyPr wrap="square" rtlCol="0">
            <a:spAutoFit/>
          </a:bodyPr>
          <a:lstStyle/>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We may initialise a pointer during its declaration:</a:t>
            </a:r>
          </a:p>
        </p:txBody>
      </p:sp>
    </p:spTree>
    <p:extLst>
      <p:ext uri="{BB962C8B-B14F-4D97-AF65-F5344CB8AC3E}">
        <p14:creationId xmlns:p14="http://schemas.microsoft.com/office/powerpoint/2010/main" val="1333940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Visualization</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11</a:t>
            </a:fld>
            <a:endParaRPr dirty="0"/>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5185130"/>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 </a:t>
            </a:r>
            <a:r>
              <a:rPr lang="en-US" b="1" dirty="0">
                <a:solidFill>
                  <a:srgbClr val="008000"/>
                </a:solidFill>
                <a:latin typeface="Courier New" panose="02070309020205020404" pitchFamily="49" charset="0"/>
                <a:cs typeface="Courier New" panose="02070309020205020404" pitchFamily="49" charset="0"/>
              </a:rPr>
              <a:t>123</a:t>
            </a:r>
            <a:r>
              <a:rPr lang="en-US" b="1" dirty="0">
                <a:latin typeface="Courier New" panose="02070309020205020404" pitchFamily="49" charset="0"/>
                <a:cs typeface="Courier New" panose="02070309020205020404" pitchFamily="49" charset="0"/>
              </a:rPr>
              <a:t>;</a:t>
            </a:r>
          </a:p>
          <a:p>
            <a:pPr marL="352425" indent="-352425">
              <a:spcBef>
                <a:spcPts val="600"/>
              </a:spcBef>
              <a:buClr>
                <a:schemeClr val="bg1">
                  <a:lumMod val="50000"/>
                </a:schemeClr>
              </a:buClr>
              <a:buSzPct val="100000"/>
              <a:buFont typeface="Wingdings" panose="05000000000000000000" pitchFamily="2" charset="2"/>
              <a:buChar char="§"/>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a_ptr</a:t>
            </a:r>
            <a:r>
              <a:rPr lang="en-US" b="1" dirty="0">
                <a:latin typeface="Courier New" panose="02070309020205020404" pitchFamily="49" charset="0"/>
                <a:cs typeface="Courier New" panose="02070309020205020404" pitchFamily="49" charset="0"/>
              </a:rPr>
              <a:t>;</a:t>
            </a:r>
          </a:p>
          <a:p>
            <a:pPr marL="352425" indent="-352425">
              <a:spcBef>
                <a:spcPts val="600"/>
              </a:spcBef>
              <a:buClr>
                <a:schemeClr val="bg1">
                  <a:lumMod val="50000"/>
                </a:schemeClr>
              </a:buClr>
              <a:buSzPct val="100000"/>
              <a:buFont typeface="Wingdings" panose="05000000000000000000" pitchFamily="2" charset="2"/>
              <a:buChar char="§"/>
            </a:pPr>
            <a:r>
              <a:rPr lang="en-US" b="1" dirty="0" err="1">
                <a:latin typeface="Courier New" panose="02070309020205020404" pitchFamily="49" charset="0"/>
                <a:cs typeface="Courier New" panose="02070309020205020404" pitchFamily="49" charset="0"/>
              </a:rPr>
              <a:t>a_ptr</a:t>
            </a:r>
            <a:r>
              <a:rPr lang="en-US" b="1" dirty="0">
                <a:latin typeface="Courier New" panose="02070309020205020404" pitchFamily="49" charset="0"/>
                <a:cs typeface="Courier New" panose="02070309020205020404" pitchFamily="49" charset="0"/>
              </a:rPr>
              <a:t> = &amp;a;</a:t>
            </a:r>
            <a:r>
              <a:rPr lang="en-US" sz="2400" dirty="0">
                <a:solidFill>
                  <a:srgbClr val="0000FF"/>
                </a:solidFill>
                <a:latin typeface="Consolas" panose="020B0609020204030204" pitchFamily="49" charset="0"/>
                <a:cs typeface="Arial" pitchFamily="34" charset="0"/>
              </a:rPr>
              <a:t> </a:t>
            </a:r>
          </a:p>
        </p:txBody>
      </p:sp>
      <p:sp>
        <p:nvSpPr>
          <p:cNvPr id="24" name="[TextBox 1]">
            <a:extLst>
              <a:ext uri="{FF2B5EF4-FFF2-40B4-BE49-F238E27FC236}">
                <a16:creationId xmlns:a16="http://schemas.microsoft.com/office/drawing/2014/main" id="{62758860-5AB1-40F5-A125-AF960821DE6A}"/>
              </a:ext>
            </a:extLst>
          </p:cNvPr>
          <p:cNvSpPr txBox="1"/>
          <p:nvPr/>
        </p:nvSpPr>
        <p:spPr>
          <a:xfrm>
            <a:off x="5835660" y="1234159"/>
            <a:ext cx="116432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latin typeface="Courier New" panose="02070309020205020404" pitchFamily="49" charset="0"/>
                <a:cs typeface="Courier New" panose="02070309020205020404" pitchFamily="49" charset="0"/>
              </a:rPr>
              <a:t>name</a:t>
            </a:r>
          </a:p>
        </p:txBody>
      </p:sp>
      <p:sp>
        <p:nvSpPr>
          <p:cNvPr id="25" name="[TextBox 1]">
            <a:extLst>
              <a:ext uri="{FF2B5EF4-FFF2-40B4-BE49-F238E27FC236}">
                <a16:creationId xmlns:a16="http://schemas.microsoft.com/office/drawing/2014/main" id="{62758860-5AB1-40F5-A125-AF960821DE6A}"/>
              </a:ext>
            </a:extLst>
          </p:cNvPr>
          <p:cNvSpPr txBox="1"/>
          <p:nvPr/>
        </p:nvSpPr>
        <p:spPr>
          <a:xfrm>
            <a:off x="3995747" y="1234159"/>
            <a:ext cx="183526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latin typeface="Courier New" panose="02070309020205020404" pitchFamily="49" charset="0"/>
                <a:cs typeface="Courier New" panose="02070309020205020404" pitchFamily="49" charset="0"/>
              </a:rPr>
              <a:t>address</a:t>
            </a:r>
          </a:p>
        </p:txBody>
      </p:sp>
      <p:sp>
        <p:nvSpPr>
          <p:cNvPr id="26" name="[TextBox 1]">
            <a:extLst>
              <a:ext uri="{FF2B5EF4-FFF2-40B4-BE49-F238E27FC236}">
                <a16:creationId xmlns:a16="http://schemas.microsoft.com/office/drawing/2014/main" id="{62758860-5AB1-40F5-A125-AF960821DE6A}"/>
              </a:ext>
            </a:extLst>
          </p:cNvPr>
          <p:cNvSpPr txBox="1"/>
          <p:nvPr/>
        </p:nvSpPr>
        <p:spPr>
          <a:xfrm>
            <a:off x="7003939" y="1234159"/>
            <a:ext cx="183526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latin typeface="Courier New" panose="02070309020205020404" pitchFamily="49" charset="0"/>
                <a:cs typeface="Courier New" panose="02070309020205020404" pitchFamily="49" charset="0"/>
              </a:rPr>
              <a:t>value</a:t>
            </a:r>
          </a:p>
        </p:txBody>
      </p:sp>
      <p:sp>
        <p:nvSpPr>
          <p:cNvPr id="39" name="[TextBox 1]">
            <a:extLst>
              <a:ext uri="{FF2B5EF4-FFF2-40B4-BE49-F238E27FC236}">
                <a16:creationId xmlns:a16="http://schemas.microsoft.com/office/drawing/2014/main" id="{62758860-5AB1-40F5-A125-AF960821DE6A}"/>
              </a:ext>
            </a:extLst>
          </p:cNvPr>
          <p:cNvSpPr txBox="1"/>
          <p:nvPr/>
        </p:nvSpPr>
        <p:spPr>
          <a:xfrm>
            <a:off x="5835660" y="163426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0" name="[TextBox 1]">
            <a:extLst>
              <a:ext uri="{FF2B5EF4-FFF2-40B4-BE49-F238E27FC236}">
                <a16:creationId xmlns:a16="http://schemas.microsoft.com/office/drawing/2014/main" id="{62758860-5AB1-40F5-A125-AF960821DE6A}"/>
              </a:ext>
            </a:extLst>
          </p:cNvPr>
          <p:cNvSpPr txBox="1"/>
          <p:nvPr/>
        </p:nvSpPr>
        <p:spPr>
          <a:xfrm>
            <a:off x="3995747" y="163426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1" name="[TextBox 1]">
            <a:extLst>
              <a:ext uri="{FF2B5EF4-FFF2-40B4-BE49-F238E27FC236}">
                <a16:creationId xmlns:a16="http://schemas.microsoft.com/office/drawing/2014/main" id="{62758860-5AB1-40F5-A125-AF960821DE6A}"/>
              </a:ext>
            </a:extLst>
          </p:cNvPr>
          <p:cNvSpPr txBox="1"/>
          <p:nvPr/>
        </p:nvSpPr>
        <p:spPr>
          <a:xfrm>
            <a:off x="7003939" y="163426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2"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3"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4"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5" name="[TextBox 1]">
            <a:extLst>
              <a:ext uri="{FF2B5EF4-FFF2-40B4-BE49-F238E27FC236}">
                <a16:creationId xmlns:a16="http://schemas.microsoft.com/office/drawing/2014/main" id="{62758860-5AB1-40F5-A125-AF960821DE6A}"/>
              </a:ext>
            </a:extLst>
          </p:cNvPr>
          <p:cNvSpPr txBox="1"/>
          <p:nvPr/>
        </p:nvSpPr>
        <p:spPr>
          <a:xfrm>
            <a:off x="5835660" y="243448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6" name="[TextBox 1]">
            <a:extLst>
              <a:ext uri="{FF2B5EF4-FFF2-40B4-BE49-F238E27FC236}">
                <a16:creationId xmlns:a16="http://schemas.microsoft.com/office/drawing/2014/main" id="{62758860-5AB1-40F5-A125-AF960821DE6A}"/>
              </a:ext>
            </a:extLst>
          </p:cNvPr>
          <p:cNvSpPr txBox="1"/>
          <p:nvPr/>
        </p:nvSpPr>
        <p:spPr>
          <a:xfrm>
            <a:off x="3995747" y="243448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7" name="[TextBox 1]">
            <a:extLst>
              <a:ext uri="{FF2B5EF4-FFF2-40B4-BE49-F238E27FC236}">
                <a16:creationId xmlns:a16="http://schemas.microsoft.com/office/drawing/2014/main" id="{62758860-5AB1-40F5-A125-AF960821DE6A}"/>
              </a:ext>
            </a:extLst>
          </p:cNvPr>
          <p:cNvSpPr txBox="1"/>
          <p:nvPr/>
        </p:nvSpPr>
        <p:spPr>
          <a:xfrm>
            <a:off x="7003939" y="243448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8" name="[TextBox 1]">
            <a:extLst>
              <a:ext uri="{FF2B5EF4-FFF2-40B4-BE49-F238E27FC236}">
                <a16:creationId xmlns:a16="http://schemas.microsoft.com/office/drawing/2014/main" id="{62758860-5AB1-40F5-A125-AF960821DE6A}"/>
              </a:ext>
            </a:extLst>
          </p:cNvPr>
          <p:cNvSpPr txBox="1"/>
          <p:nvPr/>
        </p:nvSpPr>
        <p:spPr>
          <a:xfrm>
            <a:off x="5835660" y="2838525"/>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9" name="[TextBox 1]">
            <a:extLst>
              <a:ext uri="{FF2B5EF4-FFF2-40B4-BE49-F238E27FC236}">
                <a16:creationId xmlns:a16="http://schemas.microsoft.com/office/drawing/2014/main" id="{62758860-5AB1-40F5-A125-AF960821DE6A}"/>
              </a:ext>
            </a:extLst>
          </p:cNvPr>
          <p:cNvSpPr txBox="1"/>
          <p:nvPr/>
        </p:nvSpPr>
        <p:spPr>
          <a:xfrm>
            <a:off x="3995747"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50"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52" name="[TextBox 1]">
            <a:extLst>
              <a:ext uri="{FF2B5EF4-FFF2-40B4-BE49-F238E27FC236}">
                <a16:creationId xmlns:a16="http://schemas.microsoft.com/office/drawing/2014/main" id="{62758860-5AB1-40F5-A125-AF960821DE6A}"/>
              </a:ext>
            </a:extLst>
          </p:cNvPr>
          <p:cNvSpPr txBox="1"/>
          <p:nvPr/>
        </p:nvSpPr>
        <p:spPr>
          <a:xfrm>
            <a:off x="5835660" y="3242561"/>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53" name="[TextBox 1]">
            <a:extLst>
              <a:ext uri="{FF2B5EF4-FFF2-40B4-BE49-F238E27FC236}">
                <a16:creationId xmlns:a16="http://schemas.microsoft.com/office/drawing/2014/main" id="{62758860-5AB1-40F5-A125-AF960821DE6A}"/>
              </a:ext>
            </a:extLst>
          </p:cNvPr>
          <p:cNvSpPr txBox="1"/>
          <p:nvPr/>
        </p:nvSpPr>
        <p:spPr>
          <a:xfrm>
            <a:off x="3995747" y="324256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54" name="[TextBox 1]">
            <a:extLst>
              <a:ext uri="{FF2B5EF4-FFF2-40B4-BE49-F238E27FC236}">
                <a16:creationId xmlns:a16="http://schemas.microsoft.com/office/drawing/2014/main" id="{62758860-5AB1-40F5-A125-AF960821DE6A}"/>
              </a:ext>
            </a:extLst>
          </p:cNvPr>
          <p:cNvSpPr txBox="1"/>
          <p:nvPr/>
        </p:nvSpPr>
        <p:spPr>
          <a:xfrm>
            <a:off x="7003939" y="324256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55" name="[TextBox 1]">
            <a:extLst>
              <a:ext uri="{FF2B5EF4-FFF2-40B4-BE49-F238E27FC236}">
                <a16:creationId xmlns:a16="http://schemas.microsoft.com/office/drawing/2014/main" id="{62758860-5AB1-40F5-A125-AF960821DE6A}"/>
              </a:ext>
            </a:extLst>
          </p:cNvPr>
          <p:cNvSpPr txBox="1"/>
          <p:nvPr/>
        </p:nvSpPr>
        <p:spPr>
          <a:xfrm>
            <a:off x="5835660" y="2842451"/>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err="1">
                <a:latin typeface="Courier New" panose="02070309020205020404" pitchFamily="49" charset="0"/>
                <a:cs typeface="Courier New" panose="02070309020205020404" pitchFamily="49" charset="0"/>
              </a:rPr>
              <a:t>a_ptr</a:t>
            </a:r>
            <a:endParaRPr lang="en-US" sz="2000" b="1" dirty="0">
              <a:latin typeface="Courier New" panose="02070309020205020404" pitchFamily="49" charset="0"/>
              <a:cs typeface="Courier New" panose="02070309020205020404" pitchFamily="49" charset="0"/>
            </a:endParaRPr>
          </a:p>
        </p:txBody>
      </p:sp>
      <p:sp>
        <p:nvSpPr>
          <p:cNvPr id="56" name="[TextBox 1]">
            <a:extLst>
              <a:ext uri="{FF2B5EF4-FFF2-40B4-BE49-F238E27FC236}">
                <a16:creationId xmlns:a16="http://schemas.microsoft.com/office/drawing/2014/main" id="{62758860-5AB1-40F5-A125-AF960821DE6A}"/>
              </a:ext>
            </a:extLst>
          </p:cNvPr>
          <p:cNvSpPr txBox="1"/>
          <p:nvPr/>
        </p:nvSpPr>
        <p:spPr>
          <a:xfrm>
            <a:off x="3995747" y="284245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ffbff7ff</a:t>
            </a:r>
          </a:p>
        </p:txBody>
      </p:sp>
      <p:sp>
        <p:nvSpPr>
          <p:cNvPr id="57" name="[TextBox 1]">
            <a:extLst>
              <a:ext uri="{FF2B5EF4-FFF2-40B4-BE49-F238E27FC236}">
                <a16:creationId xmlns:a16="http://schemas.microsoft.com/office/drawing/2014/main" id="{62758860-5AB1-40F5-A125-AF960821DE6A}"/>
              </a:ext>
            </a:extLst>
          </p:cNvPr>
          <p:cNvSpPr txBox="1"/>
          <p:nvPr/>
        </p:nvSpPr>
        <p:spPr>
          <a:xfrm>
            <a:off x="7003939" y="284245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1234567890</a:t>
            </a:r>
          </a:p>
        </p:txBody>
      </p:sp>
      <p:sp>
        <p:nvSpPr>
          <p:cNvPr id="58"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a:t>
            </a:r>
          </a:p>
        </p:txBody>
      </p:sp>
      <p:sp>
        <p:nvSpPr>
          <p:cNvPr id="59"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ffbff7dc</a:t>
            </a:r>
          </a:p>
        </p:txBody>
      </p:sp>
      <p:sp>
        <p:nvSpPr>
          <p:cNvPr id="60"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123</a:t>
            </a:r>
          </a:p>
        </p:txBody>
      </p:sp>
      <p:sp>
        <p:nvSpPr>
          <p:cNvPr id="62"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ffbff7dc</a:t>
            </a:r>
          </a:p>
        </p:txBody>
      </p:sp>
      <p:cxnSp>
        <p:nvCxnSpPr>
          <p:cNvPr id="3" name="Straight Arrow Connector 2"/>
          <p:cNvCxnSpPr>
            <a:stCxn id="59" idx="1"/>
          </p:cNvCxnSpPr>
          <p:nvPr/>
        </p:nvCxnSpPr>
        <p:spPr>
          <a:xfrm flipH="1">
            <a:off x="3006671" y="2234434"/>
            <a:ext cx="9890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endCxn id="62" idx="1"/>
          </p:cNvCxnSpPr>
          <p:nvPr/>
        </p:nvCxnSpPr>
        <p:spPr>
          <a:xfrm>
            <a:off x="3006671" y="2434489"/>
            <a:ext cx="3997268" cy="604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396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500"/>
                                        <p:tgtEl>
                                          <p:spTgt spid="5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500"/>
                                        <p:tgtEl>
                                          <p:spTgt spid="5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Effect transition="in" filter="fade">
                                      <p:cBhvr>
                                        <p:cTn id="63" dur="500"/>
                                        <p:tgtEl>
                                          <p:spTgt spid="8">
                                            <p:txEl>
                                              <p:pRg st="0" end="0"/>
                                            </p:txEl>
                                          </p:spTgt>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
                                            <p:txEl>
                                              <p:pRg st="1" end="1"/>
                                            </p:txEl>
                                          </p:spTgt>
                                        </p:tgtEl>
                                        <p:attrNameLst>
                                          <p:attrName>style.visibility</p:attrName>
                                        </p:attrNameLst>
                                      </p:cBhvr>
                                      <p:to>
                                        <p:strVal val="visible"/>
                                      </p:to>
                                    </p:set>
                                    <p:animEffect transition="in" filter="fade">
                                      <p:cBhvr>
                                        <p:cTn id="78" dur="500"/>
                                        <p:tgtEl>
                                          <p:spTgt spid="8">
                                            <p:txEl>
                                              <p:pRg st="1" end="1"/>
                                            </p:txEl>
                                          </p:spTgt>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500"/>
                                        <p:tgtEl>
                                          <p:spTgt spid="5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fade">
                                      <p:cBhvr>
                                        <p:cTn id="88" dur="500"/>
                                        <p:tgtEl>
                                          <p:spTgt spid="5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animEffect transition="in" filter="fade">
                                      <p:cBhvr>
                                        <p:cTn id="93" dur="500"/>
                                        <p:tgtEl>
                                          <p:spTgt spid="8">
                                            <p:txEl>
                                              <p:pRg st="2" end="2"/>
                                            </p:txEl>
                                          </p:spTgt>
                                        </p:tgtEl>
                                      </p:cBhvr>
                                    </p:animEffect>
                                  </p:childTnLst>
                                </p:cTn>
                              </p:par>
                            </p:childTnLst>
                          </p:cTn>
                        </p:par>
                        <p:par>
                          <p:cTn id="94" fill="hold">
                            <p:stCondLst>
                              <p:cond delay="500"/>
                            </p:stCondLst>
                            <p:childTnLst>
                              <p:par>
                                <p:cTn id="95" presetID="22" presetClass="entr" presetSubtype="2" fill="hold" nodeType="after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wipe(right)">
                                      <p:cBhvr>
                                        <p:cTn id="97" dur="500"/>
                                        <p:tgtEl>
                                          <p:spTgt spid="3"/>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left)">
                                      <p:cBhvr>
                                        <p:cTn id="101" dur="500"/>
                                        <p:tgtEl>
                                          <p:spTgt spid="5"/>
                                        </p:tgtEl>
                                      </p:cBhvr>
                                    </p:animEffect>
                                  </p:childTnLst>
                                </p:cTn>
                              </p:par>
                            </p:childTnLst>
                          </p:cTn>
                        </p:par>
                        <p:par>
                          <p:cTn id="102" fill="hold">
                            <p:stCondLst>
                              <p:cond delay="1500"/>
                            </p:stCondLst>
                            <p:childTnLst>
                              <p:par>
                                <p:cTn id="103" presetID="10" presetClass="entr" presetSubtype="0"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1.4 Accessing Variable Through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12</a:t>
            </a:fld>
            <a:endParaRPr dirty="0"/>
          </a:p>
        </p:txBody>
      </p:sp>
      <p:sp>
        <p:nvSpPr>
          <p:cNvPr id="24" name="Content Placeholder 1">
            <a:extLst>
              <a:ext uri="{FF2B5EF4-FFF2-40B4-BE49-F238E27FC236}">
                <a16:creationId xmlns:a16="http://schemas.microsoft.com/office/drawing/2014/main" id="{26C1C3E3-FB73-4874-A744-E98285FB4110}"/>
              </a:ext>
            </a:extLst>
          </p:cNvPr>
          <p:cNvSpPr>
            <a:spLocks noGrp="1"/>
          </p:cNvSpPr>
          <p:nvPr>
            <p:ph sz="half" idx="1"/>
          </p:nvPr>
        </p:nvSpPr>
        <p:spPr>
          <a:xfrm>
            <a:off x="457199" y="2203435"/>
            <a:ext cx="8008883" cy="1596054"/>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Once we make </a:t>
            </a:r>
            <a:r>
              <a:rPr lang="en-US" dirty="0">
                <a:solidFill>
                  <a:srgbClr val="0000FF"/>
                </a:solidFill>
                <a:latin typeface="Arial" pitchFamily="34" charset="0"/>
                <a:cs typeface="Arial" pitchFamily="34" charset="0"/>
              </a:rPr>
              <a:t>a_ptr</a:t>
            </a:r>
            <a:r>
              <a:rPr lang="en-US" dirty="0">
                <a:latin typeface="Arial" pitchFamily="34" charset="0"/>
                <a:cs typeface="Arial" pitchFamily="34" charset="0"/>
              </a:rPr>
              <a:t> points to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(as shown above), we can now access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directly as usual, or indirectly through </a:t>
            </a:r>
            <a:r>
              <a:rPr lang="en-US" dirty="0">
                <a:solidFill>
                  <a:srgbClr val="0000FF"/>
                </a:solidFill>
                <a:latin typeface="Arial" pitchFamily="34" charset="0"/>
                <a:cs typeface="Arial" pitchFamily="34" charset="0"/>
              </a:rPr>
              <a:t>a_ptr </a:t>
            </a:r>
            <a:r>
              <a:rPr lang="en-US" dirty="0">
                <a:latin typeface="Arial" pitchFamily="34" charset="0"/>
                <a:cs typeface="Arial" pitchFamily="34" charset="0"/>
              </a:rPr>
              <a:t>by using the </a:t>
            </a:r>
            <a:r>
              <a:rPr lang="en-US" dirty="0">
                <a:solidFill>
                  <a:srgbClr val="C00000"/>
                </a:solidFill>
                <a:latin typeface="Arial" pitchFamily="34" charset="0"/>
                <a:cs typeface="Arial" pitchFamily="34" charset="0"/>
              </a:rPr>
              <a:t>indirection operator </a:t>
            </a:r>
            <a:r>
              <a:rPr lang="en-US" dirty="0">
                <a:latin typeface="Arial" pitchFamily="34" charset="0"/>
                <a:cs typeface="Arial" pitchFamily="34" charset="0"/>
              </a:rPr>
              <a:t>(also called </a:t>
            </a:r>
            <a:r>
              <a:rPr lang="en-US" dirty="0">
                <a:solidFill>
                  <a:srgbClr val="C00000"/>
                </a:solidFill>
                <a:latin typeface="Arial" pitchFamily="34" charset="0"/>
                <a:cs typeface="Arial" pitchFamily="34" charset="0"/>
              </a:rPr>
              <a:t>dereferencing operator</a:t>
            </a:r>
            <a:r>
              <a:rPr lang="en-US" dirty="0">
                <a:latin typeface="Arial" pitchFamily="34" charset="0"/>
                <a:cs typeface="Arial" pitchFamily="34" charset="0"/>
              </a:rPr>
              <a:t>) </a:t>
            </a:r>
            <a:r>
              <a:rPr lang="en-US" b="1" dirty="0">
                <a:solidFill>
                  <a:srgbClr val="C00000"/>
                </a:solidFill>
                <a:latin typeface="Arial" pitchFamily="34" charset="0"/>
                <a:cs typeface="Arial" pitchFamily="34" charset="0"/>
              </a:rPr>
              <a:t>*</a:t>
            </a:r>
            <a:endParaRPr lang="en-US" sz="2400" b="1" dirty="0">
              <a:solidFill>
                <a:srgbClr val="C00000"/>
              </a:solidFill>
              <a:latin typeface="Arial" pitchFamily="34" charset="0"/>
              <a:cs typeface="Arial" pitchFamily="34" charset="0"/>
            </a:endParaRPr>
          </a:p>
        </p:txBody>
      </p:sp>
      <p:grpSp>
        <p:nvGrpSpPr>
          <p:cNvPr id="25" name="[Group 5]">
            <a:extLst>
              <a:ext uri="{FF2B5EF4-FFF2-40B4-BE49-F238E27FC236}">
                <a16:creationId xmlns:a16="http://schemas.microsoft.com/office/drawing/2014/main" id="{D2B732BC-D254-48E9-9691-694C00B8F635}"/>
              </a:ext>
            </a:extLst>
          </p:cNvPr>
          <p:cNvGrpSpPr/>
          <p:nvPr/>
        </p:nvGrpSpPr>
        <p:grpSpPr>
          <a:xfrm>
            <a:off x="2705755" y="1138889"/>
            <a:ext cx="3539357" cy="1045044"/>
            <a:chOff x="2037693" y="5517932"/>
            <a:chExt cx="3539357" cy="1045044"/>
          </a:xfrm>
        </p:grpSpPr>
        <p:grpSp>
          <p:nvGrpSpPr>
            <p:cNvPr id="26" name="[Group 25]">
              <a:extLst>
                <a:ext uri="{FF2B5EF4-FFF2-40B4-BE49-F238E27FC236}">
                  <a16:creationId xmlns:a16="http://schemas.microsoft.com/office/drawing/2014/main" id="{4CA529E5-8FF8-46DA-A6DA-CAE512123E7D}"/>
                </a:ext>
              </a:extLst>
            </p:cNvPr>
            <p:cNvGrpSpPr/>
            <p:nvPr/>
          </p:nvGrpSpPr>
          <p:grpSpPr>
            <a:xfrm>
              <a:off x="4271141" y="5517932"/>
              <a:ext cx="1305909" cy="1045044"/>
              <a:chOff x="6910551" y="3725423"/>
              <a:chExt cx="1305909" cy="1045044"/>
            </a:xfrm>
          </p:grpSpPr>
          <p:sp>
            <p:nvSpPr>
              <p:cNvPr id="31" name="Rectangle 30">
                <a:extLst>
                  <a:ext uri="{FF2B5EF4-FFF2-40B4-BE49-F238E27FC236}">
                    <a16:creationId xmlns:a16="http://schemas.microsoft.com/office/drawing/2014/main" id="{13702320-CDEF-4074-8B6B-1EB59D7728E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172C020B-E5BF-45C2-A410-205CAEAFB194}"/>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33" name="TextBox 32">
                <a:extLst>
                  <a:ext uri="{FF2B5EF4-FFF2-40B4-BE49-F238E27FC236}">
                    <a16:creationId xmlns:a16="http://schemas.microsoft.com/office/drawing/2014/main" id="{A5E193A3-DA76-40C9-AA9B-F537C5AFBC21}"/>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27" name="[Group 25]">
              <a:extLst>
                <a:ext uri="{FF2B5EF4-FFF2-40B4-BE49-F238E27FC236}">
                  <a16:creationId xmlns:a16="http://schemas.microsoft.com/office/drawing/2014/main" id="{ABC444DD-FEB4-4DC3-A435-AC23A329EE18}"/>
                </a:ext>
              </a:extLst>
            </p:cNvPr>
            <p:cNvGrpSpPr/>
            <p:nvPr/>
          </p:nvGrpSpPr>
          <p:grpSpPr>
            <a:xfrm>
              <a:off x="2037693" y="5517932"/>
              <a:ext cx="1305909" cy="1045044"/>
              <a:chOff x="6910551" y="3725423"/>
              <a:chExt cx="1305909" cy="1045044"/>
            </a:xfrm>
          </p:grpSpPr>
          <p:sp>
            <p:nvSpPr>
              <p:cNvPr id="29" name="Rectangle 28">
                <a:extLst>
                  <a:ext uri="{FF2B5EF4-FFF2-40B4-BE49-F238E27FC236}">
                    <a16:creationId xmlns:a16="http://schemas.microsoft.com/office/drawing/2014/main" id="{656B3703-621B-4065-A0EF-12FD27B1B2D7}"/>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583335DE-1C79-4B47-BAF2-C4743AD70A6D}"/>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28" name="Straight Arrow Connector 27">
              <a:extLst>
                <a:ext uri="{FF2B5EF4-FFF2-40B4-BE49-F238E27FC236}">
                  <a16:creationId xmlns:a16="http://schemas.microsoft.com/office/drawing/2014/main" id="{BF422659-23F8-4184-97D3-5114A50C8AFD}"/>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1]">
            <a:extLst>
              <a:ext uri="{FF2B5EF4-FFF2-40B4-BE49-F238E27FC236}">
                <a16:creationId xmlns:a16="http://schemas.microsoft.com/office/drawing/2014/main" id="{62758860-5AB1-40F5-A125-AF960821DE6A}"/>
              </a:ext>
            </a:extLst>
          </p:cNvPr>
          <p:cNvSpPr txBox="1"/>
          <p:nvPr/>
        </p:nvSpPr>
        <p:spPr>
          <a:xfrm>
            <a:off x="2558609" y="3771204"/>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*a_ptr); </a:t>
            </a:r>
          </a:p>
        </p:txBody>
      </p:sp>
      <p:sp>
        <p:nvSpPr>
          <p:cNvPr id="35" name="TextBox 34">
            <a:extLst>
              <a:ext uri="{FF2B5EF4-FFF2-40B4-BE49-F238E27FC236}">
                <a16:creationId xmlns:a16="http://schemas.microsoft.com/office/drawing/2014/main" id="{1628F516-A7AE-4952-A5E4-DDBBBBBDEABD}"/>
              </a:ext>
            </a:extLst>
          </p:cNvPr>
          <p:cNvSpPr txBox="1"/>
          <p:nvPr/>
        </p:nvSpPr>
        <p:spPr>
          <a:xfrm>
            <a:off x="1517424" y="4255912"/>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36" name="[TextBox 1]">
            <a:extLst>
              <a:ext uri="{FF2B5EF4-FFF2-40B4-BE49-F238E27FC236}">
                <a16:creationId xmlns:a16="http://schemas.microsoft.com/office/drawing/2014/main" id="{17D4758B-31F3-4687-8338-3796DB046BE5}"/>
              </a:ext>
            </a:extLst>
          </p:cNvPr>
          <p:cNvSpPr txBox="1"/>
          <p:nvPr/>
        </p:nvSpPr>
        <p:spPr>
          <a:xfrm>
            <a:off x="2577002" y="4309813"/>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 </a:t>
            </a:r>
          </a:p>
        </p:txBody>
      </p:sp>
      <p:cxnSp>
        <p:nvCxnSpPr>
          <p:cNvPr id="37" name="Straight Connector 36">
            <a:extLst>
              <a:ext uri="{FF2B5EF4-FFF2-40B4-BE49-F238E27FC236}">
                <a16:creationId xmlns:a16="http://schemas.microsoft.com/office/drawing/2014/main" id="{C1F07D7A-EA57-4511-923A-D884E3EADAB6}"/>
              </a:ext>
            </a:extLst>
          </p:cNvPr>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1]">
            <a:extLst>
              <a:ext uri="{FF2B5EF4-FFF2-40B4-BE49-F238E27FC236}">
                <a16:creationId xmlns:a16="http://schemas.microsoft.com/office/drawing/2014/main" id="{8A507CE6-A73E-4884-9F1C-F53D63CA7D4B}"/>
              </a:ext>
            </a:extLst>
          </p:cNvPr>
          <p:cNvSpPr txBox="1"/>
          <p:nvPr/>
        </p:nvSpPr>
        <p:spPr>
          <a:xfrm>
            <a:off x="1378824" y="5106325"/>
            <a:ext cx="2653862"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*a_ptr = 456; </a:t>
            </a:r>
          </a:p>
        </p:txBody>
      </p:sp>
      <p:sp>
        <p:nvSpPr>
          <p:cNvPr id="39" name="TextBox 38">
            <a:extLst>
              <a:ext uri="{FF2B5EF4-FFF2-40B4-BE49-F238E27FC236}">
                <a16:creationId xmlns:a16="http://schemas.microsoft.com/office/drawing/2014/main" id="{F99FFACB-3646-4C1D-8A2E-100B7E7D8526}"/>
              </a:ext>
            </a:extLst>
          </p:cNvPr>
          <p:cNvSpPr txBox="1"/>
          <p:nvPr/>
        </p:nvSpPr>
        <p:spPr>
          <a:xfrm>
            <a:off x="4280992" y="5044770"/>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40" name="[TextBox 1]">
            <a:extLst>
              <a:ext uri="{FF2B5EF4-FFF2-40B4-BE49-F238E27FC236}">
                <a16:creationId xmlns:a16="http://schemas.microsoft.com/office/drawing/2014/main" id="{D5CF8D0E-0C8E-4BA7-BBB5-A6A1F2D8BF4A}"/>
              </a:ext>
            </a:extLst>
          </p:cNvPr>
          <p:cNvSpPr txBox="1"/>
          <p:nvPr/>
        </p:nvSpPr>
        <p:spPr>
          <a:xfrm>
            <a:off x="5212470" y="5106325"/>
            <a:ext cx="2025215"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456;</a:t>
            </a:r>
          </a:p>
        </p:txBody>
      </p:sp>
      <p:sp>
        <p:nvSpPr>
          <p:cNvPr id="41" name="TextBox 40">
            <a:extLst>
              <a:ext uri="{FF2B5EF4-FFF2-40B4-BE49-F238E27FC236}">
                <a16:creationId xmlns:a16="http://schemas.microsoft.com/office/drawing/2014/main" id="{3CAE937C-5D00-40D2-9F9B-5A76D221E22B}"/>
              </a:ext>
            </a:extLst>
          </p:cNvPr>
          <p:cNvSpPr txBox="1"/>
          <p:nvPr/>
        </p:nvSpPr>
        <p:spPr>
          <a:xfrm>
            <a:off x="2222938" y="5833813"/>
            <a:ext cx="5407572" cy="461665"/>
          </a:xfrm>
          <a:prstGeom prst="rect">
            <a:avLst/>
          </a:prstGeom>
          <a:noFill/>
        </p:spPr>
        <p:txBody>
          <a:bodyPr wrap="square" rtlCol="0">
            <a:spAutoFit/>
          </a:bodyPr>
          <a:lstStyle/>
          <a:p>
            <a:r>
              <a:rPr lang="en-US" sz="2400" dirty="0"/>
              <a:t>Hence, </a:t>
            </a:r>
            <a:r>
              <a:rPr lang="en-US" sz="2400" dirty="0">
                <a:solidFill>
                  <a:srgbClr val="0000FF"/>
                </a:solidFill>
              </a:rPr>
              <a:t>*a_ptr </a:t>
            </a:r>
            <a:r>
              <a:rPr lang="en-US" sz="2400" dirty="0"/>
              <a:t>is synonymous with </a:t>
            </a:r>
            <a:r>
              <a:rPr lang="en-US" sz="2400" dirty="0">
                <a:solidFill>
                  <a:srgbClr val="0000FF"/>
                </a:solidFill>
              </a:rPr>
              <a:t>a </a:t>
            </a:r>
          </a:p>
        </p:txBody>
      </p:sp>
    </p:spTree>
    <p:extLst>
      <p:ext uri="{BB962C8B-B14F-4D97-AF65-F5344CB8AC3E}">
        <p14:creationId xmlns:p14="http://schemas.microsoft.com/office/powerpoint/2010/main" val="3877837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dissolv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8" grpId="0" animBg="1"/>
      <p:bldP spid="39" grpId="0"/>
      <p:bldP spid="40" grpId="0"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dirty="0"/>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1.5 Example #1</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13</a:t>
            </a:fld>
            <a:endParaRPr dirty="0"/>
          </a:p>
        </p:txBody>
      </p:sp>
      <p:sp>
        <p:nvSpPr>
          <p:cNvPr id="7" name="TextBox 6">
            <a:extLst>
              <a:ext uri="{FF2B5EF4-FFF2-40B4-BE49-F238E27FC236}">
                <a16:creationId xmlns:a16="http://schemas.microsoft.com/office/drawing/2014/main" id="{22944770-10D1-402A-9329-37D286B7EB1E}"/>
              </a:ext>
            </a:extLst>
          </p:cNvPr>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a:solidFill>
                  <a:srgbClr val="0080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 j = </a:t>
            </a:r>
            <a:r>
              <a:rPr lang="en-US" sz="2000" b="1" dirty="0">
                <a:solidFill>
                  <a:srgbClr val="008000"/>
                </a:solidFill>
                <a:latin typeface="Courier New" pitchFamily="49" charset="0"/>
                <a:cs typeface="Courier New" pitchFamily="49" charset="0"/>
              </a:rPr>
              <a:t>20</a:t>
            </a:r>
            <a:r>
              <a:rPr lang="en-US" sz="2000" b="1" dirty="0">
                <a:solidFill>
                  <a:srgbClr val="000000"/>
                </a:solidFill>
                <a:latin typeface="Courier New" pitchFamily="49" charset="0"/>
                <a:cs typeface="Courier New" pitchFamily="49" charset="0"/>
              </a:rPr>
              <a:t>;</a:t>
            </a:r>
          </a:p>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*p</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is a pointer to some int variable</a:t>
            </a:r>
            <a:endParaRPr lang="en-US" sz="1400" b="1" dirty="0">
              <a:solidFill>
                <a:srgbClr val="800000"/>
              </a:solidFill>
              <a:latin typeface="Courier New" pitchFamily="49" charset="0"/>
              <a:cs typeface="Courier New" pitchFamily="49" charset="0"/>
            </a:endParaRPr>
          </a:p>
        </p:txBody>
      </p:sp>
      <p:sp>
        <p:nvSpPr>
          <p:cNvPr id="8" name="TextBox 7">
            <a:extLst>
              <a:ext uri="{FF2B5EF4-FFF2-40B4-BE49-F238E27FC236}">
                <a16:creationId xmlns:a16="http://schemas.microsoft.com/office/drawing/2014/main" id="{C92E9CF8-86DC-46E2-8F92-B89EBBC2C2A3}"/>
              </a:ext>
            </a:extLst>
          </p:cNvPr>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t>
            </a:r>
            <a:r>
              <a:rPr lang="en-US" sz="2000" b="1" dirty="0">
                <a:solidFill>
                  <a:schemeClr val="tx1"/>
                </a:solidFill>
                <a:latin typeface="Courier New" pitchFamily="49" charset="0"/>
                <a:cs typeface="Courier New" pitchFamily="49" charset="0"/>
              </a:rPr>
              <a:t>&amp;i</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now stores the address of variable i</a:t>
            </a:r>
          </a:p>
          <a:p>
            <a:pPr>
              <a:defRPr/>
            </a:pPr>
            <a:endParaRPr lang="en-US" sz="2000" b="1" dirty="0">
              <a:solidFill>
                <a:srgbClr val="000000"/>
              </a:solidFill>
              <a:latin typeface="Courier New" pitchFamily="49" charset="0"/>
              <a:cs typeface="Courier New" pitchFamily="49" charset="0"/>
            </a:endParaRPr>
          </a:p>
          <a:p>
            <a:pPr>
              <a:defRPr/>
            </a:pPr>
            <a:endParaRPr lang="en-US" sz="2000" b="1" dirty="0">
              <a:solidFill>
                <a:srgbClr val="000000"/>
              </a:solidFill>
              <a:latin typeface="Courier New" pitchFamily="49" charset="0"/>
              <a:cs typeface="Courier New" pitchFamily="49" charset="0"/>
            </a:endParaRPr>
          </a:p>
          <a:p>
            <a:pPr>
              <a:defRPr/>
            </a:pPr>
            <a:r>
              <a:rPr lang="en-US" sz="2000" b="1" dirty="0">
                <a:solidFill>
                  <a:srgbClr val="000000"/>
                </a:solidFill>
                <a:latin typeface="Courier New" pitchFamily="49" charset="0"/>
                <a:cs typeface="Courier New" pitchFamily="49" charset="0"/>
              </a:rPr>
              <a:t>printf(</a:t>
            </a:r>
            <a:r>
              <a:rPr lang="en-US" sz="2000" b="1" dirty="0">
                <a:solidFill>
                  <a:srgbClr val="006600"/>
                </a:solidFill>
                <a:latin typeface="Courier New" pitchFamily="49" charset="0"/>
                <a:cs typeface="Courier New" pitchFamily="49" charset="0"/>
              </a:rPr>
              <a:t>"value of i is </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*p); </a:t>
            </a:r>
            <a:endParaRPr lang="en-US" sz="2000" b="1" dirty="0">
              <a:solidFill>
                <a:srgbClr val="800000"/>
              </a:solidFill>
              <a:latin typeface="Courier New" pitchFamily="49" charset="0"/>
              <a:cs typeface="Courier New" pitchFamily="49" charset="0"/>
            </a:endParaRPr>
          </a:p>
        </p:txBody>
      </p:sp>
      <p:grpSp>
        <p:nvGrpSpPr>
          <p:cNvPr id="9" name="Group 8">
            <a:extLst>
              <a:ext uri="{FF2B5EF4-FFF2-40B4-BE49-F238E27FC236}">
                <a16:creationId xmlns:a16="http://schemas.microsoft.com/office/drawing/2014/main" id="{9B3EE1D9-810A-4DBF-91B4-8D7461C98D6F}"/>
              </a:ext>
            </a:extLst>
          </p:cNvPr>
          <p:cNvGrpSpPr/>
          <p:nvPr/>
        </p:nvGrpSpPr>
        <p:grpSpPr>
          <a:xfrm>
            <a:off x="6391275" y="1253544"/>
            <a:ext cx="2047875" cy="511556"/>
            <a:chOff x="6391275" y="1253544"/>
            <a:chExt cx="2047875" cy="511556"/>
          </a:xfrm>
        </p:grpSpPr>
        <p:grpSp>
          <p:nvGrpSpPr>
            <p:cNvPr id="10" name="Group 13">
              <a:extLst>
                <a:ext uri="{FF2B5EF4-FFF2-40B4-BE49-F238E27FC236}">
                  <a16:creationId xmlns:a16="http://schemas.microsoft.com/office/drawing/2014/main" id="{25046AA6-23AA-418D-B127-356611B01B50}"/>
                </a:ext>
              </a:extLst>
            </p:cNvPr>
            <p:cNvGrpSpPr>
              <a:grpSpLocks/>
            </p:cNvGrpSpPr>
            <p:nvPr/>
          </p:nvGrpSpPr>
          <p:grpSpPr bwMode="auto">
            <a:xfrm>
              <a:off x="6391275" y="1253544"/>
              <a:ext cx="799269" cy="511556"/>
              <a:chOff x="4834756" y="1996965"/>
              <a:chExt cx="798785" cy="511975"/>
            </a:xfrm>
          </p:grpSpPr>
          <p:sp>
            <p:nvSpPr>
              <p:cNvPr id="16" name="TextBox 9">
                <a:extLst>
                  <a:ext uri="{FF2B5EF4-FFF2-40B4-BE49-F238E27FC236}">
                    <a16:creationId xmlns:a16="http://schemas.microsoft.com/office/drawing/2014/main" id="{4C11423F-0F60-4BA4-8415-7C56E6169803}"/>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dirty="0">
                    <a:latin typeface="Calibri" pitchFamily="34" charset="0"/>
                  </a:rPr>
                  <a:t>i</a:t>
                </a:r>
                <a:endParaRPr lang="en-SG" sz="1600" dirty="0">
                  <a:latin typeface="Calibri" pitchFamily="34" charset="0"/>
                </a:endParaRPr>
              </a:p>
            </p:txBody>
          </p:sp>
          <p:sp>
            <p:nvSpPr>
              <p:cNvPr id="17" name="TextBox 10">
                <a:extLst>
                  <a:ext uri="{FF2B5EF4-FFF2-40B4-BE49-F238E27FC236}">
                    <a16:creationId xmlns:a16="http://schemas.microsoft.com/office/drawing/2014/main" id="{1EB86B66-49D7-4BBF-B6F4-D59C080B0EF9}"/>
                  </a:ext>
                </a:extLst>
              </p:cNvPr>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12" name="Group 14">
              <a:extLst>
                <a:ext uri="{FF2B5EF4-FFF2-40B4-BE49-F238E27FC236}">
                  <a16:creationId xmlns:a16="http://schemas.microsoft.com/office/drawing/2014/main" id="{9A184F7B-0256-4C77-829A-56B92769981F}"/>
                </a:ext>
              </a:extLst>
            </p:cNvPr>
            <p:cNvGrpSpPr>
              <a:grpSpLocks/>
            </p:cNvGrpSpPr>
            <p:nvPr/>
          </p:nvGrpSpPr>
          <p:grpSpPr bwMode="auto">
            <a:xfrm>
              <a:off x="7639879" y="1253544"/>
              <a:ext cx="799271" cy="511556"/>
              <a:chOff x="6027681" y="2023240"/>
              <a:chExt cx="798787" cy="511975"/>
            </a:xfrm>
          </p:grpSpPr>
          <p:sp>
            <p:nvSpPr>
              <p:cNvPr id="13" name="TextBox 11">
                <a:extLst>
                  <a:ext uri="{FF2B5EF4-FFF2-40B4-BE49-F238E27FC236}">
                    <a16:creationId xmlns:a16="http://schemas.microsoft.com/office/drawing/2014/main" id="{4A045FFE-CC45-4CE5-8E23-A21AE0A3FACD}"/>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j</a:t>
                </a:r>
                <a:endParaRPr lang="en-SG" sz="1600" dirty="0">
                  <a:latin typeface="Calibri" pitchFamily="34" charset="0"/>
                </a:endParaRPr>
              </a:p>
            </p:txBody>
          </p:sp>
          <p:sp>
            <p:nvSpPr>
              <p:cNvPr id="15" name="TextBox 12">
                <a:extLst>
                  <a:ext uri="{FF2B5EF4-FFF2-40B4-BE49-F238E27FC236}">
                    <a16:creationId xmlns:a16="http://schemas.microsoft.com/office/drawing/2014/main" id="{E4319F15-85C8-49DE-B80F-39F30E0CA7B5}"/>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20</a:t>
                </a:r>
                <a:endParaRPr lang="en-SG" sz="1600" dirty="0">
                  <a:latin typeface="Calibri" pitchFamily="34" charset="0"/>
                </a:endParaRPr>
              </a:p>
            </p:txBody>
          </p:sp>
        </p:grpSp>
      </p:grpSp>
      <p:grpSp>
        <p:nvGrpSpPr>
          <p:cNvPr id="18" name="Group 15">
            <a:extLst>
              <a:ext uri="{FF2B5EF4-FFF2-40B4-BE49-F238E27FC236}">
                <a16:creationId xmlns:a16="http://schemas.microsoft.com/office/drawing/2014/main" id="{4D3753A2-5AF7-463C-992B-EB8C8B6042AD}"/>
              </a:ext>
            </a:extLst>
          </p:cNvPr>
          <p:cNvGrpSpPr>
            <a:grpSpLocks/>
          </p:cNvGrpSpPr>
          <p:nvPr/>
        </p:nvGrpSpPr>
        <p:grpSpPr bwMode="auto">
          <a:xfrm>
            <a:off x="7032477" y="2019925"/>
            <a:ext cx="799271" cy="511556"/>
            <a:chOff x="6027681" y="2023240"/>
            <a:chExt cx="798787" cy="511975"/>
          </a:xfrm>
        </p:grpSpPr>
        <p:sp>
          <p:nvSpPr>
            <p:cNvPr id="19" name="TextBox 16">
              <a:extLst>
                <a:ext uri="{FF2B5EF4-FFF2-40B4-BE49-F238E27FC236}">
                  <a16:creationId xmlns:a16="http://schemas.microsoft.com/office/drawing/2014/main" id="{678824DE-6346-4DE0-8E38-6453D32F108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p</a:t>
              </a:r>
              <a:endParaRPr lang="en-SG" sz="1600" dirty="0">
                <a:latin typeface="Calibri" pitchFamily="34" charset="0"/>
              </a:endParaRPr>
            </a:p>
          </p:txBody>
        </p:sp>
        <p:sp>
          <p:nvSpPr>
            <p:cNvPr id="20" name="TextBox 17">
              <a:extLst>
                <a:ext uri="{FF2B5EF4-FFF2-40B4-BE49-F238E27FC236}">
                  <a16:creationId xmlns:a16="http://schemas.microsoft.com/office/drawing/2014/main" id="{A9057D10-1448-48CC-89CB-18BB7F3F70AA}"/>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22" name="Straight Arrow Connector 21">
            <a:extLst>
              <a:ext uri="{FF2B5EF4-FFF2-40B4-BE49-F238E27FC236}">
                <a16:creationId xmlns:a16="http://schemas.microsoft.com/office/drawing/2014/main" id="{D2AACD26-2A55-46D6-B9A6-BE1F70E59DB8}"/>
              </a:ext>
            </a:extLst>
          </p:cNvPr>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23" name="TextBox 22">
            <a:extLst>
              <a:ext uri="{FF2B5EF4-FFF2-40B4-BE49-F238E27FC236}">
                <a16:creationId xmlns:a16="http://schemas.microsoft.com/office/drawing/2014/main" id="{1A07656F-DD14-466D-B9B9-D4FDB93B97D6}"/>
              </a:ext>
            </a:extLst>
          </p:cNvPr>
          <p:cNvSpPr txBox="1"/>
          <p:nvPr/>
        </p:nvSpPr>
        <p:spPr>
          <a:xfrm>
            <a:off x="5990897" y="3147537"/>
            <a:ext cx="2752140"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latin typeface="Courier New" pitchFamily="49" charset="0"/>
                <a:cs typeface="Courier New" pitchFamily="49" charset="0"/>
              </a:rPr>
              <a:t>value of i is 10</a:t>
            </a:r>
          </a:p>
        </p:txBody>
      </p:sp>
      <p:sp>
        <p:nvSpPr>
          <p:cNvPr id="25" name="TextBox 24">
            <a:extLst>
              <a:ext uri="{FF2B5EF4-FFF2-40B4-BE49-F238E27FC236}">
                <a16:creationId xmlns:a16="http://schemas.microsoft.com/office/drawing/2014/main" id="{2E445E01-E3F3-48C7-820E-C56B89540E64}"/>
              </a:ext>
            </a:extLst>
          </p:cNvPr>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i</a:t>
            </a:r>
          </a:p>
        </p:txBody>
      </p:sp>
      <p:sp>
        <p:nvSpPr>
          <p:cNvPr id="26" name="Oval 44">
            <a:extLst>
              <a:ext uri="{FF2B5EF4-FFF2-40B4-BE49-F238E27FC236}">
                <a16:creationId xmlns:a16="http://schemas.microsoft.com/office/drawing/2014/main" id="{E5A5B8A4-5411-4FAB-9C26-49A357F2E122}"/>
              </a:ext>
            </a:extLst>
          </p:cNvPr>
          <p:cNvSpPr>
            <a:spLocks noChangeArrowheads="1"/>
          </p:cNvSpPr>
          <p:nvPr/>
        </p:nvSpPr>
        <p:spPr bwMode="auto">
          <a:xfrm>
            <a:off x="1133908" y="1625780"/>
            <a:ext cx="447795" cy="436487"/>
          </a:xfrm>
          <a:prstGeom prst="ellipse">
            <a:avLst/>
          </a:prstGeom>
          <a:noFill/>
          <a:ln w="28575" cap="sq" algn="ctr">
            <a:solidFill>
              <a:srgbClr val="C00000"/>
            </a:solidFill>
            <a:round/>
            <a:headEnd type="none" w="sm" len="sm"/>
            <a:tailEnd type="none" w="sm" len="sm"/>
          </a:ln>
        </p:spPr>
        <p:txBody>
          <a:bodyPr/>
          <a:lstStyle/>
          <a:p>
            <a:endParaRPr lang="en-SG" dirty="0">
              <a:solidFill>
                <a:srgbClr val="C00000"/>
              </a:solidFill>
            </a:endParaRPr>
          </a:p>
        </p:txBody>
      </p:sp>
      <p:sp>
        <p:nvSpPr>
          <p:cNvPr id="27" name="Oval 44">
            <a:extLst>
              <a:ext uri="{FF2B5EF4-FFF2-40B4-BE49-F238E27FC236}">
                <a16:creationId xmlns:a16="http://schemas.microsoft.com/office/drawing/2014/main" id="{A22A1B43-F60B-48A3-AB30-2B7B00C14EE0}"/>
              </a:ext>
            </a:extLst>
          </p:cNvPr>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dirty="0"/>
          </a:p>
        </p:txBody>
      </p:sp>
      <p:grpSp>
        <p:nvGrpSpPr>
          <p:cNvPr id="28" name="Group 27">
            <a:extLst>
              <a:ext uri="{FF2B5EF4-FFF2-40B4-BE49-F238E27FC236}">
                <a16:creationId xmlns:a16="http://schemas.microsoft.com/office/drawing/2014/main" id="{678DC8AE-0990-4F74-A836-6FC38D86C9A6}"/>
              </a:ext>
            </a:extLst>
          </p:cNvPr>
          <p:cNvGrpSpPr/>
          <p:nvPr/>
        </p:nvGrpSpPr>
        <p:grpSpPr>
          <a:xfrm>
            <a:off x="2267519" y="2548635"/>
            <a:ext cx="1348740" cy="519335"/>
            <a:chOff x="2727960" y="5916003"/>
            <a:chExt cx="1348740" cy="519335"/>
          </a:xfrm>
        </p:grpSpPr>
        <p:sp>
          <p:nvSpPr>
            <p:cNvPr id="29" name="Right Arrow 40">
              <a:extLst>
                <a:ext uri="{FF2B5EF4-FFF2-40B4-BE49-F238E27FC236}">
                  <a16:creationId xmlns:a16="http://schemas.microsoft.com/office/drawing/2014/main" id="{CCF559E0-68CF-48D0-8493-A71101177903}"/>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30" name="TextBox 29">
              <a:extLst>
                <a:ext uri="{FF2B5EF4-FFF2-40B4-BE49-F238E27FC236}">
                  <a16:creationId xmlns:a16="http://schemas.microsoft.com/office/drawing/2014/main" id="{6EC8FFBD-B639-4EA1-9BEE-AB43D90CF6E2}"/>
                </a:ext>
              </a:extLst>
            </p:cNvPr>
            <p:cNvSpPr txBox="1"/>
            <p:nvPr/>
          </p:nvSpPr>
          <p:spPr>
            <a:xfrm>
              <a:off x="2827020" y="6008616"/>
              <a:ext cx="1249680" cy="338554"/>
            </a:xfrm>
            <a:prstGeom prst="rect">
              <a:avLst/>
            </a:prstGeom>
            <a:noFill/>
          </p:spPr>
          <p:txBody>
            <a:bodyPr wrap="square" rtlCol="0">
              <a:spAutoFit/>
            </a:bodyPr>
            <a:lstStyle/>
            <a:p>
              <a:r>
                <a:rPr lang="en-US" sz="1600" dirty="0"/>
                <a:t>Important!</a:t>
              </a:r>
            </a:p>
          </p:txBody>
        </p:sp>
      </p:grpSp>
      <p:sp>
        <p:nvSpPr>
          <p:cNvPr id="31" name="TextBox 30">
            <a:extLst>
              <a:ext uri="{FF2B5EF4-FFF2-40B4-BE49-F238E27FC236}">
                <a16:creationId xmlns:a16="http://schemas.microsoft.com/office/drawing/2014/main" id="{620E4FD3-8FC3-4B21-B481-F8A804D379E5}"/>
              </a:ext>
            </a:extLst>
          </p:cNvPr>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dirty="0">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dirty="0">
                <a:solidFill>
                  <a:srgbClr val="000000"/>
                </a:solidFill>
                <a:latin typeface="Courier New" pitchFamily="49" charset="0"/>
                <a:cs typeface="Courier New" pitchFamily="49" charset="0"/>
              </a:rPr>
              <a:t>*p = *p + </a:t>
            </a:r>
            <a:r>
              <a:rPr lang="en-US" sz="2000" b="1" dirty="0">
                <a:solidFill>
                  <a:srgbClr val="006600"/>
                </a:solidFill>
                <a:latin typeface="Courier New" pitchFamily="49" charset="0"/>
                <a:cs typeface="Courier New" pitchFamily="49" charset="0"/>
              </a:rPr>
              <a:t>2</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increment *p (which is i) by 2</a:t>
            </a:r>
            <a:endParaRPr lang="en-US" sz="1400" b="1" dirty="0">
              <a:solidFill>
                <a:srgbClr val="800000"/>
              </a:solidFill>
              <a:latin typeface="Courier New" pitchFamily="49" charset="0"/>
              <a:cs typeface="Courier New" pitchFamily="49" charset="0"/>
            </a:endParaRPr>
          </a:p>
          <a:p>
            <a:pPr>
              <a:tabLst>
                <a:tab pos="1939925" algn="l"/>
              </a:tabLst>
              <a:defRPr/>
            </a:pPr>
            <a:r>
              <a:rPr lang="en-US" sz="1600" b="1" dirty="0">
                <a:solidFill>
                  <a:srgbClr val="800000"/>
                </a:solidFill>
                <a:latin typeface="Courier New" pitchFamily="49" charset="0"/>
                <a:cs typeface="Courier New" pitchFamily="49" charset="0"/>
              </a:rPr>
              <a:t>	// same effect as: </a:t>
            </a:r>
            <a:r>
              <a:rPr lang="en-US" sz="1600" b="1" dirty="0">
                <a:solidFill>
                  <a:schemeClr val="tx1"/>
                </a:solidFill>
                <a:latin typeface="Courier New" pitchFamily="49" charset="0"/>
                <a:cs typeface="Courier New" pitchFamily="49" charset="0"/>
              </a:rPr>
              <a:t>i = i + </a:t>
            </a:r>
            <a:r>
              <a:rPr lang="en-US" sz="1600" b="1" dirty="0">
                <a:solidFill>
                  <a:srgbClr val="0066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a:t>
            </a:r>
          </a:p>
        </p:txBody>
      </p:sp>
      <p:grpSp>
        <p:nvGrpSpPr>
          <p:cNvPr id="32" name="Group 23">
            <a:extLst>
              <a:ext uri="{FF2B5EF4-FFF2-40B4-BE49-F238E27FC236}">
                <a16:creationId xmlns:a16="http://schemas.microsoft.com/office/drawing/2014/main" id="{34C2AFEA-FAAC-46E0-A6F5-4003443BDB8B}"/>
              </a:ext>
            </a:extLst>
          </p:cNvPr>
          <p:cNvGrpSpPr>
            <a:grpSpLocks/>
          </p:cNvGrpSpPr>
          <p:nvPr/>
        </p:nvGrpSpPr>
        <p:grpSpPr bwMode="auto">
          <a:xfrm>
            <a:off x="6769894" y="1119316"/>
            <a:ext cx="633412" cy="547688"/>
            <a:chOff x="6903720" y="1785098"/>
            <a:chExt cx="633680" cy="546622"/>
          </a:xfrm>
        </p:grpSpPr>
        <p:cxnSp>
          <p:nvCxnSpPr>
            <p:cNvPr id="33" name="Straight Connector 21">
              <a:extLst>
                <a:ext uri="{FF2B5EF4-FFF2-40B4-BE49-F238E27FC236}">
                  <a16:creationId xmlns:a16="http://schemas.microsoft.com/office/drawing/2014/main" id="{4AE19A08-B585-4548-8869-2130B613EC27}"/>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34" name="TextBox 12">
              <a:extLst>
                <a:ext uri="{FF2B5EF4-FFF2-40B4-BE49-F238E27FC236}">
                  <a16:creationId xmlns:a16="http://schemas.microsoft.com/office/drawing/2014/main" id="{636E79D5-895A-4603-8C68-447F5AB92519}"/>
                </a:ext>
              </a:extLst>
            </p:cNvPr>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35" name="TextBox 34">
            <a:extLst>
              <a:ext uri="{FF2B5EF4-FFF2-40B4-BE49-F238E27FC236}">
                <a16:creationId xmlns:a16="http://schemas.microsoft.com/office/drawing/2014/main" id="{34CD14E5-E56B-40D4-997B-5A200F1FC432}"/>
              </a:ext>
            </a:extLst>
          </p:cNvPr>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&amp;j; </a:t>
            </a:r>
            <a:r>
              <a:rPr lang="en-US" sz="1600" b="1" dirty="0">
                <a:solidFill>
                  <a:srgbClr val="800000"/>
                </a:solidFill>
                <a:latin typeface="Courier New" pitchFamily="49" charset="0"/>
                <a:cs typeface="Courier New" pitchFamily="49" charset="0"/>
              </a:rPr>
              <a:t>// p now stores the address of variable j</a:t>
            </a:r>
          </a:p>
        </p:txBody>
      </p:sp>
      <p:cxnSp>
        <p:nvCxnSpPr>
          <p:cNvPr id="36" name="Straight Arrow Connector 35">
            <a:extLst>
              <a:ext uri="{FF2B5EF4-FFF2-40B4-BE49-F238E27FC236}">
                <a16:creationId xmlns:a16="http://schemas.microsoft.com/office/drawing/2014/main" id="{FB7F135E-CAE5-499A-AFCB-56C13551DDA5}"/>
              </a:ext>
            </a:extLst>
          </p:cNvPr>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37" name="TextBox 36">
            <a:extLst>
              <a:ext uri="{FF2B5EF4-FFF2-40B4-BE49-F238E27FC236}">
                <a16:creationId xmlns:a16="http://schemas.microsoft.com/office/drawing/2014/main" id="{88527B00-D17E-4044-BAE0-B3D2366C982E}"/>
              </a:ext>
            </a:extLst>
          </p:cNvPr>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j</a:t>
            </a:r>
          </a:p>
        </p:txBody>
      </p:sp>
      <p:grpSp>
        <p:nvGrpSpPr>
          <p:cNvPr id="38" name="Group 37">
            <a:extLst>
              <a:ext uri="{FF2B5EF4-FFF2-40B4-BE49-F238E27FC236}">
                <a16:creationId xmlns:a16="http://schemas.microsoft.com/office/drawing/2014/main" id="{5F57654C-9313-4FD8-812C-BE8A36E7A72F}"/>
              </a:ext>
            </a:extLst>
          </p:cNvPr>
          <p:cNvGrpSpPr/>
          <p:nvPr/>
        </p:nvGrpSpPr>
        <p:grpSpPr>
          <a:xfrm>
            <a:off x="2267519" y="4852556"/>
            <a:ext cx="1348740" cy="519335"/>
            <a:chOff x="2727960" y="5916003"/>
            <a:chExt cx="1348740" cy="519335"/>
          </a:xfrm>
        </p:grpSpPr>
        <p:sp>
          <p:nvSpPr>
            <p:cNvPr id="39" name="Right Arrow 53">
              <a:extLst>
                <a:ext uri="{FF2B5EF4-FFF2-40B4-BE49-F238E27FC236}">
                  <a16:creationId xmlns:a16="http://schemas.microsoft.com/office/drawing/2014/main" id="{8439E278-BFD0-4282-8504-EE5FFE7D1226}"/>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40" name="TextBox 39">
              <a:extLst>
                <a:ext uri="{FF2B5EF4-FFF2-40B4-BE49-F238E27FC236}">
                  <a16:creationId xmlns:a16="http://schemas.microsoft.com/office/drawing/2014/main" id="{1AFEBD15-973F-4E5A-9972-F38216A3D26B}"/>
                </a:ext>
              </a:extLst>
            </p:cNvPr>
            <p:cNvSpPr txBox="1"/>
            <p:nvPr/>
          </p:nvSpPr>
          <p:spPr>
            <a:xfrm>
              <a:off x="2827020" y="6008616"/>
              <a:ext cx="1249680" cy="338554"/>
            </a:xfrm>
            <a:prstGeom prst="rect">
              <a:avLst/>
            </a:prstGeom>
            <a:noFill/>
          </p:spPr>
          <p:txBody>
            <a:bodyPr wrap="square" rtlCol="0">
              <a:spAutoFit/>
            </a:bodyPr>
            <a:lstStyle/>
            <a:p>
              <a:r>
                <a:rPr lang="en-US" sz="1600" dirty="0"/>
                <a:t>Important!</a:t>
              </a:r>
            </a:p>
          </p:txBody>
        </p:sp>
      </p:grpSp>
      <p:sp>
        <p:nvSpPr>
          <p:cNvPr id="41" name="TextBox 40">
            <a:extLst>
              <a:ext uri="{FF2B5EF4-FFF2-40B4-BE49-F238E27FC236}">
                <a16:creationId xmlns:a16="http://schemas.microsoft.com/office/drawing/2014/main" id="{CA6ED310-068A-4EAA-8397-C11CED788A8C}"/>
              </a:ext>
            </a:extLst>
          </p:cNvPr>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dirty="0">
                <a:solidFill>
                  <a:srgbClr val="000000"/>
                </a:solidFill>
                <a:latin typeface="Courier New" pitchFamily="49" charset="0"/>
                <a:cs typeface="Courier New" pitchFamily="49" charset="0"/>
              </a:rPr>
              <a:t>*p = i;	</a:t>
            </a:r>
            <a:r>
              <a:rPr lang="en-US" sz="1600" b="1" dirty="0">
                <a:solidFill>
                  <a:srgbClr val="800000"/>
                </a:solidFill>
                <a:latin typeface="Courier New" pitchFamily="49" charset="0"/>
                <a:cs typeface="Courier New" pitchFamily="49" charset="0"/>
              </a:rPr>
              <a:t>// value of *p (which is j now) becomes 12</a:t>
            </a:r>
          </a:p>
          <a:p>
            <a:pPr>
              <a:tabLst>
                <a:tab pos="1260475" algn="l"/>
              </a:tabLst>
              <a:defRPr/>
            </a:pPr>
            <a:r>
              <a:rPr lang="en-US" sz="1600" b="1" dirty="0">
                <a:solidFill>
                  <a:srgbClr val="800000"/>
                </a:solidFill>
                <a:latin typeface="Courier New" pitchFamily="49" charset="0"/>
                <a:cs typeface="Courier New" pitchFamily="49" charset="0"/>
              </a:rPr>
              <a:t>	// same effect as: </a:t>
            </a:r>
            <a:r>
              <a:rPr lang="en-US" sz="1600" b="1" dirty="0">
                <a:solidFill>
                  <a:schemeClr val="tx1"/>
                </a:solidFill>
                <a:latin typeface="Courier New" pitchFamily="49" charset="0"/>
                <a:cs typeface="Courier New" pitchFamily="49" charset="0"/>
              </a:rPr>
              <a:t>j = i;</a:t>
            </a:r>
          </a:p>
        </p:txBody>
      </p:sp>
      <p:grpSp>
        <p:nvGrpSpPr>
          <p:cNvPr id="42" name="Group 33">
            <a:extLst>
              <a:ext uri="{FF2B5EF4-FFF2-40B4-BE49-F238E27FC236}">
                <a16:creationId xmlns:a16="http://schemas.microsoft.com/office/drawing/2014/main" id="{D9C77E58-BADC-456F-87EA-D0FB5A58F065}"/>
              </a:ext>
            </a:extLst>
          </p:cNvPr>
          <p:cNvGrpSpPr>
            <a:grpSpLocks/>
          </p:cNvGrpSpPr>
          <p:nvPr/>
        </p:nvGrpSpPr>
        <p:grpSpPr bwMode="auto">
          <a:xfrm>
            <a:off x="8011589" y="1120904"/>
            <a:ext cx="633412" cy="546100"/>
            <a:chOff x="6903720" y="1785098"/>
            <a:chExt cx="633680" cy="546622"/>
          </a:xfrm>
        </p:grpSpPr>
        <p:cxnSp>
          <p:nvCxnSpPr>
            <p:cNvPr id="43" name="Straight Connector 34">
              <a:extLst>
                <a:ext uri="{FF2B5EF4-FFF2-40B4-BE49-F238E27FC236}">
                  <a16:creationId xmlns:a16="http://schemas.microsoft.com/office/drawing/2014/main" id="{A8047B94-1A50-4C5A-B722-ACC30A366EA6}"/>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4" name="TextBox 12">
              <a:extLst>
                <a:ext uri="{FF2B5EF4-FFF2-40B4-BE49-F238E27FC236}">
                  <a16:creationId xmlns:a16="http://schemas.microsoft.com/office/drawing/2014/main" id="{A9E7DE89-21EE-4C4C-B33C-4299337F8450}"/>
                </a:ext>
              </a:extLst>
            </p:cNvPr>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Tree>
    <p:extLst>
      <p:ext uri="{BB962C8B-B14F-4D97-AF65-F5344CB8AC3E}">
        <p14:creationId xmlns:p14="http://schemas.microsoft.com/office/powerpoint/2010/main" val="2599625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dissolve">
                                      <p:cBhvr>
                                        <p:cTn id="7" dur="500"/>
                                        <p:tgtEl>
                                          <p:spTgt spid="7">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dissolve">
                                      <p:cBhvr>
                                        <p:cTn id="10" dur="500"/>
                                        <p:tgtEl>
                                          <p:spTgt spid="7">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bg/>
                                          </p:spTgt>
                                        </p:tgtEl>
                                        <p:attrNameLst>
                                          <p:attrName>style.visibility</p:attrName>
                                        </p:attrNameLst>
                                      </p:cBhvr>
                                      <p:to>
                                        <p:strVal val="visible"/>
                                      </p:to>
                                    </p:set>
                                    <p:animEffect transition="in" filter="dissolve">
                                      <p:cBhvr>
                                        <p:cTn id="31" dur="500"/>
                                        <p:tgtEl>
                                          <p:spTgt spid="8">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dissolve">
                                      <p:cBhvr>
                                        <p:cTn id="34" dur="500"/>
                                        <p:tgtEl>
                                          <p:spTgt spid="8">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dissolve">
                                      <p:cBhvr>
                                        <p:cTn id="54" dur="500"/>
                                        <p:tgtEl>
                                          <p:spTgt spid="8">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dissolv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dissolve">
                                      <p:cBhvr>
                                        <p:cTn id="72" dur="500"/>
                                        <p:tgtEl>
                                          <p:spTgt spid="35"/>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down)">
                                      <p:cBhvr>
                                        <p:cTn id="80" dur="500"/>
                                        <p:tgtEl>
                                          <p:spTgt spid="36"/>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dissolve">
                                      <p:cBhvr>
                                        <p:cTn id="84" dur="500"/>
                                        <p:tgtEl>
                                          <p:spTgt spid="3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dissolve">
                                      <p:cBhvr>
                                        <p:cTn id="9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uiExpand="1" build="p" animBg="1"/>
      <p:bldP spid="23" grpId="0" animBg="1"/>
      <p:bldP spid="25" grpId="0"/>
      <p:bldP spid="26" grpId="0" animBg="1"/>
      <p:bldP spid="27" grpId="0" animBg="1"/>
      <p:bldP spid="31" grpId="0" animBg="1"/>
      <p:bldP spid="35" grpId="0" animBg="1"/>
      <p:bldP spid="37" grpId="0"/>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1.6 Example #2 (1/2)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dirty="0"/>
          </a:p>
        </p:txBody>
      </p:sp>
      <p:grpSp>
        <p:nvGrpSpPr>
          <p:cNvPr id="9" name="Group 8">
            <a:extLst>
              <a:ext uri="{FF2B5EF4-FFF2-40B4-BE49-F238E27FC236}">
                <a16:creationId xmlns:a16="http://schemas.microsoft.com/office/drawing/2014/main" id="{A9FCDA46-98BC-4649-85C2-FA541DBE0698}"/>
              </a:ext>
            </a:extLst>
          </p:cNvPr>
          <p:cNvGrpSpPr/>
          <p:nvPr/>
        </p:nvGrpSpPr>
        <p:grpSpPr>
          <a:xfrm>
            <a:off x="654145" y="1265343"/>
            <a:ext cx="3664018" cy="3802289"/>
            <a:chOff x="654145" y="1265343"/>
            <a:chExt cx="3664018" cy="3802289"/>
          </a:xfrm>
        </p:grpSpPr>
        <p:sp>
          <p:nvSpPr>
            <p:cNvPr id="10" name="TextBox 9">
              <a:extLst>
                <a:ext uri="{FF2B5EF4-FFF2-40B4-BE49-F238E27FC236}">
                  <a16:creationId xmlns:a16="http://schemas.microsoft.com/office/drawing/2014/main" id="{40FBE1D0-3989-4EF6-B30D-981CD43F60B4}"/>
                </a:ext>
              </a:extLst>
            </p:cNvPr>
            <p:cNvSpPr txBox="1"/>
            <p:nvPr/>
          </p:nvSpPr>
          <p:spPr>
            <a:xfrm>
              <a:off x="654145" y="1589757"/>
              <a:ext cx="3460655" cy="3477875"/>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p>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a, *b;</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b = &amp;a;</a:t>
              </a:r>
            </a:p>
            <a:p>
              <a:pPr>
                <a:tabLst>
                  <a:tab pos="346075" algn="l"/>
                </a:tabLst>
                <a:defRPr/>
              </a:pPr>
              <a:r>
                <a:rPr lang="en-US" sz="2000" b="1" dirty="0">
                  <a:latin typeface="Courier New" pitchFamily="49" charset="0"/>
                  <a:cs typeface="Courier New" pitchFamily="49" charset="0"/>
                </a:rPr>
                <a:t>	*b = </a:t>
              </a:r>
              <a:r>
                <a:rPr lang="en-US" sz="2000" b="1" dirty="0">
                  <a:solidFill>
                    <a:srgbClr val="006600"/>
                  </a:solidFill>
                  <a:latin typeface="Courier New" pitchFamily="49" charset="0"/>
                  <a:cs typeface="Courier New" pitchFamily="49" charset="0"/>
                </a:rPr>
                <a:t>12.34</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printf(</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%f\n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a);</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0</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a:t>
              </a:r>
            </a:p>
          </p:txBody>
        </p:sp>
        <p:sp>
          <p:nvSpPr>
            <p:cNvPr id="12" name="TextBox 11">
              <a:extLst>
                <a:ext uri="{FF2B5EF4-FFF2-40B4-BE49-F238E27FC236}">
                  <a16:creationId xmlns:a16="http://schemas.microsoft.com/office/drawing/2014/main" id="{D9909D98-ADD0-4C7D-A627-F32F431DD035}"/>
                </a:ext>
              </a:extLst>
            </p:cNvPr>
            <p:cNvSpPr txBox="1">
              <a:spLocks noChangeArrowheads="1"/>
            </p:cNvSpPr>
            <p:nvPr/>
          </p:nvSpPr>
          <p:spPr bwMode="auto">
            <a:xfrm>
              <a:off x="3095141" y="1265343"/>
              <a:ext cx="1223022" cy="369332"/>
            </a:xfrm>
            <a:prstGeom prst="rect">
              <a:avLst/>
            </a:prstGeom>
            <a:solidFill>
              <a:srgbClr val="FFFF99"/>
            </a:solidFill>
            <a:ln w="9525">
              <a:solidFill>
                <a:schemeClr val="tx1"/>
              </a:solidFill>
              <a:miter lim="800000"/>
              <a:headEnd/>
              <a:tailEnd/>
            </a:ln>
          </p:spPr>
          <p:txBody>
            <a:bodyPr wrap="square">
              <a:spAutoFit/>
            </a:bodyPr>
            <a:lstStyle/>
            <a:p>
              <a:r>
                <a:rPr lang="en-US" dirty="0" err="1"/>
                <a:t>Pointer.c</a:t>
              </a:r>
              <a:endParaRPr lang="en-US" dirty="0"/>
            </a:p>
          </p:txBody>
        </p:sp>
      </p:grpSp>
      <p:sp>
        <p:nvSpPr>
          <p:cNvPr id="13" name="TextBox 12">
            <a:extLst>
              <a:ext uri="{FF2B5EF4-FFF2-40B4-BE49-F238E27FC236}">
                <a16:creationId xmlns:a16="http://schemas.microsoft.com/office/drawing/2014/main" id="{E7FAA938-1438-408C-8CC2-75D541E9AF9F}"/>
              </a:ext>
            </a:extLst>
          </p:cNvPr>
          <p:cNvSpPr txBox="1"/>
          <p:nvPr/>
        </p:nvSpPr>
        <p:spPr>
          <a:xfrm>
            <a:off x="3667373" y="1812474"/>
            <a:ext cx="2943289"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Can you draw the picture? </a:t>
            </a:r>
          </a:p>
          <a:p>
            <a:r>
              <a:rPr lang="en-US" dirty="0"/>
              <a:t>What is the output?</a:t>
            </a:r>
            <a:endParaRPr lang="en-SG" dirty="0"/>
          </a:p>
        </p:txBody>
      </p:sp>
      <p:sp>
        <p:nvSpPr>
          <p:cNvPr id="15" name="TextBox 14">
            <a:extLst>
              <a:ext uri="{FF2B5EF4-FFF2-40B4-BE49-F238E27FC236}">
                <a16:creationId xmlns:a16="http://schemas.microsoft.com/office/drawing/2014/main" id="{7B3F056F-1962-48A7-9CB5-1E0CE6387959}"/>
              </a:ext>
            </a:extLst>
          </p:cNvPr>
          <p:cNvSpPr txBox="1"/>
          <p:nvPr/>
        </p:nvSpPr>
        <p:spPr>
          <a:xfrm>
            <a:off x="4240306" y="2786944"/>
            <a:ext cx="4386231"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the output if the </a:t>
            </a:r>
            <a:r>
              <a:rPr lang="en-US" b="1" dirty="0">
                <a:latin typeface="Courier New" pitchFamily="49" charset="0"/>
                <a:cs typeface="Courier New" pitchFamily="49" charset="0"/>
              </a:rPr>
              <a:t>printf() </a:t>
            </a:r>
            <a:r>
              <a:rPr lang="en-US" dirty="0"/>
              <a:t>statement is changed to the following?</a:t>
            </a:r>
            <a:endParaRPr lang="en-SG" dirty="0"/>
          </a:p>
        </p:txBody>
      </p:sp>
      <p:sp>
        <p:nvSpPr>
          <p:cNvPr id="16" name="TextBox 15">
            <a:extLst>
              <a:ext uri="{FF2B5EF4-FFF2-40B4-BE49-F238E27FC236}">
                <a16:creationId xmlns:a16="http://schemas.microsoft.com/office/drawing/2014/main" id="{0BDDD5D9-5606-4E9C-B3BA-8FCCB2DB8528}"/>
              </a:ext>
            </a:extLst>
          </p:cNvPr>
          <p:cNvSpPr txBox="1"/>
          <p:nvPr/>
        </p:nvSpPr>
        <p:spPr>
          <a:xfrm>
            <a:off x="4240306" y="3526034"/>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17" name="TextBox 16">
            <a:extLst>
              <a:ext uri="{FF2B5EF4-FFF2-40B4-BE49-F238E27FC236}">
                <a16:creationId xmlns:a16="http://schemas.microsoft.com/office/drawing/2014/main" id="{46F2DC36-F06A-4CE9-B98C-1D191070C4C8}"/>
              </a:ext>
            </a:extLst>
          </p:cNvPr>
          <p:cNvSpPr txBox="1"/>
          <p:nvPr/>
        </p:nvSpPr>
        <p:spPr>
          <a:xfrm>
            <a:off x="4240306" y="4178797"/>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255CFFE8-7AF7-45B8-AE77-CF3CD0A35502}"/>
              </a:ext>
            </a:extLst>
          </p:cNvPr>
          <p:cNvSpPr txBox="1"/>
          <p:nvPr/>
        </p:nvSpPr>
        <p:spPr>
          <a:xfrm>
            <a:off x="6391835" y="2253875"/>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19" name="TextBox 18">
            <a:extLst>
              <a:ext uri="{FF2B5EF4-FFF2-40B4-BE49-F238E27FC236}">
                <a16:creationId xmlns:a16="http://schemas.microsoft.com/office/drawing/2014/main" id="{8380C029-06BD-453F-BEEF-1EBF4FFD2D32}"/>
              </a:ext>
            </a:extLst>
          </p:cNvPr>
          <p:cNvSpPr txBox="1"/>
          <p:nvPr/>
        </p:nvSpPr>
        <p:spPr>
          <a:xfrm>
            <a:off x="7239000" y="3718276"/>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79BFD32A-1441-4565-8604-CF4D9DB82477}"/>
              </a:ext>
            </a:extLst>
          </p:cNvPr>
          <p:cNvSpPr txBox="1"/>
          <p:nvPr/>
        </p:nvSpPr>
        <p:spPr>
          <a:xfrm>
            <a:off x="7239000" y="4224963"/>
            <a:ext cx="1541929" cy="6463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cs typeface="Courier New" pitchFamily="49" charset="0"/>
              </a:rPr>
              <a:t>Compile with warning</a:t>
            </a:r>
            <a:endParaRPr lang="en-SG" i="1" dirty="0">
              <a:cs typeface="Courier New" pitchFamily="49" charset="0"/>
            </a:endParaRPr>
          </a:p>
        </p:txBody>
      </p:sp>
      <p:sp>
        <p:nvSpPr>
          <p:cNvPr id="22" name="TextBox 21">
            <a:extLst>
              <a:ext uri="{FF2B5EF4-FFF2-40B4-BE49-F238E27FC236}">
                <a16:creationId xmlns:a16="http://schemas.microsoft.com/office/drawing/2014/main" id="{BF29677F-36CB-4122-A5D5-0D519A450373}"/>
              </a:ext>
            </a:extLst>
          </p:cNvPr>
          <p:cNvSpPr txBox="1"/>
          <p:nvPr/>
        </p:nvSpPr>
        <p:spPr>
          <a:xfrm>
            <a:off x="4240306" y="4771298"/>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*a);</a:t>
            </a:r>
            <a:endParaRPr lang="en-SG" b="1" dirty="0">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F7CD3049-6606-49A2-978B-F9AE5920A81D}"/>
              </a:ext>
            </a:extLst>
          </p:cNvPr>
          <p:cNvSpPr txBox="1"/>
          <p:nvPr/>
        </p:nvSpPr>
        <p:spPr>
          <a:xfrm>
            <a:off x="7239000" y="4976989"/>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cs typeface="Courier New" pitchFamily="49" charset="0"/>
              </a:rPr>
              <a:t>Error</a:t>
            </a:r>
            <a:endParaRPr lang="en-SG" i="1" dirty="0">
              <a:cs typeface="Courier New" pitchFamily="49" charset="0"/>
            </a:endParaRPr>
          </a:p>
        </p:txBody>
      </p:sp>
      <p:grpSp>
        <p:nvGrpSpPr>
          <p:cNvPr id="24" name="Group 23">
            <a:extLst>
              <a:ext uri="{FF2B5EF4-FFF2-40B4-BE49-F238E27FC236}">
                <a16:creationId xmlns:a16="http://schemas.microsoft.com/office/drawing/2014/main" id="{7988E29B-8411-4A86-AA74-AD31286A482C}"/>
              </a:ext>
            </a:extLst>
          </p:cNvPr>
          <p:cNvGrpSpPr/>
          <p:nvPr/>
        </p:nvGrpSpPr>
        <p:grpSpPr>
          <a:xfrm>
            <a:off x="6992659" y="942065"/>
            <a:ext cx="1406671" cy="1217976"/>
            <a:chOff x="2749402" y="4966924"/>
            <a:chExt cx="1406671" cy="1217976"/>
          </a:xfrm>
        </p:grpSpPr>
        <p:grpSp>
          <p:nvGrpSpPr>
            <p:cNvPr id="25" name="Group 14">
              <a:extLst>
                <a:ext uri="{FF2B5EF4-FFF2-40B4-BE49-F238E27FC236}">
                  <a16:creationId xmlns:a16="http://schemas.microsoft.com/office/drawing/2014/main" id="{D7EC00CC-66F0-445D-B3E8-B9D1DEDFE333}"/>
                </a:ext>
              </a:extLst>
            </p:cNvPr>
            <p:cNvGrpSpPr>
              <a:grpSpLocks/>
            </p:cNvGrpSpPr>
            <p:nvPr/>
          </p:nvGrpSpPr>
          <p:grpSpPr bwMode="auto">
            <a:xfrm>
              <a:off x="2952068" y="4966924"/>
              <a:ext cx="1204005" cy="511834"/>
              <a:chOff x="5623191" y="2083249"/>
              <a:chExt cx="1203276" cy="512253"/>
            </a:xfrm>
          </p:grpSpPr>
          <p:sp>
            <p:nvSpPr>
              <p:cNvPr id="30" name="TextBox 11">
                <a:extLst>
                  <a:ext uri="{FF2B5EF4-FFF2-40B4-BE49-F238E27FC236}">
                    <a16:creationId xmlns:a16="http://schemas.microsoft.com/office/drawing/2014/main" id="{2951D558-C504-4449-BC9B-D21CE523722D}"/>
                  </a:ext>
                </a:extLst>
              </p:cNvPr>
              <p:cNvSpPr txBox="1">
                <a:spLocks noChangeArrowheads="1"/>
              </p:cNvSpPr>
              <p:nvPr/>
            </p:nvSpPr>
            <p:spPr bwMode="auto">
              <a:xfrm>
                <a:off x="5623191" y="2083249"/>
                <a:ext cx="336331" cy="338554"/>
              </a:xfrm>
              <a:prstGeom prst="rect">
                <a:avLst/>
              </a:prstGeom>
              <a:noFill/>
              <a:ln w="9525">
                <a:noFill/>
                <a:miter lim="800000"/>
                <a:headEnd/>
                <a:tailEnd/>
              </a:ln>
            </p:spPr>
            <p:txBody>
              <a:bodyPr>
                <a:spAutoFit/>
              </a:bodyPr>
              <a:lstStyle/>
              <a:p>
                <a:r>
                  <a:rPr lang="en-US" sz="1600" dirty="0">
                    <a:latin typeface="Calibri" pitchFamily="34" charset="0"/>
                  </a:rPr>
                  <a:t>a</a:t>
                </a:r>
                <a:endParaRPr lang="en-SG" sz="1600" dirty="0">
                  <a:latin typeface="Calibri" pitchFamily="34" charset="0"/>
                </a:endParaRPr>
              </a:p>
            </p:txBody>
          </p:sp>
          <p:sp>
            <p:nvSpPr>
              <p:cNvPr id="31" name="TextBox 12">
                <a:extLst>
                  <a:ext uri="{FF2B5EF4-FFF2-40B4-BE49-F238E27FC236}">
                    <a16:creationId xmlns:a16="http://schemas.microsoft.com/office/drawing/2014/main" id="{E414F0A2-8609-4D32-89B1-819B5F5FF577}"/>
                  </a:ext>
                </a:extLst>
              </p:cNvPr>
              <p:cNvSpPr txBox="1">
                <a:spLocks noChangeArrowheads="1"/>
              </p:cNvSpPr>
              <p:nvPr/>
            </p:nvSpPr>
            <p:spPr bwMode="auto">
              <a:xfrm>
                <a:off x="5877821" y="2256671"/>
                <a:ext cx="948646" cy="338831"/>
              </a:xfrm>
              <a:prstGeom prst="rect">
                <a:avLst/>
              </a:prstGeom>
              <a:noFill/>
              <a:ln w="9525">
                <a:solidFill>
                  <a:schemeClr val="tx1"/>
                </a:solidFill>
                <a:miter lim="800000"/>
                <a:headEnd/>
                <a:tailEnd/>
              </a:ln>
            </p:spPr>
            <p:txBody>
              <a:bodyPr wrap="square">
                <a:spAutoFit/>
              </a:bodyPr>
              <a:lstStyle/>
              <a:p>
                <a:pPr algn="ctr"/>
                <a:endParaRPr lang="en-SG" sz="1600" dirty="0">
                  <a:latin typeface="Calibri" pitchFamily="34" charset="0"/>
                </a:endParaRPr>
              </a:p>
            </p:txBody>
          </p:sp>
        </p:grpSp>
        <p:grpSp>
          <p:nvGrpSpPr>
            <p:cNvPr id="26" name="Group 15">
              <a:extLst>
                <a:ext uri="{FF2B5EF4-FFF2-40B4-BE49-F238E27FC236}">
                  <a16:creationId xmlns:a16="http://schemas.microsoft.com/office/drawing/2014/main" id="{8E9B6F8D-98B0-425B-A811-8ED6C799EF6D}"/>
                </a:ext>
              </a:extLst>
            </p:cNvPr>
            <p:cNvGrpSpPr>
              <a:grpSpLocks/>
            </p:cNvGrpSpPr>
            <p:nvPr/>
          </p:nvGrpSpPr>
          <p:grpSpPr bwMode="auto">
            <a:xfrm>
              <a:off x="2749402" y="5673344"/>
              <a:ext cx="798661" cy="511556"/>
              <a:chOff x="6027681" y="2023240"/>
              <a:chExt cx="798177" cy="511975"/>
            </a:xfrm>
          </p:grpSpPr>
          <p:sp>
            <p:nvSpPr>
              <p:cNvPr id="28" name="TextBox 16">
                <a:extLst>
                  <a:ext uri="{FF2B5EF4-FFF2-40B4-BE49-F238E27FC236}">
                    <a16:creationId xmlns:a16="http://schemas.microsoft.com/office/drawing/2014/main" id="{4A9ABF95-228B-4543-B08E-58AFFBD1779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b</a:t>
                </a:r>
                <a:endParaRPr lang="en-SG" sz="1600" dirty="0">
                  <a:latin typeface="Calibri" pitchFamily="34" charset="0"/>
                </a:endParaRPr>
              </a:p>
            </p:txBody>
          </p:sp>
          <p:sp>
            <p:nvSpPr>
              <p:cNvPr id="29" name="TextBox 17">
                <a:extLst>
                  <a:ext uri="{FF2B5EF4-FFF2-40B4-BE49-F238E27FC236}">
                    <a16:creationId xmlns:a16="http://schemas.microsoft.com/office/drawing/2014/main" id="{EF99EDAD-B20C-4134-937A-2648DB22858E}"/>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27" name="Straight Arrow Connector 26">
              <a:extLst>
                <a:ext uri="{FF2B5EF4-FFF2-40B4-BE49-F238E27FC236}">
                  <a16:creationId xmlns:a16="http://schemas.microsoft.com/office/drawing/2014/main" id="{331619BA-D559-4CF9-BD51-4E43FC000909}"/>
                </a:ext>
              </a:extLst>
            </p:cNvPr>
            <p:cNvCxnSpPr>
              <a:cxnSpLocks noChangeShapeType="1"/>
            </p:cNvCxnSpPr>
            <p:nvPr/>
          </p:nvCxnSpPr>
          <p:spPr bwMode="auto">
            <a:xfrm rot="5400000" flipH="1" flipV="1">
              <a:off x="3244850" y="5530850"/>
              <a:ext cx="520700" cy="431800"/>
            </a:xfrm>
            <a:prstGeom prst="straightConnector1">
              <a:avLst/>
            </a:prstGeom>
            <a:noFill/>
            <a:ln w="19050" cap="sq" algn="ctr">
              <a:solidFill>
                <a:srgbClr val="0000FF"/>
              </a:solidFill>
              <a:round/>
              <a:headEnd/>
              <a:tailEnd type="triangle" w="med" len="med"/>
            </a:ln>
          </p:spPr>
        </p:cxnSp>
      </p:grpSp>
      <p:sp>
        <p:nvSpPr>
          <p:cNvPr id="32" name="TextBox 31">
            <a:extLst>
              <a:ext uri="{FF2B5EF4-FFF2-40B4-BE49-F238E27FC236}">
                <a16:creationId xmlns:a16="http://schemas.microsoft.com/office/drawing/2014/main" id="{3BDD5399-7F5E-4C2A-B4A9-F5F67ECE707A}"/>
              </a:ext>
            </a:extLst>
          </p:cNvPr>
          <p:cNvSpPr txBox="1"/>
          <p:nvPr/>
        </p:nvSpPr>
        <p:spPr>
          <a:xfrm>
            <a:off x="385590" y="5321300"/>
            <a:ext cx="4412187"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the proper way to print a pointer? (Seldom need to do this.)</a:t>
            </a:r>
            <a:endParaRPr lang="en-SG" dirty="0"/>
          </a:p>
        </p:txBody>
      </p:sp>
      <p:sp>
        <p:nvSpPr>
          <p:cNvPr id="33" name="TextBox 32">
            <a:extLst>
              <a:ext uri="{FF2B5EF4-FFF2-40B4-BE49-F238E27FC236}">
                <a16:creationId xmlns:a16="http://schemas.microsoft.com/office/drawing/2014/main" id="{ACB44F9B-7D53-4555-BBB4-E4B96F3418EB}"/>
              </a:ext>
            </a:extLst>
          </p:cNvPr>
          <p:cNvSpPr txBox="1"/>
          <p:nvPr/>
        </p:nvSpPr>
        <p:spPr>
          <a:xfrm>
            <a:off x="4240306" y="5832620"/>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34" name="Oval 33">
            <a:extLst>
              <a:ext uri="{FF2B5EF4-FFF2-40B4-BE49-F238E27FC236}">
                <a16:creationId xmlns:a16="http://schemas.microsoft.com/office/drawing/2014/main" id="{8F895246-9F50-4AFE-93C1-918B9FF80CE6}"/>
              </a:ext>
            </a:extLst>
          </p:cNvPr>
          <p:cNvSpPr/>
          <p:nvPr/>
        </p:nvSpPr>
        <p:spPr bwMode="auto">
          <a:xfrm>
            <a:off x="5362221" y="5802488"/>
            <a:ext cx="361245" cy="451555"/>
          </a:xfrm>
          <a:prstGeom prst="ellipse">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charset="0"/>
              <a:cs typeface="Arial" charset="0"/>
            </a:endParaRPr>
          </a:p>
        </p:txBody>
      </p:sp>
      <p:sp>
        <p:nvSpPr>
          <p:cNvPr id="35" name="TextBox 34">
            <a:extLst>
              <a:ext uri="{FF2B5EF4-FFF2-40B4-BE49-F238E27FC236}">
                <a16:creationId xmlns:a16="http://schemas.microsoft.com/office/drawing/2014/main" id="{9692B03B-B6A3-4308-90F6-425C55C513B4}"/>
              </a:ext>
            </a:extLst>
          </p:cNvPr>
          <p:cNvSpPr txBox="1"/>
          <p:nvPr/>
        </p:nvSpPr>
        <p:spPr>
          <a:xfrm>
            <a:off x="7239000" y="6032500"/>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ffbff6a0</a:t>
            </a:r>
            <a:endParaRPr lang="en-SG" b="1" dirty="0">
              <a:latin typeface="Courier New" pitchFamily="49" charset="0"/>
              <a:cs typeface="Courier New" pitchFamily="49" charset="0"/>
            </a:endParaRPr>
          </a:p>
        </p:txBody>
      </p:sp>
      <p:sp>
        <p:nvSpPr>
          <p:cNvPr id="36" name="Line Callout 2 (Border and Accent Bar) 80">
            <a:extLst>
              <a:ext uri="{FF2B5EF4-FFF2-40B4-BE49-F238E27FC236}">
                <a16:creationId xmlns:a16="http://schemas.microsoft.com/office/drawing/2014/main" id="{9AD77ACC-7045-41AA-BCC8-410655E09489}"/>
              </a:ext>
            </a:extLst>
          </p:cNvPr>
          <p:cNvSpPr/>
          <p:nvPr/>
        </p:nvSpPr>
        <p:spPr bwMode="auto">
          <a:xfrm flipH="1">
            <a:off x="5046131" y="5271912"/>
            <a:ext cx="1794935" cy="474134"/>
          </a:xfrm>
          <a:prstGeom prst="accentBorderCallout2">
            <a:avLst>
              <a:gd name="adj1" fmla="val 18750"/>
              <a:gd name="adj2" fmla="val -8333"/>
              <a:gd name="adj3" fmla="val 18750"/>
              <a:gd name="adj4" fmla="val -16667"/>
              <a:gd name="adj5" fmla="val 160119"/>
              <a:gd name="adj6" fmla="val -36532"/>
            </a:avLst>
          </a:prstGeom>
          <a:solidFill>
            <a:srgbClr val="FF99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Value in hexadecimal; varies from run to run.</a:t>
            </a:r>
            <a:endParaRPr kumimoji="0" lang="en-SG" sz="12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037917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dissolve">
                                      <p:cBhvr>
                                        <p:cTn id="60" dur="500"/>
                                        <p:tgtEl>
                                          <p:spTgt spid="33"/>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dissolve">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dissolve">
                                      <p:cBhvr>
                                        <p:cTn id="69" dur="500"/>
                                        <p:tgtEl>
                                          <p:spTgt spid="35"/>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dissolve">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2" grpId="0" animBg="1"/>
      <p:bldP spid="23" grpId="0" animBg="1"/>
      <p:bldP spid="32" grpId="0" animBg="1"/>
      <p:bldP spid="33" grpId="0" animBg="1"/>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1.6 Example #2 (2/2)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dirty="0"/>
          </a:p>
        </p:txBody>
      </p:sp>
      <p:sp>
        <p:nvSpPr>
          <p:cNvPr id="8" name="Rectangle 3">
            <a:extLst>
              <a:ext uri="{FF2B5EF4-FFF2-40B4-BE49-F238E27FC236}">
                <a16:creationId xmlns:a16="http://schemas.microsoft.com/office/drawing/2014/main" id="{4E25A03C-AC6D-4BA6-8464-98E0D539ECBF}"/>
              </a:ext>
            </a:extLst>
          </p:cNvPr>
          <p:cNvSpPr txBox="1">
            <a:spLocks noChangeArrowheads="1"/>
          </p:cNvSpPr>
          <p:nvPr/>
        </p:nvSpPr>
        <p:spPr bwMode="auto">
          <a:xfrm>
            <a:off x="471487" y="1162757"/>
            <a:ext cx="8357719" cy="3813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1">
                  <a:lumMod val="50000"/>
                </a:schemeClr>
              </a:buClr>
              <a:buSzPct val="100000"/>
              <a:buFont typeface="Wingdings" pitchFamily="2" charset="2"/>
              <a:buChar char="§"/>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How do we interpret the declaration?</a:t>
            </a:r>
          </a:p>
          <a:p>
            <a:pPr marL="857250" marR="0" lvl="1" indent="-457200" algn="l" defTabSz="914400" rtl="0" eaLnBrk="1" fontAlgn="base" latinLnBrk="0" hangingPunct="1">
              <a:lnSpc>
                <a:spcPct val="100000"/>
              </a:lnSpc>
              <a:spcBef>
                <a:spcPts val="300"/>
              </a:spcBef>
              <a:spcAft>
                <a:spcPct val="0"/>
              </a:spcAft>
              <a:buClr>
                <a:schemeClr val="accent2"/>
              </a:buClr>
              <a:buSzPct val="100000"/>
              <a:tabLst/>
              <a:defRPr/>
            </a:pPr>
            <a:r>
              <a:rPr kumimoji="0" lang="en-GB" sz="2000" b="0" i="0" u="none" strike="noStrike" kern="0" cap="none" spc="0" normalizeH="0" baseline="0" noProof="0" dirty="0">
                <a:ln>
                  <a:noFill/>
                </a:ln>
                <a:solidFill>
                  <a:schemeClr val="tx1"/>
                </a:solidFill>
                <a:effectLst/>
                <a:uLnTx/>
                <a:uFillTx/>
                <a:latin typeface="+mn-lt"/>
                <a:cs typeface="+mn-cs"/>
              </a:rPr>
              <a:t>	</a:t>
            </a:r>
            <a:r>
              <a:rPr kumimoji="0" lang="en-GB" sz="20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double</a:t>
            </a:r>
            <a:r>
              <a:rPr kumimoji="0" lang="en-GB" sz="2000" b="1" i="0" u="none" strike="noStrike" kern="0" cap="none" spc="0" normalizeH="0" baseline="0" noProof="0" dirty="0">
                <a:ln>
                  <a:noFill/>
                </a:ln>
                <a:solidFill>
                  <a:schemeClr val="tx1"/>
                </a:solidFill>
                <a:effectLst/>
                <a:uLnTx/>
                <a:uFillTx/>
                <a:latin typeface="Courier New" panose="02070309020205020404" pitchFamily="49" charset="0"/>
                <a:cs typeface="Courier New" panose="02070309020205020404" pitchFamily="49" charset="0"/>
              </a:rPr>
              <a:t> a, *b;</a:t>
            </a:r>
          </a:p>
          <a:p>
            <a:pPr marL="457200" marR="0" lvl="0" indent="-457200" algn="l" defTabSz="914400" rtl="0" eaLnBrk="1" fontAlgn="base" latinLnBrk="0" hangingPunct="1">
              <a:lnSpc>
                <a:spcPct val="100000"/>
              </a:lnSpc>
              <a:spcBef>
                <a:spcPts val="600"/>
              </a:spcBef>
              <a:spcAft>
                <a:spcPct val="0"/>
              </a:spcAft>
              <a:buClr>
                <a:schemeClr val="bg1">
                  <a:lumMod val="50000"/>
                </a:schemeClr>
              </a:buClr>
              <a:buSzPct val="100000"/>
              <a:buFont typeface="Wingdings" pitchFamily="2" charset="2"/>
              <a:buChar char="§"/>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The above is equivalent to</a:t>
            </a:r>
          </a:p>
          <a:p>
            <a:pPr marL="857250" lvl="1" indent="-457200">
              <a:spcBef>
                <a:spcPts val="300"/>
              </a:spcBef>
              <a:buClr>
                <a:schemeClr val="accent2"/>
              </a:buClr>
              <a:buSzPct val="100000"/>
              <a:defRPr/>
            </a:pPr>
            <a:r>
              <a:rPr lang="en-GB" sz="2000" kern="0" dirty="0">
                <a:latin typeface="Lucida Sans Unicode" pitchFamily="34" charset="0"/>
                <a:cs typeface="Lucida Sans Unicode" pitchFamily="34" charset="0"/>
              </a:rPr>
              <a:t>	</a:t>
            </a:r>
            <a:r>
              <a:rPr lang="en-GB" sz="2000" b="1" kern="0" dirty="0">
                <a:solidFill>
                  <a:srgbClr val="0000FF"/>
                </a:solidFill>
                <a:latin typeface="Courier New" panose="02070309020205020404" pitchFamily="49" charset="0"/>
                <a:cs typeface="Courier New" panose="02070309020205020404" pitchFamily="49" charset="0"/>
              </a:rPr>
              <a:t>double</a:t>
            </a:r>
            <a:r>
              <a:rPr lang="en-GB" sz="2000" b="1" kern="0" dirty="0">
                <a:latin typeface="Courier New" panose="02070309020205020404" pitchFamily="49" charset="0"/>
                <a:cs typeface="Courier New" panose="02070309020205020404" pitchFamily="49" charset="0"/>
              </a:rPr>
              <a:t> a;</a:t>
            </a:r>
            <a:r>
              <a:rPr lang="en-GB" sz="2000" kern="0" dirty="0">
                <a:latin typeface="Courier New" panose="02070309020205020404" pitchFamily="49" charset="0"/>
                <a:cs typeface="Courier New" panose="02070309020205020404" pitchFamily="49" charset="0"/>
              </a:rPr>
              <a:t> </a:t>
            </a:r>
            <a:r>
              <a:rPr lang="en-GB" sz="2000" kern="0" dirty="0">
                <a:solidFill>
                  <a:schemeClr val="tx2">
                    <a:lumMod val="50000"/>
                  </a:schemeClr>
                </a:solidFill>
                <a:latin typeface="+mn-lt"/>
                <a:cs typeface="Lucida Sans Unicode" pitchFamily="34" charset="0"/>
              </a:rPr>
              <a:t>// this is straight-forward: </a:t>
            </a:r>
            <a:r>
              <a:rPr lang="en-GB" sz="2000" kern="0" dirty="0">
                <a:solidFill>
                  <a:srgbClr val="7030A0"/>
                </a:solidFill>
                <a:latin typeface="+mn-lt"/>
                <a:cs typeface="Lucida Sans Unicode" pitchFamily="34" charset="0"/>
              </a:rPr>
              <a:t>a</a:t>
            </a:r>
            <a:r>
              <a:rPr lang="en-GB" sz="2000" kern="0" dirty="0">
                <a:solidFill>
                  <a:srgbClr val="C00000"/>
                </a:solidFill>
                <a:latin typeface="+mn-lt"/>
                <a:cs typeface="Lucida Sans Unicode" pitchFamily="34" charset="0"/>
              </a:rPr>
              <a:t> </a:t>
            </a:r>
            <a:r>
              <a:rPr lang="en-GB" sz="2000" kern="0" dirty="0">
                <a:solidFill>
                  <a:schemeClr val="tx2">
                    <a:lumMod val="50000"/>
                  </a:schemeClr>
                </a:solidFill>
                <a:latin typeface="+mn-lt"/>
                <a:cs typeface="Lucida Sans Unicode" pitchFamily="34" charset="0"/>
              </a:rPr>
              <a:t>is a double variable</a:t>
            </a:r>
          </a:p>
          <a:p>
            <a:pPr marL="857250" lvl="1" indent="-457200">
              <a:spcBef>
                <a:spcPts val="300"/>
              </a:spcBef>
              <a:buClr>
                <a:schemeClr val="accent2"/>
              </a:buClr>
              <a:buSzPct val="100000"/>
              <a:defRPr/>
            </a:pPr>
            <a:r>
              <a:rPr lang="en-GB" sz="2000" kern="0" dirty="0">
                <a:latin typeface="Lucida Sans Unicode" pitchFamily="34" charset="0"/>
                <a:cs typeface="Lucida Sans Unicode" pitchFamily="34" charset="0"/>
              </a:rPr>
              <a:t>	</a:t>
            </a:r>
            <a:r>
              <a:rPr lang="en-GB" sz="2000" b="1" kern="0" dirty="0">
                <a:solidFill>
                  <a:srgbClr val="0000FF"/>
                </a:solidFill>
                <a:latin typeface="Courier New" panose="02070309020205020404" pitchFamily="49" charset="0"/>
                <a:cs typeface="Courier New" panose="02070309020205020404" pitchFamily="49" charset="0"/>
              </a:rPr>
              <a:t>double </a:t>
            </a:r>
            <a:r>
              <a:rPr lang="en-GB" sz="2000" b="1" kern="0" dirty="0">
                <a:latin typeface="Courier New" panose="02070309020205020404" pitchFamily="49" charset="0"/>
                <a:cs typeface="Courier New" panose="02070309020205020404" pitchFamily="49" charset="0"/>
              </a:rPr>
              <a:t>*b;</a:t>
            </a:r>
          </a:p>
          <a:p>
            <a:pPr marL="457200" lvl="0" indent="-457200">
              <a:spcBef>
                <a:spcPts val="600"/>
              </a:spcBef>
              <a:buClr>
                <a:schemeClr val="bg1">
                  <a:lumMod val="50000"/>
                </a:schemeClr>
              </a:buClr>
              <a:buSzPct val="100000"/>
              <a:buFont typeface="Wingdings" pitchFamily="2" charset="2"/>
              <a:buChar char="§"/>
              <a:defRPr/>
            </a:pPr>
            <a:r>
              <a:rPr lang="en-GB" sz="2400" kern="0" dirty="0"/>
              <a:t>We can read the second declaration as</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a:ln>
                  <a:noFill/>
                </a:ln>
                <a:solidFill>
                  <a:srgbClr val="C00000"/>
                </a:solidFill>
                <a:effectLst/>
                <a:uLnTx/>
                <a:uFillTx/>
                <a:latin typeface="+mn-lt"/>
                <a:cs typeface="+mn-cs"/>
              </a:rPr>
              <a:t>*b </a:t>
            </a:r>
            <a:r>
              <a:rPr kumimoji="0" lang="en-GB" sz="2000" b="0" i="0" u="none" strike="noStrike" kern="0" cap="none" spc="0" normalizeH="0" baseline="0" noProof="0" dirty="0">
                <a:ln>
                  <a:noFill/>
                </a:ln>
                <a:effectLst/>
                <a:uLnTx/>
                <a:uFillTx/>
                <a:latin typeface="+mn-lt"/>
                <a:cs typeface="+mn-cs"/>
              </a:rPr>
              <a:t>is a double variable, so this implies that ...</a:t>
            </a: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a:ln>
                  <a:noFill/>
                </a:ln>
                <a:solidFill>
                  <a:srgbClr val="C00000"/>
                </a:solidFill>
                <a:effectLst/>
                <a:uLnTx/>
                <a:uFillTx/>
                <a:latin typeface="+mn-lt"/>
                <a:cs typeface="+mn-cs"/>
              </a:rPr>
              <a:t>b </a:t>
            </a:r>
            <a:r>
              <a:rPr kumimoji="0" lang="en-GB" sz="2000" b="0" i="0" u="none" strike="noStrike" kern="0" cap="none" spc="0" normalizeH="0" baseline="0" noProof="0" dirty="0">
                <a:ln>
                  <a:noFill/>
                </a:ln>
                <a:solidFill>
                  <a:srgbClr val="006600"/>
                </a:solidFill>
                <a:effectLst/>
                <a:uLnTx/>
                <a:uFillTx/>
                <a:latin typeface="+mn-lt"/>
                <a:cs typeface="+mn-cs"/>
              </a:rPr>
              <a:t>is a pointer to some double variable</a:t>
            </a:r>
          </a:p>
          <a:p>
            <a:pPr marL="457200" lvl="0" indent="-457200">
              <a:spcBef>
                <a:spcPts val="600"/>
              </a:spcBef>
              <a:buClr>
                <a:schemeClr val="bg1">
                  <a:lumMod val="50000"/>
                </a:schemeClr>
              </a:buClr>
              <a:buSzPct val="100000"/>
              <a:buFont typeface="Wingdings" pitchFamily="2" charset="2"/>
              <a:buChar char="§"/>
              <a:defRPr/>
            </a:pPr>
            <a:r>
              <a:rPr lang="en-GB" sz="2400" kern="0" dirty="0"/>
              <a:t>The following are equivalent:</a:t>
            </a:r>
            <a:endParaRPr kumimoji="0" lang="en-GB" sz="2400" b="0" i="0" u="none" strike="noStrike" kern="0" cap="none" spc="0" normalizeH="0" baseline="0" noProof="0" dirty="0">
              <a:ln>
                <a:noFill/>
              </a:ln>
              <a:solidFill>
                <a:srgbClr val="006600"/>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000" b="0" i="0" u="none" strike="noStrike" kern="0" cap="none" spc="0" normalizeH="0" baseline="0" noProof="0" dirty="0">
              <a:ln>
                <a:noFill/>
              </a:ln>
              <a:solidFill>
                <a:srgbClr val="0000FF"/>
              </a:solidFill>
              <a:effectLst/>
              <a:uLnTx/>
              <a:uFillTx/>
              <a:latin typeface="+mn-lt"/>
              <a:ea typeface="+mn-ea"/>
              <a:cs typeface="+mn-cs"/>
            </a:endParaRPr>
          </a:p>
        </p:txBody>
      </p:sp>
      <p:grpSp>
        <p:nvGrpSpPr>
          <p:cNvPr id="12" name="Group 11">
            <a:extLst>
              <a:ext uri="{FF2B5EF4-FFF2-40B4-BE49-F238E27FC236}">
                <a16:creationId xmlns:a16="http://schemas.microsoft.com/office/drawing/2014/main" id="{B12029FD-C188-4870-A30D-5B7E1A52CA8F}"/>
              </a:ext>
            </a:extLst>
          </p:cNvPr>
          <p:cNvGrpSpPr/>
          <p:nvPr/>
        </p:nvGrpSpPr>
        <p:grpSpPr>
          <a:xfrm>
            <a:off x="1493419" y="4765769"/>
            <a:ext cx="4659025" cy="923330"/>
            <a:chOff x="1493419" y="4867369"/>
            <a:chExt cx="4659025" cy="923330"/>
          </a:xfrm>
        </p:grpSpPr>
        <p:sp>
          <p:nvSpPr>
            <p:cNvPr id="13" name="TextBox 12">
              <a:extLst>
                <a:ext uri="{FF2B5EF4-FFF2-40B4-BE49-F238E27FC236}">
                  <a16:creationId xmlns:a16="http://schemas.microsoft.com/office/drawing/2014/main" id="{9A6120D0-7902-4D60-890D-7FA91C85AAFC}"/>
                </a:ext>
              </a:extLst>
            </p:cNvPr>
            <p:cNvSpPr txBox="1"/>
            <p:nvPr/>
          </p:nvSpPr>
          <p:spPr>
            <a:xfrm>
              <a:off x="1493419" y="4867369"/>
              <a:ext cx="17916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a:t>
              </a:r>
            </a:p>
            <a:p>
              <a:r>
                <a:rPr lang="en-US" b="1" dirty="0">
                  <a:latin typeface="Courier New" pitchFamily="49" charset="0"/>
                  <a:cs typeface="Courier New" pitchFamily="49" charset="0"/>
                </a:rPr>
                <a:t>b = &amp;a;</a:t>
              </a:r>
              <a:endParaRPr lang="en-SG" b="1" dirty="0">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53E08ADD-AFE4-45D3-875F-DAE698703C85}"/>
                </a:ext>
              </a:extLst>
            </p:cNvPr>
            <p:cNvSpPr txBox="1"/>
            <p:nvPr/>
          </p:nvSpPr>
          <p:spPr>
            <a:xfrm>
              <a:off x="3570075" y="4867369"/>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 </a:t>
              </a:r>
              <a:r>
                <a:rPr lang="en-US" b="1" dirty="0">
                  <a:latin typeface="Courier New" pitchFamily="49" charset="0"/>
                  <a:cs typeface="Courier New" pitchFamily="49" charset="0"/>
                </a:rPr>
                <a:t>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 = &amp;a;</a:t>
              </a:r>
              <a:endParaRPr lang="en-SG" b="1" dirty="0">
                <a:latin typeface="Courier New" pitchFamily="49" charset="0"/>
                <a:cs typeface="Courier New" pitchFamily="49" charset="0"/>
              </a:endParaRPr>
            </a:p>
          </p:txBody>
        </p:sp>
      </p:grpSp>
      <p:grpSp>
        <p:nvGrpSpPr>
          <p:cNvPr id="16" name="Group 15">
            <a:extLst>
              <a:ext uri="{FF2B5EF4-FFF2-40B4-BE49-F238E27FC236}">
                <a16:creationId xmlns:a16="http://schemas.microsoft.com/office/drawing/2014/main" id="{C5D13F89-46AF-40A8-A721-F68547C4237D}"/>
              </a:ext>
            </a:extLst>
          </p:cNvPr>
          <p:cNvGrpSpPr/>
          <p:nvPr/>
        </p:nvGrpSpPr>
        <p:grpSpPr>
          <a:xfrm>
            <a:off x="1682047" y="5776125"/>
            <a:ext cx="5856343" cy="818314"/>
            <a:chOff x="1682047" y="5776125"/>
            <a:chExt cx="5856343" cy="818314"/>
          </a:xfrm>
        </p:grpSpPr>
        <p:sp>
          <p:nvSpPr>
            <p:cNvPr id="17" name="TextBox 16">
              <a:extLst>
                <a:ext uri="{FF2B5EF4-FFF2-40B4-BE49-F238E27FC236}">
                  <a16:creationId xmlns:a16="http://schemas.microsoft.com/office/drawing/2014/main" id="{4D382A34-BDAD-45C7-AA91-709FE41456B3}"/>
                </a:ext>
              </a:extLst>
            </p:cNvPr>
            <p:cNvSpPr txBox="1"/>
            <p:nvPr/>
          </p:nvSpPr>
          <p:spPr>
            <a:xfrm>
              <a:off x="4738475" y="5776125"/>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 </a:t>
              </a:r>
              <a:r>
                <a:rPr lang="en-US" b="1" dirty="0">
                  <a:latin typeface="Courier New" pitchFamily="49" charset="0"/>
                  <a:cs typeface="Courier New" pitchFamily="49" charset="0"/>
                </a:rPr>
                <a:t>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 = &amp;a;</a:t>
              </a:r>
              <a:endParaRPr lang="en-SG" b="1" dirty="0">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B4C46B99-FD43-4A51-9A39-8D221403F1BB}"/>
                </a:ext>
              </a:extLst>
            </p:cNvPr>
            <p:cNvSpPr txBox="1"/>
            <p:nvPr/>
          </p:nvSpPr>
          <p:spPr>
            <a:xfrm>
              <a:off x="1682047" y="5779910"/>
              <a:ext cx="3138310" cy="646331"/>
            </a:xfrm>
            <a:prstGeom prst="rect">
              <a:avLst/>
            </a:prstGeom>
            <a:noFill/>
          </p:spPr>
          <p:txBody>
            <a:bodyPr wrap="square" rtlCol="0">
              <a:spAutoFit/>
            </a:bodyPr>
            <a:lstStyle/>
            <a:p>
              <a:r>
                <a:rPr lang="en-US" dirty="0"/>
                <a:t>But this is not the same as above (and it is not legal):</a:t>
              </a:r>
              <a:endParaRPr lang="en-SG" dirty="0"/>
            </a:p>
          </p:txBody>
        </p:sp>
        <p:pic>
          <p:nvPicPr>
            <p:cNvPr id="19" name="[Picture 11]">
              <a:extLst>
                <a:ext uri="{FF2B5EF4-FFF2-40B4-BE49-F238E27FC236}">
                  <a16:creationId xmlns:a16="http://schemas.microsoft.com/office/drawing/2014/main" id="{B82C174A-AD22-488D-886F-4825D32CA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3297" y="6006049"/>
              <a:ext cx="435093" cy="588390"/>
            </a:xfrm>
            <a:prstGeom prst="rect">
              <a:avLst/>
            </a:prstGeom>
          </p:spPr>
        </p:pic>
      </p:grpSp>
    </p:spTree>
    <p:extLst>
      <p:ext uri="{BB962C8B-B14F-4D97-AF65-F5344CB8AC3E}">
        <p14:creationId xmlns:p14="http://schemas.microsoft.com/office/powerpoint/2010/main" val="3971705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dissolve">
                                      <p:cBhvr>
                                        <p:cTn id="24" dur="500"/>
                                        <p:tgtEl>
                                          <p:spTgt spid="8">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dissolve">
                                      <p:cBhvr>
                                        <p:cTn id="27" dur="500"/>
                                        <p:tgtEl>
                                          <p:spTgt spid="8">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dissolve">
                                      <p:cBhvr>
                                        <p:cTn id="30" dur="500"/>
                                        <p:tgtEl>
                                          <p:spTgt spid="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dissolve">
                                      <p:cBhvr>
                                        <p:cTn id="35" dur="500"/>
                                        <p:tgtEl>
                                          <p:spTgt spid="8">
                                            <p:txEl>
                                              <p:pRg st="8" end="8"/>
                                            </p:txEl>
                                          </p:spTgt>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a:t>Lecture #4: Pointers and Functions</a:t>
            </a:r>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27AB-2E92-E3C7-A0C6-7F165266D76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B8C5461-F81C-989D-24C1-6057AF019BFF}"/>
              </a:ext>
            </a:extLst>
          </p:cNvPr>
          <p:cNvSpPr>
            <a:spLocks noGrp="1"/>
          </p:cNvSpPr>
          <p:nvPr>
            <p:ph idx="1"/>
          </p:nvPr>
        </p:nvSpPr>
        <p:spPr>
          <a:xfrm>
            <a:off x="3086026" y="5607424"/>
            <a:ext cx="5244353" cy="830991"/>
          </a:xfrm>
        </p:spPr>
        <p:txBody>
          <a:bodyPr>
            <a:normAutofit/>
          </a:bodyPr>
          <a:lstStyle/>
          <a:p>
            <a:pPr marL="0" indent="0">
              <a:buNone/>
            </a:pPr>
            <a:r>
              <a:rPr lang="en-US" dirty="0">
                <a:solidFill>
                  <a:srgbClr val="0000FF"/>
                </a:solidFill>
              </a:rPr>
              <a:t>Scan</a:t>
            </a:r>
            <a:r>
              <a:rPr lang="en-US" dirty="0"/>
              <a:t> and ask your questions here! (May be obscured in some slides)</a:t>
            </a:r>
          </a:p>
        </p:txBody>
      </p:sp>
      <p:sp>
        <p:nvSpPr>
          <p:cNvPr id="4" name="Date Placeholder 3">
            <a:extLst>
              <a:ext uri="{FF2B5EF4-FFF2-40B4-BE49-F238E27FC236}">
                <a16:creationId xmlns:a16="http://schemas.microsoft.com/office/drawing/2014/main" id="{7B01B67B-119F-B14C-7763-7E58EF0E8E18}"/>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6166758-C98D-774B-2227-4D4386CBF689}"/>
              </a:ext>
            </a:extLst>
          </p:cNvPr>
          <p:cNvSpPr>
            <a:spLocks noGrp="1"/>
          </p:cNvSpPr>
          <p:nvPr>
            <p:ph type="ftr" sz="quarter" idx="11"/>
          </p:nvPr>
        </p:nvSpPr>
        <p:spPr/>
        <p:txBody>
          <a:bodyPr/>
          <a:lstStyle/>
          <a:p>
            <a:pPr algn="l">
              <a:defRPr/>
            </a:pPr>
            <a:r>
              <a:rPr lang="en-SG"/>
              <a:t>Lecture #2: Overview of C Programming</a:t>
            </a:r>
            <a:endParaRPr lang="en-US" dirty="0"/>
          </a:p>
        </p:txBody>
      </p:sp>
      <p:sp>
        <p:nvSpPr>
          <p:cNvPr id="6" name="Slide Number Placeholder 5">
            <a:extLst>
              <a:ext uri="{FF2B5EF4-FFF2-40B4-BE49-F238E27FC236}">
                <a16:creationId xmlns:a16="http://schemas.microsoft.com/office/drawing/2014/main" id="{D354002C-AFBE-DE9C-5529-47CCD33734F6}"/>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a:t>
            </a:fld>
            <a:endParaRPr lang="en-US" dirty="0"/>
          </a:p>
        </p:txBody>
      </p:sp>
      <p:sp>
        <p:nvSpPr>
          <p:cNvPr id="7" name="TextBox 6">
            <a:extLst>
              <a:ext uri="{FF2B5EF4-FFF2-40B4-BE49-F238E27FC236}">
                <a16:creationId xmlns:a16="http://schemas.microsoft.com/office/drawing/2014/main" id="{6364FB51-AE44-1DD8-051F-ECF4BB553A8F}"/>
              </a:ext>
            </a:extLst>
          </p:cNvPr>
          <p:cNvSpPr txBox="1"/>
          <p:nvPr/>
        </p:nvSpPr>
        <p:spPr>
          <a:xfrm>
            <a:off x="578224" y="2918012"/>
            <a:ext cx="8037778" cy="830997"/>
          </a:xfrm>
          <a:prstGeom prst="rect">
            <a:avLst/>
          </a:prstGeom>
          <a:noFill/>
        </p:spPr>
        <p:txBody>
          <a:bodyPr wrap="none" rtlCol="0">
            <a:spAutoFit/>
          </a:bodyPr>
          <a:lstStyle/>
          <a:p>
            <a:r>
              <a:rPr lang="en-US" sz="2400" dirty="0"/>
              <a:t>Ask at </a:t>
            </a:r>
            <a:r>
              <a:rPr lang="en-US" sz="2400" dirty="0">
                <a:hlinkClick r:id="rId2"/>
              </a:rPr>
              <a:t>https://</a:t>
            </a:r>
            <a:r>
              <a:rPr lang="en-US" sz="2400" dirty="0" err="1">
                <a:hlinkClick r:id="rId2"/>
              </a:rPr>
              <a:t>app.sli.do</a:t>
            </a:r>
            <a:r>
              <a:rPr lang="en-US" sz="2400" dirty="0">
                <a:hlinkClick r:id="rId2"/>
              </a:rPr>
              <a:t>/event/bRPtUxgykAQjjF5XBpLedo</a:t>
            </a:r>
            <a:endParaRPr lang="en-US" sz="2400" dirty="0"/>
          </a:p>
          <a:p>
            <a:endParaRPr lang="en-US" sz="2400" dirty="0"/>
          </a:p>
        </p:txBody>
      </p:sp>
      <p:sp>
        <p:nvSpPr>
          <p:cNvPr id="8" name="TextBox 7">
            <a:extLst>
              <a:ext uri="{FF2B5EF4-FFF2-40B4-BE49-F238E27FC236}">
                <a16:creationId xmlns:a16="http://schemas.microsoft.com/office/drawing/2014/main" id="{954011FF-7FFB-6F04-59EC-D8C1DA753FF9}"/>
              </a:ext>
            </a:extLst>
          </p:cNvPr>
          <p:cNvSpPr txBox="1"/>
          <p:nvPr/>
        </p:nvSpPr>
        <p:spPr>
          <a:xfrm>
            <a:off x="4133418" y="4025161"/>
            <a:ext cx="877163" cy="646331"/>
          </a:xfrm>
          <a:prstGeom prst="rect">
            <a:avLst/>
          </a:prstGeom>
          <a:noFill/>
        </p:spPr>
        <p:txBody>
          <a:bodyPr wrap="none" rtlCol="0">
            <a:spAutoFit/>
          </a:bodyPr>
          <a:lstStyle/>
          <a:p>
            <a:r>
              <a:rPr lang="en-US" sz="3600" b="1" dirty="0"/>
              <a:t>OR</a:t>
            </a:r>
          </a:p>
        </p:txBody>
      </p:sp>
      <p:cxnSp>
        <p:nvCxnSpPr>
          <p:cNvPr id="10" name="Straight Arrow Connector 9">
            <a:extLst>
              <a:ext uri="{FF2B5EF4-FFF2-40B4-BE49-F238E27FC236}">
                <a16:creationId xmlns:a16="http://schemas.microsoft.com/office/drawing/2014/main" id="{CF3ABB02-DEE7-0BB8-60DE-1B085766E91E}"/>
              </a:ext>
            </a:extLst>
          </p:cNvPr>
          <p:cNvCxnSpPr/>
          <p:nvPr/>
        </p:nvCxnSpPr>
        <p:spPr>
          <a:xfrm flipH="1">
            <a:off x="1317812" y="5876365"/>
            <a:ext cx="1768214" cy="0"/>
          </a:xfrm>
          <a:prstGeom prst="straightConnector1">
            <a:avLst/>
          </a:prstGeom>
          <a:ln w="4762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4604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dirty="0">
                <a:solidFill>
                  <a:srgbClr val="0000FF"/>
                </a:solidFill>
              </a:rPr>
              <a:t>Lecture #4: Pointers and Functions (1/2)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Pct val="100000"/>
              <a:buFont typeface="+mj-lt"/>
              <a:buAutoNum type="arabicPeriod"/>
            </a:pPr>
            <a:r>
              <a:rPr lang="en-GB" sz="2800" dirty="0"/>
              <a:t>Pointers</a:t>
            </a:r>
          </a:p>
          <a:p>
            <a:pPr marL="1344613" lvl="1" indent="-711200">
              <a:buClrTx/>
              <a:buSzPct val="100000"/>
              <a:buNone/>
              <a:tabLst>
                <a:tab pos="1344613" algn="l"/>
              </a:tabLst>
            </a:pPr>
            <a:r>
              <a:rPr lang="en-GB" sz="2400" dirty="0"/>
              <a:t>1.1	Pointer Variable</a:t>
            </a:r>
          </a:p>
          <a:p>
            <a:pPr marL="1344613" lvl="1" indent="-711200">
              <a:buClrTx/>
              <a:buSzPct val="100000"/>
              <a:buNone/>
              <a:tabLst>
                <a:tab pos="1344613" algn="l"/>
              </a:tabLst>
            </a:pPr>
            <a:r>
              <a:rPr lang="en-GB" sz="2400" dirty="0"/>
              <a:t>1.2	Declaring a Pointer</a:t>
            </a:r>
          </a:p>
          <a:p>
            <a:pPr marL="1344613" lvl="1" indent="-711200">
              <a:buClrTx/>
              <a:buSzPct val="100000"/>
              <a:buNone/>
              <a:tabLst>
                <a:tab pos="1344613" algn="l"/>
              </a:tabLst>
            </a:pPr>
            <a:r>
              <a:rPr lang="en-GB" sz="2400" dirty="0"/>
              <a:t>1.3 	Assigning Value to a Pointer</a:t>
            </a:r>
          </a:p>
          <a:p>
            <a:pPr marL="1344613" lvl="1" indent="-711200">
              <a:buClrTx/>
              <a:buSzPct val="100000"/>
              <a:buNone/>
              <a:tabLst>
                <a:tab pos="1344613" algn="l"/>
              </a:tabLst>
            </a:pPr>
            <a:r>
              <a:rPr lang="en-GB" sz="2400" dirty="0"/>
              <a:t>1.4	Accessing Value Through Pointer</a:t>
            </a:r>
          </a:p>
          <a:p>
            <a:pPr marL="1344613" lvl="1" indent="-711200">
              <a:buClrTx/>
              <a:buSzPct val="100000"/>
              <a:buNone/>
              <a:tabLst>
                <a:tab pos="1344613" algn="l"/>
              </a:tabLst>
            </a:pPr>
            <a:r>
              <a:rPr lang="en-GB" sz="2400" dirty="0"/>
              <a:t>1.5	Example #1</a:t>
            </a:r>
          </a:p>
          <a:p>
            <a:pPr marL="1344613" lvl="1" indent="-711200">
              <a:buClrTx/>
              <a:buSzPct val="100000"/>
              <a:buNone/>
              <a:tabLst>
                <a:tab pos="1344613" algn="l"/>
              </a:tabLst>
            </a:pPr>
            <a:r>
              <a:rPr lang="en-GB" sz="2400" dirty="0"/>
              <a:t>1.6	Example #2</a:t>
            </a:r>
          </a:p>
          <a:p>
            <a:pPr marL="1344613" lvl="1" indent="-711200">
              <a:buClrTx/>
              <a:buSzPct val="100000"/>
              <a:buNone/>
              <a:tabLst>
                <a:tab pos="1344613" algn="l"/>
              </a:tabLst>
            </a:pPr>
            <a:r>
              <a:rPr lang="en-GB" sz="2400" dirty="0"/>
              <a:t>1.7	Tracing Pointers</a:t>
            </a:r>
          </a:p>
          <a:p>
            <a:pPr marL="1344613" lvl="1" indent="-711200">
              <a:buClrTx/>
              <a:buSzPct val="100000"/>
              <a:buNone/>
              <a:tabLst>
                <a:tab pos="1344613" algn="l"/>
              </a:tabLst>
            </a:pPr>
            <a:r>
              <a:rPr lang="en-GB" sz="2400" dirty="0"/>
              <a:t>1.8	Incrementing a Pointer</a:t>
            </a:r>
          </a:p>
          <a:p>
            <a:pPr marL="1344613" lvl="1" indent="-711200">
              <a:buClrTx/>
              <a:buSzPct val="100000"/>
              <a:buNone/>
              <a:tabLst>
                <a:tab pos="1344613" algn="l"/>
              </a:tabLst>
            </a:pPr>
            <a:r>
              <a:rPr lang="en-GB" sz="2400" dirty="0"/>
              <a:t>1.9	Common Mistake</a:t>
            </a:r>
            <a:endParaRPr lang="en-GB" sz="2800" dirty="0"/>
          </a:p>
          <a:p>
            <a:pPr marL="1344613" lvl="1" indent="-711200">
              <a:buClrTx/>
              <a:buSzPct val="100000"/>
              <a:buNone/>
              <a:tabLst>
                <a:tab pos="1344613" algn="l"/>
              </a:tabLst>
            </a:pPr>
            <a:r>
              <a:rPr lang="en-GB" sz="2400" dirty="0"/>
              <a:t>1.10	Why Do We Use Pointers?</a:t>
            </a:r>
            <a:endParaRPr lang="en-GB" dirty="0"/>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extLst>
      <p:ext uri="{BB962C8B-B14F-4D97-AF65-F5344CB8AC3E}">
        <p14:creationId xmlns:p14="http://schemas.microsoft.com/office/powerpoint/2010/main" val="24386076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dirty="0">
                <a:solidFill>
                  <a:srgbClr val="0000FF"/>
                </a:solidFill>
              </a:rPr>
              <a:t>Lecture #4: Pointers and Functions (2/2)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Pct val="100000"/>
              <a:buFont typeface="+mj-lt"/>
              <a:buAutoNum type="arabicPeriod" startAt="2"/>
            </a:pPr>
            <a:r>
              <a:rPr lang="en-GB" sz="2800" dirty="0"/>
              <a:t>Calling Functions</a:t>
            </a:r>
          </a:p>
          <a:p>
            <a:pPr marL="514350" indent="-514350" eaLnBrk="1" hangingPunct="1">
              <a:buClrTx/>
              <a:buSzPct val="100000"/>
              <a:buFont typeface="+mj-lt"/>
              <a:buAutoNum type="arabicPeriod" startAt="2"/>
            </a:pPr>
            <a:r>
              <a:rPr lang="en-GB" sz="2800" dirty="0"/>
              <a:t>User-Defined Functions</a:t>
            </a:r>
            <a:endParaRPr lang="en-GB" dirty="0"/>
          </a:p>
          <a:p>
            <a:pPr marL="514350" indent="-514350" eaLnBrk="1" hangingPunct="1">
              <a:buClrTx/>
              <a:buSzPct val="100000"/>
              <a:buFont typeface="+mj-lt"/>
              <a:buAutoNum type="arabicPeriod" startAt="2"/>
            </a:pPr>
            <a:r>
              <a:rPr lang="en-GB" sz="2800" dirty="0"/>
              <a:t>Pass-by-Value and Scope Rule</a:t>
            </a:r>
          </a:p>
          <a:p>
            <a:pPr marL="1162050" lvl="1" indent="-531813">
              <a:buClrTx/>
              <a:buSzPct val="100000"/>
              <a:buNone/>
            </a:pPr>
            <a:r>
              <a:rPr lang="en-GB" sz="2400" dirty="0"/>
              <a:t>4.1	Consequence of Pass-by-Value</a:t>
            </a:r>
          </a:p>
          <a:p>
            <a:pPr marL="514350" indent="-514350" eaLnBrk="1" hangingPunct="1">
              <a:buClrTx/>
              <a:buSzPct val="100000"/>
              <a:buFont typeface="+mj-lt"/>
              <a:buAutoNum type="arabicPeriod" startAt="2"/>
            </a:pPr>
            <a:r>
              <a:rPr lang="en-GB" sz="2800" dirty="0"/>
              <a:t>Functions with Pointer Parameters</a:t>
            </a:r>
          </a:p>
          <a:p>
            <a:pPr marL="1162050" lvl="1" indent="-531813">
              <a:buClrTx/>
              <a:buSzPct val="100000"/>
              <a:buNone/>
            </a:pPr>
            <a:r>
              <a:rPr lang="en-GB" sz="2400" dirty="0"/>
              <a:t>5.1	Function to Swap Two Variables</a:t>
            </a:r>
          </a:p>
          <a:p>
            <a:pPr marL="1162050" lvl="1" indent="-531813">
              <a:buClrTx/>
              <a:buSzPct val="100000"/>
              <a:buNone/>
            </a:pPr>
            <a:r>
              <a:rPr lang="en-GB" sz="2400" dirty="0"/>
              <a:t>5.2	Examples</a:t>
            </a:r>
          </a:p>
          <a:p>
            <a:pPr marL="0" indent="0">
              <a:buClrTx/>
              <a:buSzPct val="100000"/>
              <a:buNone/>
            </a:pPr>
            <a:endParaRPr lang="en-GB" sz="2800" dirty="0"/>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extLst>
      <p:ext uri="{BB962C8B-B14F-4D97-AF65-F5344CB8AC3E}">
        <p14:creationId xmlns:p14="http://schemas.microsoft.com/office/powerpoint/2010/main" val="26461840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(1/3)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006081" cy="4601260"/>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600" dirty="0"/>
              <a:t>While C is a high-level programming language, it is usually considered to be at the lower end of the spectrum due to a few reasons, among which are:</a:t>
            </a:r>
          </a:p>
          <a:p>
            <a:pPr marL="742950" lvl="1" indent="-285750">
              <a:spcBef>
                <a:spcPts val="600"/>
              </a:spcBef>
              <a:buClr>
                <a:schemeClr val="bg1">
                  <a:lumMod val="50000"/>
                </a:schemeClr>
              </a:buClr>
              <a:buFont typeface="Wingdings" panose="05000000000000000000" pitchFamily="2" charset="2"/>
              <a:buChar char="§"/>
            </a:pPr>
            <a:r>
              <a:rPr lang="en-SG" sz="2200" dirty="0"/>
              <a:t>It has </a:t>
            </a:r>
            <a:r>
              <a:rPr lang="en-SG" sz="2200" dirty="0">
                <a:solidFill>
                  <a:srgbClr val="C00000"/>
                </a:solidFill>
              </a:rPr>
              <a:t>pointers</a:t>
            </a:r>
            <a:r>
              <a:rPr lang="en-SG" sz="2200" dirty="0"/>
              <a:t> which allow direct manipulation of memory contents</a:t>
            </a:r>
          </a:p>
          <a:p>
            <a:pPr marL="742950" lvl="1" indent="-285750">
              <a:spcBef>
                <a:spcPts val="600"/>
              </a:spcBef>
              <a:buClr>
                <a:schemeClr val="bg1">
                  <a:lumMod val="50000"/>
                </a:schemeClr>
              </a:buClr>
              <a:buFont typeface="Wingdings" panose="05000000000000000000" pitchFamily="2" charset="2"/>
              <a:buChar char="§"/>
            </a:pPr>
            <a:r>
              <a:rPr lang="en-SG" sz="2200" dirty="0"/>
              <a:t>It has a set of </a:t>
            </a:r>
            <a:r>
              <a:rPr lang="en-SG" sz="2200" dirty="0">
                <a:solidFill>
                  <a:srgbClr val="C00000"/>
                </a:solidFill>
              </a:rPr>
              <a:t>bit manipulation operators</a:t>
            </a:r>
            <a:r>
              <a:rPr lang="en-SG" sz="2200" dirty="0"/>
              <a:t>, allowing efficient bitwise operations </a:t>
            </a:r>
          </a:p>
          <a:p>
            <a:pPr marL="285750" indent="-285750">
              <a:spcBef>
                <a:spcPts val="1200"/>
              </a:spcBef>
              <a:buClr>
                <a:schemeClr val="bg1">
                  <a:lumMod val="50000"/>
                </a:schemeClr>
              </a:buClr>
              <a:buFont typeface="Wingdings" panose="05000000000000000000" pitchFamily="2" charset="2"/>
              <a:buChar char="§"/>
            </a:pPr>
            <a:r>
              <a:rPr lang="en-SG" sz="2600" dirty="0"/>
              <a:t>In Lecture </a:t>
            </a:r>
            <a:r>
              <a:rPr lang="en-SG" sz="2600"/>
              <a:t>#2a </a:t>
            </a:r>
            <a:r>
              <a:rPr lang="en-SG" sz="2600" dirty="0"/>
              <a:t>slide 11, we say that a </a:t>
            </a:r>
            <a:r>
              <a:rPr lang="en-SG" sz="2600" dirty="0">
                <a:solidFill>
                  <a:srgbClr val="C00000"/>
                </a:solidFill>
              </a:rPr>
              <a:t>variable</a:t>
            </a:r>
            <a:r>
              <a:rPr lang="en-SG" sz="2600" dirty="0"/>
              <a:t> has</a:t>
            </a:r>
          </a:p>
          <a:p>
            <a:pPr marL="742950" lvl="1" indent="-285750">
              <a:spcBef>
                <a:spcPts val="600"/>
              </a:spcBef>
              <a:buClr>
                <a:schemeClr val="bg1">
                  <a:lumMod val="50000"/>
                </a:schemeClr>
              </a:buClr>
              <a:buFont typeface="Wingdings" panose="05000000000000000000" pitchFamily="2" charset="2"/>
              <a:buChar char="§"/>
            </a:pPr>
            <a:r>
              <a:rPr lang="en-SG" sz="2200" dirty="0"/>
              <a:t>a </a:t>
            </a:r>
            <a:r>
              <a:rPr lang="en-SG" sz="2200" dirty="0">
                <a:solidFill>
                  <a:srgbClr val="7030A0"/>
                </a:solidFill>
              </a:rPr>
              <a:t>name</a:t>
            </a:r>
            <a:r>
              <a:rPr lang="en-SG" sz="2200" dirty="0"/>
              <a:t> (identifier);</a:t>
            </a:r>
          </a:p>
          <a:p>
            <a:pPr marL="742950" lvl="1" indent="-285750">
              <a:spcBef>
                <a:spcPts val="600"/>
              </a:spcBef>
              <a:buClr>
                <a:schemeClr val="bg1">
                  <a:lumMod val="50000"/>
                </a:schemeClr>
              </a:buClr>
              <a:buFont typeface="Wingdings" panose="05000000000000000000" pitchFamily="2" charset="2"/>
              <a:buChar char="§"/>
            </a:pPr>
            <a:r>
              <a:rPr lang="en-SG" sz="2200" dirty="0"/>
              <a:t>a </a:t>
            </a:r>
            <a:r>
              <a:rPr lang="en-SG" sz="2200" dirty="0">
                <a:solidFill>
                  <a:srgbClr val="7030A0"/>
                </a:solidFill>
              </a:rPr>
              <a:t>data type</a:t>
            </a:r>
            <a:r>
              <a:rPr lang="en-SG" sz="2200" dirty="0"/>
              <a:t>; and</a:t>
            </a:r>
          </a:p>
          <a:p>
            <a:pPr marL="742950" lvl="1" indent="-285750">
              <a:spcBef>
                <a:spcPts val="600"/>
              </a:spcBef>
              <a:buClr>
                <a:schemeClr val="bg1">
                  <a:lumMod val="50000"/>
                </a:schemeClr>
              </a:buClr>
              <a:buFont typeface="Wingdings" panose="05000000000000000000" pitchFamily="2" charset="2"/>
              <a:buChar char="§"/>
            </a:pPr>
            <a:r>
              <a:rPr lang="en-SG" sz="2200" dirty="0"/>
              <a:t>an </a:t>
            </a:r>
            <a:r>
              <a:rPr lang="en-SG" sz="2200" dirty="0">
                <a:solidFill>
                  <a:srgbClr val="7030A0"/>
                </a:solidFill>
              </a:rPr>
              <a:t>address</a:t>
            </a:r>
            <a:r>
              <a:rPr lang="en-SG" sz="2200" dirty="0"/>
              <a:t>.</a:t>
            </a:r>
          </a:p>
        </p:txBody>
      </p:sp>
    </p:spTree>
    <p:extLst>
      <p:ext uri="{BB962C8B-B14F-4D97-AF65-F5344CB8AC3E}">
        <p14:creationId xmlns:p14="http://schemas.microsoft.com/office/powerpoint/2010/main" val="319065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(2/3)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200" y="1383957"/>
            <a:ext cx="4971392" cy="424731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600" dirty="0"/>
              <a:t>A variable occupies some space in the computer memory, and hence it has an address.</a:t>
            </a:r>
          </a:p>
          <a:p>
            <a:pPr marL="285750" indent="-285750">
              <a:spcBef>
                <a:spcPts val="1200"/>
              </a:spcBef>
              <a:buClr>
                <a:schemeClr val="bg1">
                  <a:lumMod val="50000"/>
                </a:schemeClr>
              </a:buClr>
              <a:buFont typeface="Wingdings" panose="05000000000000000000" pitchFamily="2" charset="2"/>
              <a:buChar char="§"/>
            </a:pPr>
            <a:r>
              <a:rPr lang="en-US" sz="2600" dirty="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SG" sz="2600" dirty="0"/>
          </a:p>
        </p:txBody>
      </p:sp>
      <p:sp>
        <p:nvSpPr>
          <p:cNvPr id="7" name="[TextBox 1]">
            <a:extLst>
              <a:ext uri="{FF2B5EF4-FFF2-40B4-BE49-F238E27FC236}">
                <a16:creationId xmlns:a16="http://schemas.microsoft.com/office/drawing/2014/main" id="{FAE2F09F-7FDA-4F4D-B1E1-EDD2C848BC11}"/>
              </a:ext>
            </a:extLst>
          </p:cNvPr>
          <p:cNvSpPr txBox="1"/>
          <p:nvPr/>
        </p:nvSpPr>
        <p:spPr>
          <a:xfrm>
            <a:off x="6523532" y="1649671"/>
            <a:ext cx="1960180" cy="83099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868693F-E66F-4EBE-9B5F-A5F7B51D29CD}"/>
              </a:ext>
            </a:extLst>
          </p:cNvPr>
          <p:cNvGrpSpPr/>
          <p:nvPr/>
        </p:nvGrpSpPr>
        <p:grpSpPr>
          <a:xfrm>
            <a:off x="5840359" y="1004360"/>
            <a:ext cx="1413642" cy="771435"/>
            <a:chOff x="5901558" y="1151958"/>
            <a:chExt cx="1413642" cy="771435"/>
          </a:xfrm>
        </p:grpSpPr>
        <p:cxnSp>
          <p:nvCxnSpPr>
            <p:cNvPr id="9" name="Straight Arrow Connector 8">
              <a:extLst>
                <a:ext uri="{FF2B5EF4-FFF2-40B4-BE49-F238E27FC236}">
                  <a16:creationId xmlns:a16="http://schemas.microsoft.com/office/drawing/2014/main" id="{D3D1FDF0-7A3C-4C00-B676-7C318C0F6627}"/>
                </a:ext>
              </a:extLst>
            </p:cNvPr>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E01C93-E037-4FA6-8518-D456CD48452D}"/>
                </a:ext>
              </a:extLst>
            </p:cNvPr>
            <p:cNvSpPr txBox="1"/>
            <p:nvPr/>
          </p:nvSpPr>
          <p:spPr>
            <a:xfrm>
              <a:off x="5901558" y="1151958"/>
              <a:ext cx="1413642" cy="400110"/>
            </a:xfrm>
            <a:prstGeom prst="rect">
              <a:avLst/>
            </a:prstGeom>
            <a:noFill/>
          </p:spPr>
          <p:txBody>
            <a:bodyPr wrap="square" rtlCol="0">
              <a:spAutoFit/>
            </a:bodyPr>
            <a:lstStyle/>
            <a:p>
              <a:r>
                <a:rPr lang="en-US" sz="2000" dirty="0">
                  <a:solidFill>
                    <a:srgbClr val="C00000"/>
                  </a:solidFill>
                </a:rPr>
                <a:t>Data type</a:t>
              </a:r>
            </a:p>
          </p:txBody>
        </p:sp>
      </p:grpSp>
      <p:grpSp>
        <p:nvGrpSpPr>
          <p:cNvPr id="12" name="Group 11">
            <a:extLst>
              <a:ext uri="{FF2B5EF4-FFF2-40B4-BE49-F238E27FC236}">
                <a16:creationId xmlns:a16="http://schemas.microsoft.com/office/drawing/2014/main" id="{62798C83-8C47-4047-B538-A179838E19DE}"/>
              </a:ext>
            </a:extLst>
          </p:cNvPr>
          <p:cNvGrpSpPr/>
          <p:nvPr/>
        </p:nvGrpSpPr>
        <p:grpSpPr>
          <a:xfrm>
            <a:off x="7464207" y="992118"/>
            <a:ext cx="1019505" cy="783677"/>
            <a:chOff x="7525406" y="1139716"/>
            <a:chExt cx="1019505" cy="783677"/>
          </a:xfrm>
        </p:grpSpPr>
        <p:cxnSp>
          <p:nvCxnSpPr>
            <p:cNvPr id="13" name="Straight Arrow Connector 12">
              <a:extLst>
                <a:ext uri="{FF2B5EF4-FFF2-40B4-BE49-F238E27FC236}">
                  <a16:creationId xmlns:a16="http://schemas.microsoft.com/office/drawing/2014/main" id="{0B4BD894-9816-49E7-8447-5E3E1D91311B}"/>
                </a:ext>
              </a:extLst>
            </p:cNvPr>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E020E1-C1DE-488B-99A8-E936E95429CA}"/>
                </a:ext>
              </a:extLst>
            </p:cNvPr>
            <p:cNvSpPr txBox="1"/>
            <p:nvPr/>
          </p:nvSpPr>
          <p:spPr>
            <a:xfrm>
              <a:off x="7564821" y="1139716"/>
              <a:ext cx="980090" cy="400110"/>
            </a:xfrm>
            <a:prstGeom prst="rect">
              <a:avLst/>
            </a:prstGeom>
            <a:noFill/>
          </p:spPr>
          <p:txBody>
            <a:bodyPr wrap="square" rtlCol="0">
              <a:spAutoFit/>
            </a:bodyPr>
            <a:lstStyle/>
            <a:p>
              <a:r>
                <a:rPr lang="en-US" sz="2000" dirty="0">
                  <a:solidFill>
                    <a:srgbClr val="C00000"/>
                  </a:solidFill>
                </a:rPr>
                <a:t>Name</a:t>
              </a:r>
            </a:p>
          </p:txBody>
        </p:sp>
      </p:grpSp>
      <p:grpSp>
        <p:nvGrpSpPr>
          <p:cNvPr id="16" name="Group 15">
            <a:extLst>
              <a:ext uri="{FF2B5EF4-FFF2-40B4-BE49-F238E27FC236}">
                <a16:creationId xmlns:a16="http://schemas.microsoft.com/office/drawing/2014/main" id="{D9740EB8-F0D8-4E09-8E57-439792A84C73}"/>
              </a:ext>
            </a:extLst>
          </p:cNvPr>
          <p:cNvGrpSpPr/>
          <p:nvPr/>
        </p:nvGrpSpPr>
        <p:grpSpPr>
          <a:xfrm>
            <a:off x="5283311" y="2381500"/>
            <a:ext cx="3641835" cy="673284"/>
            <a:chOff x="5344510" y="2529098"/>
            <a:chExt cx="3641835" cy="673284"/>
          </a:xfrm>
        </p:grpSpPr>
        <p:cxnSp>
          <p:nvCxnSpPr>
            <p:cNvPr id="17" name="Straight Arrow Connector 16">
              <a:extLst>
                <a:ext uri="{FF2B5EF4-FFF2-40B4-BE49-F238E27FC236}">
                  <a16:creationId xmlns:a16="http://schemas.microsoft.com/office/drawing/2014/main" id="{828165F6-A1D8-41C1-9671-600E28865A78}"/>
                </a:ext>
              </a:extLst>
            </p:cNvPr>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B11AE08-57F6-4BA4-A3DF-77308070C8F8}"/>
                </a:ext>
              </a:extLst>
            </p:cNvPr>
            <p:cNvSpPr txBox="1"/>
            <p:nvPr/>
          </p:nvSpPr>
          <p:spPr>
            <a:xfrm>
              <a:off x="5344510" y="2802272"/>
              <a:ext cx="3641835" cy="400110"/>
            </a:xfrm>
            <a:prstGeom prst="rect">
              <a:avLst/>
            </a:prstGeom>
            <a:noFill/>
          </p:spPr>
          <p:txBody>
            <a:bodyPr wrap="square" rtlCol="0">
              <a:spAutoFit/>
            </a:bodyPr>
            <a:lstStyle/>
            <a:p>
              <a:r>
                <a:rPr lang="en-US" sz="2000" dirty="0">
                  <a:solidFill>
                    <a:srgbClr val="C00000"/>
                  </a:solidFill>
                </a:rPr>
                <a:t>May only contain integer value</a:t>
              </a:r>
            </a:p>
          </p:txBody>
        </p:sp>
      </p:grpSp>
      <p:grpSp>
        <p:nvGrpSpPr>
          <p:cNvPr id="19" name="[Group 25]">
            <a:extLst>
              <a:ext uri="{FF2B5EF4-FFF2-40B4-BE49-F238E27FC236}">
                <a16:creationId xmlns:a16="http://schemas.microsoft.com/office/drawing/2014/main" id="{F7358AB0-9853-46CC-A426-71DAAAB72A63}"/>
              </a:ext>
            </a:extLst>
          </p:cNvPr>
          <p:cNvGrpSpPr/>
          <p:nvPr/>
        </p:nvGrpSpPr>
        <p:grpSpPr>
          <a:xfrm>
            <a:off x="6495638" y="3620459"/>
            <a:ext cx="1305909" cy="1045044"/>
            <a:chOff x="6910551" y="3725423"/>
            <a:chExt cx="1305909" cy="1045044"/>
          </a:xfrm>
        </p:grpSpPr>
        <p:sp>
          <p:nvSpPr>
            <p:cNvPr id="20" name="Rectangle 19">
              <a:extLst>
                <a:ext uri="{FF2B5EF4-FFF2-40B4-BE49-F238E27FC236}">
                  <a16:creationId xmlns:a16="http://schemas.microsoft.com/office/drawing/2014/main" id="{D68504CF-550E-4A59-B877-5A0CB63CBD1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E35DB0B-B155-4070-868E-1F01BBE77712}"/>
                </a:ext>
              </a:extLst>
            </p:cNvPr>
            <p:cNvSpPr txBox="1"/>
            <p:nvPr/>
          </p:nvSpPr>
          <p:spPr>
            <a:xfrm>
              <a:off x="6910551" y="3725423"/>
              <a:ext cx="509751" cy="400110"/>
            </a:xfrm>
            <a:prstGeom prst="rect">
              <a:avLst/>
            </a:prstGeom>
            <a:noFill/>
          </p:spPr>
          <p:txBody>
            <a:bodyPr wrap="square" rtlCol="0">
              <a:spAutoFit/>
            </a:bodyPr>
            <a:lstStyle/>
            <a:p>
              <a:r>
                <a:rPr lang="en-US" sz="2000" dirty="0">
                  <a:solidFill>
                    <a:srgbClr val="0000FF"/>
                  </a:solidFill>
                </a:rPr>
                <a:t>a</a:t>
              </a:r>
            </a:p>
          </p:txBody>
        </p:sp>
        <p:sp>
          <p:nvSpPr>
            <p:cNvPr id="23" name="TextBox 22">
              <a:extLst>
                <a:ext uri="{FF2B5EF4-FFF2-40B4-BE49-F238E27FC236}">
                  <a16:creationId xmlns:a16="http://schemas.microsoft.com/office/drawing/2014/main" id="{5D29894C-B705-48DA-B245-F76530EA8E56}"/>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sp>
        <p:nvSpPr>
          <p:cNvPr id="24" name="[TextBox 28]">
            <a:extLst>
              <a:ext uri="{FF2B5EF4-FFF2-40B4-BE49-F238E27FC236}">
                <a16:creationId xmlns:a16="http://schemas.microsoft.com/office/drawing/2014/main" id="{9FB84B0C-CCAA-49DE-BEA2-FF2DFD0AC6F8}"/>
              </a:ext>
            </a:extLst>
          </p:cNvPr>
          <p:cNvSpPr txBox="1"/>
          <p:nvPr/>
        </p:nvSpPr>
        <p:spPr>
          <a:xfrm>
            <a:off x="6334467" y="4821478"/>
            <a:ext cx="2259479" cy="1015663"/>
          </a:xfrm>
          <a:prstGeom prst="rect">
            <a:avLst/>
          </a:prstGeom>
          <a:noFill/>
        </p:spPr>
        <p:txBody>
          <a:bodyPr wrap="square" rtlCol="0">
            <a:spAutoFit/>
          </a:bodyPr>
          <a:lstStyle/>
          <a:p>
            <a:r>
              <a:rPr lang="en-US" sz="2000" i="1" dirty="0"/>
              <a:t>Where is variable </a:t>
            </a:r>
            <a:r>
              <a:rPr lang="en-US" sz="2000" dirty="0">
                <a:solidFill>
                  <a:srgbClr val="0000FF"/>
                </a:solidFill>
              </a:rPr>
              <a:t>a</a:t>
            </a:r>
            <a:r>
              <a:rPr lang="en-US" sz="2000" i="1" dirty="0"/>
              <a:t> located in the memory?</a:t>
            </a:r>
          </a:p>
        </p:txBody>
      </p:sp>
    </p:spTree>
    <p:extLst>
      <p:ext uri="{BB962C8B-B14F-4D97-AF65-F5344CB8AC3E}">
        <p14:creationId xmlns:p14="http://schemas.microsoft.com/office/powerpoint/2010/main" val="166520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(3/3)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143103" cy="83099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US" sz="2400" dirty="0">
                <a:latin typeface="Arial" pitchFamily="34" charset="0"/>
                <a:cs typeface="Arial" pitchFamily="34" charset="0"/>
              </a:rPr>
              <a:t>You may refer to the address of a variable by using the </a:t>
            </a:r>
            <a:r>
              <a:rPr lang="en-US" sz="2400" dirty="0">
                <a:solidFill>
                  <a:srgbClr val="C00000"/>
                </a:solidFill>
                <a:latin typeface="Arial" pitchFamily="34" charset="0"/>
                <a:cs typeface="Arial" pitchFamily="34" charset="0"/>
              </a:rPr>
              <a:t>address operator</a:t>
            </a:r>
            <a:r>
              <a:rPr lang="en-US" sz="2400" dirty="0">
                <a:latin typeface="Arial" pitchFamily="34" charset="0"/>
                <a:cs typeface="Arial" pitchFamily="34" charset="0"/>
              </a:rPr>
              <a:t> </a:t>
            </a:r>
            <a:r>
              <a:rPr lang="en-US" sz="2400" dirty="0">
                <a:solidFill>
                  <a:srgbClr val="C00000"/>
                </a:solidFill>
                <a:latin typeface="Arial" pitchFamily="34" charset="0"/>
                <a:cs typeface="Arial" pitchFamily="34" charset="0"/>
              </a:rPr>
              <a:t>&amp; </a:t>
            </a:r>
            <a:r>
              <a:rPr lang="en-US" sz="2400" dirty="0">
                <a:latin typeface="Arial" pitchFamily="34" charset="0"/>
                <a:cs typeface="Arial" pitchFamily="34" charset="0"/>
              </a:rPr>
              <a:t>(ampersand)</a:t>
            </a:r>
            <a:endParaRPr lang="en-SG" sz="2400" dirty="0"/>
          </a:p>
        </p:txBody>
      </p:sp>
      <p:sp>
        <p:nvSpPr>
          <p:cNvPr id="25" name="Content Placeholder 1">
            <a:extLst>
              <a:ext uri="{FF2B5EF4-FFF2-40B4-BE49-F238E27FC236}">
                <a16:creationId xmlns:a16="http://schemas.microsoft.com/office/drawing/2014/main" id="{A413D7C6-B17B-4FC9-B08D-CE0E047FE85A}"/>
              </a:ext>
            </a:extLst>
          </p:cNvPr>
          <p:cNvSpPr txBox="1">
            <a:spLocks/>
          </p:cNvSpPr>
          <p:nvPr/>
        </p:nvSpPr>
        <p:spPr>
          <a:xfrm>
            <a:off x="457199" y="3742022"/>
            <a:ext cx="8334704" cy="256418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rPr>
              <a:t>%p </a:t>
            </a:r>
            <a:r>
              <a:rPr lang="en-US" dirty="0">
                <a:latin typeface="Arial" pitchFamily="34" charset="0"/>
                <a:cs typeface="Arial" pitchFamily="34" charset="0"/>
              </a:rPr>
              <a:t>is used as the format specifier for addresses</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Addresses are printed out in </a:t>
            </a:r>
            <a:r>
              <a:rPr lang="en-US" dirty="0">
                <a:solidFill>
                  <a:srgbClr val="0000FF"/>
                </a:solidFill>
                <a:latin typeface="Arial" pitchFamily="34" charset="0"/>
                <a:cs typeface="Arial" pitchFamily="34" charset="0"/>
              </a:rPr>
              <a:t>hexadecimal</a:t>
            </a:r>
            <a:r>
              <a:rPr lang="en-US" dirty="0">
                <a:latin typeface="Arial" pitchFamily="34" charset="0"/>
                <a:cs typeface="Arial" pitchFamily="34" charset="0"/>
              </a:rPr>
              <a:t> (base 16) format</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The address of a variable </a:t>
            </a:r>
            <a:r>
              <a:rPr lang="en-US" u="sng" dirty="0">
                <a:latin typeface="Arial" pitchFamily="34" charset="0"/>
                <a:cs typeface="Arial" pitchFamily="34" charset="0"/>
              </a:rPr>
              <a:t>varies from run to run</a:t>
            </a:r>
            <a:r>
              <a:rPr lang="en-US" dirty="0">
                <a:latin typeface="Arial" pitchFamily="34" charset="0"/>
                <a:cs typeface="Arial" pitchFamily="34" charset="0"/>
              </a:rPr>
              <a:t>, as the system allocates any free memory to the variable</a:t>
            </a:r>
          </a:p>
        </p:txBody>
      </p:sp>
      <p:sp>
        <p:nvSpPr>
          <p:cNvPr id="27" name="[TextBox 1]">
            <a:extLst>
              <a:ext uri="{FF2B5EF4-FFF2-40B4-BE49-F238E27FC236}">
                <a16:creationId xmlns:a16="http://schemas.microsoft.com/office/drawing/2014/main" id="{68203413-0B9D-44DE-BEC7-902D2A1CE75D}"/>
              </a:ext>
            </a:extLst>
          </p:cNvPr>
          <p:cNvSpPr txBox="1"/>
          <p:nvPr/>
        </p:nvSpPr>
        <p:spPr>
          <a:xfrm>
            <a:off x="5772604" y="2312809"/>
            <a:ext cx="2866899" cy="830997"/>
          </a:xfrm>
          <a:prstGeom prst="rect">
            <a:avLst/>
          </a:prstGeom>
          <a:solidFill>
            <a:srgbClr val="CC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123</a:t>
            </a:r>
          </a:p>
          <a:p>
            <a:r>
              <a:rPr lang="en-US" sz="2400" b="1" dirty="0">
                <a:latin typeface="Courier New" panose="02070309020205020404" pitchFamily="49" charset="0"/>
                <a:cs typeface="Courier New" panose="02070309020205020404" pitchFamily="49" charset="0"/>
              </a:rPr>
              <a:t>&amp;a = ffbff7dc</a:t>
            </a:r>
          </a:p>
        </p:txBody>
      </p:sp>
      <p:grpSp>
        <p:nvGrpSpPr>
          <p:cNvPr id="2" name="Group 1"/>
          <p:cNvGrpSpPr/>
          <p:nvPr/>
        </p:nvGrpSpPr>
        <p:grpSpPr>
          <a:xfrm>
            <a:off x="685800" y="2153382"/>
            <a:ext cx="4904288" cy="1342452"/>
            <a:chOff x="685800" y="2153382"/>
            <a:chExt cx="4904288" cy="1342452"/>
          </a:xfrm>
        </p:grpSpPr>
        <p:sp>
          <p:nvSpPr>
            <p:cNvPr id="26" name="[TextBox 1]">
              <a:extLst>
                <a:ext uri="{FF2B5EF4-FFF2-40B4-BE49-F238E27FC236}">
                  <a16:creationId xmlns:a16="http://schemas.microsoft.com/office/drawing/2014/main" id="{2CC8E3DA-6FCF-4CAE-852E-697EC506265F}"/>
                </a:ext>
              </a:extLst>
            </p:cNvPr>
            <p:cNvSpPr txBox="1"/>
            <p:nvPr/>
          </p:nvSpPr>
          <p:spPr>
            <a:xfrm>
              <a:off x="685800" y="2295505"/>
              <a:ext cx="4721772" cy="1200329"/>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FF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"&amp;a = </a:t>
              </a:r>
              <a:r>
                <a:rPr lang="en-US" sz="2400" b="1" dirty="0">
                  <a:solidFill>
                    <a:srgbClr val="FF0000"/>
                  </a:solidFill>
                  <a:latin typeface="Courier New" panose="02070309020205020404" pitchFamily="49" charset="0"/>
                  <a:cs typeface="Courier New" panose="02070309020205020404" pitchFamily="49" charset="0"/>
                </a:rPr>
                <a:t>%p\n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&amp;a); </a:t>
              </a:r>
            </a:p>
          </p:txBody>
        </p:sp>
        <p:sp>
          <p:nvSpPr>
            <p:cNvPr id="10" name="TextBox 9">
              <a:extLst>
                <a:ext uri="{FF2B5EF4-FFF2-40B4-BE49-F238E27FC236}">
                  <a16:creationId xmlns:a16="http://schemas.microsoft.com/office/drawing/2014/main" id="{21EBD7C8-693C-4C9B-9888-74D52A384C2B}"/>
                </a:ext>
              </a:extLst>
            </p:cNvPr>
            <p:cNvSpPr txBox="1"/>
            <p:nvPr/>
          </p:nvSpPr>
          <p:spPr>
            <a:xfrm>
              <a:off x="4298396" y="2153382"/>
              <a:ext cx="1291692" cy="369332"/>
            </a:xfrm>
            <a:prstGeom prst="rect">
              <a:avLst/>
            </a:prstGeom>
            <a:solidFill>
              <a:srgbClr val="FFFF00"/>
            </a:solidFill>
            <a:ln>
              <a:solidFill>
                <a:schemeClr val="tx1"/>
              </a:solidFill>
            </a:ln>
          </p:spPr>
          <p:txBody>
            <a:bodyPr wrap="square" rtlCol="0">
              <a:spAutoFit/>
            </a:bodyPr>
            <a:lstStyle/>
            <a:p>
              <a:r>
                <a:rPr lang="en-US" dirty="0" err="1"/>
                <a:t>Address.c</a:t>
              </a:r>
              <a:endParaRPr lang="en-SG" dirty="0"/>
            </a:p>
          </p:txBody>
        </p:sp>
      </p:grpSp>
    </p:spTree>
    <p:extLst>
      <p:ext uri="{BB962C8B-B14F-4D97-AF65-F5344CB8AC3E}">
        <p14:creationId xmlns:p14="http://schemas.microsoft.com/office/powerpoint/2010/main" val="397627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1.1 Pointer Variable</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dirty="0"/>
          </a:p>
        </p:txBody>
      </p:sp>
      <p:sp>
        <p:nvSpPr>
          <p:cNvPr id="9" name="Content Placeholder 1">
            <a:extLst>
              <a:ext uri="{FF2B5EF4-FFF2-40B4-BE49-F238E27FC236}">
                <a16:creationId xmlns:a16="http://schemas.microsoft.com/office/drawing/2014/main" id="{DA6645B7-1432-40C2-9BF3-3E4E9C12AAFA}"/>
              </a:ext>
            </a:extLst>
          </p:cNvPr>
          <p:cNvSpPr>
            <a:spLocks noGrp="1"/>
          </p:cNvSpPr>
          <p:nvPr>
            <p:ph sz="half" idx="1"/>
          </p:nvPr>
        </p:nvSpPr>
        <p:spPr>
          <a:xfrm>
            <a:off x="457199" y="1213945"/>
            <a:ext cx="8008883" cy="1970689"/>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A variable that contains the address of another variable is called a </a:t>
            </a:r>
            <a:r>
              <a:rPr lang="en-US" dirty="0">
                <a:solidFill>
                  <a:srgbClr val="0000FF"/>
                </a:solidFill>
                <a:latin typeface="Arial" pitchFamily="34" charset="0"/>
                <a:cs typeface="Arial" pitchFamily="34" charset="0"/>
              </a:rPr>
              <a:t>pointer variable</a:t>
            </a:r>
            <a:r>
              <a:rPr lang="en-US" dirty="0">
                <a:latin typeface="Arial" pitchFamily="34" charset="0"/>
                <a:cs typeface="Arial" pitchFamily="34" charset="0"/>
              </a:rPr>
              <a:t>, or simply, a </a:t>
            </a:r>
            <a:r>
              <a:rPr lang="en-US" dirty="0">
                <a:solidFill>
                  <a:srgbClr val="0000FF"/>
                </a:solidFill>
                <a:latin typeface="Arial" pitchFamily="34" charset="0"/>
                <a:cs typeface="Arial" pitchFamily="34" charset="0"/>
              </a:rPr>
              <a:t>pointer</a:t>
            </a:r>
            <a:r>
              <a:rPr lang="en-US" dirty="0">
                <a:latin typeface="Arial" pitchFamily="34" charset="0"/>
                <a:cs typeface="Arial" pitchFamily="34" charset="0"/>
              </a:rPr>
              <a:t>.</a:t>
            </a:r>
          </a:p>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Example: a pointer variable </a:t>
            </a:r>
            <a:r>
              <a:rPr lang="en-US" sz="2400" dirty="0">
                <a:solidFill>
                  <a:srgbClr val="C00000"/>
                </a:solidFill>
                <a:latin typeface="Arial" pitchFamily="34" charset="0"/>
                <a:cs typeface="Arial" pitchFamily="34" charset="0"/>
              </a:rPr>
              <a:t>a_ptr</a:t>
            </a:r>
            <a:r>
              <a:rPr lang="en-US" sz="2400" dirty="0">
                <a:latin typeface="Arial" pitchFamily="34" charset="0"/>
                <a:cs typeface="Arial" pitchFamily="34" charset="0"/>
              </a:rPr>
              <a:t> is shown as a blue box below. It contains the address of variable </a:t>
            </a:r>
            <a:r>
              <a:rPr lang="en-US" sz="2400" dirty="0">
                <a:solidFill>
                  <a:srgbClr val="C00000"/>
                </a:solidFill>
                <a:latin typeface="Arial" pitchFamily="34" charset="0"/>
                <a:cs typeface="Arial" pitchFamily="34" charset="0"/>
              </a:rPr>
              <a:t>a</a:t>
            </a:r>
            <a:r>
              <a:rPr lang="en-US" sz="2400" dirty="0">
                <a:latin typeface="Arial" pitchFamily="34" charset="0"/>
                <a:cs typeface="Arial" pitchFamily="34" charset="0"/>
              </a:rPr>
              <a:t>. </a:t>
            </a:r>
          </a:p>
        </p:txBody>
      </p:sp>
      <p:sp>
        <p:nvSpPr>
          <p:cNvPr id="10" name="Content Placeholder 1">
            <a:extLst>
              <a:ext uri="{FF2B5EF4-FFF2-40B4-BE49-F238E27FC236}">
                <a16:creationId xmlns:a16="http://schemas.microsoft.com/office/drawing/2014/main" id="{25BB3CA6-10B5-46AB-B55F-4F3CAEB3E068}"/>
              </a:ext>
            </a:extLst>
          </p:cNvPr>
          <p:cNvSpPr txBox="1">
            <a:spLocks/>
          </p:cNvSpPr>
          <p:nvPr/>
        </p:nvSpPr>
        <p:spPr>
          <a:xfrm>
            <a:off x="457199" y="4147409"/>
            <a:ext cx="8334704" cy="12927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Variable </a:t>
            </a:r>
            <a:r>
              <a:rPr lang="en-US" dirty="0">
                <a:solidFill>
                  <a:srgbClr val="C00000"/>
                </a:solidFill>
                <a:latin typeface="Arial" pitchFamily="34" charset="0"/>
                <a:cs typeface="Arial" pitchFamily="34" charset="0"/>
              </a:rPr>
              <a:t>a_ptr</a:t>
            </a:r>
            <a:r>
              <a:rPr lang="en-US" dirty="0">
                <a:latin typeface="Arial" pitchFamily="34" charset="0"/>
                <a:cs typeface="Arial" pitchFamily="34" charset="0"/>
              </a:rPr>
              <a:t> is said to be </a:t>
            </a:r>
            <a:r>
              <a:rPr lang="en-US" dirty="0">
                <a:solidFill>
                  <a:srgbClr val="0000FF"/>
                </a:solidFill>
                <a:latin typeface="Arial" pitchFamily="34" charset="0"/>
                <a:cs typeface="Arial" pitchFamily="34" charset="0"/>
              </a:rPr>
              <a:t>pointing to </a:t>
            </a:r>
            <a:r>
              <a:rPr lang="en-US" dirty="0">
                <a:latin typeface="Arial" pitchFamily="34" charset="0"/>
                <a:cs typeface="Arial" pitchFamily="34" charset="0"/>
              </a:rPr>
              <a:t>variable </a:t>
            </a:r>
            <a:r>
              <a:rPr lang="en-US" dirty="0">
                <a:solidFill>
                  <a:srgbClr val="C00000"/>
                </a:solidFill>
                <a:latin typeface="Arial" pitchFamily="34" charset="0"/>
                <a:cs typeface="Arial" pitchFamily="34" charset="0"/>
              </a:rPr>
              <a:t>a</a:t>
            </a:r>
            <a:r>
              <a:rPr lang="en-US" dirty="0">
                <a:latin typeface="Arial" pitchFamily="34" charset="0"/>
                <a:cs typeface="Arial" pitchFamily="34" charset="0"/>
              </a:rPr>
              <a:t>. </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If the address of </a:t>
            </a:r>
            <a:r>
              <a:rPr lang="en-US" dirty="0">
                <a:solidFill>
                  <a:srgbClr val="C00000"/>
                </a:solidFill>
                <a:latin typeface="Arial" pitchFamily="34" charset="0"/>
                <a:cs typeface="Arial" pitchFamily="34" charset="0"/>
              </a:rPr>
              <a:t>a</a:t>
            </a:r>
            <a:r>
              <a:rPr lang="en-US" dirty="0">
                <a:latin typeface="Arial" pitchFamily="34" charset="0"/>
                <a:cs typeface="Arial" pitchFamily="34" charset="0"/>
              </a:rPr>
              <a:t> is immaterial, we simply draw an arrow from the blue box to the variable it points to.</a:t>
            </a:r>
          </a:p>
        </p:txBody>
      </p:sp>
      <p:grpSp>
        <p:nvGrpSpPr>
          <p:cNvPr id="12" name="Group 11">
            <a:extLst>
              <a:ext uri="{FF2B5EF4-FFF2-40B4-BE49-F238E27FC236}">
                <a16:creationId xmlns:a16="http://schemas.microsoft.com/office/drawing/2014/main" id="{D75674F4-50FC-451D-B936-3B6028A25472}"/>
              </a:ext>
            </a:extLst>
          </p:cNvPr>
          <p:cNvGrpSpPr/>
          <p:nvPr/>
        </p:nvGrpSpPr>
        <p:grpSpPr>
          <a:xfrm>
            <a:off x="2037693" y="2838176"/>
            <a:ext cx="6580787" cy="1215718"/>
            <a:chOff x="2037693" y="2864158"/>
            <a:chExt cx="6580787" cy="1215718"/>
          </a:xfrm>
        </p:grpSpPr>
        <p:grpSp>
          <p:nvGrpSpPr>
            <p:cNvPr id="13" name="[Group 25]">
              <a:extLst>
                <a:ext uri="{FF2B5EF4-FFF2-40B4-BE49-F238E27FC236}">
                  <a16:creationId xmlns:a16="http://schemas.microsoft.com/office/drawing/2014/main" id="{D3EE171A-5F17-4697-892C-192DA4F315BF}"/>
                </a:ext>
              </a:extLst>
            </p:cNvPr>
            <p:cNvGrpSpPr/>
            <p:nvPr/>
          </p:nvGrpSpPr>
          <p:grpSpPr>
            <a:xfrm>
              <a:off x="4271141" y="2864158"/>
              <a:ext cx="1305909" cy="1045044"/>
              <a:chOff x="6910551" y="3725423"/>
              <a:chExt cx="1305909" cy="1045044"/>
            </a:xfrm>
          </p:grpSpPr>
          <p:sp>
            <p:nvSpPr>
              <p:cNvPr id="20" name="Rectangle 19">
                <a:extLst>
                  <a:ext uri="{FF2B5EF4-FFF2-40B4-BE49-F238E27FC236}">
                    <a16:creationId xmlns:a16="http://schemas.microsoft.com/office/drawing/2014/main" id="{0444416D-99F9-41E1-90B1-76DAE881439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76287F8-CA1F-4D76-8A91-C7423010E86B}"/>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23" name="TextBox 22">
                <a:extLst>
                  <a:ext uri="{FF2B5EF4-FFF2-40B4-BE49-F238E27FC236}">
                    <a16:creationId xmlns:a16="http://schemas.microsoft.com/office/drawing/2014/main" id="{EE1D5D78-9E41-48D6-BCD7-EC81ADECA9D8}"/>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15" name="[Group 25]">
              <a:extLst>
                <a:ext uri="{FF2B5EF4-FFF2-40B4-BE49-F238E27FC236}">
                  <a16:creationId xmlns:a16="http://schemas.microsoft.com/office/drawing/2014/main" id="{12ED5D56-6D0E-477F-BBC9-5F94AEF8B050}"/>
                </a:ext>
              </a:extLst>
            </p:cNvPr>
            <p:cNvGrpSpPr/>
            <p:nvPr/>
          </p:nvGrpSpPr>
          <p:grpSpPr>
            <a:xfrm>
              <a:off x="2037693" y="2864158"/>
              <a:ext cx="1305909" cy="1045044"/>
              <a:chOff x="6910551" y="3725423"/>
              <a:chExt cx="1305909" cy="1045044"/>
            </a:xfrm>
          </p:grpSpPr>
          <p:sp>
            <p:nvSpPr>
              <p:cNvPr id="17" name="Rectangle 16">
                <a:extLst>
                  <a:ext uri="{FF2B5EF4-FFF2-40B4-BE49-F238E27FC236}">
                    <a16:creationId xmlns:a16="http://schemas.microsoft.com/office/drawing/2014/main" id="{19DB9AEF-01E9-431A-83C8-5A6BD1647AB1}"/>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B757472-E858-4D04-9442-6CCC30FA9A94}"/>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sp>
            <p:nvSpPr>
              <p:cNvPr id="19" name="TextBox 18">
                <a:extLst>
                  <a:ext uri="{FF2B5EF4-FFF2-40B4-BE49-F238E27FC236}">
                    <a16:creationId xmlns:a16="http://schemas.microsoft.com/office/drawing/2014/main" id="{1705C5D8-EDFA-4A1A-8286-6B7E8933562F}"/>
                  </a:ext>
                </a:extLst>
              </p:cNvPr>
              <p:cNvSpPr txBox="1"/>
              <p:nvPr/>
            </p:nvSpPr>
            <p:spPr>
              <a:xfrm>
                <a:off x="7183819" y="4255102"/>
                <a:ext cx="1032641" cy="400110"/>
              </a:xfrm>
              <a:prstGeom prst="rect">
                <a:avLst/>
              </a:prstGeom>
              <a:noFill/>
            </p:spPr>
            <p:txBody>
              <a:bodyPr wrap="square" rtlCol="0">
                <a:spAutoFit/>
              </a:bodyPr>
              <a:lstStyle/>
              <a:p>
                <a:pPr algn="ctr"/>
                <a:r>
                  <a:rPr lang="en-US" sz="2000" dirty="0"/>
                  <a:t>ffbff7dc</a:t>
                </a:r>
              </a:p>
            </p:txBody>
          </p:sp>
        </p:grpSp>
        <p:sp>
          <p:nvSpPr>
            <p:cNvPr id="16" name="[TextBox 28]">
              <a:extLst>
                <a:ext uri="{FF2B5EF4-FFF2-40B4-BE49-F238E27FC236}">
                  <a16:creationId xmlns:a16="http://schemas.microsoft.com/office/drawing/2014/main" id="{4BB5A1F7-9A65-45D8-B836-68FFD7BBD9B0}"/>
                </a:ext>
              </a:extLst>
            </p:cNvPr>
            <p:cNvSpPr txBox="1"/>
            <p:nvPr/>
          </p:nvSpPr>
          <p:spPr>
            <a:xfrm>
              <a:off x="5959363" y="3064213"/>
              <a:ext cx="2659117" cy="1015663"/>
            </a:xfrm>
            <a:prstGeom prst="rect">
              <a:avLst/>
            </a:prstGeom>
            <a:noFill/>
          </p:spPr>
          <p:txBody>
            <a:bodyPr wrap="square" rtlCol="0">
              <a:spAutoFit/>
            </a:bodyPr>
            <a:lstStyle/>
            <a:p>
              <a:r>
                <a:rPr lang="en-US" sz="2000" i="1" dirty="0"/>
                <a:t>Assuming that variable </a:t>
              </a:r>
              <a:r>
                <a:rPr lang="en-US" sz="2000" dirty="0">
                  <a:solidFill>
                    <a:srgbClr val="C00000"/>
                  </a:solidFill>
                </a:rPr>
                <a:t>a</a:t>
              </a:r>
              <a:r>
                <a:rPr lang="en-US" sz="2000" i="1" dirty="0"/>
                <a:t> is located at address </a:t>
              </a:r>
              <a:r>
                <a:rPr lang="en-US" sz="2000" dirty="0"/>
                <a:t>ffbff7dc.</a:t>
              </a:r>
            </a:p>
          </p:txBody>
        </p:sp>
      </p:grpSp>
      <p:grpSp>
        <p:nvGrpSpPr>
          <p:cNvPr id="24" name="[Group 5]">
            <a:extLst>
              <a:ext uri="{FF2B5EF4-FFF2-40B4-BE49-F238E27FC236}">
                <a16:creationId xmlns:a16="http://schemas.microsoft.com/office/drawing/2014/main" id="{B5C84CFE-D48B-4466-9714-0B76EEE62678}"/>
              </a:ext>
            </a:extLst>
          </p:cNvPr>
          <p:cNvGrpSpPr/>
          <p:nvPr/>
        </p:nvGrpSpPr>
        <p:grpSpPr>
          <a:xfrm>
            <a:off x="2037693" y="5398483"/>
            <a:ext cx="3539357" cy="1045044"/>
            <a:chOff x="2037693" y="5517932"/>
            <a:chExt cx="3539357" cy="1045044"/>
          </a:xfrm>
        </p:grpSpPr>
        <p:grpSp>
          <p:nvGrpSpPr>
            <p:cNvPr id="25" name="[Group 25]">
              <a:extLst>
                <a:ext uri="{FF2B5EF4-FFF2-40B4-BE49-F238E27FC236}">
                  <a16:creationId xmlns:a16="http://schemas.microsoft.com/office/drawing/2014/main" id="{54C6CAA7-AA30-4691-A849-A6F915A651CF}"/>
                </a:ext>
              </a:extLst>
            </p:cNvPr>
            <p:cNvGrpSpPr/>
            <p:nvPr/>
          </p:nvGrpSpPr>
          <p:grpSpPr>
            <a:xfrm>
              <a:off x="4271141" y="5517932"/>
              <a:ext cx="1305909" cy="1045044"/>
              <a:chOff x="6910551" y="3725423"/>
              <a:chExt cx="1305909" cy="1045044"/>
            </a:xfrm>
          </p:grpSpPr>
          <p:sp>
            <p:nvSpPr>
              <p:cNvPr id="30" name="Rectangle 29">
                <a:extLst>
                  <a:ext uri="{FF2B5EF4-FFF2-40B4-BE49-F238E27FC236}">
                    <a16:creationId xmlns:a16="http://schemas.microsoft.com/office/drawing/2014/main" id="{BAA023B6-F73E-42B9-A0ED-848B399B403A}"/>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9E6A8B27-5E36-42A7-B712-47B7A55B5739}"/>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32" name="TextBox 31">
                <a:extLst>
                  <a:ext uri="{FF2B5EF4-FFF2-40B4-BE49-F238E27FC236}">
                    <a16:creationId xmlns:a16="http://schemas.microsoft.com/office/drawing/2014/main" id="{05D19F09-9D9D-4C5D-92F3-502A074BB9C9}"/>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26" name="[Group 25]">
              <a:extLst>
                <a:ext uri="{FF2B5EF4-FFF2-40B4-BE49-F238E27FC236}">
                  <a16:creationId xmlns:a16="http://schemas.microsoft.com/office/drawing/2014/main" id="{5D4CCDA3-0B1A-4302-9B66-5B0F4E98B608}"/>
                </a:ext>
              </a:extLst>
            </p:cNvPr>
            <p:cNvGrpSpPr/>
            <p:nvPr/>
          </p:nvGrpSpPr>
          <p:grpSpPr>
            <a:xfrm>
              <a:off x="2037693" y="5517932"/>
              <a:ext cx="1305909" cy="1045044"/>
              <a:chOff x="6910551" y="3725423"/>
              <a:chExt cx="1305909" cy="1045044"/>
            </a:xfrm>
          </p:grpSpPr>
          <p:sp>
            <p:nvSpPr>
              <p:cNvPr id="28" name="Rectangle 27">
                <a:extLst>
                  <a:ext uri="{FF2B5EF4-FFF2-40B4-BE49-F238E27FC236}">
                    <a16:creationId xmlns:a16="http://schemas.microsoft.com/office/drawing/2014/main" id="{1F600842-0A95-49F7-8994-59E281096332}"/>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7123D2C-6295-480A-A8CF-B24614D2A1F3}"/>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27" name="Straight Arrow Connector 26">
              <a:extLst>
                <a:ext uri="{FF2B5EF4-FFF2-40B4-BE49-F238E27FC236}">
                  <a16:creationId xmlns:a16="http://schemas.microsoft.com/office/drawing/2014/main" id="{8DC345D7-F993-4ADB-81CF-324FDDDC896A}"/>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1928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1.2 Declaring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dirty="0"/>
          </a:p>
        </p:txBody>
      </p:sp>
      <p:sp>
        <p:nvSpPr>
          <p:cNvPr id="7" name="Content Placeholder 1">
            <a:extLst>
              <a:ext uri="{FF2B5EF4-FFF2-40B4-BE49-F238E27FC236}">
                <a16:creationId xmlns:a16="http://schemas.microsoft.com/office/drawing/2014/main" id="{87AE191E-D5A5-4CB0-84E4-5D229B208DE5}"/>
              </a:ext>
            </a:extLst>
          </p:cNvPr>
          <p:cNvSpPr>
            <a:spLocks noGrp="1"/>
          </p:cNvSpPr>
          <p:nvPr>
            <p:ph sz="half" idx="1"/>
          </p:nvPr>
        </p:nvSpPr>
        <p:spPr>
          <a:xfrm>
            <a:off x="457199" y="2349063"/>
            <a:ext cx="8008883" cy="1387366"/>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rPr>
              <a:t>pointer_name</a:t>
            </a:r>
            <a:r>
              <a:rPr lang="en-US" dirty="0">
                <a:latin typeface="Arial" pitchFamily="34" charset="0"/>
                <a:cs typeface="Arial" pitchFamily="34" charset="0"/>
              </a:rPr>
              <a:t> is the name (identifier) of the pointer</a:t>
            </a:r>
          </a:p>
          <a:p>
            <a:pPr marL="352425" indent="-352425">
              <a:spcBef>
                <a:spcPts val="600"/>
              </a:spcBef>
              <a:buClr>
                <a:schemeClr val="bg1">
                  <a:lumMod val="50000"/>
                </a:schemeClr>
              </a:buClr>
              <a:buSzPct val="100000"/>
              <a:buFont typeface="Wingdings" panose="05000000000000000000" pitchFamily="2" charset="2"/>
              <a:buChar char="§"/>
            </a:pPr>
            <a:r>
              <a:rPr lang="en-US" sz="2400" dirty="0">
                <a:solidFill>
                  <a:srgbClr val="C00000"/>
                </a:solidFill>
                <a:latin typeface="Arial" pitchFamily="34" charset="0"/>
                <a:cs typeface="Arial" pitchFamily="34" charset="0"/>
              </a:rPr>
              <a:t>type</a:t>
            </a:r>
            <a:r>
              <a:rPr lang="en-US" sz="2400" dirty="0">
                <a:latin typeface="Arial" pitchFamily="34" charset="0"/>
                <a:cs typeface="Arial" pitchFamily="34" charset="0"/>
              </a:rPr>
              <a:t> is  the data type of the variable this pointer may point to</a:t>
            </a:r>
          </a:p>
        </p:txBody>
      </p:sp>
      <p:sp>
        <p:nvSpPr>
          <p:cNvPr id="8" name="TextBox 7">
            <a:extLst>
              <a:ext uri="{FF2B5EF4-FFF2-40B4-BE49-F238E27FC236}">
                <a16:creationId xmlns:a16="http://schemas.microsoft.com/office/drawing/2014/main" id="{4C82083E-CC63-4B13-B137-B600F7FED7CB}"/>
              </a:ext>
            </a:extLst>
          </p:cNvPr>
          <p:cNvSpPr txBox="1"/>
          <p:nvPr/>
        </p:nvSpPr>
        <p:spPr>
          <a:xfrm>
            <a:off x="2435772" y="1528069"/>
            <a:ext cx="3988676" cy="461665"/>
          </a:xfrm>
          <a:prstGeom prst="rect">
            <a:avLst/>
          </a:prstGeom>
          <a:solidFill>
            <a:srgbClr val="CCFF99"/>
          </a:solidFill>
        </p:spPr>
        <p:txBody>
          <a:bodyPr wrap="square" rtlCol="0">
            <a:spAutoFit/>
          </a:bodyPr>
          <a:lstStyle/>
          <a:p>
            <a:pPr algn="ctr"/>
            <a:r>
              <a:rPr lang="en-US" sz="2400" dirty="0">
                <a:latin typeface="Lucida Console" panose="020B0609040504020204" pitchFamily="49" charset="0"/>
              </a:rPr>
              <a:t>type *pointer_name;</a:t>
            </a:r>
          </a:p>
        </p:txBody>
      </p:sp>
      <p:sp>
        <p:nvSpPr>
          <p:cNvPr id="9" name="TextBox 8">
            <a:extLst>
              <a:ext uri="{FF2B5EF4-FFF2-40B4-BE49-F238E27FC236}">
                <a16:creationId xmlns:a16="http://schemas.microsoft.com/office/drawing/2014/main" id="{179FE223-DF73-4CAE-837F-68C80280B0F9}"/>
              </a:ext>
            </a:extLst>
          </p:cNvPr>
          <p:cNvSpPr txBox="1"/>
          <p:nvPr/>
        </p:nvSpPr>
        <p:spPr>
          <a:xfrm>
            <a:off x="2995448" y="5186855"/>
            <a:ext cx="3226676" cy="461665"/>
          </a:xfrm>
          <a:prstGeom prst="rect">
            <a:avLst/>
          </a:prstGeom>
          <a:noFill/>
        </p:spPr>
        <p:txBody>
          <a:bodyPr wrap="square" rtlCol="0">
            <a:spAutoFit/>
          </a:bodyPr>
          <a:lstStyle/>
          <a:p>
            <a:r>
              <a:rPr lang="en-US" sz="2400" dirty="0">
                <a:solidFill>
                  <a:srgbClr val="0000FF"/>
                </a:solidFill>
                <a:latin typeface="Lucida Console" panose="020B0609040504020204" pitchFamily="49" charset="0"/>
              </a:rPr>
              <a:t>int</a:t>
            </a:r>
            <a:r>
              <a:rPr lang="en-US" sz="2400" dirty="0">
                <a:latin typeface="Lucida Console" panose="020B0609040504020204" pitchFamily="49" charset="0"/>
              </a:rPr>
              <a:t> *a_ptr;</a:t>
            </a:r>
          </a:p>
        </p:txBody>
      </p:sp>
      <p:sp>
        <p:nvSpPr>
          <p:cNvPr id="10" name="Content Placeholder 1">
            <a:extLst>
              <a:ext uri="{FF2B5EF4-FFF2-40B4-BE49-F238E27FC236}">
                <a16:creationId xmlns:a16="http://schemas.microsoft.com/office/drawing/2014/main" id="{D235C63A-61A3-49D0-9C49-5E228638B5F0}"/>
              </a:ext>
            </a:extLst>
          </p:cNvPr>
          <p:cNvSpPr txBox="1">
            <a:spLocks/>
          </p:cNvSpPr>
          <p:nvPr/>
        </p:nvSpPr>
        <p:spPr>
          <a:xfrm>
            <a:off x="425669" y="3752193"/>
            <a:ext cx="8008883" cy="14346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Example: The following statement declares a pointer variable </a:t>
            </a:r>
            <a:r>
              <a:rPr lang="en-US" dirty="0">
                <a:solidFill>
                  <a:srgbClr val="C00000"/>
                </a:solidFill>
                <a:latin typeface="Arial" pitchFamily="34" charset="0"/>
                <a:cs typeface="Arial" pitchFamily="34" charset="0"/>
              </a:rPr>
              <a:t>a_ptr</a:t>
            </a:r>
            <a:r>
              <a:rPr lang="en-US" dirty="0">
                <a:latin typeface="Arial" pitchFamily="34" charset="0"/>
                <a:cs typeface="Arial" pitchFamily="34" charset="0"/>
              </a:rPr>
              <a:t> which may point to any </a:t>
            </a:r>
            <a:r>
              <a:rPr lang="en-US" dirty="0">
                <a:solidFill>
                  <a:srgbClr val="0000FF"/>
                </a:solidFill>
                <a:latin typeface="Arial" pitchFamily="34" charset="0"/>
                <a:cs typeface="Arial" pitchFamily="34" charset="0"/>
              </a:rPr>
              <a:t>int</a:t>
            </a:r>
            <a:r>
              <a:rPr lang="en-US" dirty="0">
                <a:latin typeface="Arial" pitchFamily="34" charset="0"/>
                <a:cs typeface="Arial" pitchFamily="34" charset="0"/>
              </a:rPr>
              <a:t> variable</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Good practice to name a pointer with suffix </a:t>
            </a:r>
            <a:r>
              <a:rPr lang="en-US" dirty="0">
                <a:solidFill>
                  <a:srgbClr val="C00000"/>
                </a:solidFill>
                <a:latin typeface="Arial" pitchFamily="34" charset="0"/>
                <a:cs typeface="Arial" pitchFamily="34" charset="0"/>
              </a:rPr>
              <a:t>_ptr </a:t>
            </a:r>
            <a:r>
              <a:rPr lang="en-US" dirty="0">
                <a:latin typeface="Arial" pitchFamily="34" charset="0"/>
                <a:cs typeface="Arial" pitchFamily="34" charset="0"/>
              </a:rPr>
              <a:t>or </a:t>
            </a:r>
            <a:r>
              <a:rPr lang="en-US" dirty="0">
                <a:solidFill>
                  <a:srgbClr val="C00000"/>
                </a:solidFill>
                <a:latin typeface="Arial" pitchFamily="34" charset="0"/>
                <a:cs typeface="Arial" pitchFamily="34" charset="0"/>
              </a:rPr>
              <a:t>_p</a:t>
            </a:r>
          </a:p>
        </p:txBody>
      </p:sp>
      <p:sp>
        <p:nvSpPr>
          <p:cNvPr id="12" name="TextBox 11">
            <a:extLst>
              <a:ext uri="{FF2B5EF4-FFF2-40B4-BE49-F238E27FC236}">
                <a16:creationId xmlns:a16="http://schemas.microsoft.com/office/drawing/2014/main" id="{85EDF671-5EAF-4F7A-A895-5A212CFD6948}"/>
              </a:ext>
            </a:extLst>
          </p:cNvPr>
          <p:cNvSpPr txBox="1"/>
          <p:nvPr/>
        </p:nvSpPr>
        <p:spPr>
          <a:xfrm>
            <a:off x="882870" y="1277007"/>
            <a:ext cx="1371600" cy="461665"/>
          </a:xfrm>
          <a:prstGeom prst="rect">
            <a:avLst/>
          </a:prstGeom>
          <a:noFill/>
        </p:spPr>
        <p:txBody>
          <a:bodyPr wrap="square" rtlCol="0">
            <a:spAutoFit/>
          </a:bodyPr>
          <a:lstStyle/>
          <a:p>
            <a:r>
              <a:rPr lang="en-US" sz="2400" i="1" dirty="0"/>
              <a:t>Syntax:</a:t>
            </a:r>
          </a:p>
        </p:txBody>
      </p:sp>
    </p:spTree>
    <p:extLst>
      <p:ext uri="{BB962C8B-B14F-4D97-AF65-F5344CB8AC3E}">
        <p14:creationId xmlns:p14="http://schemas.microsoft.com/office/powerpoint/2010/main" val="525707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18324</TotalTime>
  <Words>1505</Words>
  <Application>Microsoft Office PowerPoint</Application>
  <PresentationFormat>On-screen Show (4:3)</PresentationFormat>
  <Paragraphs>262</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http://www.comp.nus.edu.sg/~cs2100/</vt:lpstr>
      <vt:lpstr>Questions?</vt:lpstr>
      <vt:lpstr>Lecture #4: Pointers and Functions (1/2)</vt:lpstr>
      <vt:lpstr>Lecture #4: Pointers and Functions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Colin Tan</cp:lastModifiedBy>
  <cp:revision>1573</cp:revision>
  <cp:lastPrinted>2017-06-30T03:15:07Z</cp:lastPrinted>
  <dcterms:created xsi:type="dcterms:W3CDTF">1998-09-05T15:03:32Z</dcterms:created>
  <dcterms:modified xsi:type="dcterms:W3CDTF">2022-08-04T05:53:25Z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