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670" r:id="rId3"/>
    <p:sldId id="613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FFCCFF"/>
    <a:srgbClr val="CCCCFF"/>
    <a:srgbClr val="CCFF99"/>
    <a:srgbClr val="E2FFC5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6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8/4/22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1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6C60B82-624D-9229-757C-8F12CED1CE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955"/>
            <a:ext cx="1041401" cy="1041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#4c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Pointers and Functions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(5/6)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CCCA9F3-B190-41AE-8530-8B5380A3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61439"/>
            <a:ext cx="8229600" cy="4587947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is a good practice to put </a:t>
            </a:r>
            <a:r>
              <a:rPr lang="en-US" dirty="0">
                <a:solidFill>
                  <a:srgbClr val="0000FF"/>
                </a:solidFill>
              </a:rPr>
              <a:t>function prototypes </a:t>
            </a:r>
            <a:r>
              <a:rPr lang="en-US" dirty="0"/>
              <a:t>at the top of the program, </a:t>
            </a:r>
            <a:r>
              <a:rPr lang="en-US" u="sng" dirty="0"/>
              <a:t>before</a:t>
            </a:r>
            <a:r>
              <a:rPr lang="en-US" dirty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prototype includes only the function’s return type, the function’s name, and the data types of the parameters (names of parameters are optional).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definitions to follow </a:t>
            </a:r>
            <a:r>
              <a:rPr lang="en-US" u="sng" dirty="0"/>
              <a:t>after</a:t>
            </a:r>
            <a:r>
              <a:rPr lang="en-US" dirty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12929959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(6/6)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916B710-8834-4C6F-B7DF-15EC2D50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Let’s remove (or comment off) the function prototype for </a:t>
            </a:r>
            <a:r>
              <a:rPr lang="en-US" sz="2000" dirty="0" err="1">
                <a:solidFill>
                  <a:srgbClr val="0000FF"/>
                </a:solidFill>
              </a:rPr>
              <a:t>circle_area</a:t>
            </a:r>
            <a:r>
              <a:rPr lang="en-US" sz="2000" dirty="0">
                <a:solidFill>
                  <a:srgbClr val="0000FF"/>
                </a:solidFill>
              </a:rPr>
              <a:t>()</a:t>
            </a:r>
            <a:r>
              <a:rPr lang="en-US" sz="2000" dirty="0"/>
              <a:t> in 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Messages from compiler: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35B31-F7F2-45DB-943B-69FBD895ED9B}"/>
              </a:ext>
            </a:extLst>
          </p:cNvPr>
          <p:cNvSpPr txBox="1"/>
          <p:nvPr/>
        </p:nvSpPr>
        <p:spPr>
          <a:xfrm>
            <a:off x="682908" y="2404789"/>
            <a:ext cx="8218024" cy="209288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WashersV2.c: In function ‘main’: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WashersV2.c:19:2: warning: implicit declaration of function ‘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[-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Wimplicit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-function-declaration]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(d2) –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^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WasherV2.c: At top level: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WashersV2.c:27:8: error: conflicting types for ‘circle-area’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AC2F416-06F9-47E5-B305-9FFEEFC9C7F1}"/>
              </a:ext>
            </a:extLst>
          </p:cNvPr>
          <p:cNvSpPr txBox="1">
            <a:spLocks/>
          </p:cNvSpPr>
          <p:nvPr/>
        </p:nvSpPr>
        <p:spPr>
          <a:xfrm>
            <a:off x="587375" y="482032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Without function prototype, compiler assumes the default (implicit) return type of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/>
              <a:t> for </a:t>
            </a:r>
            <a:r>
              <a:rPr lang="en-US" sz="2000" dirty="0" err="1"/>
              <a:t>circle_area</a:t>
            </a:r>
            <a:r>
              <a:rPr lang="en-US" sz="2000" dirty="0"/>
              <a:t>() when the function is used in line 19, which conflicts with the function header of </a:t>
            </a:r>
            <a:r>
              <a:rPr lang="en-US" sz="2000" dirty="0" err="1"/>
              <a:t>circle_area</a:t>
            </a:r>
            <a:r>
              <a:rPr lang="en-US" sz="2000" dirty="0"/>
              <a:t>() when the compiler encounters the function definition later in line 27.</a:t>
            </a:r>
          </a:p>
        </p:txBody>
      </p:sp>
    </p:spTree>
    <p:extLst>
      <p:ext uri="{BB962C8B-B14F-4D97-AF65-F5344CB8AC3E}">
        <p14:creationId xmlns:p14="http://schemas.microsoft.com/office/powerpoint/2010/main" val="3119962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Calling Functions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8897"/>
            <a:ext cx="8382000" cy="525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C, there are many libraries offering functions for you to use.</a:t>
            </a:r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800000"/>
                </a:solidFill>
              </a:rPr>
              <a:t>scanf</a:t>
            </a:r>
            <a:r>
              <a:rPr lang="en-US" dirty="0">
                <a:solidFill>
                  <a:srgbClr val="80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800000"/>
                </a:solidFill>
              </a:rPr>
              <a:t>printf</a:t>
            </a:r>
            <a:r>
              <a:rPr lang="en-US" dirty="0">
                <a:solidFill>
                  <a:srgbClr val="800000"/>
                </a:solidFill>
              </a:rPr>
              <a:t>() </a:t>
            </a:r>
            <a:r>
              <a:rPr lang="en-US" dirty="0"/>
              <a:t>– requires to include </a:t>
            </a:r>
            <a:r>
              <a:rPr lang="en-US" dirty="0">
                <a:solidFill>
                  <a:srgbClr val="800000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stdio.h</a:t>
            </a:r>
            <a:r>
              <a:rPr lang="en-US" dirty="0">
                <a:solidFill>
                  <a:srgbClr val="800000"/>
                </a:solidFill>
              </a:rPr>
              <a:t>&gt;</a:t>
            </a:r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provides many libraries, for example, the math library</a:t>
            </a:r>
            <a:endParaRPr lang="en-US" dirty="0">
              <a:solidFill>
                <a:srgbClr val="006600"/>
              </a:solidFill>
            </a:endParaRPr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use math functions, you need to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Include </a:t>
            </a:r>
            <a:r>
              <a:rPr lang="en-US" dirty="0">
                <a:solidFill>
                  <a:srgbClr val="800000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math.h</a:t>
            </a:r>
            <a:r>
              <a:rPr lang="en-US" dirty="0">
                <a:solidFill>
                  <a:srgbClr val="800000"/>
                </a:solidFill>
              </a:rPr>
              <a:t>&gt; </a:t>
            </a:r>
            <a:r>
              <a:rPr lang="en-US" dirty="0"/>
              <a:t>AND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 your program with </a:t>
            </a:r>
            <a:r>
              <a:rPr lang="en-US" dirty="0">
                <a:solidFill>
                  <a:srgbClr val="C00000"/>
                </a:solidFill>
              </a:rPr>
              <a:t>–lm </a:t>
            </a:r>
            <a:r>
              <a:rPr lang="en-US" dirty="0"/>
              <a:t>option (i.e. </a:t>
            </a:r>
            <a:r>
              <a:rPr lang="en-US" dirty="0" err="1">
                <a:solidFill>
                  <a:srgbClr val="C00000"/>
                </a:solidFill>
              </a:rPr>
              <a:t>gcc</a:t>
            </a:r>
            <a:r>
              <a:rPr lang="en-US" dirty="0">
                <a:solidFill>
                  <a:srgbClr val="C00000"/>
                </a:solidFill>
              </a:rPr>
              <a:t> –</a:t>
            </a:r>
            <a:r>
              <a:rPr lang="en-US" dirty="0" err="1">
                <a:solidFill>
                  <a:srgbClr val="C00000"/>
                </a:solidFill>
              </a:rPr>
              <a:t>lm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…) in </a:t>
            </a:r>
            <a:r>
              <a:rPr lang="en-US" dirty="0" err="1"/>
              <a:t>sunfire</a:t>
            </a:r>
            <a:endParaRPr lang="en-US" dirty="0"/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See table (next slide) for some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Calling Functions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49" y="1613415"/>
            <a:ext cx="4865232" cy="459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5184574" y="4176058"/>
            <a:ext cx="3654626" cy="738664"/>
            <a:chOff x="5143165" y="2205660"/>
            <a:chExt cx="3654626" cy="738664"/>
          </a:xfrm>
        </p:grpSpPr>
        <p:sp>
          <p:nvSpPr>
            <p:cNvPr id="9" name="TextBox 8"/>
            <p:cNvSpPr txBox="1"/>
            <p:nvPr/>
          </p:nvSpPr>
          <p:spPr>
            <a:xfrm>
              <a:off x="5143165" y="2205660"/>
              <a:ext cx="23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Function prototype: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9982" y="2574992"/>
              <a:ext cx="340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double pow(double x, double 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80857" y="4913497"/>
            <a:ext cx="2834839" cy="495916"/>
            <a:chOff x="6022268" y="2944324"/>
            <a:chExt cx="2834839" cy="495916"/>
          </a:xfrm>
        </p:grpSpPr>
        <p:sp>
          <p:nvSpPr>
            <p:cNvPr id="13" name="TextBox 12"/>
            <p:cNvSpPr txBox="1"/>
            <p:nvPr/>
          </p:nvSpPr>
          <p:spPr>
            <a:xfrm>
              <a:off x="6511265" y="3070908"/>
              <a:ext cx="23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function return 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022268" y="2944324"/>
              <a:ext cx="424052" cy="2467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Calling Functions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38360" y="1534510"/>
            <a:ext cx="6234136" cy="4538354"/>
            <a:chOff x="261258" y="2194084"/>
            <a:chExt cx="6234136" cy="453835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47CDD73F-FA49-4A42-A299-F14FF420FDB5}"/>
                </a:ext>
              </a:extLst>
            </p:cNvPr>
            <p:cNvSpPr txBox="1"/>
            <p:nvPr/>
          </p:nvSpPr>
          <p:spPr>
            <a:xfrm>
              <a:off x="261258" y="2454344"/>
              <a:ext cx="6234136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x, y;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float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x and y: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%d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&amp;x, &amp;y);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"pow(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%d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%f\n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x, y, pow(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value: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%f\n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783EA823-8C9C-4C3F-B0D6-4CF30C70C9F9}"/>
                </a:ext>
              </a:extLst>
            </p:cNvPr>
            <p:cNvSpPr txBox="1"/>
            <p:nvPr/>
          </p:nvSpPr>
          <p:spPr>
            <a:xfrm>
              <a:off x="2607826" y="2194084"/>
              <a:ext cx="197726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MathFunctions.c</a:t>
              </a:r>
              <a:endParaRPr lang="en-SG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4743728" y="3206007"/>
            <a:ext cx="4209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(65.400002) = 8.087027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4743729" y="1591448"/>
            <a:ext cx="420939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–lm </a:t>
            </a:r>
            <a:r>
              <a:rPr lang="en-SG" sz="2000" b="1" dirty="0" err="1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MathFunctions.c</a:t>
            </a:r>
            <a:endParaRPr lang="en-SG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SG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x and y: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78110" y="2214643"/>
            <a:ext cx="757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  <a:endParaRPr lang="en-US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4743729" y="2539932"/>
            <a:ext cx="4209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pow(3,4) = 81.000000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5933" y="2851238"/>
            <a:ext cx="84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65.4</a:t>
            </a:r>
            <a:endParaRPr lang="en-US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5586" y="861848"/>
            <a:ext cx="2921876" cy="1156138"/>
            <a:chOff x="5675586" y="861848"/>
            <a:chExt cx="2921876" cy="1156138"/>
          </a:xfrm>
        </p:grpSpPr>
        <p:sp>
          <p:nvSpPr>
            <p:cNvPr id="4" name="Oval 3"/>
            <p:cNvSpPr/>
            <p:nvPr/>
          </p:nvSpPr>
          <p:spPr>
            <a:xfrm>
              <a:off x="5675586" y="1534510"/>
              <a:ext cx="651642" cy="4834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201103" y="1234159"/>
              <a:ext cx="620111" cy="3003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21214" y="861848"/>
              <a:ext cx="1776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To link to Math library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474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/>
      <p:bldP spid="2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(1/6)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8897"/>
            <a:ext cx="8382000" cy="55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define and use our own functions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idx="1"/>
          </p:nvPr>
        </p:nvSpPr>
        <p:spPr>
          <a:xfrm>
            <a:off x="587375" y="2035425"/>
            <a:ext cx="6372172" cy="120916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Example: </a:t>
            </a:r>
            <a:r>
              <a:rPr lang="en-SG" sz="2000" dirty="0"/>
              <a:t>Compute the volume of a flat washer</a:t>
            </a:r>
            <a:r>
              <a:rPr lang="en-GB" sz="2000" dirty="0"/>
              <a:t>. Dimensions of a flat washer are usually given as an inner diameter, an outer diameter, and a thickness.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56412" y="3812141"/>
            <a:ext cx="3564870" cy="40011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/>
              <a:t>rim area </a:t>
            </a:r>
            <a:r>
              <a:rPr lang="en-US" sz="2000" dirty="0"/>
              <a:t>= </a:t>
            </a:r>
            <a:r>
              <a:rPr lang="en-US" sz="2000" dirty="0">
                <a:sym typeface="Symbol"/>
              </a:rPr>
              <a:t>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/2)</a:t>
            </a:r>
            <a:r>
              <a:rPr lang="en-US" sz="2000" baseline="30000" dirty="0"/>
              <a:t>2</a:t>
            </a:r>
            <a:r>
              <a:rPr lang="en-US" sz="2000" dirty="0"/>
              <a:t> – </a:t>
            </a:r>
            <a:r>
              <a:rPr lang="en-US" sz="2000" dirty="0">
                <a:sym typeface="Symbol"/>
              </a:rPr>
              <a:t>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/2)</a:t>
            </a:r>
            <a:r>
              <a:rPr lang="en-US" sz="2000" baseline="30000" dirty="0"/>
              <a:t>2</a:t>
            </a:r>
            <a:endParaRPr lang="en-SG" sz="2000" baseline="30000" dirty="0"/>
          </a:p>
        </p:txBody>
      </p:sp>
      <p:pic>
        <p:nvPicPr>
          <p:cNvPr id="28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1381858" y="3369758"/>
            <a:ext cx="3062478" cy="29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DAD3D-6A18-4B9A-B6C6-4F673255D6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4" b="14027"/>
          <a:stretch/>
        </p:blipFill>
        <p:spPr>
          <a:xfrm>
            <a:off x="6810375" y="1450702"/>
            <a:ext cx="2028825" cy="17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(2/6)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8E8AE-A939-4697-8B86-A6E1E2321702}"/>
              </a:ext>
            </a:extLst>
          </p:cNvPr>
          <p:cNvGrpSpPr/>
          <p:nvPr/>
        </p:nvGrpSpPr>
        <p:grpSpPr>
          <a:xfrm>
            <a:off x="339960" y="1145846"/>
            <a:ext cx="8153800" cy="5447645"/>
            <a:chOff x="261258" y="2269678"/>
            <a:chExt cx="8153800" cy="5447645"/>
          </a:xfrm>
        </p:grpSpPr>
        <p:sp>
          <p:nvSpPr>
            <p:cNvPr id="15" name="[TextBox 1]">
              <a:extLst>
                <a:ext uri="{FF2B5EF4-FFF2-40B4-BE49-F238E27FC236}">
                  <a16:creationId xmlns:a16="http://schemas.microsoft.com/office/drawing/2014/main" id="{816F0054-ECB9-4E04-B1F7-DA79F64B59D4}"/>
                </a:ext>
              </a:extLst>
            </p:cNvPr>
            <p:cNvSpPr txBox="1"/>
            <p:nvPr/>
          </p:nvSpPr>
          <p:spPr>
            <a:xfrm>
              <a:off x="261258" y="2454344"/>
              <a:ext cx="8153800" cy="526297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PI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3.14159</a:t>
              </a:r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d1,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inner diameter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d2,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outer diameter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thickness,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volume;      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read input data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inner diameter, outer diameter, thickness: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lf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lf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lf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&amp;d1, &amp;d2, &amp;thickness);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volume of a washer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PI * pow(d2/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PI * pow(d1/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volume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thickness;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"Volume of washer =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volume);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[TextBox 15]">
              <a:extLst>
                <a:ext uri="{FF2B5EF4-FFF2-40B4-BE49-F238E27FC236}">
                  <a16:creationId xmlns:a16="http://schemas.microsoft.com/office/drawing/2014/main" id="{1CC3D6BB-3064-410C-B38D-3918D9AF39B8}"/>
                </a:ext>
              </a:extLst>
            </p:cNvPr>
            <p:cNvSpPr txBox="1"/>
            <p:nvPr/>
          </p:nvSpPr>
          <p:spPr>
            <a:xfrm>
              <a:off x="2684644" y="2269678"/>
              <a:ext cx="13821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Washer.c</a:t>
              </a:r>
              <a:endParaRPr lang="en-SG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6D4FD-9F21-455F-9A51-5768D995BA2E}"/>
              </a:ext>
            </a:extLst>
          </p:cNvPr>
          <p:cNvSpPr txBox="1"/>
          <p:nvPr/>
        </p:nvSpPr>
        <p:spPr>
          <a:xfrm>
            <a:off x="4416860" y="1474515"/>
            <a:ext cx="4209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…: </a:t>
            </a:r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8.2 10.5 2.2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 of washer = 74.32</a:t>
            </a:r>
          </a:p>
        </p:txBody>
      </p:sp>
    </p:spTree>
    <p:extLst>
      <p:ext uri="{BB962C8B-B14F-4D97-AF65-F5344CB8AC3E}">
        <p14:creationId xmlns:p14="http://schemas.microsoft.com/office/powerpoint/2010/main" val="2913676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(3/6)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4D37247-D524-44F0-ABED-E6407D16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7772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area of circle is computed twice. For code reusability, it is better to define a function to compute area of a circle.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28291-6CFA-4E0C-ABFA-1736E1650D25}"/>
              </a:ext>
            </a:extLst>
          </p:cNvPr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PI * pow(diameter/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851EBDFA-B85A-4D93-A2EE-8C86D8D5EEC6}"/>
              </a:ext>
            </a:extLst>
          </p:cNvPr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F2760-460D-4E58-B591-D1FB15A20812}"/>
              </a:ext>
            </a:extLst>
          </p:cNvPr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(d1)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3129200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(4/6)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8E8AE-A939-4697-8B86-A6E1E2321702}"/>
              </a:ext>
            </a:extLst>
          </p:cNvPr>
          <p:cNvGrpSpPr/>
          <p:nvPr/>
        </p:nvGrpSpPr>
        <p:grpSpPr>
          <a:xfrm>
            <a:off x="339960" y="1145846"/>
            <a:ext cx="8153800" cy="5447645"/>
            <a:chOff x="261258" y="2269678"/>
            <a:chExt cx="8153800" cy="5447645"/>
          </a:xfrm>
        </p:grpSpPr>
        <p:sp>
          <p:nvSpPr>
            <p:cNvPr id="15" name="[TextBox 1]">
              <a:extLst>
                <a:ext uri="{FF2B5EF4-FFF2-40B4-BE49-F238E27FC236}">
                  <a16:creationId xmlns:a16="http://schemas.microsoft.com/office/drawing/2014/main" id="{816F0054-ECB9-4E04-B1F7-DA79F64B59D4}"/>
                </a:ext>
              </a:extLst>
            </p:cNvPr>
            <p:cNvSpPr txBox="1"/>
            <p:nvPr/>
          </p:nvSpPr>
          <p:spPr>
            <a:xfrm>
              <a:off x="261258" y="2454344"/>
              <a:ext cx="8153800" cy="526297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PI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3.14159</a:t>
              </a:r>
            </a:p>
            <a:p>
              <a:endPara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code similar to </a:t>
              </a:r>
              <a:r>
                <a:rPr lang="en-SG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Washer.c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omitted here 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volume of a washer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(d2) –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(d1);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volume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thickness;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"Volume of washer =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volume);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function returns the area of a circle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diameter) {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PI * pow(diameter/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[TextBox 15]">
              <a:extLst>
                <a:ext uri="{FF2B5EF4-FFF2-40B4-BE49-F238E27FC236}">
                  <a16:creationId xmlns:a16="http://schemas.microsoft.com/office/drawing/2014/main" id="{1CC3D6BB-3064-410C-B38D-3918D9AF39B8}"/>
                </a:ext>
              </a:extLst>
            </p:cNvPr>
            <p:cNvSpPr txBox="1"/>
            <p:nvPr/>
          </p:nvSpPr>
          <p:spPr>
            <a:xfrm>
              <a:off x="2684644" y="2269678"/>
              <a:ext cx="158513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WasherV2.c</a:t>
              </a:r>
              <a:endParaRPr lang="en-S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7DCACD-4F6A-40BB-B6A4-8BB15AB6378A}"/>
              </a:ext>
            </a:extLst>
          </p:cNvPr>
          <p:cNvSpPr/>
          <p:nvPr/>
        </p:nvSpPr>
        <p:spPr>
          <a:xfrm>
            <a:off x="2194560" y="3789680"/>
            <a:ext cx="1889760" cy="274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809267-C06D-4A3D-BDCF-238E878BAC3F}"/>
              </a:ext>
            </a:extLst>
          </p:cNvPr>
          <p:cNvSpPr/>
          <p:nvPr/>
        </p:nvSpPr>
        <p:spPr>
          <a:xfrm>
            <a:off x="4467660" y="3789680"/>
            <a:ext cx="1801060" cy="274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ine Callout 2 15">
            <a:extLst>
              <a:ext uri="{FF2B5EF4-FFF2-40B4-BE49-F238E27FC236}">
                <a16:creationId xmlns:a16="http://schemas.microsoft.com/office/drawing/2014/main" id="{AF39DDFA-7864-4134-98A8-1DB2299DD52F}"/>
              </a:ext>
            </a:extLst>
          </p:cNvPr>
          <p:cNvSpPr/>
          <p:nvPr/>
        </p:nvSpPr>
        <p:spPr bwMode="auto">
          <a:xfrm>
            <a:off x="4348480" y="2073196"/>
            <a:ext cx="2236119" cy="349518"/>
          </a:xfrm>
          <a:prstGeom prst="borderCallout2">
            <a:avLst>
              <a:gd name="adj1" fmla="val 21941"/>
              <a:gd name="adj2" fmla="val 144"/>
              <a:gd name="adj3" fmla="val 21941"/>
              <a:gd name="adj4" fmla="val -8189"/>
              <a:gd name="adj5" fmla="val 88909"/>
              <a:gd name="adj6" fmla="val -24297"/>
            </a:avLst>
          </a:prstGeom>
          <a:solidFill>
            <a:srgbClr val="CCFFC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prototype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Line Callout 2 12">
            <a:extLst>
              <a:ext uri="{FF2B5EF4-FFF2-40B4-BE49-F238E27FC236}">
                <a16:creationId xmlns:a16="http://schemas.microsoft.com/office/drawing/2014/main" id="{7BAEAD8B-FCB2-4478-A664-660173A2D74E}"/>
              </a:ext>
            </a:extLst>
          </p:cNvPr>
          <p:cNvSpPr/>
          <p:nvPr/>
        </p:nvSpPr>
        <p:spPr bwMode="auto">
          <a:xfrm>
            <a:off x="5789312" y="5801669"/>
            <a:ext cx="2184648" cy="334370"/>
          </a:xfrm>
          <a:prstGeom prst="borderCallout2">
            <a:avLst>
              <a:gd name="adj1" fmla="val 18750"/>
              <a:gd name="adj2" fmla="val 309"/>
              <a:gd name="adj3" fmla="val 18750"/>
              <a:gd name="adj4" fmla="val -16667"/>
              <a:gd name="adj5" fmla="val 69879"/>
              <a:gd name="adj6" fmla="val -30438"/>
            </a:avLst>
          </a:prstGeom>
          <a:solidFill>
            <a:srgbClr val="CCFFC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definition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14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18324</TotalTime>
  <Words>1232</Words>
  <Application>Microsoft Office PowerPoint</Application>
  <PresentationFormat>On-screen Show (4:3)</PresentationFormat>
  <Paragraphs>170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Colin Tan</cp:lastModifiedBy>
  <cp:revision>1572</cp:revision>
  <cp:lastPrinted>2017-06-30T03:15:07Z</cp:lastPrinted>
  <dcterms:created xsi:type="dcterms:W3CDTF">1998-09-05T15:03:32Z</dcterms:created>
  <dcterms:modified xsi:type="dcterms:W3CDTF">2022-08-04T06:23:43Z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