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1"/>
  </p:notesMasterIdLst>
  <p:handoutMasterIdLst>
    <p:handoutMasterId r:id="rId72"/>
  </p:handoutMasterIdLst>
  <p:sldIdLst>
    <p:sldId id="256" r:id="rId2"/>
    <p:sldId id="677" r:id="rId3"/>
    <p:sldId id="678" r:id="rId4"/>
    <p:sldId id="679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702" r:id="rId27"/>
    <p:sldId id="708" r:id="rId28"/>
    <p:sldId id="642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659" r:id="rId46"/>
    <p:sldId id="660" r:id="rId47"/>
    <p:sldId id="672" r:id="rId48"/>
    <p:sldId id="673" r:id="rId49"/>
    <p:sldId id="674" r:id="rId50"/>
    <p:sldId id="675" r:id="rId51"/>
    <p:sldId id="661" r:id="rId52"/>
    <p:sldId id="662" r:id="rId53"/>
    <p:sldId id="663" r:id="rId54"/>
    <p:sldId id="664" r:id="rId55"/>
    <p:sldId id="665" r:id="rId56"/>
    <p:sldId id="709" r:id="rId57"/>
    <p:sldId id="710" r:id="rId58"/>
    <p:sldId id="711" r:id="rId59"/>
    <p:sldId id="712" r:id="rId60"/>
    <p:sldId id="713" r:id="rId61"/>
    <p:sldId id="714" r:id="rId62"/>
    <p:sldId id="715" r:id="rId63"/>
    <p:sldId id="716" r:id="rId64"/>
    <p:sldId id="666" r:id="rId65"/>
    <p:sldId id="668" r:id="rId66"/>
    <p:sldId id="669" r:id="rId67"/>
    <p:sldId id="670" r:id="rId68"/>
    <p:sldId id="671" r:id="rId69"/>
    <p:sldId id="308" r:id="rId7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1" autoAdjust="0"/>
    <p:restoredTop sz="91639" autoAdjust="0"/>
  </p:normalViewPr>
  <p:slideViewPr>
    <p:cSldViewPr snapToGrid="0">
      <p:cViewPr varScale="1">
        <p:scale>
          <a:sx n="110" d="100"/>
          <a:sy n="110" d="100"/>
        </p:scale>
        <p:origin x="12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1/13/2023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76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8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75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8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08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83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9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3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42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56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70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56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11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38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4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2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9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8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dirty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dzwJWYZR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Recitation 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C Programming,</a:t>
            </a:r>
            <a:b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Repeated Divison-by-2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75BD0A-A56C-4CCD-8144-140FC04DDA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5A4CF436-C42C-4514-9308-CF0B172D3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352800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2783880" imgH="2616120" progId="Word.Document.8">
                  <p:embed/>
                </p:oleObj>
              </mc:Choice>
              <mc:Fallback>
                <p:oleObj name="Document" r:id="rId4" imgW="2783880" imgH="2616120" progId="Word.Document.8">
                  <p:embed/>
                  <p:pic>
                    <p:nvPicPr>
                      <p:cNvPr id="8" name="Object 12">
                        <a:extLst>
                          <a:ext uri="{FF2B5EF4-FFF2-40B4-BE49-F238E27FC236}">
                            <a16:creationId xmlns:a16="http://schemas.microsoft.com/office/drawing/2014/main" id="{5A4CF436-C42C-4514-9308-CF0B172D3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3352800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22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Repeated Multiplication-by-2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0F5FAF-810A-4295-AAF3-39F2679E82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EF7ECD-4A31-406E-8EC7-72CA77630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4136400" imgH="1981080" progId="Word.Document.8">
                  <p:embed/>
                </p:oleObj>
              </mc:Choice>
              <mc:Fallback>
                <p:oleObj name="Document" r:id="rId4" imgW="4136400" imgH="1981080" progId="Word.Document.8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4AEF7ECD-4A31-406E-8EC7-72CA77630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1" y="3400612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43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sign is represented by a ‘</a:t>
            </a:r>
            <a:r>
              <a:rPr lang="en-US" sz="2800" dirty="0">
                <a:solidFill>
                  <a:srgbClr val="C00000"/>
                </a:solidFill>
              </a:rPr>
              <a:t>sign bit</a:t>
            </a:r>
            <a:r>
              <a:rPr lang="en-US" sz="2800" dirty="0"/>
              <a:t>’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0 for +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1 for -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Eg</a:t>
            </a:r>
            <a:r>
              <a:rPr lang="en-US" sz="2800" dirty="0"/>
              <a:t>: a 1-bit sign and 7-bit magnitude format.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1524000" y="3276600"/>
            <a:ext cx="5334000" cy="1616075"/>
            <a:chOff x="1248" y="1728"/>
            <a:chExt cx="3360" cy="101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096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5826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8-bit):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Question: 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29931270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1s-complement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– 1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1s-complement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– 1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243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11110011</a:t>
            </a:r>
            <a:r>
              <a:rPr lang="en-US" baseline="-25000" dirty="0">
                <a:solidFill>
                  <a:srgbClr val="0000CC"/>
                </a:solidFill>
              </a:rPr>
              <a:t>1s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11110011 in 1s-complement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34836334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5891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-(2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1)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2258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endParaRPr lang="en-US" b="1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2s-complement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244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11110100</a:t>
            </a:r>
            <a:r>
              <a:rPr lang="en-US" baseline="-25000" dirty="0">
                <a:solidFill>
                  <a:srgbClr val="0000CC"/>
                </a:solidFill>
              </a:rPr>
              <a:t>2s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11110100 in 2s-complement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22639138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C00000"/>
                </a:solidFill>
              </a:rPr>
              <a:t>add 1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9378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10.4 Comparisons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5791200" y="381000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65889" y="3110845"/>
            <a:ext cx="2808071" cy="301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4842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88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on Addition/Subtraction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Ignore the carry out of the MSB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the ‘carry in’ and ‘carry out’ of the MSB are different, or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251138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2s-complement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2s-complement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39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426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Overflow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Signed numbers are of a fixed range.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result of addition/subtraction goes beyond this range, an </a:t>
            </a:r>
            <a:r>
              <a:rPr lang="en-US" b="1" dirty="0">
                <a:solidFill>
                  <a:srgbClr val="800000"/>
                </a:solidFill>
              </a:rPr>
              <a:t>overflow</a:t>
            </a:r>
            <a:r>
              <a:rPr lang="en-US" dirty="0"/>
              <a:t> occurs.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Overflow can be easily detected: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positive </a:t>
            </a:r>
            <a:r>
              <a:rPr lang="en-US" dirty="0"/>
              <a:t>add</a:t>
            </a:r>
            <a:r>
              <a:rPr lang="en-US" i="1" dirty="0"/>
              <a:t> positive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negative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negative </a:t>
            </a:r>
            <a:r>
              <a:rPr lang="en-US" dirty="0"/>
              <a:t>add</a:t>
            </a:r>
            <a:r>
              <a:rPr lang="en-US" i="1" dirty="0"/>
              <a:t> negative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positive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2s-complement system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Range of value: -8</a:t>
            </a:r>
            <a:r>
              <a:rPr lang="en-US" baseline="-25000" dirty="0"/>
              <a:t>10</a:t>
            </a:r>
            <a:r>
              <a:rPr lang="en-US" dirty="0"/>
              <a:t> to 7</a:t>
            </a:r>
            <a:r>
              <a:rPr lang="en-US" baseline="-25000" dirty="0"/>
              <a:t>10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/>
              <a:t>2s</a:t>
            </a:r>
            <a:r>
              <a:rPr lang="en-US" dirty="0"/>
              <a:t> + 0110</a:t>
            </a:r>
            <a:r>
              <a:rPr lang="en-US" baseline="-25000" dirty="0"/>
              <a:t>2s</a:t>
            </a:r>
            <a:r>
              <a:rPr lang="en-US" dirty="0"/>
              <a:t> = 1011</a:t>
            </a:r>
            <a:r>
              <a:rPr lang="en-US" baseline="-25000" dirty="0"/>
              <a:t>2s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en-US" dirty="0"/>
              <a:t> + 6</a:t>
            </a:r>
            <a:r>
              <a:rPr lang="en-US" baseline="-25000" dirty="0"/>
              <a:t>10</a:t>
            </a:r>
            <a:r>
              <a:rPr lang="en-US" dirty="0"/>
              <a:t> = -5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/>
              <a:t>2s</a:t>
            </a:r>
            <a:r>
              <a:rPr lang="en-US" dirty="0"/>
              <a:t> + 1101</a:t>
            </a:r>
            <a:r>
              <a:rPr lang="en-US" baseline="-25000" dirty="0"/>
              <a:t>2s</a:t>
            </a:r>
            <a:r>
              <a:rPr lang="en-US" dirty="0"/>
              <a:t> = </a:t>
            </a:r>
            <a:r>
              <a:rPr lang="en-US" u="sng" dirty="0"/>
              <a:t>1</a:t>
            </a:r>
            <a:r>
              <a:rPr lang="en-US" dirty="0"/>
              <a:t>0110</a:t>
            </a:r>
            <a:r>
              <a:rPr lang="en-US" baseline="-25000" dirty="0"/>
              <a:t>2s </a:t>
            </a:r>
            <a:r>
              <a:rPr lang="en-US" dirty="0"/>
              <a:t>(discard end-carry) = 0110</a:t>
            </a:r>
            <a:r>
              <a:rPr lang="en-US" baseline="-25000" dirty="0"/>
              <a:t>2s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-7</a:t>
            </a:r>
            <a:r>
              <a:rPr lang="en-US" baseline="-25000" dirty="0"/>
              <a:t>10</a:t>
            </a:r>
            <a:r>
              <a:rPr lang="en-US" dirty="0"/>
              <a:t> + -3</a:t>
            </a:r>
            <a:r>
              <a:rPr lang="en-US" baseline="-25000" dirty="0"/>
              <a:t>10</a:t>
            </a:r>
            <a:r>
              <a:rPr lang="en-US" dirty="0"/>
              <a:t> = 6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</p:txBody>
      </p:sp>
    </p:spTree>
    <p:extLst>
      <p:ext uri="{BB962C8B-B14F-4D97-AF65-F5344CB8AC3E}">
        <p14:creationId xmlns:p14="http://schemas.microsoft.com/office/powerpoint/2010/main" val="30801590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Addition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6071890"/>
            <a:ext cx="6553200" cy="4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2913" indent="-3540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1677884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49715" y="1677645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6760" y="3203846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57335" y="3188367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72729" y="259262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4684058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53232" y="4667642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38733" y="416503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3638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5692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80604" y="471259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54838" y="468211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71874" y="2527822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37878" y="4100234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17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on Addition/Subtraction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If there is a carry out of the MSB, add 1 to the result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15164"/>
            <a:ext cx="8229600" cy="18981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1s-complement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1s-complement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977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Addition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2000" y="1737064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76800" y="1747615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-0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2000" y="3374380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-7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3374379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-10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367" y="5720716"/>
            <a:ext cx="242365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Any overflow?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65989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8374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78738" y="4991061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485039" y="499106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3052916" y="5772363"/>
            <a:ext cx="5786284" cy="820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006600"/>
                </a:solidFill>
              </a:rPr>
              <a:t>DLD page 42 – 43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2-13 to 2-18.</a:t>
            </a:r>
          </a:p>
        </p:txBody>
      </p:sp>
    </p:spTree>
    <p:extLst>
      <p:ext uri="{BB962C8B-B14F-4D97-AF65-F5344CB8AC3E}">
        <p14:creationId xmlns:p14="http://schemas.microsoft.com/office/powerpoint/2010/main" val="154275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4-bit numbers, we may use excess-7 or excess-8. Excess-8 is shown below.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/>
        </p:nvGraphicFramePr>
        <p:xfrm>
          <a:off x="1379538" y="2286000"/>
          <a:ext cx="2582862" cy="3558541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572000" y="2286000"/>
          <a:ext cx="2582863" cy="3603626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30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Sign bit: 0 for positive, 1 for negative.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Mantissa is </a:t>
            </a:r>
            <a:r>
              <a:rPr lang="en-US" sz="2400" b="1" dirty="0" err="1">
                <a:solidFill>
                  <a:srgbClr val="800000"/>
                </a:solidFill>
              </a:rPr>
              <a:t>normalised</a:t>
            </a:r>
            <a:r>
              <a:rPr lang="en-US" sz="2400" dirty="0"/>
              <a:t> with an implicit leading bit 1</a:t>
            </a:r>
            <a:endParaRPr lang="en-US" sz="24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110.1</a:t>
            </a:r>
            <a:r>
              <a:rPr lang="en-US" sz="2000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 is stored in the mantissa fie</a:t>
            </a:r>
            <a:r>
              <a:rPr lang="en-US" sz="2000" kern="0" dirty="0">
                <a:sym typeface="Wingdings" panose="05000000000000000000" pitchFamily="2" charset="2"/>
              </a:rPr>
              <a:t>ld</a:t>
            </a:r>
            <a:endParaRPr lang="en-US" sz="20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0.00101101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–3</a:t>
            </a:r>
            <a:r>
              <a:rPr lang="en-US" sz="2000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en-US" sz="2000" dirty="0">
                <a:sym typeface="Wingdings" panose="05000000000000000000" pitchFamily="2" charset="2"/>
              </a:rPr>
              <a:t> is stored in the mantissa field</a:t>
            </a:r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105447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169165"/>
            <a:ext cx="8229600" cy="9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Example: How is </a:t>
            </a:r>
            <a:r>
              <a:rPr lang="en-US" sz="2400" kern="0" dirty="0">
                <a:solidFill>
                  <a:srgbClr val="0000CC"/>
                </a:solidFill>
              </a:rPr>
              <a:t>–6.5</a:t>
            </a:r>
            <a:r>
              <a:rPr lang="en-US" sz="2400" kern="0" baseline="-25000" dirty="0">
                <a:solidFill>
                  <a:srgbClr val="0000CC"/>
                </a:solidFill>
              </a:rPr>
              <a:t>10</a:t>
            </a:r>
            <a:r>
              <a:rPr lang="en-US" sz="2400" kern="0" dirty="0">
                <a:solidFill>
                  <a:srgbClr val="0000CC"/>
                </a:solidFill>
              </a:rPr>
              <a:t> </a:t>
            </a:r>
            <a:r>
              <a:rPr lang="en-US" sz="2400" kern="0" dirty="0"/>
              <a:t>represented in IEEE 754 single-precision floating-point format?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19851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61450" y="3133762"/>
            <a:ext cx="6891950" cy="993245"/>
            <a:chOff x="1261450" y="3673257"/>
            <a:chExt cx="6891950" cy="993245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61450" y="414328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sign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5001" y="4143282"/>
              <a:ext cx="126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exponent</a:t>
              </a:r>
            </a:p>
            <a:p>
              <a:pPr algn="ctr"/>
              <a:r>
                <a:rPr lang="en-SG" sz="1400" dirty="0"/>
                <a:t>(excess-127)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mantissa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4876800" y="2087212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1600" y="31563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996752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0" y="261043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 = 2 + 127 = 129 = </a:t>
            </a:r>
            <a:r>
              <a:rPr lang="en-US" dirty="0">
                <a:solidFill>
                  <a:srgbClr val="006600"/>
                </a:solidFill>
              </a:rPr>
              <a:t>10000001</a:t>
            </a:r>
            <a:r>
              <a:rPr lang="en-US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315564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0" y="1996752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8903" y="31623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7200" y="4186441"/>
            <a:ext cx="8229600" cy="5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may write the 32-bit representation in hexadecimal: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201" y="4655234"/>
            <a:ext cx="692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1 10000001 10100000000000000000000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C0D00000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9635" y="5423564"/>
            <a:ext cx="7456130" cy="1144263"/>
            <a:chOff x="462069" y="5410010"/>
            <a:chExt cx="7456130" cy="1144263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462069" y="5410010"/>
              <a:ext cx="10702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(Slide 4)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CDBB19-BF37-4112-88CD-C1265C6B62C4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41" name="Callout: Line 23">
              <a:extLst>
                <a:ext uri="{FF2B5EF4-FFF2-40B4-BE49-F238E27FC236}">
                  <a16:creationId xmlns:a16="http://schemas.microsoft.com/office/drawing/2014/main" id="{CF4D8BD4-D37C-412D-819F-FD07AC96981D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</a:t>
              </a:r>
              <a:r>
                <a:rPr lang="en-SG" sz="2000" dirty="0" err="1">
                  <a:solidFill>
                    <a:schemeClr val="tx1"/>
                  </a:solidFill>
                </a:rPr>
                <a:t>int</a:t>
              </a:r>
              <a:r>
                <a:rPr lang="en-SG" sz="2000" dirty="0">
                  <a:solidFill>
                    <a:schemeClr val="tx1"/>
                  </a:solidFill>
                </a:rPr>
                <a:t>’, it is 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42" name="Callout: Line 24">
              <a:extLst>
                <a:ext uri="{FF2B5EF4-FFF2-40B4-BE49-F238E27FC236}">
                  <a16:creationId xmlns:a16="http://schemas.microsoft.com/office/drawing/2014/main" id="{F390C419-D78C-41DC-9C79-B6BD38CC7A9E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‘float’, it is 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773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solutions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325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1209"/>
          </a:xfrm>
        </p:spPr>
        <p:txBody>
          <a:bodyPr/>
          <a:lstStyle/>
          <a:p>
            <a:r>
              <a:rPr lang="en-US" dirty="0"/>
              <a:t>Q1: Which of the following is a valid, complete C Program?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E09F8-1147-C676-262A-4AEEA261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11" y="2169492"/>
            <a:ext cx="45593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6974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1209"/>
          </a:xfrm>
        </p:spPr>
        <p:txBody>
          <a:bodyPr/>
          <a:lstStyle/>
          <a:p>
            <a:r>
              <a:rPr lang="en-US" dirty="0"/>
              <a:t>Q1: Which of the following is a valid, complete C Program?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427AB-F215-F32F-6097-34756A11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204278"/>
            <a:ext cx="379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30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FC5D8-15C4-40A0-B9C1-A6280C5CA2EB}"/>
              </a:ext>
            </a:extLst>
          </p:cNvPr>
          <p:cNvSpPr txBox="1"/>
          <p:nvPr/>
        </p:nvSpPr>
        <p:spPr>
          <a:xfrm>
            <a:off x="1467919" y="1234159"/>
            <a:ext cx="6943456" cy="49552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29476E8-78F3-42AA-B575-2BAD2F3C4070}"/>
              </a:ext>
            </a:extLst>
          </p:cNvPr>
          <p:cNvGrpSpPr>
            <a:grpSpLocks/>
          </p:cNvGrpSpPr>
          <p:nvPr/>
        </p:nvGrpSpPr>
        <p:grpSpPr bwMode="auto">
          <a:xfrm>
            <a:off x="203674" y="1718435"/>
            <a:ext cx="1371600" cy="523875"/>
            <a:chOff x="191730" y="1902542"/>
            <a:chExt cx="137159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689B-E0A4-4192-995D-ACB45358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9" name="Straight Arrow Connector 12">
              <a:extLst>
                <a:ext uri="{FF2B5EF4-FFF2-40B4-BE49-F238E27FC236}">
                  <a16:creationId xmlns:a16="http://schemas.microsoft.com/office/drawing/2014/main" id="{00C0B99B-8BCD-4E2E-8E2F-041617AAD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82B6E38D-1075-4020-A8D7-9E3539702F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BCA5A0A7-1E08-4F89-8A08-C24FCC6F80E8}"/>
              </a:ext>
            </a:extLst>
          </p:cNvPr>
          <p:cNvGrpSpPr>
            <a:grpSpLocks/>
          </p:cNvGrpSpPr>
          <p:nvPr/>
        </p:nvGrpSpPr>
        <p:grpSpPr bwMode="auto">
          <a:xfrm>
            <a:off x="3766012" y="1505042"/>
            <a:ext cx="2109788" cy="349250"/>
            <a:chOff x="3524866" y="1745225"/>
            <a:chExt cx="2109018" cy="349045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F45F9A7F-25E9-4E8E-957B-FE33347D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17">
              <a:extLst>
                <a:ext uri="{FF2B5EF4-FFF2-40B4-BE49-F238E27FC236}">
                  <a16:creationId xmlns:a16="http://schemas.microsoft.com/office/drawing/2014/main" id="{F2CBCC0F-6003-4BCB-8C34-B9C48CE9A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6" name="Group 79">
            <a:extLst>
              <a:ext uri="{FF2B5EF4-FFF2-40B4-BE49-F238E27FC236}">
                <a16:creationId xmlns:a16="http://schemas.microsoft.com/office/drawing/2014/main" id="{19345C83-A442-40BB-AE33-D8A6EC388342}"/>
              </a:ext>
            </a:extLst>
          </p:cNvPr>
          <p:cNvGrpSpPr>
            <a:grpSpLocks/>
          </p:cNvGrpSpPr>
          <p:nvPr/>
        </p:nvGrpSpPr>
        <p:grpSpPr bwMode="auto">
          <a:xfrm>
            <a:off x="5908239" y="3283367"/>
            <a:ext cx="2164252" cy="1045552"/>
            <a:chOff x="6329963" y="3365139"/>
            <a:chExt cx="2165108" cy="1044627"/>
          </a:xfrm>
        </p:grpSpPr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2E4EA579-239C-4307-B59A-B0CDCBC6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0">
              <a:extLst>
                <a:ext uri="{FF2B5EF4-FFF2-40B4-BE49-F238E27FC236}">
                  <a16:creationId xmlns:a16="http://schemas.microsoft.com/office/drawing/2014/main" id="{47A29231-9696-4963-A560-8F4252819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3">
              <a:extLst>
                <a:ext uri="{FF2B5EF4-FFF2-40B4-BE49-F238E27FC236}">
                  <a16:creationId xmlns:a16="http://schemas.microsoft.com/office/drawing/2014/main" id="{1806CFD7-4500-45D3-99BC-FDDB34717FD5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25">
              <a:extLst>
                <a:ext uri="{FF2B5EF4-FFF2-40B4-BE49-F238E27FC236}">
                  <a16:creationId xmlns:a16="http://schemas.microsoft.com/office/drawing/2014/main" id="{B7DB85F5-5DD1-4CE9-A6C2-8AFF43791D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01352E2F-DB75-4799-9C50-121E55F7043E}"/>
              </a:ext>
            </a:extLst>
          </p:cNvPr>
          <p:cNvGrpSpPr>
            <a:grpSpLocks/>
          </p:cNvGrpSpPr>
          <p:nvPr/>
        </p:nvGrpSpPr>
        <p:grpSpPr bwMode="auto">
          <a:xfrm>
            <a:off x="4621428" y="2275187"/>
            <a:ext cx="1472712" cy="338627"/>
            <a:chOff x="3563920" y="2461443"/>
            <a:chExt cx="1473218" cy="339107"/>
          </a:xfrm>
        </p:grpSpPr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C79FF5F1-393A-41C0-A6FF-174C9A36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1">
              <a:extLst>
                <a:ext uri="{FF2B5EF4-FFF2-40B4-BE49-F238E27FC236}">
                  <a16:creationId xmlns:a16="http://schemas.microsoft.com/office/drawing/2014/main" id="{256E4BFE-3BE8-4E2C-9543-E089736101FA}"/>
                </a:ext>
              </a:extLst>
            </p:cNvPr>
            <p:cNvCxnSpPr>
              <a:cxnSpLocks noChangeShapeType="1"/>
              <a:stCxn id="3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4" name="Group 77">
            <a:extLst>
              <a:ext uri="{FF2B5EF4-FFF2-40B4-BE49-F238E27FC236}">
                <a16:creationId xmlns:a16="http://schemas.microsoft.com/office/drawing/2014/main" id="{40EDADBF-E010-49CA-AC9D-69CA5AC2D325}"/>
              </a:ext>
            </a:extLst>
          </p:cNvPr>
          <p:cNvGrpSpPr>
            <a:grpSpLocks/>
          </p:cNvGrpSpPr>
          <p:nvPr/>
        </p:nvGrpSpPr>
        <p:grpSpPr bwMode="auto">
          <a:xfrm>
            <a:off x="356083" y="2639237"/>
            <a:ext cx="2387332" cy="644130"/>
            <a:chOff x="307160" y="2762866"/>
            <a:chExt cx="2386879" cy="643760"/>
          </a:xfrm>
        </p:grpSpPr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2F6AFB74-F463-441D-8E92-3EE9DBF9B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6" name="Straight Arrow Connector 34">
              <a:extLst>
                <a:ext uri="{FF2B5EF4-FFF2-40B4-BE49-F238E27FC236}">
                  <a16:creationId xmlns:a16="http://schemas.microsoft.com/office/drawing/2014/main" id="{9ECBF8A3-B782-4C0C-9B14-E022AE3F0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F8942B-E184-4234-AE8E-5C20E78C7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3AABECD8-F70E-4734-9911-DE4317121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9" name="Group 78">
            <a:extLst>
              <a:ext uri="{FF2B5EF4-FFF2-40B4-BE49-F238E27FC236}">
                <a16:creationId xmlns:a16="http://schemas.microsoft.com/office/drawing/2014/main" id="{B19864FB-2A70-4612-9A9C-2214BDDA5EBF}"/>
              </a:ext>
            </a:extLst>
          </p:cNvPr>
          <p:cNvGrpSpPr>
            <a:grpSpLocks/>
          </p:cNvGrpSpPr>
          <p:nvPr/>
        </p:nvGrpSpPr>
        <p:grpSpPr bwMode="auto">
          <a:xfrm>
            <a:off x="375592" y="2885555"/>
            <a:ext cx="2279650" cy="912812"/>
            <a:chOff x="334296" y="3205318"/>
            <a:chExt cx="2281084" cy="912459"/>
          </a:xfrm>
        </p:grpSpPr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445C80EA-DB2E-4237-8CC6-4E3DFA128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1" name="Straight Arrow Connector 42">
              <a:extLst>
                <a:ext uri="{FF2B5EF4-FFF2-40B4-BE49-F238E27FC236}">
                  <a16:creationId xmlns:a16="http://schemas.microsoft.com/office/drawing/2014/main" id="{8970B529-096F-4AD4-BA7A-CDDF5C3BA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44">
              <a:extLst>
                <a:ext uri="{FF2B5EF4-FFF2-40B4-BE49-F238E27FC236}">
                  <a16:creationId xmlns:a16="http://schemas.microsoft.com/office/drawing/2014/main" id="{BCA180D6-39B4-415F-868A-9CDAB3B66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3" name="Group 80">
            <a:extLst>
              <a:ext uri="{FF2B5EF4-FFF2-40B4-BE49-F238E27FC236}">
                <a16:creationId xmlns:a16="http://schemas.microsoft.com/office/drawing/2014/main" id="{F4BE828B-8CC6-4387-B3CF-F09455A244C9}"/>
              </a:ext>
            </a:extLst>
          </p:cNvPr>
          <p:cNvGrpSpPr>
            <a:grpSpLocks/>
          </p:cNvGrpSpPr>
          <p:nvPr/>
        </p:nvGrpSpPr>
        <p:grpSpPr bwMode="auto">
          <a:xfrm>
            <a:off x="849844" y="3740397"/>
            <a:ext cx="1047105" cy="698134"/>
            <a:chOff x="816765" y="3938493"/>
            <a:chExt cx="1046878" cy="698384"/>
          </a:xfrm>
        </p:grpSpPr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A586038B-4494-49E8-8C07-57F3BEA7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49">
              <a:extLst>
                <a:ext uri="{FF2B5EF4-FFF2-40B4-BE49-F238E27FC236}">
                  <a16:creationId xmlns:a16="http://schemas.microsoft.com/office/drawing/2014/main" id="{B2CE7392-10B4-423B-BF03-7FA0F1C20D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C5C18A63-AFE7-4230-900F-F533FA8CA7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012F0812-2F62-4C0F-8643-7887BE2F9136}"/>
              </a:ext>
            </a:extLst>
          </p:cNvPr>
          <p:cNvGrpSpPr>
            <a:grpSpLocks/>
          </p:cNvGrpSpPr>
          <p:nvPr/>
        </p:nvGrpSpPr>
        <p:grpSpPr bwMode="auto">
          <a:xfrm>
            <a:off x="342259" y="4725305"/>
            <a:ext cx="3903386" cy="1148866"/>
            <a:chOff x="339214" y="4723869"/>
            <a:chExt cx="3903874" cy="1149598"/>
          </a:xfrm>
        </p:grpSpPr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5B1BDC57-68CD-4A3A-9496-5DAF0A0E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49" name="Straight Arrow Connector 57">
              <a:extLst>
                <a:ext uri="{FF2B5EF4-FFF2-40B4-BE49-F238E27FC236}">
                  <a16:creationId xmlns:a16="http://schemas.microsoft.com/office/drawing/2014/main" id="{9D6B6611-B455-401B-9B63-5A94FA4385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59">
              <a:extLst>
                <a:ext uri="{FF2B5EF4-FFF2-40B4-BE49-F238E27FC236}">
                  <a16:creationId xmlns:a16="http://schemas.microsoft.com/office/drawing/2014/main" id="{8310E534-7095-401A-A53B-1C7C36167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63">
              <a:extLst>
                <a:ext uri="{FF2B5EF4-FFF2-40B4-BE49-F238E27FC236}">
                  <a16:creationId xmlns:a16="http://schemas.microsoft.com/office/drawing/2014/main" id="{2EA19B29-2DF6-4E25-A2D5-1956190A6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00D75-6E0C-4DB0-B558-80D89AE7DC6E}"/>
              </a:ext>
            </a:extLst>
          </p:cNvPr>
          <p:cNvSpPr txBox="1"/>
          <p:nvPr/>
        </p:nvSpPr>
        <p:spPr>
          <a:xfrm>
            <a:off x="4125020" y="5760624"/>
            <a:ext cx="4582788" cy="92333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In C, </a:t>
            </a:r>
            <a:r>
              <a:rPr lang="en-SG" dirty="0">
                <a:solidFill>
                  <a:srgbClr val="C00000"/>
                </a:solidFill>
              </a:rPr>
              <a:t>semi-colon (;)</a:t>
            </a:r>
            <a:r>
              <a:rPr lang="en-SG" dirty="0"/>
              <a:t> terminates a statement.</a:t>
            </a:r>
          </a:p>
          <a:p>
            <a:r>
              <a:rPr lang="en-US" dirty="0"/>
              <a:t>C</a:t>
            </a:r>
            <a:r>
              <a:rPr lang="en-SG" dirty="0" err="1"/>
              <a:t>urly</a:t>
            </a:r>
            <a:r>
              <a:rPr lang="en-SG" dirty="0"/>
              <a:t> bracket { } indicates a block.</a:t>
            </a:r>
          </a:p>
          <a:p>
            <a:r>
              <a:rPr lang="en-US" dirty="0"/>
              <a:t> </a:t>
            </a:r>
            <a:r>
              <a:rPr lang="en-SG" dirty="0"/>
              <a:t>   In Python: block is by indentation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C9CD-D8FF-4A3E-9280-29A1FF3222A6}"/>
              </a:ext>
            </a:extLst>
          </p:cNvPr>
          <p:cNvSpPr txBox="1"/>
          <p:nvPr/>
        </p:nvSpPr>
        <p:spPr>
          <a:xfrm>
            <a:off x="7120305" y="3858709"/>
            <a:ext cx="11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/* … */ is ANSI C)</a:t>
            </a:r>
          </a:p>
        </p:txBody>
      </p:sp>
    </p:spTree>
    <p:extLst>
      <p:ext uri="{BB962C8B-B14F-4D97-AF65-F5344CB8AC3E}">
        <p14:creationId xmlns:p14="http://schemas.microsoft.com/office/powerpoint/2010/main" val="4166957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18791"/>
          </a:xfrm>
        </p:spPr>
        <p:txBody>
          <a:bodyPr/>
          <a:lstStyle/>
          <a:p>
            <a:r>
              <a:rPr lang="en-US" dirty="0"/>
              <a:t>Q1: Which of the following is a valid, complete C Program?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CORRECT ANSWER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43046-3709-C14E-A54A-E5206981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9642"/>
            <a:ext cx="3733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0153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1209"/>
          </a:xfrm>
        </p:spPr>
        <p:txBody>
          <a:bodyPr/>
          <a:lstStyle/>
          <a:p>
            <a:r>
              <a:rPr lang="en-US" dirty="0"/>
              <a:t>Q1: Which of the following is a valid, complete C Program?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4C98A-3E67-1632-B250-FFC06C7D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491409"/>
            <a:ext cx="3784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81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1209"/>
          </a:xfrm>
        </p:spPr>
        <p:txBody>
          <a:bodyPr/>
          <a:lstStyle/>
          <a:p>
            <a:r>
              <a:rPr lang="en-US" dirty="0"/>
              <a:t>Q1: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4084B-74D6-5819-5139-CFAD7A21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5939458" cy="44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109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85191"/>
          </a:xfrm>
        </p:spPr>
        <p:txBody>
          <a:bodyPr/>
          <a:lstStyle/>
          <a:p>
            <a:r>
              <a:rPr lang="en-US" dirty="0"/>
              <a:t>Q1: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D2BE2-035D-5DE1-9AE0-F4A0D6EA213A}"/>
              </a:ext>
            </a:extLst>
          </p:cNvPr>
          <p:cNvSpPr txBox="1"/>
          <p:nvPr/>
        </p:nvSpPr>
        <p:spPr>
          <a:xfrm>
            <a:off x="457200" y="22769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CORRECT ANSWER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738BC-9DFB-C908-D322-C69AE557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2220603"/>
            <a:ext cx="1511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2761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1209"/>
          </a:xfrm>
        </p:spPr>
        <p:txBody>
          <a:bodyPr/>
          <a:lstStyle/>
          <a:p>
            <a:r>
              <a:rPr lang="en-US" dirty="0"/>
              <a:t>Q2: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E6583-8540-67AD-2828-4B8D03A7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66" y="1494183"/>
            <a:ext cx="4528291" cy="51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0802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85191"/>
          </a:xfrm>
        </p:spPr>
        <p:txBody>
          <a:bodyPr/>
          <a:lstStyle/>
          <a:p>
            <a:r>
              <a:rPr lang="en-US" dirty="0"/>
              <a:t>Q1: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D2BE2-035D-5DE1-9AE0-F4A0D6EA213A}"/>
              </a:ext>
            </a:extLst>
          </p:cNvPr>
          <p:cNvSpPr txBox="1"/>
          <p:nvPr/>
        </p:nvSpPr>
        <p:spPr>
          <a:xfrm>
            <a:off x="457200" y="22769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CORRECT ANSWER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28946-1904-7A77-688A-9EFD77F7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276925"/>
            <a:ext cx="1651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554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1209"/>
          </a:xfrm>
        </p:spPr>
        <p:txBody>
          <a:bodyPr/>
          <a:lstStyle/>
          <a:p>
            <a:r>
              <a:rPr lang="en-US" dirty="0"/>
              <a:t>Q1: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F03C3-98DE-EDB6-EA5B-BA3310D5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1000"/>
            <a:ext cx="8229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889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1EC71-B66B-FB1A-1CF9-C5E056482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226" y="4065635"/>
                <a:ext cx="7931426" cy="891209"/>
              </a:xfrm>
            </p:spPr>
            <p:txBody>
              <a:bodyPr/>
              <a:lstStyle/>
              <a:p>
                <a:r>
                  <a:rPr lang="en-US" dirty="0"/>
                  <a:t>To represent 15,000 values you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15000 ⌉</m:t>
                        </m:r>
                      </m:e>
                    </m:func>
                  </m:oMath>
                </a14:m>
                <a:r>
                  <a:rPr lang="en-US" dirty="0"/>
                  <a:t> = 14 bits.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1EC71-B66B-FB1A-1CF9-C5E056482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226" y="4065635"/>
                <a:ext cx="7931426" cy="891209"/>
              </a:xfrm>
              <a:blipFill>
                <a:blip r:embed="rId2"/>
                <a:stretch>
                  <a:fillRect l="-640" t="-5634" r="-1600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F03C3-98DE-EDB6-EA5B-BA3310D55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" y="1524000"/>
            <a:ext cx="5652052" cy="24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50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1209"/>
          </a:xfrm>
        </p:spPr>
        <p:txBody>
          <a:bodyPr/>
          <a:lstStyle/>
          <a:p>
            <a:r>
              <a:rPr lang="en-US" dirty="0"/>
              <a:t>Q1: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B452B-95FA-54F2-E30A-202A6063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1000"/>
            <a:ext cx="78867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3615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31943"/>
            <a:ext cx="8229600" cy="511457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Rule: Step 1 Convert from base-3 to base-10.</a:t>
            </a:r>
            <a:endParaRPr lang="en-US" b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B452B-95FA-54F2-E30A-202A6063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1562100"/>
            <a:ext cx="4949687" cy="2231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5E16B-58E4-8E21-EF8D-113C0F60315D}"/>
                  </a:ext>
                </a:extLst>
              </p:cNvPr>
              <p:cNvSpPr txBox="1"/>
              <p:nvPr/>
            </p:nvSpPr>
            <p:spPr>
              <a:xfrm>
                <a:off x="536713" y="4523018"/>
                <a:ext cx="83146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2120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=2×27+1×9+2×3+0 ×1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5E16B-58E4-8E21-EF8D-113C0F60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3" y="4523018"/>
                <a:ext cx="831467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13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283054"/>
            <a:ext cx="8481864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Every variable must be declared with a data type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determine the type of data the variable may hold</a:t>
            </a:r>
          </a:p>
          <a:p>
            <a:pPr marL="457200" indent="-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data types in C: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(in </a:t>
            </a:r>
            <a:r>
              <a:rPr lang="en-US" sz="2000" dirty="0" err="1"/>
              <a:t>sunfire</a:t>
            </a:r>
            <a:r>
              <a:rPr lang="en-US" sz="2000" dirty="0"/>
              <a:t>); -2,147,483,648 (-2</a:t>
            </a:r>
            <a:r>
              <a:rPr lang="en-US" sz="2000" baseline="30000" dirty="0"/>
              <a:t>31</a:t>
            </a:r>
            <a:r>
              <a:rPr lang="en-US" sz="2000" dirty="0"/>
              <a:t>) through +2,147,483,647 (2</a:t>
            </a:r>
            <a:r>
              <a:rPr lang="en-US" sz="2000" baseline="30000" dirty="0"/>
              <a:t>31</a:t>
            </a:r>
            <a:r>
              <a:rPr lang="en-US" sz="2000" dirty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for float and 8 bytes for double (in </a:t>
            </a:r>
            <a:r>
              <a:rPr lang="en-US" sz="2000" dirty="0" err="1"/>
              <a:t>sunfire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May use scientific notation; </a:t>
            </a:r>
            <a:r>
              <a:rPr lang="en-US" sz="2000" dirty="0" err="1"/>
              <a:t>eg</a:t>
            </a:r>
            <a:r>
              <a:rPr lang="en-US" sz="2000" dirty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</a:t>
            </a:r>
            <a:r>
              <a:rPr lang="en-US" sz="2400" dirty="0"/>
              <a:t>: For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C3C94-4290-4CE5-9E0C-E40249EB2F36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5DB99-BE6E-4C96-BD71-1854534F24FC}"/>
              </a:ext>
            </a:extLst>
          </p:cNvPr>
          <p:cNvSpPr/>
          <p:nvPr/>
        </p:nvSpPr>
        <p:spPr>
          <a:xfrm>
            <a:off x="5053913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A0209-756B-4FDD-8144-8B43596B3E9C}"/>
              </a:ext>
            </a:extLst>
          </p:cNvPr>
          <p:cNvSpPr txBox="1"/>
          <p:nvPr/>
        </p:nvSpPr>
        <p:spPr>
          <a:xfrm>
            <a:off x="6706056" y="2687739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DBDD6CF-4415-4C12-BC59-527F225E173A}"/>
              </a:ext>
            </a:extLst>
          </p:cNvPr>
          <p:cNvSpPr/>
          <p:nvPr/>
        </p:nvSpPr>
        <p:spPr>
          <a:xfrm>
            <a:off x="6706056" y="2386138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624D-7146-433E-A4BC-2EA14523DA13}"/>
              </a:ext>
            </a:extLst>
          </p:cNvPr>
          <p:cNvSpPr txBox="1"/>
          <p:nvPr/>
        </p:nvSpPr>
        <p:spPr>
          <a:xfrm>
            <a:off x="6706056" y="3793322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8211A5DC-9ABC-48A7-9D48-A92D0711F71B}"/>
              </a:ext>
            </a:extLst>
          </p:cNvPr>
          <p:cNvSpPr/>
          <p:nvPr/>
        </p:nvSpPr>
        <p:spPr>
          <a:xfrm>
            <a:off x="6706056" y="349172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7CF8A-F68B-4E25-826F-872125BA807E}"/>
              </a:ext>
            </a:extLst>
          </p:cNvPr>
          <p:cNvSpPr txBox="1"/>
          <p:nvPr/>
        </p:nvSpPr>
        <p:spPr>
          <a:xfrm>
            <a:off x="6706056" y="6046431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B3ED388-805C-4AB3-9C3A-FB08E94EF454}"/>
              </a:ext>
            </a:extLst>
          </p:cNvPr>
          <p:cNvSpPr/>
          <p:nvPr/>
        </p:nvSpPr>
        <p:spPr>
          <a:xfrm>
            <a:off x="6706056" y="574483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7DAC9-5016-47ED-8218-6233F404A3FD}"/>
              </a:ext>
            </a:extLst>
          </p:cNvPr>
          <p:cNvSpPr txBox="1"/>
          <p:nvPr/>
        </p:nvSpPr>
        <p:spPr>
          <a:xfrm>
            <a:off x="7772627" y="2687739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EDB3DE1A-B383-43DE-934B-B86E13408351}"/>
              </a:ext>
            </a:extLst>
          </p:cNvPr>
          <p:cNvSpPr/>
          <p:nvPr/>
        </p:nvSpPr>
        <p:spPr>
          <a:xfrm>
            <a:off x="7772628" y="2386138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1DA7-E5E8-4A06-86FA-4F7CEA127E68}"/>
              </a:ext>
            </a:extLst>
          </p:cNvPr>
          <p:cNvSpPr txBox="1"/>
          <p:nvPr/>
        </p:nvSpPr>
        <p:spPr>
          <a:xfrm>
            <a:off x="7772627" y="3793322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9FD85DB0-B291-4307-86D0-A4AD150F47BB}"/>
              </a:ext>
            </a:extLst>
          </p:cNvPr>
          <p:cNvSpPr/>
          <p:nvPr/>
        </p:nvSpPr>
        <p:spPr>
          <a:xfrm>
            <a:off x="7772628" y="3491721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5BAF7-8681-45CA-B9B0-689D900D7BE8}"/>
              </a:ext>
            </a:extLst>
          </p:cNvPr>
          <p:cNvSpPr txBox="1"/>
          <p:nvPr/>
        </p:nvSpPr>
        <p:spPr>
          <a:xfrm>
            <a:off x="7772627" y="6046431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E6F11947-E616-4CE3-B864-12D4520B65EE}"/>
              </a:ext>
            </a:extLst>
          </p:cNvPr>
          <p:cNvSpPr/>
          <p:nvPr/>
        </p:nvSpPr>
        <p:spPr>
          <a:xfrm>
            <a:off x="7772628" y="5744830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605133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31943"/>
            <a:ext cx="8229600" cy="511457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Rule: Step 2 Convert from base-10 to base-6.</a:t>
            </a:r>
            <a:endParaRPr lang="en-US" b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9B452B-95FA-54F2-E30A-202A6063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1562100"/>
            <a:ext cx="4949687" cy="2231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5E16B-58E4-8E21-EF8D-113C0F60315D}"/>
                  </a:ext>
                </a:extLst>
              </p:cNvPr>
              <p:cNvSpPr txBox="1"/>
              <p:nvPr/>
            </p:nvSpPr>
            <p:spPr>
              <a:xfrm>
                <a:off x="536713" y="4523018"/>
                <a:ext cx="8314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69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__×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+__×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+__×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5E16B-58E4-8E21-EF8D-113C0F60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3" y="4523018"/>
                <a:ext cx="8314679" cy="646331"/>
              </a:xfrm>
              <a:prstGeom prst="rect">
                <a:avLst/>
              </a:prstGeom>
              <a:blipFill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130639-B98A-6E97-2C52-2471ADA0EB2F}"/>
                  </a:ext>
                </a:extLst>
              </p:cNvPr>
              <p:cNvSpPr txBox="1"/>
              <p:nvPr/>
            </p:nvSpPr>
            <p:spPr>
              <a:xfrm>
                <a:off x="536712" y="4995458"/>
                <a:ext cx="8314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130639-B98A-6E97-2C52-2471ADA0E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2" y="4995458"/>
                <a:ext cx="83146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47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A5A6D-FAAB-8208-F6A2-6A618F40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1835150"/>
            <a:ext cx="7835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900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31943"/>
            <a:ext cx="8229600" cy="11515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</a:rPr>
              <a:t>Remember: 2’s complement is a REPRESENTATION, not an OPERATION.</a:t>
            </a:r>
          </a:p>
          <a:p>
            <a:r>
              <a:rPr lang="en-US" sz="2000" b="0" dirty="0">
                <a:latin typeface="Cambria Math" panose="02040503050406030204" pitchFamily="18" charset="0"/>
              </a:rPr>
              <a:t>You perform the “invert everything </a:t>
            </a:r>
            <a:r>
              <a:rPr lang="en-US" sz="2000" dirty="0">
                <a:latin typeface="Cambria Math" panose="02040503050406030204" pitchFamily="18" charset="0"/>
              </a:rPr>
              <a:t>and plus 1” operation only when converting from positive to negative and vice-versa.</a:t>
            </a:r>
            <a:endParaRPr lang="en-US" sz="2000" b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15257-3C65-CBFF-F1C5-055EFEB8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1835150"/>
            <a:ext cx="4466590" cy="1817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35B93C3-AB95-8FF2-BC5E-1713794F3E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050" y="4992624"/>
                <a:ext cx="8229600" cy="5132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01001010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</a:pPr>
                <a:endParaRPr lang="en-US" sz="2000" dirty="0"/>
              </a:p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35B93C3-AB95-8FF2-BC5E-1713794F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" y="4992624"/>
                <a:ext cx="8229600" cy="513211"/>
              </a:xfrm>
              <a:prstGeom prst="rect">
                <a:avLst/>
              </a:prstGeom>
              <a:blipFill>
                <a:blip r:embed="rId3"/>
                <a:stretch>
                  <a:fillRect l="-770"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054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5B585-1A6C-A7C8-F55C-E0E28D4E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822450"/>
            <a:ext cx="79883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024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C71-B66B-FB1A-1CF9-C5E05648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31943"/>
            <a:ext cx="8229600" cy="5937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</a:rPr>
              <a:t>Here we are negating 01001010</a:t>
            </a:r>
            <a:r>
              <a:rPr lang="en-US" sz="2000" baseline="-25000" dirty="0">
                <a:latin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</a:rPr>
              <a:t> . So we invert everything and add 1.</a:t>
            </a:r>
            <a:endParaRPr lang="en-US" sz="2000" b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5B93C3-AB95-8FF2-BC5E-1713794F3E8E}"/>
              </a:ext>
            </a:extLst>
          </p:cNvPr>
          <p:cNvSpPr txBox="1">
            <a:spLocks/>
          </p:cNvSpPr>
          <p:nvPr/>
        </p:nvSpPr>
        <p:spPr>
          <a:xfrm>
            <a:off x="654050" y="4352544"/>
            <a:ext cx="8229600" cy="51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ambria Math" panose="02040503050406030204" pitchFamily="18" charset="0"/>
              </a:rPr>
              <a:t>Invert everything: 10110101</a:t>
            </a:r>
            <a:r>
              <a:rPr lang="en-US" sz="2000" baseline="-25000" dirty="0">
                <a:latin typeface="Cambria Math" panose="02040503050406030204" pitchFamily="18" charset="0"/>
              </a:rPr>
              <a:t>2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36EF4-89BE-7CBD-83D3-BE0039C2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822450"/>
            <a:ext cx="4085590" cy="1643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BEE6E8-F007-E77C-39E0-860C72925D75}"/>
              </a:ext>
            </a:extLst>
          </p:cNvPr>
          <p:cNvSpPr txBox="1">
            <a:spLocks/>
          </p:cNvSpPr>
          <p:nvPr/>
        </p:nvSpPr>
        <p:spPr>
          <a:xfrm>
            <a:off x="654050" y="4791859"/>
            <a:ext cx="8229600" cy="51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latin typeface="Cambria Math" panose="02040503050406030204" pitchFamily="18" charset="0"/>
              </a:rPr>
              <a:t>Add one: 10110110</a:t>
            </a:r>
            <a:r>
              <a:rPr lang="en-US" sz="2000" baseline="-25000" dirty="0">
                <a:latin typeface="Cambria Math" panose="02040503050406030204" pitchFamily="18" charset="0"/>
              </a:rPr>
              <a:t>2s</a:t>
            </a:r>
            <a:endParaRPr lang="en-US" sz="2000" dirty="0">
              <a:latin typeface="Cambria Math" panose="020405030504060302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sz="20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88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40894-A390-D1BF-C173-861AE5A4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84350"/>
            <a:ext cx="8001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395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F2821-8DEB-41A9-80BF-7F7AB9C4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709929"/>
            <a:ext cx="4470674" cy="1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38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2C29-D78E-7724-A552-DFFBDCC6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082E-00B6-CDFF-FA2F-2059626A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AC27-997F-06F8-256C-C6D82FFD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6C33-1A21-8B78-8E6B-42EEAAF5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80FCC-7083-CD6F-B363-C34FA89A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847850"/>
            <a:ext cx="7899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812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61A0-9A7C-7DDD-BF12-DB137AC5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8588-F03B-402D-28AC-76C1C278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72B3-41DA-0054-AA19-EAC1595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6B05-881B-D131-8752-D952749F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CB6574-3A59-5306-1179-083E35D9025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3832225"/>
                <a:ext cx="8229600" cy="45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00110011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00101010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0011011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+(−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00101010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CB6574-3A59-5306-1179-083E35D90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3832225"/>
                <a:ext cx="8229600" cy="457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63A9B8-C620-C31A-30EB-DDB2F7F2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4183"/>
            <a:ext cx="5017299" cy="2008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FC7486F-F1DA-F360-A4DE-0CDE83918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289612"/>
                <a:ext cx="8229600" cy="8337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/>
                  <a:t>We need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00101010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. To do this we invert all the bits. 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00101010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11010101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FC7486F-F1DA-F360-A4DE-0CDE8391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89612"/>
                <a:ext cx="8229600" cy="833717"/>
              </a:xfrm>
              <a:prstGeom prst="rect">
                <a:avLst/>
              </a:prstGeom>
              <a:blipFill>
                <a:blip r:embed="rId4"/>
                <a:stretch>
                  <a:fillRect l="-772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38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61A0-9A7C-7DDD-BF12-DB137AC5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8588-F03B-402D-28AC-76C1C278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72B3-41DA-0054-AA19-EAC1595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6B05-881B-D131-8752-D952749F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3A9B8-C620-C31A-30EB-DDB2F7F2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4183"/>
            <a:ext cx="5017299" cy="2008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CB6574-3A59-5306-1179-083E35D90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31943"/>
                <a:ext cx="8229600" cy="4576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00110011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00101010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0011011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11010101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CB6574-3A59-5306-1179-083E35D90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31943"/>
                <a:ext cx="8229600" cy="457669"/>
              </a:xfrm>
              <a:blipFill>
                <a:blip r:embed="rId3"/>
                <a:stretch>
                  <a:fillRect l="-772" t="-540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7637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5600" y="1283054"/>
            <a:ext cx="8605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A programming language can be </a:t>
            </a:r>
            <a:r>
              <a:rPr lang="en-US" sz="2600" dirty="0">
                <a:solidFill>
                  <a:srgbClr val="C00000"/>
                </a:solidFill>
              </a:rPr>
              <a:t>strongly typed </a:t>
            </a:r>
            <a:r>
              <a:rPr lang="en-US" sz="2600" dirty="0"/>
              <a:t>or </a:t>
            </a:r>
            <a:r>
              <a:rPr lang="en-US" sz="2600" dirty="0">
                <a:solidFill>
                  <a:srgbClr val="C00000"/>
                </a:solidFill>
              </a:rPr>
              <a:t>weakly typed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Strongly typed: every variable to be declared with a data type. (C: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char grade;</a:t>
            </a:r>
            <a:r>
              <a:rPr lang="en-US" sz="2400" dirty="0"/>
              <a:t> 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Weakly typed: the type depends on how the variable is used (JavaScript: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The above is just a simple explanation.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Much subtleties and many views and even different definitions. Other aspects include static/dynamic type checking, safe type checking, type conversions, etc.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Java, Pascal and C are strongly typed languages. But Java /Pascal are more strongly typed than C, as C supports implicit type conversions and allows pointer values to be explicitly cast.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fun video: </a:t>
            </a:r>
            <a:r>
              <a:rPr lang="en-US" sz="2000" dirty="0">
                <a:hlinkClick r:id="rId3"/>
              </a:rPr>
              <a:t>https://www.youtube.com/watch?v=bQdzwJWYZRU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550645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A60F-03C4-6E01-FE29-7088E7B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Systems Quiz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01E58-D1CE-9B30-4606-D6ABA9D7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E39A8-8B19-B44B-E6FD-72FDF314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B566-FB85-C00B-7B08-9EDD8650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869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30D84-C88B-AD03-256B-49B576F7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51000"/>
            <a:ext cx="7962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6008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62B494-B984-5D2F-D6D6-D71CD5BF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01590"/>
            <a:ext cx="8229600" cy="904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</a:rPr>
              <a:t>Excess-100 means that we add 100 to the number we want to represent in binary. I.e. if we wanted to represent </a:t>
            </a:r>
            <a:r>
              <a:rPr lang="en-US" sz="1800" i="1" dirty="0">
                <a:latin typeface="Cambria Math" panose="02040503050406030204" pitchFamily="18" charset="0"/>
              </a:rPr>
              <a:t>x</a:t>
            </a:r>
            <a:r>
              <a:rPr lang="en-US" sz="1800" dirty="0">
                <a:latin typeface="Cambria Math" panose="02040503050406030204" pitchFamily="18" charset="0"/>
              </a:rPr>
              <a:t> in excess-100, we would represent </a:t>
            </a:r>
            <a:r>
              <a:rPr lang="en-US" sz="1800" i="1" dirty="0">
                <a:latin typeface="Cambria Math" panose="02040503050406030204" pitchFamily="18" charset="0"/>
              </a:rPr>
              <a:t>x+100</a:t>
            </a:r>
            <a:r>
              <a:rPr lang="en-US" sz="1800" dirty="0">
                <a:latin typeface="Cambria Math" panose="02040503050406030204" pitchFamily="18" charset="0"/>
              </a:rPr>
              <a:t> in binary.</a:t>
            </a:r>
          </a:p>
          <a:p>
            <a:endParaRPr lang="en-US" sz="1800" b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57884-D8F2-12DF-3216-1CA595889C76}"/>
              </a:ext>
            </a:extLst>
          </p:cNvPr>
          <p:cNvSpPr txBox="1">
            <a:spLocks/>
          </p:cNvSpPr>
          <p:nvPr/>
        </p:nvSpPr>
        <p:spPr>
          <a:xfrm>
            <a:off x="457200" y="4194048"/>
            <a:ext cx="8229600" cy="90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1800" dirty="0">
                <a:latin typeface="Cambria Math" panose="02040503050406030204" pitchFamily="18" charset="0"/>
              </a:rPr>
              <a:t>Smallest number you can represent in 8-bit binary is 00000000</a:t>
            </a:r>
            <a:r>
              <a:rPr lang="en-US" sz="1800" baseline="-25000" dirty="0">
                <a:latin typeface="Cambria Math" panose="02040503050406030204" pitchFamily="18" charset="0"/>
              </a:rPr>
              <a:t>2 </a:t>
            </a:r>
            <a:r>
              <a:rPr lang="en-US" sz="1800" dirty="0">
                <a:latin typeface="Cambria Math" panose="02040503050406030204" pitchFamily="18" charset="0"/>
              </a:rPr>
              <a:t>= 0. Therefore the most negative value </a:t>
            </a:r>
            <a:r>
              <a:rPr lang="en-US" sz="1800" i="1" dirty="0">
                <a:latin typeface="Cambria Math" panose="02040503050406030204" pitchFamily="18" charset="0"/>
              </a:rPr>
              <a:t>x</a:t>
            </a:r>
            <a:r>
              <a:rPr lang="en-US" sz="1800" dirty="0">
                <a:latin typeface="Cambria Math" panose="02040503050406030204" pitchFamily="18" charset="0"/>
              </a:rPr>
              <a:t> that you can represent is </a:t>
            </a:r>
            <a:r>
              <a:rPr lang="en-US" sz="1800" i="1" dirty="0">
                <a:latin typeface="Cambria Math" panose="02040503050406030204" pitchFamily="18" charset="0"/>
              </a:rPr>
              <a:t>x + 100 = 0</a:t>
            </a:r>
            <a:r>
              <a:rPr lang="en-US" sz="1800" dirty="0">
                <a:latin typeface="Cambria Math" panose="02040503050406030204" pitchFamily="18" charset="0"/>
              </a:rPr>
              <a:t>, or </a:t>
            </a:r>
            <a:r>
              <a:rPr lang="en-US" sz="1800" i="1" dirty="0">
                <a:latin typeface="Cambria Math" panose="02040503050406030204" pitchFamily="18" charset="0"/>
              </a:rPr>
              <a:t>x=-100</a:t>
            </a:r>
            <a:r>
              <a:rPr lang="en-US" sz="1800" dirty="0">
                <a:latin typeface="Cambria Math" panose="02040503050406030204" pitchFamily="18" charset="0"/>
              </a:rPr>
              <a:t>.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BBF018-6B30-0991-48B4-782010FB9775}"/>
              </a:ext>
            </a:extLst>
          </p:cNvPr>
          <p:cNvSpPr txBox="1">
            <a:spLocks/>
          </p:cNvSpPr>
          <p:nvPr/>
        </p:nvSpPr>
        <p:spPr>
          <a:xfrm>
            <a:off x="457200" y="4881675"/>
            <a:ext cx="8229600" cy="56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1800" dirty="0">
                <a:latin typeface="Cambria Math" panose="02040503050406030204" pitchFamily="18" charset="0"/>
              </a:rPr>
              <a:t>The number of negative values is then -100 to -1, which is 100 negative values.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7B756-D452-FC87-2855-D81CB7BB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51000"/>
            <a:ext cx="3588258" cy="16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0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2AC4D-9FB7-371C-41FB-D8828FF1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625600"/>
            <a:ext cx="81407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143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C239A-DDFF-F599-F2A3-8E190E80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1280"/>
            <a:ext cx="3110230" cy="1378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5D6147-BBFA-50CD-1625-805FA25227D0}"/>
                  </a:ext>
                </a:extLst>
              </p:cNvPr>
              <p:cNvSpPr txBox="1"/>
              <p:nvPr/>
            </p:nvSpPr>
            <p:spPr>
              <a:xfrm>
                <a:off x="594360" y="2729291"/>
                <a:ext cx="619963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12.5625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 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r>
                  <a:rPr lang="en-US" sz="1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1100.1001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5D6147-BBFA-50CD-1625-805FA2522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729291"/>
                <a:ext cx="6199632" cy="738664"/>
              </a:xfrm>
              <a:prstGeom prst="rect">
                <a:avLst/>
              </a:prstGeom>
              <a:blipFill>
                <a:blip r:embed="rId4"/>
                <a:stretch>
                  <a:fillRect l="-295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6F81A9-3003-D966-0BAF-A70322B77D47}"/>
                  </a:ext>
                </a:extLst>
              </p:cNvPr>
              <p:cNvSpPr txBox="1"/>
              <p:nvPr/>
            </p:nvSpPr>
            <p:spPr>
              <a:xfrm>
                <a:off x="594360" y="3411362"/>
                <a:ext cx="6199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Normalize: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1100.1001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=1.1001001×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6F81A9-3003-D966-0BAF-A70322B7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3411362"/>
                <a:ext cx="6199632" cy="523220"/>
              </a:xfrm>
              <a:prstGeom prst="rect">
                <a:avLst/>
              </a:prstGeom>
              <a:blipFill>
                <a:blip r:embed="rId5"/>
                <a:stretch>
                  <a:fillRect l="-295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DFF6A-9260-18C6-9A8D-65ACC0D92572}"/>
                  </a:ext>
                </a:extLst>
              </p:cNvPr>
              <p:cNvSpPr txBox="1"/>
              <p:nvPr/>
            </p:nvSpPr>
            <p:spPr>
              <a:xfrm>
                <a:off x="594359" y="3955532"/>
                <a:ext cx="8092439" cy="74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Exponent: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3+127=130=128+2= 1×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r>
                  <a:rPr lang="en-US" sz="1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10000010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DFF6A-9260-18C6-9A8D-65ACC0D92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" y="3955532"/>
                <a:ext cx="8092439" cy="741037"/>
              </a:xfrm>
              <a:prstGeom prst="rect">
                <a:avLst/>
              </a:prstGeom>
              <a:blipFill>
                <a:blip r:embed="rId6"/>
                <a:stretch>
                  <a:fillRect l="-151" t="-826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855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 Quiz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C239A-DDFF-F599-F2A3-8E190E80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1280"/>
            <a:ext cx="3110230" cy="1378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5D6147-BBFA-50CD-1625-805FA25227D0}"/>
                  </a:ext>
                </a:extLst>
              </p:cNvPr>
              <p:cNvSpPr txBox="1"/>
              <p:nvPr/>
            </p:nvSpPr>
            <p:spPr>
              <a:xfrm>
                <a:off x="594360" y="2729291"/>
                <a:ext cx="7671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Mantissa: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1.1001001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. We drop the leading 1 (hidden bit), giving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1001001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5D6147-BBFA-50CD-1625-805FA2522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729291"/>
                <a:ext cx="7671816" cy="307777"/>
              </a:xfrm>
              <a:prstGeom prst="rect">
                <a:avLst/>
              </a:prstGeom>
              <a:blipFill>
                <a:blip r:embed="rId4"/>
                <a:stretch>
                  <a:fillRect l="-33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6F81A9-3003-D966-0BAF-A70322B77D47}"/>
                  </a:ext>
                </a:extLst>
              </p:cNvPr>
              <p:cNvSpPr txBox="1"/>
              <p:nvPr/>
            </p:nvSpPr>
            <p:spPr>
              <a:xfrm>
                <a:off x="594359" y="3037068"/>
                <a:ext cx="6199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Pad to 23 bits: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10010010000000000000000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6F81A9-3003-D966-0BAF-A70322B7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" y="3037068"/>
                <a:ext cx="6199632" cy="523220"/>
              </a:xfrm>
              <a:prstGeom prst="rect">
                <a:avLst/>
              </a:prstGeom>
              <a:blipFill>
                <a:blip r:embed="rId5"/>
                <a:stretch>
                  <a:fillRect l="-20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DFF6A-9260-18C6-9A8D-65ACC0D92572}"/>
                  </a:ext>
                </a:extLst>
              </p:cNvPr>
              <p:cNvSpPr txBox="1"/>
              <p:nvPr/>
            </p:nvSpPr>
            <p:spPr>
              <a:xfrm>
                <a:off x="594359" y="3565250"/>
                <a:ext cx="80924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Sign bit: 0 (since positive). Stick sign bit + exponent bits + mantissa bits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0 10000010 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10010010000000000000000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DFF6A-9260-18C6-9A8D-65ACC0D92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" y="3565250"/>
                <a:ext cx="8092439" cy="738664"/>
              </a:xfrm>
              <a:prstGeom prst="rect">
                <a:avLst/>
              </a:prstGeom>
              <a:blipFill>
                <a:blip r:embed="rId6"/>
                <a:stretch>
                  <a:fillRect l="-157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B0B7E4-610C-7782-8345-F02A566F0010}"/>
                  </a:ext>
                </a:extLst>
              </p:cNvPr>
              <p:cNvSpPr txBox="1"/>
              <p:nvPr/>
            </p:nvSpPr>
            <p:spPr>
              <a:xfrm>
                <a:off x="594357" y="4210549"/>
                <a:ext cx="80924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Split into groups of 4 bits (right to left):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0100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0001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1001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0000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0000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0000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0000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B0B7E4-610C-7782-8345-F02A566F0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7" y="4210549"/>
                <a:ext cx="8092439" cy="738664"/>
              </a:xfrm>
              <a:prstGeom prst="rect">
                <a:avLst/>
              </a:prstGeom>
              <a:blipFill>
                <a:blip r:embed="rId7"/>
                <a:stretch>
                  <a:fillRect l="-157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D2FC4F-BD09-ADD0-1EA3-1A202FA9A7E2}"/>
                  </a:ext>
                </a:extLst>
              </p:cNvPr>
              <p:cNvSpPr txBox="1"/>
              <p:nvPr/>
            </p:nvSpPr>
            <p:spPr>
              <a:xfrm>
                <a:off x="594357" y="4733769"/>
                <a:ext cx="80924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Translate to hex: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4149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0000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D2FC4F-BD09-ADD0-1EA3-1A202FA9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7" y="4733769"/>
                <a:ext cx="8092439" cy="523220"/>
              </a:xfrm>
              <a:prstGeom prst="rect">
                <a:avLst/>
              </a:prstGeom>
              <a:blipFill>
                <a:blip r:embed="rId8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838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Sli.do 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2E4790E1-2590-4AEE-892D-AB46A768811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9543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Questions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6" y="1369151"/>
            <a:ext cx="6497692" cy="51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900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9695"/>
            <a:ext cx="7676606" cy="40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2730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Number Systems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28"/>
            <a:ext cx="8137985" cy="11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913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393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Basic data types in 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3D00F-B311-454E-AE05-5772A5AE6E5C}"/>
              </a:ext>
            </a:extLst>
          </p:cNvPr>
          <p:cNvSpPr txBox="1"/>
          <p:nvPr/>
        </p:nvSpPr>
        <p:spPr>
          <a:xfrm>
            <a:off x="1336590" y="1985657"/>
            <a:ext cx="11965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int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0AFBB-F610-464B-A399-55FCC277228D}"/>
              </a:ext>
            </a:extLst>
          </p:cNvPr>
          <p:cNvSpPr txBox="1"/>
          <p:nvPr/>
        </p:nvSpPr>
        <p:spPr>
          <a:xfrm>
            <a:off x="3120082" y="1982524"/>
            <a:ext cx="1196546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float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26B12-F8C6-4A62-BFC5-B99DA77F8F45}"/>
              </a:ext>
            </a:extLst>
          </p:cNvPr>
          <p:cNvSpPr txBox="1"/>
          <p:nvPr/>
        </p:nvSpPr>
        <p:spPr>
          <a:xfrm>
            <a:off x="4903574" y="1982524"/>
            <a:ext cx="1435442" cy="52322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2BAF6-A071-47AE-9F1E-29A42561996C}"/>
              </a:ext>
            </a:extLst>
          </p:cNvPr>
          <p:cNvSpPr txBox="1"/>
          <p:nvPr/>
        </p:nvSpPr>
        <p:spPr>
          <a:xfrm>
            <a:off x="7089689" y="1982524"/>
            <a:ext cx="1214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BFCE-D2B3-479F-BCB9-BA676F0F3376}"/>
              </a:ext>
            </a:extLst>
          </p:cNvPr>
          <p:cNvSpPr txBox="1"/>
          <p:nvPr/>
        </p:nvSpPr>
        <p:spPr>
          <a:xfrm>
            <a:off x="253726" y="2513613"/>
            <a:ext cx="2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Variants: short, long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8C337-F69B-4E29-8E14-58010FA5B57A}"/>
              </a:ext>
            </a:extLst>
          </p:cNvPr>
          <p:cNvSpPr txBox="1"/>
          <p:nvPr/>
        </p:nvSpPr>
        <p:spPr>
          <a:xfrm>
            <a:off x="638431" y="3024209"/>
            <a:ext cx="76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data is represented depends on its type: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02260" y="3848400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17581" y="3594088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17581" y="4170997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DBB19-BF37-4112-88CD-C1265C6B62C4}"/>
              </a:ext>
            </a:extLst>
          </p:cNvPr>
          <p:cNvSpPr txBox="1"/>
          <p:nvPr/>
        </p:nvSpPr>
        <p:spPr>
          <a:xfrm>
            <a:off x="1393431" y="4825498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F4D8BD4-D37C-412D-819F-FD07AC96981D}"/>
              </a:ext>
            </a:extLst>
          </p:cNvPr>
          <p:cNvSpPr/>
          <p:nvPr/>
        </p:nvSpPr>
        <p:spPr>
          <a:xfrm>
            <a:off x="473996" y="5772578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solidFill>
            <a:schemeClr val="accent1"/>
          </a:solidFill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F390C419-D78C-41DC-9C79-B6BD38CC7A9E}"/>
              </a:ext>
            </a:extLst>
          </p:cNvPr>
          <p:cNvSpPr/>
          <p:nvPr/>
        </p:nvSpPr>
        <p:spPr>
          <a:xfrm>
            <a:off x="5271278" y="5775253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‘float’, it is 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</p:spTree>
    <p:extLst>
      <p:ext uri="{BB962C8B-B14F-4D97-AF65-F5344CB8AC3E}">
        <p14:creationId xmlns:p14="http://schemas.microsoft.com/office/powerpoint/2010/main" val="2226915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6362"/>
            <a:ext cx="7161698" cy="48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74132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24000"/>
            <a:ext cx="8577256" cy="18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424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F7A-57F3-EC77-CFDF-7B390AA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and Floating Point Numbers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0D61-4FB3-B6AC-99BA-34F04683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323E-91C5-A3E5-67F7-3DB6E417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C417-39BC-D22F-3E5F-44AB7A8D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769530" cy="23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955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exercises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Recitation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2E4790E1-2590-4AEE-892D-AB46A7688113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305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10E1-F78C-A001-B195-76F32451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1 – 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8BC7-FFD0-69DB-3708-84BA23F8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0426"/>
          </a:xfrm>
        </p:spPr>
        <p:txBody>
          <a:bodyPr>
            <a:normAutofit/>
          </a:bodyPr>
          <a:lstStyle/>
          <a:p>
            <a:r>
              <a:rPr lang="en-US" dirty="0"/>
              <a:t>Write a program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Asks for an operator (+, -, *, / or q).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If the operator is +, -, * or /, ask for two floating point numbers.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Prints “Unrecognized operation” if the operator entered is not +, -, *, / or q.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If the person enters ”q” the program says “Bye!” and exits. If the user enters +, -, *, /, the program performs the operation on the two numbers entered and prints the result in two decimal places.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If the user did not enter “q”, go to 1.</a:t>
            </a:r>
          </a:p>
          <a:p>
            <a:r>
              <a:rPr lang="en-US" dirty="0"/>
              <a:t>The next slide shows some sample runs.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4AC1-00A6-FFAF-B27F-3DBB9CA3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4EF8-C9CC-7A78-0A52-1FF966C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1FEB-052C-CBE9-3F14-6B8741AF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9348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188-BBB5-B094-86B6-06F1B9A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1 – Simple Calculator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FD20C-F2D1-BB5F-2468-186A51B8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F9A7-72E9-FE1F-2C84-A3438514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32A2-0AEA-876C-E987-3050532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5AA3F-BD91-19F1-0192-832F10B9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30" y="1815547"/>
            <a:ext cx="4708939" cy="47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8158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B0BE-20D9-92A7-95D4-6DDE13F7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2 – 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F99D-1AFC-1C48-D6D7-E42809C8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what you know about number systems and C, </a:t>
            </a:r>
            <a:r>
              <a:rPr lang="en-US"/>
              <a:t>show why this </a:t>
            </a:r>
            <a:r>
              <a:rPr lang="en-US" dirty="0"/>
              <a:t>while loop may never end: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float x = 0.0;</a:t>
            </a:r>
            <a:br>
              <a:rPr lang="en-US" dirty="0"/>
            </a:br>
            <a:r>
              <a:rPr lang="en-US" dirty="0"/>
              <a:t>         while(x != 1.0) </a:t>
            </a:r>
            <a:br>
              <a:rPr lang="en-US" dirty="0"/>
            </a:br>
            <a:r>
              <a:rPr lang="en-US" dirty="0"/>
              <a:t>	    x += 0.1;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058B-BD03-1AB7-F093-9FA7BE66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BB8F-EF74-20F3-9DE9-C9863D02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E03A-5F4F-CA00-D882-EFD71B8A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3943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98B7-D3E1-ACF5-E4F3-AD7B2135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2 – 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7063-3B39-0AE5-A5E3-7356F5AE9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66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convert 0.1 to binary: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F2F3-19A2-7314-2386-EF71140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36F4-7F78-01CC-A986-013C17CF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0FE1-1B37-7C66-8798-954EC281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01EC07F-19F1-5F57-1DDA-74946D3BA1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2126973"/>
                <a:ext cx="8229600" cy="3942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 × 2=0.2</m:t>
                    </m:r>
                  </m:oMath>
                </a14:m>
                <a:r>
                  <a:rPr lang="en-US" dirty="0"/>
                  <a:t>     carry = 0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0.2 × 2=0.4</m:t>
                    </m:r>
                  </m:oMath>
                </a14:m>
                <a:r>
                  <a:rPr lang="en-US" dirty="0"/>
                  <a:t>     carry = 0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0.4 × 2=0.8</m:t>
                    </m:r>
                  </m:oMath>
                </a14:m>
                <a:r>
                  <a:rPr lang="en-US" dirty="0"/>
                  <a:t>     carry = 0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0.8 ×2=1.6</m:t>
                    </m:r>
                  </m:oMath>
                </a14:m>
                <a:r>
                  <a:rPr lang="en-US" b="0" dirty="0"/>
                  <a:t>     </a:t>
                </a:r>
                <a:r>
                  <a:rPr lang="en-US" b="0" i="1" dirty="0"/>
                  <a:t> </a:t>
                </a:r>
                <a:r>
                  <a:rPr lang="en-US" b="0" dirty="0"/>
                  <a:t>carry = 1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0.6 × 2=1.2</m:t>
                    </m:r>
                  </m:oMath>
                </a14:m>
                <a:r>
                  <a:rPr lang="en-US" b="0" dirty="0"/>
                  <a:t>     carry = 1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0.2 × 2=0.4</m:t>
                    </m:r>
                  </m:oMath>
                </a14:m>
                <a:r>
                  <a:rPr lang="en-US" b="0" dirty="0"/>
                  <a:t>     carry = 0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0.4 × 2=0.8</m:t>
                    </m:r>
                  </m:oMath>
                </a14:m>
                <a:r>
                  <a:rPr lang="en-US" b="0" dirty="0"/>
                  <a:t>     carry = 0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0.8 × 2=1.6</m:t>
                    </m:r>
                  </m:oMath>
                </a14:m>
                <a:r>
                  <a:rPr lang="en-US" b="0" dirty="0"/>
                  <a:t>     carry = 1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0.6 × 2=1.2</m:t>
                    </m:r>
                  </m:oMath>
                </a14:m>
                <a:r>
                  <a:rPr lang="en-US" b="0" dirty="0"/>
                  <a:t>     carry = 1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:r>
                  <a:rPr lang="en-US" b="0" dirty="0"/>
                  <a:t>…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:endParaRPr lang="en-US" b="0" dirty="0"/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0.1=0.00011001100110011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, and it is impossible to represent 0.1 exactly in binary.</a:t>
                </a:r>
              </a:p>
              <a:p>
                <a:pPr marL="274320" lvl="1" indent="0" fontAlgn="auto"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01EC07F-19F1-5F57-1DDA-74946D3B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126973"/>
                <a:ext cx="8229600" cy="3942524"/>
              </a:xfrm>
              <a:prstGeom prst="rect">
                <a:avLst/>
              </a:prstGeom>
              <a:blipFill>
                <a:blip r:embed="rId2"/>
                <a:stretch>
                  <a:fillRect t="-1923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593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98B7-D3E1-ACF5-E4F3-AD7B2135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2 – 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7063-3B39-0AE5-A5E3-7356F5AE9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02626" cy="125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used 32 bits to represent 0.1, the closest we would get is 0.0999999998603016.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F2F3-19A2-7314-2386-EF71140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36F4-7F78-01CC-A986-013C17CF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0FE1-1B37-7C66-8798-954EC281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9B45D-D221-08DA-5383-2551BB25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99" y="2205658"/>
            <a:ext cx="2324100" cy="133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F20E46-A65E-BF29-2FAC-F34F3E03561F}"/>
              </a:ext>
            </a:extLst>
          </p:cNvPr>
          <p:cNvSpPr txBox="1"/>
          <p:nvPr/>
        </p:nvSpPr>
        <p:spPr>
          <a:xfrm>
            <a:off x="457200" y="5168348"/>
            <a:ext cx="61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IEEE-754 format uses only 23 bits for the mantissa and would be even less accurate.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06A43-4FF9-8BAC-2559-6F38E2B50926}"/>
              </a:ext>
            </a:extLst>
          </p:cNvPr>
          <p:cNvSpPr txBox="1"/>
          <p:nvPr/>
        </p:nvSpPr>
        <p:spPr>
          <a:xfrm>
            <a:off x="457200" y="2859983"/>
            <a:ext cx="734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adding 10 of these, would get 0.99999999860316.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AD514-1728-014A-340A-629C2C1FFB4E}"/>
              </a:ext>
            </a:extLst>
          </p:cNvPr>
          <p:cNvSpPr txBox="1"/>
          <p:nvPr/>
        </p:nvSpPr>
        <p:spPr>
          <a:xfrm>
            <a:off x="457200" y="3690980"/>
            <a:ext cx="7348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After adding again, we would get 1.09999999846332. I.e. x will never become 1 and the loop will never terminate.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0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Decimal (base 10) Number System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00266-BDD8-4E46-A7A4-3C2D2F9B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3951978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142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6"/>
            <a:ext cx="81183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Binary (base 2)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2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Binary digits (bits): </a:t>
            </a:r>
            <a:r>
              <a:rPr lang="en-US" sz="2000" b="1" dirty="0">
                <a:solidFill>
                  <a:srgbClr val="0000CC"/>
                </a:solidFill>
              </a:rPr>
              <a:t>0, 1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Octal (base 8)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8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Octal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Hexadecimal (base 16)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16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Hexadecimal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7, 8, 9, A, B, C, D, E, F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Base/radix 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r>
              <a:rPr lang="en-US" sz="2400" dirty="0">
                <a:solidFill>
                  <a:srgbClr val="800000"/>
                </a:solidFill>
              </a:rPr>
              <a:t>: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</a:t>
            </a:r>
            <a:r>
              <a:rPr lang="en-US" sz="2000" i="1" dirty="0"/>
              <a:t>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286641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Decimal to Binary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6DEF5C8-6E57-4515-98FD-611D0698C8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whole numbers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Division-by-2 Method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fractions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Multiplication-by-2 Method</a:t>
            </a:r>
          </a:p>
        </p:txBody>
      </p:sp>
    </p:spTree>
    <p:extLst>
      <p:ext uri="{BB962C8B-B14F-4D97-AF65-F5344CB8AC3E}">
        <p14:creationId xmlns:p14="http://schemas.microsoft.com/office/powerpoint/2010/main" val="228702317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19751</TotalTime>
  <Words>4114</Words>
  <Application>Microsoft Office PowerPoint</Application>
  <PresentationFormat>On-screen Show (4:3)</PresentationFormat>
  <Paragraphs>690</Paragraphs>
  <Slides>69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Cambria Math</vt:lpstr>
      <vt:lpstr>Courier New</vt:lpstr>
      <vt:lpstr>Impact</vt:lpstr>
      <vt:lpstr>Times New Roman</vt:lpstr>
      <vt:lpstr>Wingdings</vt:lpstr>
      <vt:lpstr>Clarity</vt:lpstr>
      <vt:lpstr>Document</vt:lpstr>
      <vt:lpstr>http://www.comp.nus.edu.sg/~cs2100/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solutions</vt:lpstr>
      <vt:lpstr>Programming Quiz 1</vt:lpstr>
      <vt:lpstr>Programming Quiz 1</vt:lpstr>
      <vt:lpstr>Programming Quiz 1</vt:lpstr>
      <vt:lpstr>Programming Quiz 1</vt:lpstr>
      <vt:lpstr>Programming Quiz 2</vt:lpstr>
      <vt:lpstr>Programming Quiz 2</vt:lpstr>
      <vt:lpstr>Programming Quiz 2</vt:lpstr>
      <vt:lpstr>Programming Quiz 2</vt:lpstr>
      <vt:lpstr>Number Systems Quiz 1</vt:lpstr>
      <vt:lpstr>Number Systems Quiz 1</vt:lpstr>
      <vt:lpstr>Number Systems Quiz 1</vt:lpstr>
      <vt:lpstr>Number Systems Quiz 1</vt:lpstr>
      <vt:lpstr>Number Systems Quiz 1</vt:lpstr>
      <vt:lpstr>Number Systems Quiz 2</vt:lpstr>
      <vt:lpstr>Number Systems Quiz 2</vt:lpstr>
      <vt:lpstr>Number Systems Quiz 2</vt:lpstr>
      <vt:lpstr>Number Systems Quiz 2</vt:lpstr>
      <vt:lpstr>Number Systems Quiz 3</vt:lpstr>
      <vt:lpstr>Number Systems Quiz 3</vt:lpstr>
      <vt:lpstr>Number Systems Quiz 3</vt:lpstr>
      <vt:lpstr>Number Systems Quiz 3</vt:lpstr>
      <vt:lpstr>Number Systems Quiz 3</vt:lpstr>
      <vt:lpstr>Number Systems Quiz  </vt:lpstr>
      <vt:lpstr>Number Systems Quiz 3</vt:lpstr>
      <vt:lpstr>Number Systems Quiz 3</vt:lpstr>
      <vt:lpstr>Number Systems Quiz 4</vt:lpstr>
      <vt:lpstr>Number Systems Quiz 4</vt:lpstr>
      <vt:lpstr>Number Systems Quiz 4</vt:lpstr>
      <vt:lpstr>Sli.do questions</vt:lpstr>
      <vt:lpstr>General Questions</vt:lpstr>
      <vt:lpstr>C Programming</vt:lpstr>
      <vt:lpstr>Basic Number Systems</vt:lpstr>
      <vt:lpstr>Negative Numbers</vt:lpstr>
      <vt:lpstr>ASCII</vt:lpstr>
      <vt:lpstr>Fixed and Floating Point Numbers</vt:lpstr>
      <vt:lpstr>extra exercises</vt:lpstr>
      <vt:lpstr>Extra Exercises Exercise 1 – Simple Calculator</vt:lpstr>
      <vt:lpstr>Extra Exercises Exercise 1 – Simple Calculator</vt:lpstr>
      <vt:lpstr>Extra Exercises Exercise 2 – Number Systems</vt:lpstr>
      <vt:lpstr>Extra Exercises Exercise 2 – Number Systems</vt:lpstr>
      <vt:lpstr>Extra Exercises Exercise 2 – Number Systems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1509</cp:revision>
  <cp:lastPrinted>2017-06-30T03:15:07Z</cp:lastPrinted>
  <dcterms:created xsi:type="dcterms:W3CDTF">1998-09-05T15:03:32Z</dcterms:created>
  <dcterms:modified xsi:type="dcterms:W3CDTF">2023-01-13T08:01:10Z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