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60"/>
  </p:notesMasterIdLst>
  <p:handoutMasterIdLst>
    <p:handoutMasterId r:id="rId61"/>
  </p:handoutMasterIdLst>
  <p:sldIdLst>
    <p:sldId id="256" r:id="rId2"/>
    <p:sldId id="696" r:id="rId3"/>
    <p:sldId id="881" r:id="rId4"/>
    <p:sldId id="771" r:id="rId5"/>
    <p:sldId id="474" r:id="rId6"/>
    <p:sldId id="478" r:id="rId7"/>
    <p:sldId id="865" r:id="rId8"/>
    <p:sldId id="479" r:id="rId9"/>
    <p:sldId id="480" r:id="rId10"/>
    <p:sldId id="811" r:id="rId11"/>
    <p:sldId id="481" r:id="rId12"/>
    <p:sldId id="483" r:id="rId13"/>
    <p:sldId id="484" r:id="rId14"/>
    <p:sldId id="489" r:id="rId15"/>
    <p:sldId id="490" r:id="rId16"/>
    <p:sldId id="491" r:id="rId17"/>
    <p:sldId id="492" r:id="rId18"/>
    <p:sldId id="818" r:id="rId19"/>
    <p:sldId id="494" r:id="rId20"/>
    <p:sldId id="504" r:id="rId21"/>
    <p:sldId id="505" r:id="rId22"/>
    <p:sldId id="509" r:id="rId23"/>
    <p:sldId id="828" r:id="rId24"/>
    <p:sldId id="522" r:id="rId25"/>
    <p:sldId id="524" r:id="rId26"/>
    <p:sldId id="525" r:id="rId27"/>
    <p:sldId id="526" r:id="rId28"/>
    <p:sldId id="527" r:id="rId29"/>
    <p:sldId id="829" r:id="rId30"/>
    <p:sldId id="830" r:id="rId31"/>
    <p:sldId id="832" r:id="rId32"/>
    <p:sldId id="833" r:id="rId33"/>
    <p:sldId id="707" r:id="rId34"/>
    <p:sldId id="834" r:id="rId35"/>
    <p:sldId id="835" r:id="rId36"/>
    <p:sldId id="866" r:id="rId37"/>
    <p:sldId id="867" r:id="rId38"/>
    <p:sldId id="845" r:id="rId39"/>
    <p:sldId id="868" r:id="rId40"/>
    <p:sldId id="869" r:id="rId41"/>
    <p:sldId id="870" r:id="rId42"/>
    <p:sldId id="871" r:id="rId43"/>
    <p:sldId id="708" r:id="rId44"/>
    <p:sldId id="856" r:id="rId45"/>
    <p:sldId id="872" r:id="rId46"/>
    <p:sldId id="873" r:id="rId47"/>
    <p:sldId id="880" r:id="rId48"/>
    <p:sldId id="874" r:id="rId49"/>
    <p:sldId id="857" r:id="rId50"/>
    <p:sldId id="875" r:id="rId51"/>
    <p:sldId id="876" r:id="rId52"/>
    <p:sldId id="877" r:id="rId53"/>
    <p:sldId id="862" r:id="rId54"/>
    <p:sldId id="851" r:id="rId55"/>
    <p:sldId id="852" r:id="rId56"/>
    <p:sldId id="878" r:id="rId57"/>
    <p:sldId id="879" r:id="rId58"/>
    <p:sldId id="308" r:id="rId59"/>
  </p:sldIdLst>
  <p:sldSz cx="9144000" cy="6858000" type="screen4x3"/>
  <p:notesSz cx="6858000" cy="987266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1" userDrawn="1">
          <p15:clr>
            <a:srgbClr val="A4A3A4"/>
          </p15:clr>
        </p15:guide>
        <p15:guide id="2" pos="216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006600"/>
    <a:srgbClr val="CCCCFF"/>
    <a:srgbClr val="CCFF99"/>
    <a:srgbClr val="E2FFC5"/>
    <a:srgbClr val="CCFFFF"/>
    <a:srgbClr val="FFCCFF"/>
    <a:srgbClr val="A50021"/>
    <a:srgbClr val="E5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23" autoAdjust="0"/>
    <p:restoredTop sz="91803" autoAdjust="0"/>
  </p:normalViewPr>
  <p:slideViewPr>
    <p:cSldViewPr snapToGrid="0">
      <p:cViewPr varScale="1">
        <p:scale>
          <a:sx n="102" d="100"/>
          <a:sy n="102" d="100"/>
        </p:scale>
        <p:origin x="193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1"/>
    </p:cViewPr>
  </p:sorterViewPr>
  <p:notesViewPr>
    <p:cSldViewPr snapToGrid="0">
      <p:cViewPr>
        <p:scale>
          <a:sx n="100" d="100"/>
          <a:sy n="100" d="100"/>
        </p:scale>
        <p:origin x="1704" y="392"/>
      </p:cViewPr>
      <p:guideLst>
        <p:guide orient="horz" pos="3111"/>
        <p:guide pos="2161"/>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1"/>
            <a:ext cx="2972725" cy="494186"/>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a:latin typeface="+mn-lt"/>
              </a:rPr>
              <a:t>CS2100 Computer Organisation</a:t>
            </a:r>
          </a:p>
        </p:txBody>
      </p:sp>
      <p:sp>
        <p:nvSpPr>
          <p:cNvPr id="62467" name="Rectangle 1027"/>
          <p:cNvSpPr>
            <a:spLocks noGrp="1" noChangeArrowheads="1"/>
          </p:cNvSpPr>
          <p:nvPr>
            <p:ph type="dt" sz="quarter" idx="1"/>
          </p:nvPr>
        </p:nvSpPr>
        <p:spPr bwMode="auto">
          <a:xfrm>
            <a:off x="3885275" y="1"/>
            <a:ext cx="2972725" cy="494186"/>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a:p>
        </p:txBody>
      </p:sp>
      <p:sp>
        <p:nvSpPr>
          <p:cNvPr id="62468" name="Rectangle 1028"/>
          <p:cNvSpPr>
            <a:spLocks noGrp="1" noChangeArrowheads="1"/>
          </p:cNvSpPr>
          <p:nvPr>
            <p:ph type="ftr" sz="quarter" idx="2"/>
          </p:nvPr>
        </p:nvSpPr>
        <p:spPr bwMode="auto">
          <a:xfrm>
            <a:off x="0" y="9378477"/>
            <a:ext cx="2972725" cy="494186"/>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885275" y="9378477"/>
            <a:ext cx="2972725" cy="494186"/>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15817" y="4687660"/>
            <a:ext cx="5026369" cy="4444513"/>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9378477"/>
            <a:ext cx="2972725" cy="494186"/>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885275" y="9378477"/>
            <a:ext cx="2972725" cy="494186"/>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885276" y="1"/>
            <a:ext cx="2971092" cy="494186"/>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3/27/2023</a:t>
            </a:fld>
            <a:endParaRPr lang="en-US"/>
          </a:p>
        </p:txBody>
      </p:sp>
      <p:sp>
        <p:nvSpPr>
          <p:cNvPr id="9" name="Slide Image Placeholder 8"/>
          <p:cNvSpPr>
            <a:spLocks noGrp="1" noRot="1" noChangeAspect="1"/>
          </p:cNvSpPr>
          <p:nvPr>
            <p:ph type="sldImg" idx="2"/>
          </p:nvPr>
        </p:nvSpPr>
        <p:spPr>
          <a:xfrm>
            <a:off x="960438" y="739775"/>
            <a:ext cx="4937125" cy="370363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1" y="1"/>
            <a:ext cx="2971092" cy="494186"/>
          </a:xfrm>
          <a:prstGeom prst="rect">
            <a:avLst/>
          </a:prstGeom>
        </p:spPr>
        <p:txBody>
          <a:bodyPr vert="horz" lIns="91440" tIns="45720" rIns="91440" bIns="45720" rtlCol="0"/>
          <a:lstStyle>
            <a:lvl1pPr algn="l">
              <a:defRPr sz="1200"/>
            </a:lvl1pPr>
          </a:lstStyle>
          <a:p>
            <a:pPr>
              <a:defRPr/>
            </a:pPr>
            <a:r>
              <a:rPr lang="en-US" dirty="0"/>
              <a:t>CS2100 Computer Organisation</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3491" name="Rectangle 1026"/>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a:p>
        </p:txBody>
      </p:sp>
    </p:spTree>
    <p:extLst>
      <p:ext uri="{BB962C8B-B14F-4D97-AF65-F5344CB8AC3E}">
        <p14:creationId xmlns:p14="http://schemas.microsoft.com/office/powerpoint/2010/main" val="1484036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53094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178681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199839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467530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023140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776629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40396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628321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686324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774424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568894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311781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480092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14051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051946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52</a:t>
            </a:fld>
            <a:endParaRPr lang="en-GB"/>
          </a:p>
        </p:txBody>
      </p:sp>
      <p:sp>
        <p:nvSpPr>
          <p:cNvPr id="5" name="Header Placeholder 4"/>
          <p:cNvSpPr>
            <a:spLocks noGrp="1"/>
          </p:cNvSpPr>
          <p:nvPr>
            <p:ph type="hdr" sz="quarter"/>
          </p:nvPr>
        </p:nvSpPr>
        <p:spPr/>
        <p:txBody>
          <a:bodyPr/>
          <a:lstStyle/>
          <a:p>
            <a:pPr>
              <a:defRPr/>
            </a:pPr>
            <a:r>
              <a:rPr lang="en-US"/>
              <a:t>CS2100 Computer Organisation</a:t>
            </a:r>
            <a:endParaRPr lang="en-US" dirty="0"/>
          </a:p>
        </p:txBody>
      </p:sp>
    </p:spTree>
    <p:extLst>
      <p:ext uri="{BB962C8B-B14F-4D97-AF65-F5344CB8AC3E}">
        <p14:creationId xmlns:p14="http://schemas.microsoft.com/office/powerpoint/2010/main" val="2797168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090614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111619"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871846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021452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334200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862623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02470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03322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869006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62025" y="739775"/>
            <a:ext cx="4937125" cy="3703638"/>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05513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lvl1pPr>
              <a:defRPr/>
            </a:lvl1pPr>
          </a:lstStyle>
          <a:p>
            <a:pPr algn="l">
              <a:defRPr/>
            </a:pPr>
            <a:r>
              <a:rPr lang="en-SG"/>
              <a:t>Recitation 9</a:t>
            </a:r>
            <a:endParaRPr lang="en-US"/>
          </a:p>
        </p:txBody>
      </p:sp>
      <p:sp>
        <p:nvSpPr>
          <p:cNvPr id="6" name="Slide Number Placeholder 5"/>
          <p:cNvSpPr>
            <a:spLocks noGrp="1"/>
          </p:cNvSpPr>
          <p:nvPr>
            <p:ph type="sldNum" sz="quarter" idx="12"/>
          </p:nvPr>
        </p:nvSpPr>
        <p:spPr>
          <a:xfrm>
            <a:off x="8003458" y="18288"/>
            <a:ext cx="683342" cy="329184"/>
          </a:xfrm>
        </p:spPr>
        <p:txBody>
          <a:bodyPr/>
          <a:lstStyle>
            <a:lvl1pPr>
              <a:defRPr b="0"/>
            </a:lvl1pPr>
          </a:lstStyle>
          <a:p>
            <a:pPr>
              <a:defRPr/>
            </a:pPr>
            <a:r>
              <a:rPr lang="en-US"/>
              <a:t>1 - </a:t>
            </a:r>
            <a:fld id="{2E4790E1-2590-4AEE-892D-AB46A7688113}"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lgn="l">
              <a:defRPr/>
            </a:pPr>
            <a:r>
              <a:rPr lang="en-SG"/>
              <a:t>Recitation 9</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lgn="l">
              <a:defRPr/>
            </a:pPr>
            <a:r>
              <a:rPr lang="en-SG"/>
              <a:t>Recitation 9</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lgn="l">
              <a:defRPr/>
            </a:pPr>
            <a:r>
              <a:rPr lang="en-SG"/>
              <a:t>Recitation 9</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lgn="l">
              <a:defRPr/>
            </a:pPr>
            <a:r>
              <a:rPr lang="en-SG"/>
              <a:t>Recitation 9</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lgn="l">
              <a:defRPr/>
            </a:pPr>
            <a:r>
              <a:rPr lang="en-SG"/>
              <a:t>Recitation 9</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lgn="l">
              <a:defRPr/>
            </a:pPr>
            <a:r>
              <a:rPr lang="en-SG"/>
              <a:t>Recitation 9</a:t>
            </a:r>
            <a:endParaRPr lang="en-US"/>
          </a:p>
        </p:txBody>
      </p:sp>
      <p:sp>
        <p:nvSpPr>
          <p:cNvPr id="9" name="Slide Number Placeholder 8"/>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lgn="l">
              <a:defRPr/>
            </a:pPr>
            <a:r>
              <a:rPr lang="en-SG"/>
              <a:t>Recitation 9</a:t>
            </a:r>
            <a:endParaRPr lang="en-US"/>
          </a:p>
        </p:txBody>
      </p:sp>
      <p:sp>
        <p:nvSpPr>
          <p:cNvPr id="5" name="Slide Number Placeholder 4"/>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lgn="l">
              <a:defRPr/>
            </a:pPr>
            <a:r>
              <a:rPr lang="en-SG"/>
              <a:t>Recitation 9</a:t>
            </a:r>
            <a:endParaRPr lang="en-US"/>
          </a:p>
        </p:txBody>
      </p:sp>
      <p:sp>
        <p:nvSpPr>
          <p:cNvPr id="4" name="Slide Number Placeholder 3"/>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lgn="l">
              <a:defRPr/>
            </a:pPr>
            <a:r>
              <a:rPr lang="en-SG"/>
              <a:t>Recitation 9</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lgn="l">
              <a:defRPr/>
            </a:pPr>
            <a:r>
              <a:rPr lang="en-SG"/>
              <a:t>Recitation 9</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l">
              <a:defRPr/>
            </a:pPr>
            <a:r>
              <a:rPr lang="en-SG"/>
              <a:t>Recitation 9</a:t>
            </a:r>
            <a:endParaRPr lang="en-US"/>
          </a:p>
        </p:txBody>
      </p:sp>
      <p:sp>
        <p:nvSpPr>
          <p:cNvPr id="6" name="Slide Number Placeholder 5"/>
          <p:cNvSpPr>
            <a:spLocks noGrp="1"/>
          </p:cNvSpPr>
          <p:nvPr>
            <p:ph type="sldNum" sz="quarter" idx="4"/>
          </p:nvPr>
        </p:nvSpPr>
        <p:spPr>
          <a:xfrm>
            <a:off x="7973960" y="18288"/>
            <a:ext cx="712839"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a:t>1 - </a:t>
            </a:r>
            <a:fld id="{2E4790E1-2590-4AEE-892D-AB46A768811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sldNum="0"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comp.nus.edu.sg/~cs2100/"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9.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5.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17.wmf"/><Relationship Id="rId4"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9.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8.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1.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oleObject" Target="../embeddings/oleObject2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6.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800578"/>
            <a:ext cx="2218267"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rPr>
              <a:t>Recitation 10</a:t>
            </a:r>
          </a:p>
        </p:txBody>
      </p:sp>
      <p:sp>
        <p:nvSpPr>
          <p:cNvPr id="11" name="[TextBox 7]"/>
          <p:cNvSpPr txBox="1"/>
          <p:nvPr/>
        </p:nvSpPr>
        <p:spPr>
          <a:xfrm>
            <a:off x="1493520" y="3462867"/>
            <a:ext cx="6350000" cy="954107"/>
          </a:xfrm>
          <a:prstGeom prst="rect">
            <a:avLst/>
          </a:prstGeom>
          <a:noFill/>
        </p:spPr>
        <p:txBody>
          <a:bodyPr wrap="square" rtlCol="0">
            <a:spAutoFit/>
          </a:bodyPr>
          <a:lstStyle/>
          <a:p>
            <a:pPr algn="ctr"/>
            <a:r>
              <a:rPr lang="en-US" sz="3200" dirty="0">
                <a:solidFill>
                  <a:srgbClr val="C00000"/>
                </a:solidFill>
                <a:latin typeface="Calibri" panose="020F0502020204030204" pitchFamily="34" charset="0"/>
              </a:rPr>
              <a:t>Sequential </a:t>
            </a:r>
            <a:r>
              <a:rPr lang="en-SG" sz="3200" dirty="0">
                <a:solidFill>
                  <a:srgbClr val="C00000"/>
                </a:solidFill>
                <a:latin typeface="Calibri" panose="020F0502020204030204" pitchFamily="34" charset="0"/>
              </a:rPr>
              <a:t>Circuits</a:t>
            </a:r>
          </a:p>
          <a:p>
            <a:pPr algn="ctr"/>
            <a:r>
              <a:rPr lang="en-SG" sz="2400" dirty="0">
                <a:solidFill>
                  <a:srgbClr val="C00000"/>
                </a:solidFill>
                <a:latin typeface="Calibri" panose="020F0502020204030204" pitchFamily="34" charset="0"/>
              </a:rPr>
              <a:t>(Aaron Tan)</a:t>
            </a:r>
            <a:endParaRPr lang="en-US" sz="2400" dirty="0">
              <a:solidFill>
                <a:srgbClr val="C00000"/>
              </a:solidFill>
              <a:latin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58" y="491740"/>
            <a:ext cx="5648858" cy="928216"/>
          </a:xfrm>
          <a:prstGeom prst="rect">
            <a:avLst/>
          </a:prstGeom>
        </p:spPr>
      </p:pic>
      <p:sp>
        <p:nvSpPr>
          <p:cNvPr id="13314" name="Rectangle 2"/>
          <p:cNvSpPr>
            <a:spLocks noGrp="1" noChangeArrowheads="1"/>
          </p:cNvSpPr>
          <p:nvPr>
            <p:ph type="ctrTitle"/>
          </p:nvPr>
        </p:nvSpPr>
        <p:spPr>
          <a:xfrm>
            <a:off x="3513667" y="564500"/>
            <a:ext cx="3448798" cy="313527"/>
          </a:xfrm>
        </p:spPr>
        <p:txBody>
          <a:bodyPr>
            <a:noAutofit/>
          </a:bodyPr>
          <a:lstStyle/>
          <a:p>
            <a:pPr algn="dist" eaLnBrk="1" hangingPunct="1"/>
            <a:r>
              <a:rPr lang="en-GB" sz="1600" cap="none">
                <a:latin typeface="Calibri" panose="020F0502020204030204" pitchFamily="34" charset="0"/>
                <a:hlinkClick r:id="rId5"/>
              </a:rPr>
              <a:t>http://www.comp.nus.edu.sg/~cs2100/</a:t>
            </a:r>
            <a:endParaRPr lang="en-GB" sz="1600" cap="none">
              <a:latin typeface="Calibri" panose="020F0502020204030204"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a:t>summary</a:t>
            </a:r>
          </a:p>
        </p:txBody>
      </p:sp>
      <p:sp>
        <p:nvSpPr>
          <p:cNvPr id="8" name="Subtitle 7"/>
          <p:cNvSpPr>
            <a:spLocks noGrp="1"/>
          </p:cNvSpPr>
          <p:nvPr>
            <p:ph type="subTitle" idx="1"/>
          </p:nvPr>
        </p:nvSpPr>
        <p:spPr/>
        <p:txBody>
          <a:bodyPr>
            <a:normAutofit/>
          </a:bodyPr>
          <a:lstStyle/>
          <a:p>
            <a:r>
              <a:rPr lang="en-US" sz="3200" dirty="0"/>
              <a:t>Flip-Flops</a:t>
            </a:r>
          </a:p>
        </p:txBody>
      </p:sp>
    </p:spTree>
    <p:extLst>
      <p:ext uri="{BB962C8B-B14F-4D97-AF65-F5344CB8AC3E}">
        <p14:creationId xmlns:p14="http://schemas.microsoft.com/office/powerpoint/2010/main" val="83449699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4. Flip-flops (1/2)</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11</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5" name="Rectangle 3"/>
          <p:cNvSpPr txBox="1">
            <a:spLocks noChangeArrowheads="1"/>
          </p:cNvSpPr>
          <p:nvPr/>
        </p:nvSpPr>
        <p:spPr>
          <a:xfrm>
            <a:off x="457200" y="1260475"/>
            <a:ext cx="8229600" cy="236537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638" indent="-274638" fontAlgn="auto">
              <a:spcAft>
                <a:spcPts val="0"/>
              </a:spcAft>
              <a:buSzPct val="100000"/>
              <a:buFont typeface="Wingdings" panose="05000000000000000000" pitchFamily="2" charset="2"/>
              <a:buChar char="§"/>
            </a:pPr>
            <a:r>
              <a:rPr lang="en-US" dirty="0">
                <a:solidFill>
                  <a:srgbClr val="0000CC"/>
                </a:solidFill>
              </a:rPr>
              <a:t>Flip-flops</a:t>
            </a:r>
            <a:r>
              <a:rPr lang="en-US" dirty="0"/>
              <a:t> are synchronous </a:t>
            </a:r>
            <a:r>
              <a:rPr lang="en-US" dirty="0" err="1"/>
              <a:t>bistable</a:t>
            </a:r>
            <a:r>
              <a:rPr lang="en-US" dirty="0"/>
              <a:t> devices.</a:t>
            </a:r>
          </a:p>
          <a:p>
            <a:pPr marL="274638" indent="-274638" fontAlgn="auto">
              <a:spcBef>
                <a:spcPct val="50000"/>
              </a:spcBef>
              <a:spcAft>
                <a:spcPts val="0"/>
              </a:spcAft>
              <a:buSzPct val="100000"/>
              <a:buFont typeface="Wingdings" panose="05000000000000000000" pitchFamily="2" charset="2"/>
              <a:buChar char="§"/>
            </a:pPr>
            <a:r>
              <a:rPr lang="en-US" dirty="0"/>
              <a:t>Output changes state at a specified point on a triggering input called the </a:t>
            </a:r>
            <a:r>
              <a:rPr lang="en-US" dirty="0">
                <a:solidFill>
                  <a:srgbClr val="0000CC"/>
                </a:solidFill>
              </a:rPr>
              <a:t>clock</a:t>
            </a:r>
            <a:r>
              <a:rPr lang="en-US" dirty="0"/>
              <a:t>.</a:t>
            </a:r>
          </a:p>
          <a:p>
            <a:pPr marL="274638" indent="-274638" fontAlgn="auto">
              <a:spcBef>
                <a:spcPct val="50000"/>
              </a:spcBef>
              <a:spcAft>
                <a:spcPts val="0"/>
              </a:spcAft>
              <a:buSzPct val="100000"/>
              <a:buFont typeface="Wingdings" panose="05000000000000000000" pitchFamily="2" charset="2"/>
              <a:buChar char="§"/>
            </a:pPr>
            <a:r>
              <a:rPr lang="en-US" dirty="0"/>
              <a:t>Change state either at the positive (rising) edge, or at the negative (falling) edge of the clock signal.</a:t>
            </a:r>
          </a:p>
        </p:txBody>
      </p:sp>
      <p:grpSp>
        <p:nvGrpSpPr>
          <p:cNvPr id="66" name="Group 4"/>
          <p:cNvGrpSpPr>
            <a:grpSpLocks/>
          </p:cNvGrpSpPr>
          <p:nvPr/>
        </p:nvGrpSpPr>
        <p:grpSpPr bwMode="auto">
          <a:xfrm>
            <a:off x="1600200" y="3962400"/>
            <a:ext cx="6400800" cy="1098550"/>
            <a:chOff x="1392" y="2880"/>
            <a:chExt cx="4032" cy="692"/>
          </a:xfrm>
        </p:grpSpPr>
        <p:sp>
          <p:nvSpPr>
            <p:cNvPr id="67" name="Line 5"/>
            <p:cNvSpPr>
              <a:spLocks noChangeShapeType="1"/>
            </p:cNvSpPr>
            <p:nvPr/>
          </p:nvSpPr>
          <p:spPr bwMode="auto">
            <a:xfrm>
              <a:off x="1392" y="3120"/>
              <a:ext cx="240" cy="0"/>
            </a:xfrm>
            <a:prstGeom prst="line">
              <a:avLst/>
            </a:prstGeom>
            <a:noFill/>
            <a:ln w="19050">
              <a:solidFill>
                <a:schemeClr val="tx1"/>
              </a:solidFill>
              <a:round/>
              <a:headEnd/>
              <a:tailEnd/>
            </a:ln>
          </p:spPr>
          <p:txBody>
            <a:bodyPr wrap="none" anchor="ctr"/>
            <a:lstStyle/>
            <a:p>
              <a:endParaRPr lang="en-US"/>
            </a:p>
          </p:txBody>
        </p:sp>
        <p:sp>
          <p:nvSpPr>
            <p:cNvPr id="68" name="Line 6"/>
            <p:cNvSpPr>
              <a:spLocks noChangeShapeType="1"/>
            </p:cNvSpPr>
            <p:nvPr/>
          </p:nvSpPr>
          <p:spPr bwMode="auto">
            <a:xfrm>
              <a:off x="1632" y="2880"/>
              <a:ext cx="240" cy="0"/>
            </a:xfrm>
            <a:prstGeom prst="line">
              <a:avLst/>
            </a:prstGeom>
            <a:noFill/>
            <a:ln w="19050">
              <a:solidFill>
                <a:schemeClr val="tx1"/>
              </a:solidFill>
              <a:round/>
              <a:headEnd/>
              <a:tailEnd/>
            </a:ln>
          </p:spPr>
          <p:txBody>
            <a:bodyPr wrap="none" anchor="ctr"/>
            <a:lstStyle/>
            <a:p>
              <a:endParaRPr lang="en-US"/>
            </a:p>
          </p:txBody>
        </p:sp>
        <p:sp>
          <p:nvSpPr>
            <p:cNvPr id="69" name="Line 7"/>
            <p:cNvSpPr>
              <a:spLocks noChangeShapeType="1"/>
            </p:cNvSpPr>
            <p:nvPr/>
          </p:nvSpPr>
          <p:spPr bwMode="auto">
            <a:xfrm rot="5400000">
              <a:off x="1512" y="3000"/>
              <a:ext cx="240" cy="0"/>
            </a:xfrm>
            <a:prstGeom prst="line">
              <a:avLst/>
            </a:prstGeom>
            <a:noFill/>
            <a:ln w="19050">
              <a:solidFill>
                <a:srgbClr val="990033"/>
              </a:solidFill>
              <a:round/>
              <a:headEnd/>
              <a:tailEnd/>
            </a:ln>
          </p:spPr>
          <p:txBody>
            <a:bodyPr wrap="none" anchor="ctr"/>
            <a:lstStyle/>
            <a:p>
              <a:endParaRPr lang="en-US"/>
            </a:p>
          </p:txBody>
        </p:sp>
        <p:sp>
          <p:nvSpPr>
            <p:cNvPr id="70" name="Line 8"/>
            <p:cNvSpPr>
              <a:spLocks noChangeShapeType="1"/>
            </p:cNvSpPr>
            <p:nvPr/>
          </p:nvSpPr>
          <p:spPr bwMode="auto">
            <a:xfrm>
              <a:off x="1872" y="3120"/>
              <a:ext cx="240" cy="0"/>
            </a:xfrm>
            <a:prstGeom prst="line">
              <a:avLst/>
            </a:prstGeom>
            <a:noFill/>
            <a:ln w="19050">
              <a:solidFill>
                <a:schemeClr val="tx1"/>
              </a:solidFill>
              <a:round/>
              <a:headEnd/>
              <a:tailEnd/>
            </a:ln>
          </p:spPr>
          <p:txBody>
            <a:bodyPr wrap="none" anchor="ctr"/>
            <a:lstStyle/>
            <a:p>
              <a:endParaRPr lang="en-US"/>
            </a:p>
          </p:txBody>
        </p:sp>
        <p:sp>
          <p:nvSpPr>
            <p:cNvPr id="71" name="Line 9"/>
            <p:cNvSpPr>
              <a:spLocks noChangeShapeType="1"/>
            </p:cNvSpPr>
            <p:nvPr/>
          </p:nvSpPr>
          <p:spPr bwMode="auto">
            <a:xfrm>
              <a:off x="2112" y="2880"/>
              <a:ext cx="240" cy="0"/>
            </a:xfrm>
            <a:prstGeom prst="line">
              <a:avLst/>
            </a:prstGeom>
            <a:noFill/>
            <a:ln w="19050">
              <a:solidFill>
                <a:schemeClr val="tx1"/>
              </a:solidFill>
              <a:round/>
              <a:headEnd/>
              <a:tailEnd/>
            </a:ln>
          </p:spPr>
          <p:txBody>
            <a:bodyPr wrap="none" anchor="ctr"/>
            <a:lstStyle/>
            <a:p>
              <a:endParaRPr lang="en-US"/>
            </a:p>
          </p:txBody>
        </p:sp>
        <p:sp>
          <p:nvSpPr>
            <p:cNvPr id="72" name="Line 10"/>
            <p:cNvSpPr>
              <a:spLocks noChangeShapeType="1"/>
            </p:cNvSpPr>
            <p:nvPr/>
          </p:nvSpPr>
          <p:spPr bwMode="auto">
            <a:xfrm rot="5400000">
              <a:off x="1992" y="3000"/>
              <a:ext cx="240" cy="0"/>
            </a:xfrm>
            <a:prstGeom prst="line">
              <a:avLst/>
            </a:prstGeom>
            <a:noFill/>
            <a:ln w="19050">
              <a:solidFill>
                <a:srgbClr val="800000"/>
              </a:solidFill>
              <a:round/>
              <a:headEnd/>
              <a:tailEnd/>
            </a:ln>
          </p:spPr>
          <p:txBody>
            <a:bodyPr wrap="none" anchor="ctr"/>
            <a:lstStyle/>
            <a:p>
              <a:endParaRPr lang="en-US"/>
            </a:p>
          </p:txBody>
        </p:sp>
        <p:sp>
          <p:nvSpPr>
            <p:cNvPr id="73" name="Line 11"/>
            <p:cNvSpPr>
              <a:spLocks noChangeShapeType="1"/>
            </p:cNvSpPr>
            <p:nvPr/>
          </p:nvSpPr>
          <p:spPr bwMode="auto">
            <a:xfrm rot="5400000">
              <a:off x="1752" y="3000"/>
              <a:ext cx="240" cy="0"/>
            </a:xfrm>
            <a:prstGeom prst="line">
              <a:avLst/>
            </a:prstGeom>
            <a:noFill/>
            <a:ln w="19050">
              <a:solidFill>
                <a:srgbClr val="0000CC"/>
              </a:solidFill>
              <a:round/>
              <a:headEnd/>
              <a:tailEnd/>
            </a:ln>
          </p:spPr>
          <p:txBody>
            <a:bodyPr wrap="none" anchor="ctr"/>
            <a:lstStyle/>
            <a:p>
              <a:endParaRPr lang="en-US"/>
            </a:p>
          </p:txBody>
        </p:sp>
        <p:sp>
          <p:nvSpPr>
            <p:cNvPr id="74" name="Line 12"/>
            <p:cNvSpPr>
              <a:spLocks noChangeShapeType="1"/>
            </p:cNvSpPr>
            <p:nvPr/>
          </p:nvSpPr>
          <p:spPr bwMode="auto">
            <a:xfrm>
              <a:off x="2352" y="3120"/>
              <a:ext cx="240" cy="0"/>
            </a:xfrm>
            <a:prstGeom prst="line">
              <a:avLst/>
            </a:prstGeom>
            <a:noFill/>
            <a:ln w="19050">
              <a:solidFill>
                <a:schemeClr val="tx1"/>
              </a:solidFill>
              <a:round/>
              <a:headEnd/>
              <a:tailEnd/>
            </a:ln>
          </p:spPr>
          <p:txBody>
            <a:bodyPr wrap="none" anchor="ctr"/>
            <a:lstStyle/>
            <a:p>
              <a:endParaRPr lang="en-US"/>
            </a:p>
          </p:txBody>
        </p:sp>
        <p:sp>
          <p:nvSpPr>
            <p:cNvPr id="75" name="Line 13"/>
            <p:cNvSpPr>
              <a:spLocks noChangeShapeType="1"/>
            </p:cNvSpPr>
            <p:nvPr/>
          </p:nvSpPr>
          <p:spPr bwMode="auto">
            <a:xfrm>
              <a:off x="2592" y="2880"/>
              <a:ext cx="240" cy="0"/>
            </a:xfrm>
            <a:prstGeom prst="line">
              <a:avLst/>
            </a:prstGeom>
            <a:noFill/>
            <a:ln w="19050">
              <a:solidFill>
                <a:schemeClr val="tx1"/>
              </a:solidFill>
              <a:round/>
              <a:headEnd/>
              <a:tailEnd/>
            </a:ln>
          </p:spPr>
          <p:txBody>
            <a:bodyPr wrap="none" anchor="ctr"/>
            <a:lstStyle/>
            <a:p>
              <a:endParaRPr lang="en-US"/>
            </a:p>
          </p:txBody>
        </p:sp>
        <p:sp>
          <p:nvSpPr>
            <p:cNvPr id="76" name="Line 14"/>
            <p:cNvSpPr>
              <a:spLocks noChangeShapeType="1"/>
            </p:cNvSpPr>
            <p:nvPr/>
          </p:nvSpPr>
          <p:spPr bwMode="auto">
            <a:xfrm rot="5400000">
              <a:off x="2472" y="3000"/>
              <a:ext cx="240" cy="0"/>
            </a:xfrm>
            <a:prstGeom prst="line">
              <a:avLst/>
            </a:prstGeom>
            <a:noFill/>
            <a:ln w="19050">
              <a:solidFill>
                <a:srgbClr val="990033"/>
              </a:solidFill>
              <a:round/>
              <a:headEnd/>
              <a:tailEnd/>
            </a:ln>
          </p:spPr>
          <p:txBody>
            <a:bodyPr wrap="none" anchor="ctr"/>
            <a:lstStyle/>
            <a:p>
              <a:endParaRPr lang="en-US"/>
            </a:p>
          </p:txBody>
        </p:sp>
        <p:sp>
          <p:nvSpPr>
            <p:cNvPr id="77" name="Line 15"/>
            <p:cNvSpPr>
              <a:spLocks noChangeShapeType="1"/>
            </p:cNvSpPr>
            <p:nvPr/>
          </p:nvSpPr>
          <p:spPr bwMode="auto">
            <a:xfrm rot="5400000">
              <a:off x="2232" y="3000"/>
              <a:ext cx="240" cy="0"/>
            </a:xfrm>
            <a:prstGeom prst="line">
              <a:avLst/>
            </a:prstGeom>
            <a:noFill/>
            <a:ln w="19050">
              <a:solidFill>
                <a:srgbClr val="0000CC"/>
              </a:solidFill>
              <a:round/>
              <a:headEnd/>
              <a:tailEnd/>
            </a:ln>
          </p:spPr>
          <p:txBody>
            <a:bodyPr wrap="none" anchor="ctr"/>
            <a:lstStyle/>
            <a:p>
              <a:endParaRPr lang="en-US"/>
            </a:p>
          </p:txBody>
        </p:sp>
        <p:sp>
          <p:nvSpPr>
            <p:cNvPr id="78" name="Line 16"/>
            <p:cNvSpPr>
              <a:spLocks noChangeShapeType="1"/>
            </p:cNvSpPr>
            <p:nvPr/>
          </p:nvSpPr>
          <p:spPr bwMode="auto">
            <a:xfrm>
              <a:off x="2832" y="3120"/>
              <a:ext cx="240" cy="0"/>
            </a:xfrm>
            <a:prstGeom prst="line">
              <a:avLst/>
            </a:prstGeom>
            <a:noFill/>
            <a:ln w="19050">
              <a:solidFill>
                <a:schemeClr val="tx1"/>
              </a:solidFill>
              <a:round/>
              <a:headEnd/>
              <a:tailEnd/>
            </a:ln>
          </p:spPr>
          <p:txBody>
            <a:bodyPr wrap="none" anchor="ctr"/>
            <a:lstStyle/>
            <a:p>
              <a:endParaRPr lang="en-US"/>
            </a:p>
          </p:txBody>
        </p:sp>
        <p:sp>
          <p:nvSpPr>
            <p:cNvPr id="79" name="Line 17"/>
            <p:cNvSpPr>
              <a:spLocks noChangeShapeType="1"/>
            </p:cNvSpPr>
            <p:nvPr/>
          </p:nvSpPr>
          <p:spPr bwMode="auto">
            <a:xfrm>
              <a:off x="3072" y="2880"/>
              <a:ext cx="240" cy="0"/>
            </a:xfrm>
            <a:prstGeom prst="line">
              <a:avLst/>
            </a:prstGeom>
            <a:noFill/>
            <a:ln w="19050">
              <a:solidFill>
                <a:schemeClr val="tx1"/>
              </a:solidFill>
              <a:round/>
              <a:headEnd/>
              <a:tailEnd/>
            </a:ln>
          </p:spPr>
          <p:txBody>
            <a:bodyPr wrap="none" anchor="ctr"/>
            <a:lstStyle/>
            <a:p>
              <a:endParaRPr lang="en-US"/>
            </a:p>
          </p:txBody>
        </p:sp>
        <p:sp>
          <p:nvSpPr>
            <p:cNvPr id="80" name="Line 18"/>
            <p:cNvSpPr>
              <a:spLocks noChangeShapeType="1"/>
            </p:cNvSpPr>
            <p:nvPr/>
          </p:nvSpPr>
          <p:spPr bwMode="auto">
            <a:xfrm rot="5400000">
              <a:off x="2952" y="3000"/>
              <a:ext cx="240" cy="0"/>
            </a:xfrm>
            <a:prstGeom prst="line">
              <a:avLst/>
            </a:prstGeom>
            <a:noFill/>
            <a:ln w="19050">
              <a:solidFill>
                <a:srgbClr val="990033"/>
              </a:solidFill>
              <a:round/>
              <a:headEnd/>
              <a:tailEnd/>
            </a:ln>
          </p:spPr>
          <p:txBody>
            <a:bodyPr wrap="none" anchor="ctr"/>
            <a:lstStyle/>
            <a:p>
              <a:endParaRPr lang="en-US"/>
            </a:p>
          </p:txBody>
        </p:sp>
        <p:sp>
          <p:nvSpPr>
            <p:cNvPr id="81" name="Line 19"/>
            <p:cNvSpPr>
              <a:spLocks noChangeShapeType="1"/>
            </p:cNvSpPr>
            <p:nvPr/>
          </p:nvSpPr>
          <p:spPr bwMode="auto">
            <a:xfrm rot="5400000">
              <a:off x="2712" y="3000"/>
              <a:ext cx="240" cy="0"/>
            </a:xfrm>
            <a:prstGeom prst="line">
              <a:avLst/>
            </a:prstGeom>
            <a:noFill/>
            <a:ln w="19050">
              <a:solidFill>
                <a:srgbClr val="0000CC"/>
              </a:solidFill>
              <a:round/>
              <a:headEnd/>
              <a:tailEnd/>
            </a:ln>
          </p:spPr>
          <p:txBody>
            <a:bodyPr wrap="none" anchor="ctr"/>
            <a:lstStyle/>
            <a:p>
              <a:endParaRPr lang="en-US"/>
            </a:p>
          </p:txBody>
        </p:sp>
        <p:sp>
          <p:nvSpPr>
            <p:cNvPr id="82" name="Line 20"/>
            <p:cNvSpPr>
              <a:spLocks noChangeShapeType="1"/>
            </p:cNvSpPr>
            <p:nvPr/>
          </p:nvSpPr>
          <p:spPr bwMode="auto">
            <a:xfrm>
              <a:off x="3312" y="3120"/>
              <a:ext cx="240" cy="0"/>
            </a:xfrm>
            <a:prstGeom prst="line">
              <a:avLst/>
            </a:prstGeom>
            <a:noFill/>
            <a:ln w="19050">
              <a:solidFill>
                <a:schemeClr val="tx1"/>
              </a:solidFill>
              <a:round/>
              <a:headEnd/>
              <a:tailEnd/>
            </a:ln>
          </p:spPr>
          <p:txBody>
            <a:bodyPr wrap="none" anchor="ctr"/>
            <a:lstStyle/>
            <a:p>
              <a:endParaRPr lang="en-US"/>
            </a:p>
          </p:txBody>
        </p:sp>
        <p:sp>
          <p:nvSpPr>
            <p:cNvPr id="83" name="Line 21"/>
            <p:cNvSpPr>
              <a:spLocks noChangeShapeType="1"/>
            </p:cNvSpPr>
            <p:nvPr/>
          </p:nvSpPr>
          <p:spPr bwMode="auto">
            <a:xfrm>
              <a:off x="3552" y="2880"/>
              <a:ext cx="240" cy="0"/>
            </a:xfrm>
            <a:prstGeom prst="line">
              <a:avLst/>
            </a:prstGeom>
            <a:noFill/>
            <a:ln w="19050">
              <a:solidFill>
                <a:schemeClr val="tx1"/>
              </a:solidFill>
              <a:round/>
              <a:headEnd/>
              <a:tailEnd/>
            </a:ln>
          </p:spPr>
          <p:txBody>
            <a:bodyPr wrap="none" anchor="ctr"/>
            <a:lstStyle/>
            <a:p>
              <a:endParaRPr lang="en-US"/>
            </a:p>
          </p:txBody>
        </p:sp>
        <p:sp>
          <p:nvSpPr>
            <p:cNvPr id="84" name="Line 22"/>
            <p:cNvSpPr>
              <a:spLocks noChangeShapeType="1"/>
            </p:cNvSpPr>
            <p:nvPr/>
          </p:nvSpPr>
          <p:spPr bwMode="auto">
            <a:xfrm rot="5400000">
              <a:off x="3432" y="3000"/>
              <a:ext cx="240" cy="0"/>
            </a:xfrm>
            <a:prstGeom prst="line">
              <a:avLst/>
            </a:prstGeom>
            <a:noFill/>
            <a:ln w="19050">
              <a:solidFill>
                <a:srgbClr val="990033"/>
              </a:solidFill>
              <a:round/>
              <a:headEnd/>
              <a:tailEnd/>
            </a:ln>
          </p:spPr>
          <p:txBody>
            <a:bodyPr wrap="none" anchor="ctr"/>
            <a:lstStyle/>
            <a:p>
              <a:endParaRPr lang="en-US"/>
            </a:p>
          </p:txBody>
        </p:sp>
        <p:sp>
          <p:nvSpPr>
            <p:cNvPr id="85" name="Line 23"/>
            <p:cNvSpPr>
              <a:spLocks noChangeShapeType="1"/>
            </p:cNvSpPr>
            <p:nvPr/>
          </p:nvSpPr>
          <p:spPr bwMode="auto">
            <a:xfrm rot="5400000">
              <a:off x="3192" y="3000"/>
              <a:ext cx="240" cy="0"/>
            </a:xfrm>
            <a:prstGeom prst="line">
              <a:avLst/>
            </a:prstGeom>
            <a:noFill/>
            <a:ln w="19050">
              <a:solidFill>
                <a:srgbClr val="0000CC"/>
              </a:solidFill>
              <a:round/>
              <a:headEnd/>
              <a:tailEnd/>
            </a:ln>
          </p:spPr>
          <p:txBody>
            <a:bodyPr wrap="none" anchor="ctr"/>
            <a:lstStyle/>
            <a:p>
              <a:endParaRPr lang="en-US"/>
            </a:p>
          </p:txBody>
        </p:sp>
        <p:sp>
          <p:nvSpPr>
            <p:cNvPr id="86" name="Line 24"/>
            <p:cNvSpPr>
              <a:spLocks noChangeShapeType="1"/>
            </p:cNvSpPr>
            <p:nvPr/>
          </p:nvSpPr>
          <p:spPr bwMode="auto">
            <a:xfrm>
              <a:off x="3792" y="3120"/>
              <a:ext cx="240" cy="0"/>
            </a:xfrm>
            <a:prstGeom prst="line">
              <a:avLst/>
            </a:prstGeom>
            <a:noFill/>
            <a:ln w="19050">
              <a:solidFill>
                <a:schemeClr val="tx1"/>
              </a:solidFill>
              <a:round/>
              <a:headEnd/>
              <a:tailEnd/>
            </a:ln>
          </p:spPr>
          <p:txBody>
            <a:bodyPr wrap="none" anchor="ctr"/>
            <a:lstStyle/>
            <a:p>
              <a:endParaRPr lang="en-US"/>
            </a:p>
          </p:txBody>
        </p:sp>
        <p:sp>
          <p:nvSpPr>
            <p:cNvPr id="87" name="Line 25"/>
            <p:cNvSpPr>
              <a:spLocks noChangeShapeType="1"/>
            </p:cNvSpPr>
            <p:nvPr/>
          </p:nvSpPr>
          <p:spPr bwMode="auto">
            <a:xfrm>
              <a:off x="4032" y="2880"/>
              <a:ext cx="240" cy="0"/>
            </a:xfrm>
            <a:prstGeom prst="line">
              <a:avLst/>
            </a:prstGeom>
            <a:noFill/>
            <a:ln w="19050">
              <a:solidFill>
                <a:schemeClr val="tx1"/>
              </a:solidFill>
              <a:round/>
              <a:headEnd/>
              <a:tailEnd/>
            </a:ln>
          </p:spPr>
          <p:txBody>
            <a:bodyPr wrap="none" anchor="ctr"/>
            <a:lstStyle/>
            <a:p>
              <a:endParaRPr lang="en-US"/>
            </a:p>
          </p:txBody>
        </p:sp>
        <p:sp>
          <p:nvSpPr>
            <p:cNvPr id="88" name="Line 26"/>
            <p:cNvSpPr>
              <a:spLocks noChangeShapeType="1"/>
            </p:cNvSpPr>
            <p:nvPr/>
          </p:nvSpPr>
          <p:spPr bwMode="auto">
            <a:xfrm rot="5400000">
              <a:off x="3912" y="3000"/>
              <a:ext cx="240" cy="0"/>
            </a:xfrm>
            <a:prstGeom prst="line">
              <a:avLst/>
            </a:prstGeom>
            <a:noFill/>
            <a:ln w="19050">
              <a:solidFill>
                <a:srgbClr val="990033"/>
              </a:solidFill>
              <a:round/>
              <a:headEnd/>
              <a:tailEnd/>
            </a:ln>
          </p:spPr>
          <p:txBody>
            <a:bodyPr wrap="none" anchor="ctr"/>
            <a:lstStyle/>
            <a:p>
              <a:endParaRPr lang="en-US"/>
            </a:p>
          </p:txBody>
        </p:sp>
        <p:sp>
          <p:nvSpPr>
            <p:cNvPr id="89" name="Line 27"/>
            <p:cNvSpPr>
              <a:spLocks noChangeShapeType="1"/>
            </p:cNvSpPr>
            <p:nvPr/>
          </p:nvSpPr>
          <p:spPr bwMode="auto">
            <a:xfrm rot="5400000">
              <a:off x="3672" y="3000"/>
              <a:ext cx="240" cy="0"/>
            </a:xfrm>
            <a:prstGeom prst="line">
              <a:avLst/>
            </a:prstGeom>
            <a:noFill/>
            <a:ln w="19050">
              <a:solidFill>
                <a:srgbClr val="0000CC"/>
              </a:solidFill>
              <a:round/>
              <a:headEnd/>
              <a:tailEnd/>
            </a:ln>
          </p:spPr>
          <p:txBody>
            <a:bodyPr wrap="none" anchor="ctr"/>
            <a:lstStyle/>
            <a:p>
              <a:endParaRPr lang="en-US"/>
            </a:p>
          </p:txBody>
        </p:sp>
        <p:sp>
          <p:nvSpPr>
            <p:cNvPr id="90" name="Line 28"/>
            <p:cNvSpPr>
              <a:spLocks noChangeShapeType="1"/>
            </p:cNvSpPr>
            <p:nvPr/>
          </p:nvSpPr>
          <p:spPr bwMode="auto">
            <a:xfrm rot="5400000">
              <a:off x="4152" y="3000"/>
              <a:ext cx="240" cy="0"/>
            </a:xfrm>
            <a:prstGeom prst="line">
              <a:avLst/>
            </a:prstGeom>
            <a:noFill/>
            <a:ln w="19050">
              <a:solidFill>
                <a:srgbClr val="0000CC"/>
              </a:solidFill>
              <a:round/>
              <a:headEnd/>
              <a:tailEnd/>
            </a:ln>
          </p:spPr>
          <p:txBody>
            <a:bodyPr wrap="none" anchor="ctr"/>
            <a:lstStyle/>
            <a:p>
              <a:endParaRPr lang="en-US"/>
            </a:p>
          </p:txBody>
        </p:sp>
        <p:sp>
          <p:nvSpPr>
            <p:cNvPr id="91" name="Text Box 29"/>
            <p:cNvSpPr txBox="1">
              <a:spLocks noChangeArrowheads="1"/>
            </p:cNvSpPr>
            <p:nvPr/>
          </p:nvSpPr>
          <p:spPr bwMode="auto">
            <a:xfrm>
              <a:off x="1632" y="3360"/>
              <a:ext cx="960" cy="212"/>
            </a:xfrm>
            <a:prstGeom prst="rect">
              <a:avLst/>
            </a:prstGeom>
            <a:noFill/>
            <a:ln w="9525">
              <a:noFill/>
              <a:miter lim="800000"/>
              <a:headEnd/>
              <a:tailEnd/>
            </a:ln>
          </p:spPr>
          <p:txBody>
            <a:bodyPr>
              <a:spAutoFit/>
            </a:bodyPr>
            <a:lstStyle/>
            <a:p>
              <a:pPr algn="ctr" eaLnBrk="0" hangingPunct="0">
                <a:spcBef>
                  <a:spcPct val="50000"/>
                </a:spcBef>
              </a:pPr>
              <a:r>
                <a:rPr lang="en-GB" sz="1600" dirty="0">
                  <a:solidFill>
                    <a:srgbClr val="C00000"/>
                  </a:solidFill>
                </a:rPr>
                <a:t>Positive edges</a:t>
              </a:r>
              <a:endParaRPr lang="en-GB" dirty="0">
                <a:solidFill>
                  <a:srgbClr val="C00000"/>
                </a:solidFill>
              </a:endParaRPr>
            </a:p>
          </p:txBody>
        </p:sp>
        <p:sp>
          <p:nvSpPr>
            <p:cNvPr id="92" name="Text Box 30"/>
            <p:cNvSpPr txBox="1">
              <a:spLocks noChangeArrowheads="1"/>
            </p:cNvSpPr>
            <p:nvPr/>
          </p:nvSpPr>
          <p:spPr bwMode="auto">
            <a:xfrm>
              <a:off x="2784" y="3360"/>
              <a:ext cx="1056" cy="212"/>
            </a:xfrm>
            <a:prstGeom prst="rect">
              <a:avLst/>
            </a:prstGeom>
            <a:noFill/>
            <a:ln w="9525">
              <a:noFill/>
              <a:miter lim="800000"/>
              <a:headEnd/>
              <a:tailEnd/>
            </a:ln>
          </p:spPr>
          <p:txBody>
            <a:bodyPr>
              <a:spAutoFit/>
            </a:bodyPr>
            <a:lstStyle/>
            <a:p>
              <a:pPr algn="ctr" eaLnBrk="0" hangingPunct="0">
                <a:spcBef>
                  <a:spcPct val="50000"/>
                </a:spcBef>
              </a:pPr>
              <a:r>
                <a:rPr lang="en-GB" sz="1600" dirty="0">
                  <a:solidFill>
                    <a:srgbClr val="0000FF"/>
                  </a:solidFill>
                </a:rPr>
                <a:t>Negative edges</a:t>
              </a:r>
              <a:endParaRPr lang="en-GB" dirty="0">
                <a:solidFill>
                  <a:srgbClr val="0000FF"/>
                </a:solidFill>
              </a:endParaRPr>
            </a:p>
          </p:txBody>
        </p:sp>
        <p:sp>
          <p:nvSpPr>
            <p:cNvPr id="93" name="Text Box 31"/>
            <p:cNvSpPr txBox="1">
              <a:spLocks noChangeArrowheads="1"/>
            </p:cNvSpPr>
            <p:nvPr/>
          </p:nvSpPr>
          <p:spPr bwMode="auto">
            <a:xfrm>
              <a:off x="4416" y="2880"/>
              <a:ext cx="1008" cy="231"/>
            </a:xfrm>
            <a:prstGeom prst="rect">
              <a:avLst/>
            </a:prstGeom>
            <a:noFill/>
            <a:ln w="9525">
              <a:noFill/>
              <a:miter lim="800000"/>
              <a:headEnd/>
              <a:tailEnd/>
            </a:ln>
          </p:spPr>
          <p:txBody>
            <a:bodyPr>
              <a:spAutoFit/>
            </a:bodyPr>
            <a:lstStyle/>
            <a:p>
              <a:pPr algn="ctr" eaLnBrk="0" hangingPunct="0">
                <a:spcBef>
                  <a:spcPct val="50000"/>
                </a:spcBef>
              </a:pPr>
              <a:r>
                <a:rPr lang="en-GB"/>
                <a:t>Clock signal</a:t>
              </a:r>
            </a:p>
          </p:txBody>
        </p:sp>
        <p:sp>
          <p:nvSpPr>
            <p:cNvPr id="94" name="Line 32"/>
            <p:cNvSpPr>
              <a:spLocks noChangeShapeType="1"/>
            </p:cNvSpPr>
            <p:nvPr/>
          </p:nvSpPr>
          <p:spPr bwMode="auto">
            <a:xfrm flipH="1" flipV="1">
              <a:off x="1680" y="3024"/>
              <a:ext cx="384" cy="336"/>
            </a:xfrm>
            <a:prstGeom prst="line">
              <a:avLst/>
            </a:prstGeom>
            <a:noFill/>
            <a:ln w="19050">
              <a:solidFill>
                <a:srgbClr val="990033"/>
              </a:solidFill>
              <a:round/>
              <a:headEnd/>
              <a:tailEnd type="stealth" w="med" len="med"/>
            </a:ln>
          </p:spPr>
          <p:txBody>
            <a:bodyPr wrap="none" anchor="ctr"/>
            <a:lstStyle/>
            <a:p>
              <a:endParaRPr lang="en-US"/>
            </a:p>
          </p:txBody>
        </p:sp>
        <p:sp>
          <p:nvSpPr>
            <p:cNvPr id="95" name="Line 33"/>
            <p:cNvSpPr>
              <a:spLocks noChangeShapeType="1"/>
            </p:cNvSpPr>
            <p:nvPr/>
          </p:nvSpPr>
          <p:spPr bwMode="auto">
            <a:xfrm flipV="1">
              <a:off x="2160" y="3024"/>
              <a:ext cx="384" cy="336"/>
            </a:xfrm>
            <a:prstGeom prst="line">
              <a:avLst/>
            </a:prstGeom>
            <a:noFill/>
            <a:ln w="19050">
              <a:solidFill>
                <a:srgbClr val="990033"/>
              </a:solidFill>
              <a:round/>
              <a:headEnd/>
              <a:tailEnd type="stealth" w="med" len="med"/>
            </a:ln>
          </p:spPr>
          <p:txBody>
            <a:bodyPr wrap="none" anchor="ctr"/>
            <a:lstStyle/>
            <a:p>
              <a:endParaRPr lang="en-US"/>
            </a:p>
          </p:txBody>
        </p:sp>
        <p:sp>
          <p:nvSpPr>
            <p:cNvPr id="96" name="Line 34"/>
            <p:cNvSpPr>
              <a:spLocks noChangeShapeType="1"/>
            </p:cNvSpPr>
            <p:nvPr/>
          </p:nvSpPr>
          <p:spPr bwMode="auto">
            <a:xfrm flipV="1">
              <a:off x="3360" y="3024"/>
              <a:ext cx="384" cy="336"/>
            </a:xfrm>
            <a:prstGeom prst="line">
              <a:avLst/>
            </a:prstGeom>
            <a:noFill/>
            <a:ln w="19050">
              <a:solidFill>
                <a:srgbClr val="0000CC"/>
              </a:solidFill>
              <a:round/>
              <a:headEnd/>
              <a:tailEnd type="stealth" w="med" len="med"/>
            </a:ln>
          </p:spPr>
          <p:txBody>
            <a:bodyPr wrap="none" anchor="ctr"/>
            <a:lstStyle/>
            <a:p>
              <a:endParaRPr lang="en-US"/>
            </a:p>
          </p:txBody>
        </p:sp>
        <p:sp>
          <p:nvSpPr>
            <p:cNvPr id="97" name="Line 35"/>
            <p:cNvSpPr>
              <a:spLocks noChangeShapeType="1"/>
            </p:cNvSpPr>
            <p:nvPr/>
          </p:nvSpPr>
          <p:spPr bwMode="auto">
            <a:xfrm flipH="1" flipV="1">
              <a:off x="2880" y="3024"/>
              <a:ext cx="384" cy="336"/>
            </a:xfrm>
            <a:prstGeom prst="line">
              <a:avLst/>
            </a:prstGeom>
            <a:noFill/>
            <a:ln w="19050">
              <a:solidFill>
                <a:srgbClr val="0000CC"/>
              </a:solidFill>
              <a:round/>
              <a:headEnd/>
              <a:tailEnd type="stealth" w="med" len="med"/>
            </a:ln>
          </p:spPr>
          <p:txBody>
            <a:bodyPr wrap="none" anchor="ctr"/>
            <a:lstStyle/>
            <a:p>
              <a:endParaRPr lang="en-US"/>
            </a:p>
          </p:txBody>
        </p:sp>
      </p:grpSp>
    </p:spTree>
    <p:extLst>
      <p:ext uri="{BB962C8B-B14F-4D97-AF65-F5344CB8AC3E}">
        <p14:creationId xmlns:p14="http://schemas.microsoft.com/office/powerpoint/2010/main" val="2492345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dissolve">
                                      <p:cBhvr>
                                        <p:cTn id="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4.1 </a:t>
            </a:r>
            <a:r>
              <a:rPr lang="en-GB" sz="3600" i="1" dirty="0">
                <a:solidFill>
                  <a:srgbClr val="0000FF"/>
                </a:solidFill>
              </a:rPr>
              <a:t>S-R</a:t>
            </a:r>
            <a:r>
              <a:rPr lang="en-GB" sz="3600" dirty="0">
                <a:solidFill>
                  <a:srgbClr val="0000FF"/>
                </a:solidFill>
              </a:rPr>
              <a:t> Flip-flop</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12</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7" name="Rectangle 3"/>
          <p:cNvSpPr txBox="1">
            <a:spLocks noChangeArrowheads="1"/>
          </p:cNvSpPr>
          <p:nvPr/>
        </p:nvSpPr>
        <p:spPr>
          <a:xfrm>
            <a:off x="457200" y="1260475"/>
            <a:ext cx="8229600" cy="20161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638" indent="-274638" fontAlgn="auto">
              <a:spcAft>
                <a:spcPts val="0"/>
              </a:spcAft>
              <a:buSzPct val="100000"/>
              <a:buFont typeface="Wingdings" panose="05000000000000000000" pitchFamily="2" charset="2"/>
              <a:buChar char="§"/>
            </a:pPr>
            <a:r>
              <a:rPr lang="en-US" i="1" dirty="0">
                <a:solidFill>
                  <a:srgbClr val="0000CC"/>
                </a:solidFill>
              </a:rPr>
              <a:t>S-R</a:t>
            </a:r>
            <a:r>
              <a:rPr lang="en-US" dirty="0">
                <a:solidFill>
                  <a:srgbClr val="0000CC"/>
                </a:solidFill>
              </a:rPr>
              <a:t> flip-flop</a:t>
            </a:r>
            <a:r>
              <a:rPr lang="en-US" dirty="0"/>
              <a:t>: On the triggering edge of the clock pulse,</a:t>
            </a:r>
          </a:p>
          <a:p>
            <a:pPr marL="625475" lvl="1" indent="-260350" fontAlgn="auto">
              <a:spcAft>
                <a:spcPts val="0"/>
              </a:spcAft>
              <a:buSzPct val="100000"/>
              <a:buFont typeface="Wingdings" panose="05000000000000000000" pitchFamily="2" charset="2"/>
              <a:buChar char="§"/>
            </a:pPr>
            <a:r>
              <a:rPr lang="en-US" i="1" dirty="0"/>
              <a:t>R</a:t>
            </a:r>
            <a:r>
              <a:rPr lang="en-US" dirty="0"/>
              <a:t> = HIGH and </a:t>
            </a:r>
            <a:r>
              <a:rPr lang="en-US" i="1" dirty="0"/>
              <a:t>S</a:t>
            </a:r>
            <a:r>
              <a:rPr lang="en-US" dirty="0"/>
              <a:t> = LOW </a:t>
            </a:r>
            <a:r>
              <a:rPr lang="en-US" dirty="0">
                <a:sym typeface="Wingdings" pitchFamily="2" charset="2"/>
              </a:rPr>
              <a:t> </a:t>
            </a:r>
            <a:r>
              <a:rPr lang="en-US" i="1" dirty="0">
                <a:sym typeface="Wingdings" pitchFamily="2" charset="2"/>
              </a:rPr>
              <a:t>Q</a:t>
            </a:r>
            <a:r>
              <a:rPr lang="en-US" dirty="0">
                <a:sym typeface="Wingdings" pitchFamily="2" charset="2"/>
              </a:rPr>
              <a:t> becomes LOW (RESET state)</a:t>
            </a:r>
          </a:p>
          <a:p>
            <a:pPr marL="625475" lvl="1" indent="-260350" fontAlgn="auto">
              <a:spcAft>
                <a:spcPts val="0"/>
              </a:spcAft>
              <a:buSzPct val="100000"/>
              <a:buFont typeface="Wingdings" panose="05000000000000000000" pitchFamily="2" charset="2"/>
              <a:buChar char="§"/>
            </a:pPr>
            <a:r>
              <a:rPr lang="en-US" i="1" dirty="0">
                <a:sym typeface="Wingdings" pitchFamily="2" charset="2"/>
              </a:rPr>
              <a:t>S</a:t>
            </a:r>
            <a:r>
              <a:rPr lang="en-US" dirty="0">
                <a:sym typeface="Wingdings" pitchFamily="2" charset="2"/>
              </a:rPr>
              <a:t> = HIGH and </a:t>
            </a:r>
            <a:r>
              <a:rPr lang="en-US" i="1" dirty="0">
                <a:sym typeface="Wingdings" pitchFamily="2" charset="2"/>
              </a:rPr>
              <a:t>R</a:t>
            </a:r>
            <a:r>
              <a:rPr lang="en-US" dirty="0">
                <a:sym typeface="Wingdings" pitchFamily="2" charset="2"/>
              </a:rPr>
              <a:t> = LOW  </a:t>
            </a:r>
            <a:r>
              <a:rPr lang="en-US" i="1" dirty="0">
                <a:sym typeface="Wingdings" pitchFamily="2" charset="2"/>
              </a:rPr>
              <a:t>Q</a:t>
            </a:r>
            <a:r>
              <a:rPr lang="en-US" dirty="0">
                <a:sym typeface="Wingdings" pitchFamily="2" charset="2"/>
              </a:rPr>
              <a:t> becomes HIGH (SET state)</a:t>
            </a:r>
          </a:p>
          <a:p>
            <a:pPr marL="625475" lvl="1" indent="-260350" fontAlgn="auto">
              <a:spcAft>
                <a:spcPts val="0"/>
              </a:spcAft>
              <a:buSzPct val="100000"/>
              <a:buFont typeface="Wingdings" panose="05000000000000000000" pitchFamily="2" charset="2"/>
              <a:buChar char="§"/>
            </a:pPr>
            <a:r>
              <a:rPr lang="en-US" dirty="0">
                <a:sym typeface="Wingdings" pitchFamily="2" charset="2"/>
              </a:rPr>
              <a:t>Both </a:t>
            </a:r>
            <a:r>
              <a:rPr lang="en-US" i="1" dirty="0">
                <a:sym typeface="Wingdings" pitchFamily="2" charset="2"/>
              </a:rPr>
              <a:t>R</a:t>
            </a:r>
            <a:r>
              <a:rPr lang="en-US" dirty="0">
                <a:sym typeface="Wingdings" pitchFamily="2" charset="2"/>
              </a:rPr>
              <a:t> and </a:t>
            </a:r>
            <a:r>
              <a:rPr lang="en-US" i="1" dirty="0">
                <a:sym typeface="Wingdings" pitchFamily="2" charset="2"/>
              </a:rPr>
              <a:t>S</a:t>
            </a:r>
            <a:r>
              <a:rPr lang="en-US" dirty="0">
                <a:sym typeface="Wingdings" pitchFamily="2" charset="2"/>
              </a:rPr>
              <a:t> are LOW No change in output </a:t>
            </a:r>
            <a:r>
              <a:rPr lang="en-US" i="1" dirty="0">
                <a:sym typeface="Wingdings" pitchFamily="2" charset="2"/>
              </a:rPr>
              <a:t>Q</a:t>
            </a:r>
            <a:r>
              <a:rPr lang="en-US" dirty="0">
                <a:sym typeface="Wingdings" pitchFamily="2" charset="2"/>
              </a:rPr>
              <a:t> </a:t>
            </a:r>
          </a:p>
          <a:p>
            <a:pPr marL="625475" lvl="1" indent="-260350" fontAlgn="auto">
              <a:spcAft>
                <a:spcPts val="0"/>
              </a:spcAft>
              <a:buSzPct val="100000"/>
              <a:buFont typeface="Wingdings" panose="05000000000000000000" pitchFamily="2" charset="2"/>
              <a:buChar char="§"/>
            </a:pPr>
            <a:r>
              <a:rPr lang="en-US" dirty="0">
                <a:sym typeface="Wingdings" pitchFamily="2" charset="2"/>
              </a:rPr>
              <a:t>Both </a:t>
            </a:r>
            <a:r>
              <a:rPr lang="en-US" i="1" dirty="0">
                <a:sym typeface="Wingdings" pitchFamily="2" charset="2"/>
              </a:rPr>
              <a:t>R</a:t>
            </a:r>
            <a:r>
              <a:rPr lang="en-US" dirty="0">
                <a:sym typeface="Wingdings" pitchFamily="2" charset="2"/>
              </a:rPr>
              <a:t> and </a:t>
            </a:r>
            <a:r>
              <a:rPr lang="en-US" i="1" dirty="0">
                <a:sym typeface="Wingdings" pitchFamily="2" charset="2"/>
              </a:rPr>
              <a:t>S</a:t>
            </a:r>
            <a:r>
              <a:rPr lang="en-US" dirty="0">
                <a:sym typeface="Wingdings" pitchFamily="2" charset="2"/>
              </a:rPr>
              <a:t> are HIGH Invalid!</a:t>
            </a:r>
          </a:p>
        </p:txBody>
      </p:sp>
      <p:grpSp>
        <p:nvGrpSpPr>
          <p:cNvPr id="68" name="Group 9"/>
          <p:cNvGrpSpPr>
            <a:grpSpLocks/>
          </p:cNvGrpSpPr>
          <p:nvPr/>
        </p:nvGrpSpPr>
        <p:grpSpPr bwMode="auto">
          <a:xfrm>
            <a:off x="3505200" y="4129842"/>
            <a:ext cx="3581400" cy="2008188"/>
            <a:chOff x="1776" y="2496"/>
            <a:chExt cx="2256" cy="1265"/>
          </a:xfrm>
        </p:grpSpPr>
        <p:sp>
          <p:nvSpPr>
            <p:cNvPr id="69" name="Text Box 4"/>
            <p:cNvSpPr txBox="1">
              <a:spLocks noChangeArrowheads="1"/>
            </p:cNvSpPr>
            <p:nvPr/>
          </p:nvSpPr>
          <p:spPr bwMode="auto">
            <a:xfrm>
              <a:off x="1896" y="3408"/>
              <a:ext cx="2016" cy="353"/>
            </a:xfrm>
            <a:prstGeom prst="rect">
              <a:avLst/>
            </a:prstGeom>
            <a:noFill/>
            <a:ln w="9525">
              <a:noFill/>
              <a:miter lim="800000"/>
              <a:headEnd/>
              <a:tailEnd/>
            </a:ln>
          </p:spPr>
          <p:txBody>
            <a:bodyPr>
              <a:spAutoFit/>
            </a:bodyPr>
            <a:lstStyle/>
            <a:p>
              <a:pPr eaLnBrk="0" hangingPunct="0">
                <a:spcBef>
                  <a:spcPct val="20000"/>
                </a:spcBef>
              </a:pPr>
              <a:r>
                <a:rPr lang="en-US" sz="1400" b="1"/>
                <a:t>X = irrelevant (“don’t care”)</a:t>
              </a:r>
            </a:p>
            <a:p>
              <a:pPr eaLnBrk="0" hangingPunct="0">
                <a:spcBef>
                  <a:spcPct val="20000"/>
                </a:spcBef>
              </a:pPr>
              <a:r>
                <a:rPr lang="en-US" sz="1400" b="1">
                  <a:sym typeface="Symbol" pitchFamily="18" charset="2"/>
                </a:rPr>
                <a:t></a:t>
              </a:r>
              <a:r>
                <a:rPr lang="en-US" sz="1400" b="1"/>
                <a:t> = clock transition LOW to HIGH</a:t>
              </a:r>
            </a:p>
          </p:txBody>
        </p:sp>
        <p:grpSp>
          <p:nvGrpSpPr>
            <p:cNvPr id="70" name="Group 5"/>
            <p:cNvGrpSpPr>
              <a:grpSpLocks/>
            </p:cNvGrpSpPr>
            <p:nvPr/>
          </p:nvGrpSpPr>
          <p:grpSpPr bwMode="auto">
            <a:xfrm>
              <a:off x="1776" y="2496"/>
              <a:ext cx="2256" cy="962"/>
              <a:chOff x="1440" y="2832"/>
              <a:chExt cx="2256" cy="962"/>
            </a:xfrm>
          </p:grpSpPr>
          <p:graphicFrame>
            <p:nvGraphicFramePr>
              <p:cNvPr id="71" name="Object 6"/>
              <p:cNvGraphicFramePr>
                <a:graphicFrameLocks noChangeAspect="1"/>
              </p:cNvGraphicFramePr>
              <p:nvPr/>
            </p:nvGraphicFramePr>
            <p:xfrm>
              <a:off x="1440" y="2832"/>
              <a:ext cx="2219" cy="962"/>
            </p:xfrm>
            <a:graphic>
              <a:graphicData uri="http://schemas.openxmlformats.org/presentationml/2006/ole">
                <mc:AlternateContent xmlns:mc="http://schemas.openxmlformats.org/markup-compatibility/2006">
                  <mc:Choice xmlns:v="urn:schemas-microsoft-com:vml" Requires="v">
                    <p:oleObj spid="_x0000_s3079" name="Document" r:id="rId4" imgW="3534480" imgH="1528560" progId="Word.Document.8">
                      <p:embed/>
                    </p:oleObj>
                  </mc:Choice>
                  <mc:Fallback>
                    <p:oleObj name="Document" r:id="rId4" imgW="3534480" imgH="1528560" progId="Word.Document.8">
                      <p:embed/>
                      <p:pic>
                        <p:nvPicPr>
                          <p:cNvPr id="71"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0" y="2832"/>
                            <a:ext cx="2219" cy="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 name="Line 7"/>
              <p:cNvSpPr>
                <a:spLocks noChangeShapeType="1"/>
              </p:cNvSpPr>
              <p:nvPr/>
            </p:nvSpPr>
            <p:spPr bwMode="auto">
              <a:xfrm>
                <a:off x="1488" y="3024"/>
                <a:ext cx="2208" cy="0"/>
              </a:xfrm>
              <a:prstGeom prst="line">
                <a:avLst/>
              </a:prstGeom>
              <a:noFill/>
              <a:ln w="9525">
                <a:solidFill>
                  <a:schemeClr val="tx1"/>
                </a:solidFill>
                <a:round/>
                <a:headEnd/>
                <a:tailEnd/>
              </a:ln>
            </p:spPr>
            <p:txBody>
              <a:bodyPr wrap="none" anchor="ctr"/>
              <a:lstStyle/>
              <a:p>
                <a:endParaRPr lang="en-US"/>
              </a:p>
            </p:txBody>
          </p:sp>
          <p:sp>
            <p:nvSpPr>
              <p:cNvPr id="73" name="Line 8"/>
              <p:cNvSpPr>
                <a:spLocks noChangeShapeType="1"/>
              </p:cNvSpPr>
              <p:nvPr/>
            </p:nvSpPr>
            <p:spPr bwMode="auto">
              <a:xfrm rot="5400000">
                <a:off x="2016" y="3264"/>
                <a:ext cx="864" cy="0"/>
              </a:xfrm>
              <a:prstGeom prst="line">
                <a:avLst/>
              </a:prstGeom>
              <a:noFill/>
              <a:ln w="9525">
                <a:solidFill>
                  <a:schemeClr val="tx1"/>
                </a:solidFill>
                <a:round/>
                <a:headEnd/>
                <a:tailEnd/>
              </a:ln>
            </p:spPr>
            <p:txBody>
              <a:bodyPr wrap="none" anchor="ctr"/>
              <a:lstStyle/>
              <a:p>
                <a:endParaRPr lang="en-US"/>
              </a:p>
            </p:txBody>
          </p:sp>
        </p:grpSp>
      </p:grpSp>
      <p:grpSp>
        <p:nvGrpSpPr>
          <p:cNvPr id="74" name="Group 12"/>
          <p:cNvGrpSpPr>
            <a:grpSpLocks/>
          </p:cNvGrpSpPr>
          <p:nvPr/>
        </p:nvGrpSpPr>
        <p:grpSpPr bwMode="auto">
          <a:xfrm>
            <a:off x="990600" y="4465320"/>
            <a:ext cx="1905000" cy="1219200"/>
            <a:chOff x="1248" y="1344"/>
            <a:chExt cx="1200" cy="768"/>
          </a:xfrm>
        </p:grpSpPr>
        <p:sp>
          <p:nvSpPr>
            <p:cNvPr id="75" name="Rectangle 13"/>
            <p:cNvSpPr>
              <a:spLocks noChangeArrowheads="1"/>
            </p:cNvSpPr>
            <p:nvPr/>
          </p:nvSpPr>
          <p:spPr bwMode="auto">
            <a:xfrm>
              <a:off x="1488" y="1344"/>
              <a:ext cx="480" cy="768"/>
            </a:xfrm>
            <a:prstGeom prst="rect">
              <a:avLst/>
            </a:prstGeom>
            <a:noFill/>
            <a:ln w="25400">
              <a:solidFill>
                <a:schemeClr val="tx1"/>
              </a:solidFill>
              <a:miter lim="800000"/>
              <a:headEnd/>
              <a:tailEnd/>
            </a:ln>
          </p:spPr>
          <p:txBody>
            <a:bodyPr wrap="none" anchor="ctr"/>
            <a:lstStyle/>
            <a:p>
              <a:endParaRPr lang="en-US"/>
            </a:p>
          </p:txBody>
        </p:sp>
        <p:sp>
          <p:nvSpPr>
            <p:cNvPr id="76" name="Line 14"/>
            <p:cNvSpPr>
              <a:spLocks noChangeShapeType="1"/>
            </p:cNvSpPr>
            <p:nvPr/>
          </p:nvSpPr>
          <p:spPr bwMode="auto">
            <a:xfrm>
              <a:off x="1248" y="1488"/>
              <a:ext cx="240" cy="0"/>
            </a:xfrm>
            <a:prstGeom prst="line">
              <a:avLst/>
            </a:prstGeom>
            <a:noFill/>
            <a:ln w="19050">
              <a:solidFill>
                <a:schemeClr val="tx1"/>
              </a:solidFill>
              <a:round/>
              <a:headEnd/>
              <a:tailEnd/>
            </a:ln>
          </p:spPr>
          <p:txBody>
            <a:bodyPr wrap="none" anchor="ctr"/>
            <a:lstStyle/>
            <a:p>
              <a:endParaRPr lang="en-US"/>
            </a:p>
          </p:txBody>
        </p:sp>
        <p:sp>
          <p:nvSpPr>
            <p:cNvPr id="77" name="Oval 15"/>
            <p:cNvSpPr>
              <a:spLocks noChangeArrowheads="1"/>
            </p:cNvSpPr>
            <p:nvPr/>
          </p:nvSpPr>
          <p:spPr bwMode="auto">
            <a:xfrm>
              <a:off x="1968" y="1897"/>
              <a:ext cx="48" cy="48"/>
            </a:xfrm>
            <a:prstGeom prst="ellipse">
              <a:avLst/>
            </a:prstGeom>
            <a:noFill/>
            <a:ln w="19050">
              <a:solidFill>
                <a:schemeClr val="tx1"/>
              </a:solidFill>
              <a:round/>
              <a:headEnd/>
              <a:tailEnd/>
            </a:ln>
          </p:spPr>
          <p:txBody>
            <a:bodyPr wrap="none" anchor="ctr"/>
            <a:lstStyle/>
            <a:p>
              <a:endParaRPr lang="en-US"/>
            </a:p>
          </p:txBody>
        </p:sp>
        <p:sp>
          <p:nvSpPr>
            <p:cNvPr id="78" name="Line 16"/>
            <p:cNvSpPr>
              <a:spLocks noChangeShapeType="1"/>
            </p:cNvSpPr>
            <p:nvPr/>
          </p:nvSpPr>
          <p:spPr bwMode="auto">
            <a:xfrm>
              <a:off x="1968" y="1536"/>
              <a:ext cx="192" cy="0"/>
            </a:xfrm>
            <a:prstGeom prst="line">
              <a:avLst/>
            </a:prstGeom>
            <a:noFill/>
            <a:ln w="19050">
              <a:solidFill>
                <a:schemeClr val="tx1"/>
              </a:solidFill>
              <a:round/>
              <a:headEnd/>
              <a:tailEnd/>
            </a:ln>
          </p:spPr>
          <p:txBody>
            <a:bodyPr wrap="none" anchor="ctr"/>
            <a:lstStyle/>
            <a:p>
              <a:endParaRPr lang="en-US"/>
            </a:p>
          </p:txBody>
        </p:sp>
        <p:sp>
          <p:nvSpPr>
            <p:cNvPr id="79" name="Line 17"/>
            <p:cNvSpPr>
              <a:spLocks noChangeShapeType="1"/>
            </p:cNvSpPr>
            <p:nvPr/>
          </p:nvSpPr>
          <p:spPr bwMode="auto">
            <a:xfrm flipV="1">
              <a:off x="2016" y="1920"/>
              <a:ext cx="144" cy="0"/>
            </a:xfrm>
            <a:prstGeom prst="line">
              <a:avLst/>
            </a:prstGeom>
            <a:noFill/>
            <a:ln w="19050">
              <a:solidFill>
                <a:schemeClr val="tx1"/>
              </a:solidFill>
              <a:round/>
              <a:headEnd/>
              <a:tailEnd/>
            </a:ln>
          </p:spPr>
          <p:txBody>
            <a:bodyPr wrap="none" anchor="ctr"/>
            <a:lstStyle/>
            <a:p>
              <a:endParaRPr lang="en-US"/>
            </a:p>
          </p:txBody>
        </p:sp>
        <p:sp>
          <p:nvSpPr>
            <p:cNvPr id="80" name="Text Box 18"/>
            <p:cNvSpPr txBox="1">
              <a:spLocks noChangeArrowheads="1"/>
            </p:cNvSpPr>
            <p:nvPr/>
          </p:nvSpPr>
          <p:spPr bwMode="auto">
            <a:xfrm>
              <a:off x="1488" y="1392"/>
              <a:ext cx="336" cy="674"/>
            </a:xfrm>
            <a:prstGeom prst="rect">
              <a:avLst/>
            </a:prstGeom>
            <a:noFill/>
            <a:ln w="9525">
              <a:noFill/>
              <a:miter lim="800000"/>
              <a:headEnd/>
              <a:tailEnd/>
            </a:ln>
          </p:spPr>
          <p:txBody>
            <a:bodyPr>
              <a:spAutoFit/>
            </a:bodyPr>
            <a:lstStyle/>
            <a:p>
              <a:pPr eaLnBrk="0" hangingPunct="0">
                <a:spcBef>
                  <a:spcPct val="50000"/>
                </a:spcBef>
              </a:pPr>
              <a:r>
                <a:rPr lang="en-US" sz="1600" b="1" i="1"/>
                <a:t>S</a:t>
              </a:r>
            </a:p>
            <a:p>
              <a:pPr eaLnBrk="0" hangingPunct="0">
                <a:spcBef>
                  <a:spcPct val="50000"/>
                </a:spcBef>
              </a:pPr>
              <a:r>
                <a:rPr lang="en-US" sz="1600" b="1" i="1"/>
                <a:t> C</a:t>
              </a:r>
            </a:p>
            <a:p>
              <a:pPr eaLnBrk="0" hangingPunct="0">
                <a:spcBef>
                  <a:spcPct val="50000"/>
                </a:spcBef>
              </a:pPr>
              <a:r>
                <a:rPr lang="en-US" sz="1600" b="1" i="1"/>
                <a:t>R</a:t>
              </a:r>
            </a:p>
          </p:txBody>
        </p:sp>
        <p:sp>
          <p:nvSpPr>
            <p:cNvPr id="81" name="Rectangle 19"/>
            <p:cNvSpPr>
              <a:spLocks noChangeArrowheads="1"/>
            </p:cNvSpPr>
            <p:nvPr/>
          </p:nvSpPr>
          <p:spPr bwMode="auto">
            <a:xfrm>
              <a:off x="2160" y="1440"/>
              <a:ext cx="288" cy="612"/>
            </a:xfrm>
            <a:prstGeom prst="rect">
              <a:avLst/>
            </a:prstGeom>
            <a:noFill/>
            <a:ln w="9525">
              <a:noFill/>
              <a:miter lim="800000"/>
              <a:headEnd/>
              <a:tailEnd/>
            </a:ln>
          </p:spPr>
          <p:txBody>
            <a:bodyPr>
              <a:spAutoFit/>
            </a:bodyPr>
            <a:lstStyle/>
            <a:p>
              <a:pPr eaLnBrk="0" hangingPunct="0">
                <a:spcBef>
                  <a:spcPct val="30000"/>
                </a:spcBef>
              </a:pPr>
              <a:r>
                <a:rPr lang="en-US" sz="1600" b="1" i="1"/>
                <a:t>Q</a:t>
              </a:r>
            </a:p>
            <a:p>
              <a:pPr eaLnBrk="0" hangingPunct="0">
                <a:spcBef>
                  <a:spcPct val="30000"/>
                </a:spcBef>
              </a:pPr>
              <a:endParaRPr lang="en-US" sz="1600" b="1" i="1"/>
            </a:p>
            <a:p>
              <a:pPr eaLnBrk="0" hangingPunct="0">
                <a:spcBef>
                  <a:spcPct val="30000"/>
                </a:spcBef>
              </a:pPr>
              <a:r>
                <a:rPr lang="en-US" sz="1600" b="1" i="1"/>
                <a:t>Q'</a:t>
              </a:r>
            </a:p>
          </p:txBody>
        </p:sp>
        <p:sp>
          <p:nvSpPr>
            <p:cNvPr id="82" name="Line 20"/>
            <p:cNvSpPr>
              <a:spLocks noChangeShapeType="1"/>
            </p:cNvSpPr>
            <p:nvPr/>
          </p:nvSpPr>
          <p:spPr bwMode="auto">
            <a:xfrm>
              <a:off x="1248" y="1728"/>
              <a:ext cx="240" cy="0"/>
            </a:xfrm>
            <a:prstGeom prst="line">
              <a:avLst/>
            </a:prstGeom>
            <a:noFill/>
            <a:ln w="19050">
              <a:solidFill>
                <a:schemeClr val="tx1"/>
              </a:solidFill>
              <a:round/>
              <a:headEnd/>
              <a:tailEnd/>
            </a:ln>
          </p:spPr>
          <p:txBody>
            <a:bodyPr wrap="none" anchor="ctr"/>
            <a:lstStyle/>
            <a:p>
              <a:endParaRPr lang="en-US"/>
            </a:p>
          </p:txBody>
        </p:sp>
        <p:sp>
          <p:nvSpPr>
            <p:cNvPr id="83" name="Line 21"/>
            <p:cNvSpPr>
              <a:spLocks noChangeShapeType="1"/>
            </p:cNvSpPr>
            <p:nvPr/>
          </p:nvSpPr>
          <p:spPr bwMode="auto">
            <a:xfrm>
              <a:off x="1248" y="1968"/>
              <a:ext cx="240" cy="0"/>
            </a:xfrm>
            <a:prstGeom prst="line">
              <a:avLst/>
            </a:prstGeom>
            <a:noFill/>
            <a:ln w="19050">
              <a:solidFill>
                <a:schemeClr val="tx1"/>
              </a:solidFill>
              <a:round/>
              <a:headEnd/>
              <a:tailEnd/>
            </a:ln>
          </p:spPr>
          <p:txBody>
            <a:bodyPr wrap="none" anchor="ctr"/>
            <a:lstStyle/>
            <a:p>
              <a:endParaRPr lang="en-US"/>
            </a:p>
          </p:txBody>
        </p:sp>
        <p:sp>
          <p:nvSpPr>
            <p:cNvPr id="84" name="AutoShape 22"/>
            <p:cNvSpPr>
              <a:spLocks noChangeArrowheads="1"/>
            </p:cNvSpPr>
            <p:nvPr/>
          </p:nvSpPr>
          <p:spPr bwMode="auto">
            <a:xfrm rot="5400000">
              <a:off x="1488" y="1680"/>
              <a:ext cx="72" cy="72"/>
            </a:xfrm>
            <a:prstGeom prst="triangle">
              <a:avLst>
                <a:gd name="adj" fmla="val 50000"/>
              </a:avLst>
            </a:prstGeom>
            <a:noFill/>
            <a:ln w="19050">
              <a:solidFill>
                <a:schemeClr val="tx1"/>
              </a:solidFill>
              <a:miter lim="800000"/>
              <a:headEnd/>
              <a:tailEnd/>
            </a:ln>
          </p:spPr>
          <p:txBody>
            <a:bodyPr wrap="none" anchor="ctr"/>
            <a:lstStyle/>
            <a:p>
              <a:endParaRPr lang="en-US"/>
            </a:p>
          </p:txBody>
        </p:sp>
      </p:grpSp>
      <p:sp>
        <p:nvSpPr>
          <p:cNvPr id="85" name="Rectangle 3"/>
          <p:cNvSpPr txBox="1">
            <a:spLocks noChangeArrowheads="1"/>
          </p:cNvSpPr>
          <p:nvPr/>
        </p:nvSpPr>
        <p:spPr bwMode="auto">
          <a:xfrm>
            <a:off x="457200" y="3367842"/>
            <a:ext cx="82296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4638" marR="0" lvl="0" indent="-274638" algn="l" defTabSz="914400" rtl="0" eaLnBrk="1" fontAlgn="base" latinLnBrk="0" hangingPunct="1">
              <a:lnSpc>
                <a:spcPct val="100000"/>
              </a:lnSpc>
              <a:spcBef>
                <a:spcPct val="50000"/>
              </a:spcBef>
              <a:spcAft>
                <a:spcPct val="0"/>
              </a:spcAft>
              <a:buClr>
                <a:schemeClr val="accent1"/>
              </a:buClr>
              <a:buSzPct val="100000"/>
              <a:buFont typeface="Wingdings" panose="05000000000000000000" pitchFamily="2" charset="2"/>
              <a:buChar char="§"/>
              <a:tabLst/>
              <a:defRPr/>
            </a:pPr>
            <a:r>
              <a:rPr kumimoji="0" lang="en-US" sz="2400" b="0" i="0" u="none" strike="noStrike" kern="0" cap="none" spc="0" normalizeH="0" baseline="0" noProof="0" dirty="0">
                <a:ln>
                  <a:noFill/>
                </a:ln>
                <a:solidFill>
                  <a:srgbClr val="C00000"/>
                </a:solidFill>
                <a:effectLst/>
                <a:uLnTx/>
                <a:uFillTx/>
                <a:latin typeface="+mn-lt"/>
                <a:ea typeface="+mn-ea"/>
                <a:cs typeface="+mn-cs"/>
              </a:rPr>
              <a:t>Characteristic table </a:t>
            </a:r>
            <a:r>
              <a:rPr kumimoji="0" lang="en-US" sz="2400" b="0" i="0" u="none" strike="noStrike" kern="0" cap="none" spc="0" normalizeH="0" baseline="0" noProof="0" dirty="0">
                <a:ln>
                  <a:noFill/>
                </a:ln>
                <a:solidFill>
                  <a:schemeClr val="tx1"/>
                </a:solidFill>
                <a:effectLst/>
                <a:uLnTx/>
                <a:uFillTx/>
                <a:latin typeface="+mn-lt"/>
                <a:ea typeface="+mn-ea"/>
                <a:cs typeface="+mn-cs"/>
              </a:rPr>
              <a:t>of positive edge-triggered </a:t>
            </a:r>
            <a:r>
              <a:rPr kumimoji="0" lang="en-US" sz="2400" b="0" i="1" u="none" strike="noStrike" kern="0" cap="none" spc="0" normalizeH="0" baseline="0" noProof="0" dirty="0">
                <a:ln>
                  <a:noFill/>
                </a:ln>
                <a:solidFill>
                  <a:schemeClr val="tx1"/>
                </a:solidFill>
                <a:effectLst/>
                <a:uLnTx/>
                <a:uFillTx/>
                <a:latin typeface="+mn-lt"/>
                <a:ea typeface="+mn-ea"/>
                <a:cs typeface="+mn-cs"/>
              </a:rPr>
              <a:t>S-R</a:t>
            </a:r>
            <a:r>
              <a:rPr kumimoji="0" lang="en-US" sz="2400" b="0" i="0" u="none" strike="noStrike" kern="0" cap="none" spc="0" normalizeH="0" baseline="0" noProof="0" dirty="0">
                <a:ln>
                  <a:noFill/>
                </a:ln>
                <a:solidFill>
                  <a:schemeClr val="tx1"/>
                </a:solidFill>
                <a:effectLst/>
                <a:uLnTx/>
                <a:uFillTx/>
                <a:latin typeface="+mn-lt"/>
                <a:ea typeface="+mn-ea"/>
                <a:cs typeface="+mn-cs"/>
              </a:rPr>
              <a:t> flip-flop:</a:t>
            </a:r>
          </a:p>
        </p:txBody>
      </p:sp>
    </p:spTree>
    <p:extLst>
      <p:ext uri="{BB962C8B-B14F-4D97-AF65-F5344CB8AC3E}">
        <p14:creationId xmlns:p14="http://schemas.microsoft.com/office/powerpoint/2010/main" val="33105648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dissolve">
                                      <p:cBhvr>
                                        <p:cTn id="7" dur="500"/>
                                        <p:tgtEl>
                                          <p:spTgt spid="85">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dissolve">
                                      <p:cBhvr>
                                        <p:cTn id="1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4.2 </a:t>
            </a:r>
            <a:r>
              <a:rPr lang="en-GB" sz="3600" i="1" dirty="0">
                <a:solidFill>
                  <a:srgbClr val="0000FF"/>
                </a:solidFill>
              </a:rPr>
              <a:t>D</a:t>
            </a:r>
            <a:r>
              <a:rPr lang="en-GB" sz="3600" dirty="0">
                <a:solidFill>
                  <a:srgbClr val="0000FF"/>
                </a:solidFill>
              </a:rPr>
              <a:t> Flip-flop (1/2)</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13</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0" name="Rectangle 3"/>
          <p:cNvSpPr txBox="1">
            <a:spLocks noChangeArrowheads="1"/>
          </p:cNvSpPr>
          <p:nvPr/>
        </p:nvSpPr>
        <p:spPr>
          <a:xfrm>
            <a:off x="457200" y="1260475"/>
            <a:ext cx="8229600" cy="21685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638" indent="-274638" fontAlgn="auto">
              <a:spcAft>
                <a:spcPts val="0"/>
              </a:spcAft>
              <a:buSzPct val="100000"/>
              <a:buFont typeface="Wingdings" panose="05000000000000000000" pitchFamily="2" charset="2"/>
              <a:buChar char="§"/>
            </a:pPr>
            <a:r>
              <a:rPr lang="en-US" i="1" dirty="0">
                <a:solidFill>
                  <a:srgbClr val="0000CC"/>
                </a:solidFill>
              </a:rPr>
              <a:t>D</a:t>
            </a:r>
            <a:r>
              <a:rPr lang="en-US" dirty="0">
                <a:solidFill>
                  <a:srgbClr val="0000CC"/>
                </a:solidFill>
              </a:rPr>
              <a:t> flip-flop</a:t>
            </a:r>
            <a:r>
              <a:rPr lang="en-US" dirty="0"/>
              <a:t>: Single input </a:t>
            </a:r>
            <a:r>
              <a:rPr lang="en-US" i="1" dirty="0"/>
              <a:t>D</a:t>
            </a:r>
            <a:r>
              <a:rPr lang="en-US" dirty="0"/>
              <a:t> (data). On the triggering edge of the clock pulse,</a:t>
            </a:r>
          </a:p>
          <a:p>
            <a:pPr marL="625475" lvl="1" indent="-260350" fontAlgn="auto">
              <a:spcAft>
                <a:spcPts val="0"/>
              </a:spcAft>
              <a:buSzPct val="100000"/>
              <a:buFont typeface="Wingdings" panose="05000000000000000000" pitchFamily="2" charset="2"/>
              <a:buChar char="§"/>
            </a:pPr>
            <a:r>
              <a:rPr lang="en-US" i="1" dirty="0"/>
              <a:t>D</a:t>
            </a:r>
            <a:r>
              <a:rPr lang="en-US" dirty="0"/>
              <a:t> = HIGH </a:t>
            </a:r>
            <a:r>
              <a:rPr lang="en-US" dirty="0">
                <a:sym typeface="Wingdings" pitchFamily="2" charset="2"/>
              </a:rPr>
              <a:t> </a:t>
            </a:r>
            <a:r>
              <a:rPr lang="en-US" i="1" dirty="0">
                <a:sym typeface="Wingdings" pitchFamily="2" charset="2"/>
              </a:rPr>
              <a:t>Q</a:t>
            </a:r>
            <a:r>
              <a:rPr lang="en-US" dirty="0">
                <a:sym typeface="Wingdings" pitchFamily="2" charset="2"/>
              </a:rPr>
              <a:t> becomes HIGH (SET state)</a:t>
            </a:r>
          </a:p>
          <a:p>
            <a:pPr marL="625475" lvl="1" indent="-260350" fontAlgn="auto">
              <a:spcAft>
                <a:spcPts val="0"/>
              </a:spcAft>
              <a:buSzPct val="100000"/>
              <a:buFont typeface="Wingdings" panose="05000000000000000000" pitchFamily="2" charset="2"/>
              <a:buChar char="§"/>
            </a:pPr>
            <a:r>
              <a:rPr lang="en-US" i="1" dirty="0">
                <a:sym typeface="Wingdings" pitchFamily="2" charset="2"/>
              </a:rPr>
              <a:t>D</a:t>
            </a:r>
            <a:r>
              <a:rPr lang="en-US" dirty="0">
                <a:sym typeface="Wingdings" pitchFamily="2" charset="2"/>
              </a:rPr>
              <a:t> = LOW  </a:t>
            </a:r>
            <a:r>
              <a:rPr lang="en-US" i="1" dirty="0">
                <a:sym typeface="Wingdings" pitchFamily="2" charset="2"/>
              </a:rPr>
              <a:t>Q</a:t>
            </a:r>
            <a:r>
              <a:rPr lang="en-US" dirty="0">
                <a:sym typeface="Wingdings" pitchFamily="2" charset="2"/>
              </a:rPr>
              <a:t> becomes LOW (RESET state)</a:t>
            </a:r>
          </a:p>
          <a:p>
            <a:pPr marL="274638" indent="-274638" fontAlgn="auto">
              <a:spcBef>
                <a:spcPct val="50000"/>
              </a:spcBef>
              <a:spcAft>
                <a:spcPts val="0"/>
              </a:spcAft>
              <a:buSzPct val="100000"/>
              <a:buFont typeface="Wingdings" panose="05000000000000000000" pitchFamily="2" charset="2"/>
              <a:buChar char="§"/>
            </a:pPr>
            <a:r>
              <a:rPr lang="en-US" dirty="0"/>
              <a:t>Hence, </a:t>
            </a:r>
            <a:r>
              <a:rPr lang="en-US" i="1" dirty="0"/>
              <a:t>Q</a:t>
            </a:r>
            <a:r>
              <a:rPr lang="en-US" dirty="0"/>
              <a:t> “follows” </a:t>
            </a:r>
            <a:r>
              <a:rPr lang="en-US" i="1" dirty="0"/>
              <a:t>D</a:t>
            </a:r>
            <a:r>
              <a:rPr lang="en-US" dirty="0"/>
              <a:t> at the clock edge.</a:t>
            </a:r>
          </a:p>
        </p:txBody>
      </p:sp>
      <p:grpSp>
        <p:nvGrpSpPr>
          <p:cNvPr id="11" name="Group 41"/>
          <p:cNvGrpSpPr>
            <a:grpSpLocks/>
          </p:cNvGrpSpPr>
          <p:nvPr/>
        </p:nvGrpSpPr>
        <p:grpSpPr bwMode="auto">
          <a:xfrm>
            <a:off x="990600" y="4129842"/>
            <a:ext cx="3505200" cy="2012950"/>
            <a:chOff x="888" y="2400"/>
            <a:chExt cx="2208" cy="1268"/>
          </a:xfrm>
        </p:grpSpPr>
        <p:sp>
          <p:nvSpPr>
            <p:cNvPr id="13" name="Text Box 21"/>
            <p:cNvSpPr txBox="1">
              <a:spLocks noChangeArrowheads="1"/>
            </p:cNvSpPr>
            <p:nvPr/>
          </p:nvSpPr>
          <p:spPr bwMode="auto">
            <a:xfrm>
              <a:off x="888" y="3264"/>
              <a:ext cx="2208" cy="404"/>
            </a:xfrm>
            <a:prstGeom prst="rect">
              <a:avLst/>
            </a:prstGeom>
            <a:noFill/>
            <a:ln w="9525">
              <a:noFill/>
              <a:miter lim="800000"/>
              <a:headEnd/>
              <a:tailEnd/>
            </a:ln>
          </p:spPr>
          <p:txBody>
            <a:bodyPr>
              <a:spAutoFit/>
            </a:bodyPr>
            <a:lstStyle/>
            <a:p>
              <a:pPr eaLnBrk="0" hangingPunct="0">
                <a:spcBef>
                  <a:spcPct val="20000"/>
                </a:spcBef>
              </a:pPr>
              <a:r>
                <a:rPr lang="en-US"/>
                <a:t>A positive edge-triggered D flip-flop formed with an S-R flip-flop.</a:t>
              </a:r>
            </a:p>
          </p:txBody>
        </p:sp>
        <p:grpSp>
          <p:nvGrpSpPr>
            <p:cNvPr id="14" name="Group 22"/>
            <p:cNvGrpSpPr>
              <a:grpSpLocks/>
            </p:cNvGrpSpPr>
            <p:nvPr/>
          </p:nvGrpSpPr>
          <p:grpSpPr bwMode="auto">
            <a:xfrm>
              <a:off x="1056" y="2400"/>
              <a:ext cx="1872" cy="768"/>
              <a:chOff x="768" y="2496"/>
              <a:chExt cx="1872" cy="768"/>
            </a:xfrm>
          </p:grpSpPr>
          <p:sp>
            <p:nvSpPr>
              <p:cNvPr id="15" name="Rectangle 23"/>
              <p:cNvSpPr>
                <a:spLocks noChangeArrowheads="1"/>
              </p:cNvSpPr>
              <p:nvPr/>
            </p:nvSpPr>
            <p:spPr bwMode="auto">
              <a:xfrm>
                <a:off x="1680" y="2496"/>
                <a:ext cx="480" cy="768"/>
              </a:xfrm>
              <a:prstGeom prst="rect">
                <a:avLst/>
              </a:prstGeom>
              <a:noFill/>
              <a:ln w="25400">
                <a:solidFill>
                  <a:schemeClr val="tx1"/>
                </a:solidFill>
                <a:miter lim="800000"/>
                <a:headEnd/>
                <a:tailEnd/>
              </a:ln>
            </p:spPr>
            <p:txBody>
              <a:bodyPr wrap="none" anchor="ctr"/>
              <a:lstStyle/>
              <a:p>
                <a:endParaRPr lang="en-US"/>
              </a:p>
            </p:txBody>
          </p:sp>
          <p:sp>
            <p:nvSpPr>
              <p:cNvPr id="16" name="Line 24"/>
              <p:cNvSpPr>
                <a:spLocks noChangeShapeType="1"/>
              </p:cNvSpPr>
              <p:nvPr/>
            </p:nvSpPr>
            <p:spPr bwMode="auto">
              <a:xfrm>
                <a:off x="1104" y="2640"/>
                <a:ext cx="576" cy="0"/>
              </a:xfrm>
              <a:prstGeom prst="line">
                <a:avLst/>
              </a:prstGeom>
              <a:noFill/>
              <a:ln w="19050">
                <a:solidFill>
                  <a:schemeClr val="tx1"/>
                </a:solidFill>
                <a:round/>
                <a:headEnd/>
                <a:tailEnd/>
              </a:ln>
            </p:spPr>
            <p:txBody>
              <a:bodyPr wrap="none" anchor="ctr"/>
              <a:lstStyle/>
              <a:p>
                <a:endParaRPr lang="en-US"/>
              </a:p>
            </p:txBody>
          </p:sp>
          <p:sp>
            <p:nvSpPr>
              <p:cNvPr id="17" name="Oval 25"/>
              <p:cNvSpPr>
                <a:spLocks noChangeArrowheads="1"/>
              </p:cNvSpPr>
              <p:nvPr/>
            </p:nvSpPr>
            <p:spPr bwMode="auto">
              <a:xfrm>
                <a:off x="2160" y="3049"/>
                <a:ext cx="48" cy="48"/>
              </a:xfrm>
              <a:prstGeom prst="ellipse">
                <a:avLst/>
              </a:prstGeom>
              <a:noFill/>
              <a:ln w="19050">
                <a:solidFill>
                  <a:schemeClr val="tx1"/>
                </a:solidFill>
                <a:round/>
                <a:headEnd/>
                <a:tailEnd/>
              </a:ln>
            </p:spPr>
            <p:txBody>
              <a:bodyPr wrap="none" anchor="ctr"/>
              <a:lstStyle/>
              <a:p>
                <a:endParaRPr lang="en-US"/>
              </a:p>
            </p:txBody>
          </p:sp>
          <p:sp>
            <p:nvSpPr>
              <p:cNvPr id="18" name="Line 26"/>
              <p:cNvSpPr>
                <a:spLocks noChangeShapeType="1"/>
              </p:cNvSpPr>
              <p:nvPr/>
            </p:nvSpPr>
            <p:spPr bwMode="auto">
              <a:xfrm>
                <a:off x="2160" y="2688"/>
                <a:ext cx="192" cy="0"/>
              </a:xfrm>
              <a:prstGeom prst="line">
                <a:avLst/>
              </a:prstGeom>
              <a:noFill/>
              <a:ln w="19050">
                <a:solidFill>
                  <a:schemeClr val="tx1"/>
                </a:solidFill>
                <a:round/>
                <a:headEnd/>
                <a:tailEnd/>
              </a:ln>
            </p:spPr>
            <p:txBody>
              <a:bodyPr wrap="none" anchor="ctr"/>
              <a:lstStyle/>
              <a:p>
                <a:endParaRPr lang="en-US"/>
              </a:p>
            </p:txBody>
          </p:sp>
          <p:sp>
            <p:nvSpPr>
              <p:cNvPr id="19" name="Line 27"/>
              <p:cNvSpPr>
                <a:spLocks noChangeShapeType="1"/>
              </p:cNvSpPr>
              <p:nvPr/>
            </p:nvSpPr>
            <p:spPr bwMode="auto">
              <a:xfrm flipV="1">
                <a:off x="2208" y="3072"/>
                <a:ext cx="144" cy="0"/>
              </a:xfrm>
              <a:prstGeom prst="line">
                <a:avLst/>
              </a:prstGeom>
              <a:noFill/>
              <a:ln w="19050">
                <a:solidFill>
                  <a:schemeClr val="tx1"/>
                </a:solidFill>
                <a:round/>
                <a:headEnd/>
                <a:tailEnd/>
              </a:ln>
            </p:spPr>
            <p:txBody>
              <a:bodyPr wrap="none" anchor="ctr"/>
              <a:lstStyle/>
              <a:p>
                <a:endParaRPr lang="en-US"/>
              </a:p>
            </p:txBody>
          </p:sp>
          <p:sp>
            <p:nvSpPr>
              <p:cNvPr id="20" name="Text Box 28"/>
              <p:cNvSpPr txBox="1">
                <a:spLocks noChangeArrowheads="1"/>
              </p:cNvSpPr>
              <p:nvPr/>
            </p:nvSpPr>
            <p:spPr bwMode="auto">
              <a:xfrm>
                <a:off x="1680" y="2544"/>
                <a:ext cx="336" cy="674"/>
              </a:xfrm>
              <a:prstGeom prst="rect">
                <a:avLst/>
              </a:prstGeom>
              <a:noFill/>
              <a:ln w="9525">
                <a:noFill/>
                <a:miter lim="800000"/>
                <a:headEnd/>
                <a:tailEnd/>
              </a:ln>
            </p:spPr>
            <p:txBody>
              <a:bodyPr>
                <a:spAutoFit/>
              </a:bodyPr>
              <a:lstStyle/>
              <a:p>
                <a:pPr eaLnBrk="0" hangingPunct="0">
                  <a:spcBef>
                    <a:spcPct val="50000"/>
                  </a:spcBef>
                </a:pPr>
                <a:r>
                  <a:rPr lang="en-US" sz="1600" b="1" i="1"/>
                  <a:t>S</a:t>
                </a:r>
              </a:p>
              <a:p>
                <a:pPr eaLnBrk="0" hangingPunct="0">
                  <a:spcBef>
                    <a:spcPct val="50000"/>
                  </a:spcBef>
                </a:pPr>
                <a:r>
                  <a:rPr lang="en-US" sz="1600" b="1" i="1"/>
                  <a:t> C</a:t>
                </a:r>
              </a:p>
              <a:p>
                <a:pPr eaLnBrk="0" hangingPunct="0">
                  <a:spcBef>
                    <a:spcPct val="50000"/>
                  </a:spcBef>
                </a:pPr>
                <a:r>
                  <a:rPr lang="en-US" sz="1600" b="1" i="1"/>
                  <a:t>R</a:t>
                </a:r>
              </a:p>
            </p:txBody>
          </p:sp>
          <p:sp>
            <p:nvSpPr>
              <p:cNvPr id="21" name="Rectangle 29"/>
              <p:cNvSpPr>
                <a:spLocks noChangeArrowheads="1"/>
              </p:cNvSpPr>
              <p:nvPr/>
            </p:nvSpPr>
            <p:spPr bwMode="auto">
              <a:xfrm>
                <a:off x="2352" y="2592"/>
                <a:ext cx="288" cy="612"/>
              </a:xfrm>
              <a:prstGeom prst="rect">
                <a:avLst/>
              </a:prstGeom>
              <a:noFill/>
              <a:ln w="9525">
                <a:noFill/>
                <a:miter lim="800000"/>
                <a:headEnd/>
                <a:tailEnd/>
              </a:ln>
            </p:spPr>
            <p:txBody>
              <a:bodyPr>
                <a:spAutoFit/>
              </a:bodyPr>
              <a:lstStyle/>
              <a:p>
                <a:pPr eaLnBrk="0" hangingPunct="0">
                  <a:spcBef>
                    <a:spcPct val="30000"/>
                  </a:spcBef>
                </a:pPr>
                <a:r>
                  <a:rPr lang="en-US" sz="1600" b="1" i="1"/>
                  <a:t>Q</a:t>
                </a:r>
              </a:p>
              <a:p>
                <a:pPr eaLnBrk="0" hangingPunct="0">
                  <a:spcBef>
                    <a:spcPct val="30000"/>
                  </a:spcBef>
                </a:pPr>
                <a:endParaRPr lang="en-US" sz="1600" b="1" i="1"/>
              </a:p>
              <a:p>
                <a:pPr eaLnBrk="0" hangingPunct="0">
                  <a:spcBef>
                    <a:spcPct val="30000"/>
                  </a:spcBef>
                </a:pPr>
                <a:r>
                  <a:rPr lang="en-US" sz="1600" b="1" i="1"/>
                  <a:t>Q'</a:t>
                </a:r>
              </a:p>
            </p:txBody>
          </p:sp>
          <p:sp>
            <p:nvSpPr>
              <p:cNvPr id="22" name="Line 30"/>
              <p:cNvSpPr>
                <a:spLocks noChangeShapeType="1"/>
              </p:cNvSpPr>
              <p:nvPr/>
            </p:nvSpPr>
            <p:spPr bwMode="auto">
              <a:xfrm>
                <a:off x="1104" y="2880"/>
                <a:ext cx="576" cy="0"/>
              </a:xfrm>
              <a:prstGeom prst="line">
                <a:avLst/>
              </a:prstGeom>
              <a:noFill/>
              <a:ln w="19050">
                <a:solidFill>
                  <a:schemeClr val="tx1"/>
                </a:solidFill>
                <a:round/>
                <a:headEnd/>
                <a:tailEnd/>
              </a:ln>
            </p:spPr>
            <p:txBody>
              <a:bodyPr wrap="none" anchor="ctr"/>
              <a:lstStyle/>
              <a:p>
                <a:endParaRPr lang="en-US"/>
              </a:p>
            </p:txBody>
          </p:sp>
          <p:sp>
            <p:nvSpPr>
              <p:cNvPr id="23" name="Line 31"/>
              <p:cNvSpPr>
                <a:spLocks noChangeShapeType="1"/>
              </p:cNvSpPr>
              <p:nvPr/>
            </p:nvSpPr>
            <p:spPr bwMode="auto">
              <a:xfrm flipV="1">
                <a:off x="1584" y="3120"/>
                <a:ext cx="96" cy="0"/>
              </a:xfrm>
              <a:prstGeom prst="line">
                <a:avLst/>
              </a:prstGeom>
              <a:noFill/>
              <a:ln w="19050">
                <a:solidFill>
                  <a:schemeClr val="tx1"/>
                </a:solidFill>
                <a:round/>
                <a:headEnd/>
                <a:tailEnd/>
              </a:ln>
            </p:spPr>
            <p:txBody>
              <a:bodyPr wrap="none" anchor="ctr"/>
              <a:lstStyle/>
              <a:p>
                <a:endParaRPr lang="en-US"/>
              </a:p>
            </p:txBody>
          </p:sp>
          <p:sp>
            <p:nvSpPr>
              <p:cNvPr id="24" name="AutoShape 32"/>
              <p:cNvSpPr>
                <a:spLocks noChangeArrowheads="1"/>
              </p:cNvSpPr>
              <p:nvPr/>
            </p:nvSpPr>
            <p:spPr bwMode="auto">
              <a:xfrm rot="5400000">
                <a:off x="1680" y="2832"/>
                <a:ext cx="72" cy="72"/>
              </a:xfrm>
              <a:prstGeom prst="triangle">
                <a:avLst>
                  <a:gd name="adj" fmla="val 50000"/>
                </a:avLst>
              </a:prstGeom>
              <a:noFill/>
              <a:ln w="19050">
                <a:solidFill>
                  <a:schemeClr val="tx1"/>
                </a:solidFill>
                <a:miter lim="800000"/>
                <a:headEnd/>
                <a:tailEnd/>
              </a:ln>
            </p:spPr>
            <p:txBody>
              <a:bodyPr wrap="none" anchor="ctr"/>
              <a:lstStyle/>
              <a:p>
                <a:endParaRPr lang="en-US"/>
              </a:p>
            </p:txBody>
          </p:sp>
          <p:sp>
            <p:nvSpPr>
              <p:cNvPr id="25" name="Line 33"/>
              <p:cNvSpPr>
                <a:spLocks noChangeShapeType="1"/>
              </p:cNvSpPr>
              <p:nvPr/>
            </p:nvSpPr>
            <p:spPr bwMode="auto">
              <a:xfrm rot="5400000">
                <a:off x="1008" y="2880"/>
                <a:ext cx="480" cy="0"/>
              </a:xfrm>
              <a:prstGeom prst="line">
                <a:avLst/>
              </a:prstGeom>
              <a:noFill/>
              <a:ln w="19050">
                <a:solidFill>
                  <a:schemeClr val="tx1"/>
                </a:solidFill>
                <a:round/>
                <a:headEnd/>
                <a:tailEnd/>
              </a:ln>
            </p:spPr>
            <p:txBody>
              <a:bodyPr wrap="none" anchor="ctr"/>
              <a:lstStyle/>
              <a:p>
                <a:endParaRPr lang="en-US"/>
              </a:p>
            </p:txBody>
          </p:sp>
          <p:sp>
            <p:nvSpPr>
              <p:cNvPr id="26" name="Text Box 34"/>
              <p:cNvSpPr txBox="1">
                <a:spLocks noChangeArrowheads="1"/>
              </p:cNvSpPr>
              <p:nvPr/>
            </p:nvSpPr>
            <p:spPr bwMode="auto">
              <a:xfrm>
                <a:off x="768" y="2784"/>
                <a:ext cx="384" cy="212"/>
              </a:xfrm>
              <a:prstGeom prst="rect">
                <a:avLst/>
              </a:prstGeom>
              <a:noFill/>
              <a:ln w="9525">
                <a:noFill/>
                <a:miter lim="800000"/>
                <a:headEnd/>
                <a:tailEnd/>
              </a:ln>
            </p:spPr>
            <p:txBody>
              <a:bodyPr>
                <a:spAutoFit/>
              </a:bodyPr>
              <a:lstStyle/>
              <a:p>
                <a:pPr eaLnBrk="0" hangingPunct="0">
                  <a:spcBef>
                    <a:spcPct val="50000"/>
                  </a:spcBef>
                </a:pPr>
                <a:r>
                  <a:rPr lang="en-GB" sz="1600" b="1" i="1"/>
                  <a:t>CLK</a:t>
                </a:r>
              </a:p>
            </p:txBody>
          </p:sp>
          <p:sp>
            <p:nvSpPr>
              <p:cNvPr id="27" name="Oval 35"/>
              <p:cNvSpPr>
                <a:spLocks noChangeArrowheads="1"/>
              </p:cNvSpPr>
              <p:nvPr/>
            </p:nvSpPr>
            <p:spPr bwMode="auto">
              <a:xfrm>
                <a:off x="1224" y="2615"/>
                <a:ext cx="58" cy="47"/>
              </a:xfrm>
              <a:prstGeom prst="ellipse">
                <a:avLst/>
              </a:prstGeom>
              <a:solidFill>
                <a:schemeClr val="tx1"/>
              </a:solidFill>
              <a:ln w="9525">
                <a:solidFill>
                  <a:schemeClr val="tx1"/>
                </a:solidFill>
                <a:round/>
                <a:headEnd/>
                <a:tailEnd/>
              </a:ln>
            </p:spPr>
            <p:txBody>
              <a:bodyPr wrap="none" anchor="ctr"/>
              <a:lstStyle/>
              <a:p>
                <a:endParaRPr lang="en-US"/>
              </a:p>
            </p:txBody>
          </p:sp>
          <p:grpSp>
            <p:nvGrpSpPr>
              <p:cNvPr id="28" name="Group 36"/>
              <p:cNvGrpSpPr>
                <a:grpSpLocks/>
              </p:cNvGrpSpPr>
              <p:nvPr/>
            </p:nvGrpSpPr>
            <p:grpSpPr bwMode="auto">
              <a:xfrm>
                <a:off x="1344" y="3024"/>
                <a:ext cx="233" cy="185"/>
                <a:chOff x="3648" y="2544"/>
                <a:chExt cx="233" cy="185"/>
              </a:xfrm>
            </p:grpSpPr>
            <p:sp>
              <p:nvSpPr>
                <p:cNvPr id="31" name="AutoShape 37"/>
                <p:cNvSpPr>
                  <a:spLocks noChangeArrowheads="1"/>
                </p:cNvSpPr>
                <p:nvPr/>
              </p:nvSpPr>
              <p:spPr bwMode="auto">
                <a:xfrm rot="5400000">
                  <a:off x="3625" y="2567"/>
                  <a:ext cx="185" cy="139"/>
                </a:xfrm>
                <a:prstGeom prst="flowChartExtract">
                  <a:avLst/>
                </a:prstGeom>
                <a:noFill/>
                <a:ln w="22225">
                  <a:solidFill>
                    <a:schemeClr val="tx1"/>
                  </a:solidFill>
                  <a:miter lim="800000"/>
                  <a:headEnd/>
                  <a:tailEnd/>
                </a:ln>
              </p:spPr>
              <p:txBody>
                <a:bodyPr wrap="none" anchor="ctr"/>
                <a:lstStyle/>
                <a:p>
                  <a:endParaRPr lang="en-US"/>
                </a:p>
              </p:txBody>
            </p:sp>
            <p:sp>
              <p:nvSpPr>
                <p:cNvPr id="32" name="Oval 38"/>
                <p:cNvSpPr>
                  <a:spLocks noChangeArrowheads="1"/>
                </p:cNvSpPr>
                <p:nvPr/>
              </p:nvSpPr>
              <p:spPr bwMode="auto">
                <a:xfrm>
                  <a:off x="3809" y="2600"/>
                  <a:ext cx="72" cy="74"/>
                </a:xfrm>
                <a:prstGeom prst="ellipse">
                  <a:avLst/>
                </a:prstGeom>
                <a:noFill/>
                <a:ln w="22225">
                  <a:solidFill>
                    <a:schemeClr val="tx1"/>
                  </a:solidFill>
                  <a:round/>
                  <a:headEnd/>
                  <a:tailEnd/>
                </a:ln>
              </p:spPr>
              <p:txBody>
                <a:bodyPr wrap="none" anchor="ctr"/>
                <a:lstStyle/>
                <a:p>
                  <a:endParaRPr lang="en-US"/>
                </a:p>
              </p:txBody>
            </p:sp>
          </p:grpSp>
          <p:sp>
            <p:nvSpPr>
              <p:cNvPr id="29" name="Line 39"/>
              <p:cNvSpPr>
                <a:spLocks noChangeShapeType="1"/>
              </p:cNvSpPr>
              <p:nvPr/>
            </p:nvSpPr>
            <p:spPr bwMode="auto">
              <a:xfrm flipV="1">
                <a:off x="1248" y="3120"/>
                <a:ext cx="96" cy="0"/>
              </a:xfrm>
              <a:prstGeom prst="line">
                <a:avLst/>
              </a:prstGeom>
              <a:noFill/>
              <a:ln w="19050">
                <a:solidFill>
                  <a:schemeClr val="tx1"/>
                </a:solidFill>
                <a:round/>
                <a:headEnd/>
                <a:tailEnd/>
              </a:ln>
            </p:spPr>
            <p:txBody>
              <a:bodyPr wrap="none" anchor="ctr"/>
              <a:lstStyle/>
              <a:p>
                <a:endParaRPr lang="en-US"/>
              </a:p>
            </p:txBody>
          </p:sp>
          <p:sp>
            <p:nvSpPr>
              <p:cNvPr id="30" name="Rectangle 40"/>
              <p:cNvSpPr>
                <a:spLocks noChangeArrowheads="1"/>
              </p:cNvSpPr>
              <p:nvPr/>
            </p:nvSpPr>
            <p:spPr bwMode="auto">
              <a:xfrm>
                <a:off x="912" y="2544"/>
                <a:ext cx="240" cy="212"/>
              </a:xfrm>
              <a:prstGeom prst="rect">
                <a:avLst/>
              </a:prstGeom>
              <a:noFill/>
              <a:ln w="9525">
                <a:noFill/>
                <a:miter lim="800000"/>
                <a:headEnd/>
                <a:tailEnd/>
              </a:ln>
            </p:spPr>
            <p:txBody>
              <a:bodyPr>
                <a:spAutoFit/>
              </a:bodyPr>
              <a:lstStyle/>
              <a:p>
                <a:pPr eaLnBrk="0" hangingPunct="0">
                  <a:spcBef>
                    <a:spcPct val="30000"/>
                  </a:spcBef>
                </a:pPr>
                <a:r>
                  <a:rPr lang="en-US" sz="1600" b="1" i="1"/>
                  <a:t>D</a:t>
                </a:r>
              </a:p>
            </p:txBody>
          </p:sp>
        </p:grpSp>
      </p:grpSp>
      <p:grpSp>
        <p:nvGrpSpPr>
          <p:cNvPr id="33" name="Group 51"/>
          <p:cNvGrpSpPr>
            <a:grpSpLocks/>
          </p:cNvGrpSpPr>
          <p:nvPr/>
        </p:nvGrpSpPr>
        <p:grpSpPr bwMode="auto">
          <a:xfrm>
            <a:off x="4876800" y="4434642"/>
            <a:ext cx="3275013" cy="1295400"/>
            <a:chOff x="3216" y="2544"/>
            <a:chExt cx="2063" cy="816"/>
          </a:xfrm>
        </p:grpSpPr>
        <p:grpSp>
          <p:nvGrpSpPr>
            <p:cNvPr id="34" name="Group 46"/>
            <p:cNvGrpSpPr>
              <a:grpSpLocks/>
            </p:cNvGrpSpPr>
            <p:nvPr/>
          </p:nvGrpSpPr>
          <p:grpSpPr bwMode="auto">
            <a:xfrm>
              <a:off x="3216" y="2544"/>
              <a:ext cx="2063" cy="698"/>
              <a:chOff x="3025" y="2351"/>
              <a:chExt cx="2063" cy="698"/>
            </a:xfrm>
          </p:grpSpPr>
          <p:graphicFrame>
            <p:nvGraphicFramePr>
              <p:cNvPr id="36" name="Object 47"/>
              <p:cNvGraphicFramePr>
                <a:graphicFrameLocks noChangeAspect="1"/>
              </p:cNvGraphicFramePr>
              <p:nvPr/>
            </p:nvGraphicFramePr>
            <p:xfrm>
              <a:off x="3025" y="2351"/>
              <a:ext cx="2063" cy="698"/>
            </p:xfrm>
            <a:graphic>
              <a:graphicData uri="http://schemas.openxmlformats.org/presentationml/2006/ole">
                <mc:AlternateContent xmlns:mc="http://schemas.openxmlformats.org/markup-compatibility/2006">
                  <mc:Choice xmlns:v="urn:schemas-microsoft-com:vml" Requires="v">
                    <p:oleObj spid="_x0000_s4103" name="Document" r:id="rId4" imgW="3286080" imgH="1108440" progId="Word.Document.8">
                      <p:embed/>
                    </p:oleObj>
                  </mc:Choice>
                  <mc:Fallback>
                    <p:oleObj name="Document" r:id="rId4" imgW="3286080" imgH="1108440" progId="Word.Document.8">
                      <p:embed/>
                      <p:pic>
                        <p:nvPicPr>
                          <p:cNvPr id="36" name="Object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5" y="2351"/>
                            <a:ext cx="2063" cy="6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Line 48"/>
              <p:cNvSpPr>
                <a:spLocks noChangeShapeType="1"/>
              </p:cNvSpPr>
              <p:nvPr/>
            </p:nvSpPr>
            <p:spPr bwMode="auto">
              <a:xfrm>
                <a:off x="3072" y="2544"/>
                <a:ext cx="1968" cy="0"/>
              </a:xfrm>
              <a:prstGeom prst="line">
                <a:avLst/>
              </a:prstGeom>
              <a:noFill/>
              <a:ln w="9525">
                <a:solidFill>
                  <a:schemeClr val="tx1"/>
                </a:solidFill>
                <a:round/>
                <a:headEnd/>
                <a:tailEnd/>
              </a:ln>
            </p:spPr>
            <p:txBody>
              <a:bodyPr wrap="none" anchor="ctr"/>
              <a:lstStyle/>
              <a:p>
                <a:endParaRPr lang="en-US"/>
              </a:p>
            </p:txBody>
          </p:sp>
          <p:sp>
            <p:nvSpPr>
              <p:cNvPr id="38" name="Line 49"/>
              <p:cNvSpPr>
                <a:spLocks noChangeShapeType="1"/>
              </p:cNvSpPr>
              <p:nvPr/>
            </p:nvSpPr>
            <p:spPr bwMode="auto">
              <a:xfrm rot="5400000">
                <a:off x="3480" y="2616"/>
                <a:ext cx="528" cy="0"/>
              </a:xfrm>
              <a:prstGeom prst="line">
                <a:avLst/>
              </a:prstGeom>
              <a:noFill/>
              <a:ln w="9525">
                <a:solidFill>
                  <a:schemeClr val="tx1"/>
                </a:solidFill>
                <a:round/>
                <a:headEnd/>
                <a:tailEnd/>
              </a:ln>
            </p:spPr>
            <p:txBody>
              <a:bodyPr wrap="none" anchor="ctr"/>
              <a:lstStyle/>
              <a:p>
                <a:endParaRPr lang="en-US"/>
              </a:p>
            </p:txBody>
          </p:sp>
        </p:grpSp>
        <p:sp>
          <p:nvSpPr>
            <p:cNvPr id="35" name="Text Box 50"/>
            <p:cNvSpPr txBox="1">
              <a:spLocks noChangeArrowheads="1"/>
            </p:cNvSpPr>
            <p:nvPr/>
          </p:nvSpPr>
          <p:spPr bwMode="auto">
            <a:xfrm>
              <a:off x="3240" y="3168"/>
              <a:ext cx="2016" cy="192"/>
            </a:xfrm>
            <a:prstGeom prst="rect">
              <a:avLst/>
            </a:prstGeom>
            <a:noFill/>
            <a:ln w="9525">
              <a:noFill/>
              <a:miter lim="800000"/>
              <a:headEnd/>
              <a:tailEnd/>
            </a:ln>
          </p:spPr>
          <p:txBody>
            <a:bodyPr>
              <a:spAutoFit/>
            </a:bodyPr>
            <a:lstStyle/>
            <a:p>
              <a:pPr eaLnBrk="0" hangingPunct="0">
                <a:spcBef>
                  <a:spcPct val="20000"/>
                </a:spcBef>
              </a:pPr>
              <a:r>
                <a:rPr lang="en-US" sz="1400" b="1">
                  <a:sym typeface="Symbol" pitchFamily="18" charset="2"/>
                </a:rPr>
                <a:t></a:t>
              </a:r>
              <a:r>
                <a:rPr lang="en-US" sz="1400" b="1"/>
                <a:t> = clock transition LOW to HIGH</a:t>
              </a:r>
            </a:p>
          </p:txBody>
        </p:sp>
      </p:grpSp>
      <p:sp>
        <p:nvSpPr>
          <p:cNvPr id="39" name="Rectangle 3"/>
          <p:cNvSpPr txBox="1">
            <a:spLocks noChangeArrowheads="1"/>
          </p:cNvSpPr>
          <p:nvPr/>
        </p:nvSpPr>
        <p:spPr bwMode="auto">
          <a:xfrm>
            <a:off x="457200" y="3520242"/>
            <a:ext cx="8229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4638" marR="0" lvl="0" indent="-274638" algn="l" defTabSz="914400" rtl="0" eaLnBrk="1" fontAlgn="base" latinLnBrk="0" hangingPunct="1">
              <a:lnSpc>
                <a:spcPct val="100000"/>
              </a:lnSpc>
              <a:spcBef>
                <a:spcPct val="50000"/>
              </a:spcBef>
              <a:spcAft>
                <a:spcPct val="0"/>
              </a:spcAft>
              <a:buClr>
                <a:schemeClr val="accent1"/>
              </a:buClr>
              <a:buSzPct val="100000"/>
              <a:buFont typeface="Wingdings" panose="05000000000000000000" pitchFamily="2" charset="2"/>
              <a:buChar char="§"/>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Convert </a:t>
            </a:r>
            <a:r>
              <a:rPr kumimoji="0" lang="en-US" sz="2400" b="0" i="1" u="none" strike="noStrike" kern="0" cap="none" spc="0" normalizeH="0" baseline="0" noProof="0" dirty="0">
                <a:ln>
                  <a:noFill/>
                </a:ln>
                <a:solidFill>
                  <a:schemeClr val="tx1"/>
                </a:solidFill>
                <a:effectLst/>
                <a:uLnTx/>
                <a:uFillTx/>
                <a:latin typeface="+mn-lt"/>
                <a:ea typeface="+mn-ea"/>
                <a:cs typeface="+mn-cs"/>
              </a:rPr>
              <a:t>S-R</a:t>
            </a:r>
            <a:r>
              <a:rPr kumimoji="0" lang="en-US" sz="2400" b="0" i="0" u="none" strike="noStrike" kern="0" cap="none" spc="0" normalizeH="0" baseline="0" noProof="0" dirty="0">
                <a:ln>
                  <a:noFill/>
                </a:ln>
                <a:solidFill>
                  <a:schemeClr val="tx1"/>
                </a:solidFill>
                <a:effectLst/>
                <a:uLnTx/>
                <a:uFillTx/>
                <a:latin typeface="+mn-lt"/>
                <a:ea typeface="+mn-ea"/>
                <a:cs typeface="+mn-cs"/>
              </a:rPr>
              <a:t> flip-flop into a </a:t>
            </a:r>
            <a:r>
              <a:rPr kumimoji="0" lang="en-US" sz="2400" b="0" i="1" u="none" strike="noStrike" kern="0" cap="none" spc="0" normalizeH="0" baseline="0" noProof="0" dirty="0">
                <a:ln>
                  <a:noFill/>
                </a:ln>
                <a:solidFill>
                  <a:schemeClr val="tx1"/>
                </a:solidFill>
                <a:effectLst/>
                <a:uLnTx/>
                <a:uFillTx/>
                <a:latin typeface="+mn-lt"/>
                <a:ea typeface="+mn-ea"/>
                <a:cs typeface="+mn-cs"/>
              </a:rPr>
              <a:t>D</a:t>
            </a:r>
            <a:r>
              <a:rPr kumimoji="0" lang="en-US" sz="2400" b="0" i="0" u="none" strike="noStrike" kern="0" cap="none" spc="0" normalizeH="0" baseline="0" noProof="0" dirty="0">
                <a:ln>
                  <a:noFill/>
                </a:ln>
                <a:solidFill>
                  <a:schemeClr val="tx1"/>
                </a:solidFill>
                <a:effectLst/>
                <a:uLnTx/>
                <a:uFillTx/>
                <a:latin typeface="+mn-lt"/>
                <a:ea typeface="+mn-ea"/>
                <a:cs typeface="+mn-cs"/>
              </a:rPr>
              <a:t> flip-flop: add an inverter.</a:t>
            </a:r>
          </a:p>
        </p:txBody>
      </p:sp>
    </p:spTree>
    <p:extLst>
      <p:ext uri="{BB962C8B-B14F-4D97-AF65-F5344CB8AC3E}">
        <p14:creationId xmlns:p14="http://schemas.microsoft.com/office/powerpoint/2010/main" val="1578843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dissolve">
                                      <p:cBhvr>
                                        <p:cTn id="7" dur="500"/>
                                        <p:tgtEl>
                                          <p:spTgt spid="39">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4.3 </a:t>
            </a:r>
            <a:r>
              <a:rPr lang="en-GB" sz="3600" i="1" dirty="0">
                <a:solidFill>
                  <a:srgbClr val="0000FF"/>
                </a:solidFill>
              </a:rPr>
              <a:t>J-K</a:t>
            </a:r>
            <a:r>
              <a:rPr lang="en-GB" sz="3600" dirty="0">
                <a:solidFill>
                  <a:srgbClr val="0000FF"/>
                </a:solidFill>
              </a:rPr>
              <a:t> Flip-flop (2/2)</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14</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Rectangle 3"/>
          <p:cNvSpPr txBox="1">
            <a:spLocks noChangeArrowheads="1"/>
          </p:cNvSpPr>
          <p:nvPr/>
        </p:nvSpPr>
        <p:spPr>
          <a:xfrm>
            <a:off x="457200" y="1260475"/>
            <a:ext cx="8229600" cy="5683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638" indent="-274638" fontAlgn="auto">
              <a:spcAft>
                <a:spcPts val="0"/>
              </a:spcAft>
              <a:buSzPct val="100000"/>
              <a:buFont typeface="Wingdings" panose="05000000000000000000" pitchFamily="2" charset="2"/>
              <a:buChar char="§"/>
            </a:pPr>
            <a:r>
              <a:rPr lang="en-US" i="1" dirty="0">
                <a:solidFill>
                  <a:srgbClr val="0000CC"/>
                </a:solidFill>
              </a:rPr>
              <a:t>J-K</a:t>
            </a:r>
            <a:r>
              <a:rPr lang="en-US" dirty="0">
                <a:solidFill>
                  <a:srgbClr val="0000CC"/>
                </a:solidFill>
              </a:rPr>
              <a:t> flip-flop</a:t>
            </a:r>
            <a:r>
              <a:rPr lang="en-US" dirty="0"/>
              <a:t> circuit:</a:t>
            </a:r>
          </a:p>
        </p:txBody>
      </p:sp>
      <p:grpSp>
        <p:nvGrpSpPr>
          <p:cNvPr id="11" name="Group 4"/>
          <p:cNvGrpSpPr>
            <a:grpSpLocks/>
          </p:cNvGrpSpPr>
          <p:nvPr/>
        </p:nvGrpSpPr>
        <p:grpSpPr bwMode="auto">
          <a:xfrm>
            <a:off x="1752600" y="1905000"/>
            <a:ext cx="5072063" cy="1371600"/>
            <a:chOff x="1296" y="1200"/>
            <a:chExt cx="3195" cy="864"/>
          </a:xfrm>
        </p:grpSpPr>
        <p:sp>
          <p:nvSpPr>
            <p:cNvPr id="13" name="Text Box 5"/>
            <p:cNvSpPr txBox="1">
              <a:spLocks noChangeArrowheads="1"/>
            </p:cNvSpPr>
            <p:nvPr/>
          </p:nvSpPr>
          <p:spPr bwMode="auto">
            <a:xfrm>
              <a:off x="1440" y="1200"/>
              <a:ext cx="240" cy="192"/>
            </a:xfrm>
            <a:prstGeom prst="rect">
              <a:avLst/>
            </a:prstGeom>
            <a:noFill/>
            <a:ln w="9525">
              <a:noFill/>
              <a:miter lim="800000"/>
              <a:headEnd/>
              <a:tailEnd/>
            </a:ln>
          </p:spPr>
          <p:txBody>
            <a:bodyPr>
              <a:spAutoFit/>
            </a:bodyPr>
            <a:lstStyle/>
            <a:p>
              <a:pPr eaLnBrk="0" hangingPunct="0">
                <a:spcBef>
                  <a:spcPct val="50000"/>
                </a:spcBef>
              </a:pPr>
              <a:r>
                <a:rPr lang="en-GB" sz="1400" b="1" i="1"/>
                <a:t>J</a:t>
              </a:r>
              <a:endParaRPr lang="en-GB" sz="1400" b="1"/>
            </a:p>
          </p:txBody>
        </p:sp>
        <p:sp>
          <p:nvSpPr>
            <p:cNvPr id="14" name="Text Box 6"/>
            <p:cNvSpPr txBox="1">
              <a:spLocks noChangeArrowheads="1"/>
            </p:cNvSpPr>
            <p:nvPr/>
          </p:nvSpPr>
          <p:spPr bwMode="auto">
            <a:xfrm>
              <a:off x="4224" y="1344"/>
              <a:ext cx="267" cy="192"/>
            </a:xfrm>
            <a:prstGeom prst="rect">
              <a:avLst/>
            </a:prstGeom>
            <a:noFill/>
            <a:ln w="9525">
              <a:noFill/>
              <a:miter lim="800000"/>
              <a:headEnd/>
              <a:tailEnd/>
            </a:ln>
          </p:spPr>
          <p:txBody>
            <a:bodyPr>
              <a:spAutoFit/>
            </a:bodyPr>
            <a:lstStyle/>
            <a:p>
              <a:pPr eaLnBrk="0" hangingPunct="0">
                <a:spcBef>
                  <a:spcPct val="50000"/>
                </a:spcBef>
              </a:pPr>
              <a:r>
                <a:rPr lang="en-GB" sz="1400" b="1" i="1"/>
                <a:t>Q</a:t>
              </a:r>
              <a:endParaRPr lang="en-GB" sz="1400" b="1"/>
            </a:p>
          </p:txBody>
        </p:sp>
        <p:sp>
          <p:nvSpPr>
            <p:cNvPr id="15" name="Text Box 7"/>
            <p:cNvSpPr txBox="1">
              <a:spLocks noChangeArrowheads="1"/>
            </p:cNvSpPr>
            <p:nvPr/>
          </p:nvSpPr>
          <p:spPr bwMode="auto">
            <a:xfrm>
              <a:off x="4224" y="1776"/>
              <a:ext cx="267" cy="192"/>
            </a:xfrm>
            <a:prstGeom prst="rect">
              <a:avLst/>
            </a:prstGeom>
            <a:noFill/>
            <a:ln w="9525">
              <a:noFill/>
              <a:miter lim="800000"/>
              <a:headEnd/>
              <a:tailEnd/>
            </a:ln>
          </p:spPr>
          <p:txBody>
            <a:bodyPr>
              <a:spAutoFit/>
            </a:bodyPr>
            <a:lstStyle/>
            <a:p>
              <a:pPr eaLnBrk="0" hangingPunct="0">
                <a:spcBef>
                  <a:spcPct val="50000"/>
                </a:spcBef>
              </a:pPr>
              <a:r>
                <a:rPr lang="en-GB" sz="1400" b="1" i="1"/>
                <a:t>Q'</a:t>
              </a:r>
              <a:endParaRPr lang="en-GB" sz="1400" b="1"/>
            </a:p>
          </p:txBody>
        </p:sp>
        <p:sp>
          <p:nvSpPr>
            <p:cNvPr id="16" name="Line 8"/>
            <p:cNvSpPr>
              <a:spLocks noChangeShapeType="1"/>
            </p:cNvSpPr>
            <p:nvPr/>
          </p:nvSpPr>
          <p:spPr bwMode="auto">
            <a:xfrm>
              <a:off x="3470" y="1388"/>
              <a:ext cx="208" cy="2"/>
            </a:xfrm>
            <a:prstGeom prst="line">
              <a:avLst/>
            </a:prstGeom>
            <a:noFill/>
            <a:ln w="19050">
              <a:solidFill>
                <a:schemeClr val="tx1"/>
              </a:solidFill>
              <a:round/>
              <a:headEnd/>
              <a:tailEnd/>
            </a:ln>
          </p:spPr>
          <p:txBody>
            <a:bodyPr wrap="none" anchor="ctr"/>
            <a:lstStyle/>
            <a:p>
              <a:endParaRPr lang="en-US"/>
            </a:p>
          </p:txBody>
        </p:sp>
        <p:sp>
          <p:nvSpPr>
            <p:cNvPr id="17" name="Line 9"/>
            <p:cNvSpPr>
              <a:spLocks noChangeShapeType="1"/>
            </p:cNvSpPr>
            <p:nvPr/>
          </p:nvSpPr>
          <p:spPr bwMode="auto">
            <a:xfrm>
              <a:off x="3466" y="1920"/>
              <a:ext cx="217" cy="5"/>
            </a:xfrm>
            <a:prstGeom prst="line">
              <a:avLst/>
            </a:prstGeom>
            <a:noFill/>
            <a:ln w="19050">
              <a:solidFill>
                <a:schemeClr val="tx1"/>
              </a:solidFill>
              <a:round/>
              <a:headEnd/>
              <a:tailEnd/>
            </a:ln>
          </p:spPr>
          <p:txBody>
            <a:bodyPr wrap="none" anchor="ctr"/>
            <a:lstStyle/>
            <a:p>
              <a:endParaRPr lang="en-US"/>
            </a:p>
          </p:txBody>
        </p:sp>
        <p:sp>
          <p:nvSpPr>
            <p:cNvPr id="18" name="Line 10"/>
            <p:cNvSpPr>
              <a:spLocks noChangeShapeType="1"/>
            </p:cNvSpPr>
            <p:nvPr/>
          </p:nvSpPr>
          <p:spPr bwMode="auto">
            <a:xfrm>
              <a:off x="3581" y="1511"/>
              <a:ext cx="97" cy="6"/>
            </a:xfrm>
            <a:prstGeom prst="line">
              <a:avLst/>
            </a:prstGeom>
            <a:noFill/>
            <a:ln w="19050">
              <a:solidFill>
                <a:schemeClr val="tx1"/>
              </a:solidFill>
              <a:round/>
              <a:headEnd/>
              <a:tailEnd/>
            </a:ln>
          </p:spPr>
          <p:txBody>
            <a:bodyPr wrap="none" anchor="ctr"/>
            <a:lstStyle/>
            <a:p>
              <a:endParaRPr lang="en-US"/>
            </a:p>
          </p:txBody>
        </p:sp>
        <p:sp>
          <p:nvSpPr>
            <p:cNvPr id="19" name="Line 11"/>
            <p:cNvSpPr>
              <a:spLocks noChangeShapeType="1"/>
            </p:cNvSpPr>
            <p:nvPr/>
          </p:nvSpPr>
          <p:spPr bwMode="auto">
            <a:xfrm>
              <a:off x="3581" y="1795"/>
              <a:ext cx="96" cy="0"/>
            </a:xfrm>
            <a:prstGeom prst="line">
              <a:avLst/>
            </a:prstGeom>
            <a:noFill/>
            <a:ln w="19050">
              <a:solidFill>
                <a:schemeClr val="tx1"/>
              </a:solidFill>
              <a:round/>
              <a:headEnd/>
              <a:tailEnd/>
            </a:ln>
          </p:spPr>
          <p:txBody>
            <a:bodyPr wrap="none" anchor="ctr"/>
            <a:lstStyle/>
            <a:p>
              <a:endParaRPr lang="en-US"/>
            </a:p>
          </p:txBody>
        </p:sp>
        <p:sp>
          <p:nvSpPr>
            <p:cNvPr id="20" name="Line 12"/>
            <p:cNvSpPr>
              <a:spLocks noChangeShapeType="1"/>
            </p:cNvSpPr>
            <p:nvPr/>
          </p:nvSpPr>
          <p:spPr bwMode="auto">
            <a:xfrm rot="5400000">
              <a:off x="3540" y="1552"/>
              <a:ext cx="82" cy="0"/>
            </a:xfrm>
            <a:prstGeom prst="line">
              <a:avLst/>
            </a:prstGeom>
            <a:noFill/>
            <a:ln w="19050">
              <a:solidFill>
                <a:schemeClr val="tx1"/>
              </a:solidFill>
              <a:round/>
              <a:headEnd/>
              <a:tailEnd/>
            </a:ln>
          </p:spPr>
          <p:txBody>
            <a:bodyPr wrap="none" anchor="ctr"/>
            <a:lstStyle/>
            <a:p>
              <a:endParaRPr lang="en-US"/>
            </a:p>
          </p:txBody>
        </p:sp>
        <p:sp>
          <p:nvSpPr>
            <p:cNvPr id="21" name="Line 13"/>
            <p:cNvSpPr>
              <a:spLocks noChangeShapeType="1"/>
            </p:cNvSpPr>
            <p:nvPr/>
          </p:nvSpPr>
          <p:spPr bwMode="auto">
            <a:xfrm rot="5400000">
              <a:off x="3540" y="1755"/>
              <a:ext cx="81" cy="0"/>
            </a:xfrm>
            <a:prstGeom prst="line">
              <a:avLst/>
            </a:prstGeom>
            <a:noFill/>
            <a:ln w="19050">
              <a:solidFill>
                <a:schemeClr val="tx1"/>
              </a:solidFill>
              <a:round/>
              <a:headEnd/>
              <a:tailEnd/>
            </a:ln>
          </p:spPr>
          <p:txBody>
            <a:bodyPr wrap="none" anchor="ctr"/>
            <a:lstStyle/>
            <a:p>
              <a:endParaRPr lang="en-US"/>
            </a:p>
          </p:txBody>
        </p:sp>
        <p:sp>
          <p:nvSpPr>
            <p:cNvPr id="22" name="Line 14"/>
            <p:cNvSpPr>
              <a:spLocks noChangeShapeType="1"/>
            </p:cNvSpPr>
            <p:nvPr/>
          </p:nvSpPr>
          <p:spPr bwMode="auto">
            <a:xfrm>
              <a:off x="3986" y="1451"/>
              <a:ext cx="280" cy="0"/>
            </a:xfrm>
            <a:prstGeom prst="line">
              <a:avLst/>
            </a:prstGeom>
            <a:noFill/>
            <a:ln w="19050">
              <a:solidFill>
                <a:schemeClr val="tx1"/>
              </a:solidFill>
              <a:round/>
              <a:headEnd/>
              <a:tailEnd/>
            </a:ln>
          </p:spPr>
          <p:txBody>
            <a:bodyPr wrap="none" anchor="ctr"/>
            <a:lstStyle/>
            <a:p>
              <a:endParaRPr lang="en-US"/>
            </a:p>
          </p:txBody>
        </p:sp>
        <p:sp>
          <p:nvSpPr>
            <p:cNvPr id="23" name="Line 15"/>
            <p:cNvSpPr>
              <a:spLocks noChangeShapeType="1"/>
            </p:cNvSpPr>
            <p:nvPr/>
          </p:nvSpPr>
          <p:spPr bwMode="auto">
            <a:xfrm>
              <a:off x="3986" y="1858"/>
              <a:ext cx="280" cy="0"/>
            </a:xfrm>
            <a:prstGeom prst="line">
              <a:avLst/>
            </a:prstGeom>
            <a:noFill/>
            <a:ln w="19050">
              <a:solidFill>
                <a:schemeClr val="tx1"/>
              </a:solidFill>
              <a:round/>
              <a:headEnd/>
              <a:tailEnd/>
            </a:ln>
          </p:spPr>
          <p:txBody>
            <a:bodyPr wrap="none" anchor="ctr"/>
            <a:lstStyle/>
            <a:p>
              <a:endParaRPr lang="en-US"/>
            </a:p>
          </p:txBody>
        </p:sp>
        <p:sp>
          <p:nvSpPr>
            <p:cNvPr id="24" name="Line 16"/>
            <p:cNvSpPr>
              <a:spLocks noChangeShapeType="1"/>
            </p:cNvSpPr>
            <p:nvPr/>
          </p:nvSpPr>
          <p:spPr bwMode="auto">
            <a:xfrm rot="16200000" flipH="1">
              <a:off x="3944" y="1900"/>
              <a:ext cx="319" cy="2"/>
            </a:xfrm>
            <a:prstGeom prst="line">
              <a:avLst/>
            </a:prstGeom>
            <a:noFill/>
            <a:ln w="19050">
              <a:solidFill>
                <a:schemeClr val="tx1"/>
              </a:solidFill>
              <a:round/>
              <a:headEnd/>
              <a:tailEnd/>
            </a:ln>
          </p:spPr>
          <p:txBody>
            <a:bodyPr wrap="none" anchor="ctr"/>
            <a:lstStyle/>
            <a:p>
              <a:endParaRPr lang="en-US"/>
            </a:p>
          </p:txBody>
        </p:sp>
        <p:sp>
          <p:nvSpPr>
            <p:cNvPr id="25" name="Line 17"/>
            <p:cNvSpPr>
              <a:spLocks noChangeShapeType="1"/>
            </p:cNvSpPr>
            <p:nvPr/>
          </p:nvSpPr>
          <p:spPr bwMode="auto">
            <a:xfrm rot="5400000">
              <a:off x="3930" y="1387"/>
              <a:ext cx="363" cy="3"/>
            </a:xfrm>
            <a:prstGeom prst="line">
              <a:avLst/>
            </a:prstGeom>
            <a:noFill/>
            <a:ln w="19050">
              <a:solidFill>
                <a:schemeClr val="tx1"/>
              </a:solidFill>
              <a:round/>
              <a:headEnd/>
              <a:tailEnd/>
            </a:ln>
          </p:spPr>
          <p:txBody>
            <a:bodyPr wrap="none" anchor="ctr"/>
            <a:lstStyle/>
            <a:p>
              <a:endParaRPr lang="en-US"/>
            </a:p>
          </p:txBody>
        </p:sp>
        <p:sp>
          <p:nvSpPr>
            <p:cNvPr id="26" name="Line 18"/>
            <p:cNvSpPr>
              <a:spLocks noChangeShapeType="1"/>
            </p:cNvSpPr>
            <p:nvPr/>
          </p:nvSpPr>
          <p:spPr bwMode="auto">
            <a:xfrm>
              <a:off x="3576" y="1590"/>
              <a:ext cx="528" cy="152"/>
            </a:xfrm>
            <a:prstGeom prst="line">
              <a:avLst/>
            </a:prstGeom>
            <a:noFill/>
            <a:ln w="19050">
              <a:solidFill>
                <a:schemeClr val="tx1"/>
              </a:solidFill>
              <a:round/>
              <a:headEnd/>
              <a:tailEnd/>
            </a:ln>
          </p:spPr>
          <p:txBody>
            <a:bodyPr wrap="none" anchor="ctr"/>
            <a:lstStyle/>
            <a:p>
              <a:endParaRPr lang="en-US"/>
            </a:p>
          </p:txBody>
        </p:sp>
        <p:sp>
          <p:nvSpPr>
            <p:cNvPr id="27" name="Line 19"/>
            <p:cNvSpPr>
              <a:spLocks noChangeShapeType="1"/>
            </p:cNvSpPr>
            <p:nvPr/>
          </p:nvSpPr>
          <p:spPr bwMode="auto">
            <a:xfrm flipH="1">
              <a:off x="3577" y="1567"/>
              <a:ext cx="527" cy="152"/>
            </a:xfrm>
            <a:prstGeom prst="line">
              <a:avLst/>
            </a:prstGeom>
            <a:noFill/>
            <a:ln w="19050">
              <a:solidFill>
                <a:schemeClr val="tx1"/>
              </a:solidFill>
              <a:round/>
              <a:headEnd/>
              <a:tailEnd/>
            </a:ln>
          </p:spPr>
          <p:txBody>
            <a:bodyPr wrap="none" anchor="ctr"/>
            <a:lstStyle/>
            <a:p>
              <a:endParaRPr lang="en-US"/>
            </a:p>
          </p:txBody>
        </p:sp>
        <p:sp>
          <p:nvSpPr>
            <p:cNvPr id="28" name="Oval 20"/>
            <p:cNvSpPr>
              <a:spLocks noChangeArrowheads="1"/>
            </p:cNvSpPr>
            <p:nvPr/>
          </p:nvSpPr>
          <p:spPr bwMode="auto">
            <a:xfrm>
              <a:off x="4077" y="1839"/>
              <a:ext cx="48" cy="40"/>
            </a:xfrm>
            <a:prstGeom prst="ellipse">
              <a:avLst/>
            </a:prstGeom>
            <a:solidFill>
              <a:schemeClr val="tx1"/>
            </a:solidFill>
            <a:ln w="9525">
              <a:solidFill>
                <a:schemeClr val="tx1"/>
              </a:solidFill>
              <a:round/>
              <a:headEnd/>
              <a:tailEnd/>
            </a:ln>
          </p:spPr>
          <p:txBody>
            <a:bodyPr wrap="none" anchor="ctr"/>
            <a:lstStyle/>
            <a:p>
              <a:endParaRPr lang="en-US"/>
            </a:p>
          </p:txBody>
        </p:sp>
        <p:sp>
          <p:nvSpPr>
            <p:cNvPr id="29" name="Oval 21"/>
            <p:cNvSpPr>
              <a:spLocks noChangeArrowheads="1"/>
            </p:cNvSpPr>
            <p:nvPr/>
          </p:nvSpPr>
          <p:spPr bwMode="auto">
            <a:xfrm>
              <a:off x="4086" y="1438"/>
              <a:ext cx="48" cy="40"/>
            </a:xfrm>
            <a:prstGeom prst="ellipse">
              <a:avLst/>
            </a:prstGeom>
            <a:solidFill>
              <a:schemeClr val="tx1"/>
            </a:solidFill>
            <a:ln w="9525">
              <a:solidFill>
                <a:schemeClr val="tx1"/>
              </a:solidFill>
              <a:round/>
              <a:headEnd/>
              <a:tailEnd/>
            </a:ln>
          </p:spPr>
          <p:txBody>
            <a:bodyPr wrap="none" anchor="ctr"/>
            <a:lstStyle/>
            <a:p>
              <a:endParaRPr lang="en-US"/>
            </a:p>
          </p:txBody>
        </p:sp>
        <p:grpSp>
          <p:nvGrpSpPr>
            <p:cNvPr id="30" name="Group 22"/>
            <p:cNvGrpSpPr>
              <a:grpSpLocks/>
            </p:cNvGrpSpPr>
            <p:nvPr/>
          </p:nvGrpSpPr>
          <p:grpSpPr bwMode="auto">
            <a:xfrm>
              <a:off x="3680" y="1355"/>
              <a:ext cx="307" cy="203"/>
              <a:chOff x="1872" y="3824"/>
              <a:chExt cx="369" cy="240"/>
            </a:xfrm>
          </p:grpSpPr>
          <p:sp>
            <p:nvSpPr>
              <p:cNvPr id="69" name="Freeform 23"/>
              <p:cNvSpPr>
                <a:spLocks/>
              </p:cNvSpPr>
              <p:nvPr/>
            </p:nvSpPr>
            <p:spPr bwMode="auto">
              <a:xfrm>
                <a:off x="1935" y="3824"/>
                <a:ext cx="44" cy="240"/>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70" name="Line 24"/>
              <p:cNvSpPr>
                <a:spLocks noChangeShapeType="1"/>
              </p:cNvSpPr>
              <p:nvPr/>
            </p:nvSpPr>
            <p:spPr bwMode="auto">
              <a:xfrm>
                <a:off x="1935" y="3824"/>
                <a:ext cx="109" cy="0"/>
              </a:xfrm>
              <a:prstGeom prst="line">
                <a:avLst/>
              </a:prstGeom>
              <a:noFill/>
              <a:ln w="25400">
                <a:solidFill>
                  <a:srgbClr val="000000"/>
                </a:solidFill>
                <a:round/>
                <a:headEnd/>
                <a:tailEnd/>
              </a:ln>
            </p:spPr>
            <p:txBody>
              <a:bodyPr/>
              <a:lstStyle/>
              <a:p>
                <a:endParaRPr lang="en-US"/>
              </a:p>
            </p:txBody>
          </p:sp>
          <p:sp>
            <p:nvSpPr>
              <p:cNvPr id="71" name="Line 25"/>
              <p:cNvSpPr>
                <a:spLocks noChangeShapeType="1"/>
              </p:cNvSpPr>
              <p:nvPr/>
            </p:nvSpPr>
            <p:spPr bwMode="auto">
              <a:xfrm>
                <a:off x="1935" y="4064"/>
                <a:ext cx="109" cy="0"/>
              </a:xfrm>
              <a:prstGeom prst="line">
                <a:avLst/>
              </a:prstGeom>
              <a:noFill/>
              <a:ln w="25400">
                <a:solidFill>
                  <a:srgbClr val="000000"/>
                </a:solidFill>
                <a:round/>
                <a:headEnd/>
                <a:tailEnd/>
              </a:ln>
            </p:spPr>
            <p:txBody>
              <a:bodyPr/>
              <a:lstStyle/>
              <a:p>
                <a:endParaRPr lang="en-US"/>
              </a:p>
            </p:txBody>
          </p:sp>
          <p:sp>
            <p:nvSpPr>
              <p:cNvPr id="72" name="Freeform 26"/>
              <p:cNvSpPr>
                <a:spLocks/>
              </p:cNvSpPr>
              <p:nvPr/>
            </p:nvSpPr>
            <p:spPr bwMode="auto">
              <a:xfrm>
                <a:off x="2044" y="3824"/>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73" name="Freeform 27"/>
              <p:cNvSpPr>
                <a:spLocks/>
              </p:cNvSpPr>
              <p:nvPr/>
            </p:nvSpPr>
            <p:spPr bwMode="auto">
              <a:xfrm flipV="1">
                <a:off x="2044" y="3933"/>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74" name="Oval 28"/>
              <p:cNvSpPr>
                <a:spLocks noChangeArrowheads="1"/>
              </p:cNvSpPr>
              <p:nvPr/>
            </p:nvSpPr>
            <p:spPr bwMode="auto">
              <a:xfrm>
                <a:off x="1872" y="3840"/>
                <a:ext cx="78" cy="77"/>
              </a:xfrm>
              <a:prstGeom prst="ellipse">
                <a:avLst/>
              </a:prstGeom>
              <a:noFill/>
              <a:ln w="25400">
                <a:solidFill>
                  <a:schemeClr val="tx1"/>
                </a:solidFill>
                <a:round/>
                <a:headEnd/>
                <a:tailEnd/>
              </a:ln>
            </p:spPr>
            <p:txBody>
              <a:bodyPr wrap="none" anchor="ctr"/>
              <a:lstStyle/>
              <a:p>
                <a:endParaRPr lang="en-US"/>
              </a:p>
            </p:txBody>
          </p:sp>
          <p:sp>
            <p:nvSpPr>
              <p:cNvPr id="75" name="Oval 29"/>
              <p:cNvSpPr>
                <a:spLocks noChangeArrowheads="1"/>
              </p:cNvSpPr>
              <p:nvPr/>
            </p:nvSpPr>
            <p:spPr bwMode="auto">
              <a:xfrm>
                <a:off x="1872" y="3984"/>
                <a:ext cx="78" cy="77"/>
              </a:xfrm>
              <a:prstGeom prst="ellipse">
                <a:avLst/>
              </a:prstGeom>
              <a:noFill/>
              <a:ln w="25400">
                <a:solidFill>
                  <a:schemeClr val="tx1"/>
                </a:solidFill>
                <a:round/>
                <a:headEnd/>
                <a:tailEnd/>
              </a:ln>
            </p:spPr>
            <p:txBody>
              <a:bodyPr wrap="none" anchor="ctr"/>
              <a:lstStyle/>
              <a:p>
                <a:endParaRPr lang="en-US"/>
              </a:p>
            </p:txBody>
          </p:sp>
        </p:grpSp>
        <p:grpSp>
          <p:nvGrpSpPr>
            <p:cNvPr id="31" name="Group 30"/>
            <p:cNvGrpSpPr>
              <a:grpSpLocks/>
            </p:cNvGrpSpPr>
            <p:nvPr/>
          </p:nvGrpSpPr>
          <p:grpSpPr bwMode="auto">
            <a:xfrm>
              <a:off x="3673" y="1761"/>
              <a:ext cx="307" cy="203"/>
              <a:chOff x="1872" y="3824"/>
              <a:chExt cx="369" cy="240"/>
            </a:xfrm>
          </p:grpSpPr>
          <p:sp>
            <p:nvSpPr>
              <p:cNvPr id="62" name="Freeform 31"/>
              <p:cNvSpPr>
                <a:spLocks/>
              </p:cNvSpPr>
              <p:nvPr/>
            </p:nvSpPr>
            <p:spPr bwMode="auto">
              <a:xfrm>
                <a:off x="1935" y="3824"/>
                <a:ext cx="44" cy="240"/>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63" name="Line 32"/>
              <p:cNvSpPr>
                <a:spLocks noChangeShapeType="1"/>
              </p:cNvSpPr>
              <p:nvPr/>
            </p:nvSpPr>
            <p:spPr bwMode="auto">
              <a:xfrm>
                <a:off x="1935" y="3824"/>
                <a:ext cx="109" cy="0"/>
              </a:xfrm>
              <a:prstGeom prst="line">
                <a:avLst/>
              </a:prstGeom>
              <a:noFill/>
              <a:ln w="25400">
                <a:solidFill>
                  <a:srgbClr val="000000"/>
                </a:solidFill>
                <a:round/>
                <a:headEnd/>
                <a:tailEnd/>
              </a:ln>
            </p:spPr>
            <p:txBody>
              <a:bodyPr/>
              <a:lstStyle/>
              <a:p>
                <a:endParaRPr lang="en-US"/>
              </a:p>
            </p:txBody>
          </p:sp>
          <p:sp>
            <p:nvSpPr>
              <p:cNvPr id="64" name="Line 33"/>
              <p:cNvSpPr>
                <a:spLocks noChangeShapeType="1"/>
              </p:cNvSpPr>
              <p:nvPr/>
            </p:nvSpPr>
            <p:spPr bwMode="auto">
              <a:xfrm>
                <a:off x="1935" y="4064"/>
                <a:ext cx="109" cy="0"/>
              </a:xfrm>
              <a:prstGeom prst="line">
                <a:avLst/>
              </a:prstGeom>
              <a:noFill/>
              <a:ln w="25400">
                <a:solidFill>
                  <a:srgbClr val="000000"/>
                </a:solidFill>
                <a:round/>
                <a:headEnd/>
                <a:tailEnd/>
              </a:ln>
            </p:spPr>
            <p:txBody>
              <a:bodyPr/>
              <a:lstStyle/>
              <a:p>
                <a:endParaRPr lang="en-US"/>
              </a:p>
            </p:txBody>
          </p:sp>
          <p:sp>
            <p:nvSpPr>
              <p:cNvPr id="65" name="Freeform 34"/>
              <p:cNvSpPr>
                <a:spLocks/>
              </p:cNvSpPr>
              <p:nvPr/>
            </p:nvSpPr>
            <p:spPr bwMode="auto">
              <a:xfrm>
                <a:off x="2044" y="3824"/>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66" name="Freeform 35"/>
              <p:cNvSpPr>
                <a:spLocks/>
              </p:cNvSpPr>
              <p:nvPr/>
            </p:nvSpPr>
            <p:spPr bwMode="auto">
              <a:xfrm flipV="1">
                <a:off x="2044" y="3933"/>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67" name="Oval 36"/>
              <p:cNvSpPr>
                <a:spLocks noChangeArrowheads="1"/>
              </p:cNvSpPr>
              <p:nvPr/>
            </p:nvSpPr>
            <p:spPr bwMode="auto">
              <a:xfrm>
                <a:off x="1872" y="3840"/>
                <a:ext cx="78" cy="77"/>
              </a:xfrm>
              <a:prstGeom prst="ellipse">
                <a:avLst/>
              </a:prstGeom>
              <a:noFill/>
              <a:ln w="25400">
                <a:solidFill>
                  <a:schemeClr val="tx1"/>
                </a:solidFill>
                <a:round/>
                <a:headEnd/>
                <a:tailEnd/>
              </a:ln>
            </p:spPr>
            <p:txBody>
              <a:bodyPr wrap="none" anchor="ctr"/>
              <a:lstStyle/>
              <a:p>
                <a:endParaRPr lang="en-US"/>
              </a:p>
            </p:txBody>
          </p:sp>
          <p:sp>
            <p:nvSpPr>
              <p:cNvPr id="68" name="Oval 37"/>
              <p:cNvSpPr>
                <a:spLocks noChangeArrowheads="1"/>
              </p:cNvSpPr>
              <p:nvPr/>
            </p:nvSpPr>
            <p:spPr bwMode="auto">
              <a:xfrm>
                <a:off x="1872" y="3984"/>
                <a:ext cx="78" cy="77"/>
              </a:xfrm>
              <a:prstGeom prst="ellipse">
                <a:avLst/>
              </a:prstGeom>
              <a:noFill/>
              <a:ln w="25400">
                <a:solidFill>
                  <a:schemeClr val="tx1"/>
                </a:solidFill>
                <a:round/>
                <a:headEnd/>
                <a:tailEnd/>
              </a:ln>
            </p:spPr>
            <p:txBody>
              <a:bodyPr wrap="none" anchor="ctr"/>
              <a:lstStyle/>
              <a:p>
                <a:endParaRPr lang="en-US"/>
              </a:p>
            </p:txBody>
          </p:sp>
        </p:grpSp>
        <p:grpSp>
          <p:nvGrpSpPr>
            <p:cNvPr id="32" name="Group 38"/>
            <p:cNvGrpSpPr>
              <a:grpSpLocks/>
            </p:cNvGrpSpPr>
            <p:nvPr/>
          </p:nvGrpSpPr>
          <p:grpSpPr bwMode="auto">
            <a:xfrm>
              <a:off x="3125" y="1296"/>
              <a:ext cx="338" cy="193"/>
              <a:chOff x="1648" y="1680"/>
              <a:chExt cx="406" cy="228"/>
            </a:xfrm>
          </p:grpSpPr>
          <p:sp>
            <p:nvSpPr>
              <p:cNvPr id="60" name="Oval 39"/>
              <p:cNvSpPr>
                <a:spLocks noChangeArrowheads="1"/>
              </p:cNvSpPr>
              <p:nvPr/>
            </p:nvSpPr>
            <p:spPr bwMode="auto">
              <a:xfrm>
                <a:off x="1976" y="1750"/>
                <a:ext cx="78" cy="77"/>
              </a:xfrm>
              <a:prstGeom prst="ellipse">
                <a:avLst/>
              </a:prstGeom>
              <a:noFill/>
              <a:ln w="25400">
                <a:solidFill>
                  <a:schemeClr val="tx1"/>
                </a:solidFill>
                <a:round/>
                <a:headEnd/>
                <a:tailEnd/>
              </a:ln>
            </p:spPr>
            <p:txBody>
              <a:bodyPr wrap="none" anchor="ctr"/>
              <a:lstStyle/>
              <a:p>
                <a:endParaRPr lang="en-US"/>
              </a:p>
            </p:txBody>
          </p:sp>
          <p:sp>
            <p:nvSpPr>
              <p:cNvPr id="61" name="AutoShape 40"/>
              <p:cNvSpPr>
                <a:spLocks noChangeArrowheads="1"/>
              </p:cNvSpPr>
              <p:nvPr/>
            </p:nvSpPr>
            <p:spPr bwMode="auto">
              <a:xfrm>
                <a:off x="1648" y="1680"/>
                <a:ext cx="313" cy="228"/>
              </a:xfrm>
              <a:prstGeom prst="flowChartDelay">
                <a:avLst/>
              </a:prstGeom>
              <a:noFill/>
              <a:ln w="25400">
                <a:solidFill>
                  <a:schemeClr val="tx1"/>
                </a:solidFill>
                <a:miter lim="800000"/>
                <a:headEnd/>
                <a:tailEnd/>
              </a:ln>
            </p:spPr>
            <p:txBody>
              <a:bodyPr wrap="none" anchor="ctr"/>
              <a:lstStyle/>
              <a:p>
                <a:endParaRPr lang="en-US"/>
              </a:p>
            </p:txBody>
          </p:sp>
        </p:grpSp>
        <p:grpSp>
          <p:nvGrpSpPr>
            <p:cNvPr id="33" name="Group 41"/>
            <p:cNvGrpSpPr>
              <a:grpSpLocks/>
            </p:cNvGrpSpPr>
            <p:nvPr/>
          </p:nvGrpSpPr>
          <p:grpSpPr bwMode="auto">
            <a:xfrm>
              <a:off x="3125" y="1823"/>
              <a:ext cx="338" cy="193"/>
              <a:chOff x="1648" y="2304"/>
              <a:chExt cx="406" cy="228"/>
            </a:xfrm>
          </p:grpSpPr>
          <p:sp>
            <p:nvSpPr>
              <p:cNvPr id="58" name="Oval 42"/>
              <p:cNvSpPr>
                <a:spLocks noChangeArrowheads="1"/>
              </p:cNvSpPr>
              <p:nvPr/>
            </p:nvSpPr>
            <p:spPr bwMode="auto">
              <a:xfrm>
                <a:off x="1976" y="2374"/>
                <a:ext cx="78" cy="77"/>
              </a:xfrm>
              <a:prstGeom prst="ellipse">
                <a:avLst/>
              </a:prstGeom>
              <a:noFill/>
              <a:ln w="25400">
                <a:solidFill>
                  <a:schemeClr val="tx1"/>
                </a:solidFill>
                <a:round/>
                <a:headEnd/>
                <a:tailEnd/>
              </a:ln>
            </p:spPr>
            <p:txBody>
              <a:bodyPr wrap="none" anchor="ctr"/>
              <a:lstStyle/>
              <a:p>
                <a:endParaRPr lang="en-US"/>
              </a:p>
            </p:txBody>
          </p:sp>
          <p:sp>
            <p:nvSpPr>
              <p:cNvPr id="59" name="AutoShape 43"/>
              <p:cNvSpPr>
                <a:spLocks noChangeArrowheads="1"/>
              </p:cNvSpPr>
              <p:nvPr/>
            </p:nvSpPr>
            <p:spPr bwMode="auto">
              <a:xfrm>
                <a:off x="1648" y="2304"/>
                <a:ext cx="313" cy="228"/>
              </a:xfrm>
              <a:prstGeom prst="flowChartDelay">
                <a:avLst/>
              </a:prstGeom>
              <a:noFill/>
              <a:ln w="25400">
                <a:solidFill>
                  <a:schemeClr val="tx1"/>
                </a:solidFill>
                <a:miter lim="800000"/>
                <a:headEnd/>
                <a:tailEnd/>
              </a:ln>
            </p:spPr>
            <p:txBody>
              <a:bodyPr wrap="none" anchor="ctr"/>
              <a:lstStyle/>
              <a:p>
                <a:endParaRPr lang="en-US"/>
              </a:p>
            </p:txBody>
          </p:sp>
        </p:grpSp>
        <p:sp>
          <p:nvSpPr>
            <p:cNvPr id="34" name="Line 44"/>
            <p:cNvSpPr>
              <a:spLocks noChangeShapeType="1"/>
            </p:cNvSpPr>
            <p:nvPr/>
          </p:nvSpPr>
          <p:spPr bwMode="auto">
            <a:xfrm>
              <a:off x="1646" y="1326"/>
              <a:ext cx="1470" cy="1"/>
            </a:xfrm>
            <a:prstGeom prst="line">
              <a:avLst/>
            </a:prstGeom>
            <a:noFill/>
            <a:ln w="19050">
              <a:solidFill>
                <a:schemeClr val="tx1"/>
              </a:solidFill>
              <a:round/>
              <a:headEnd/>
              <a:tailEnd/>
            </a:ln>
          </p:spPr>
          <p:txBody>
            <a:bodyPr wrap="none" anchor="ctr"/>
            <a:lstStyle/>
            <a:p>
              <a:endParaRPr lang="en-US"/>
            </a:p>
          </p:txBody>
        </p:sp>
        <p:sp>
          <p:nvSpPr>
            <p:cNvPr id="35" name="Line 45"/>
            <p:cNvSpPr>
              <a:spLocks noChangeShapeType="1"/>
            </p:cNvSpPr>
            <p:nvPr/>
          </p:nvSpPr>
          <p:spPr bwMode="auto">
            <a:xfrm flipV="1">
              <a:off x="1660" y="1986"/>
              <a:ext cx="1475" cy="3"/>
            </a:xfrm>
            <a:prstGeom prst="line">
              <a:avLst/>
            </a:prstGeom>
            <a:noFill/>
            <a:ln w="19050">
              <a:solidFill>
                <a:schemeClr val="tx1"/>
              </a:solidFill>
              <a:round/>
              <a:headEnd/>
              <a:tailEnd/>
            </a:ln>
          </p:spPr>
          <p:txBody>
            <a:bodyPr wrap="none" anchor="ctr"/>
            <a:lstStyle/>
            <a:p>
              <a:endParaRPr lang="en-US"/>
            </a:p>
          </p:txBody>
        </p:sp>
        <p:sp>
          <p:nvSpPr>
            <p:cNvPr id="36" name="Line 46"/>
            <p:cNvSpPr>
              <a:spLocks noChangeShapeType="1"/>
            </p:cNvSpPr>
            <p:nvPr/>
          </p:nvSpPr>
          <p:spPr bwMode="auto">
            <a:xfrm>
              <a:off x="3045" y="1458"/>
              <a:ext cx="90" cy="0"/>
            </a:xfrm>
            <a:prstGeom prst="line">
              <a:avLst/>
            </a:prstGeom>
            <a:noFill/>
            <a:ln w="19050">
              <a:solidFill>
                <a:schemeClr val="tx1"/>
              </a:solidFill>
              <a:round/>
              <a:headEnd/>
              <a:tailEnd/>
            </a:ln>
          </p:spPr>
          <p:txBody>
            <a:bodyPr wrap="none" anchor="ctr"/>
            <a:lstStyle/>
            <a:p>
              <a:endParaRPr lang="en-US"/>
            </a:p>
          </p:txBody>
        </p:sp>
        <p:sp>
          <p:nvSpPr>
            <p:cNvPr id="37" name="Line 47"/>
            <p:cNvSpPr>
              <a:spLocks noChangeShapeType="1"/>
            </p:cNvSpPr>
            <p:nvPr/>
          </p:nvSpPr>
          <p:spPr bwMode="auto">
            <a:xfrm>
              <a:off x="3045" y="1864"/>
              <a:ext cx="90" cy="0"/>
            </a:xfrm>
            <a:prstGeom prst="line">
              <a:avLst/>
            </a:prstGeom>
            <a:noFill/>
            <a:ln w="19050">
              <a:solidFill>
                <a:schemeClr val="tx1"/>
              </a:solidFill>
              <a:round/>
              <a:headEnd/>
              <a:tailEnd/>
            </a:ln>
          </p:spPr>
          <p:txBody>
            <a:bodyPr wrap="none" anchor="ctr"/>
            <a:lstStyle/>
            <a:p>
              <a:endParaRPr lang="en-US"/>
            </a:p>
          </p:txBody>
        </p:sp>
        <p:sp>
          <p:nvSpPr>
            <p:cNvPr id="38" name="Line 48"/>
            <p:cNvSpPr>
              <a:spLocks noChangeShapeType="1"/>
            </p:cNvSpPr>
            <p:nvPr/>
          </p:nvSpPr>
          <p:spPr bwMode="auto">
            <a:xfrm rot="5400000">
              <a:off x="2842" y="1661"/>
              <a:ext cx="406" cy="0"/>
            </a:xfrm>
            <a:prstGeom prst="line">
              <a:avLst/>
            </a:prstGeom>
            <a:noFill/>
            <a:ln w="19050">
              <a:solidFill>
                <a:schemeClr val="tx1"/>
              </a:solidFill>
              <a:round/>
              <a:headEnd/>
              <a:tailEnd/>
            </a:ln>
          </p:spPr>
          <p:txBody>
            <a:bodyPr wrap="none" anchor="ctr"/>
            <a:lstStyle/>
            <a:p>
              <a:endParaRPr lang="en-US"/>
            </a:p>
          </p:txBody>
        </p:sp>
        <p:sp>
          <p:nvSpPr>
            <p:cNvPr id="39" name="Line 49"/>
            <p:cNvSpPr>
              <a:spLocks noChangeShapeType="1"/>
            </p:cNvSpPr>
            <p:nvPr/>
          </p:nvSpPr>
          <p:spPr bwMode="auto">
            <a:xfrm>
              <a:off x="2745" y="1657"/>
              <a:ext cx="310" cy="4"/>
            </a:xfrm>
            <a:prstGeom prst="line">
              <a:avLst/>
            </a:prstGeom>
            <a:noFill/>
            <a:ln w="19050">
              <a:solidFill>
                <a:schemeClr val="tx1"/>
              </a:solidFill>
              <a:round/>
              <a:headEnd/>
              <a:tailEnd/>
            </a:ln>
          </p:spPr>
          <p:txBody>
            <a:bodyPr wrap="none" anchor="ctr"/>
            <a:lstStyle/>
            <a:p>
              <a:endParaRPr lang="en-US"/>
            </a:p>
          </p:txBody>
        </p:sp>
        <p:sp>
          <p:nvSpPr>
            <p:cNvPr id="40" name="Oval 50"/>
            <p:cNvSpPr>
              <a:spLocks noChangeArrowheads="1"/>
            </p:cNvSpPr>
            <p:nvPr/>
          </p:nvSpPr>
          <p:spPr bwMode="auto">
            <a:xfrm>
              <a:off x="3026" y="1647"/>
              <a:ext cx="48" cy="39"/>
            </a:xfrm>
            <a:prstGeom prst="ellipse">
              <a:avLst/>
            </a:prstGeom>
            <a:solidFill>
              <a:schemeClr val="tx1"/>
            </a:solidFill>
            <a:ln w="9525">
              <a:solidFill>
                <a:schemeClr val="tx1"/>
              </a:solidFill>
              <a:round/>
              <a:headEnd/>
              <a:tailEnd/>
            </a:ln>
          </p:spPr>
          <p:txBody>
            <a:bodyPr wrap="none" anchor="ctr"/>
            <a:lstStyle/>
            <a:p>
              <a:endParaRPr lang="en-US"/>
            </a:p>
          </p:txBody>
        </p:sp>
        <p:sp>
          <p:nvSpPr>
            <p:cNvPr id="41" name="Text Box 51"/>
            <p:cNvSpPr txBox="1">
              <a:spLocks noChangeArrowheads="1"/>
            </p:cNvSpPr>
            <p:nvPr/>
          </p:nvSpPr>
          <p:spPr bwMode="auto">
            <a:xfrm>
              <a:off x="1296" y="1584"/>
              <a:ext cx="384" cy="192"/>
            </a:xfrm>
            <a:prstGeom prst="rect">
              <a:avLst/>
            </a:prstGeom>
            <a:noFill/>
            <a:ln w="9525">
              <a:noFill/>
              <a:miter lim="800000"/>
              <a:headEnd/>
              <a:tailEnd/>
            </a:ln>
          </p:spPr>
          <p:txBody>
            <a:bodyPr>
              <a:spAutoFit/>
            </a:bodyPr>
            <a:lstStyle/>
            <a:p>
              <a:pPr eaLnBrk="0" hangingPunct="0">
                <a:spcBef>
                  <a:spcPct val="50000"/>
                </a:spcBef>
              </a:pPr>
              <a:r>
                <a:rPr lang="en-GB" sz="1400" b="1" i="1"/>
                <a:t>CLK</a:t>
              </a:r>
              <a:endParaRPr lang="en-GB" sz="1400" b="1"/>
            </a:p>
          </p:txBody>
        </p:sp>
        <p:sp>
          <p:nvSpPr>
            <p:cNvPr id="42" name="Rectangle 52"/>
            <p:cNvSpPr>
              <a:spLocks noChangeArrowheads="1"/>
            </p:cNvSpPr>
            <p:nvPr/>
          </p:nvSpPr>
          <p:spPr bwMode="auto">
            <a:xfrm>
              <a:off x="2112" y="1440"/>
              <a:ext cx="624" cy="432"/>
            </a:xfrm>
            <a:prstGeom prst="rect">
              <a:avLst/>
            </a:prstGeom>
            <a:noFill/>
            <a:ln w="25400">
              <a:solidFill>
                <a:schemeClr val="tx1"/>
              </a:solidFill>
              <a:miter lim="800000"/>
              <a:headEnd/>
              <a:tailEnd/>
            </a:ln>
          </p:spPr>
          <p:txBody>
            <a:bodyPr wrap="none" anchor="ctr"/>
            <a:lstStyle/>
            <a:p>
              <a:endParaRPr lang="en-US"/>
            </a:p>
          </p:txBody>
        </p:sp>
        <p:sp>
          <p:nvSpPr>
            <p:cNvPr id="43" name="Text Box 53"/>
            <p:cNvSpPr txBox="1">
              <a:spLocks noChangeArrowheads="1"/>
            </p:cNvSpPr>
            <p:nvPr/>
          </p:nvSpPr>
          <p:spPr bwMode="auto">
            <a:xfrm>
              <a:off x="2064" y="1440"/>
              <a:ext cx="672" cy="421"/>
            </a:xfrm>
            <a:prstGeom prst="rect">
              <a:avLst/>
            </a:prstGeom>
            <a:noFill/>
            <a:ln w="9525">
              <a:noFill/>
              <a:miter lim="800000"/>
              <a:headEnd/>
              <a:tailEnd/>
            </a:ln>
          </p:spPr>
          <p:txBody>
            <a:bodyPr>
              <a:spAutoFit/>
            </a:bodyPr>
            <a:lstStyle/>
            <a:p>
              <a:pPr algn="ctr" eaLnBrk="0" hangingPunct="0">
                <a:lnSpc>
                  <a:spcPct val="90000"/>
                </a:lnSpc>
              </a:pPr>
              <a:r>
                <a:rPr lang="en-US" sz="1400" b="1"/>
                <a:t>Pulse transition detector</a:t>
              </a:r>
            </a:p>
          </p:txBody>
        </p:sp>
        <p:sp>
          <p:nvSpPr>
            <p:cNvPr id="44" name="Text Box 54"/>
            <p:cNvSpPr txBox="1">
              <a:spLocks noChangeArrowheads="1"/>
            </p:cNvSpPr>
            <p:nvPr/>
          </p:nvSpPr>
          <p:spPr bwMode="auto">
            <a:xfrm>
              <a:off x="1440" y="1872"/>
              <a:ext cx="240" cy="192"/>
            </a:xfrm>
            <a:prstGeom prst="rect">
              <a:avLst/>
            </a:prstGeom>
            <a:noFill/>
            <a:ln w="9525">
              <a:noFill/>
              <a:miter lim="800000"/>
              <a:headEnd/>
              <a:tailEnd/>
            </a:ln>
          </p:spPr>
          <p:txBody>
            <a:bodyPr>
              <a:spAutoFit/>
            </a:bodyPr>
            <a:lstStyle/>
            <a:p>
              <a:pPr eaLnBrk="0" hangingPunct="0">
                <a:spcBef>
                  <a:spcPct val="50000"/>
                </a:spcBef>
              </a:pPr>
              <a:r>
                <a:rPr lang="en-GB" sz="1400" b="1" i="1"/>
                <a:t>K</a:t>
              </a:r>
              <a:endParaRPr lang="en-GB" sz="1400" b="1"/>
            </a:p>
          </p:txBody>
        </p:sp>
        <p:sp>
          <p:nvSpPr>
            <p:cNvPr id="45" name="Line 55"/>
            <p:cNvSpPr>
              <a:spLocks noChangeShapeType="1"/>
            </p:cNvSpPr>
            <p:nvPr/>
          </p:nvSpPr>
          <p:spPr bwMode="auto">
            <a:xfrm flipV="1">
              <a:off x="1632" y="1680"/>
              <a:ext cx="480" cy="0"/>
            </a:xfrm>
            <a:prstGeom prst="line">
              <a:avLst/>
            </a:prstGeom>
            <a:noFill/>
            <a:ln w="19050">
              <a:solidFill>
                <a:schemeClr val="tx1"/>
              </a:solidFill>
              <a:round/>
              <a:headEnd/>
              <a:tailEnd/>
            </a:ln>
          </p:spPr>
          <p:txBody>
            <a:bodyPr wrap="none" anchor="ctr"/>
            <a:lstStyle/>
            <a:p>
              <a:endParaRPr lang="en-US"/>
            </a:p>
          </p:txBody>
        </p:sp>
        <p:grpSp>
          <p:nvGrpSpPr>
            <p:cNvPr id="46" name="Group 56"/>
            <p:cNvGrpSpPr>
              <a:grpSpLocks/>
            </p:cNvGrpSpPr>
            <p:nvPr/>
          </p:nvGrpSpPr>
          <p:grpSpPr bwMode="auto">
            <a:xfrm>
              <a:off x="1632" y="1536"/>
              <a:ext cx="336" cy="96"/>
              <a:chOff x="2064" y="2496"/>
              <a:chExt cx="336" cy="96"/>
            </a:xfrm>
          </p:grpSpPr>
          <p:sp>
            <p:nvSpPr>
              <p:cNvPr id="53" name="Line 57"/>
              <p:cNvSpPr>
                <a:spLocks noChangeShapeType="1"/>
              </p:cNvSpPr>
              <p:nvPr/>
            </p:nvSpPr>
            <p:spPr bwMode="auto">
              <a:xfrm>
                <a:off x="2064" y="2592"/>
                <a:ext cx="96" cy="0"/>
              </a:xfrm>
              <a:prstGeom prst="line">
                <a:avLst/>
              </a:prstGeom>
              <a:noFill/>
              <a:ln w="19050">
                <a:solidFill>
                  <a:schemeClr val="tx1"/>
                </a:solidFill>
                <a:round/>
                <a:headEnd/>
                <a:tailEnd/>
              </a:ln>
            </p:spPr>
            <p:txBody>
              <a:bodyPr wrap="none" anchor="ctr"/>
              <a:lstStyle/>
              <a:p>
                <a:endParaRPr lang="en-US"/>
              </a:p>
            </p:txBody>
          </p:sp>
          <p:sp>
            <p:nvSpPr>
              <p:cNvPr id="54" name="Line 58"/>
              <p:cNvSpPr>
                <a:spLocks noChangeShapeType="1"/>
              </p:cNvSpPr>
              <p:nvPr/>
            </p:nvSpPr>
            <p:spPr bwMode="auto">
              <a:xfrm>
                <a:off x="2160" y="2496"/>
                <a:ext cx="144" cy="0"/>
              </a:xfrm>
              <a:prstGeom prst="line">
                <a:avLst/>
              </a:prstGeom>
              <a:noFill/>
              <a:ln w="19050">
                <a:solidFill>
                  <a:schemeClr val="tx1"/>
                </a:solidFill>
                <a:round/>
                <a:headEnd/>
                <a:tailEnd/>
              </a:ln>
            </p:spPr>
            <p:txBody>
              <a:bodyPr wrap="none" anchor="ctr"/>
              <a:lstStyle/>
              <a:p>
                <a:endParaRPr lang="en-US"/>
              </a:p>
            </p:txBody>
          </p:sp>
          <p:sp>
            <p:nvSpPr>
              <p:cNvPr id="55" name="Line 59"/>
              <p:cNvSpPr>
                <a:spLocks noChangeShapeType="1"/>
              </p:cNvSpPr>
              <p:nvPr/>
            </p:nvSpPr>
            <p:spPr bwMode="auto">
              <a:xfrm>
                <a:off x="2304" y="2592"/>
                <a:ext cx="96" cy="0"/>
              </a:xfrm>
              <a:prstGeom prst="line">
                <a:avLst/>
              </a:prstGeom>
              <a:noFill/>
              <a:ln w="19050">
                <a:solidFill>
                  <a:schemeClr val="tx1"/>
                </a:solidFill>
                <a:round/>
                <a:headEnd/>
                <a:tailEnd/>
              </a:ln>
            </p:spPr>
            <p:txBody>
              <a:bodyPr wrap="none" anchor="ctr"/>
              <a:lstStyle/>
              <a:p>
                <a:endParaRPr lang="en-US"/>
              </a:p>
            </p:txBody>
          </p:sp>
          <p:sp>
            <p:nvSpPr>
              <p:cNvPr id="56" name="Line 60"/>
              <p:cNvSpPr>
                <a:spLocks noChangeShapeType="1"/>
              </p:cNvSpPr>
              <p:nvPr/>
            </p:nvSpPr>
            <p:spPr bwMode="auto">
              <a:xfrm rot="5400000">
                <a:off x="2112" y="2544"/>
                <a:ext cx="96" cy="0"/>
              </a:xfrm>
              <a:prstGeom prst="line">
                <a:avLst/>
              </a:prstGeom>
              <a:noFill/>
              <a:ln w="19050">
                <a:solidFill>
                  <a:schemeClr val="tx1"/>
                </a:solidFill>
                <a:round/>
                <a:headEnd/>
                <a:tailEnd/>
              </a:ln>
            </p:spPr>
            <p:txBody>
              <a:bodyPr wrap="none" anchor="ctr"/>
              <a:lstStyle/>
              <a:p>
                <a:endParaRPr lang="en-US"/>
              </a:p>
            </p:txBody>
          </p:sp>
          <p:sp>
            <p:nvSpPr>
              <p:cNvPr id="57" name="Line 61"/>
              <p:cNvSpPr>
                <a:spLocks noChangeShapeType="1"/>
              </p:cNvSpPr>
              <p:nvPr/>
            </p:nvSpPr>
            <p:spPr bwMode="auto">
              <a:xfrm rot="5400000">
                <a:off x="2256" y="2544"/>
                <a:ext cx="96" cy="0"/>
              </a:xfrm>
              <a:prstGeom prst="line">
                <a:avLst/>
              </a:prstGeom>
              <a:noFill/>
              <a:ln w="19050">
                <a:solidFill>
                  <a:schemeClr val="tx1"/>
                </a:solidFill>
                <a:round/>
                <a:headEnd/>
                <a:tailEnd/>
              </a:ln>
            </p:spPr>
            <p:txBody>
              <a:bodyPr wrap="none" anchor="ctr"/>
              <a:lstStyle/>
              <a:p>
                <a:endParaRPr lang="en-US"/>
              </a:p>
            </p:txBody>
          </p:sp>
        </p:grpSp>
        <p:sp>
          <p:nvSpPr>
            <p:cNvPr id="47" name="Line 62"/>
            <p:cNvSpPr>
              <a:spLocks noChangeShapeType="1"/>
            </p:cNvSpPr>
            <p:nvPr/>
          </p:nvSpPr>
          <p:spPr bwMode="auto">
            <a:xfrm flipV="1">
              <a:off x="2928" y="1200"/>
              <a:ext cx="1200" cy="3"/>
            </a:xfrm>
            <a:prstGeom prst="line">
              <a:avLst/>
            </a:prstGeom>
            <a:noFill/>
            <a:ln w="19050">
              <a:solidFill>
                <a:schemeClr val="tx1"/>
              </a:solidFill>
              <a:round/>
              <a:headEnd/>
              <a:tailEnd/>
            </a:ln>
          </p:spPr>
          <p:txBody>
            <a:bodyPr wrap="none" anchor="ctr"/>
            <a:lstStyle/>
            <a:p>
              <a:endParaRPr lang="en-US"/>
            </a:p>
          </p:txBody>
        </p:sp>
        <p:sp>
          <p:nvSpPr>
            <p:cNvPr id="48" name="Line 63"/>
            <p:cNvSpPr>
              <a:spLocks noChangeShapeType="1"/>
            </p:cNvSpPr>
            <p:nvPr/>
          </p:nvSpPr>
          <p:spPr bwMode="auto">
            <a:xfrm flipV="1">
              <a:off x="2976" y="2063"/>
              <a:ext cx="1125" cy="1"/>
            </a:xfrm>
            <a:prstGeom prst="line">
              <a:avLst/>
            </a:prstGeom>
            <a:noFill/>
            <a:ln w="19050">
              <a:solidFill>
                <a:schemeClr val="tx1"/>
              </a:solidFill>
              <a:round/>
              <a:headEnd/>
              <a:tailEnd/>
            </a:ln>
          </p:spPr>
          <p:txBody>
            <a:bodyPr wrap="none" anchor="ctr"/>
            <a:lstStyle/>
            <a:p>
              <a:endParaRPr lang="en-US"/>
            </a:p>
          </p:txBody>
        </p:sp>
        <p:sp>
          <p:nvSpPr>
            <p:cNvPr id="49" name="Line 64"/>
            <p:cNvSpPr>
              <a:spLocks noChangeShapeType="1"/>
            </p:cNvSpPr>
            <p:nvPr/>
          </p:nvSpPr>
          <p:spPr bwMode="auto">
            <a:xfrm rot="5400000">
              <a:off x="2640" y="1728"/>
              <a:ext cx="672" cy="0"/>
            </a:xfrm>
            <a:prstGeom prst="line">
              <a:avLst/>
            </a:prstGeom>
            <a:noFill/>
            <a:ln w="19050">
              <a:solidFill>
                <a:schemeClr val="tx1"/>
              </a:solidFill>
              <a:round/>
              <a:headEnd/>
              <a:tailEnd/>
            </a:ln>
          </p:spPr>
          <p:txBody>
            <a:bodyPr wrap="none" anchor="ctr"/>
            <a:lstStyle/>
            <a:p>
              <a:endParaRPr lang="en-US"/>
            </a:p>
          </p:txBody>
        </p:sp>
        <p:sp>
          <p:nvSpPr>
            <p:cNvPr id="50" name="Line 65"/>
            <p:cNvSpPr>
              <a:spLocks noChangeShapeType="1"/>
            </p:cNvSpPr>
            <p:nvPr/>
          </p:nvSpPr>
          <p:spPr bwMode="auto">
            <a:xfrm flipV="1">
              <a:off x="2976" y="1392"/>
              <a:ext cx="144" cy="0"/>
            </a:xfrm>
            <a:prstGeom prst="line">
              <a:avLst/>
            </a:prstGeom>
            <a:noFill/>
            <a:ln w="19050">
              <a:solidFill>
                <a:schemeClr val="tx1"/>
              </a:solidFill>
              <a:round/>
              <a:headEnd/>
              <a:tailEnd/>
            </a:ln>
          </p:spPr>
          <p:txBody>
            <a:bodyPr wrap="none" anchor="ctr"/>
            <a:lstStyle/>
            <a:p>
              <a:endParaRPr lang="en-US"/>
            </a:p>
          </p:txBody>
        </p:sp>
        <p:sp>
          <p:nvSpPr>
            <p:cNvPr id="51" name="Line 66"/>
            <p:cNvSpPr>
              <a:spLocks noChangeShapeType="1"/>
            </p:cNvSpPr>
            <p:nvPr/>
          </p:nvSpPr>
          <p:spPr bwMode="auto">
            <a:xfrm>
              <a:off x="2928" y="1920"/>
              <a:ext cx="192" cy="0"/>
            </a:xfrm>
            <a:prstGeom prst="line">
              <a:avLst/>
            </a:prstGeom>
            <a:noFill/>
            <a:ln w="19050">
              <a:solidFill>
                <a:schemeClr val="tx1"/>
              </a:solidFill>
              <a:round/>
              <a:headEnd/>
              <a:tailEnd/>
            </a:ln>
          </p:spPr>
          <p:txBody>
            <a:bodyPr wrap="none" anchor="ctr"/>
            <a:lstStyle/>
            <a:p>
              <a:endParaRPr lang="en-US"/>
            </a:p>
          </p:txBody>
        </p:sp>
        <p:sp>
          <p:nvSpPr>
            <p:cNvPr id="52" name="Line 67"/>
            <p:cNvSpPr>
              <a:spLocks noChangeShapeType="1"/>
            </p:cNvSpPr>
            <p:nvPr/>
          </p:nvSpPr>
          <p:spPr bwMode="auto">
            <a:xfrm rot="5400000">
              <a:off x="2568" y="1560"/>
              <a:ext cx="720" cy="0"/>
            </a:xfrm>
            <a:prstGeom prst="line">
              <a:avLst/>
            </a:prstGeom>
            <a:noFill/>
            <a:ln w="19050">
              <a:solidFill>
                <a:schemeClr val="tx1"/>
              </a:solidFill>
              <a:round/>
              <a:headEnd/>
              <a:tailEnd/>
            </a:ln>
          </p:spPr>
          <p:txBody>
            <a:bodyPr wrap="none" anchor="ctr"/>
            <a:lstStyle/>
            <a:p>
              <a:endParaRPr lang="en-US"/>
            </a:p>
          </p:txBody>
        </p:sp>
      </p:grpSp>
      <p:sp>
        <p:nvSpPr>
          <p:cNvPr id="76" name="Rectangle 68"/>
          <p:cNvSpPr>
            <a:spLocks noChangeArrowheads="1"/>
          </p:cNvSpPr>
          <p:nvPr/>
        </p:nvSpPr>
        <p:spPr bwMode="auto">
          <a:xfrm>
            <a:off x="457200" y="3505200"/>
            <a:ext cx="8229600" cy="568325"/>
          </a:xfrm>
          <a:prstGeom prst="rect">
            <a:avLst/>
          </a:prstGeom>
          <a:noFill/>
          <a:ln w="9525">
            <a:noFill/>
            <a:miter lim="800000"/>
            <a:headEnd/>
            <a:tailEnd/>
          </a:ln>
        </p:spPr>
        <p:txBody>
          <a:bodyPr/>
          <a:lstStyle/>
          <a:p>
            <a:pPr marL="274638" indent="-274638">
              <a:spcBef>
                <a:spcPct val="20000"/>
              </a:spcBef>
              <a:buClr>
                <a:schemeClr val="accent1"/>
              </a:buClr>
              <a:buSzPct val="100000"/>
              <a:buFont typeface="Wingdings" panose="05000000000000000000" pitchFamily="2" charset="2"/>
              <a:buChar char="§"/>
            </a:pPr>
            <a:r>
              <a:rPr lang="en-US" sz="2400" dirty="0">
                <a:solidFill>
                  <a:srgbClr val="C00000"/>
                </a:solidFill>
              </a:rPr>
              <a:t>Characteristic table:</a:t>
            </a:r>
          </a:p>
        </p:txBody>
      </p:sp>
      <p:grpSp>
        <p:nvGrpSpPr>
          <p:cNvPr id="77" name="Group 69"/>
          <p:cNvGrpSpPr>
            <a:grpSpLocks/>
          </p:cNvGrpSpPr>
          <p:nvPr/>
        </p:nvGrpSpPr>
        <p:grpSpPr bwMode="auto">
          <a:xfrm>
            <a:off x="1752600" y="4114800"/>
            <a:ext cx="3581400" cy="1530350"/>
            <a:chOff x="1200" y="2496"/>
            <a:chExt cx="2256" cy="964"/>
          </a:xfrm>
        </p:grpSpPr>
        <p:graphicFrame>
          <p:nvGraphicFramePr>
            <p:cNvPr id="78" name="Object 70"/>
            <p:cNvGraphicFramePr>
              <a:graphicFrameLocks noChangeAspect="1"/>
            </p:cNvGraphicFramePr>
            <p:nvPr/>
          </p:nvGraphicFramePr>
          <p:xfrm>
            <a:off x="1200" y="2499"/>
            <a:ext cx="2219" cy="961"/>
          </p:xfrm>
          <a:graphic>
            <a:graphicData uri="http://schemas.openxmlformats.org/presentationml/2006/ole">
              <mc:AlternateContent xmlns:mc="http://schemas.openxmlformats.org/markup-compatibility/2006">
                <mc:Choice xmlns:v="urn:schemas-microsoft-com:vml" Requires="v">
                  <p:oleObj spid="_x0000_s5132" name="Document" r:id="rId4" imgW="3534480" imgH="1528560" progId="Word.Document.8">
                    <p:embed/>
                  </p:oleObj>
                </mc:Choice>
                <mc:Fallback>
                  <p:oleObj name="Document" r:id="rId4" imgW="3534480" imgH="1528560" progId="Word.Document.8">
                    <p:embed/>
                    <p:pic>
                      <p:nvPicPr>
                        <p:cNvPr id="78" name="Object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2499"/>
                          <a:ext cx="2219" cy="9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 name="Line 71"/>
            <p:cNvSpPr>
              <a:spLocks noChangeShapeType="1"/>
            </p:cNvSpPr>
            <p:nvPr/>
          </p:nvSpPr>
          <p:spPr bwMode="auto">
            <a:xfrm>
              <a:off x="1248" y="2688"/>
              <a:ext cx="2208" cy="0"/>
            </a:xfrm>
            <a:prstGeom prst="line">
              <a:avLst/>
            </a:prstGeom>
            <a:noFill/>
            <a:ln w="9525">
              <a:solidFill>
                <a:schemeClr val="tx1"/>
              </a:solidFill>
              <a:round/>
              <a:headEnd/>
              <a:tailEnd/>
            </a:ln>
          </p:spPr>
          <p:txBody>
            <a:bodyPr wrap="none" anchor="ctr"/>
            <a:lstStyle/>
            <a:p>
              <a:endParaRPr lang="en-US"/>
            </a:p>
          </p:txBody>
        </p:sp>
        <p:sp>
          <p:nvSpPr>
            <p:cNvPr id="80" name="Line 72"/>
            <p:cNvSpPr>
              <a:spLocks noChangeShapeType="1"/>
            </p:cNvSpPr>
            <p:nvPr/>
          </p:nvSpPr>
          <p:spPr bwMode="auto">
            <a:xfrm rot="5400000">
              <a:off x="1776" y="2928"/>
              <a:ext cx="864" cy="0"/>
            </a:xfrm>
            <a:prstGeom prst="line">
              <a:avLst/>
            </a:prstGeom>
            <a:noFill/>
            <a:ln w="9525">
              <a:solidFill>
                <a:schemeClr val="tx1"/>
              </a:solidFill>
              <a:round/>
              <a:headEnd/>
              <a:tailEnd/>
            </a:ln>
          </p:spPr>
          <p:txBody>
            <a:bodyPr wrap="none" anchor="ctr"/>
            <a:lstStyle/>
            <a:p>
              <a:endParaRPr lang="en-US"/>
            </a:p>
          </p:txBody>
        </p:sp>
      </p:grpSp>
      <p:grpSp>
        <p:nvGrpSpPr>
          <p:cNvPr id="81" name="Group 73"/>
          <p:cNvGrpSpPr>
            <a:grpSpLocks/>
          </p:cNvGrpSpPr>
          <p:nvPr/>
        </p:nvGrpSpPr>
        <p:grpSpPr bwMode="auto">
          <a:xfrm>
            <a:off x="5943600" y="3733800"/>
            <a:ext cx="2166938" cy="2532063"/>
            <a:chOff x="3744" y="2400"/>
            <a:chExt cx="1365" cy="1595"/>
          </a:xfrm>
        </p:grpSpPr>
        <p:graphicFrame>
          <p:nvGraphicFramePr>
            <p:cNvPr id="82" name="Object 74"/>
            <p:cNvGraphicFramePr>
              <a:graphicFrameLocks noChangeAspect="1"/>
            </p:cNvGraphicFramePr>
            <p:nvPr/>
          </p:nvGraphicFramePr>
          <p:xfrm>
            <a:off x="3744" y="2400"/>
            <a:ext cx="1365" cy="1595"/>
          </p:xfrm>
          <a:graphic>
            <a:graphicData uri="http://schemas.openxmlformats.org/presentationml/2006/ole">
              <mc:AlternateContent xmlns:mc="http://schemas.openxmlformats.org/markup-compatibility/2006">
                <mc:Choice xmlns:v="urn:schemas-microsoft-com:vml" Requires="v">
                  <p:oleObj spid="_x0000_s5133" name="Document" r:id="rId6" imgW="2169000" imgH="2534400" progId="Word.Document.8">
                    <p:embed/>
                  </p:oleObj>
                </mc:Choice>
                <mc:Fallback>
                  <p:oleObj name="Document" r:id="rId6" imgW="2169000" imgH="2534400" progId="Word.Document.8">
                    <p:embed/>
                    <p:pic>
                      <p:nvPicPr>
                        <p:cNvPr id="82" name="Object 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4" y="2400"/>
                          <a:ext cx="1365" cy="15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 name="Line 75"/>
            <p:cNvSpPr>
              <a:spLocks noChangeShapeType="1"/>
            </p:cNvSpPr>
            <p:nvPr/>
          </p:nvSpPr>
          <p:spPr bwMode="auto">
            <a:xfrm>
              <a:off x="3840" y="2592"/>
              <a:ext cx="1104" cy="0"/>
            </a:xfrm>
            <a:prstGeom prst="line">
              <a:avLst/>
            </a:prstGeom>
            <a:noFill/>
            <a:ln w="9525">
              <a:solidFill>
                <a:schemeClr val="tx1"/>
              </a:solidFill>
              <a:round/>
              <a:headEnd/>
              <a:tailEnd/>
            </a:ln>
          </p:spPr>
          <p:txBody>
            <a:bodyPr wrap="none" anchor="ctr"/>
            <a:lstStyle/>
            <a:p>
              <a:endParaRPr lang="en-US"/>
            </a:p>
          </p:txBody>
        </p:sp>
        <p:sp>
          <p:nvSpPr>
            <p:cNvPr id="84" name="Line 76"/>
            <p:cNvSpPr>
              <a:spLocks noChangeShapeType="1"/>
            </p:cNvSpPr>
            <p:nvPr/>
          </p:nvSpPr>
          <p:spPr bwMode="auto">
            <a:xfrm rot="5400000">
              <a:off x="3720" y="3144"/>
              <a:ext cx="1488" cy="0"/>
            </a:xfrm>
            <a:prstGeom prst="line">
              <a:avLst/>
            </a:prstGeom>
            <a:noFill/>
            <a:ln w="9525">
              <a:solidFill>
                <a:schemeClr val="tx1"/>
              </a:solidFill>
              <a:round/>
              <a:headEnd/>
              <a:tailEnd/>
            </a:ln>
          </p:spPr>
          <p:txBody>
            <a:bodyPr wrap="none" anchor="ctr"/>
            <a:lstStyle/>
            <a:p>
              <a:endParaRPr lang="en-US"/>
            </a:p>
          </p:txBody>
        </p:sp>
      </p:grpSp>
      <p:sp>
        <p:nvSpPr>
          <p:cNvPr id="85" name="Text Box 77"/>
          <p:cNvSpPr txBox="1">
            <a:spLocks noChangeArrowheads="1"/>
          </p:cNvSpPr>
          <p:nvPr/>
        </p:nvSpPr>
        <p:spPr bwMode="auto">
          <a:xfrm>
            <a:off x="3352800" y="5562600"/>
            <a:ext cx="1371600" cy="366713"/>
          </a:xfrm>
          <a:prstGeom prst="rect">
            <a:avLst/>
          </a:prstGeom>
          <a:noFill/>
          <a:ln w="9525">
            <a:noFill/>
            <a:miter lim="800000"/>
            <a:headEnd/>
            <a:tailEnd/>
          </a:ln>
        </p:spPr>
        <p:txBody>
          <a:bodyPr wrap="square">
            <a:spAutoFit/>
          </a:bodyPr>
          <a:lstStyle/>
          <a:p>
            <a:pPr eaLnBrk="0" hangingPunct="0">
              <a:spcBef>
                <a:spcPct val="50000"/>
              </a:spcBef>
            </a:pPr>
            <a:r>
              <a:rPr lang="en-US" b="1" i="1" dirty="0">
                <a:solidFill>
                  <a:srgbClr val="0000CC"/>
                </a:solidFill>
              </a:rPr>
              <a:t>Q(t+1)</a:t>
            </a:r>
            <a:r>
              <a:rPr lang="en-US" b="1" dirty="0">
                <a:solidFill>
                  <a:srgbClr val="0000CC"/>
                </a:solidFill>
              </a:rPr>
              <a:t> = </a:t>
            </a:r>
            <a:r>
              <a:rPr lang="en-US" b="1" i="1" dirty="0">
                <a:solidFill>
                  <a:srgbClr val="0000CC"/>
                </a:solidFill>
                <a:sym typeface="Symbol" pitchFamily="18" charset="2"/>
              </a:rPr>
              <a:t>?</a:t>
            </a:r>
            <a:endParaRPr lang="en-US" b="1" dirty="0">
              <a:solidFill>
                <a:srgbClr val="0000CC"/>
              </a:solidFill>
            </a:endParaRPr>
          </a:p>
        </p:txBody>
      </p:sp>
      <p:sp>
        <p:nvSpPr>
          <p:cNvPr id="86" name="Text Box 77"/>
          <p:cNvSpPr txBox="1">
            <a:spLocks noChangeArrowheads="1"/>
          </p:cNvSpPr>
          <p:nvPr/>
        </p:nvSpPr>
        <p:spPr bwMode="auto">
          <a:xfrm>
            <a:off x="4267200" y="5562600"/>
            <a:ext cx="1524000" cy="366713"/>
          </a:xfrm>
          <a:prstGeom prst="rect">
            <a:avLst/>
          </a:prstGeom>
          <a:solidFill>
            <a:schemeClr val="bg1"/>
          </a:solidFill>
          <a:ln w="9525">
            <a:noFill/>
            <a:miter lim="800000"/>
            <a:headEnd/>
            <a:tailEnd/>
          </a:ln>
        </p:spPr>
        <p:txBody>
          <a:bodyPr wrap="square">
            <a:spAutoFit/>
          </a:bodyPr>
          <a:lstStyle/>
          <a:p>
            <a:pPr eaLnBrk="0" hangingPunct="0">
              <a:spcBef>
                <a:spcPct val="50000"/>
              </a:spcBef>
            </a:pPr>
            <a:r>
              <a:rPr lang="en-US" b="1" i="1" dirty="0">
                <a:solidFill>
                  <a:srgbClr val="0000CC"/>
                </a:solidFill>
              </a:rPr>
              <a:t>J</a:t>
            </a:r>
            <a:r>
              <a:rPr lang="en-US" b="1" i="1" dirty="0">
                <a:solidFill>
                  <a:srgbClr val="0000CC"/>
                </a:solidFill>
                <a:sym typeface="Symbol" pitchFamily="18" charset="2"/>
              </a:rPr>
              <a:t>∙</a:t>
            </a:r>
            <a:r>
              <a:rPr lang="en-US" b="1" i="1" dirty="0">
                <a:solidFill>
                  <a:srgbClr val="0000CC"/>
                </a:solidFill>
              </a:rPr>
              <a:t>Q'</a:t>
            </a:r>
            <a:r>
              <a:rPr lang="en-US" b="1" dirty="0">
                <a:solidFill>
                  <a:srgbClr val="0000CC"/>
                </a:solidFill>
              </a:rPr>
              <a:t> + </a:t>
            </a:r>
            <a:r>
              <a:rPr lang="en-US" b="1" i="1" dirty="0">
                <a:solidFill>
                  <a:srgbClr val="0000CC"/>
                </a:solidFill>
              </a:rPr>
              <a:t>K'</a:t>
            </a:r>
            <a:r>
              <a:rPr lang="en-US" b="1" i="1" dirty="0">
                <a:solidFill>
                  <a:srgbClr val="0000CC"/>
                </a:solidFill>
                <a:sym typeface="Symbol" pitchFamily="18" charset="2"/>
              </a:rPr>
              <a:t>∙</a:t>
            </a:r>
            <a:r>
              <a:rPr lang="en-US" b="1" i="1" dirty="0">
                <a:solidFill>
                  <a:srgbClr val="0000CC"/>
                </a:solidFill>
              </a:rPr>
              <a:t>Q</a:t>
            </a:r>
            <a:endParaRPr lang="en-US" b="1" dirty="0">
              <a:solidFill>
                <a:srgbClr val="0000CC"/>
              </a:solidFill>
            </a:endParaRPr>
          </a:p>
        </p:txBody>
      </p:sp>
      <p:sp>
        <p:nvSpPr>
          <p:cNvPr id="87" name="Text Box 161"/>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Tree>
    <p:extLst>
      <p:ext uri="{BB962C8B-B14F-4D97-AF65-F5344CB8AC3E}">
        <p14:creationId xmlns:p14="http://schemas.microsoft.com/office/powerpoint/2010/main" val="6837974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
                                            <p:txEl>
                                              <p:pRg st="0" end="0"/>
                                            </p:txEl>
                                          </p:spTgt>
                                        </p:tgtEl>
                                        <p:attrNameLst>
                                          <p:attrName>style.visibility</p:attrName>
                                        </p:attrNameLst>
                                      </p:cBhvr>
                                      <p:to>
                                        <p:strVal val="visible"/>
                                      </p:to>
                                    </p:set>
                                    <p:animEffect transition="in" filter="dissolve">
                                      <p:cBhvr>
                                        <p:cTn id="12" dur="500"/>
                                        <p:tgtEl>
                                          <p:spTgt spid="76">
                                            <p:txEl>
                                              <p:pRg st="0" end="0"/>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81"/>
                                        </p:tgtEl>
                                        <p:attrNameLst>
                                          <p:attrName>style.visibility</p:attrName>
                                        </p:attrNameLst>
                                      </p:cBhvr>
                                      <p:to>
                                        <p:strVal val="visible"/>
                                      </p:to>
                                    </p:set>
                                    <p:animEffect transition="in" filter="dissolve">
                                      <p:cBhvr>
                                        <p:cTn id="20" dur="500"/>
                                        <p:tgtEl>
                                          <p:spTgt spid="81"/>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dissolve">
                                      <p:cBhvr>
                                        <p:cTn id="24" dur="500"/>
                                        <p:tgtEl>
                                          <p:spTgt spid="8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6"/>
                                        </p:tgtEl>
                                        <p:attrNameLst>
                                          <p:attrName>style.visibility</p:attrName>
                                        </p:attrNameLst>
                                      </p:cBhvr>
                                      <p:to>
                                        <p:strVal val="visible"/>
                                      </p:to>
                                    </p:set>
                                    <p:animEffect transition="in" filter="dissolve">
                                      <p:cBhvr>
                                        <p:cTn id="29"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bldP spid="85" grpId="0"/>
      <p:bldP spid="8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4.4 </a:t>
            </a:r>
            <a:r>
              <a:rPr lang="en-GB" sz="3600" i="1" dirty="0">
                <a:solidFill>
                  <a:srgbClr val="0000FF"/>
                </a:solidFill>
              </a:rPr>
              <a:t>T</a:t>
            </a:r>
            <a:r>
              <a:rPr lang="en-GB" sz="3600" dirty="0">
                <a:solidFill>
                  <a:srgbClr val="0000FF"/>
                </a:solidFill>
              </a:rPr>
              <a:t> Flip-flop</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15</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2" name="Rectangle 3"/>
          <p:cNvSpPr txBox="1">
            <a:spLocks noChangeArrowheads="1"/>
          </p:cNvSpPr>
          <p:nvPr/>
        </p:nvSpPr>
        <p:spPr>
          <a:xfrm>
            <a:off x="457200" y="1260475"/>
            <a:ext cx="8229600" cy="9493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638" indent="-274638" fontAlgn="auto">
              <a:spcAft>
                <a:spcPts val="0"/>
              </a:spcAft>
              <a:buSzPct val="100000"/>
              <a:buFont typeface="Wingdings" panose="05000000000000000000" pitchFamily="2" charset="2"/>
              <a:buChar char="§"/>
            </a:pPr>
            <a:r>
              <a:rPr lang="en-US" i="1" dirty="0">
                <a:solidFill>
                  <a:srgbClr val="0000CC"/>
                </a:solidFill>
              </a:rPr>
              <a:t>T</a:t>
            </a:r>
            <a:r>
              <a:rPr lang="en-US" dirty="0">
                <a:solidFill>
                  <a:srgbClr val="0000CC"/>
                </a:solidFill>
              </a:rPr>
              <a:t> flip-flop</a:t>
            </a:r>
            <a:r>
              <a:rPr lang="en-US" dirty="0"/>
              <a:t>: Single input version of the </a:t>
            </a:r>
            <a:r>
              <a:rPr lang="en-US" i="1" dirty="0"/>
              <a:t>J-K</a:t>
            </a:r>
            <a:r>
              <a:rPr lang="en-US" dirty="0"/>
              <a:t> flip-flop, formed by tying both inputs together.</a:t>
            </a:r>
          </a:p>
        </p:txBody>
      </p:sp>
      <p:sp>
        <p:nvSpPr>
          <p:cNvPr id="93" name="Rectangle 68"/>
          <p:cNvSpPr>
            <a:spLocks noChangeArrowheads="1"/>
          </p:cNvSpPr>
          <p:nvPr/>
        </p:nvSpPr>
        <p:spPr bwMode="auto">
          <a:xfrm>
            <a:off x="457200" y="3810000"/>
            <a:ext cx="8229600" cy="568325"/>
          </a:xfrm>
          <a:prstGeom prst="rect">
            <a:avLst/>
          </a:prstGeom>
          <a:noFill/>
          <a:ln w="9525">
            <a:noFill/>
            <a:miter lim="800000"/>
            <a:headEnd/>
            <a:tailEnd/>
          </a:ln>
        </p:spPr>
        <p:txBody>
          <a:bodyPr/>
          <a:lstStyle/>
          <a:p>
            <a:pPr marL="274638" indent="-274638">
              <a:spcBef>
                <a:spcPct val="20000"/>
              </a:spcBef>
              <a:buClr>
                <a:schemeClr val="accent1"/>
              </a:buClr>
              <a:buSzPct val="100000"/>
              <a:buFont typeface="Wingdings" panose="05000000000000000000" pitchFamily="2" charset="2"/>
              <a:buChar char="§"/>
            </a:pPr>
            <a:r>
              <a:rPr lang="en-US" sz="2400" dirty="0">
                <a:solidFill>
                  <a:srgbClr val="C00000"/>
                </a:solidFill>
              </a:rPr>
              <a:t>Characteristic table:</a:t>
            </a:r>
          </a:p>
        </p:txBody>
      </p:sp>
      <p:grpSp>
        <p:nvGrpSpPr>
          <p:cNvPr id="94" name="Group 78"/>
          <p:cNvGrpSpPr>
            <a:grpSpLocks/>
          </p:cNvGrpSpPr>
          <p:nvPr/>
        </p:nvGrpSpPr>
        <p:grpSpPr bwMode="auto">
          <a:xfrm>
            <a:off x="1219200" y="2286000"/>
            <a:ext cx="4614863" cy="1371600"/>
            <a:chOff x="1152" y="1536"/>
            <a:chExt cx="2907" cy="864"/>
          </a:xfrm>
        </p:grpSpPr>
        <p:sp>
          <p:nvSpPr>
            <p:cNvPr id="95" name="Text Box 79"/>
            <p:cNvSpPr txBox="1">
              <a:spLocks noChangeArrowheads="1"/>
            </p:cNvSpPr>
            <p:nvPr/>
          </p:nvSpPr>
          <p:spPr bwMode="auto">
            <a:xfrm>
              <a:off x="1248" y="1584"/>
              <a:ext cx="240" cy="192"/>
            </a:xfrm>
            <a:prstGeom prst="rect">
              <a:avLst/>
            </a:prstGeom>
            <a:noFill/>
            <a:ln w="9525">
              <a:noFill/>
              <a:miter lim="800000"/>
              <a:headEnd/>
              <a:tailEnd/>
            </a:ln>
          </p:spPr>
          <p:txBody>
            <a:bodyPr>
              <a:spAutoFit/>
            </a:bodyPr>
            <a:lstStyle/>
            <a:p>
              <a:pPr eaLnBrk="0" hangingPunct="0">
                <a:spcBef>
                  <a:spcPct val="50000"/>
                </a:spcBef>
              </a:pPr>
              <a:r>
                <a:rPr lang="en-GB" sz="1400" b="1" i="1"/>
                <a:t>T</a:t>
              </a:r>
              <a:endParaRPr lang="en-GB" sz="1400" b="1"/>
            </a:p>
          </p:txBody>
        </p:sp>
        <p:sp>
          <p:nvSpPr>
            <p:cNvPr id="96" name="Text Box 80"/>
            <p:cNvSpPr txBox="1">
              <a:spLocks noChangeArrowheads="1"/>
            </p:cNvSpPr>
            <p:nvPr/>
          </p:nvSpPr>
          <p:spPr bwMode="auto">
            <a:xfrm>
              <a:off x="3792" y="1680"/>
              <a:ext cx="267" cy="192"/>
            </a:xfrm>
            <a:prstGeom prst="rect">
              <a:avLst/>
            </a:prstGeom>
            <a:noFill/>
            <a:ln w="9525">
              <a:noFill/>
              <a:miter lim="800000"/>
              <a:headEnd/>
              <a:tailEnd/>
            </a:ln>
          </p:spPr>
          <p:txBody>
            <a:bodyPr>
              <a:spAutoFit/>
            </a:bodyPr>
            <a:lstStyle/>
            <a:p>
              <a:pPr eaLnBrk="0" hangingPunct="0">
                <a:spcBef>
                  <a:spcPct val="50000"/>
                </a:spcBef>
              </a:pPr>
              <a:r>
                <a:rPr lang="en-GB" sz="1400" b="1" i="1"/>
                <a:t>Q</a:t>
              </a:r>
              <a:endParaRPr lang="en-GB" sz="1400" b="1"/>
            </a:p>
          </p:txBody>
        </p:sp>
        <p:sp>
          <p:nvSpPr>
            <p:cNvPr id="97" name="Text Box 81"/>
            <p:cNvSpPr txBox="1">
              <a:spLocks noChangeArrowheads="1"/>
            </p:cNvSpPr>
            <p:nvPr/>
          </p:nvSpPr>
          <p:spPr bwMode="auto">
            <a:xfrm>
              <a:off x="3792" y="2112"/>
              <a:ext cx="267" cy="192"/>
            </a:xfrm>
            <a:prstGeom prst="rect">
              <a:avLst/>
            </a:prstGeom>
            <a:noFill/>
            <a:ln w="9525">
              <a:noFill/>
              <a:miter lim="800000"/>
              <a:headEnd/>
              <a:tailEnd/>
            </a:ln>
          </p:spPr>
          <p:txBody>
            <a:bodyPr>
              <a:spAutoFit/>
            </a:bodyPr>
            <a:lstStyle/>
            <a:p>
              <a:pPr eaLnBrk="0" hangingPunct="0">
                <a:spcBef>
                  <a:spcPct val="50000"/>
                </a:spcBef>
              </a:pPr>
              <a:r>
                <a:rPr lang="en-GB" sz="1400" b="1" i="1"/>
                <a:t>Q'</a:t>
              </a:r>
              <a:endParaRPr lang="en-GB" sz="1400" b="1"/>
            </a:p>
          </p:txBody>
        </p:sp>
        <p:sp>
          <p:nvSpPr>
            <p:cNvPr id="98" name="Line 82"/>
            <p:cNvSpPr>
              <a:spLocks noChangeShapeType="1"/>
            </p:cNvSpPr>
            <p:nvPr/>
          </p:nvSpPr>
          <p:spPr bwMode="auto">
            <a:xfrm>
              <a:off x="3038" y="1724"/>
              <a:ext cx="208" cy="2"/>
            </a:xfrm>
            <a:prstGeom prst="line">
              <a:avLst/>
            </a:prstGeom>
            <a:noFill/>
            <a:ln w="19050">
              <a:solidFill>
                <a:schemeClr val="tx1"/>
              </a:solidFill>
              <a:round/>
              <a:headEnd/>
              <a:tailEnd/>
            </a:ln>
          </p:spPr>
          <p:txBody>
            <a:bodyPr wrap="none" anchor="ctr"/>
            <a:lstStyle/>
            <a:p>
              <a:endParaRPr lang="en-US"/>
            </a:p>
          </p:txBody>
        </p:sp>
        <p:sp>
          <p:nvSpPr>
            <p:cNvPr id="99" name="Line 83"/>
            <p:cNvSpPr>
              <a:spLocks noChangeShapeType="1"/>
            </p:cNvSpPr>
            <p:nvPr/>
          </p:nvSpPr>
          <p:spPr bwMode="auto">
            <a:xfrm>
              <a:off x="3034" y="2256"/>
              <a:ext cx="217" cy="5"/>
            </a:xfrm>
            <a:prstGeom prst="line">
              <a:avLst/>
            </a:prstGeom>
            <a:noFill/>
            <a:ln w="19050">
              <a:solidFill>
                <a:schemeClr val="tx1"/>
              </a:solidFill>
              <a:round/>
              <a:headEnd/>
              <a:tailEnd/>
            </a:ln>
          </p:spPr>
          <p:txBody>
            <a:bodyPr wrap="none" anchor="ctr"/>
            <a:lstStyle/>
            <a:p>
              <a:endParaRPr lang="en-US"/>
            </a:p>
          </p:txBody>
        </p:sp>
        <p:sp>
          <p:nvSpPr>
            <p:cNvPr id="100" name="Line 84"/>
            <p:cNvSpPr>
              <a:spLocks noChangeShapeType="1"/>
            </p:cNvSpPr>
            <p:nvPr/>
          </p:nvSpPr>
          <p:spPr bwMode="auto">
            <a:xfrm>
              <a:off x="3149" y="1847"/>
              <a:ext cx="97" cy="6"/>
            </a:xfrm>
            <a:prstGeom prst="line">
              <a:avLst/>
            </a:prstGeom>
            <a:noFill/>
            <a:ln w="19050">
              <a:solidFill>
                <a:schemeClr val="tx1"/>
              </a:solidFill>
              <a:round/>
              <a:headEnd/>
              <a:tailEnd/>
            </a:ln>
          </p:spPr>
          <p:txBody>
            <a:bodyPr wrap="none" anchor="ctr"/>
            <a:lstStyle/>
            <a:p>
              <a:endParaRPr lang="en-US"/>
            </a:p>
          </p:txBody>
        </p:sp>
        <p:sp>
          <p:nvSpPr>
            <p:cNvPr id="101" name="Line 85"/>
            <p:cNvSpPr>
              <a:spLocks noChangeShapeType="1"/>
            </p:cNvSpPr>
            <p:nvPr/>
          </p:nvSpPr>
          <p:spPr bwMode="auto">
            <a:xfrm>
              <a:off x="3149" y="2131"/>
              <a:ext cx="96" cy="0"/>
            </a:xfrm>
            <a:prstGeom prst="line">
              <a:avLst/>
            </a:prstGeom>
            <a:noFill/>
            <a:ln w="19050">
              <a:solidFill>
                <a:schemeClr val="tx1"/>
              </a:solidFill>
              <a:round/>
              <a:headEnd/>
              <a:tailEnd/>
            </a:ln>
          </p:spPr>
          <p:txBody>
            <a:bodyPr wrap="none" anchor="ctr"/>
            <a:lstStyle/>
            <a:p>
              <a:endParaRPr lang="en-US"/>
            </a:p>
          </p:txBody>
        </p:sp>
        <p:sp>
          <p:nvSpPr>
            <p:cNvPr id="102" name="Line 86"/>
            <p:cNvSpPr>
              <a:spLocks noChangeShapeType="1"/>
            </p:cNvSpPr>
            <p:nvPr/>
          </p:nvSpPr>
          <p:spPr bwMode="auto">
            <a:xfrm rot="5400000">
              <a:off x="3108" y="1888"/>
              <a:ext cx="82" cy="0"/>
            </a:xfrm>
            <a:prstGeom prst="line">
              <a:avLst/>
            </a:prstGeom>
            <a:noFill/>
            <a:ln w="19050">
              <a:solidFill>
                <a:schemeClr val="tx1"/>
              </a:solidFill>
              <a:round/>
              <a:headEnd/>
              <a:tailEnd/>
            </a:ln>
          </p:spPr>
          <p:txBody>
            <a:bodyPr wrap="none" anchor="ctr"/>
            <a:lstStyle/>
            <a:p>
              <a:endParaRPr lang="en-US"/>
            </a:p>
          </p:txBody>
        </p:sp>
        <p:sp>
          <p:nvSpPr>
            <p:cNvPr id="103" name="Line 87"/>
            <p:cNvSpPr>
              <a:spLocks noChangeShapeType="1"/>
            </p:cNvSpPr>
            <p:nvPr/>
          </p:nvSpPr>
          <p:spPr bwMode="auto">
            <a:xfrm rot="5400000">
              <a:off x="3108" y="2091"/>
              <a:ext cx="81" cy="0"/>
            </a:xfrm>
            <a:prstGeom prst="line">
              <a:avLst/>
            </a:prstGeom>
            <a:noFill/>
            <a:ln w="19050">
              <a:solidFill>
                <a:schemeClr val="tx1"/>
              </a:solidFill>
              <a:round/>
              <a:headEnd/>
              <a:tailEnd/>
            </a:ln>
          </p:spPr>
          <p:txBody>
            <a:bodyPr wrap="none" anchor="ctr"/>
            <a:lstStyle/>
            <a:p>
              <a:endParaRPr lang="en-US"/>
            </a:p>
          </p:txBody>
        </p:sp>
        <p:sp>
          <p:nvSpPr>
            <p:cNvPr id="104" name="Line 88"/>
            <p:cNvSpPr>
              <a:spLocks noChangeShapeType="1"/>
            </p:cNvSpPr>
            <p:nvPr/>
          </p:nvSpPr>
          <p:spPr bwMode="auto">
            <a:xfrm>
              <a:off x="3554" y="1787"/>
              <a:ext cx="280" cy="0"/>
            </a:xfrm>
            <a:prstGeom prst="line">
              <a:avLst/>
            </a:prstGeom>
            <a:noFill/>
            <a:ln w="19050">
              <a:solidFill>
                <a:schemeClr val="tx1"/>
              </a:solidFill>
              <a:round/>
              <a:headEnd/>
              <a:tailEnd/>
            </a:ln>
          </p:spPr>
          <p:txBody>
            <a:bodyPr wrap="none" anchor="ctr"/>
            <a:lstStyle/>
            <a:p>
              <a:endParaRPr lang="en-US"/>
            </a:p>
          </p:txBody>
        </p:sp>
        <p:sp>
          <p:nvSpPr>
            <p:cNvPr id="105" name="Line 89"/>
            <p:cNvSpPr>
              <a:spLocks noChangeShapeType="1"/>
            </p:cNvSpPr>
            <p:nvPr/>
          </p:nvSpPr>
          <p:spPr bwMode="auto">
            <a:xfrm>
              <a:off x="3554" y="2194"/>
              <a:ext cx="280" cy="0"/>
            </a:xfrm>
            <a:prstGeom prst="line">
              <a:avLst/>
            </a:prstGeom>
            <a:noFill/>
            <a:ln w="19050">
              <a:solidFill>
                <a:schemeClr val="tx1"/>
              </a:solidFill>
              <a:round/>
              <a:headEnd/>
              <a:tailEnd/>
            </a:ln>
          </p:spPr>
          <p:txBody>
            <a:bodyPr wrap="none" anchor="ctr"/>
            <a:lstStyle/>
            <a:p>
              <a:endParaRPr lang="en-US"/>
            </a:p>
          </p:txBody>
        </p:sp>
        <p:sp>
          <p:nvSpPr>
            <p:cNvPr id="106" name="Line 90"/>
            <p:cNvSpPr>
              <a:spLocks noChangeShapeType="1"/>
            </p:cNvSpPr>
            <p:nvPr/>
          </p:nvSpPr>
          <p:spPr bwMode="auto">
            <a:xfrm rot="16200000" flipH="1">
              <a:off x="3512" y="2236"/>
              <a:ext cx="319" cy="2"/>
            </a:xfrm>
            <a:prstGeom prst="line">
              <a:avLst/>
            </a:prstGeom>
            <a:noFill/>
            <a:ln w="19050">
              <a:solidFill>
                <a:schemeClr val="tx1"/>
              </a:solidFill>
              <a:round/>
              <a:headEnd/>
              <a:tailEnd/>
            </a:ln>
          </p:spPr>
          <p:txBody>
            <a:bodyPr wrap="none" anchor="ctr"/>
            <a:lstStyle/>
            <a:p>
              <a:endParaRPr lang="en-US"/>
            </a:p>
          </p:txBody>
        </p:sp>
        <p:sp>
          <p:nvSpPr>
            <p:cNvPr id="107" name="Line 91"/>
            <p:cNvSpPr>
              <a:spLocks noChangeShapeType="1"/>
            </p:cNvSpPr>
            <p:nvPr/>
          </p:nvSpPr>
          <p:spPr bwMode="auto">
            <a:xfrm rot="5400000">
              <a:off x="3498" y="1723"/>
              <a:ext cx="363" cy="3"/>
            </a:xfrm>
            <a:prstGeom prst="line">
              <a:avLst/>
            </a:prstGeom>
            <a:noFill/>
            <a:ln w="19050">
              <a:solidFill>
                <a:schemeClr val="tx1"/>
              </a:solidFill>
              <a:round/>
              <a:headEnd/>
              <a:tailEnd/>
            </a:ln>
          </p:spPr>
          <p:txBody>
            <a:bodyPr wrap="none" anchor="ctr"/>
            <a:lstStyle/>
            <a:p>
              <a:endParaRPr lang="en-US"/>
            </a:p>
          </p:txBody>
        </p:sp>
        <p:sp>
          <p:nvSpPr>
            <p:cNvPr id="108" name="Line 92"/>
            <p:cNvSpPr>
              <a:spLocks noChangeShapeType="1"/>
            </p:cNvSpPr>
            <p:nvPr/>
          </p:nvSpPr>
          <p:spPr bwMode="auto">
            <a:xfrm>
              <a:off x="3144" y="1926"/>
              <a:ext cx="528" cy="152"/>
            </a:xfrm>
            <a:prstGeom prst="line">
              <a:avLst/>
            </a:prstGeom>
            <a:noFill/>
            <a:ln w="19050">
              <a:solidFill>
                <a:schemeClr val="tx1"/>
              </a:solidFill>
              <a:round/>
              <a:headEnd/>
              <a:tailEnd/>
            </a:ln>
          </p:spPr>
          <p:txBody>
            <a:bodyPr wrap="none" anchor="ctr"/>
            <a:lstStyle/>
            <a:p>
              <a:endParaRPr lang="en-US"/>
            </a:p>
          </p:txBody>
        </p:sp>
        <p:sp>
          <p:nvSpPr>
            <p:cNvPr id="109" name="Line 93"/>
            <p:cNvSpPr>
              <a:spLocks noChangeShapeType="1"/>
            </p:cNvSpPr>
            <p:nvPr/>
          </p:nvSpPr>
          <p:spPr bwMode="auto">
            <a:xfrm flipH="1">
              <a:off x="3145" y="1903"/>
              <a:ext cx="527" cy="152"/>
            </a:xfrm>
            <a:prstGeom prst="line">
              <a:avLst/>
            </a:prstGeom>
            <a:noFill/>
            <a:ln w="19050">
              <a:solidFill>
                <a:schemeClr val="tx1"/>
              </a:solidFill>
              <a:round/>
              <a:headEnd/>
              <a:tailEnd/>
            </a:ln>
          </p:spPr>
          <p:txBody>
            <a:bodyPr wrap="none" anchor="ctr"/>
            <a:lstStyle/>
            <a:p>
              <a:endParaRPr lang="en-US"/>
            </a:p>
          </p:txBody>
        </p:sp>
        <p:sp>
          <p:nvSpPr>
            <p:cNvPr id="110" name="Oval 94"/>
            <p:cNvSpPr>
              <a:spLocks noChangeArrowheads="1"/>
            </p:cNvSpPr>
            <p:nvPr/>
          </p:nvSpPr>
          <p:spPr bwMode="auto">
            <a:xfrm>
              <a:off x="3645" y="2175"/>
              <a:ext cx="48" cy="40"/>
            </a:xfrm>
            <a:prstGeom prst="ellipse">
              <a:avLst/>
            </a:prstGeom>
            <a:solidFill>
              <a:schemeClr val="tx1"/>
            </a:solidFill>
            <a:ln w="9525">
              <a:solidFill>
                <a:schemeClr val="tx1"/>
              </a:solidFill>
              <a:round/>
              <a:headEnd/>
              <a:tailEnd/>
            </a:ln>
          </p:spPr>
          <p:txBody>
            <a:bodyPr wrap="none" anchor="ctr"/>
            <a:lstStyle/>
            <a:p>
              <a:endParaRPr lang="en-US"/>
            </a:p>
          </p:txBody>
        </p:sp>
        <p:sp>
          <p:nvSpPr>
            <p:cNvPr id="111" name="Oval 95"/>
            <p:cNvSpPr>
              <a:spLocks noChangeArrowheads="1"/>
            </p:cNvSpPr>
            <p:nvPr/>
          </p:nvSpPr>
          <p:spPr bwMode="auto">
            <a:xfrm>
              <a:off x="3654" y="1774"/>
              <a:ext cx="48" cy="40"/>
            </a:xfrm>
            <a:prstGeom prst="ellipse">
              <a:avLst/>
            </a:prstGeom>
            <a:solidFill>
              <a:schemeClr val="tx1"/>
            </a:solidFill>
            <a:ln w="9525">
              <a:solidFill>
                <a:schemeClr val="tx1"/>
              </a:solidFill>
              <a:round/>
              <a:headEnd/>
              <a:tailEnd/>
            </a:ln>
          </p:spPr>
          <p:txBody>
            <a:bodyPr wrap="none" anchor="ctr"/>
            <a:lstStyle/>
            <a:p>
              <a:endParaRPr lang="en-US"/>
            </a:p>
          </p:txBody>
        </p:sp>
        <p:grpSp>
          <p:nvGrpSpPr>
            <p:cNvPr id="112" name="Group 96"/>
            <p:cNvGrpSpPr>
              <a:grpSpLocks/>
            </p:cNvGrpSpPr>
            <p:nvPr/>
          </p:nvGrpSpPr>
          <p:grpSpPr bwMode="auto">
            <a:xfrm>
              <a:off x="3248" y="1691"/>
              <a:ext cx="307" cy="203"/>
              <a:chOff x="1872" y="3824"/>
              <a:chExt cx="369" cy="240"/>
            </a:xfrm>
          </p:grpSpPr>
          <p:sp>
            <p:nvSpPr>
              <p:cNvPr id="146" name="Freeform 97"/>
              <p:cNvSpPr>
                <a:spLocks/>
              </p:cNvSpPr>
              <p:nvPr/>
            </p:nvSpPr>
            <p:spPr bwMode="auto">
              <a:xfrm>
                <a:off x="1935" y="3824"/>
                <a:ext cx="44" cy="240"/>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47" name="Line 98"/>
              <p:cNvSpPr>
                <a:spLocks noChangeShapeType="1"/>
              </p:cNvSpPr>
              <p:nvPr/>
            </p:nvSpPr>
            <p:spPr bwMode="auto">
              <a:xfrm>
                <a:off x="1935" y="3824"/>
                <a:ext cx="109" cy="0"/>
              </a:xfrm>
              <a:prstGeom prst="line">
                <a:avLst/>
              </a:prstGeom>
              <a:noFill/>
              <a:ln w="25400">
                <a:solidFill>
                  <a:srgbClr val="000000"/>
                </a:solidFill>
                <a:round/>
                <a:headEnd/>
                <a:tailEnd/>
              </a:ln>
            </p:spPr>
            <p:txBody>
              <a:bodyPr/>
              <a:lstStyle/>
              <a:p>
                <a:endParaRPr lang="en-US"/>
              </a:p>
            </p:txBody>
          </p:sp>
          <p:sp>
            <p:nvSpPr>
              <p:cNvPr id="148" name="Line 99"/>
              <p:cNvSpPr>
                <a:spLocks noChangeShapeType="1"/>
              </p:cNvSpPr>
              <p:nvPr/>
            </p:nvSpPr>
            <p:spPr bwMode="auto">
              <a:xfrm>
                <a:off x="1935" y="4064"/>
                <a:ext cx="109" cy="0"/>
              </a:xfrm>
              <a:prstGeom prst="line">
                <a:avLst/>
              </a:prstGeom>
              <a:noFill/>
              <a:ln w="25400">
                <a:solidFill>
                  <a:srgbClr val="000000"/>
                </a:solidFill>
                <a:round/>
                <a:headEnd/>
                <a:tailEnd/>
              </a:ln>
            </p:spPr>
            <p:txBody>
              <a:bodyPr/>
              <a:lstStyle/>
              <a:p>
                <a:endParaRPr lang="en-US"/>
              </a:p>
            </p:txBody>
          </p:sp>
          <p:sp>
            <p:nvSpPr>
              <p:cNvPr id="149" name="Freeform 100"/>
              <p:cNvSpPr>
                <a:spLocks/>
              </p:cNvSpPr>
              <p:nvPr/>
            </p:nvSpPr>
            <p:spPr bwMode="auto">
              <a:xfrm>
                <a:off x="2044" y="3824"/>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50" name="Freeform 101"/>
              <p:cNvSpPr>
                <a:spLocks/>
              </p:cNvSpPr>
              <p:nvPr/>
            </p:nvSpPr>
            <p:spPr bwMode="auto">
              <a:xfrm flipV="1">
                <a:off x="2044" y="3933"/>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51" name="Oval 102"/>
              <p:cNvSpPr>
                <a:spLocks noChangeArrowheads="1"/>
              </p:cNvSpPr>
              <p:nvPr/>
            </p:nvSpPr>
            <p:spPr bwMode="auto">
              <a:xfrm>
                <a:off x="1872" y="3840"/>
                <a:ext cx="78" cy="77"/>
              </a:xfrm>
              <a:prstGeom prst="ellipse">
                <a:avLst/>
              </a:prstGeom>
              <a:noFill/>
              <a:ln w="25400">
                <a:solidFill>
                  <a:schemeClr val="tx1"/>
                </a:solidFill>
                <a:round/>
                <a:headEnd/>
                <a:tailEnd/>
              </a:ln>
            </p:spPr>
            <p:txBody>
              <a:bodyPr wrap="none" anchor="ctr"/>
              <a:lstStyle/>
              <a:p>
                <a:endParaRPr lang="en-US"/>
              </a:p>
            </p:txBody>
          </p:sp>
          <p:sp>
            <p:nvSpPr>
              <p:cNvPr id="152" name="Oval 103"/>
              <p:cNvSpPr>
                <a:spLocks noChangeArrowheads="1"/>
              </p:cNvSpPr>
              <p:nvPr/>
            </p:nvSpPr>
            <p:spPr bwMode="auto">
              <a:xfrm>
                <a:off x="1872" y="3984"/>
                <a:ext cx="78" cy="77"/>
              </a:xfrm>
              <a:prstGeom prst="ellipse">
                <a:avLst/>
              </a:prstGeom>
              <a:noFill/>
              <a:ln w="25400">
                <a:solidFill>
                  <a:schemeClr val="tx1"/>
                </a:solidFill>
                <a:round/>
                <a:headEnd/>
                <a:tailEnd/>
              </a:ln>
            </p:spPr>
            <p:txBody>
              <a:bodyPr wrap="none" anchor="ctr"/>
              <a:lstStyle/>
              <a:p>
                <a:endParaRPr lang="en-US"/>
              </a:p>
            </p:txBody>
          </p:sp>
        </p:grpSp>
        <p:grpSp>
          <p:nvGrpSpPr>
            <p:cNvPr id="113" name="Group 104"/>
            <p:cNvGrpSpPr>
              <a:grpSpLocks/>
            </p:cNvGrpSpPr>
            <p:nvPr/>
          </p:nvGrpSpPr>
          <p:grpSpPr bwMode="auto">
            <a:xfrm>
              <a:off x="3241" y="2097"/>
              <a:ext cx="307" cy="203"/>
              <a:chOff x="1872" y="3824"/>
              <a:chExt cx="369" cy="240"/>
            </a:xfrm>
          </p:grpSpPr>
          <p:sp>
            <p:nvSpPr>
              <p:cNvPr id="139" name="Freeform 105"/>
              <p:cNvSpPr>
                <a:spLocks/>
              </p:cNvSpPr>
              <p:nvPr/>
            </p:nvSpPr>
            <p:spPr bwMode="auto">
              <a:xfrm>
                <a:off x="1935" y="3824"/>
                <a:ext cx="44" cy="240"/>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40" name="Line 106"/>
              <p:cNvSpPr>
                <a:spLocks noChangeShapeType="1"/>
              </p:cNvSpPr>
              <p:nvPr/>
            </p:nvSpPr>
            <p:spPr bwMode="auto">
              <a:xfrm>
                <a:off x="1935" y="3824"/>
                <a:ext cx="109" cy="0"/>
              </a:xfrm>
              <a:prstGeom prst="line">
                <a:avLst/>
              </a:prstGeom>
              <a:noFill/>
              <a:ln w="25400">
                <a:solidFill>
                  <a:srgbClr val="000000"/>
                </a:solidFill>
                <a:round/>
                <a:headEnd/>
                <a:tailEnd/>
              </a:ln>
            </p:spPr>
            <p:txBody>
              <a:bodyPr/>
              <a:lstStyle/>
              <a:p>
                <a:endParaRPr lang="en-US"/>
              </a:p>
            </p:txBody>
          </p:sp>
          <p:sp>
            <p:nvSpPr>
              <p:cNvPr id="141" name="Line 107"/>
              <p:cNvSpPr>
                <a:spLocks noChangeShapeType="1"/>
              </p:cNvSpPr>
              <p:nvPr/>
            </p:nvSpPr>
            <p:spPr bwMode="auto">
              <a:xfrm>
                <a:off x="1935" y="4064"/>
                <a:ext cx="109" cy="0"/>
              </a:xfrm>
              <a:prstGeom prst="line">
                <a:avLst/>
              </a:prstGeom>
              <a:noFill/>
              <a:ln w="25400">
                <a:solidFill>
                  <a:srgbClr val="000000"/>
                </a:solidFill>
                <a:round/>
                <a:headEnd/>
                <a:tailEnd/>
              </a:ln>
            </p:spPr>
            <p:txBody>
              <a:bodyPr/>
              <a:lstStyle/>
              <a:p>
                <a:endParaRPr lang="en-US"/>
              </a:p>
            </p:txBody>
          </p:sp>
          <p:sp>
            <p:nvSpPr>
              <p:cNvPr id="142" name="Freeform 108"/>
              <p:cNvSpPr>
                <a:spLocks/>
              </p:cNvSpPr>
              <p:nvPr/>
            </p:nvSpPr>
            <p:spPr bwMode="auto">
              <a:xfrm>
                <a:off x="2044" y="3824"/>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43" name="Freeform 109"/>
              <p:cNvSpPr>
                <a:spLocks/>
              </p:cNvSpPr>
              <p:nvPr/>
            </p:nvSpPr>
            <p:spPr bwMode="auto">
              <a:xfrm flipV="1">
                <a:off x="2044" y="3933"/>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44" name="Oval 110"/>
              <p:cNvSpPr>
                <a:spLocks noChangeArrowheads="1"/>
              </p:cNvSpPr>
              <p:nvPr/>
            </p:nvSpPr>
            <p:spPr bwMode="auto">
              <a:xfrm>
                <a:off x="1872" y="3840"/>
                <a:ext cx="78" cy="77"/>
              </a:xfrm>
              <a:prstGeom prst="ellipse">
                <a:avLst/>
              </a:prstGeom>
              <a:noFill/>
              <a:ln w="25400">
                <a:solidFill>
                  <a:schemeClr val="tx1"/>
                </a:solidFill>
                <a:round/>
                <a:headEnd/>
                <a:tailEnd/>
              </a:ln>
            </p:spPr>
            <p:txBody>
              <a:bodyPr wrap="none" anchor="ctr"/>
              <a:lstStyle/>
              <a:p>
                <a:endParaRPr lang="en-US"/>
              </a:p>
            </p:txBody>
          </p:sp>
          <p:sp>
            <p:nvSpPr>
              <p:cNvPr id="145" name="Oval 111"/>
              <p:cNvSpPr>
                <a:spLocks noChangeArrowheads="1"/>
              </p:cNvSpPr>
              <p:nvPr/>
            </p:nvSpPr>
            <p:spPr bwMode="auto">
              <a:xfrm>
                <a:off x="1872" y="3984"/>
                <a:ext cx="78" cy="77"/>
              </a:xfrm>
              <a:prstGeom prst="ellipse">
                <a:avLst/>
              </a:prstGeom>
              <a:noFill/>
              <a:ln w="25400">
                <a:solidFill>
                  <a:schemeClr val="tx1"/>
                </a:solidFill>
                <a:round/>
                <a:headEnd/>
                <a:tailEnd/>
              </a:ln>
            </p:spPr>
            <p:txBody>
              <a:bodyPr wrap="none" anchor="ctr"/>
              <a:lstStyle/>
              <a:p>
                <a:endParaRPr lang="en-US"/>
              </a:p>
            </p:txBody>
          </p:sp>
        </p:grpSp>
        <p:grpSp>
          <p:nvGrpSpPr>
            <p:cNvPr id="114" name="Group 112"/>
            <p:cNvGrpSpPr>
              <a:grpSpLocks/>
            </p:cNvGrpSpPr>
            <p:nvPr/>
          </p:nvGrpSpPr>
          <p:grpSpPr bwMode="auto">
            <a:xfrm>
              <a:off x="2693" y="1632"/>
              <a:ext cx="338" cy="193"/>
              <a:chOff x="1648" y="1680"/>
              <a:chExt cx="406" cy="228"/>
            </a:xfrm>
          </p:grpSpPr>
          <p:sp>
            <p:nvSpPr>
              <p:cNvPr id="137" name="Oval 113"/>
              <p:cNvSpPr>
                <a:spLocks noChangeArrowheads="1"/>
              </p:cNvSpPr>
              <p:nvPr/>
            </p:nvSpPr>
            <p:spPr bwMode="auto">
              <a:xfrm>
                <a:off x="1976" y="1750"/>
                <a:ext cx="78" cy="77"/>
              </a:xfrm>
              <a:prstGeom prst="ellipse">
                <a:avLst/>
              </a:prstGeom>
              <a:noFill/>
              <a:ln w="25400">
                <a:solidFill>
                  <a:schemeClr val="tx1"/>
                </a:solidFill>
                <a:round/>
                <a:headEnd/>
                <a:tailEnd/>
              </a:ln>
            </p:spPr>
            <p:txBody>
              <a:bodyPr wrap="none" anchor="ctr"/>
              <a:lstStyle/>
              <a:p>
                <a:endParaRPr lang="en-US"/>
              </a:p>
            </p:txBody>
          </p:sp>
          <p:sp>
            <p:nvSpPr>
              <p:cNvPr id="138" name="AutoShape 114"/>
              <p:cNvSpPr>
                <a:spLocks noChangeArrowheads="1"/>
              </p:cNvSpPr>
              <p:nvPr/>
            </p:nvSpPr>
            <p:spPr bwMode="auto">
              <a:xfrm>
                <a:off x="1648" y="1680"/>
                <a:ext cx="313" cy="228"/>
              </a:xfrm>
              <a:prstGeom prst="flowChartDelay">
                <a:avLst/>
              </a:prstGeom>
              <a:noFill/>
              <a:ln w="25400">
                <a:solidFill>
                  <a:schemeClr val="tx1"/>
                </a:solidFill>
                <a:miter lim="800000"/>
                <a:headEnd/>
                <a:tailEnd/>
              </a:ln>
            </p:spPr>
            <p:txBody>
              <a:bodyPr wrap="none" anchor="ctr"/>
              <a:lstStyle/>
              <a:p>
                <a:endParaRPr lang="en-US"/>
              </a:p>
            </p:txBody>
          </p:sp>
        </p:grpSp>
        <p:grpSp>
          <p:nvGrpSpPr>
            <p:cNvPr id="115" name="Group 115"/>
            <p:cNvGrpSpPr>
              <a:grpSpLocks/>
            </p:cNvGrpSpPr>
            <p:nvPr/>
          </p:nvGrpSpPr>
          <p:grpSpPr bwMode="auto">
            <a:xfrm>
              <a:off x="2693" y="2159"/>
              <a:ext cx="338" cy="193"/>
              <a:chOff x="1648" y="2304"/>
              <a:chExt cx="406" cy="228"/>
            </a:xfrm>
          </p:grpSpPr>
          <p:sp>
            <p:nvSpPr>
              <p:cNvPr id="135" name="Oval 116"/>
              <p:cNvSpPr>
                <a:spLocks noChangeArrowheads="1"/>
              </p:cNvSpPr>
              <p:nvPr/>
            </p:nvSpPr>
            <p:spPr bwMode="auto">
              <a:xfrm>
                <a:off x="1976" y="2374"/>
                <a:ext cx="78" cy="77"/>
              </a:xfrm>
              <a:prstGeom prst="ellipse">
                <a:avLst/>
              </a:prstGeom>
              <a:noFill/>
              <a:ln w="25400">
                <a:solidFill>
                  <a:schemeClr val="tx1"/>
                </a:solidFill>
                <a:round/>
                <a:headEnd/>
                <a:tailEnd/>
              </a:ln>
            </p:spPr>
            <p:txBody>
              <a:bodyPr wrap="none" anchor="ctr"/>
              <a:lstStyle/>
              <a:p>
                <a:endParaRPr lang="en-US"/>
              </a:p>
            </p:txBody>
          </p:sp>
          <p:sp>
            <p:nvSpPr>
              <p:cNvPr id="136" name="AutoShape 117"/>
              <p:cNvSpPr>
                <a:spLocks noChangeArrowheads="1"/>
              </p:cNvSpPr>
              <p:nvPr/>
            </p:nvSpPr>
            <p:spPr bwMode="auto">
              <a:xfrm>
                <a:off x="1648" y="2304"/>
                <a:ext cx="313" cy="228"/>
              </a:xfrm>
              <a:prstGeom prst="flowChartDelay">
                <a:avLst/>
              </a:prstGeom>
              <a:noFill/>
              <a:ln w="25400">
                <a:solidFill>
                  <a:schemeClr val="tx1"/>
                </a:solidFill>
                <a:miter lim="800000"/>
                <a:headEnd/>
                <a:tailEnd/>
              </a:ln>
            </p:spPr>
            <p:txBody>
              <a:bodyPr wrap="none" anchor="ctr"/>
              <a:lstStyle/>
              <a:p>
                <a:endParaRPr lang="en-US"/>
              </a:p>
            </p:txBody>
          </p:sp>
        </p:grpSp>
        <p:sp>
          <p:nvSpPr>
            <p:cNvPr id="116" name="Line 118"/>
            <p:cNvSpPr>
              <a:spLocks noChangeShapeType="1"/>
            </p:cNvSpPr>
            <p:nvPr/>
          </p:nvSpPr>
          <p:spPr bwMode="auto">
            <a:xfrm>
              <a:off x="1441" y="1661"/>
              <a:ext cx="1243" cy="2"/>
            </a:xfrm>
            <a:prstGeom prst="line">
              <a:avLst/>
            </a:prstGeom>
            <a:noFill/>
            <a:ln w="19050">
              <a:solidFill>
                <a:schemeClr val="tx1"/>
              </a:solidFill>
              <a:round/>
              <a:headEnd/>
              <a:tailEnd/>
            </a:ln>
          </p:spPr>
          <p:txBody>
            <a:bodyPr wrap="none" anchor="ctr"/>
            <a:lstStyle/>
            <a:p>
              <a:endParaRPr lang="en-US"/>
            </a:p>
          </p:txBody>
        </p:sp>
        <p:sp>
          <p:nvSpPr>
            <p:cNvPr id="117" name="Line 119"/>
            <p:cNvSpPr>
              <a:spLocks noChangeShapeType="1"/>
            </p:cNvSpPr>
            <p:nvPr/>
          </p:nvSpPr>
          <p:spPr bwMode="auto">
            <a:xfrm flipV="1">
              <a:off x="1583" y="2322"/>
              <a:ext cx="1120" cy="7"/>
            </a:xfrm>
            <a:prstGeom prst="line">
              <a:avLst/>
            </a:prstGeom>
            <a:noFill/>
            <a:ln w="19050">
              <a:solidFill>
                <a:schemeClr val="tx1"/>
              </a:solidFill>
              <a:round/>
              <a:headEnd/>
              <a:tailEnd/>
            </a:ln>
          </p:spPr>
          <p:txBody>
            <a:bodyPr wrap="none" anchor="ctr"/>
            <a:lstStyle/>
            <a:p>
              <a:endParaRPr lang="en-US"/>
            </a:p>
          </p:txBody>
        </p:sp>
        <p:sp>
          <p:nvSpPr>
            <p:cNvPr id="118" name="Line 120"/>
            <p:cNvSpPr>
              <a:spLocks noChangeShapeType="1"/>
            </p:cNvSpPr>
            <p:nvPr/>
          </p:nvSpPr>
          <p:spPr bwMode="auto">
            <a:xfrm>
              <a:off x="2613" y="1794"/>
              <a:ext cx="90" cy="0"/>
            </a:xfrm>
            <a:prstGeom prst="line">
              <a:avLst/>
            </a:prstGeom>
            <a:noFill/>
            <a:ln w="19050">
              <a:solidFill>
                <a:schemeClr val="tx1"/>
              </a:solidFill>
              <a:round/>
              <a:headEnd/>
              <a:tailEnd/>
            </a:ln>
          </p:spPr>
          <p:txBody>
            <a:bodyPr wrap="none" anchor="ctr"/>
            <a:lstStyle/>
            <a:p>
              <a:endParaRPr lang="en-US"/>
            </a:p>
          </p:txBody>
        </p:sp>
        <p:sp>
          <p:nvSpPr>
            <p:cNvPr id="119" name="Line 121"/>
            <p:cNvSpPr>
              <a:spLocks noChangeShapeType="1"/>
            </p:cNvSpPr>
            <p:nvPr/>
          </p:nvSpPr>
          <p:spPr bwMode="auto">
            <a:xfrm>
              <a:off x="2613" y="2200"/>
              <a:ext cx="90" cy="0"/>
            </a:xfrm>
            <a:prstGeom prst="line">
              <a:avLst/>
            </a:prstGeom>
            <a:noFill/>
            <a:ln w="19050">
              <a:solidFill>
                <a:schemeClr val="tx1"/>
              </a:solidFill>
              <a:round/>
              <a:headEnd/>
              <a:tailEnd/>
            </a:ln>
          </p:spPr>
          <p:txBody>
            <a:bodyPr wrap="none" anchor="ctr"/>
            <a:lstStyle/>
            <a:p>
              <a:endParaRPr lang="en-US"/>
            </a:p>
          </p:txBody>
        </p:sp>
        <p:sp>
          <p:nvSpPr>
            <p:cNvPr id="120" name="Line 122"/>
            <p:cNvSpPr>
              <a:spLocks noChangeShapeType="1"/>
            </p:cNvSpPr>
            <p:nvPr/>
          </p:nvSpPr>
          <p:spPr bwMode="auto">
            <a:xfrm rot="5400000">
              <a:off x="2410" y="1997"/>
              <a:ext cx="406" cy="0"/>
            </a:xfrm>
            <a:prstGeom prst="line">
              <a:avLst/>
            </a:prstGeom>
            <a:noFill/>
            <a:ln w="19050">
              <a:solidFill>
                <a:schemeClr val="tx1"/>
              </a:solidFill>
              <a:round/>
              <a:headEnd/>
              <a:tailEnd/>
            </a:ln>
          </p:spPr>
          <p:txBody>
            <a:bodyPr wrap="none" anchor="ctr"/>
            <a:lstStyle/>
            <a:p>
              <a:endParaRPr lang="en-US"/>
            </a:p>
          </p:txBody>
        </p:sp>
        <p:sp>
          <p:nvSpPr>
            <p:cNvPr id="121" name="Line 123"/>
            <p:cNvSpPr>
              <a:spLocks noChangeShapeType="1"/>
            </p:cNvSpPr>
            <p:nvPr/>
          </p:nvSpPr>
          <p:spPr bwMode="auto">
            <a:xfrm>
              <a:off x="2313" y="1993"/>
              <a:ext cx="310" cy="4"/>
            </a:xfrm>
            <a:prstGeom prst="line">
              <a:avLst/>
            </a:prstGeom>
            <a:noFill/>
            <a:ln w="19050">
              <a:solidFill>
                <a:schemeClr val="tx1"/>
              </a:solidFill>
              <a:round/>
              <a:headEnd/>
              <a:tailEnd/>
            </a:ln>
          </p:spPr>
          <p:txBody>
            <a:bodyPr wrap="none" anchor="ctr"/>
            <a:lstStyle/>
            <a:p>
              <a:endParaRPr lang="en-US"/>
            </a:p>
          </p:txBody>
        </p:sp>
        <p:sp>
          <p:nvSpPr>
            <p:cNvPr id="122" name="Oval 124"/>
            <p:cNvSpPr>
              <a:spLocks noChangeArrowheads="1"/>
            </p:cNvSpPr>
            <p:nvPr/>
          </p:nvSpPr>
          <p:spPr bwMode="auto">
            <a:xfrm>
              <a:off x="2594" y="1983"/>
              <a:ext cx="48" cy="39"/>
            </a:xfrm>
            <a:prstGeom prst="ellipse">
              <a:avLst/>
            </a:prstGeom>
            <a:solidFill>
              <a:schemeClr val="tx1"/>
            </a:solidFill>
            <a:ln w="9525">
              <a:solidFill>
                <a:schemeClr val="tx1"/>
              </a:solidFill>
              <a:round/>
              <a:headEnd/>
              <a:tailEnd/>
            </a:ln>
          </p:spPr>
          <p:txBody>
            <a:bodyPr wrap="none" anchor="ctr"/>
            <a:lstStyle/>
            <a:p>
              <a:endParaRPr lang="en-US"/>
            </a:p>
          </p:txBody>
        </p:sp>
        <p:sp>
          <p:nvSpPr>
            <p:cNvPr id="123" name="Text Box 125"/>
            <p:cNvSpPr txBox="1">
              <a:spLocks noChangeArrowheads="1"/>
            </p:cNvSpPr>
            <p:nvPr/>
          </p:nvSpPr>
          <p:spPr bwMode="auto">
            <a:xfrm>
              <a:off x="1152" y="1920"/>
              <a:ext cx="384" cy="192"/>
            </a:xfrm>
            <a:prstGeom prst="rect">
              <a:avLst/>
            </a:prstGeom>
            <a:noFill/>
            <a:ln w="9525">
              <a:noFill/>
              <a:miter lim="800000"/>
              <a:headEnd/>
              <a:tailEnd/>
            </a:ln>
          </p:spPr>
          <p:txBody>
            <a:bodyPr>
              <a:spAutoFit/>
            </a:bodyPr>
            <a:lstStyle/>
            <a:p>
              <a:pPr eaLnBrk="0" hangingPunct="0">
                <a:spcBef>
                  <a:spcPct val="50000"/>
                </a:spcBef>
              </a:pPr>
              <a:r>
                <a:rPr lang="en-GB" sz="1400" b="1" i="1"/>
                <a:t>CLK</a:t>
              </a:r>
              <a:endParaRPr lang="en-GB" sz="1400" b="1"/>
            </a:p>
          </p:txBody>
        </p:sp>
        <p:sp>
          <p:nvSpPr>
            <p:cNvPr id="124" name="Rectangle 126"/>
            <p:cNvSpPr>
              <a:spLocks noChangeArrowheads="1"/>
            </p:cNvSpPr>
            <p:nvPr/>
          </p:nvSpPr>
          <p:spPr bwMode="auto">
            <a:xfrm>
              <a:off x="1680" y="1776"/>
              <a:ext cx="624" cy="432"/>
            </a:xfrm>
            <a:prstGeom prst="rect">
              <a:avLst/>
            </a:prstGeom>
            <a:noFill/>
            <a:ln w="25400">
              <a:solidFill>
                <a:schemeClr val="tx1"/>
              </a:solidFill>
              <a:miter lim="800000"/>
              <a:headEnd/>
              <a:tailEnd/>
            </a:ln>
          </p:spPr>
          <p:txBody>
            <a:bodyPr wrap="none" anchor="ctr"/>
            <a:lstStyle/>
            <a:p>
              <a:endParaRPr lang="en-US"/>
            </a:p>
          </p:txBody>
        </p:sp>
        <p:sp>
          <p:nvSpPr>
            <p:cNvPr id="125" name="Text Box 127"/>
            <p:cNvSpPr txBox="1">
              <a:spLocks noChangeArrowheads="1"/>
            </p:cNvSpPr>
            <p:nvPr/>
          </p:nvSpPr>
          <p:spPr bwMode="auto">
            <a:xfrm>
              <a:off x="1632" y="1776"/>
              <a:ext cx="672" cy="421"/>
            </a:xfrm>
            <a:prstGeom prst="rect">
              <a:avLst/>
            </a:prstGeom>
            <a:noFill/>
            <a:ln w="9525">
              <a:noFill/>
              <a:miter lim="800000"/>
              <a:headEnd/>
              <a:tailEnd/>
            </a:ln>
          </p:spPr>
          <p:txBody>
            <a:bodyPr>
              <a:spAutoFit/>
            </a:bodyPr>
            <a:lstStyle/>
            <a:p>
              <a:pPr algn="ctr" eaLnBrk="0" hangingPunct="0">
                <a:lnSpc>
                  <a:spcPct val="90000"/>
                </a:lnSpc>
              </a:pPr>
              <a:r>
                <a:rPr lang="en-US" sz="1400" b="1"/>
                <a:t>Pulse transition detector</a:t>
              </a:r>
            </a:p>
          </p:txBody>
        </p:sp>
        <p:sp>
          <p:nvSpPr>
            <p:cNvPr id="126" name="Line 128"/>
            <p:cNvSpPr>
              <a:spLocks noChangeShapeType="1"/>
            </p:cNvSpPr>
            <p:nvPr/>
          </p:nvSpPr>
          <p:spPr bwMode="auto">
            <a:xfrm flipV="1">
              <a:off x="1488" y="2016"/>
              <a:ext cx="192" cy="0"/>
            </a:xfrm>
            <a:prstGeom prst="line">
              <a:avLst/>
            </a:prstGeom>
            <a:noFill/>
            <a:ln w="19050">
              <a:solidFill>
                <a:schemeClr val="tx1"/>
              </a:solidFill>
              <a:round/>
              <a:headEnd/>
              <a:tailEnd/>
            </a:ln>
          </p:spPr>
          <p:txBody>
            <a:bodyPr wrap="none" anchor="ctr"/>
            <a:lstStyle/>
            <a:p>
              <a:endParaRPr lang="en-US"/>
            </a:p>
          </p:txBody>
        </p:sp>
        <p:sp>
          <p:nvSpPr>
            <p:cNvPr id="127" name="Line 129"/>
            <p:cNvSpPr>
              <a:spLocks noChangeShapeType="1"/>
            </p:cNvSpPr>
            <p:nvPr/>
          </p:nvSpPr>
          <p:spPr bwMode="auto">
            <a:xfrm flipV="1">
              <a:off x="2496" y="1536"/>
              <a:ext cx="1200" cy="3"/>
            </a:xfrm>
            <a:prstGeom prst="line">
              <a:avLst/>
            </a:prstGeom>
            <a:noFill/>
            <a:ln w="19050">
              <a:solidFill>
                <a:schemeClr val="tx1"/>
              </a:solidFill>
              <a:round/>
              <a:headEnd/>
              <a:tailEnd/>
            </a:ln>
          </p:spPr>
          <p:txBody>
            <a:bodyPr wrap="none" anchor="ctr"/>
            <a:lstStyle/>
            <a:p>
              <a:endParaRPr lang="en-US"/>
            </a:p>
          </p:txBody>
        </p:sp>
        <p:sp>
          <p:nvSpPr>
            <p:cNvPr id="128" name="Line 130"/>
            <p:cNvSpPr>
              <a:spLocks noChangeShapeType="1"/>
            </p:cNvSpPr>
            <p:nvPr/>
          </p:nvSpPr>
          <p:spPr bwMode="auto">
            <a:xfrm flipV="1">
              <a:off x="2544" y="2399"/>
              <a:ext cx="1125" cy="1"/>
            </a:xfrm>
            <a:prstGeom prst="line">
              <a:avLst/>
            </a:prstGeom>
            <a:noFill/>
            <a:ln w="19050">
              <a:solidFill>
                <a:schemeClr val="tx1"/>
              </a:solidFill>
              <a:round/>
              <a:headEnd/>
              <a:tailEnd/>
            </a:ln>
          </p:spPr>
          <p:txBody>
            <a:bodyPr wrap="none" anchor="ctr"/>
            <a:lstStyle/>
            <a:p>
              <a:endParaRPr lang="en-US"/>
            </a:p>
          </p:txBody>
        </p:sp>
        <p:sp>
          <p:nvSpPr>
            <p:cNvPr id="129" name="Line 131"/>
            <p:cNvSpPr>
              <a:spLocks noChangeShapeType="1"/>
            </p:cNvSpPr>
            <p:nvPr/>
          </p:nvSpPr>
          <p:spPr bwMode="auto">
            <a:xfrm rot="5400000">
              <a:off x="2208" y="2064"/>
              <a:ext cx="672" cy="0"/>
            </a:xfrm>
            <a:prstGeom prst="line">
              <a:avLst/>
            </a:prstGeom>
            <a:noFill/>
            <a:ln w="19050">
              <a:solidFill>
                <a:schemeClr val="tx1"/>
              </a:solidFill>
              <a:round/>
              <a:headEnd/>
              <a:tailEnd/>
            </a:ln>
          </p:spPr>
          <p:txBody>
            <a:bodyPr wrap="none" anchor="ctr"/>
            <a:lstStyle/>
            <a:p>
              <a:endParaRPr lang="en-US"/>
            </a:p>
          </p:txBody>
        </p:sp>
        <p:sp>
          <p:nvSpPr>
            <p:cNvPr id="130" name="Line 132"/>
            <p:cNvSpPr>
              <a:spLocks noChangeShapeType="1"/>
            </p:cNvSpPr>
            <p:nvPr/>
          </p:nvSpPr>
          <p:spPr bwMode="auto">
            <a:xfrm flipV="1">
              <a:off x="2544" y="1728"/>
              <a:ext cx="144" cy="0"/>
            </a:xfrm>
            <a:prstGeom prst="line">
              <a:avLst/>
            </a:prstGeom>
            <a:noFill/>
            <a:ln w="19050">
              <a:solidFill>
                <a:schemeClr val="tx1"/>
              </a:solidFill>
              <a:round/>
              <a:headEnd/>
              <a:tailEnd/>
            </a:ln>
          </p:spPr>
          <p:txBody>
            <a:bodyPr wrap="none" anchor="ctr"/>
            <a:lstStyle/>
            <a:p>
              <a:endParaRPr lang="en-US"/>
            </a:p>
          </p:txBody>
        </p:sp>
        <p:sp>
          <p:nvSpPr>
            <p:cNvPr id="131" name="Line 133"/>
            <p:cNvSpPr>
              <a:spLocks noChangeShapeType="1"/>
            </p:cNvSpPr>
            <p:nvPr/>
          </p:nvSpPr>
          <p:spPr bwMode="auto">
            <a:xfrm>
              <a:off x="2496" y="2256"/>
              <a:ext cx="192" cy="0"/>
            </a:xfrm>
            <a:prstGeom prst="line">
              <a:avLst/>
            </a:prstGeom>
            <a:noFill/>
            <a:ln w="19050">
              <a:solidFill>
                <a:schemeClr val="tx1"/>
              </a:solidFill>
              <a:round/>
              <a:headEnd/>
              <a:tailEnd/>
            </a:ln>
          </p:spPr>
          <p:txBody>
            <a:bodyPr wrap="none" anchor="ctr"/>
            <a:lstStyle/>
            <a:p>
              <a:endParaRPr lang="en-US"/>
            </a:p>
          </p:txBody>
        </p:sp>
        <p:sp>
          <p:nvSpPr>
            <p:cNvPr id="132" name="Line 134"/>
            <p:cNvSpPr>
              <a:spLocks noChangeShapeType="1"/>
            </p:cNvSpPr>
            <p:nvPr/>
          </p:nvSpPr>
          <p:spPr bwMode="auto">
            <a:xfrm rot="5400000">
              <a:off x="2136" y="1896"/>
              <a:ext cx="720" cy="0"/>
            </a:xfrm>
            <a:prstGeom prst="line">
              <a:avLst/>
            </a:prstGeom>
            <a:noFill/>
            <a:ln w="19050">
              <a:solidFill>
                <a:schemeClr val="tx1"/>
              </a:solidFill>
              <a:round/>
              <a:headEnd/>
              <a:tailEnd/>
            </a:ln>
          </p:spPr>
          <p:txBody>
            <a:bodyPr wrap="none" anchor="ctr"/>
            <a:lstStyle/>
            <a:p>
              <a:endParaRPr lang="en-US"/>
            </a:p>
          </p:txBody>
        </p:sp>
        <p:sp>
          <p:nvSpPr>
            <p:cNvPr id="133" name="Line 135"/>
            <p:cNvSpPr>
              <a:spLocks noChangeShapeType="1"/>
            </p:cNvSpPr>
            <p:nvPr/>
          </p:nvSpPr>
          <p:spPr bwMode="auto">
            <a:xfrm rot="5400000">
              <a:off x="1248" y="1999"/>
              <a:ext cx="672" cy="0"/>
            </a:xfrm>
            <a:prstGeom prst="line">
              <a:avLst/>
            </a:prstGeom>
            <a:noFill/>
            <a:ln w="19050">
              <a:solidFill>
                <a:schemeClr val="tx1"/>
              </a:solidFill>
              <a:round/>
              <a:headEnd/>
              <a:tailEnd/>
            </a:ln>
          </p:spPr>
          <p:txBody>
            <a:bodyPr wrap="none" anchor="ctr"/>
            <a:lstStyle/>
            <a:p>
              <a:endParaRPr lang="en-US"/>
            </a:p>
          </p:txBody>
        </p:sp>
        <p:sp>
          <p:nvSpPr>
            <p:cNvPr id="134" name="Oval 136"/>
            <p:cNvSpPr>
              <a:spLocks noChangeArrowheads="1"/>
            </p:cNvSpPr>
            <p:nvPr/>
          </p:nvSpPr>
          <p:spPr bwMode="auto">
            <a:xfrm>
              <a:off x="1559" y="1647"/>
              <a:ext cx="48" cy="39"/>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153" name="Group 137"/>
          <p:cNvGrpSpPr>
            <a:grpSpLocks/>
          </p:cNvGrpSpPr>
          <p:nvPr/>
        </p:nvGrpSpPr>
        <p:grpSpPr bwMode="auto">
          <a:xfrm>
            <a:off x="6019800" y="2438400"/>
            <a:ext cx="2590800" cy="1219200"/>
            <a:chOff x="3936" y="1536"/>
            <a:chExt cx="1632" cy="768"/>
          </a:xfrm>
        </p:grpSpPr>
        <p:sp>
          <p:nvSpPr>
            <p:cNvPr id="154" name="Rectangle 138"/>
            <p:cNvSpPr>
              <a:spLocks noChangeArrowheads="1"/>
            </p:cNvSpPr>
            <p:nvPr/>
          </p:nvSpPr>
          <p:spPr bwMode="auto">
            <a:xfrm>
              <a:off x="4608" y="1536"/>
              <a:ext cx="480" cy="768"/>
            </a:xfrm>
            <a:prstGeom prst="rect">
              <a:avLst/>
            </a:prstGeom>
            <a:noFill/>
            <a:ln w="25400">
              <a:solidFill>
                <a:schemeClr val="tx1"/>
              </a:solidFill>
              <a:miter lim="800000"/>
              <a:headEnd/>
              <a:tailEnd/>
            </a:ln>
          </p:spPr>
          <p:txBody>
            <a:bodyPr wrap="none" anchor="ctr"/>
            <a:lstStyle/>
            <a:p>
              <a:endParaRPr lang="en-US"/>
            </a:p>
          </p:txBody>
        </p:sp>
        <p:sp>
          <p:nvSpPr>
            <p:cNvPr id="155" name="Line 139"/>
            <p:cNvSpPr>
              <a:spLocks noChangeShapeType="1"/>
            </p:cNvSpPr>
            <p:nvPr/>
          </p:nvSpPr>
          <p:spPr bwMode="auto">
            <a:xfrm>
              <a:off x="4320" y="1680"/>
              <a:ext cx="288" cy="0"/>
            </a:xfrm>
            <a:prstGeom prst="line">
              <a:avLst/>
            </a:prstGeom>
            <a:noFill/>
            <a:ln w="19050">
              <a:solidFill>
                <a:schemeClr val="tx1"/>
              </a:solidFill>
              <a:round/>
              <a:headEnd/>
              <a:tailEnd/>
            </a:ln>
          </p:spPr>
          <p:txBody>
            <a:bodyPr wrap="none" anchor="ctr"/>
            <a:lstStyle/>
            <a:p>
              <a:endParaRPr lang="en-US"/>
            </a:p>
          </p:txBody>
        </p:sp>
        <p:sp>
          <p:nvSpPr>
            <p:cNvPr id="156" name="Oval 140"/>
            <p:cNvSpPr>
              <a:spLocks noChangeArrowheads="1"/>
            </p:cNvSpPr>
            <p:nvPr/>
          </p:nvSpPr>
          <p:spPr bwMode="auto">
            <a:xfrm>
              <a:off x="5088" y="2089"/>
              <a:ext cx="48" cy="48"/>
            </a:xfrm>
            <a:prstGeom prst="ellipse">
              <a:avLst/>
            </a:prstGeom>
            <a:noFill/>
            <a:ln w="19050">
              <a:solidFill>
                <a:schemeClr val="tx1"/>
              </a:solidFill>
              <a:round/>
              <a:headEnd/>
              <a:tailEnd/>
            </a:ln>
          </p:spPr>
          <p:txBody>
            <a:bodyPr wrap="none" anchor="ctr"/>
            <a:lstStyle/>
            <a:p>
              <a:endParaRPr lang="en-US"/>
            </a:p>
          </p:txBody>
        </p:sp>
        <p:sp>
          <p:nvSpPr>
            <p:cNvPr id="157" name="Line 141"/>
            <p:cNvSpPr>
              <a:spLocks noChangeShapeType="1"/>
            </p:cNvSpPr>
            <p:nvPr/>
          </p:nvSpPr>
          <p:spPr bwMode="auto">
            <a:xfrm>
              <a:off x="5088" y="1728"/>
              <a:ext cx="192" cy="0"/>
            </a:xfrm>
            <a:prstGeom prst="line">
              <a:avLst/>
            </a:prstGeom>
            <a:noFill/>
            <a:ln w="19050">
              <a:solidFill>
                <a:schemeClr val="tx1"/>
              </a:solidFill>
              <a:round/>
              <a:headEnd/>
              <a:tailEnd/>
            </a:ln>
          </p:spPr>
          <p:txBody>
            <a:bodyPr wrap="none" anchor="ctr"/>
            <a:lstStyle/>
            <a:p>
              <a:endParaRPr lang="en-US"/>
            </a:p>
          </p:txBody>
        </p:sp>
        <p:sp>
          <p:nvSpPr>
            <p:cNvPr id="158" name="Line 142"/>
            <p:cNvSpPr>
              <a:spLocks noChangeShapeType="1"/>
            </p:cNvSpPr>
            <p:nvPr/>
          </p:nvSpPr>
          <p:spPr bwMode="auto">
            <a:xfrm flipV="1">
              <a:off x="5136" y="2112"/>
              <a:ext cx="144" cy="0"/>
            </a:xfrm>
            <a:prstGeom prst="line">
              <a:avLst/>
            </a:prstGeom>
            <a:noFill/>
            <a:ln w="19050">
              <a:solidFill>
                <a:schemeClr val="tx1"/>
              </a:solidFill>
              <a:round/>
              <a:headEnd/>
              <a:tailEnd/>
            </a:ln>
          </p:spPr>
          <p:txBody>
            <a:bodyPr wrap="none" anchor="ctr"/>
            <a:lstStyle/>
            <a:p>
              <a:endParaRPr lang="en-US"/>
            </a:p>
          </p:txBody>
        </p:sp>
        <p:sp>
          <p:nvSpPr>
            <p:cNvPr id="159" name="Text Box 143"/>
            <p:cNvSpPr txBox="1">
              <a:spLocks noChangeArrowheads="1"/>
            </p:cNvSpPr>
            <p:nvPr/>
          </p:nvSpPr>
          <p:spPr bwMode="auto">
            <a:xfrm>
              <a:off x="4608" y="1584"/>
              <a:ext cx="336" cy="674"/>
            </a:xfrm>
            <a:prstGeom prst="rect">
              <a:avLst/>
            </a:prstGeom>
            <a:noFill/>
            <a:ln w="9525">
              <a:noFill/>
              <a:miter lim="800000"/>
              <a:headEnd/>
              <a:tailEnd/>
            </a:ln>
          </p:spPr>
          <p:txBody>
            <a:bodyPr>
              <a:spAutoFit/>
            </a:bodyPr>
            <a:lstStyle/>
            <a:p>
              <a:pPr eaLnBrk="0" hangingPunct="0">
                <a:spcBef>
                  <a:spcPct val="50000"/>
                </a:spcBef>
              </a:pPr>
              <a:r>
                <a:rPr lang="en-US" sz="1600" b="1" i="1"/>
                <a:t>J</a:t>
              </a:r>
            </a:p>
            <a:p>
              <a:pPr eaLnBrk="0" hangingPunct="0">
                <a:spcBef>
                  <a:spcPct val="50000"/>
                </a:spcBef>
              </a:pPr>
              <a:r>
                <a:rPr lang="en-US" sz="1600" b="1" i="1"/>
                <a:t> C</a:t>
              </a:r>
            </a:p>
            <a:p>
              <a:pPr eaLnBrk="0" hangingPunct="0">
                <a:spcBef>
                  <a:spcPct val="50000"/>
                </a:spcBef>
              </a:pPr>
              <a:r>
                <a:rPr lang="en-US" sz="1600" b="1" i="1"/>
                <a:t>K</a:t>
              </a:r>
            </a:p>
          </p:txBody>
        </p:sp>
        <p:sp>
          <p:nvSpPr>
            <p:cNvPr id="160" name="Rectangle 144"/>
            <p:cNvSpPr>
              <a:spLocks noChangeArrowheads="1"/>
            </p:cNvSpPr>
            <p:nvPr/>
          </p:nvSpPr>
          <p:spPr bwMode="auto">
            <a:xfrm>
              <a:off x="5280" y="1632"/>
              <a:ext cx="288" cy="612"/>
            </a:xfrm>
            <a:prstGeom prst="rect">
              <a:avLst/>
            </a:prstGeom>
            <a:noFill/>
            <a:ln w="9525">
              <a:noFill/>
              <a:miter lim="800000"/>
              <a:headEnd/>
              <a:tailEnd/>
            </a:ln>
          </p:spPr>
          <p:txBody>
            <a:bodyPr>
              <a:spAutoFit/>
            </a:bodyPr>
            <a:lstStyle/>
            <a:p>
              <a:pPr eaLnBrk="0" hangingPunct="0">
                <a:spcBef>
                  <a:spcPct val="30000"/>
                </a:spcBef>
              </a:pPr>
              <a:r>
                <a:rPr lang="en-US" sz="1600" b="1" i="1"/>
                <a:t>Q</a:t>
              </a:r>
            </a:p>
            <a:p>
              <a:pPr eaLnBrk="0" hangingPunct="0">
                <a:spcBef>
                  <a:spcPct val="30000"/>
                </a:spcBef>
              </a:pPr>
              <a:endParaRPr lang="en-US" sz="1600" b="1" i="1"/>
            </a:p>
            <a:p>
              <a:pPr eaLnBrk="0" hangingPunct="0">
                <a:spcBef>
                  <a:spcPct val="30000"/>
                </a:spcBef>
              </a:pPr>
              <a:r>
                <a:rPr lang="en-US" sz="1600" b="1" i="1"/>
                <a:t>Q'</a:t>
              </a:r>
            </a:p>
          </p:txBody>
        </p:sp>
        <p:sp>
          <p:nvSpPr>
            <p:cNvPr id="161" name="Line 145"/>
            <p:cNvSpPr>
              <a:spLocks noChangeShapeType="1"/>
            </p:cNvSpPr>
            <p:nvPr/>
          </p:nvSpPr>
          <p:spPr bwMode="auto">
            <a:xfrm>
              <a:off x="4320" y="1920"/>
              <a:ext cx="288" cy="0"/>
            </a:xfrm>
            <a:prstGeom prst="line">
              <a:avLst/>
            </a:prstGeom>
            <a:noFill/>
            <a:ln w="19050">
              <a:solidFill>
                <a:schemeClr val="tx1"/>
              </a:solidFill>
              <a:round/>
              <a:headEnd/>
              <a:tailEnd/>
            </a:ln>
          </p:spPr>
          <p:txBody>
            <a:bodyPr wrap="none" anchor="ctr"/>
            <a:lstStyle/>
            <a:p>
              <a:endParaRPr lang="en-US"/>
            </a:p>
          </p:txBody>
        </p:sp>
        <p:sp>
          <p:nvSpPr>
            <p:cNvPr id="162" name="Line 146"/>
            <p:cNvSpPr>
              <a:spLocks noChangeShapeType="1"/>
            </p:cNvSpPr>
            <p:nvPr/>
          </p:nvSpPr>
          <p:spPr bwMode="auto">
            <a:xfrm flipV="1">
              <a:off x="4464" y="2160"/>
              <a:ext cx="144" cy="0"/>
            </a:xfrm>
            <a:prstGeom prst="line">
              <a:avLst/>
            </a:prstGeom>
            <a:noFill/>
            <a:ln w="19050">
              <a:solidFill>
                <a:schemeClr val="tx1"/>
              </a:solidFill>
              <a:round/>
              <a:headEnd/>
              <a:tailEnd/>
            </a:ln>
          </p:spPr>
          <p:txBody>
            <a:bodyPr wrap="none" anchor="ctr"/>
            <a:lstStyle/>
            <a:p>
              <a:endParaRPr lang="en-US"/>
            </a:p>
          </p:txBody>
        </p:sp>
        <p:sp>
          <p:nvSpPr>
            <p:cNvPr id="163" name="AutoShape 147"/>
            <p:cNvSpPr>
              <a:spLocks noChangeArrowheads="1"/>
            </p:cNvSpPr>
            <p:nvPr/>
          </p:nvSpPr>
          <p:spPr bwMode="auto">
            <a:xfrm rot="5400000">
              <a:off x="4608" y="1872"/>
              <a:ext cx="72" cy="72"/>
            </a:xfrm>
            <a:prstGeom prst="triangle">
              <a:avLst>
                <a:gd name="adj" fmla="val 50000"/>
              </a:avLst>
            </a:prstGeom>
            <a:noFill/>
            <a:ln w="19050">
              <a:solidFill>
                <a:schemeClr val="tx1"/>
              </a:solidFill>
              <a:miter lim="800000"/>
              <a:headEnd/>
              <a:tailEnd/>
            </a:ln>
          </p:spPr>
          <p:txBody>
            <a:bodyPr wrap="none" anchor="ctr"/>
            <a:lstStyle/>
            <a:p>
              <a:endParaRPr lang="en-US"/>
            </a:p>
          </p:txBody>
        </p:sp>
        <p:sp>
          <p:nvSpPr>
            <p:cNvPr id="164" name="Line 148"/>
            <p:cNvSpPr>
              <a:spLocks noChangeShapeType="1"/>
            </p:cNvSpPr>
            <p:nvPr/>
          </p:nvSpPr>
          <p:spPr bwMode="auto">
            <a:xfrm rot="5400000">
              <a:off x="4224" y="1920"/>
              <a:ext cx="480" cy="0"/>
            </a:xfrm>
            <a:prstGeom prst="line">
              <a:avLst/>
            </a:prstGeom>
            <a:noFill/>
            <a:ln w="19050">
              <a:solidFill>
                <a:schemeClr val="tx1"/>
              </a:solidFill>
              <a:round/>
              <a:headEnd/>
              <a:tailEnd/>
            </a:ln>
          </p:spPr>
          <p:txBody>
            <a:bodyPr wrap="none" anchor="ctr"/>
            <a:lstStyle/>
            <a:p>
              <a:endParaRPr lang="en-US"/>
            </a:p>
          </p:txBody>
        </p:sp>
        <p:sp>
          <p:nvSpPr>
            <p:cNvPr id="165" name="Text Box 149"/>
            <p:cNvSpPr txBox="1">
              <a:spLocks noChangeArrowheads="1"/>
            </p:cNvSpPr>
            <p:nvPr/>
          </p:nvSpPr>
          <p:spPr bwMode="auto">
            <a:xfrm>
              <a:off x="3936" y="1824"/>
              <a:ext cx="384" cy="212"/>
            </a:xfrm>
            <a:prstGeom prst="rect">
              <a:avLst/>
            </a:prstGeom>
            <a:noFill/>
            <a:ln w="9525">
              <a:noFill/>
              <a:miter lim="800000"/>
              <a:headEnd/>
              <a:tailEnd/>
            </a:ln>
          </p:spPr>
          <p:txBody>
            <a:bodyPr>
              <a:spAutoFit/>
            </a:bodyPr>
            <a:lstStyle/>
            <a:p>
              <a:pPr eaLnBrk="0" hangingPunct="0">
                <a:spcBef>
                  <a:spcPct val="50000"/>
                </a:spcBef>
              </a:pPr>
              <a:r>
                <a:rPr lang="en-GB" sz="1600" b="1" i="1"/>
                <a:t>CLK</a:t>
              </a:r>
            </a:p>
          </p:txBody>
        </p:sp>
        <p:sp>
          <p:nvSpPr>
            <p:cNvPr id="166" name="Oval 150"/>
            <p:cNvSpPr>
              <a:spLocks noChangeArrowheads="1"/>
            </p:cNvSpPr>
            <p:nvPr/>
          </p:nvSpPr>
          <p:spPr bwMode="auto">
            <a:xfrm>
              <a:off x="4440" y="1655"/>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167" name="Rectangle 151"/>
            <p:cNvSpPr>
              <a:spLocks noChangeArrowheads="1"/>
            </p:cNvSpPr>
            <p:nvPr/>
          </p:nvSpPr>
          <p:spPr bwMode="auto">
            <a:xfrm>
              <a:off x="4128" y="1536"/>
              <a:ext cx="240" cy="212"/>
            </a:xfrm>
            <a:prstGeom prst="rect">
              <a:avLst/>
            </a:prstGeom>
            <a:noFill/>
            <a:ln w="9525">
              <a:noFill/>
              <a:miter lim="800000"/>
              <a:headEnd/>
              <a:tailEnd/>
            </a:ln>
          </p:spPr>
          <p:txBody>
            <a:bodyPr>
              <a:spAutoFit/>
            </a:bodyPr>
            <a:lstStyle/>
            <a:p>
              <a:pPr eaLnBrk="0" hangingPunct="0">
                <a:spcBef>
                  <a:spcPct val="30000"/>
                </a:spcBef>
              </a:pPr>
              <a:r>
                <a:rPr lang="en-US" sz="1600" b="1" i="1"/>
                <a:t>T</a:t>
              </a:r>
            </a:p>
          </p:txBody>
        </p:sp>
      </p:grpSp>
      <p:grpSp>
        <p:nvGrpSpPr>
          <p:cNvPr id="168" name="Group 152"/>
          <p:cNvGrpSpPr>
            <a:grpSpLocks/>
          </p:cNvGrpSpPr>
          <p:nvPr/>
        </p:nvGrpSpPr>
        <p:grpSpPr bwMode="auto">
          <a:xfrm>
            <a:off x="1524000" y="4572000"/>
            <a:ext cx="3262313" cy="1044575"/>
            <a:chOff x="1104" y="2784"/>
            <a:chExt cx="2055" cy="658"/>
          </a:xfrm>
        </p:grpSpPr>
        <p:graphicFrame>
          <p:nvGraphicFramePr>
            <p:cNvPr id="169" name="Object 153"/>
            <p:cNvGraphicFramePr>
              <a:graphicFrameLocks noChangeAspect="1"/>
            </p:cNvGraphicFramePr>
            <p:nvPr/>
          </p:nvGraphicFramePr>
          <p:xfrm>
            <a:off x="1104" y="2784"/>
            <a:ext cx="2055" cy="658"/>
          </p:xfrm>
          <a:graphic>
            <a:graphicData uri="http://schemas.openxmlformats.org/presentationml/2006/ole">
              <mc:AlternateContent xmlns:mc="http://schemas.openxmlformats.org/markup-compatibility/2006">
                <mc:Choice xmlns:v="urn:schemas-microsoft-com:vml" Requires="v">
                  <p:oleObj spid="_x0000_s6156" name="Document" r:id="rId4" imgW="3274200" imgH="1043280" progId="Word.Document.8">
                    <p:embed/>
                  </p:oleObj>
                </mc:Choice>
                <mc:Fallback>
                  <p:oleObj name="Document" r:id="rId4" imgW="3274200" imgH="1043280" progId="Word.Document.8">
                    <p:embed/>
                    <p:pic>
                      <p:nvPicPr>
                        <p:cNvPr id="169" name="Object 1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 y="2784"/>
                          <a:ext cx="2055" cy="6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0" name="Line 154"/>
            <p:cNvSpPr>
              <a:spLocks noChangeShapeType="1"/>
            </p:cNvSpPr>
            <p:nvPr/>
          </p:nvSpPr>
          <p:spPr bwMode="auto">
            <a:xfrm>
              <a:off x="1152" y="2976"/>
              <a:ext cx="1968" cy="0"/>
            </a:xfrm>
            <a:prstGeom prst="line">
              <a:avLst/>
            </a:prstGeom>
            <a:noFill/>
            <a:ln w="9525">
              <a:solidFill>
                <a:schemeClr val="tx1"/>
              </a:solidFill>
              <a:round/>
              <a:headEnd/>
              <a:tailEnd/>
            </a:ln>
          </p:spPr>
          <p:txBody>
            <a:bodyPr wrap="none" anchor="ctr"/>
            <a:lstStyle/>
            <a:p>
              <a:endParaRPr lang="en-US"/>
            </a:p>
          </p:txBody>
        </p:sp>
        <p:sp>
          <p:nvSpPr>
            <p:cNvPr id="171" name="Line 155"/>
            <p:cNvSpPr>
              <a:spLocks noChangeShapeType="1"/>
            </p:cNvSpPr>
            <p:nvPr/>
          </p:nvSpPr>
          <p:spPr bwMode="auto">
            <a:xfrm rot="5400000">
              <a:off x="1608" y="3048"/>
              <a:ext cx="528" cy="0"/>
            </a:xfrm>
            <a:prstGeom prst="line">
              <a:avLst/>
            </a:prstGeom>
            <a:noFill/>
            <a:ln w="9525">
              <a:solidFill>
                <a:schemeClr val="tx1"/>
              </a:solidFill>
              <a:round/>
              <a:headEnd/>
              <a:tailEnd/>
            </a:ln>
          </p:spPr>
          <p:txBody>
            <a:bodyPr wrap="none" anchor="ctr"/>
            <a:lstStyle/>
            <a:p>
              <a:endParaRPr lang="en-US"/>
            </a:p>
          </p:txBody>
        </p:sp>
      </p:grpSp>
      <p:grpSp>
        <p:nvGrpSpPr>
          <p:cNvPr id="172" name="Group 156"/>
          <p:cNvGrpSpPr>
            <a:grpSpLocks/>
          </p:cNvGrpSpPr>
          <p:nvPr/>
        </p:nvGrpSpPr>
        <p:grpSpPr bwMode="auto">
          <a:xfrm>
            <a:off x="5715000" y="4419600"/>
            <a:ext cx="1787525" cy="1527175"/>
            <a:chOff x="3840" y="2496"/>
            <a:chExt cx="1126" cy="962"/>
          </a:xfrm>
        </p:grpSpPr>
        <p:graphicFrame>
          <p:nvGraphicFramePr>
            <p:cNvPr id="173" name="Object 157"/>
            <p:cNvGraphicFramePr>
              <a:graphicFrameLocks noChangeAspect="1"/>
            </p:cNvGraphicFramePr>
            <p:nvPr/>
          </p:nvGraphicFramePr>
          <p:xfrm>
            <a:off x="3840" y="2496"/>
            <a:ext cx="1126" cy="962"/>
          </p:xfrm>
          <a:graphic>
            <a:graphicData uri="http://schemas.openxmlformats.org/presentationml/2006/ole">
              <mc:AlternateContent xmlns:mc="http://schemas.openxmlformats.org/markup-compatibility/2006">
                <mc:Choice xmlns:v="urn:schemas-microsoft-com:vml" Requires="v">
                  <p:oleObj spid="_x0000_s6157" name="Document" r:id="rId6" imgW="1798920" imgH="1528560" progId="Word.Document.8">
                    <p:embed/>
                  </p:oleObj>
                </mc:Choice>
                <mc:Fallback>
                  <p:oleObj name="Document" r:id="rId6" imgW="1798920" imgH="1528560" progId="Word.Document.8">
                    <p:embed/>
                    <p:pic>
                      <p:nvPicPr>
                        <p:cNvPr id="173" name="Object 1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0" y="2496"/>
                          <a:ext cx="1126" cy="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 name="Line 158"/>
            <p:cNvSpPr>
              <a:spLocks noChangeShapeType="1"/>
            </p:cNvSpPr>
            <p:nvPr/>
          </p:nvSpPr>
          <p:spPr bwMode="auto">
            <a:xfrm>
              <a:off x="3888" y="2688"/>
              <a:ext cx="960" cy="0"/>
            </a:xfrm>
            <a:prstGeom prst="line">
              <a:avLst/>
            </a:prstGeom>
            <a:noFill/>
            <a:ln w="9525">
              <a:solidFill>
                <a:schemeClr val="tx1"/>
              </a:solidFill>
              <a:round/>
              <a:headEnd/>
              <a:tailEnd/>
            </a:ln>
          </p:spPr>
          <p:txBody>
            <a:bodyPr wrap="none" anchor="ctr"/>
            <a:lstStyle/>
            <a:p>
              <a:endParaRPr lang="en-US"/>
            </a:p>
          </p:txBody>
        </p:sp>
        <p:sp>
          <p:nvSpPr>
            <p:cNvPr id="175" name="Line 159"/>
            <p:cNvSpPr>
              <a:spLocks noChangeShapeType="1"/>
            </p:cNvSpPr>
            <p:nvPr/>
          </p:nvSpPr>
          <p:spPr bwMode="auto">
            <a:xfrm rot="5400000">
              <a:off x="3936" y="2928"/>
              <a:ext cx="864" cy="0"/>
            </a:xfrm>
            <a:prstGeom prst="line">
              <a:avLst/>
            </a:prstGeom>
            <a:noFill/>
            <a:ln w="9525">
              <a:solidFill>
                <a:schemeClr val="tx1"/>
              </a:solidFill>
              <a:round/>
              <a:headEnd/>
              <a:tailEnd/>
            </a:ln>
          </p:spPr>
          <p:txBody>
            <a:bodyPr wrap="none" anchor="ctr"/>
            <a:lstStyle/>
            <a:p>
              <a:endParaRPr lang="en-US"/>
            </a:p>
          </p:txBody>
        </p:sp>
      </p:grpSp>
      <p:sp>
        <p:nvSpPr>
          <p:cNvPr id="176" name="Text Box 160"/>
          <p:cNvSpPr txBox="1">
            <a:spLocks noChangeArrowheads="1"/>
          </p:cNvSpPr>
          <p:nvPr/>
        </p:nvSpPr>
        <p:spPr bwMode="auto">
          <a:xfrm>
            <a:off x="3124200" y="5638800"/>
            <a:ext cx="1371600" cy="366713"/>
          </a:xfrm>
          <a:prstGeom prst="rect">
            <a:avLst/>
          </a:prstGeom>
          <a:noFill/>
          <a:ln w="9525">
            <a:noFill/>
            <a:miter lim="800000"/>
            <a:headEnd/>
            <a:tailEnd/>
          </a:ln>
        </p:spPr>
        <p:txBody>
          <a:bodyPr wrap="square">
            <a:spAutoFit/>
          </a:bodyPr>
          <a:lstStyle/>
          <a:p>
            <a:pPr eaLnBrk="0" hangingPunct="0">
              <a:spcBef>
                <a:spcPct val="50000"/>
              </a:spcBef>
            </a:pPr>
            <a:r>
              <a:rPr lang="en-US" b="1" i="1" dirty="0">
                <a:solidFill>
                  <a:srgbClr val="0000CC"/>
                </a:solidFill>
              </a:rPr>
              <a:t>Q(t+1)</a:t>
            </a:r>
            <a:r>
              <a:rPr lang="en-US" b="1" dirty="0">
                <a:solidFill>
                  <a:srgbClr val="0000CC"/>
                </a:solidFill>
              </a:rPr>
              <a:t> = </a:t>
            </a:r>
            <a:r>
              <a:rPr lang="en-US" b="1" i="1" dirty="0">
                <a:solidFill>
                  <a:srgbClr val="0000CC"/>
                </a:solidFill>
              </a:rPr>
              <a:t>?</a:t>
            </a:r>
          </a:p>
        </p:txBody>
      </p:sp>
      <p:sp>
        <p:nvSpPr>
          <p:cNvPr id="177" name="Text Box 161"/>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178" name="Text Box 160"/>
          <p:cNvSpPr txBox="1">
            <a:spLocks noChangeArrowheads="1"/>
          </p:cNvSpPr>
          <p:nvPr/>
        </p:nvSpPr>
        <p:spPr bwMode="auto">
          <a:xfrm>
            <a:off x="4038600" y="5638800"/>
            <a:ext cx="1447800" cy="366713"/>
          </a:xfrm>
          <a:prstGeom prst="rect">
            <a:avLst/>
          </a:prstGeom>
          <a:solidFill>
            <a:schemeClr val="bg1"/>
          </a:solidFill>
          <a:ln w="9525">
            <a:noFill/>
            <a:miter lim="800000"/>
            <a:headEnd/>
            <a:tailEnd/>
          </a:ln>
        </p:spPr>
        <p:txBody>
          <a:bodyPr wrap="square">
            <a:spAutoFit/>
          </a:bodyPr>
          <a:lstStyle/>
          <a:p>
            <a:pPr eaLnBrk="0" hangingPunct="0">
              <a:spcBef>
                <a:spcPct val="50000"/>
              </a:spcBef>
            </a:pPr>
            <a:r>
              <a:rPr lang="en-US" b="1" i="1" dirty="0">
                <a:solidFill>
                  <a:srgbClr val="0000CC"/>
                </a:solidFill>
              </a:rPr>
              <a:t>T</a:t>
            </a:r>
            <a:r>
              <a:rPr lang="en-US" b="1" i="1" dirty="0">
                <a:solidFill>
                  <a:srgbClr val="0000CC"/>
                </a:solidFill>
                <a:sym typeface="Symbol" pitchFamily="18" charset="2"/>
              </a:rPr>
              <a:t>∙</a:t>
            </a:r>
            <a:r>
              <a:rPr lang="en-US" b="1" i="1" dirty="0">
                <a:solidFill>
                  <a:srgbClr val="0000CC"/>
                </a:solidFill>
              </a:rPr>
              <a:t>Q'</a:t>
            </a:r>
            <a:r>
              <a:rPr lang="en-US" b="1" dirty="0">
                <a:solidFill>
                  <a:srgbClr val="0000CC"/>
                </a:solidFill>
              </a:rPr>
              <a:t> + </a:t>
            </a:r>
            <a:r>
              <a:rPr lang="en-US" b="1" i="1" dirty="0">
                <a:solidFill>
                  <a:srgbClr val="0000CC"/>
                </a:solidFill>
              </a:rPr>
              <a:t>T'</a:t>
            </a:r>
            <a:r>
              <a:rPr lang="en-US" b="1" i="1" dirty="0">
                <a:solidFill>
                  <a:srgbClr val="0000CC"/>
                </a:solidFill>
                <a:sym typeface="Symbol" pitchFamily="18" charset="2"/>
              </a:rPr>
              <a:t>∙</a:t>
            </a:r>
            <a:r>
              <a:rPr lang="en-US" b="1" i="1" dirty="0">
                <a:solidFill>
                  <a:srgbClr val="0000CC"/>
                </a:solidFill>
              </a:rPr>
              <a:t>Q</a:t>
            </a:r>
          </a:p>
        </p:txBody>
      </p:sp>
    </p:spTree>
    <p:extLst>
      <p:ext uri="{BB962C8B-B14F-4D97-AF65-F5344CB8AC3E}">
        <p14:creationId xmlns:p14="http://schemas.microsoft.com/office/powerpoint/2010/main" val="41564457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dissolve">
                                      <p:cBhvr>
                                        <p:cTn id="7" dur="500"/>
                                        <p:tgtEl>
                                          <p:spTgt spid="94"/>
                                        </p:tgtEl>
                                      </p:cBhvr>
                                    </p:animEffect>
                                  </p:childTnLst>
                                </p:cTn>
                              </p:par>
                              <p:par>
                                <p:cTn id="8" presetID="9" presetClass="entr" presetSubtype="0" fill="hold" nodeType="withEffect">
                                  <p:stCondLst>
                                    <p:cond delay="0"/>
                                  </p:stCondLst>
                                  <p:childTnLst>
                                    <p:set>
                                      <p:cBhvr>
                                        <p:cTn id="9" dur="1" fill="hold">
                                          <p:stCondLst>
                                            <p:cond delay="0"/>
                                          </p:stCondLst>
                                        </p:cTn>
                                        <p:tgtEl>
                                          <p:spTgt spid="153"/>
                                        </p:tgtEl>
                                        <p:attrNameLst>
                                          <p:attrName>style.visibility</p:attrName>
                                        </p:attrNameLst>
                                      </p:cBhvr>
                                      <p:to>
                                        <p:strVal val="visible"/>
                                      </p:to>
                                    </p:set>
                                    <p:animEffect transition="in" filter="dissolve">
                                      <p:cBhvr>
                                        <p:cTn id="10" dur="500"/>
                                        <p:tgtEl>
                                          <p:spTgt spid="15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3">
                                            <p:txEl>
                                              <p:pRg st="0" end="0"/>
                                            </p:txEl>
                                          </p:spTgt>
                                        </p:tgtEl>
                                        <p:attrNameLst>
                                          <p:attrName>style.visibility</p:attrName>
                                        </p:attrNameLst>
                                      </p:cBhvr>
                                      <p:to>
                                        <p:strVal val="visible"/>
                                      </p:to>
                                    </p:set>
                                    <p:animEffect transition="in" filter="dissolve">
                                      <p:cBhvr>
                                        <p:cTn id="15" dur="500"/>
                                        <p:tgtEl>
                                          <p:spTgt spid="93">
                                            <p:txEl>
                                              <p:pRg st="0" end="0"/>
                                            </p:txEl>
                                          </p:spTgt>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168"/>
                                        </p:tgtEl>
                                        <p:attrNameLst>
                                          <p:attrName>style.visibility</p:attrName>
                                        </p:attrNameLst>
                                      </p:cBhvr>
                                      <p:to>
                                        <p:strVal val="visible"/>
                                      </p:to>
                                    </p:set>
                                    <p:animEffect transition="in" filter="dissolve">
                                      <p:cBhvr>
                                        <p:cTn id="19" dur="500"/>
                                        <p:tgtEl>
                                          <p:spTgt spid="168"/>
                                        </p:tgtEl>
                                      </p:cBhvr>
                                    </p:animEffect>
                                  </p:childTnLst>
                                </p:cTn>
                              </p:par>
                            </p:childTnLst>
                          </p:cTn>
                        </p:par>
                        <p:par>
                          <p:cTn id="20" fill="hold">
                            <p:stCondLst>
                              <p:cond delay="1000"/>
                            </p:stCondLst>
                            <p:childTnLst>
                              <p:par>
                                <p:cTn id="21" presetID="9" presetClass="entr" presetSubtype="0" fill="hold" nodeType="afterEffect">
                                  <p:stCondLst>
                                    <p:cond delay="0"/>
                                  </p:stCondLst>
                                  <p:childTnLst>
                                    <p:set>
                                      <p:cBhvr>
                                        <p:cTn id="22" dur="1" fill="hold">
                                          <p:stCondLst>
                                            <p:cond delay="0"/>
                                          </p:stCondLst>
                                        </p:cTn>
                                        <p:tgtEl>
                                          <p:spTgt spid="172"/>
                                        </p:tgtEl>
                                        <p:attrNameLst>
                                          <p:attrName>style.visibility</p:attrName>
                                        </p:attrNameLst>
                                      </p:cBhvr>
                                      <p:to>
                                        <p:strVal val="visible"/>
                                      </p:to>
                                    </p:set>
                                    <p:animEffect transition="in" filter="dissolve">
                                      <p:cBhvr>
                                        <p:cTn id="23" dur="500"/>
                                        <p:tgtEl>
                                          <p:spTgt spid="172"/>
                                        </p:tgtEl>
                                      </p:cBhvr>
                                    </p:animEffect>
                                  </p:childTnLst>
                                </p:cTn>
                              </p:par>
                            </p:childTnLst>
                          </p:cTn>
                        </p:par>
                        <p:par>
                          <p:cTn id="24" fill="hold">
                            <p:stCondLst>
                              <p:cond delay="1500"/>
                            </p:stCondLst>
                            <p:childTnLst>
                              <p:par>
                                <p:cTn id="25" presetID="9" presetClass="entr" presetSubtype="0" fill="hold" grpId="0" nodeType="afterEffect">
                                  <p:stCondLst>
                                    <p:cond delay="0"/>
                                  </p:stCondLst>
                                  <p:childTnLst>
                                    <p:set>
                                      <p:cBhvr>
                                        <p:cTn id="26" dur="1" fill="hold">
                                          <p:stCondLst>
                                            <p:cond delay="0"/>
                                          </p:stCondLst>
                                        </p:cTn>
                                        <p:tgtEl>
                                          <p:spTgt spid="176"/>
                                        </p:tgtEl>
                                        <p:attrNameLst>
                                          <p:attrName>style.visibility</p:attrName>
                                        </p:attrNameLst>
                                      </p:cBhvr>
                                      <p:to>
                                        <p:strVal val="visible"/>
                                      </p:to>
                                    </p:set>
                                    <p:animEffect transition="in" filter="dissolve">
                                      <p:cBhvr>
                                        <p:cTn id="27" dur="500"/>
                                        <p:tgtEl>
                                          <p:spTgt spid="17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8"/>
                                        </p:tgtEl>
                                        <p:attrNameLst>
                                          <p:attrName>style.visibility</p:attrName>
                                        </p:attrNameLst>
                                      </p:cBhvr>
                                      <p:to>
                                        <p:strVal val="visible"/>
                                      </p:to>
                                    </p:set>
                                    <p:animEffect transition="in" filter="dissolve">
                                      <p:cBhvr>
                                        <p:cTn id="32"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build="p"/>
      <p:bldP spid="176" grpId="0"/>
      <p:bldP spid="17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5. Asynchronous Inputs (1/2)</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16</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41" name="Rectangle 3"/>
          <p:cNvSpPr txBox="1">
            <a:spLocks noChangeArrowheads="1"/>
          </p:cNvSpPr>
          <p:nvPr/>
        </p:nvSpPr>
        <p:spPr>
          <a:xfrm>
            <a:off x="457200" y="1260475"/>
            <a:ext cx="8229600" cy="49117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638" indent="-274638" fontAlgn="auto">
              <a:spcBef>
                <a:spcPct val="50000"/>
              </a:spcBef>
              <a:spcAft>
                <a:spcPts val="0"/>
              </a:spcAft>
              <a:buSzPct val="100000"/>
              <a:buFont typeface="Wingdings" panose="05000000000000000000" pitchFamily="2" charset="2"/>
              <a:buChar char="§"/>
            </a:pPr>
            <a:r>
              <a:rPr lang="en-GB" i="1" dirty="0">
                <a:sym typeface="Symbol" pitchFamily="18" charset="2"/>
              </a:rPr>
              <a:t>S-R</a:t>
            </a:r>
            <a:r>
              <a:rPr lang="en-GB" dirty="0">
                <a:sym typeface="Symbol" pitchFamily="18" charset="2"/>
              </a:rPr>
              <a:t>, </a:t>
            </a:r>
            <a:r>
              <a:rPr lang="en-GB" i="1" dirty="0">
                <a:sym typeface="Symbol" pitchFamily="18" charset="2"/>
              </a:rPr>
              <a:t>D</a:t>
            </a:r>
            <a:r>
              <a:rPr lang="en-GB" dirty="0">
                <a:sym typeface="Symbol" pitchFamily="18" charset="2"/>
              </a:rPr>
              <a:t> and </a:t>
            </a:r>
            <a:r>
              <a:rPr lang="en-GB" i="1" dirty="0">
                <a:sym typeface="Symbol" pitchFamily="18" charset="2"/>
              </a:rPr>
              <a:t>J-K</a:t>
            </a:r>
            <a:r>
              <a:rPr lang="en-GB" dirty="0">
                <a:sym typeface="Symbol" pitchFamily="18" charset="2"/>
              </a:rPr>
              <a:t> inputs are </a:t>
            </a:r>
            <a:r>
              <a:rPr lang="en-GB" dirty="0">
                <a:solidFill>
                  <a:srgbClr val="0000CC"/>
                </a:solidFill>
                <a:sym typeface="Symbol" pitchFamily="18" charset="2"/>
              </a:rPr>
              <a:t>synchronous inputs</a:t>
            </a:r>
            <a:r>
              <a:rPr lang="en-GB" dirty="0">
                <a:sym typeface="Symbol" pitchFamily="18" charset="2"/>
              </a:rPr>
              <a:t>, as data on these inputs are transferred to the flip-flop’s output only on the triggered edge of the clock pulse.</a:t>
            </a:r>
          </a:p>
          <a:p>
            <a:pPr marL="274638" indent="-274638" fontAlgn="auto">
              <a:spcBef>
                <a:spcPct val="50000"/>
              </a:spcBef>
              <a:spcAft>
                <a:spcPts val="0"/>
              </a:spcAft>
              <a:buSzPct val="100000"/>
              <a:buFont typeface="Wingdings" panose="05000000000000000000" pitchFamily="2" charset="2"/>
              <a:buChar char="§"/>
            </a:pPr>
            <a:r>
              <a:rPr lang="en-GB" dirty="0">
                <a:solidFill>
                  <a:srgbClr val="0000CC"/>
                </a:solidFill>
                <a:sym typeface="Symbol" pitchFamily="18" charset="2"/>
              </a:rPr>
              <a:t>Asynchronous </a:t>
            </a:r>
            <a:r>
              <a:rPr lang="en-GB" dirty="0">
                <a:sym typeface="Symbol" pitchFamily="18" charset="2"/>
              </a:rPr>
              <a:t>inputs affect the state of the flip-flop independent of the clock; example: </a:t>
            </a:r>
            <a:r>
              <a:rPr lang="en-GB" i="1" dirty="0" err="1">
                <a:sym typeface="Symbol" pitchFamily="18" charset="2"/>
              </a:rPr>
              <a:t>preset</a:t>
            </a:r>
            <a:r>
              <a:rPr lang="en-GB" dirty="0">
                <a:sym typeface="Symbol" pitchFamily="18" charset="2"/>
              </a:rPr>
              <a:t> (</a:t>
            </a:r>
            <a:r>
              <a:rPr lang="en-GB" i="1" dirty="0">
                <a:sym typeface="Symbol" pitchFamily="18" charset="2"/>
              </a:rPr>
              <a:t>PRE</a:t>
            </a:r>
            <a:r>
              <a:rPr lang="en-GB" dirty="0">
                <a:sym typeface="Symbol" pitchFamily="18" charset="2"/>
              </a:rPr>
              <a:t>) and </a:t>
            </a:r>
            <a:r>
              <a:rPr lang="en-GB" i="1" dirty="0">
                <a:sym typeface="Symbol" pitchFamily="18" charset="2"/>
              </a:rPr>
              <a:t>clear</a:t>
            </a:r>
            <a:r>
              <a:rPr lang="en-GB" dirty="0">
                <a:sym typeface="Symbol" pitchFamily="18" charset="2"/>
              </a:rPr>
              <a:t> (</a:t>
            </a:r>
            <a:r>
              <a:rPr lang="en-GB" i="1" dirty="0">
                <a:sym typeface="Symbol" pitchFamily="18" charset="2"/>
              </a:rPr>
              <a:t>CLR</a:t>
            </a:r>
            <a:r>
              <a:rPr lang="en-GB" dirty="0">
                <a:sym typeface="Symbol" pitchFamily="18" charset="2"/>
              </a:rPr>
              <a:t>) [or </a:t>
            </a:r>
            <a:r>
              <a:rPr lang="en-GB" i="1" dirty="0">
                <a:sym typeface="Symbol" pitchFamily="18" charset="2"/>
              </a:rPr>
              <a:t>direct set</a:t>
            </a:r>
            <a:r>
              <a:rPr lang="en-GB" dirty="0">
                <a:sym typeface="Symbol" pitchFamily="18" charset="2"/>
              </a:rPr>
              <a:t> (</a:t>
            </a:r>
            <a:r>
              <a:rPr lang="en-GB" i="1" dirty="0">
                <a:sym typeface="Symbol" pitchFamily="18" charset="2"/>
              </a:rPr>
              <a:t>SD</a:t>
            </a:r>
            <a:r>
              <a:rPr lang="en-GB" dirty="0">
                <a:sym typeface="Symbol" pitchFamily="18" charset="2"/>
              </a:rPr>
              <a:t>) and </a:t>
            </a:r>
            <a:r>
              <a:rPr lang="en-GB" i="1" dirty="0">
                <a:sym typeface="Symbol" pitchFamily="18" charset="2"/>
              </a:rPr>
              <a:t>direct reset</a:t>
            </a:r>
            <a:r>
              <a:rPr lang="en-GB" dirty="0">
                <a:sym typeface="Symbol" pitchFamily="18" charset="2"/>
              </a:rPr>
              <a:t> (</a:t>
            </a:r>
            <a:r>
              <a:rPr lang="en-GB" i="1" dirty="0">
                <a:sym typeface="Symbol" pitchFamily="18" charset="2"/>
              </a:rPr>
              <a:t>RD</a:t>
            </a:r>
            <a:r>
              <a:rPr lang="en-GB" dirty="0">
                <a:sym typeface="Symbol" pitchFamily="18" charset="2"/>
              </a:rPr>
              <a:t>)].</a:t>
            </a:r>
          </a:p>
          <a:p>
            <a:pPr marL="274638" indent="-274638" fontAlgn="auto">
              <a:spcBef>
                <a:spcPct val="50000"/>
              </a:spcBef>
              <a:spcAft>
                <a:spcPts val="0"/>
              </a:spcAft>
              <a:buSzPct val="100000"/>
              <a:buFont typeface="Wingdings" panose="05000000000000000000" pitchFamily="2" charset="2"/>
              <a:buChar char="§"/>
            </a:pPr>
            <a:r>
              <a:rPr lang="en-GB" dirty="0">
                <a:sym typeface="Symbol" pitchFamily="18" charset="2"/>
              </a:rPr>
              <a:t>When </a:t>
            </a:r>
            <a:r>
              <a:rPr lang="en-GB" i="1" dirty="0">
                <a:sym typeface="Symbol" pitchFamily="18" charset="2"/>
              </a:rPr>
              <a:t>PRE</a:t>
            </a:r>
            <a:r>
              <a:rPr lang="en-GB" dirty="0">
                <a:sym typeface="Symbol" pitchFamily="18" charset="2"/>
              </a:rPr>
              <a:t>=HIGH, </a:t>
            </a:r>
            <a:r>
              <a:rPr lang="en-GB" i="1" dirty="0">
                <a:sym typeface="Symbol" pitchFamily="18" charset="2"/>
              </a:rPr>
              <a:t>Q</a:t>
            </a:r>
            <a:r>
              <a:rPr lang="en-GB" dirty="0">
                <a:sym typeface="Symbol" pitchFamily="18" charset="2"/>
              </a:rPr>
              <a:t> is </a:t>
            </a:r>
            <a:r>
              <a:rPr lang="en-GB" u="sng" dirty="0">
                <a:sym typeface="Symbol" pitchFamily="18" charset="2"/>
              </a:rPr>
              <a:t>immediately</a:t>
            </a:r>
            <a:r>
              <a:rPr lang="en-GB" dirty="0">
                <a:sym typeface="Symbol" pitchFamily="18" charset="2"/>
              </a:rPr>
              <a:t> set to HIGH.</a:t>
            </a:r>
          </a:p>
          <a:p>
            <a:pPr marL="274638" indent="-274638" fontAlgn="auto">
              <a:spcBef>
                <a:spcPct val="50000"/>
              </a:spcBef>
              <a:spcAft>
                <a:spcPts val="0"/>
              </a:spcAft>
              <a:buSzPct val="100000"/>
              <a:buFont typeface="Wingdings" panose="05000000000000000000" pitchFamily="2" charset="2"/>
              <a:buChar char="§"/>
            </a:pPr>
            <a:r>
              <a:rPr lang="en-GB" dirty="0">
                <a:sym typeface="Symbol" pitchFamily="18" charset="2"/>
              </a:rPr>
              <a:t>When </a:t>
            </a:r>
            <a:r>
              <a:rPr lang="en-GB" i="1" dirty="0">
                <a:sym typeface="Symbol" pitchFamily="18" charset="2"/>
              </a:rPr>
              <a:t>CLR</a:t>
            </a:r>
            <a:r>
              <a:rPr lang="en-GB" dirty="0">
                <a:sym typeface="Symbol" pitchFamily="18" charset="2"/>
              </a:rPr>
              <a:t>=HIGH, </a:t>
            </a:r>
            <a:r>
              <a:rPr lang="en-GB" i="1" dirty="0">
                <a:sym typeface="Symbol" pitchFamily="18" charset="2"/>
              </a:rPr>
              <a:t>Q</a:t>
            </a:r>
            <a:r>
              <a:rPr lang="en-GB" dirty="0">
                <a:sym typeface="Symbol" pitchFamily="18" charset="2"/>
              </a:rPr>
              <a:t> is </a:t>
            </a:r>
            <a:r>
              <a:rPr lang="en-GB" u="sng" dirty="0">
                <a:sym typeface="Symbol" pitchFamily="18" charset="2"/>
              </a:rPr>
              <a:t>immediately</a:t>
            </a:r>
            <a:r>
              <a:rPr lang="en-GB" dirty="0">
                <a:sym typeface="Symbol" pitchFamily="18" charset="2"/>
              </a:rPr>
              <a:t> cleared to LOW.</a:t>
            </a:r>
          </a:p>
          <a:p>
            <a:pPr marL="274638" indent="-274638" fontAlgn="auto">
              <a:spcBef>
                <a:spcPct val="50000"/>
              </a:spcBef>
              <a:spcAft>
                <a:spcPts val="0"/>
              </a:spcAft>
              <a:buSzPct val="100000"/>
              <a:buFont typeface="Wingdings" panose="05000000000000000000" pitchFamily="2" charset="2"/>
              <a:buChar char="§"/>
            </a:pPr>
            <a:r>
              <a:rPr lang="en-GB" dirty="0">
                <a:sym typeface="Symbol" pitchFamily="18" charset="2"/>
              </a:rPr>
              <a:t>Flip-flop in normal operation mode when both </a:t>
            </a:r>
            <a:r>
              <a:rPr lang="en-GB" i="1" dirty="0">
                <a:sym typeface="Symbol" pitchFamily="18" charset="2"/>
              </a:rPr>
              <a:t>PRE </a:t>
            </a:r>
            <a:r>
              <a:rPr lang="en-GB" dirty="0">
                <a:sym typeface="Symbol" pitchFamily="18" charset="2"/>
              </a:rPr>
              <a:t>and </a:t>
            </a:r>
            <a:r>
              <a:rPr lang="en-GB" i="1" dirty="0">
                <a:sym typeface="Symbol" pitchFamily="18" charset="2"/>
              </a:rPr>
              <a:t>CLR</a:t>
            </a:r>
            <a:r>
              <a:rPr lang="en-GB" dirty="0">
                <a:sym typeface="Symbol" pitchFamily="18" charset="2"/>
              </a:rPr>
              <a:t> are LOW.</a:t>
            </a:r>
            <a:endParaRPr lang="en-US" dirty="0"/>
          </a:p>
        </p:txBody>
      </p:sp>
    </p:spTree>
    <p:extLst>
      <p:ext uri="{BB962C8B-B14F-4D97-AF65-F5344CB8AC3E}">
        <p14:creationId xmlns:p14="http://schemas.microsoft.com/office/powerpoint/2010/main" val="270672112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5. Asynchronous Inputs (2/2)</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17</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Rectangle 3"/>
          <p:cNvSpPr txBox="1">
            <a:spLocks noChangeArrowheads="1"/>
          </p:cNvSpPr>
          <p:nvPr/>
        </p:nvSpPr>
        <p:spPr>
          <a:xfrm>
            <a:off x="457200" y="1260475"/>
            <a:ext cx="8229600" cy="10255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638" indent="-274638" fontAlgn="auto">
              <a:spcBef>
                <a:spcPct val="50000"/>
              </a:spcBef>
              <a:spcAft>
                <a:spcPts val="0"/>
              </a:spcAft>
              <a:buSzPct val="100000"/>
              <a:buFont typeface="Wingdings" panose="05000000000000000000" pitchFamily="2" charset="2"/>
              <a:buChar char="§"/>
            </a:pPr>
            <a:r>
              <a:rPr lang="en-GB" dirty="0">
                <a:sym typeface="Symbol" pitchFamily="18" charset="2"/>
              </a:rPr>
              <a:t>A </a:t>
            </a:r>
            <a:r>
              <a:rPr lang="en-GB" i="1" dirty="0">
                <a:sym typeface="Symbol" pitchFamily="18" charset="2"/>
              </a:rPr>
              <a:t>J-K</a:t>
            </a:r>
            <a:r>
              <a:rPr lang="en-GB" dirty="0">
                <a:sym typeface="Symbol" pitchFamily="18" charset="2"/>
              </a:rPr>
              <a:t> flip-flop with active-low PRESET and CLEAR asynchronous inputs.</a:t>
            </a:r>
          </a:p>
        </p:txBody>
      </p:sp>
      <p:grpSp>
        <p:nvGrpSpPr>
          <p:cNvPr id="9" name="Group 200"/>
          <p:cNvGrpSpPr>
            <a:grpSpLocks/>
          </p:cNvGrpSpPr>
          <p:nvPr/>
        </p:nvGrpSpPr>
        <p:grpSpPr bwMode="auto">
          <a:xfrm>
            <a:off x="990600" y="2057400"/>
            <a:ext cx="7620000" cy="4038600"/>
            <a:chOff x="624" y="1248"/>
            <a:chExt cx="4800" cy="2544"/>
          </a:xfrm>
        </p:grpSpPr>
        <p:grpSp>
          <p:nvGrpSpPr>
            <p:cNvPr id="10" name="Group 4"/>
            <p:cNvGrpSpPr>
              <a:grpSpLocks/>
            </p:cNvGrpSpPr>
            <p:nvPr/>
          </p:nvGrpSpPr>
          <p:grpSpPr bwMode="auto">
            <a:xfrm>
              <a:off x="2400" y="1248"/>
              <a:ext cx="2859" cy="1536"/>
              <a:chOff x="2592" y="1392"/>
              <a:chExt cx="2859" cy="1536"/>
            </a:xfrm>
          </p:grpSpPr>
          <p:sp>
            <p:nvSpPr>
              <p:cNvPr id="126" name="Text Box 5"/>
              <p:cNvSpPr txBox="1">
                <a:spLocks noChangeArrowheads="1"/>
              </p:cNvSpPr>
              <p:nvPr/>
            </p:nvSpPr>
            <p:spPr bwMode="auto">
              <a:xfrm>
                <a:off x="2736" y="1704"/>
                <a:ext cx="240" cy="192"/>
              </a:xfrm>
              <a:prstGeom prst="rect">
                <a:avLst/>
              </a:prstGeom>
              <a:noFill/>
              <a:ln w="9525">
                <a:noFill/>
                <a:miter lim="800000"/>
                <a:headEnd/>
                <a:tailEnd/>
              </a:ln>
            </p:spPr>
            <p:txBody>
              <a:bodyPr>
                <a:spAutoFit/>
              </a:bodyPr>
              <a:lstStyle/>
              <a:p>
                <a:pPr eaLnBrk="0" hangingPunct="0">
                  <a:spcBef>
                    <a:spcPct val="50000"/>
                  </a:spcBef>
                </a:pPr>
                <a:r>
                  <a:rPr lang="en-GB" sz="1400" b="1" i="1"/>
                  <a:t>J</a:t>
                </a:r>
                <a:endParaRPr lang="en-GB" sz="1400" b="1"/>
              </a:p>
            </p:txBody>
          </p:sp>
          <p:sp>
            <p:nvSpPr>
              <p:cNvPr id="127" name="Text Box 6"/>
              <p:cNvSpPr txBox="1">
                <a:spLocks noChangeArrowheads="1"/>
              </p:cNvSpPr>
              <p:nvPr/>
            </p:nvSpPr>
            <p:spPr bwMode="auto">
              <a:xfrm>
                <a:off x="5184" y="1776"/>
                <a:ext cx="267" cy="192"/>
              </a:xfrm>
              <a:prstGeom prst="rect">
                <a:avLst/>
              </a:prstGeom>
              <a:noFill/>
              <a:ln w="9525">
                <a:noFill/>
                <a:miter lim="800000"/>
                <a:headEnd/>
                <a:tailEnd/>
              </a:ln>
            </p:spPr>
            <p:txBody>
              <a:bodyPr>
                <a:spAutoFit/>
              </a:bodyPr>
              <a:lstStyle/>
              <a:p>
                <a:pPr eaLnBrk="0" hangingPunct="0">
                  <a:spcBef>
                    <a:spcPct val="50000"/>
                  </a:spcBef>
                </a:pPr>
                <a:r>
                  <a:rPr lang="en-GB" sz="1400" b="1" i="1"/>
                  <a:t>Q</a:t>
                </a:r>
                <a:endParaRPr lang="en-GB" sz="1400" b="1"/>
              </a:p>
            </p:txBody>
          </p:sp>
          <p:sp>
            <p:nvSpPr>
              <p:cNvPr id="128" name="Text Box 7"/>
              <p:cNvSpPr txBox="1">
                <a:spLocks noChangeArrowheads="1"/>
              </p:cNvSpPr>
              <p:nvPr/>
            </p:nvSpPr>
            <p:spPr bwMode="auto">
              <a:xfrm>
                <a:off x="5184" y="2304"/>
                <a:ext cx="267" cy="192"/>
              </a:xfrm>
              <a:prstGeom prst="rect">
                <a:avLst/>
              </a:prstGeom>
              <a:noFill/>
              <a:ln w="9525">
                <a:noFill/>
                <a:miter lim="800000"/>
                <a:headEnd/>
                <a:tailEnd/>
              </a:ln>
            </p:spPr>
            <p:txBody>
              <a:bodyPr>
                <a:spAutoFit/>
              </a:bodyPr>
              <a:lstStyle/>
              <a:p>
                <a:pPr eaLnBrk="0" hangingPunct="0">
                  <a:spcBef>
                    <a:spcPct val="50000"/>
                  </a:spcBef>
                </a:pPr>
                <a:r>
                  <a:rPr lang="en-GB" sz="1400" b="1" i="1"/>
                  <a:t>Q'</a:t>
                </a:r>
                <a:endParaRPr lang="en-GB" sz="1400" b="1"/>
              </a:p>
            </p:txBody>
          </p:sp>
          <p:sp>
            <p:nvSpPr>
              <p:cNvPr id="129" name="Line 8"/>
              <p:cNvSpPr>
                <a:spLocks noChangeShapeType="1"/>
              </p:cNvSpPr>
              <p:nvPr/>
            </p:nvSpPr>
            <p:spPr bwMode="auto">
              <a:xfrm>
                <a:off x="4436" y="1868"/>
                <a:ext cx="208" cy="2"/>
              </a:xfrm>
              <a:prstGeom prst="line">
                <a:avLst/>
              </a:prstGeom>
              <a:noFill/>
              <a:ln w="19050">
                <a:solidFill>
                  <a:schemeClr val="tx1"/>
                </a:solidFill>
                <a:round/>
                <a:headEnd/>
                <a:tailEnd/>
              </a:ln>
            </p:spPr>
            <p:txBody>
              <a:bodyPr wrap="none" anchor="ctr"/>
              <a:lstStyle/>
              <a:p>
                <a:endParaRPr lang="en-US"/>
              </a:p>
            </p:txBody>
          </p:sp>
          <p:sp>
            <p:nvSpPr>
              <p:cNvPr id="130" name="Line 9"/>
              <p:cNvSpPr>
                <a:spLocks noChangeShapeType="1"/>
              </p:cNvSpPr>
              <p:nvPr/>
            </p:nvSpPr>
            <p:spPr bwMode="auto">
              <a:xfrm>
                <a:off x="4432" y="2400"/>
                <a:ext cx="217" cy="5"/>
              </a:xfrm>
              <a:prstGeom prst="line">
                <a:avLst/>
              </a:prstGeom>
              <a:noFill/>
              <a:ln w="19050">
                <a:solidFill>
                  <a:schemeClr val="tx1"/>
                </a:solidFill>
                <a:round/>
                <a:headEnd/>
                <a:tailEnd/>
              </a:ln>
            </p:spPr>
            <p:txBody>
              <a:bodyPr wrap="none" anchor="ctr"/>
              <a:lstStyle/>
              <a:p>
                <a:endParaRPr lang="en-US"/>
              </a:p>
            </p:txBody>
          </p:sp>
          <p:sp>
            <p:nvSpPr>
              <p:cNvPr id="131" name="Line 10"/>
              <p:cNvSpPr>
                <a:spLocks noChangeShapeType="1"/>
              </p:cNvSpPr>
              <p:nvPr/>
            </p:nvSpPr>
            <p:spPr bwMode="auto">
              <a:xfrm>
                <a:off x="4517" y="1931"/>
                <a:ext cx="97" cy="6"/>
              </a:xfrm>
              <a:prstGeom prst="line">
                <a:avLst/>
              </a:prstGeom>
              <a:noFill/>
              <a:ln w="19050">
                <a:solidFill>
                  <a:schemeClr val="tx1"/>
                </a:solidFill>
                <a:round/>
                <a:headEnd/>
                <a:tailEnd/>
              </a:ln>
            </p:spPr>
            <p:txBody>
              <a:bodyPr wrap="none" anchor="ctr"/>
              <a:lstStyle/>
              <a:p>
                <a:endParaRPr lang="en-US"/>
              </a:p>
            </p:txBody>
          </p:sp>
          <p:sp>
            <p:nvSpPr>
              <p:cNvPr id="132" name="Line 11"/>
              <p:cNvSpPr>
                <a:spLocks noChangeShapeType="1"/>
              </p:cNvSpPr>
              <p:nvPr/>
            </p:nvSpPr>
            <p:spPr bwMode="auto">
              <a:xfrm>
                <a:off x="4512" y="2322"/>
                <a:ext cx="114" cy="0"/>
              </a:xfrm>
              <a:prstGeom prst="line">
                <a:avLst/>
              </a:prstGeom>
              <a:noFill/>
              <a:ln w="19050">
                <a:solidFill>
                  <a:schemeClr val="tx1"/>
                </a:solidFill>
                <a:round/>
                <a:headEnd/>
                <a:tailEnd/>
              </a:ln>
            </p:spPr>
            <p:txBody>
              <a:bodyPr wrap="none" anchor="ctr"/>
              <a:lstStyle/>
              <a:p>
                <a:endParaRPr lang="en-US"/>
              </a:p>
            </p:txBody>
          </p:sp>
          <p:sp>
            <p:nvSpPr>
              <p:cNvPr id="133" name="Line 12"/>
              <p:cNvSpPr>
                <a:spLocks noChangeShapeType="1"/>
              </p:cNvSpPr>
              <p:nvPr/>
            </p:nvSpPr>
            <p:spPr bwMode="auto">
              <a:xfrm rot="5400000">
                <a:off x="4446" y="2004"/>
                <a:ext cx="144" cy="0"/>
              </a:xfrm>
              <a:prstGeom prst="line">
                <a:avLst/>
              </a:prstGeom>
              <a:noFill/>
              <a:ln w="19050">
                <a:solidFill>
                  <a:schemeClr val="tx1"/>
                </a:solidFill>
                <a:round/>
                <a:headEnd/>
                <a:tailEnd/>
              </a:ln>
            </p:spPr>
            <p:txBody>
              <a:bodyPr wrap="none" anchor="ctr"/>
              <a:lstStyle/>
              <a:p>
                <a:endParaRPr lang="en-US"/>
              </a:p>
            </p:txBody>
          </p:sp>
          <p:sp>
            <p:nvSpPr>
              <p:cNvPr id="134" name="Line 13"/>
              <p:cNvSpPr>
                <a:spLocks noChangeShapeType="1"/>
              </p:cNvSpPr>
              <p:nvPr/>
            </p:nvSpPr>
            <p:spPr bwMode="auto">
              <a:xfrm rot="5400000">
                <a:off x="4447" y="2255"/>
                <a:ext cx="129" cy="0"/>
              </a:xfrm>
              <a:prstGeom prst="line">
                <a:avLst/>
              </a:prstGeom>
              <a:noFill/>
              <a:ln w="19050">
                <a:solidFill>
                  <a:schemeClr val="tx1"/>
                </a:solidFill>
                <a:round/>
                <a:headEnd/>
                <a:tailEnd/>
              </a:ln>
            </p:spPr>
            <p:txBody>
              <a:bodyPr wrap="none" anchor="ctr"/>
              <a:lstStyle/>
              <a:p>
                <a:endParaRPr lang="en-US"/>
              </a:p>
            </p:txBody>
          </p:sp>
          <p:sp>
            <p:nvSpPr>
              <p:cNvPr id="135" name="Line 14"/>
              <p:cNvSpPr>
                <a:spLocks noChangeShapeType="1"/>
              </p:cNvSpPr>
              <p:nvPr/>
            </p:nvSpPr>
            <p:spPr bwMode="auto">
              <a:xfrm>
                <a:off x="4902" y="1872"/>
                <a:ext cx="280" cy="0"/>
              </a:xfrm>
              <a:prstGeom prst="line">
                <a:avLst/>
              </a:prstGeom>
              <a:noFill/>
              <a:ln w="19050">
                <a:solidFill>
                  <a:schemeClr val="tx1"/>
                </a:solidFill>
                <a:round/>
                <a:headEnd/>
                <a:tailEnd/>
              </a:ln>
            </p:spPr>
            <p:txBody>
              <a:bodyPr wrap="none" anchor="ctr"/>
              <a:lstStyle/>
              <a:p>
                <a:endParaRPr lang="en-US"/>
              </a:p>
            </p:txBody>
          </p:sp>
          <p:sp>
            <p:nvSpPr>
              <p:cNvPr id="136" name="Line 15"/>
              <p:cNvSpPr>
                <a:spLocks noChangeShapeType="1"/>
              </p:cNvSpPr>
              <p:nvPr/>
            </p:nvSpPr>
            <p:spPr bwMode="auto">
              <a:xfrm>
                <a:off x="4902" y="2400"/>
                <a:ext cx="280" cy="0"/>
              </a:xfrm>
              <a:prstGeom prst="line">
                <a:avLst/>
              </a:prstGeom>
              <a:noFill/>
              <a:ln w="19050">
                <a:solidFill>
                  <a:schemeClr val="tx1"/>
                </a:solidFill>
                <a:round/>
                <a:headEnd/>
                <a:tailEnd/>
              </a:ln>
            </p:spPr>
            <p:txBody>
              <a:bodyPr wrap="none" anchor="ctr"/>
              <a:lstStyle/>
              <a:p>
                <a:endParaRPr lang="en-US"/>
              </a:p>
            </p:txBody>
          </p:sp>
          <p:sp>
            <p:nvSpPr>
              <p:cNvPr id="137" name="Line 16"/>
              <p:cNvSpPr>
                <a:spLocks noChangeShapeType="1"/>
              </p:cNvSpPr>
              <p:nvPr/>
            </p:nvSpPr>
            <p:spPr bwMode="auto">
              <a:xfrm rot="5400000">
                <a:off x="4974" y="2328"/>
                <a:ext cx="144" cy="0"/>
              </a:xfrm>
              <a:prstGeom prst="line">
                <a:avLst/>
              </a:prstGeom>
              <a:noFill/>
              <a:ln w="19050">
                <a:solidFill>
                  <a:schemeClr val="tx1"/>
                </a:solidFill>
                <a:round/>
                <a:headEnd/>
                <a:tailEnd/>
              </a:ln>
            </p:spPr>
            <p:txBody>
              <a:bodyPr wrap="none" anchor="ctr"/>
              <a:lstStyle/>
              <a:p>
                <a:endParaRPr lang="en-US"/>
              </a:p>
            </p:txBody>
          </p:sp>
          <p:sp>
            <p:nvSpPr>
              <p:cNvPr id="138" name="Line 17"/>
              <p:cNvSpPr>
                <a:spLocks noChangeShapeType="1"/>
              </p:cNvSpPr>
              <p:nvPr/>
            </p:nvSpPr>
            <p:spPr bwMode="auto">
              <a:xfrm rot="5400000">
                <a:off x="4974" y="1944"/>
                <a:ext cx="144" cy="0"/>
              </a:xfrm>
              <a:prstGeom prst="line">
                <a:avLst/>
              </a:prstGeom>
              <a:noFill/>
              <a:ln w="19050">
                <a:solidFill>
                  <a:schemeClr val="tx1"/>
                </a:solidFill>
                <a:round/>
                <a:headEnd/>
                <a:tailEnd/>
              </a:ln>
            </p:spPr>
            <p:txBody>
              <a:bodyPr wrap="none" anchor="ctr"/>
              <a:lstStyle/>
              <a:p>
                <a:endParaRPr lang="en-US"/>
              </a:p>
            </p:txBody>
          </p:sp>
          <p:sp>
            <p:nvSpPr>
              <p:cNvPr id="139" name="Line 18"/>
              <p:cNvSpPr>
                <a:spLocks noChangeShapeType="1"/>
              </p:cNvSpPr>
              <p:nvPr/>
            </p:nvSpPr>
            <p:spPr bwMode="auto">
              <a:xfrm>
                <a:off x="4524" y="2070"/>
                <a:ext cx="528" cy="188"/>
              </a:xfrm>
              <a:prstGeom prst="line">
                <a:avLst/>
              </a:prstGeom>
              <a:noFill/>
              <a:ln w="19050">
                <a:solidFill>
                  <a:schemeClr val="tx1"/>
                </a:solidFill>
                <a:round/>
                <a:headEnd/>
                <a:tailEnd/>
              </a:ln>
            </p:spPr>
            <p:txBody>
              <a:bodyPr wrap="none" anchor="ctr"/>
              <a:lstStyle/>
              <a:p>
                <a:endParaRPr lang="en-US"/>
              </a:p>
            </p:txBody>
          </p:sp>
          <p:sp>
            <p:nvSpPr>
              <p:cNvPr id="142" name="Line 19"/>
              <p:cNvSpPr>
                <a:spLocks noChangeShapeType="1"/>
              </p:cNvSpPr>
              <p:nvPr/>
            </p:nvSpPr>
            <p:spPr bwMode="auto">
              <a:xfrm flipH="1">
                <a:off x="4513" y="2011"/>
                <a:ext cx="539" cy="188"/>
              </a:xfrm>
              <a:prstGeom prst="line">
                <a:avLst/>
              </a:prstGeom>
              <a:noFill/>
              <a:ln w="19050">
                <a:solidFill>
                  <a:schemeClr val="tx1"/>
                </a:solidFill>
                <a:round/>
                <a:headEnd/>
                <a:tailEnd/>
              </a:ln>
            </p:spPr>
            <p:txBody>
              <a:bodyPr wrap="none" anchor="ctr"/>
              <a:lstStyle/>
              <a:p>
                <a:endParaRPr lang="en-US"/>
              </a:p>
            </p:txBody>
          </p:sp>
          <p:sp>
            <p:nvSpPr>
              <p:cNvPr id="143" name="Oval 20"/>
              <p:cNvSpPr>
                <a:spLocks noChangeArrowheads="1"/>
              </p:cNvSpPr>
              <p:nvPr/>
            </p:nvSpPr>
            <p:spPr bwMode="auto">
              <a:xfrm>
                <a:off x="5019" y="2373"/>
                <a:ext cx="48" cy="40"/>
              </a:xfrm>
              <a:prstGeom prst="ellipse">
                <a:avLst/>
              </a:prstGeom>
              <a:solidFill>
                <a:schemeClr val="tx1"/>
              </a:solidFill>
              <a:ln w="9525">
                <a:solidFill>
                  <a:schemeClr val="tx1"/>
                </a:solidFill>
                <a:round/>
                <a:headEnd/>
                <a:tailEnd/>
              </a:ln>
            </p:spPr>
            <p:txBody>
              <a:bodyPr wrap="none" anchor="ctr"/>
              <a:lstStyle/>
              <a:p>
                <a:endParaRPr lang="en-US"/>
              </a:p>
            </p:txBody>
          </p:sp>
          <p:sp>
            <p:nvSpPr>
              <p:cNvPr id="144" name="Oval 21"/>
              <p:cNvSpPr>
                <a:spLocks noChangeArrowheads="1"/>
              </p:cNvSpPr>
              <p:nvPr/>
            </p:nvSpPr>
            <p:spPr bwMode="auto">
              <a:xfrm>
                <a:off x="5022" y="1852"/>
                <a:ext cx="48" cy="40"/>
              </a:xfrm>
              <a:prstGeom prst="ellipse">
                <a:avLst/>
              </a:prstGeom>
              <a:solidFill>
                <a:schemeClr val="tx1"/>
              </a:solidFill>
              <a:ln w="9525">
                <a:solidFill>
                  <a:schemeClr val="tx1"/>
                </a:solidFill>
                <a:round/>
                <a:headEnd/>
                <a:tailEnd/>
              </a:ln>
            </p:spPr>
            <p:txBody>
              <a:bodyPr wrap="none" anchor="ctr"/>
              <a:lstStyle/>
              <a:p>
                <a:endParaRPr lang="en-US"/>
              </a:p>
            </p:txBody>
          </p:sp>
          <p:grpSp>
            <p:nvGrpSpPr>
              <p:cNvPr id="145" name="Group 22"/>
              <p:cNvGrpSpPr>
                <a:grpSpLocks/>
              </p:cNvGrpSpPr>
              <p:nvPr/>
            </p:nvGrpSpPr>
            <p:grpSpPr bwMode="auto">
              <a:xfrm>
                <a:off x="4091" y="1776"/>
                <a:ext cx="338" cy="193"/>
                <a:chOff x="1648" y="1680"/>
                <a:chExt cx="406" cy="228"/>
              </a:xfrm>
            </p:grpSpPr>
            <p:sp>
              <p:nvSpPr>
                <p:cNvPr id="207" name="Oval 23"/>
                <p:cNvSpPr>
                  <a:spLocks noChangeArrowheads="1"/>
                </p:cNvSpPr>
                <p:nvPr/>
              </p:nvSpPr>
              <p:spPr bwMode="auto">
                <a:xfrm>
                  <a:off x="1976" y="1750"/>
                  <a:ext cx="78" cy="77"/>
                </a:xfrm>
                <a:prstGeom prst="ellipse">
                  <a:avLst/>
                </a:prstGeom>
                <a:noFill/>
                <a:ln w="25400">
                  <a:solidFill>
                    <a:schemeClr val="tx1"/>
                  </a:solidFill>
                  <a:round/>
                  <a:headEnd/>
                  <a:tailEnd/>
                </a:ln>
              </p:spPr>
              <p:txBody>
                <a:bodyPr wrap="none" anchor="ctr"/>
                <a:lstStyle/>
                <a:p>
                  <a:endParaRPr lang="en-US"/>
                </a:p>
              </p:txBody>
            </p:sp>
            <p:sp>
              <p:nvSpPr>
                <p:cNvPr id="208" name="AutoShape 24"/>
                <p:cNvSpPr>
                  <a:spLocks noChangeArrowheads="1"/>
                </p:cNvSpPr>
                <p:nvPr/>
              </p:nvSpPr>
              <p:spPr bwMode="auto">
                <a:xfrm>
                  <a:off x="1648" y="1680"/>
                  <a:ext cx="313" cy="228"/>
                </a:xfrm>
                <a:prstGeom prst="flowChartDelay">
                  <a:avLst/>
                </a:prstGeom>
                <a:noFill/>
                <a:ln w="25400">
                  <a:solidFill>
                    <a:schemeClr val="tx1"/>
                  </a:solidFill>
                  <a:miter lim="800000"/>
                  <a:headEnd/>
                  <a:tailEnd/>
                </a:ln>
              </p:spPr>
              <p:txBody>
                <a:bodyPr wrap="none" anchor="ctr"/>
                <a:lstStyle/>
                <a:p>
                  <a:endParaRPr lang="en-US"/>
                </a:p>
              </p:txBody>
            </p:sp>
          </p:grpSp>
          <p:grpSp>
            <p:nvGrpSpPr>
              <p:cNvPr id="146" name="Group 25"/>
              <p:cNvGrpSpPr>
                <a:grpSpLocks/>
              </p:cNvGrpSpPr>
              <p:nvPr/>
            </p:nvGrpSpPr>
            <p:grpSpPr bwMode="auto">
              <a:xfrm>
                <a:off x="4091" y="2303"/>
                <a:ext cx="338" cy="193"/>
                <a:chOff x="1648" y="2304"/>
                <a:chExt cx="406" cy="228"/>
              </a:xfrm>
            </p:grpSpPr>
            <p:sp>
              <p:nvSpPr>
                <p:cNvPr id="205" name="Oval 26"/>
                <p:cNvSpPr>
                  <a:spLocks noChangeArrowheads="1"/>
                </p:cNvSpPr>
                <p:nvPr/>
              </p:nvSpPr>
              <p:spPr bwMode="auto">
                <a:xfrm>
                  <a:off x="1976" y="2374"/>
                  <a:ext cx="78" cy="77"/>
                </a:xfrm>
                <a:prstGeom prst="ellipse">
                  <a:avLst/>
                </a:prstGeom>
                <a:noFill/>
                <a:ln w="25400">
                  <a:solidFill>
                    <a:schemeClr val="tx1"/>
                  </a:solidFill>
                  <a:round/>
                  <a:headEnd/>
                  <a:tailEnd/>
                </a:ln>
              </p:spPr>
              <p:txBody>
                <a:bodyPr wrap="none" anchor="ctr"/>
                <a:lstStyle/>
                <a:p>
                  <a:endParaRPr lang="en-US"/>
                </a:p>
              </p:txBody>
            </p:sp>
            <p:sp>
              <p:nvSpPr>
                <p:cNvPr id="206" name="AutoShape 27"/>
                <p:cNvSpPr>
                  <a:spLocks noChangeArrowheads="1"/>
                </p:cNvSpPr>
                <p:nvPr/>
              </p:nvSpPr>
              <p:spPr bwMode="auto">
                <a:xfrm>
                  <a:off x="1648" y="2304"/>
                  <a:ext cx="313" cy="228"/>
                </a:xfrm>
                <a:prstGeom prst="flowChartDelay">
                  <a:avLst/>
                </a:prstGeom>
                <a:noFill/>
                <a:ln w="25400">
                  <a:solidFill>
                    <a:schemeClr val="tx1"/>
                  </a:solidFill>
                  <a:miter lim="800000"/>
                  <a:headEnd/>
                  <a:tailEnd/>
                </a:ln>
              </p:spPr>
              <p:txBody>
                <a:bodyPr wrap="none" anchor="ctr"/>
                <a:lstStyle/>
                <a:p>
                  <a:endParaRPr lang="en-US"/>
                </a:p>
              </p:txBody>
            </p:sp>
          </p:grpSp>
          <p:sp>
            <p:nvSpPr>
              <p:cNvPr id="147" name="Line 28"/>
              <p:cNvSpPr>
                <a:spLocks noChangeShapeType="1"/>
              </p:cNvSpPr>
              <p:nvPr/>
            </p:nvSpPr>
            <p:spPr bwMode="auto">
              <a:xfrm flipV="1">
                <a:off x="2930" y="1807"/>
                <a:ext cx="1164" cy="5"/>
              </a:xfrm>
              <a:prstGeom prst="line">
                <a:avLst/>
              </a:prstGeom>
              <a:noFill/>
              <a:ln w="19050">
                <a:solidFill>
                  <a:schemeClr val="tx1"/>
                </a:solidFill>
                <a:round/>
                <a:headEnd/>
                <a:tailEnd/>
              </a:ln>
            </p:spPr>
            <p:txBody>
              <a:bodyPr wrap="none" anchor="ctr"/>
              <a:lstStyle/>
              <a:p>
                <a:endParaRPr lang="en-US"/>
              </a:p>
            </p:txBody>
          </p:sp>
          <p:sp>
            <p:nvSpPr>
              <p:cNvPr id="148" name="Line 29"/>
              <p:cNvSpPr>
                <a:spLocks noChangeShapeType="1"/>
              </p:cNvSpPr>
              <p:nvPr/>
            </p:nvSpPr>
            <p:spPr bwMode="auto">
              <a:xfrm flipV="1">
                <a:off x="2914" y="2466"/>
                <a:ext cx="1175" cy="3"/>
              </a:xfrm>
              <a:prstGeom prst="line">
                <a:avLst/>
              </a:prstGeom>
              <a:noFill/>
              <a:ln w="19050">
                <a:solidFill>
                  <a:schemeClr val="tx1"/>
                </a:solidFill>
                <a:round/>
                <a:headEnd/>
                <a:tailEnd/>
              </a:ln>
            </p:spPr>
            <p:txBody>
              <a:bodyPr wrap="none" anchor="ctr"/>
              <a:lstStyle/>
              <a:p>
                <a:endParaRPr lang="en-US"/>
              </a:p>
            </p:txBody>
          </p:sp>
          <p:sp>
            <p:nvSpPr>
              <p:cNvPr id="149" name="Line 30"/>
              <p:cNvSpPr>
                <a:spLocks noChangeShapeType="1"/>
              </p:cNvSpPr>
              <p:nvPr/>
            </p:nvSpPr>
            <p:spPr bwMode="auto">
              <a:xfrm>
                <a:off x="4011" y="1938"/>
                <a:ext cx="90" cy="0"/>
              </a:xfrm>
              <a:prstGeom prst="line">
                <a:avLst/>
              </a:prstGeom>
              <a:noFill/>
              <a:ln w="19050">
                <a:solidFill>
                  <a:schemeClr val="tx1"/>
                </a:solidFill>
                <a:round/>
                <a:headEnd/>
                <a:tailEnd/>
              </a:ln>
            </p:spPr>
            <p:txBody>
              <a:bodyPr wrap="none" anchor="ctr"/>
              <a:lstStyle/>
              <a:p>
                <a:endParaRPr lang="en-US"/>
              </a:p>
            </p:txBody>
          </p:sp>
          <p:sp>
            <p:nvSpPr>
              <p:cNvPr id="150" name="Line 31"/>
              <p:cNvSpPr>
                <a:spLocks noChangeShapeType="1"/>
              </p:cNvSpPr>
              <p:nvPr/>
            </p:nvSpPr>
            <p:spPr bwMode="auto">
              <a:xfrm>
                <a:off x="4011" y="2344"/>
                <a:ext cx="90" cy="0"/>
              </a:xfrm>
              <a:prstGeom prst="line">
                <a:avLst/>
              </a:prstGeom>
              <a:noFill/>
              <a:ln w="19050">
                <a:solidFill>
                  <a:schemeClr val="tx1"/>
                </a:solidFill>
                <a:round/>
                <a:headEnd/>
                <a:tailEnd/>
              </a:ln>
            </p:spPr>
            <p:txBody>
              <a:bodyPr wrap="none" anchor="ctr"/>
              <a:lstStyle/>
              <a:p>
                <a:endParaRPr lang="en-US"/>
              </a:p>
            </p:txBody>
          </p:sp>
          <p:sp>
            <p:nvSpPr>
              <p:cNvPr id="151" name="Line 32"/>
              <p:cNvSpPr>
                <a:spLocks noChangeShapeType="1"/>
              </p:cNvSpPr>
              <p:nvPr/>
            </p:nvSpPr>
            <p:spPr bwMode="auto">
              <a:xfrm rot="5400000">
                <a:off x="3706" y="2132"/>
                <a:ext cx="484" cy="0"/>
              </a:xfrm>
              <a:prstGeom prst="line">
                <a:avLst/>
              </a:prstGeom>
              <a:noFill/>
              <a:ln w="19050">
                <a:solidFill>
                  <a:schemeClr val="tx1"/>
                </a:solidFill>
                <a:round/>
                <a:headEnd/>
                <a:tailEnd/>
              </a:ln>
            </p:spPr>
            <p:txBody>
              <a:bodyPr wrap="none" anchor="ctr"/>
              <a:lstStyle/>
              <a:p>
                <a:endParaRPr lang="en-US"/>
              </a:p>
            </p:txBody>
          </p:sp>
          <p:sp>
            <p:nvSpPr>
              <p:cNvPr id="152" name="Line 33"/>
              <p:cNvSpPr>
                <a:spLocks noChangeShapeType="1"/>
              </p:cNvSpPr>
              <p:nvPr/>
            </p:nvSpPr>
            <p:spPr bwMode="auto">
              <a:xfrm>
                <a:off x="3711" y="2137"/>
                <a:ext cx="250" cy="4"/>
              </a:xfrm>
              <a:prstGeom prst="line">
                <a:avLst/>
              </a:prstGeom>
              <a:noFill/>
              <a:ln w="19050">
                <a:solidFill>
                  <a:schemeClr val="tx1"/>
                </a:solidFill>
                <a:round/>
                <a:headEnd/>
                <a:tailEnd/>
              </a:ln>
            </p:spPr>
            <p:txBody>
              <a:bodyPr wrap="none" anchor="ctr"/>
              <a:lstStyle/>
              <a:p>
                <a:endParaRPr lang="en-US"/>
              </a:p>
            </p:txBody>
          </p:sp>
          <p:sp>
            <p:nvSpPr>
              <p:cNvPr id="153" name="Oval 34"/>
              <p:cNvSpPr>
                <a:spLocks noChangeArrowheads="1"/>
              </p:cNvSpPr>
              <p:nvPr/>
            </p:nvSpPr>
            <p:spPr bwMode="auto">
              <a:xfrm>
                <a:off x="3924" y="2124"/>
                <a:ext cx="48" cy="39"/>
              </a:xfrm>
              <a:prstGeom prst="ellipse">
                <a:avLst/>
              </a:prstGeom>
              <a:solidFill>
                <a:schemeClr val="tx1"/>
              </a:solidFill>
              <a:ln w="9525">
                <a:solidFill>
                  <a:schemeClr val="tx1"/>
                </a:solidFill>
                <a:round/>
                <a:headEnd/>
                <a:tailEnd/>
              </a:ln>
            </p:spPr>
            <p:txBody>
              <a:bodyPr wrap="none" anchor="ctr"/>
              <a:lstStyle/>
              <a:p>
                <a:endParaRPr lang="en-US"/>
              </a:p>
            </p:txBody>
          </p:sp>
          <p:sp>
            <p:nvSpPr>
              <p:cNvPr id="154" name="Text Box 35"/>
              <p:cNvSpPr txBox="1">
                <a:spLocks noChangeArrowheads="1"/>
              </p:cNvSpPr>
              <p:nvPr/>
            </p:nvSpPr>
            <p:spPr bwMode="auto">
              <a:xfrm>
                <a:off x="2592" y="2088"/>
                <a:ext cx="384" cy="192"/>
              </a:xfrm>
              <a:prstGeom prst="rect">
                <a:avLst/>
              </a:prstGeom>
              <a:noFill/>
              <a:ln w="9525">
                <a:noFill/>
                <a:miter lim="800000"/>
                <a:headEnd/>
                <a:tailEnd/>
              </a:ln>
            </p:spPr>
            <p:txBody>
              <a:bodyPr>
                <a:spAutoFit/>
              </a:bodyPr>
              <a:lstStyle/>
              <a:p>
                <a:pPr eaLnBrk="0" hangingPunct="0">
                  <a:spcBef>
                    <a:spcPct val="50000"/>
                  </a:spcBef>
                </a:pPr>
                <a:r>
                  <a:rPr lang="en-GB" sz="1400" b="1" i="1"/>
                  <a:t>CLK</a:t>
                </a:r>
                <a:endParaRPr lang="en-GB" sz="1400" b="1"/>
              </a:p>
            </p:txBody>
          </p:sp>
          <p:sp>
            <p:nvSpPr>
              <p:cNvPr id="155" name="Rectangle 36"/>
              <p:cNvSpPr>
                <a:spLocks noChangeArrowheads="1"/>
              </p:cNvSpPr>
              <p:nvPr/>
            </p:nvSpPr>
            <p:spPr bwMode="auto">
              <a:xfrm>
                <a:off x="3078" y="1920"/>
                <a:ext cx="624" cy="432"/>
              </a:xfrm>
              <a:prstGeom prst="rect">
                <a:avLst/>
              </a:prstGeom>
              <a:noFill/>
              <a:ln w="25400">
                <a:solidFill>
                  <a:schemeClr val="tx1"/>
                </a:solidFill>
                <a:miter lim="800000"/>
                <a:headEnd/>
                <a:tailEnd/>
              </a:ln>
            </p:spPr>
            <p:txBody>
              <a:bodyPr wrap="none" anchor="ctr"/>
              <a:lstStyle/>
              <a:p>
                <a:endParaRPr lang="en-US"/>
              </a:p>
            </p:txBody>
          </p:sp>
          <p:sp>
            <p:nvSpPr>
              <p:cNvPr id="156" name="Text Box 37"/>
              <p:cNvSpPr txBox="1">
                <a:spLocks noChangeArrowheads="1"/>
              </p:cNvSpPr>
              <p:nvPr/>
            </p:nvSpPr>
            <p:spPr bwMode="auto">
              <a:xfrm>
                <a:off x="3030" y="1920"/>
                <a:ext cx="672" cy="421"/>
              </a:xfrm>
              <a:prstGeom prst="rect">
                <a:avLst/>
              </a:prstGeom>
              <a:noFill/>
              <a:ln w="9525">
                <a:noFill/>
                <a:miter lim="800000"/>
                <a:headEnd/>
                <a:tailEnd/>
              </a:ln>
            </p:spPr>
            <p:txBody>
              <a:bodyPr>
                <a:spAutoFit/>
              </a:bodyPr>
              <a:lstStyle/>
              <a:p>
                <a:pPr algn="ctr" eaLnBrk="0" hangingPunct="0">
                  <a:lnSpc>
                    <a:spcPct val="90000"/>
                  </a:lnSpc>
                </a:pPr>
                <a:r>
                  <a:rPr lang="en-US" sz="1400" b="1"/>
                  <a:t>Pulse transition detector</a:t>
                </a:r>
              </a:p>
            </p:txBody>
          </p:sp>
          <p:sp>
            <p:nvSpPr>
              <p:cNvPr id="157" name="Text Box 38"/>
              <p:cNvSpPr txBox="1">
                <a:spLocks noChangeArrowheads="1"/>
              </p:cNvSpPr>
              <p:nvPr/>
            </p:nvSpPr>
            <p:spPr bwMode="auto">
              <a:xfrm>
                <a:off x="2736" y="2376"/>
                <a:ext cx="240" cy="192"/>
              </a:xfrm>
              <a:prstGeom prst="rect">
                <a:avLst/>
              </a:prstGeom>
              <a:noFill/>
              <a:ln w="9525">
                <a:noFill/>
                <a:miter lim="800000"/>
                <a:headEnd/>
                <a:tailEnd/>
              </a:ln>
            </p:spPr>
            <p:txBody>
              <a:bodyPr>
                <a:spAutoFit/>
              </a:bodyPr>
              <a:lstStyle/>
              <a:p>
                <a:pPr eaLnBrk="0" hangingPunct="0">
                  <a:spcBef>
                    <a:spcPct val="50000"/>
                  </a:spcBef>
                </a:pPr>
                <a:r>
                  <a:rPr lang="en-GB" sz="1400" b="1" i="1"/>
                  <a:t>K</a:t>
                </a:r>
                <a:endParaRPr lang="en-GB" sz="1400" b="1"/>
              </a:p>
            </p:txBody>
          </p:sp>
          <p:sp>
            <p:nvSpPr>
              <p:cNvPr id="158" name="Line 39"/>
              <p:cNvSpPr>
                <a:spLocks noChangeShapeType="1"/>
              </p:cNvSpPr>
              <p:nvPr/>
            </p:nvSpPr>
            <p:spPr bwMode="auto">
              <a:xfrm flipV="1">
                <a:off x="2928" y="2160"/>
                <a:ext cx="150" cy="0"/>
              </a:xfrm>
              <a:prstGeom prst="line">
                <a:avLst/>
              </a:prstGeom>
              <a:noFill/>
              <a:ln w="19050">
                <a:solidFill>
                  <a:schemeClr val="tx1"/>
                </a:solidFill>
                <a:round/>
                <a:headEnd/>
                <a:tailEnd/>
              </a:ln>
            </p:spPr>
            <p:txBody>
              <a:bodyPr wrap="none" anchor="ctr"/>
              <a:lstStyle/>
              <a:p>
                <a:endParaRPr lang="en-US"/>
              </a:p>
            </p:txBody>
          </p:sp>
          <p:sp>
            <p:nvSpPr>
              <p:cNvPr id="159" name="Line 40"/>
              <p:cNvSpPr>
                <a:spLocks noChangeShapeType="1"/>
              </p:cNvSpPr>
              <p:nvPr/>
            </p:nvSpPr>
            <p:spPr bwMode="auto">
              <a:xfrm flipV="1">
                <a:off x="3894" y="1680"/>
                <a:ext cx="618" cy="3"/>
              </a:xfrm>
              <a:prstGeom prst="line">
                <a:avLst/>
              </a:prstGeom>
              <a:noFill/>
              <a:ln w="19050">
                <a:solidFill>
                  <a:schemeClr val="tx1"/>
                </a:solidFill>
                <a:round/>
                <a:headEnd/>
                <a:tailEnd/>
              </a:ln>
            </p:spPr>
            <p:txBody>
              <a:bodyPr wrap="none" anchor="ctr"/>
              <a:lstStyle/>
              <a:p>
                <a:endParaRPr lang="en-US"/>
              </a:p>
            </p:txBody>
          </p:sp>
          <p:sp>
            <p:nvSpPr>
              <p:cNvPr id="160" name="Line 41"/>
              <p:cNvSpPr>
                <a:spLocks noChangeShapeType="1"/>
              </p:cNvSpPr>
              <p:nvPr/>
            </p:nvSpPr>
            <p:spPr bwMode="auto">
              <a:xfrm flipV="1">
                <a:off x="3810" y="2615"/>
                <a:ext cx="741" cy="1"/>
              </a:xfrm>
              <a:prstGeom prst="line">
                <a:avLst/>
              </a:prstGeom>
              <a:noFill/>
              <a:ln w="19050">
                <a:solidFill>
                  <a:schemeClr val="tx1"/>
                </a:solidFill>
                <a:round/>
                <a:headEnd/>
                <a:tailEnd/>
              </a:ln>
            </p:spPr>
            <p:txBody>
              <a:bodyPr wrap="none" anchor="ctr"/>
              <a:lstStyle/>
              <a:p>
                <a:endParaRPr lang="en-US"/>
              </a:p>
            </p:txBody>
          </p:sp>
          <p:sp>
            <p:nvSpPr>
              <p:cNvPr id="161" name="Line 42"/>
              <p:cNvSpPr>
                <a:spLocks noChangeShapeType="1"/>
              </p:cNvSpPr>
              <p:nvPr/>
            </p:nvSpPr>
            <p:spPr bwMode="auto">
              <a:xfrm rot="5400000">
                <a:off x="3429" y="2235"/>
                <a:ext cx="774" cy="0"/>
              </a:xfrm>
              <a:prstGeom prst="line">
                <a:avLst/>
              </a:prstGeom>
              <a:noFill/>
              <a:ln w="19050">
                <a:solidFill>
                  <a:schemeClr val="tx1"/>
                </a:solidFill>
                <a:round/>
                <a:headEnd/>
                <a:tailEnd/>
              </a:ln>
            </p:spPr>
            <p:txBody>
              <a:bodyPr wrap="none" anchor="ctr"/>
              <a:lstStyle/>
              <a:p>
                <a:endParaRPr lang="en-US"/>
              </a:p>
            </p:txBody>
          </p:sp>
          <p:sp>
            <p:nvSpPr>
              <p:cNvPr id="162" name="Line 43"/>
              <p:cNvSpPr>
                <a:spLocks noChangeShapeType="1"/>
              </p:cNvSpPr>
              <p:nvPr/>
            </p:nvSpPr>
            <p:spPr bwMode="auto">
              <a:xfrm flipV="1">
                <a:off x="3810" y="1848"/>
                <a:ext cx="294" cy="0"/>
              </a:xfrm>
              <a:prstGeom prst="line">
                <a:avLst/>
              </a:prstGeom>
              <a:noFill/>
              <a:ln w="19050">
                <a:solidFill>
                  <a:schemeClr val="tx1"/>
                </a:solidFill>
                <a:round/>
                <a:headEnd/>
                <a:tailEnd/>
              </a:ln>
            </p:spPr>
            <p:txBody>
              <a:bodyPr wrap="none" anchor="ctr"/>
              <a:lstStyle/>
              <a:p>
                <a:endParaRPr lang="en-US"/>
              </a:p>
            </p:txBody>
          </p:sp>
          <p:sp>
            <p:nvSpPr>
              <p:cNvPr id="163" name="Line 44"/>
              <p:cNvSpPr>
                <a:spLocks noChangeShapeType="1"/>
              </p:cNvSpPr>
              <p:nvPr/>
            </p:nvSpPr>
            <p:spPr bwMode="auto">
              <a:xfrm>
                <a:off x="3942" y="2382"/>
                <a:ext cx="162" cy="0"/>
              </a:xfrm>
              <a:prstGeom prst="line">
                <a:avLst/>
              </a:prstGeom>
              <a:noFill/>
              <a:ln w="19050">
                <a:solidFill>
                  <a:schemeClr val="tx1"/>
                </a:solidFill>
                <a:round/>
                <a:headEnd/>
                <a:tailEnd/>
              </a:ln>
            </p:spPr>
            <p:txBody>
              <a:bodyPr wrap="none" anchor="ctr"/>
              <a:lstStyle/>
              <a:p>
                <a:endParaRPr lang="en-US"/>
              </a:p>
            </p:txBody>
          </p:sp>
          <p:grpSp>
            <p:nvGrpSpPr>
              <p:cNvPr id="164" name="Group 45"/>
              <p:cNvGrpSpPr>
                <a:grpSpLocks/>
              </p:cNvGrpSpPr>
              <p:nvPr/>
            </p:nvGrpSpPr>
            <p:grpSpPr bwMode="auto">
              <a:xfrm>
                <a:off x="4614" y="1763"/>
                <a:ext cx="301" cy="203"/>
                <a:chOff x="4775" y="1955"/>
                <a:chExt cx="301" cy="203"/>
              </a:xfrm>
            </p:grpSpPr>
            <p:grpSp>
              <p:nvGrpSpPr>
                <p:cNvPr id="196" name="Group 46"/>
                <p:cNvGrpSpPr>
                  <a:grpSpLocks/>
                </p:cNvGrpSpPr>
                <p:nvPr/>
              </p:nvGrpSpPr>
              <p:grpSpPr bwMode="auto">
                <a:xfrm>
                  <a:off x="4821" y="1955"/>
                  <a:ext cx="255" cy="203"/>
                  <a:chOff x="4821" y="1955"/>
                  <a:chExt cx="255" cy="203"/>
                </a:xfrm>
              </p:grpSpPr>
              <p:sp>
                <p:nvSpPr>
                  <p:cNvPr id="200" name="Freeform 47"/>
                  <p:cNvSpPr>
                    <a:spLocks/>
                  </p:cNvSpPr>
                  <p:nvPr/>
                </p:nvSpPr>
                <p:spPr bwMode="auto">
                  <a:xfrm>
                    <a:off x="4821" y="1955"/>
                    <a:ext cx="37" cy="203"/>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201" name="Line 48"/>
                  <p:cNvSpPr>
                    <a:spLocks noChangeShapeType="1"/>
                  </p:cNvSpPr>
                  <p:nvPr/>
                </p:nvSpPr>
                <p:spPr bwMode="auto">
                  <a:xfrm>
                    <a:off x="4821" y="1955"/>
                    <a:ext cx="91" cy="0"/>
                  </a:xfrm>
                  <a:prstGeom prst="line">
                    <a:avLst/>
                  </a:prstGeom>
                  <a:noFill/>
                  <a:ln w="25400">
                    <a:solidFill>
                      <a:srgbClr val="000000"/>
                    </a:solidFill>
                    <a:round/>
                    <a:headEnd/>
                    <a:tailEnd/>
                  </a:ln>
                </p:spPr>
                <p:txBody>
                  <a:bodyPr/>
                  <a:lstStyle/>
                  <a:p>
                    <a:endParaRPr lang="en-US"/>
                  </a:p>
                </p:txBody>
              </p:sp>
              <p:sp>
                <p:nvSpPr>
                  <p:cNvPr id="202" name="Line 49"/>
                  <p:cNvSpPr>
                    <a:spLocks noChangeShapeType="1"/>
                  </p:cNvSpPr>
                  <p:nvPr/>
                </p:nvSpPr>
                <p:spPr bwMode="auto">
                  <a:xfrm>
                    <a:off x="4821" y="2158"/>
                    <a:ext cx="91" cy="0"/>
                  </a:xfrm>
                  <a:prstGeom prst="line">
                    <a:avLst/>
                  </a:prstGeom>
                  <a:noFill/>
                  <a:ln w="25400">
                    <a:solidFill>
                      <a:srgbClr val="000000"/>
                    </a:solidFill>
                    <a:round/>
                    <a:headEnd/>
                    <a:tailEnd/>
                  </a:ln>
                </p:spPr>
                <p:txBody>
                  <a:bodyPr/>
                  <a:lstStyle/>
                  <a:p>
                    <a:endParaRPr lang="en-US"/>
                  </a:p>
                </p:txBody>
              </p:sp>
              <p:sp>
                <p:nvSpPr>
                  <p:cNvPr id="203" name="Freeform 50"/>
                  <p:cNvSpPr>
                    <a:spLocks/>
                  </p:cNvSpPr>
                  <p:nvPr/>
                </p:nvSpPr>
                <p:spPr bwMode="auto">
                  <a:xfrm>
                    <a:off x="4912" y="1955"/>
                    <a:ext cx="164" cy="111"/>
                  </a:xfrm>
                  <a:custGeom>
                    <a:avLst/>
                    <a:gdLst>
                      <a:gd name="T0" fmla="*/ 0 w 576"/>
                      <a:gd name="T1" fmla="*/ 0 h 432"/>
                      <a:gd name="T2" fmla="*/ 0 w 576"/>
                      <a:gd name="T3" fmla="*/ 0 h 432"/>
                      <a:gd name="T4" fmla="*/ 0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204" name="Freeform 51"/>
                  <p:cNvSpPr>
                    <a:spLocks/>
                  </p:cNvSpPr>
                  <p:nvPr/>
                </p:nvSpPr>
                <p:spPr bwMode="auto">
                  <a:xfrm flipV="1">
                    <a:off x="4912" y="2047"/>
                    <a:ext cx="164" cy="111"/>
                  </a:xfrm>
                  <a:custGeom>
                    <a:avLst/>
                    <a:gdLst>
                      <a:gd name="T0" fmla="*/ 0 w 576"/>
                      <a:gd name="T1" fmla="*/ 0 h 432"/>
                      <a:gd name="T2" fmla="*/ 0 w 576"/>
                      <a:gd name="T3" fmla="*/ 0 h 432"/>
                      <a:gd name="T4" fmla="*/ 0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197" name="Oval 52"/>
                <p:cNvSpPr>
                  <a:spLocks noChangeArrowheads="1"/>
                </p:cNvSpPr>
                <p:nvPr/>
              </p:nvSpPr>
              <p:spPr bwMode="auto">
                <a:xfrm>
                  <a:off x="4775" y="1955"/>
                  <a:ext cx="47" cy="50"/>
                </a:xfrm>
                <a:prstGeom prst="ellipse">
                  <a:avLst/>
                </a:prstGeom>
                <a:noFill/>
                <a:ln w="25400">
                  <a:solidFill>
                    <a:schemeClr val="tx1"/>
                  </a:solidFill>
                  <a:round/>
                  <a:headEnd/>
                  <a:tailEnd/>
                </a:ln>
              </p:spPr>
              <p:txBody>
                <a:bodyPr wrap="none" anchor="ctr"/>
                <a:lstStyle/>
                <a:p>
                  <a:endParaRPr lang="en-US"/>
                </a:p>
              </p:txBody>
            </p:sp>
            <p:sp>
              <p:nvSpPr>
                <p:cNvPr id="198" name="Oval 53"/>
                <p:cNvSpPr>
                  <a:spLocks noChangeArrowheads="1"/>
                </p:cNvSpPr>
                <p:nvPr/>
              </p:nvSpPr>
              <p:spPr bwMode="auto">
                <a:xfrm>
                  <a:off x="4775" y="2099"/>
                  <a:ext cx="47" cy="50"/>
                </a:xfrm>
                <a:prstGeom prst="ellipse">
                  <a:avLst/>
                </a:prstGeom>
                <a:noFill/>
                <a:ln w="25400">
                  <a:solidFill>
                    <a:schemeClr val="tx1"/>
                  </a:solidFill>
                  <a:round/>
                  <a:headEnd/>
                  <a:tailEnd/>
                </a:ln>
              </p:spPr>
              <p:txBody>
                <a:bodyPr wrap="none" anchor="ctr"/>
                <a:lstStyle/>
                <a:p>
                  <a:endParaRPr lang="en-US"/>
                </a:p>
              </p:txBody>
            </p:sp>
            <p:sp>
              <p:nvSpPr>
                <p:cNvPr id="199" name="Oval 54"/>
                <p:cNvSpPr>
                  <a:spLocks noChangeArrowheads="1"/>
                </p:cNvSpPr>
                <p:nvPr/>
              </p:nvSpPr>
              <p:spPr bwMode="auto">
                <a:xfrm>
                  <a:off x="4801" y="2024"/>
                  <a:ext cx="47" cy="50"/>
                </a:xfrm>
                <a:prstGeom prst="ellipse">
                  <a:avLst/>
                </a:prstGeom>
                <a:noFill/>
                <a:ln w="25400">
                  <a:solidFill>
                    <a:schemeClr val="tx1"/>
                  </a:solidFill>
                  <a:round/>
                  <a:headEnd/>
                  <a:tailEnd/>
                </a:ln>
              </p:spPr>
              <p:txBody>
                <a:bodyPr wrap="none" anchor="ctr"/>
                <a:lstStyle/>
                <a:p>
                  <a:endParaRPr lang="en-US"/>
                </a:p>
              </p:txBody>
            </p:sp>
          </p:grpSp>
          <p:grpSp>
            <p:nvGrpSpPr>
              <p:cNvPr id="165" name="Group 55"/>
              <p:cNvGrpSpPr>
                <a:grpSpLocks/>
              </p:cNvGrpSpPr>
              <p:nvPr/>
            </p:nvGrpSpPr>
            <p:grpSpPr bwMode="auto">
              <a:xfrm>
                <a:off x="4614" y="2304"/>
                <a:ext cx="301" cy="203"/>
                <a:chOff x="4775" y="1955"/>
                <a:chExt cx="301" cy="203"/>
              </a:xfrm>
            </p:grpSpPr>
            <p:grpSp>
              <p:nvGrpSpPr>
                <p:cNvPr id="187" name="Group 56"/>
                <p:cNvGrpSpPr>
                  <a:grpSpLocks/>
                </p:cNvGrpSpPr>
                <p:nvPr/>
              </p:nvGrpSpPr>
              <p:grpSpPr bwMode="auto">
                <a:xfrm>
                  <a:off x="4821" y="1955"/>
                  <a:ext cx="255" cy="203"/>
                  <a:chOff x="4821" y="1955"/>
                  <a:chExt cx="255" cy="203"/>
                </a:xfrm>
              </p:grpSpPr>
              <p:sp>
                <p:nvSpPr>
                  <p:cNvPr id="191" name="Freeform 57"/>
                  <p:cNvSpPr>
                    <a:spLocks/>
                  </p:cNvSpPr>
                  <p:nvPr/>
                </p:nvSpPr>
                <p:spPr bwMode="auto">
                  <a:xfrm>
                    <a:off x="4821" y="1955"/>
                    <a:ext cx="37" cy="203"/>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92" name="Line 58"/>
                  <p:cNvSpPr>
                    <a:spLocks noChangeShapeType="1"/>
                  </p:cNvSpPr>
                  <p:nvPr/>
                </p:nvSpPr>
                <p:spPr bwMode="auto">
                  <a:xfrm>
                    <a:off x="4821" y="1955"/>
                    <a:ext cx="91" cy="0"/>
                  </a:xfrm>
                  <a:prstGeom prst="line">
                    <a:avLst/>
                  </a:prstGeom>
                  <a:noFill/>
                  <a:ln w="25400">
                    <a:solidFill>
                      <a:srgbClr val="000000"/>
                    </a:solidFill>
                    <a:round/>
                    <a:headEnd/>
                    <a:tailEnd/>
                  </a:ln>
                </p:spPr>
                <p:txBody>
                  <a:bodyPr/>
                  <a:lstStyle/>
                  <a:p>
                    <a:endParaRPr lang="en-US"/>
                  </a:p>
                </p:txBody>
              </p:sp>
              <p:sp>
                <p:nvSpPr>
                  <p:cNvPr id="193" name="Line 59"/>
                  <p:cNvSpPr>
                    <a:spLocks noChangeShapeType="1"/>
                  </p:cNvSpPr>
                  <p:nvPr/>
                </p:nvSpPr>
                <p:spPr bwMode="auto">
                  <a:xfrm>
                    <a:off x="4821" y="2158"/>
                    <a:ext cx="91" cy="0"/>
                  </a:xfrm>
                  <a:prstGeom prst="line">
                    <a:avLst/>
                  </a:prstGeom>
                  <a:noFill/>
                  <a:ln w="25400">
                    <a:solidFill>
                      <a:srgbClr val="000000"/>
                    </a:solidFill>
                    <a:round/>
                    <a:headEnd/>
                    <a:tailEnd/>
                  </a:ln>
                </p:spPr>
                <p:txBody>
                  <a:bodyPr/>
                  <a:lstStyle/>
                  <a:p>
                    <a:endParaRPr lang="en-US"/>
                  </a:p>
                </p:txBody>
              </p:sp>
              <p:sp>
                <p:nvSpPr>
                  <p:cNvPr id="194" name="Freeform 60"/>
                  <p:cNvSpPr>
                    <a:spLocks/>
                  </p:cNvSpPr>
                  <p:nvPr/>
                </p:nvSpPr>
                <p:spPr bwMode="auto">
                  <a:xfrm>
                    <a:off x="4912" y="1955"/>
                    <a:ext cx="164" cy="111"/>
                  </a:xfrm>
                  <a:custGeom>
                    <a:avLst/>
                    <a:gdLst>
                      <a:gd name="T0" fmla="*/ 0 w 576"/>
                      <a:gd name="T1" fmla="*/ 0 h 432"/>
                      <a:gd name="T2" fmla="*/ 0 w 576"/>
                      <a:gd name="T3" fmla="*/ 0 h 432"/>
                      <a:gd name="T4" fmla="*/ 0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95" name="Freeform 61"/>
                  <p:cNvSpPr>
                    <a:spLocks/>
                  </p:cNvSpPr>
                  <p:nvPr/>
                </p:nvSpPr>
                <p:spPr bwMode="auto">
                  <a:xfrm flipV="1">
                    <a:off x="4912" y="2047"/>
                    <a:ext cx="164" cy="111"/>
                  </a:xfrm>
                  <a:custGeom>
                    <a:avLst/>
                    <a:gdLst>
                      <a:gd name="T0" fmla="*/ 0 w 576"/>
                      <a:gd name="T1" fmla="*/ 0 h 432"/>
                      <a:gd name="T2" fmla="*/ 0 w 576"/>
                      <a:gd name="T3" fmla="*/ 0 h 432"/>
                      <a:gd name="T4" fmla="*/ 0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188" name="Oval 62"/>
                <p:cNvSpPr>
                  <a:spLocks noChangeArrowheads="1"/>
                </p:cNvSpPr>
                <p:nvPr/>
              </p:nvSpPr>
              <p:spPr bwMode="auto">
                <a:xfrm>
                  <a:off x="4775" y="1955"/>
                  <a:ext cx="47" cy="50"/>
                </a:xfrm>
                <a:prstGeom prst="ellipse">
                  <a:avLst/>
                </a:prstGeom>
                <a:noFill/>
                <a:ln w="25400">
                  <a:solidFill>
                    <a:schemeClr val="tx1"/>
                  </a:solidFill>
                  <a:round/>
                  <a:headEnd/>
                  <a:tailEnd/>
                </a:ln>
              </p:spPr>
              <p:txBody>
                <a:bodyPr wrap="none" anchor="ctr"/>
                <a:lstStyle/>
                <a:p>
                  <a:endParaRPr lang="en-US"/>
                </a:p>
              </p:txBody>
            </p:sp>
            <p:sp>
              <p:nvSpPr>
                <p:cNvPr id="189" name="Oval 63"/>
                <p:cNvSpPr>
                  <a:spLocks noChangeArrowheads="1"/>
                </p:cNvSpPr>
                <p:nvPr/>
              </p:nvSpPr>
              <p:spPr bwMode="auto">
                <a:xfrm>
                  <a:off x="4775" y="2099"/>
                  <a:ext cx="47" cy="50"/>
                </a:xfrm>
                <a:prstGeom prst="ellipse">
                  <a:avLst/>
                </a:prstGeom>
                <a:noFill/>
                <a:ln w="25400">
                  <a:solidFill>
                    <a:schemeClr val="tx1"/>
                  </a:solidFill>
                  <a:round/>
                  <a:headEnd/>
                  <a:tailEnd/>
                </a:ln>
              </p:spPr>
              <p:txBody>
                <a:bodyPr wrap="none" anchor="ctr"/>
                <a:lstStyle/>
                <a:p>
                  <a:endParaRPr lang="en-US"/>
                </a:p>
              </p:txBody>
            </p:sp>
            <p:sp>
              <p:nvSpPr>
                <p:cNvPr id="190" name="Oval 64"/>
                <p:cNvSpPr>
                  <a:spLocks noChangeArrowheads="1"/>
                </p:cNvSpPr>
                <p:nvPr/>
              </p:nvSpPr>
              <p:spPr bwMode="auto">
                <a:xfrm>
                  <a:off x="4801" y="2024"/>
                  <a:ext cx="47" cy="50"/>
                </a:xfrm>
                <a:prstGeom prst="ellipse">
                  <a:avLst/>
                </a:prstGeom>
                <a:noFill/>
                <a:ln w="25400">
                  <a:solidFill>
                    <a:schemeClr val="tx1"/>
                  </a:solidFill>
                  <a:round/>
                  <a:headEnd/>
                  <a:tailEnd/>
                </a:ln>
              </p:spPr>
              <p:txBody>
                <a:bodyPr wrap="none" anchor="ctr"/>
                <a:lstStyle/>
                <a:p>
                  <a:endParaRPr lang="en-US"/>
                </a:p>
              </p:txBody>
            </p:sp>
          </p:grpSp>
          <p:sp>
            <p:nvSpPr>
              <p:cNvPr id="166" name="Oval 65"/>
              <p:cNvSpPr>
                <a:spLocks noChangeArrowheads="1"/>
              </p:cNvSpPr>
              <p:nvPr/>
            </p:nvSpPr>
            <p:spPr bwMode="auto">
              <a:xfrm>
                <a:off x="4488" y="2046"/>
                <a:ext cx="48" cy="40"/>
              </a:xfrm>
              <a:prstGeom prst="ellipse">
                <a:avLst/>
              </a:prstGeom>
              <a:solidFill>
                <a:schemeClr val="tx1"/>
              </a:solidFill>
              <a:ln w="9525">
                <a:solidFill>
                  <a:schemeClr val="tx1"/>
                </a:solidFill>
                <a:round/>
                <a:headEnd/>
                <a:tailEnd/>
              </a:ln>
            </p:spPr>
            <p:txBody>
              <a:bodyPr wrap="none" anchor="ctr"/>
              <a:lstStyle/>
              <a:p>
                <a:endParaRPr lang="en-US"/>
              </a:p>
            </p:txBody>
          </p:sp>
          <p:sp>
            <p:nvSpPr>
              <p:cNvPr id="167" name="Oval 66"/>
              <p:cNvSpPr>
                <a:spLocks noChangeArrowheads="1"/>
              </p:cNvSpPr>
              <p:nvPr/>
            </p:nvSpPr>
            <p:spPr bwMode="auto">
              <a:xfrm>
                <a:off x="4488" y="2190"/>
                <a:ext cx="48" cy="40"/>
              </a:xfrm>
              <a:prstGeom prst="ellipse">
                <a:avLst/>
              </a:prstGeom>
              <a:solidFill>
                <a:schemeClr val="tx1"/>
              </a:solidFill>
              <a:ln w="9525">
                <a:solidFill>
                  <a:schemeClr val="tx1"/>
                </a:solidFill>
                <a:round/>
                <a:headEnd/>
                <a:tailEnd/>
              </a:ln>
            </p:spPr>
            <p:txBody>
              <a:bodyPr wrap="none" anchor="ctr"/>
              <a:lstStyle/>
              <a:p>
                <a:endParaRPr lang="en-US"/>
              </a:p>
            </p:txBody>
          </p:sp>
          <p:sp>
            <p:nvSpPr>
              <p:cNvPr id="168" name="Line 67"/>
              <p:cNvSpPr>
                <a:spLocks noChangeShapeType="1"/>
              </p:cNvSpPr>
              <p:nvPr/>
            </p:nvSpPr>
            <p:spPr bwMode="auto">
              <a:xfrm flipV="1">
                <a:off x="3942" y="1890"/>
                <a:ext cx="144" cy="0"/>
              </a:xfrm>
              <a:prstGeom prst="line">
                <a:avLst/>
              </a:prstGeom>
              <a:noFill/>
              <a:ln w="19050">
                <a:solidFill>
                  <a:schemeClr val="tx1"/>
                </a:solidFill>
                <a:round/>
                <a:headEnd/>
                <a:tailEnd/>
              </a:ln>
            </p:spPr>
            <p:txBody>
              <a:bodyPr wrap="none" anchor="ctr"/>
              <a:lstStyle/>
              <a:p>
                <a:endParaRPr lang="en-US"/>
              </a:p>
            </p:txBody>
          </p:sp>
          <p:sp>
            <p:nvSpPr>
              <p:cNvPr id="169" name="Line 68"/>
              <p:cNvSpPr>
                <a:spLocks noChangeShapeType="1"/>
              </p:cNvSpPr>
              <p:nvPr/>
            </p:nvSpPr>
            <p:spPr bwMode="auto">
              <a:xfrm rot="5400000">
                <a:off x="3951" y="2007"/>
                <a:ext cx="126" cy="0"/>
              </a:xfrm>
              <a:prstGeom prst="line">
                <a:avLst/>
              </a:prstGeom>
              <a:noFill/>
              <a:ln w="19050">
                <a:solidFill>
                  <a:schemeClr val="tx1"/>
                </a:solidFill>
                <a:round/>
                <a:headEnd/>
                <a:tailEnd/>
              </a:ln>
            </p:spPr>
            <p:txBody>
              <a:bodyPr wrap="none" anchor="ctr"/>
              <a:lstStyle/>
              <a:p>
                <a:endParaRPr lang="en-US"/>
              </a:p>
            </p:txBody>
          </p:sp>
          <p:sp>
            <p:nvSpPr>
              <p:cNvPr id="170" name="Line 69"/>
              <p:cNvSpPr>
                <a:spLocks noChangeShapeType="1"/>
              </p:cNvSpPr>
              <p:nvPr/>
            </p:nvSpPr>
            <p:spPr bwMode="auto">
              <a:xfrm>
                <a:off x="4014" y="2064"/>
                <a:ext cx="486" cy="0"/>
              </a:xfrm>
              <a:prstGeom prst="line">
                <a:avLst/>
              </a:prstGeom>
              <a:noFill/>
              <a:ln w="19050">
                <a:solidFill>
                  <a:schemeClr val="tx1"/>
                </a:solidFill>
                <a:round/>
                <a:headEnd/>
                <a:tailEnd/>
              </a:ln>
            </p:spPr>
            <p:txBody>
              <a:bodyPr wrap="none" anchor="ctr"/>
              <a:lstStyle/>
              <a:p>
                <a:endParaRPr lang="en-US"/>
              </a:p>
            </p:txBody>
          </p:sp>
          <p:sp>
            <p:nvSpPr>
              <p:cNvPr id="171" name="Line 70"/>
              <p:cNvSpPr>
                <a:spLocks noChangeShapeType="1"/>
              </p:cNvSpPr>
              <p:nvPr/>
            </p:nvSpPr>
            <p:spPr bwMode="auto">
              <a:xfrm rot="5400000">
                <a:off x="3951" y="2283"/>
                <a:ext cx="126" cy="0"/>
              </a:xfrm>
              <a:prstGeom prst="line">
                <a:avLst/>
              </a:prstGeom>
              <a:noFill/>
              <a:ln w="19050">
                <a:solidFill>
                  <a:schemeClr val="tx1"/>
                </a:solidFill>
                <a:round/>
                <a:headEnd/>
                <a:tailEnd/>
              </a:ln>
            </p:spPr>
            <p:txBody>
              <a:bodyPr wrap="none" anchor="ctr"/>
              <a:lstStyle/>
              <a:p>
                <a:endParaRPr lang="en-US"/>
              </a:p>
            </p:txBody>
          </p:sp>
          <p:sp>
            <p:nvSpPr>
              <p:cNvPr id="172" name="Line 71"/>
              <p:cNvSpPr>
                <a:spLocks noChangeShapeType="1"/>
              </p:cNvSpPr>
              <p:nvPr/>
            </p:nvSpPr>
            <p:spPr bwMode="auto">
              <a:xfrm>
                <a:off x="4014" y="2220"/>
                <a:ext cx="486" cy="0"/>
              </a:xfrm>
              <a:prstGeom prst="line">
                <a:avLst/>
              </a:prstGeom>
              <a:noFill/>
              <a:ln w="19050">
                <a:solidFill>
                  <a:schemeClr val="tx1"/>
                </a:solidFill>
                <a:round/>
                <a:headEnd/>
                <a:tailEnd/>
              </a:ln>
            </p:spPr>
            <p:txBody>
              <a:bodyPr wrap="none" anchor="ctr"/>
              <a:lstStyle/>
              <a:p>
                <a:endParaRPr lang="en-US"/>
              </a:p>
            </p:txBody>
          </p:sp>
          <p:sp>
            <p:nvSpPr>
              <p:cNvPr id="173" name="Line 72"/>
              <p:cNvSpPr>
                <a:spLocks noChangeShapeType="1"/>
              </p:cNvSpPr>
              <p:nvPr/>
            </p:nvSpPr>
            <p:spPr bwMode="auto">
              <a:xfrm>
                <a:off x="3882" y="2418"/>
                <a:ext cx="210" cy="0"/>
              </a:xfrm>
              <a:prstGeom prst="line">
                <a:avLst/>
              </a:prstGeom>
              <a:noFill/>
              <a:ln w="19050">
                <a:solidFill>
                  <a:schemeClr val="tx1"/>
                </a:solidFill>
                <a:round/>
                <a:headEnd/>
                <a:tailEnd/>
              </a:ln>
            </p:spPr>
            <p:txBody>
              <a:bodyPr wrap="none" anchor="ctr"/>
              <a:lstStyle/>
              <a:p>
                <a:endParaRPr lang="en-US"/>
              </a:p>
            </p:txBody>
          </p:sp>
          <p:sp>
            <p:nvSpPr>
              <p:cNvPr id="174" name="Line 73"/>
              <p:cNvSpPr>
                <a:spLocks noChangeShapeType="1"/>
              </p:cNvSpPr>
              <p:nvPr/>
            </p:nvSpPr>
            <p:spPr bwMode="auto">
              <a:xfrm rot="5400000">
                <a:off x="3520" y="2042"/>
                <a:ext cx="736" cy="0"/>
              </a:xfrm>
              <a:prstGeom prst="line">
                <a:avLst/>
              </a:prstGeom>
              <a:noFill/>
              <a:ln w="19050">
                <a:solidFill>
                  <a:schemeClr val="tx1"/>
                </a:solidFill>
                <a:round/>
                <a:headEnd/>
                <a:tailEnd/>
              </a:ln>
            </p:spPr>
            <p:txBody>
              <a:bodyPr wrap="none" anchor="ctr"/>
              <a:lstStyle/>
              <a:p>
                <a:endParaRPr lang="en-US"/>
              </a:p>
            </p:txBody>
          </p:sp>
          <p:sp>
            <p:nvSpPr>
              <p:cNvPr id="175" name="Line 74"/>
              <p:cNvSpPr>
                <a:spLocks noChangeShapeType="1"/>
              </p:cNvSpPr>
              <p:nvPr/>
            </p:nvSpPr>
            <p:spPr bwMode="auto">
              <a:xfrm rot="5400000">
                <a:off x="4395" y="1671"/>
                <a:ext cx="246" cy="0"/>
              </a:xfrm>
              <a:prstGeom prst="line">
                <a:avLst/>
              </a:prstGeom>
              <a:noFill/>
              <a:ln w="19050">
                <a:solidFill>
                  <a:schemeClr val="tx1"/>
                </a:solidFill>
                <a:round/>
                <a:headEnd/>
                <a:tailEnd/>
              </a:ln>
            </p:spPr>
            <p:txBody>
              <a:bodyPr wrap="none" anchor="ctr"/>
              <a:lstStyle/>
              <a:p>
                <a:endParaRPr lang="en-US"/>
              </a:p>
            </p:txBody>
          </p:sp>
          <p:sp>
            <p:nvSpPr>
              <p:cNvPr id="176" name="Line 75"/>
              <p:cNvSpPr>
                <a:spLocks noChangeShapeType="1"/>
              </p:cNvSpPr>
              <p:nvPr/>
            </p:nvSpPr>
            <p:spPr bwMode="auto">
              <a:xfrm>
                <a:off x="4511" y="1787"/>
                <a:ext cx="97" cy="6"/>
              </a:xfrm>
              <a:prstGeom prst="line">
                <a:avLst/>
              </a:prstGeom>
              <a:noFill/>
              <a:ln w="19050">
                <a:solidFill>
                  <a:schemeClr val="tx1"/>
                </a:solidFill>
                <a:round/>
                <a:headEnd/>
                <a:tailEnd/>
              </a:ln>
            </p:spPr>
            <p:txBody>
              <a:bodyPr wrap="none" anchor="ctr"/>
              <a:lstStyle/>
              <a:p>
                <a:endParaRPr lang="en-US"/>
              </a:p>
            </p:txBody>
          </p:sp>
          <p:sp>
            <p:nvSpPr>
              <p:cNvPr id="177" name="Oval 76"/>
              <p:cNvSpPr>
                <a:spLocks noChangeArrowheads="1"/>
              </p:cNvSpPr>
              <p:nvPr/>
            </p:nvSpPr>
            <p:spPr bwMode="auto">
              <a:xfrm>
                <a:off x="4494" y="1650"/>
                <a:ext cx="48" cy="40"/>
              </a:xfrm>
              <a:prstGeom prst="ellipse">
                <a:avLst/>
              </a:prstGeom>
              <a:solidFill>
                <a:schemeClr val="tx1"/>
              </a:solidFill>
              <a:ln w="9525">
                <a:solidFill>
                  <a:schemeClr val="tx1"/>
                </a:solidFill>
                <a:round/>
                <a:headEnd/>
                <a:tailEnd/>
              </a:ln>
            </p:spPr>
            <p:txBody>
              <a:bodyPr wrap="none" anchor="ctr"/>
              <a:lstStyle/>
              <a:p>
                <a:endParaRPr lang="en-US"/>
              </a:p>
            </p:txBody>
          </p:sp>
          <p:sp>
            <p:nvSpPr>
              <p:cNvPr id="178" name="Line 77"/>
              <p:cNvSpPr>
                <a:spLocks noChangeShapeType="1"/>
              </p:cNvSpPr>
              <p:nvPr/>
            </p:nvSpPr>
            <p:spPr bwMode="auto">
              <a:xfrm rot="5400000">
                <a:off x="4413" y="2607"/>
                <a:ext cx="246" cy="0"/>
              </a:xfrm>
              <a:prstGeom prst="line">
                <a:avLst/>
              </a:prstGeom>
              <a:noFill/>
              <a:ln w="19050">
                <a:solidFill>
                  <a:schemeClr val="tx1"/>
                </a:solidFill>
                <a:round/>
                <a:headEnd/>
                <a:tailEnd/>
              </a:ln>
            </p:spPr>
            <p:txBody>
              <a:bodyPr wrap="none" anchor="ctr"/>
              <a:lstStyle/>
              <a:p>
                <a:endParaRPr lang="en-US"/>
              </a:p>
            </p:txBody>
          </p:sp>
          <p:sp>
            <p:nvSpPr>
              <p:cNvPr id="179" name="Line 78"/>
              <p:cNvSpPr>
                <a:spLocks noChangeShapeType="1"/>
              </p:cNvSpPr>
              <p:nvPr/>
            </p:nvSpPr>
            <p:spPr bwMode="auto">
              <a:xfrm>
                <a:off x="4529" y="2471"/>
                <a:ext cx="97" cy="6"/>
              </a:xfrm>
              <a:prstGeom prst="line">
                <a:avLst/>
              </a:prstGeom>
              <a:noFill/>
              <a:ln w="19050">
                <a:solidFill>
                  <a:schemeClr val="tx1"/>
                </a:solidFill>
                <a:round/>
                <a:headEnd/>
                <a:tailEnd/>
              </a:ln>
            </p:spPr>
            <p:txBody>
              <a:bodyPr wrap="none" anchor="ctr"/>
              <a:lstStyle/>
              <a:p>
                <a:endParaRPr lang="en-US"/>
              </a:p>
            </p:txBody>
          </p:sp>
          <p:sp>
            <p:nvSpPr>
              <p:cNvPr id="180" name="Oval 79"/>
              <p:cNvSpPr>
                <a:spLocks noChangeArrowheads="1"/>
              </p:cNvSpPr>
              <p:nvPr/>
            </p:nvSpPr>
            <p:spPr bwMode="auto">
              <a:xfrm>
                <a:off x="4512" y="2586"/>
                <a:ext cx="48" cy="40"/>
              </a:xfrm>
              <a:prstGeom prst="ellipse">
                <a:avLst/>
              </a:prstGeom>
              <a:solidFill>
                <a:schemeClr val="tx1"/>
              </a:solidFill>
              <a:ln w="9525">
                <a:solidFill>
                  <a:schemeClr val="tx1"/>
                </a:solidFill>
                <a:round/>
                <a:headEnd/>
                <a:tailEnd/>
              </a:ln>
            </p:spPr>
            <p:txBody>
              <a:bodyPr wrap="none" anchor="ctr"/>
              <a:lstStyle/>
              <a:p>
                <a:endParaRPr lang="en-US"/>
              </a:p>
            </p:txBody>
          </p:sp>
          <p:grpSp>
            <p:nvGrpSpPr>
              <p:cNvPr id="181" name="Group 80"/>
              <p:cNvGrpSpPr>
                <a:grpSpLocks/>
              </p:cNvGrpSpPr>
              <p:nvPr/>
            </p:nvGrpSpPr>
            <p:grpSpPr bwMode="auto">
              <a:xfrm>
                <a:off x="4326" y="1392"/>
                <a:ext cx="384" cy="192"/>
                <a:chOff x="2784" y="2976"/>
                <a:chExt cx="384" cy="192"/>
              </a:xfrm>
            </p:grpSpPr>
            <p:sp>
              <p:nvSpPr>
                <p:cNvPr id="185" name="Text Box 81"/>
                <p:cNvSpPr txBox="1">
                  <a:spLocks noChangeArrowheads="1"/>
                </p:cNvSpPr>
                <p:nvPr/>
              </p:nvSpPr>
              <p:spPr bwMode="auto">
                <a:xfrm>
                  <a:off x="2784" y="2976"/>
                  <a:ext cx="384" cy="192"/>
                </a:xfrm>
                <a:prstGeom prst="rect">
                  <a:avLst/>
                </a:prstGeom>
                <a:noFill/>
                <a:ln w="9525">
                  <a:noFill/>
                  <a:miter lim="800000"/>
                  <a:headEnd/>
                  <a:tailEnd/>
                </a:ln>
              </p:spPr>
              <p:txBody>
                <a:bodyPr>
                  <a:spAutoFit/>
                </a:bodyPr>
                <a:lstStyle/>
                <a:p>
                  <a:pPr eaLnBrk="0" hangingPunct="0">
                    <a:spcBef>
                      <a:spcPct val="50000"/>
                    </a:spcBef>
                  </a:pPr>
                  <a:r>
                    <a:rPr lang="en-GB" sz="1400" b="1" i="1"/>
                    <a:t>PRE</a:t>
                  </a:r>
                  <a:endParaRPr lang="en-GB" sz="1400" b="1"/>
                </a:p>
              </p:txBody>
            </p:sp>
            <p:sp>
              <p:nvSpPr>
                <p:cNvPr id="186" name="Line 82"/>
                <p:cNvSpPr>
                  <a:spLocks noChangeShapeType="1"/>
                </p:cNvSpPr>
                <p:nvPr/>
              </p:nvSpPr>
              <p:spPr bwMode="auto">
                <a:xfrm>
                  <a:off x="2865" y="3001"/>
                  <a:ext cx="210" cy="5"/>
                </a:xfrm>
                <a:prstGeom prst="line">
                  <a:avLst/>
                </a:prstGeom>
                <a:noFill/>
                <a:ln w="19050">
                  <a:solidFill>
                    <a:schemeClr val="tx1"/>
                  </a:solidFill>
                  <a:round/>
                  <a:headEnd/>
                  <a:tailEnd/>
                </a:ln>
              </p:spPr>
              <p:txBody>
                <a:bodyPr wrap="none" anchor="ctr"/>
                <a:lstStyle/>
                <a:p>
                  <a:endParaRPr lang="en-US" dirty="0"/>
                </a:p>
              </p:txBody>
            </p:sp>
          </p:grpSp>
          <p:grpSp>
            <p:nvGrpSpPr>
              <p:cNvPr id="182" name="Group 83"/>
              <p:cNvGrpSpPr>
                <a:grpSpLocks/>
              </p:cNvGrpSpPr>
              <p:nvPr/>
            </p:nvGrpSpPr>
            <p:grpSpPr bwMode="auto">
              <a:xfrm>
                <a:off x="4326" y="2736"/>
                <a:ext cx="384" cy="192"/>
                <a:chOff x="2784" y="3312"/>
                <a:chExt cx="384" cy="192"/>
              </a:xfrm>
            </p:grpSpPr>
            <p:sp>
              <p:nvSpPr>
                <p:cNvPr id="183" name="Text Box 84"/>
                <p:cNvSpPr txBox="1">
                  <a:spLocks noChangeArrowheads="1"/>
                </p:cNvSpPr>
                <p:nvPr/>
              </p:nvSpPr>
              <p:spPr bwMode="auto">
                <a:xfrm>
                  <a:off x="2784" y="3312"/>
                  <a:ext cx="384" cy="192"/>
                </a:xfrm>
                <a:prstGeom prst="rect">
                  <a:avLst/>
                </a:prstGeom>
                <a:noFill/>
                <a:ln w="9525">
                  <a:noFill/>
                  <a:miter lim="800000"/>
                  <a:headEnd/>
                  <a:tailEnd/>
                </a:ln>
              </p:spPr>
              <p:txBody>
                <a:bodyPr>
                  <a:spAutoFit/>
                </a:bodyPr>
                <a:lstStyle/>
                <a:p>
                  <a:pPr eaLnBrk="0" hangingPunct="0">
                    <a:spcBef>
                      <a:spcPct val="50000"/>
                    </a:spcBef>
                  </a:pPr>
                  <a:r>
                    <a:rPr lang="en-GB" sz="1400" b="1" i="1"/>
                    <a:t>CLR</a:t>
                  </a:r>
                  <a:endParaRPr lang="en-GB" sz="1400" b="1"/>
                </a:p>
              </p:txBody>
            </p:sp>
            <p:sp>
              <p:nvSpPr>
                <p:cNvPr id="184" name="Line 85"/>
                <p:cNvSpPr>
                  <a:spLocks noChangeShapeType="1"/>
                </p:cNvSpPr>
                <p:nvPr/>
              </p:nvSpPr>
              <p:spPr bwMode="auto">
                <a:xfrm flipV="1">
                  <a:off x="2871" y="3333"/>
                  <a:ext cx="195" cy="4"/>
                </a:xfrm>
                <a:prstGeom prst="line">
                  <a:avLst/>
                </a:prstGeom>
                <a:noFill/>
                <a:ln w="19050">
                  <a:solidFill>
                    <a:schemeClr val="tx1"/>
                  </a:solidFill>
                  <a:round/>
                  <a:headEnd/>
                  <a:tailEnd/>
                </a:ln>
              </p:spPr>
              <p:txBody>
                <a:bodyPr wrap="none" anchor="ctr"/>
                <a:lstStyle/>
                <a:p>
                  <a:endParaRPr lang="en-US"/>
                </a:p>
              </p:txBody>
            </p:sp>
          </p:grpSp>
        </p:grpSp>
        <p:grpSp>
          <p:nvGrpSpPr>
            <p:cNvPr id="11" name="Group 86"/>
            <p:cNvGrpSpPr>
              <a:grpSpLocks/>
            </p:cNvGrpSpPr>
            <p:nvPr/>
          </p:nvGrpSpPr>
          <p:grpSpPr bwMode="auto">
            <a:xfrm>
              <a:off x="1104" y="1296"/>
              <a:ext cx="1200" cy="1488"/>
              <a:chOff x="1296" y="1200"/>
              <a:chExt cx="1200" cy="1488"/>
            </a:xfrm>
          </p:grpSpPr>
          <p:sp>
            <p:nvSpPr>
              <p:cNvPr id="106" name="Rectangle 87"/>
              <p:cNvSpPr>
                <a:spLocks noChangeArrowheads="1"/>
              </p:cNvSpPr>
              <p:nvPr/>
            </p:nvSpPr>
            <p:spPr bwMode="auto">
              <a:xfrm>
                <a:off x="1536" y="1536"/>
                <a:ext cx="480" cy="768"/>
              </a:xfrm>
              <a:prstGeom prst="rect">
                <a:avLst/>
              </a:prstGeom>
              <a:noFill/>
              <a:ln w="25400">
                <a:solidFill>
                  <a:schemeClr val="tx1"/>
                </a:solidFill>
                <a:miter lim="800000"/>
                <a:headEnd/>
                <a:tailEnd/>
              </a:ln>
            </p:spPr>
            <p:txBody>
              <a:bodyPr wrap="none" anchor="ctr"/>
              <a:lstStyle/>
              <a:p>
                <a:endParaRPr lang="en-US"/>
              </a:p>
            </p:txBody>
          </p:sp>
          <p:sp>
            <p:nvSpPr>
              <p:cNvPr id="107" name="Line 88"/>
              <p:cNvSpPr>
                <a:spLocks noChangeShapeType="1"/>
              </p:cNvSpPr>
              <p:nvPr/>
            </p:nvSpPr>
            <p:spPr bwMode="auto">
              <a:xfrm>
                <a:off x="1296" y="1680"/>
                <a:ext cx="240" cy="0"/>
              </a:xfrm>
              <a:prstGeom prst="line">
                <a:avLst/>
              </a:prstGeom>
              <a:noFill/>
              <a:ln w="19050">
                <a:solidFill>
                  <a:schemeClr val="tx1"/>
                </a:solidFill>
                <a:round/>
                <a:headEnd/>
                <a:tailEnd/>
              </a:ln>
            </p:spPr>
            <p:txBody>
              <a:bodyPr wrap="none" anchor="ctr"/>
              <a:lstStyle/>
              <a:p>
                <a:endParaRPr lang="en-US"/>
              </a:p>
            </p:txBody>
          </p:sp>
          <p:sp>
            <p:nvSpPr>
              <p:cNvPr id="108" name="Oval 89"/>
              <p:cNvSpPr>
                <a:spLocks noChangeArrowheads="1"/>
              </p:cNvSpPr>
              <p:nvPr/>
            </p:nvSpPr>
            <p:spPr bwMode="auto">
              <a:xfrm>
                <a:off x="2034" y="2089"/>
                <a:ext cx="48" cy="48"/>
              </a:xfrm>
              <a:prstGeom prst="ellipse">
                <a:avLst/>
              </a:prstGeom>
              <a:noFill/>
              <a:ln w="19050">
                <a:solidFill>
                  <a:schemeClr val="tx1"/>
                </a:solidFill>
                <a:round/>
                <a:headEnd/>
                <a:tailEnd/>
              </a:ln>
            </p:spPr>
            <p:txBody>
              <a:bodyPr wrap="none" anchor="ctr"/>
              <a:lstStyle/>
              <a:p>
                <a:endParaRPr lang="en-US"/>
              </a:p>
            </p:txBody>
          </p:sp>
          <p:sp>
            <p:nvSpPr>
              <p:cNvPr id="109" name="Line 90"/>
              <p:cNvSpPr>
                <a:spLocks noChangeShapeType="1"/>
              </p:cNvSpPr>
              <p:nvPr/>
            </p:nvSpPr>
            <p:spPr bwMode="auto">
              <a:xfrm>
                <a:off x="2016" y="1728"/>
                <a:ext cx="222" cy="0"/>
              </a:xfrm>
              <a:prstGeom prst="line">
                <a:avLst/>
              </a:prstGeom>
              <a:noFill/>
              <a:ln w="19050">
                <a:solidFill>
                  <a:schemeClr val="tx1"/>
                </a:solidFill>
                <a:round/>
                <a:headEnd/>
                <a:tailEnd/>
              </a:ln>
            </p:spPr>
            <p:txBody>
              <a:bodyPr wrap="none" anchor="ctr"/>
              <a:lstStyle/>
              <a:p>
                <a:endParaRPr lang="en-US"/>
              </a:p>
            </p:txBody>
          </p:sp>
          <p:sp>
            <p:nvSpPr>
              <p:cNvPr id="110" name="Line 91"/>
              <p:cNvSpPr>
                <a:spLocks noChangeShapeType="1"/>
              </p:cNvSpPr>
              <p:nvPr/>
            </p:nvSpPr>
            <p:spPr bwMode="auto">
              <a:xfrm flipV="1">
                <a:off x="2088" y="2118"/>
                <a:ext cx="144" cy="0"/>
              </a:xfrm>
              <a:prstGeom prst="line">
                <a:avLst/>
              </a:prstGeom>
              <a:noFill/>
              <a:ln w="19050">
                <a:solidFill>
                  <a:schemeClr val="tx1"/>
                </a:solidFill>
                <a:round/>
                <a:headEnd/>
                <a:tailEnd/>
              </a:ln>
            </p:spPr>
            <p:txBody>
              <a:bodyPr wrap="none" anchor="ctr"/>
              <a:lstStyle/>
              <a:p>
                <a:endParaRPr lang="en-US"/>
              </a:p>
            </p:txBody>
          </p:sp>
          <p:sp>
            <p:nvSpPr>
              <p:cNvPr id="111" name="Text Box 92"/>
              <p:cNvSpPr txBox="1">
                <a:spLocks noChangeArrowheads="1"/>
              </p:cNvSpPr>
              <p:nvPr/>
            </p:nvSpPr>
            <p:spPr bwMode="auto">
              <a:xfrm>
                <a:off x="1536" y="1584"/>
                <a:ext cx="336" cy="674"/>
              </a:xfrm>
              <a:prstGeom prst="rect">
                <a:avLst/>
              </a:prstGeom>
              <a:noFill/>
              <a:ln w="9525">
                <a:noFill/>
                <a:miter lim="800000"/>
                <a:headEnd/>
                <a:tailEnd/>
              </a:ln>
            </p:spPr>
            <p:txBody>
              <a:bodyPr>
                <a:spAutoFit/>
              </a:bodyPr>
              <a:lstStyle/>
              <a:p>
                <a:pPr eaLnBrk="0" hangingPunct="0">
                  <a:spcBef>
                    <a:spcPct val="50000"/>
                  </a:spcBef>
                </a:pPr>
                <a:r>
                  <a:rPr lang="en-US" sz="1600" b="1" i="1"/>
                  <a:t>J</a:t>
                </a:r>
              </a:p>
              <a:p>
                <a:pPr eaLnBrk="0" hangingPunct="0">
                  <a:spcBef>
                    <a:spcPct val="50000"/>
                  </a:spcBef>
                </a:pPr>
                <a:r>
                  <a:rPr lang="en-US" sz="1600" b="1" i="1"/>
                  <a:t> C</a:t>
                </a:r>
              </a:p>
              <a:p>
                <a:pPr eaLnBrk="0" hangingPunct="0">
                  <a:spcBef>
                    <a:spcPct val="50000"/>
                  </a:spcBef>
                </a:pPr>
                <a:r>
                  <a:rPr lang="en-US" sz="1600" b="1" i="1"/>
                  <a:t>K</a:t>
                </a:r>
              </a:p>
            </p:txBody>
          </p:sp>
          <p:sp>
            <p:nvSpPr>
              <p:cNvPr id="112" name="Rectangle 93"/>
              <p:cNvSpPr>
                <a:spLocks noChangeArrowheads="1"/>
              </p:cNvSpPr>
              <p:nvPr/>
            </p:nvSpPr>
            <p:spPr bwMode="auto">
              <a:xfrm>
                <a:off x="2208" y="1632"/>
                <a:ext cx="288" cy="612"/>
              </a:xfrm>
              <a:prstGeom prst="rect">
                <a:avLst/>
              </a:prstGeom>
              <a:noFill/>
              <a:ln w="9525">
                <a:noFill/>
                <a:miter lim="800000"/>
                <a:headEnd/>
                <a:tailEnd/>
              </a:ln>
            </p:spPr>
            <p:txBody>
              <a:bodyPr>
                <a:spAutoFit/>
              </a:bodyPr>
              <a:lstStyle/>
              <a:p>
                <a:pPr eaLnBrk="0" hangingPunct="0">
                  <a:spcBef>
                    <a:spcPct val="30000"/>
                  </a:spcBef>
                </a:pPr>
                <a:r>
                  <a:rPr lang="en-US" sz="1600" b="1" i="1"/>
                  <a:t>Q</a:t>
                </a:r>
              </a:p>
              <a:p>
                <a:pPr eaLnBrk="0" hangingPunct="0">
                  <a:spcBef>
                    <a:spcPct val="30000"/>
                  </a:spcBef>
                </a:pPr>
                <a:endParaRPr lang="en-US" sz="1600" b="1" i="1"/>
              </a:p>
              <a:p>
                <a:pPr eaLnBrk="0" hangingPunct="0">
                  <a:spcBef>
                    <a:spcPct val="30000"/>
                  </a:spcBef>
                </a:pPr>
                <a:r>
                  <a:rPr lang="en-US" sz="1600" b="1" i="1"/>
                  <a:t>Q'</a:t>
                </a:r>
              </a:p>
            </p:txBody>
          </p:sp>
          <p:sp>
            <p:nvSpPr>
              <p:cNvPr id="113" name="Line 94"/>
              <p:cNvSpPr>
                <a:spLocks noChangeShapeType="1"/>
              </p:cNvSpPr>
              <p:nvPr/>
            </p:nvSpPr>
            <p:spPr bwMode="auto">
              <a:xfrm>
                <a:off x="1296" y="1920"/>
                <a:ext cx="240" cy="0"/>
              </a:xfrm>
              <a:prstGeom prst="line">
                <a:avLst/>
              </a:prstGeom>
              <a:noFill/>
              <a:ln w="19050">
                <a:solidFill>
                  <a:schemeClr val="tx1"/>
                </a:solidFill>
                <a:round/>
                <a:headEnd/>
                <a:tailEnd/>
              </a:ln>
            </p:spPr>
            <p:txBody>
              <a:bodyPr wrap="none" anchor="ctr"/>
              <a:lstStyle/>
              <a:p>
                <a:endParaRPr lang="en-US"/>
              </a:p>
            </p:txBody>
          </p:sp>
          <p:sp>
            <p:nvSpPr>
              <p:cNvPr id="114" name="Line 95"/>
              <p:cNvSpPr>
                <a:spLocks noChangeShapeType="1"/>
              </p:cNvSpPr>
              <p:nvPr/>
            </p:nvSpPr>
            <p:spPr bwMode="auto">
              <a:xfrm>
                <a:off x="1296" y="2160"/>
                <a:ext cx="240" cy="0"/>
              </a:xfrm>
              <a:prstGeom prst="line">
                <a:avLst/>
              </a:prstGeom>
              <a:noFill/>
              <a:ln w="19050">
                <a:solidFill>
                  <a:schemeClr val="tx1"/>
                </a:solidFill>
                <a:round/>
                <a:headEnd/>
                <a:tailEnd/>
              </a:ln>
            </p:spPr>
            <p:txBody>
              <a:bodyPr wrap="none" anchor="ctr"/>
              <a:lstStyle/>
              <a:p>
                <a:endParaRPr lang="en-US"/>
              </a:p>
            </p:txBody>
          </p:sp>
          <p:sp>
            <p:nvSpPr>
              <p:cNvPr id="115" name="AutoShape 96"/>
              <p:cNvSpPr>
                <a:spLocks noChangeArrowheads="1"/>
              </p:cNvSpPr>
              <p:nvPr/>
            </p:nvSpPr>
            <p:spPr bwMode="auto">
              <a:xfrm rot="5400000">
                <a:off x="1536" y="1872"/>
                <a:ext cx="72" cy="72"/>
              </a:xfrm>
              <a:prstGeom prst="triangle">
                <a:avLst>
                  <a:gd name="adj" fmla="val 50000"/>
                </a:avLst>
              </a:prstGeom>
              <a:noFill/>
              <a:ln w="19050">
                <a:solidFill>
                  <a:schemeClr val="tx1"/>
                </a:solidFill>
                <a:miter lim="800000"/>
                <a:headEnd/>
                <a:tailEnd/>
              </a:ln>
            </p:spPr>
            <p:txBody>
              <a:bodyPr wrap="none" anchor="ctr"/>
              <a:lstStyle/>
              <a:p>
                <a:endParaRPr lang="en-US"/>
              </a:p>
            </p:txBody>
          </p:sp>
          <p:grpSp>
            <p:nvGrpSpPr>
              <p:cNvPr id="116" name="Group 97"/>
              <p:cNvGrpSpPr>
                <a:grpSpLocks/>
              </p:cNvGrpSpPr>
              <p:nvPr/>
            </p:nvGrpSpPr>
            <p:grpSpPr bwMode="auto">
              <a:xfrm>
                <a:off x="1584" y="1200"/>
                <a:ext cx="384" cy="192"/>
                <a:chOff x="1920" y="1392"/>
                <a:chExt cx="384" cy="192"/>
              </a:xfrm>
            </p:grpSpPr>
            <p:sp>
              <p:nvSpPr>
                <p:cNvPr id="124" name="Text Box 98"/>
                <p:cNvSpPr txBox="1">
                  <a:spLocks noChangeArrowheads="1"/>
                </p:cNvSpPr>
                <p:nvPr/>
              </p:nvSpPr>
              <p:spPr bwMode="auto">
                <a:xfrm>
                  <a:off x="1920" y="1392"/>
                  <a:ext cx="384" cy="192"/>
                </a:xfrm>
                <a:prstGeom prst="rect">
                  <a:avLst/>
                </a:prstGeom>
                <a:noFill/>
                <a:ln w="9525">
                  <a:noFill/>
                  <a:miter lim="800000"/>
                  <a:headEnd/>
                  <a:tailEnd/>
                </a:ln>
              </p:spPr>
              <p:txBody>
                <a:bodyPr>
                  <a:spAutoFit/>
                </a:bodyPr>
                <a:lstStyle/>
                <a:p>
                  <a:pPr eaLnBrk="0" hangingPunct="0">
                    <a:spcBef>
                      <a:spcPct val="50000"/>
                    </a:spcBef>
                  </a:pPr>
                  <a:r>
                    <a:rPr lang="en-GB" sz="1400" b="1" i="1"/>
                    <a:t>PRE</a:t>
                  </a:r>
                  <a:endParaRPr lang="en-GB" sz="1400" b="1"/>
                </a:p>
              </p:txBody>
            </p:sp>
            <p:sp>
              <p:nvSpPr>
                <p:cNvPr id="125" name="Line 99"/>
                <p:cNvSpPr>
                  <a:spLocks noChangeShapeType="1"/>
                </p:cNvSpPr>
                <p:nvPr/>
              </p:nvSpPr>
              <p:spPr bwMode="auto">
                <a:xfrm>
                  <a:off x="2001" y="1417"/>
                  <a:ext cx="218" cy="2"/>
                </a:xfrm>
                <a:prstGeom prst="line">
                  <a:avLst/>
                </a:prstGeom>
                <a:noFill/>
                <a:ln w="19050">
                  <a:solidFill>
                    <a:schemeClr val="tx1"/>
                  </a:solidFill>
                  <a:round/>
                  <a:headEnd/>
                  <a:tailEnd/>
                </a:ln>
              </p:spPr>
              <p:txBody>
                <a:bodyPr wrap="none" anchor="ctr"/>
                <a:lstStyle/>
                <a:p>
                  <a:endParaRPr lang="en-US"/>
                </a:p>
              </p:txBody>
            </p:sp>
          </p:grpSp>
          <p:grpSp>
            <p:nvGrpSpPr>
              <p:cNvPr id="117" name="Group 100"/>
              <p:cNvGrpSpPr>
                <a:grpSpLocks/>
              </p:cNvGrpSpPr>
              <p:nvPr/>
            </p:nvGrpSpPr>
            <p:grpSpPr bwMode="auto">
              <a:xfrm>
                <a:off x="1584" y="2496"/>
                <a:ext cx="384" cy="192"/>
                <a:chOff x="1920" y="1728"/>
                <a:chExt cx="384" cy="192"/>
              </a:xfrm>
            </p:grpSpPr>
            <p:sp>
              <p:nvSpPr>
                <p:cNvPr id="122" name="Text Box 101"/>
                <p:cNvSpPr txBox="1">
                  <a:spLocks noChangeArrowheads="1"/>
                </p:cNvSpPr>
                <p:nvPr/>
              </p:nvSpPr>
              <p:spPr bwMode="auto">
                <a:xfrm>
                  <a:off x="1920" y="1728"/>
                  <a:ext cx="384" cy="192"/>
                </a:xfrm>
                <a:prstGeom prst="rect">
                  <a:avLst/>
                </a:prstGeom>
                <a:noFill/>
                <a:ln w="9525">
                  <a:noFill/>
                  <a:miter lim="800000"/>
                  <a:headEnd/>
                  <a:tailEnd/>
                </a:ln>
              </p:spPr>
              <p:txBody>
                <a:bodyPr>
                  <a:spAutoFit/>
                </a:bodyPr>
                <a:lstStyle/>
                <a:p>
                  <a:pPr eaLnBrk="0" hangingPunct="0">
                    <a:spcBef>
                      <a:spcPct val="50000"/>
                    </a:spcBef>
                  </a:pPr>
                  <a:r>
                    <a:rPr lang="en-GB" sz="1400" b="1" i="1"/>
                    <a:t>CLR</a:t>
                  </a:r>
                  <a:endParaRPr lang="en-GB" sz="1400" b="1"/>
                </a:p>
              </p:txBody>
            </p:sp>
            <p:sp>
              <p:nvSpPr>
                <p:cNvPr id="123" name="Line 102"/>
                <p:cNvSpPr>
                  <a:spLocks noChangeShapeType="1"/>
                </p:cNvSpPr>
                <p:nvPr/>
              </p:nvSpPr>
              <p:spPr bwMode="auto">
                <a:xfrm>
                  <a:off x="2007" y="1753"/>
                  <a:ext cx="203" cy="5"/>
                </a:xfrm>
                <a:prstGeom prst="line">
                  <a:avLst/>
                </a:prstGeom>
                <a:noFill/>
                <a:ln w="19050">
                  <a:solidFill>
                    <a:schemeClr val="tx1"/>
                  </a:solidFill>
                  <a:round/>
                  <a:headEnd/>
                  <a:tailEnd/>
                </a:ln>
              </p:spPr>
              <p:txBody>
                <a:bodyPr wrap="none" anchor="ctr"/>
                <a:lstStyle/>
                <a:p>
                  <a:endParaRPr lang="en-US"/>
                </a:p>
              </p:txBody>
            </p:sp>
          </p:grpSp>
          <p:sp>
            <p:nvSpPr>
              <p:cNvPr id="118" name="Line 103"/>
              <p:cNvSpPr>
                <a:spLocks noChangeShapeType="1"/>
              </p:cNvSpPr>
              <p:nvPr/>
            </p:nvSpPr>
            <p:spPr bwMode="auto">
              <a:xfrm rot="5400000">
                <a:off x="1719" y="2427"/>
                <a:ext cx="114" cy="0"/>
              </a:xfrm>
              <a:prstGeom prst="line">
                <a:avLst/>
              </a:prstGeom>
              <a:noFill/>
              <a:ln w="19050">
                <a:solidFill>
                  <a:schemeClr val="tx1"/>
                </a:solidFill>
                <a:round/>
                <a:headEnd/>
                <a:tailEnd/>
              </a:ln>
            </p:spPr>
            <p:txBody>
              <a:bodyPr wrap="none" anchor="ctr"/>
              <a:lstStyle/>
              <a:p>
                <a:endParaRPr lang="en-US"/>
              </a:p>
            </p:txBody>
          </p:sp>
          <p:sp>
            <p:nvSpPr>
              <p:cNvPr id="119" name="Oval 104"/>
              <p:cNvSpPr>
                <a:spLocks noChangeArrowheads="1"/>
              </p:cNvSpPr>
              <p:nvPr/>
            </p:nvSpPr>
            <p:spPr bwMode="auto">
              <a:xfrm>
                <a:off x="1752" y="1474"/>
                <a:ext cx="48" cy="48"/>
              </a:xfrm>
              <a:prstGeom prst="ellipse">
                <a:avLst/>
              </a:prstGeom>
              <a:noFill/>
              <a:ln w="19050">
                <a:solidFill>
                  <a:schemeClr val="tx1"/>
                </a:solidFill>
                <a:round/>
                <a:headEnd/>
                <a:tailEnd/>
              </a:ln>
            </p:spPr>
            <p:txBody>
              <a:bodyPr wrap="none" anchor="ctr"/>
              <a:lstStyle/>
              <a:p>
                <a:endParaRPr lang="en-US"/>
              </a:p>
            </p:txBody>
          </p:sp>
          <p:sp>
            <p:nvSpPr>
              <p:cNvPr id="120" name="Oval 105"/>
              <p:cNvSpPr>
                <a:spLocks noChangeArrowheads="1"/>
              </p:cNvSpPr>
              <p:nvPr/>
            </p:nvSpPr>
            <p:spPr bwMode="auto">
              <a:xfrm>
                <a:off x="1752" y="2317"/>
                <a:ext cx="48" cy="48"/>
              </a:xfrm>
              <a:prstGeom prst="ellipse">
                <a:avLst/>
              </a:prstGeom>
              <a:noFill/>
              <a:ln w="19050">
                <a:solidFill>
                  <a:schemeClr val="tx1"/>
                </a:solidFill>
                <a:round/>
                <a:headEnd/>
                <a:tailEnd/>
              </a:ln>
            </p:spPr>
            <p:txBody>
              <a:bodyPr wrap="none" anchor="ctr"/>
              <a:lstStyle/>
              <a:p>
                <a:endParaRPr lang="en-US"/>
              </a:p>
            </p:txBody>
          </p:sp>
          <p:sp>
            <p:nvSpPr>
              <p:cNvPr id="121" name="Line 106"/>
              <p:cNvSpPr>
                <a:spLocks noChangeShapeType="1"/>
              </p:cNvSpPr>
              <p:nvPr/>
            </p:nvSpPr>
            <p:spPr bwMode="auto">
              <a:xfrm rot="5400000">
                <a:off x="1719" y="1418"/>
                <a:ext cx="114" cy="0"/>
              </a:xfrm>
              <a:prstGeom prst="line">
                <a:avLst/>
              </a:prstGeom>
              <a:noFill/>
              <a:ln w="19050">
                <a:solidFill>
                  <a:schemeClr val="tx1"/>
                </a:solidFill>
                <a:round/>
                <a:headEnd/>
                <a:tailEnd/>
              </a:ln>
            </p:spPr>
            <p:txBody>
              <a:bodyPr wrap="none" anchor="ctr"/>
              <a:lstStyle/>
              <a:p>
                <a:endParaRPr lang="en-US"/>
              </a:p>
            </p:txBody>
          </p:sp>
        </p:grpSp>
        <p:sp>
          <p:nvSpPr>
            <p:cNvPr id="13" name="Line 107"/>
            <p:cNvSpPr>
              <a:spLocks noChangeShapeType="1"/>
            </p:cNvSpPr>
            <p:nvPr/>
          </p:nvSpPr>
          <p:spPr bwMode="auto">
            <a:xfrm>
              <a:off x="624" y="2832"/>
              <a:ext cx="4800" cy="0"/>
            </a:xfrm>
            <a:prstGeom prst="line">
              <a:avLst/>
            </a:prstGeom>
            <a:noFill/>
            <a:ln w="9525">
              <a:solidFill>
                <a:schemeClr val="tx1"/>
              </a:solidFill>
              <a:round/>
              <a:headEnd/>
              <a:tailEnd/>
            </a:ln>
          </p:spPr>
          <p:txBody>
            <a:bodyPr wrap="none" anchor="ctr"/>
            <a:lstStyle/>
            <a:p>
              <a:endParaRPr lang="en-US"/>
            </a:p>
          </p:txBody>
        </p:sp>
        <p:grpSp>
          <p:nvGrpSpPr>
            <p:cNvPr id="14" name="Group 108"/>
            <p:cNvGrpSpPr>
              <a:grpSpLocks/>
            </p:cNvGrpSpPr>
            <p:nvPr/>
          </p:nvGrpSpPr>
          <p:grpSpPr bwMode="auto">
            <a:xfrm>
              <a:off x="720" y="2832"/>
              <a:ext cx="4176" cy="960"/>
              <a:chOff x="768" y="2928"/>
              <a:chExt cx="4176" cy="960"/>
            </a:xfrm>
          </p:grpSpPr>
          <p:grpSp>
            <p:nvGrpSpPr>
              <p:cNvPr id="15" name="Group 109"/>
              <p:cNvGrpSpPr>
                <a:grpSpLocks/>
              </p:cNvGrpSpPr>
              <p:nvPr/>
            </p:nvGrpSpPr>
            <p:grpSpPr bwMode="auto">
              <a:xfrm>
                <a:off x="1728" y="3168"/>
                <a:ext cx="384" cy="192"/>
                <a:chOff x="1920" y="1392"/>
                <a:chExt cx="384" cy="192"/>
              </a:xfrm>
            </p:grpSpPr>
            <p:sp>
              <p:nvSpPr>
                <p:cNvPr id="104" name="Text Box 110"/>
                <p:cNvSpPr txBox="1">
                  <a:spLocks noChangeArrowheads="1"/>
                </p:cNvSpPr>
                <p:nvPr/>
              </p:nvSpPr>
              <p:spPr bwMode="auto">
                <a:xfrm>
                  <a:off x="1920" y="1392"/>
                  <a:ext cx="384" cy="192"/>
                </a:xfrm>
                <a:prstGeom prst="rect">
                  <a:avLst/>
                </a:prstGeom>
                <a:noFill/>
                <a:ln w="9525">
                  <a:noFill/>
                  <a:miter lim="800000"/>
                  <a:headEnd/>
                  <a:tailEnd/>
                </a:ln>
              </p:spPr>
              <p:txBody>
                <a:bodyPr>
                  <a:spAutoFit/>
                </a:bodyPr>
                <a:lstStyle/>
                <a:p>
                  <a:pPr eaLnBrk="0" hangingPunct="0">
                    <a:spcBef>
                      <a:spcPct val="50000"/>
                    </a:spcBef>
                  </a:pPr>
                  <a:r>
                    <a:rPr lang="en-GB" sz="1400" b="1" i="1"/>
                    <a:t>PRE</a:t>
                  </a:r>
                  <a:endParaRPr lang="en-GB" sz="1400" b="1"/>
                </a:p>
              </p:txBody>
            </p:sp>
            <p:sp>
              <p:nvSpPr>
                <p:cNvPr id="105" name="Line 111"/>
                <p:cNvSpPr>
                  <a:spLocks noChangeShapeType="1"/>
                </p:cNvSpPr>
                <p:nvPr/>
              </p:nvSpPr>
              <p:spPr bwMode="auto">
                <a:xfrm>
                  <a:off x="1959" y="1408"/>
                  <a:ext cx="274" cy="1"/>
                </a:xfrm>
                <a:prstGeom prst="line">
                  <a:avLst/>
                </a:prstGeom>
                <a:noFill/>
                <a:ln w="19050">
                  <a:solidFill>
                    <a:schemeClr val="tx1"/>
                  </a:solidFill>
                  <a:round/>
                  <a:headEnd/>
                  <a:tailEnd/>
                </a:ln>
              </p:spPr>
              <p:txBody>
                <a:bodyPr wrap="none" anchor="ctr"/>
                <a:lstStyle/>
                <a:p>
                  <a:endParaRPr lang="en-US"/>
                </a:p>
              </p:txBody>
            </p:sp>
          </p:grpSp>
          <p:grpSp>
            <p:nvGrpSpPr>
              <p:cNvPr id="16" name="Group 112"/>
              <p:cNvGrpSpPr>
                <a:grpSpLocks/>
              </p:cNvGrpSpPr>
              <p:nvPr/>
            </p:nvGrpSpPr>
            <p:grpSpPr bwMode="auto">
              <a:xfrm>
                <a:off x="1728" y="3408"/>
                <a:ext cx="384" cy="192"/>
                <a:chOff x="1920" y="1728"/>
                <a:chExt cx="384" cy="192"/>
              </a:xfrm>
            </p:grpSpPr>
            <p:sp>
              <p:nvSpPr>
                <p:cNvPr id="102" name="Text Box 113"/>
                <p:cNvSpPr txBox="1">
                  <a:spLocks noChangeArrowheads="1"/>
                </p:cNvSpPr>
                <p:nvPr/>
              </p:nvSpPr>
              <p:spPr bwMode="auto">
                <a:xfrm>
                  <a:off x="1920" y="1728"/>
                  <a:ext cx="384" cy="192"/>
                </a:xfrm>
                <a:prstGeom prst="rect">
                  <a:avLst/>
                </a:prstGeom>
                <a:noFill/>
                <a:ln w="9525">
                  <a:noFill/>
                  <a:miter lim="800000"/>
                  <a:headEnd/>
                  <a:tailEnd/>
                </a:ln>
              </p:spPr>
              <p:txBody>
                <a:bodyPr>
                  <a:spAutoFit/>
                </a:bodyPr>
                <a:lstStyle/>
                <a:p>
                  <a:pPr eaLnBrk="0" hangingPunct="0">
                    <a:spcBef>
                      <a:spcPct val="50000"/>
                    </a:spcBef>
                  </a:pPr>
                  <a:r>
                    <a:rPr lang="en-GB" sz="1400" b="1" i="1"/>
                    <a:t>CLR</a:t>
                  </a:r>
                  <a:endParaRPr lang="en-GB" sz="1400" b="1"/>
                </a:p>
              </p:txBody>
            </p:sp>
            <p:sp>
              <p:nvSpPr>
                <p:cNvPr id="103" name="Line 114"/>
                <p:cNvSpPr>
                  <a:spLocks noChangeShapeType="1"/>
                </p:cNvSpPr>
                <p:nvPr/>
              </p:nvSpPr>
              <p:spPr bwMode="auto">
                <a:xfrm>
                  <a:off x="1986" y="1742"/>
                  <a:ext cx="253" cy="3"/>
                </a:xfrm>
                <a:prstGeom prst="line">
                  <a:avLst/>
                </a:prstGeom>
                <a:noFill/>
                <a:ln w="19050">
                  <a:solidFill>
                    <a:schemeClr val="tx1"/>
                  </a:solidFill>
                  <a:round/>
                  <a:headEnd/>
                  <a:tailEnd/>
                </a:ln>
              </p:spPr>
              <p:txBody>
                <a:bodyPr wrap="none" anchor="ctr"/>
                <a:lstStyle/>
                <a:p>
                  <a:endParaRPr lang="en-US"/>
                </a:p>
              </p:txBody>
            </p:sp>
          </p:grpSp>
          <p:sp>
            <p:nvSpPr>
              <p:cNvPr id="17" name="Line 115"/>
              <p:cNvSpPr>
                <a:spLocks noChangeShapeType="1"/>
              </p:cNvSpPr>
              <p:nvPr/>
            </p:nvSpPr>
            <p:spPr bwMode="auto">
              <a:xfrm rot="5400000">
                <a:off x="2112" y="3456"/>
                <a:ext cx="288" cy="0"/>
              </a:xfrm>
              <a:prstGeom prst="line">
                <a:avLst/>
              </a:prstGeom>
              <a:noFill/>
              <a:ln w="19050">
                <a:solidFill>
                  <a:schemeClr val="tx1"/>
                </a:solidFill>
                <a:prstDash val="dash"/>
                <a:round/>
                <a:headEnd/>
                <a:tailEnd/>
              </a:ln>
            </p:spPr>
            <p:txBody>
              <a:bodyPr wrap="none" anchor="ctr"/>
              <a:lstStyle/>
              <a:p>
                <a:endParaRPr lang="en-US"/>
              </a:p>
            </p:txBody>
          </p:sp>
          <p:sp>
            <p:nvSpPr>
              <p:cNvPr id="18" name="Line 116"/>
              <p:cNvSpPr>
                <a:spLocks noChangeShapeType="1"/>
              </p:cNvSpPr>
              <p:nvPr/>
            </p:nvSpPr>
            <p:spPr bwMode="auto">
              <a:xfrm rot="5400000">
                <a:off x="2928" y="3360"/>
                <a:ext cx="480" cy="0"/>
              </a:xfrm>
              <a:prstGeom prst="line">
                <a:avLst/>
              </a:prstGeom>
              <a:noFill/>
              <a:ln w="19050">
                <a:solidFill>
                  <a:schemeClr val="tx1"/>
                </a:solidFill>
                <a:prstDash val="dash"/>
                <a:round/>
                <a:headEnd/>
                <a:tailEnd/>
              </a:ln>
            </p:spPr>
            <p:txBody>
              <a:bodyPr wrap="none" anchor="ctr"/>
              <a:lstStyle/>
              <a:p>
                <a:endParaRPr lang="en-US"/>
              </a:p>
            </p:txBody>
          </p:sp>
          <p:sp>
            <p:nvSpPr>
              <p:cNvPr id="19" name="Line 117"/>
              <p:cNvSpPr>
                <a:spLocks noChangeShapeType="1"/>
              </p:cNvSpPr>
              <p:nvPr/>
            </p:nvSpPr>
            <p:spPr bwMode="auto">
              <a:xfrm rot="5400000">
                <a:off x="3192" y="3336"/>
                <a:ext cx="528" cy="0"/>
              </a:xfrm>
              <a:prstGeom prst="line">
                <a:avLst/>
              </a:prstGeom>
              <a:noFill/>
              <a:ln w="19050">
                <a:solidFill>
                  <a:schemeClr val="tx1"/>
                </a:solidFill>
                <a:prstDash val="dash"/>
                <a:round/>
                <a:headEnd/>
                <a:tailEnd/>
              </a:ln>
            </p:spPr>
            <p:txBody>
              <a:bodyPr wrap="none" anchor="ctr"/>
              <a:lstStyle/>
              <a:p>
                <a:endParaRPr lang="en-US"/>
              </a:p>
            </p:txBody>
          </p:sp>
          <p:sp>
            <p:nvSpPr>
              <p:cNvPr id="20" name="Line 118"/>
              <p:cNvSpPr>
                <a:spLocks noChangeShapeType="1"/>
              </p:cNvSpPr>
              <p:nvPr/>
            </p:nvSpPr>
            <p:spPr bwMode="auto">
              <a:xfrm rot="5400000">
                <a:off x="4176" y="3552"/>
                <a:ext cx="96" cy="0"/>
              </a:xfrm>
              <a:prstGeom prst="line">
                <a:avLst/>
              </a:prstGeom>
              <a:noFill/>
              <a:ln w="19050">
                <a:solidFill>
                  <a:schemeClr val="tx1"/>
                </a:solidFill>
                <a:prstDash val="dash"/>
                <a:round/>
                <a:headEnd/>
                <a:tailEnd/>
              </a:ln>
            </p:spPr>
            <p:txBody>
              <a:bodyPr wrap="none" anchor="ctr"/>
              <a:lstStyle/>
              <a:p>
                <a:endParaRPr lang="en-US"/>
              </a:p>
            </p:txBody>
          </p:sp>
          <p:sp>
            <p:nvSpPr>
              <p:cNvPr id="21" name="Text Box 119"/>
              <p:cNvSpPr txBox="1">
                <a:spLocks noChangeArrowheads="1"/>
              </p:cNvSpPr>
              <p:nvPr/>
            </p:nvSpPr>
            <p:spPr bwMode="auto">
              <a:xfrm>
                <a:off x="1728" y="2928"/>
                <a:ext cx="384" cy="192"/>
              </a:xfrm>
              <a:prstGeom prst="rect">
                <a:avLst/>
              </a:prstGeom>
              <a:noFill/>
              <a:ln w="9525">
                <a:noFill/>
                <a:miter lim="800000"/>
                <a:headEnd/>
                <a:tailEnd/>
              </a:ln>
            </p:spPr>
            <p:txBody>
              <a:bodyPr>
                <a:spAutoFit/>
              </a:bodyPr>
              <a:lstStyle/>
              <a:p>
                <a:pPr eaLnBrk="0" hangingPunct="0">
                  <a:spcBef>
                    <a:spcPct val="50000"/>
                  </a:spcBef>
                </a:pPr>
                <a:r>
                  <a:rPr lang="en-GB" sz="1400" b="1" i="1"/>
                  <a:t>CLK</a:t>
                </a:r>
              </a:p>
            </p:txBody>
          </p:sp>
          <p:sp>
            <p:nvSpPr>
              <p:cNvPr id="22" name="Rectangle 120"/>
              <p:cNvSpPr>
                <a:spLocks noChangeArrowheads="1"/>
              </p:cNvSpPr>
              <p:nvPr/>
            </p:nvSpPr>
            <p:spPr bwMode="auto">
              <a:xfrm>
                <a:off x="1824" y="3600"/>
                <a:ext cx="240" cy="192"/>
              </a:xfrm>
              <a:prstGeom prst="rect">
                <a:avLst/>
              </a:prstGeom>
              <a:noFill/>
              <a:ln w="9525">
                <a:noFill/>
                <a:miter lim="800000"/>
                <a:headEnd/>
                <a:tailEnd/>
              </a:ln>
            </p:spPr>
            <p:txBody>
              <a:bodyPr>
                <a:spAutoFit/>
              </a:bodyPr>
              <a:lstStyle/>
              <a:p>
                <a:pPr eaLnBrk="0" hangingPunct="0">
                  <a:spcBef>
                    <a:spcPct val="30000"/>
                  </a:spcBef>
                </a:pPr>
                <a:r>
                  <a:rPr lang="en-US" sz="1400" b="1" i="1"/>
                  <a:t>Q</a:t>
                </a:r>
              </a:p>
            </p:txBody>
          </p:sp>
          <p:grpSp>
            <p:nvGrpSpPr>
              <p:cNvPr id="23" name="Group 121"/>
              <p:cNvGrpSpPr>
                <a:grpSpLocks/>
              </p:cNvGrpSpPr>
              <p:nvPr/>
            </p:nvGrpSpPr>
            <p:grpSpPr bwMode="auto">
              <a:xfrm>
                <a:off x="2160" y="2976"/>
                <a:ext cx="2736" cy="96"/>
                <a:chOff x="2928" y="3504"/>
                <a:chExt cx="2736" cy="96"/>
              </a:xfrm>
            </p:grpSpPr>
            <p:sp>
              <p:nvSpPr>
                <p:cNvPr id="65" name="Line 122"/>
                <p:cNvSpPr>
                  <a:spLocks noChangeShapeType="1"/>
                </p:cNvSpPr>
                <p:nvPr/>
              </p:nvSpPr>
              <p:spPr bwMode="auto">
                <a:xfrm>
                  <a:off x="2928" y="3600"/>
                  <a:ext cx="144" cy="0"/>
                </a:xfrm>
                <a:prstGeom prst="line">
                  <a:avLst/>
                </a:prstGeom>
                <a:noFill/>
                <a:ln w="19050">
                  <a:solidFill>
                    <a:schemeClr val="tx1"/>
                  </a:solidFill>
                  <a:round/>
                  <a:headEnd/>
                  <a:tailEnd/>
                </a:ln>
              </p:spPr>
              <p:txBody>
                <a:bodyPr wrap="none" anchor="ctr"/>
                <a:lstStyle/>
                <a:p>
                  <a:endParaRPr lang="en-US"/>
                </a:p>
              </p:txBody>
            </p:sp>
            <p:sp>
              <p:nvSpPr>
                <p:cNvPr id="66" name="Line 123"/>
                <p:cNvSpPr>
                  <a:spLocks noChangeShapeType="1"/>
                </p:cNvSpPr>
                <p:nvPr/>
              </p:nvSpPr>
              <p:spPr bwMode="auto">
                <a:xfrm>
                  <a:off x="3072" y="3504"/>
                  <a:ext cx="144" cy="0"/>
                </a:xfrm>
                <a:prstGeom prst="line">
                  <a:avLst/>
                </a:prstGeom>
                <a:noFill/>
                <a:ln w="19050">
                  <a:solidFill>
                    <a:schemeClr val="tx1"/>
                  </a:solidFill>
                  <a:round/>
                  <a:headEnd/>
                  <a:tailEnd/>
                </a:ln>
              </p:spPr>
              <p:txBody>
                <a:bodyPr wrap="none" anchor="ctr"/>
                <a:lstStyle/>
                <a:p>
                  <a:endParaRPr lang="en-US"/>
                </a:p>
              </p:txBody>
            </p:sp>
            <p:sp>
              <p:nvSpPr>
                <p:cNvPr id="67" name="Line 124"/>
                <p:cNvSpPr>
                  <a:spLocks noChangeShapeType="1"/>
                </p:cNvSpPr>
                <p:nvPr/>
              </p:nvSpPr>
              <p:spPr bwMode="auto">
                <a:xfrm rot="5400000">
                  <a:off x="3024" y="3552"/>
                  <a:ext cx="96" cy="0"/>
                </a:xfrm>
                <a:prstGeom prst="line">
                  <a:avLst/>
                </a:prstGeom>
                <a:noFill/>
                <a:ln w="19050">
                  <a:solidFill>
                    <a:schemeClr val="tx1"/>
                  </a:solidFill>
                  <a:round/>
                  <a:headEnd/>
                  <a:tailEnd/>
                </a:ln>
              </p:spPr>
              <p:txBody>
                <a:bodyPr wrap="none" anchor="ctr"/>
                <a:lstStyle/>
                <a:p>
                  <a:endParaRPr lang="en-US"/>
                </a:p>
              </p:txBody>
            </p:sp>
            <p:sp>
              <p:nvSpPr>
                <p:cNvPr id="68" name="Line 125"/>
                <p:cNvSpPr>
                  <a:spLocks noChangeShapeType="1"/>
                </p:cNvSpPr>
                <p:nvPr/>
              </p:nvSpPr>
              <p:spPr bwMode="auto">
                <a:xfrm rot="5400000">
                  <a:off x="3168" y="3552"/>
                  <a:ext cx="96" cy="0"/>
                </a:xfrm>
                <a:prstGeom prst="line">
                  <a:avLst/>
                </a:prstGeom>
                <a:noFill/>
                <a:ln w="19050">
                  <a:solidFill>
                    <a:schemeClr val="tx1"/>
                  </a:solidFill>
                  <a:round/>
                  <a:headEnd/>
                  <a:tailEnd/>
                </a:ln>
              </p:spPr>
              <p:txBody>
                <a:bodyPr wrap="none" anchor="ctr"/>
                <a:lstStyle/>
                <a:p>
                  <a:endParaRPr lang="en-US"/>
                </a:p>
              </p:txBody>
            </p:sp>
            <p:sp>
              <p:nvSpPr>
                <p:cNvPr id="69" name="Line 126"/>
                <p:cNvSpPr>
                  <a:spLocks noChangeShapeType="1"/>
                </p:cNvSpPr>
                <p:nvPr/>
              </p:nvSpPr>
              <p:spPr bwMode="auto">
                <a:xfrm>
                  <a:off x="3216" y="3600"/>
                  <a:ext cx="144" cy="0"/>
                </a:xfrm>
                <a:prstGeom prst="line">
                  <a:avLst/>
                </a:prstGeom>
                <a:noFill/>
                <a:ln w="19050">
                  <a:solidFill>
                    <a:schemeClr val="tx1"/>
                  </a:solidFill>
                  <a:round/>
                  <a:headEnd/>
                  <a:tailEnd/>
                </a:ln>
              </p:spPr>
              <p:txBody>
                <a:bodyPr wrap="none" anchor="ctr"/>
                <a:lstStyle/>
                <a:p>
                  <a:endParaRPr lang="en-US"/>
                </a:p>
              </p:txBody>
            </p:sp>
            <p:sp>
              <p:nvSpPr>
                <p:cNvPr id="70" name="Line 127"/>
                <p:cNvSpPr>
                  <a:spLocks noChangeShapeType="1"/>
                </p:cNvSpPr>
                <p:nvPr/>
              </p:nvSpPr>
              <p:spPr bwMode="auto">
                <a:xfrm rot="5400000">
                  <a:off x="3312" y="3552"/>
                  <a:ext cx="96" cy="0"/>
                </a:xfrm>
                <a:prstGeom prst="line">
                  <a:avLst/>
                </a:prstGeom>
                <a:noFill/>
                <a:ln w="19050">
                  <a:solidFill>
                    <a:schemeClr val="tx1"/>
                  </a:solidFill>
                  <a:round/>
                  <a:headEnd/>
                  <a:tailEnd/>
                </a:ln>
              </p:spPr>
              <p:txBody>
                <a:bodyPr wrap="none" anchor="ctr"/>
                <a:lstStyle/>
                <a:p>
                  <a:endParaRPr lang="en-US"/>
                </a:p>
              </p:txBody>
            </p:sp>
            <p:sp>
              <p:nvSpPr>
                <p:cNvPr id="71" name="Line 128"/>
                <p:cNvSpPr>
                  <a:spLocks noChangeShapeType="1"/>
                </p:cNvSpPr>
                <p:nvPr/>
              </p:nvSpPr>
              <p:spPr bwMode="auto">
                <a:xfrm rot="5400000">
                  <a:off x="3456" y="3552"/>
                  <a:ext cx="96" cy="0"/>
                </a:xfrm>
                <a:prstGeom prst="line">
                  <a:avLst/>
                </a:prstGeom>
                <a:noFill/>
                <a:ln w="19050">
                  <a:solidFill>
                    <a:schemeClr val="tx1"/>
                  </a:solidFill>
                  <a:round/>
                  <a:headEnd/>
                  <a:tailEnd/>
                </a:ln>
              </p:spPr>
              <p:txBody>
                <a:bodyPr wrap="none" anchor="ctr"/>
                <a:lstStyle/>
                <a:p>
                  <a:endParaRPr lang="en-US"/>
                </a:p>
              </p:txBody>
            </p:sp>
            <p:sp>
              <p:nvSpPr>
                <p:cNvPr id="72" name="Line 129"/>
                <p:cNvSpPr>
                  <a:spLocks noChangeShapeType="1"/>
                </p:cNvSpPr>
                <p:nvPr/>
              </p:nvSpPr>
              <p:spPr bwMode="auto">
                <a:xfrm>
                  <a:off x="3360" y="3504"/>
                  <a:ext cx="144" cy="0"/>
                </a:xfrm>
                <a:prstGeom prst="line">
                  <a:avLst/>
                </a:prstGeom>
                <a:noFill/>
                <a:ln w="19050">
                  <a:solidFill>
                    <a:schemeClr val="tx1"/>
                  </a:solidFill>
                  <a:round/>
                  <a:headEnd/>
                  <a:tailEnd/>
                </a:ln>
              </p:spPr>
              <p:txBody>
                <a:bodyPr wrap="none" anchor="ctr"/>
                <a:lstStyle/>
                <a:p>
                  <a:endParaRPr lang="en-US"/>
                </a:p>
              </p:txBody>
            </p:sp>
            <p:sp>
              <p:nvSpPr>
                <p:cNvPr id="73" name="Line 130"/>
                <p:cNvSpPr>
                  <a:spLocks noChangeShapeType="1"/>
                </p:cNvSpPr>
                <p:nvPr/>
              </p:nvSpPr>
              <p:spPr bwMode="auto">
                <a:xfrm>
                  <a:off x="3504" y="3600"/>
                  <a:ext cx="144" cy="0"/>
                </a:xfrm>
                <a:prstGeom prst="line">
                  <a:avLst/>
                </a:prstGeom>
                <a:noFill/>
                <a:ln w="19050">
                  <a:solidFill>
                    <a:schemeClr val="tx1"/>
                  </a:solidFill>
                  <a:round/>
                  <a:headEnd/>
                  <a:tailEnd/>
                </a:ln>
              </p:spPr>
              <p:txBody>
                <a:bodyPr wrap="none" anchor="ctr"/>
                <a:lstStyle/>
                <a:p>
                  <a:endParaRPr lang="en-US"/>
                </a:p>
              </p:txBody>
            </p:sp>
            <p:sp>
              <p:nvSpPr>
                <p:cNvPr id="74" name="Line 131"/>
                <p:cNvSpPr>
                  <a:spLocks noChangeShapeType="1"/>
                </p:cNvSpPr>
                <p:nvPr/>
              </p:nvSpPr>
              <p:spPr bwMode="auto">
                <a:xfrm>
                  <a:off x="3648" y="3504"/>
                  <a:ext cx="144" cy="0"/>
                </a:xfrm>
                <a:prstGeom prst="line">
                  <a:avLst/>
                </a:prstGeom>
                <a:noFill/>
                <a:ln w="19050">
                  <a:solidFill>
                    <a:schemeClr val="tx1"/>
                  </a:solidFill>
                  <a:round/>
                  <a:headEnd/>
                  <a:tailEnd/>
                </a:ln>
              </p:spPr>
              <p:txBody>
                <a:bodyPr wrap="none" anchor="ctr"/>
                <a:lstStyle/>
                <a:p>
                  <a:endParaRPr lang="en-US"/>
                </a:p>
              </p:txBody>
            </p:sp>
            <p:sp>
              <p:nvSpPr>
                <p:cNvPr id="75" name="Line 132"/>
                <p:cNvSpPr>
                  <a:spLocks noChangeShapeType="1"/>
                </p:cNvSpPr>
                <p:nvPr/>
              </p:nvSpPr>
              <p:spPr bwMode="auto">
                <a:xfrm rot="5400000">
                  <a:off x="3600" y="3552"/>
                  <a:ext cx="96" cy="0"/>
                </a:xfrm>
                <a:prstGeom prst="line">
                  <a:avLst/>
                </a:prstGeom>
                <a:noFill/>
                <a:ln w="19050">
                  <a:solidFill>
                    <a:schemeClr val="tx1"/>
                  </a:solidFill>
                  <a:round/>
                  <a:headEnd/>
                  <a:tailEnd/>
                </a:ln>
              </p:spPr>
              <p:txBody>
                <a:bodyPr wrap="none" anchor="ctr"/>
                <a:lstStyle/>
                <a:p>
                  <a:endParaRPr lang="en-US"/>
                </a:p>
              </p:txBody>
            </p:sp>
            <p:sp>
              <p:nvSpPr>
                <p:cNvPr id="76" name="Line 133"/>
                <p:cNvSpPr>
                  <a:spLocks noChangeShapeType="1"/>
                </p:cNvSpPr>
                <p:nvPr/>
              </p:nvSpPr>
              <p:spPr bwMode="auto">
                <a:xfrm rot="5400000">
                  <a:off x="3744" y="3552"/>
                  <a:ext cx="96" cy="0"/>
                </a:xfrm>
                <a:prstGeom prst="line">
                  <a:avLst/>
                </a:prstGeom>
                <a:noFill/>
                <a:ln w="19050">
                  <a:solidFill>
                    <a:schemeClr val="tx1"/>
                  </a:solidFill>
                  <a:round/>
                  <a:headEnd/>
                  <a:tailEnd/>
                </a:ln>
              </p:spPr>
              <p:txBody>
                <a:bodyPr wrap="none" anchor="ctr"/>
                <a:lstStyle/>
                <a:p>
                  <a:endParaRPr lang="en-US"/>
                </a:p>
              </p:txBody>
            </p:sp>
            <p:sp>
              <p:nvSpPr>
                <p:cNvPr id="77" name="Line 134"/>
                <p:cNvSpPr>
                  <a:spLocks noChangeShapeType="1"/>
                </p:cNvSpPr>
                <p:nvPr/>
              </p:nvSpPr>
              <p:spPr bwMode="auto">
                <a:xfrm>
                  <a:off x="3792" y="3600"/>
                  <a:ext cx="144" cy="0"/>
                </a:xfrm>
                <a:prstGeom prst="line">
                  <a:avLst/>
                </a:prstGeom>
                <a:noFill/>
                <a:ln w="19050">
                  <a:solidFill>
                    <a:schemeClr val="tx1"/>
                  </a:solidFill>
                  <a:round/>
                  <a:headEnd/>
                  <a:tailEnd/>
                </a:ln>
              </p:spPr>
              <p:txBody>
                <a:bodyPr wrap="none" anchor="ctr"/>
                <a:lstStyle/>
                <a:p>
                  <a:endParaRPr lang="en-US"/>
                </a:p>
              </p:txBody>
            </p:sp>
            <p:sp>
              <p:nvSpPr>
                <p:cNvPr id="78" name="Line 135"/>
                <p:cNvSpPr>
                  <a:spLocks noChangeShapeType="1"/>
                </p:cNvSpPr>
                <p:nvPr/>
              </p:nvSpPr>
              <p:spPr bwMode="auto">
                <a:xfrm rot="5400000">
                  <a:off x="3888" y="3552"/>
                  <a:ext cx="96" cy="0"/>
                </a:xfrm>
                <a:prstGeom prst="line">
                  <a:avLst/>
                </a:prstGeom>
                <a:noFill/>
                <a:ln w="19050">
                  <a:solidFill>
                    <a:schemeClr val="tx1"/>
                  </a:solidFill>
                  <a:round/>
                  <a:headEnd/>
                  <a:tailEnd/>
                </a:ln>
              </p:spPr>
              <p:txBody>
                <a:bodyPr wrap="none" anchor="ctr"/>
                <a:lstStyle/>
                <a:p>
                  <a:endParaRPr lang="en-US"/>
                </a:p>
              </p:txBody>
            </p:sp>
            <p:sp>
              <p:nvSpPr>
                <p:cNvPr id="79" name="Line 136"/>
                <p:cNvSpPr>
                  <a:spLocks noChangeShapeType="1"/>
                </p:cNvSpPr>
                <p:nvPr/>
              </p:nvSpPr>
              <p:spPr bwMode="auto">
                <a:xfrm rot="5400000">
                  <a:off x="4032" y="3552"/>
                  <a:ext cx="96" cy="0"/>
                </a:xfrm>
                <a:prstGeom prst="line">
                  <a:avLst/>
                </a:prstGeom>
                <a:noFill/>
                <a:ln w="19050">
                  <a:solidFill>
                    <a:schemeClr val="tx1"/>
                  </a:solidFill>
                  <a:round/>
                  <a:headEnd/>
                  <a:tailEnd/>
                </a:ln>
              </p:spPr>
              <p:txBody>
                <a:bodyPr wrap="none" anchor="ctr"/>
                <a:lstStyle/>
                <a:p>
                  <a:endParaRPr lang="en-US"/>
                </a:p>
              </p:txBody>
            </p:sp>
            <p:sp>
              <p:nvSpPr>
                <p:cNvPr id="80" name="Line 137"/>
                <p:cNvSpPr>
                  <a:spLocks noChangeShapeType="1"/>
                </p:cNvSpPr>
                <p:nvPr/>
              </p:nvSpPr>
              <p:spPr bwMode="auto">
                <a:xfrm>
                  <a:off x="3936" y="3504"/>
                  <a:ext cx="144" cy="0"/>
                </a:xfrm>
                <a:prstGeom prst="line">
                  <a:avLst/>
                </a:prstGeom>
                <a:noFill/>
                <a:ln w="19050">
                  <a:solidFill>
                    <a:schemeClr val="tx1"/>
                  </a:solidFill>
                  <a:round/>
                  <a:headEnd/>
                  <a:tailEnd/>
                </a:ln>
              </p:spPr>
              <p:txBody>
                <a:bodyPr wrap="none" anchor="ctr"/>
                <a:lstStyle/>
                <a:p>
                  <a:endParaRPr lang="en-US"/>
                </a:p>
              </p:txBody>
            </p:sp>
            <p:sp>
              <p:nvSpPr>
                <p:cNvPr id="81" name="Line 138"/>
                <p:cNvSpPr>
                  <a:spLocks noChangeShapeType="1"/>
                </p:cNvSpPr>
                <p:nvPr/>
              </p:nvSpPr>
              <p:spPr bwMode="auto">
                <a:xfrm>
                  <a:off x="4080" y="3600"/>
                  <a:ext cx="144" cy="0"/>
                </a:xfrm>
                <a:prstGeom prst="line">
                  <a:avLst/>
                </a:prstGeom>
                <a:noFill/>
                <a:ln w="19050">
                  <a:solidFill>
                    <a:schemeClr val="tx1"/>
                  </a:solidFill>
                  <a:round/>
                  <a:headEnd/>
                  <a:tailEnd/>
                </a:ln>
              </p:spPr>
              <p:txBody>
                <a:bodyPr wrap="none" anchor="ctr"/>
                <a:lstStyle/>
                <a:p>
                  <a:endParaRPr lang="en-US"/>
                </a:p>
              </p:txBody>
            </p:sp>
            <p:sp>
              <p:nvSpPr>
                <p:cNvPr id="82" name="Line 139"/>
                <p:cNvSpPr>
                  <a:spLocks noChangeShapeType="1"/>
                </p:cNvSpPr>
                <p:nvPr/>
              </p:nvSpPr>
              <p:spPr bwMode="auto">
                <a:xfrm>
                  <a:off x="4224" y="3504"/>
                  <a:ext cx="144" cy="0"/>
                </a:xfrm>
                <a:prstGeom prst="line">
                  <a:avLst/>
                </a:prstGeom>
                <a:noFill/>
                <a:ln w="19050">
                  <a:solidFill>
                    <a:schemeClr val="tx1"/>
                  </a:solidFill>
                  <a:round/>
                  <a:headEnd/>
                  <a:tailEnd/>
                </a:ln>
              </p:spPr>
              <p:txBody>
                <a:bodyPr wrap="none" anchor="ctr"/>
                <a:lstStyle/>
                <a:p>
                  <a:endParaRPr lang="en-US"/>
                </a:p>
              </p:txBody>
            </p:sp>
            <p:sp>
              <p:nvSpPr>
                <p:cNvPr id="83" name="Line 140"/>
                <p:cNvSpPr>
                  <a:spLocks noChangeShapeType="1"/>
                </p:cNvSpPr>
                <p:nvPr/>
              </p:nvSpPr>
              <p:spPr bwMode="auto">
                <a:xfrm rot="5400000">
                  <a:off x="4176" y="3552"/>
                  <a:ext cx="96" cy="0"/>
                </a:xfrm>
                <a:prstGeom prst="line">
                  <a:avLst/>
                </a:prstGeom>
                <a:noFill/>
                <a:ln w="19050">
                  <a:solidFill>
                    <a:schemeClr val="tx1"/>
                  </a:solidFill>
                  <a:round/>
                  <a:headEnd/>
                  <a:tailEnd/>
                </a:ln>
              </p:spPr>
              <p:txBody>
                <a:bodyPr wrap="none" anchor="ctr"/>
                <a:lstStyle/>
                <a:p>
                  <a:endParaRPr lang="en-US"/>
                </a:p>
              </p:txBody>
            </p:sp>
            <p:sp>
              <p:nvSpPr>
                <p:cNvPr id="84" name="Line 141"/>
                <p:cNvSpPr>
                  <a:spLocks noChangeShapeType="1"/>
                </p:cNvSpPr>
                <p:nvPr/>
              </p:nvSpPr>
              <p:spPr bwMode="auto">
                <a:xfrm rot="5400000">
                  <a:off x="4320" y="3552"/>
                  <a:ext cx="96" cy="0"/>
                </a:xfrm>
                <a:prstGeom prst="line">
                  <a:avLst/>
                </a:prstGeom>
                <a:noFill/>
                <a:ln w="19050">
                  <a:solidFill>
                    <a:schemeClr val="tx1"/>
                  </a:solidFill>
                  <a:round/>
                  <a:headEnd/>
                  <a:tailEnd/>
                </a:ln>
              </p:spPr>
              <p:txBody>
                <a:bodyPr wrap="none" anchor="ctr"/>
                <a:lstStyle/>
                <a:p>
                  <a:endParaRPr lang="en-US"/>
                </a:p>
              </p:txBody>
            </p:sp>
            <p:sp>
              <p:nvSpPr>
                <p:cNvPr id="85" name="Line 142"/>
                <p:cNvSpPr>
                  <a:spLocks noChangeShapeType="1"/>
                </p:cNvSpPr>
                <p:nvPr/>
              </p:nvSpPr>
              <p:spPr bwMode="auto">
                <a:xfrm>
                  <a:off x="4368" y="3600"/>
                  <a:ext cx="144" cy="0"/>
                </a:xfrm>
                <a:prstGeom prst="line">
                  <a:avLst/>
                </a:prstGeom>
                <a:noFill/>
                <a:ln w="19050">
                  <a:solidFill>
                    <a:schemeClr val="tx1"/>
                  </a:solidFill>
                  <a:round/>
                  <a:headEnd/>
                  <a:tailEnd/>
                </a:ln>
              </p:spPr>
              <p:txBody>
                <a:bodyPr wrap="none" anchor="ctr"/>
                <a:lstStyle/>
                <a:p>
                  <a:endParaRPr lang="en-US"/>
                </a:p>
              </p:txBody>
            </p:sp>
            <p:sp>
              <p:nvSpPr>
                <p:cNvPr id="86" name="Line 143"/>
                <p:cNvSpPr>
                  <a:spLocks noChangeShapeType="1"/>
                </p:cNvSpPr>
                <p:nvPr/>
              </p:nvSpPr>
              <p:spPr bwMode="auto">
                <a:xfrm rot="5400000">
                  <a:off x="4464" y="3552"/>
                  <a:ext cx="96" cy="0"/>
                </a:xfrm>
                <a:prstGeom prst="line">
                  <a:avLst/>
                </a:prstGeom>
                <a:noFill/>
                <a:ln w="19050">
                  <a:solidFill>
                    <a:schemeClr val="tx1"/>
                  </a:solidFill>
                  <a:round/>
                  <a:headEnd/>
                  <a:tailEnd/>
                </a:ln>
              </p:spPr>
              <p:txBody>
                <a:bodyPr wrap="none" anchor="ctr"/>
                <a:lstStyle/>
                <a:p>
                  <a:endParaRPr lang="en-US"/>
                </a:p>
              </p:txBody>
            </p:sp>
            <p:sp>
              <p:nvSpPr>
                <p:cNvPr id="87" name="Line 144"/>
                <p:cNvSpPr>
                  <a:spLocks noChangeShapeType="1"/>
                </p:cNvSpPr>
                <p:nvPr/>
              </p:nvSpPr>
              <p:spPr bwMode="auto">
                <a:xfrm rot="5400000">
                  <a:off x="4608" y="3552"/>
                  <a:ext cx="96" cy="0"/>
                </a:xfrm>
                <a:prstGeom prst="line">
                  <a:avLst/>
                </a:prstGeom>
                <a:noFill/>
                <a:ln w="19050">
                  <a:solidFill>
                    <a:schemeClr val="tx1"/>
                  </a:solidFill>
                  <a:round/>
                  <a:headEnd/>
                  <a:tailEnd/>
                </a:ln>
              </p:spPr>
              <p:txBody>
                <a:bodyPr wrap="none" anchor="ctr"/>
                <a:lstStyle/>
                <a:p>
                  <a:endParaRPr lang="en-US"/>
                </a:p>
              </p:txBody>
            </p:sp>
            <p:sp>
              <p:nvSpPr>
                <p:cNvPr id="88" name="Line 145"/>
                <p:cNvSpPr>
                  <a:spLocks noChangeShapeType="1"/>
                </p:cNvSpPr>
                <p:nvPr/>
              </p:nvSpPr>
              <p:spPr bwMode="auto">
                <a:xfrm>
                  <a:off x="4512" y="3504"/>
                  <a:ext cx="144" cy="0"/>
                </a:xfrm>
                <a:prstGeom prst="line">
                  <a:avLst/>
                </a:prstGeom>
                <a:noFill/>
                <a:ln w="19050">
                  <a:solidFill>
                    <a:schemeClr val="tx1"/>
                  </a:solidFill>
                  <a:round/>
                  <a:headEnd/>
                  <a:tailEnd/>
                </a:ln>
              </p:spPr>
              <p:txBody>
                <a:bodyPr wrap="none" anchor="ctr"/>
                <a:lstStyle/>
                <a:p>
                  <a:endParaRPr lang="en-US"/>
                </a:p>
              </p:txBody>
            </p:sp>
            <p:sp>
              <p:nvSpPr>
                <p:cNvPr id="89" name="Line 146"/>
                <p:cNvSpPr>
                  <a:spLocks noChangeShapeType="1"/>
                </p:cNvSpPr>
                <p:nvPr/>
              </p:nvSpPr>
              <p:spPr bwMode="auto">
                <a:xfrm>
                  <a:off x="4656" y="3600"/>
                  <a:ext cx="144" cy="0"/>
                </a:xfrm>
                <a:prstGeom prst="line">
                  <a:avLst/>
                </a:prstGeom>
                <a:noFill/>
                <a:ln w="19050">
                  <a:solidFill>
                    <a:schemeClr val="tx1"/>
                  </a:solidFill>
                  <a:round/>
                  <a:headEnd/>
                  <a:tailEnd/>
                </a:ln>
              </p:spPr>
              <p:txBody>
                <a:bodyPr wrap="none" anchor="ctr"/>
                <a:lstStyle/>
                <a:p>
                  <a:endParaRPr lang="en-US"/>
                </a:p>
              </p:txBody>
            </p:sp>
            <p:sp>
              <p:nvSpPr>
                <p:cNvPr id="90" name="Line 147"/>
                <p:cNvSpPr>
                  <a:spLocks noChangeShapeType="1"/>
                </p:cNvSpPr>
                <p:nvPr/>
              </p:nvSpPr>
              <p:spPr bwMode="auto">
                <a:xfrm>
                  <a:off x="4800" y="3504"/>
                  <a:ext cx="144" cy="0"/>
                </a:xfrm>
                <a:prstGeom prst="line">
                  <a:avLst/>
                </a:prstGeom>
                <a:noFill/>
                <a:ln w="19050">
                  <a:solidFill>
                    <a:schemeClr val="tx1"/>
                  </a:solidFill>
                  <a:round/>
                  <a:headEnd/>
                  <a:tailEnd/>
                </a:ln>
              </p:spPr>
              <p:txBody>
                <a:bodyPr wrap="none" anchor="ctr"/>
                <a:lstStyle/>
                <a:p>
                  <a:endParaRPr lang="en-US"/>
                </a:p>
              </p:txBody>
            </p:sp>
            <p:sp>
              <p:nvSpPr>
                <p:cNvPr id="91" name="Line 148"/>
                <p:cNvSpPr>
                  <a:spLocks noChangeShapeType="1"/>
                </p:cNvSpPr>
                <p:nvPr/>
              </p:nvSpPr>
              <p:spPr bwMode="auto">
                <a:xfrm rot="5400000">
                  <a:off x="4752" y="3552"/>
                  <a:ext cx="96" cy="0"/>
                </a:xfrm>
                <a:prstGeom prst="line">
                  <a:avLst/>
                </a:prstGeom>
                <a:noFill/>
                <a:ln w="19050">
                  <a:solidFill>
                    <a:schemeClr val="tx1"/>
                  </a:solidFill>
                  <a:round/>
                  <a:headEnd/>
                  <a:tailEnd/>
                </a:ln>
              </p:spPr>
              <p:txBody>
                <a:bodyPr wrap="none" anchor="ctr"/>
                <a:lstStyle/>
                <a:p>
                  <a:endParaRPr lang="en-US"/>
                </a:p>
              </p:txBody>
            </p:sp>
            <p:sp>
              <p:nvSpPr>
                <p:cNvPr id="92" name="Line 149"/>
                <p:cNvSpPr>
                  <a:spLocks noChangeShapeType="1"/>
                </p:cNvSpPr>
                <p:nvPr/>
              </p:nvSpPr>
              <p:spPr bwMode="auto">
                <a:xfrm rot="5400000">
                  <a:off x="4896" y="3552"/>
                  <a:ext cx="96" cy="0"/>
                </a:xfrm>
                <a:prstGeom prst="line">
                  <a:avLst/>
                </a:prstGeom>
                <a:noFill/>
                <a:ln w="19050">
                  <a:solidFill>
                    <a:schemeClr val="tx1"/>
                  </a:solidFill>
                  <a:round/>
                  <a:headEnd/>
                  <a:tailEnd/>
                </a:ln>
              </p:spPr>
              <p:txBody>
                <a:bodyPr wrap="none" anchor="ctr"/>
                <a:lstStyle/>
                <a:p>
                  <a:endParaRPr lang="en-US"/>
                </a:p>
              </p:txBody>
            </p:sp>
            <p:sp>
              <p:nvSpPr>
                <p:cNvPr id="93" name="Line 150"/>
                <p:cNvSpPr>
                  <a:spLocks noChangeShapeType="1"/>
                </p:cNvSpPr>
                <p:nvPr/>
              </p:nvSpPr>
              <p:spPr bwMode="auto">
                <a:xfrm>
                  <a:off x="4944" y="3600"/>
                  <a:ext cx="144" cy="0"/>
                </a:xfrm>
                <a:prstGeom prst="line">
                  <a:avLst/>
                </a:prstGeom>
                <a:noFill/>
                <a:ln w="19050">
                  <a:solidFill>
                    <a:schemeClr val="tx1"/>
                  </a:solidFill>
                  <a:round/>
                  <a:headEnd/>
                  <a:tailEnd/>
                </a:ln>
              </p:spPr>
              <p:txBody>
                <a:bodyPr wrap="none" anchor="ctr"/>
                <a:lstStyle/>
                <a:p>
                  <a:endParaRPr lang="en-US"/>
                </a:p>
              </p:txBody>
            </p:sp>
            <p:sp>
              <p:nvSpPr>
                <p:cNvPr id="94" name="Line 151"/>
                <p:cNvSpPr>
                  <a:spLocks noChangeShapeType="1"/>
                </p:cNvSpPr>
                <p:nvPr/>
              </p:nvSpPr>
              <p:spPr bwMode="auto">
                <a:xfrm rot="5400000">
                  <a:off x="5040" y="3552"/>
                  <a:ext cx="96" cy="0"/>
                </a:xfrm>
                <a:prstGeom prst="line">
                  <a:avLst/>
                </a:prstGeom>
                <a:noFill/>
                <a:ln w="19050">
                  <a:solidFill>
                    <a:schemeClr val="tx1"/>
                  </a:solidFill>
                  <a:round/>
                  <a:headEnd/>
                  <a:tailEnd/>
                </a:ln>
              </p:spPr>
              <p:txBody>
                <a:bodyPr wrap="none" anchor="ctr"/>
                <a:lstStyle/>
                <a:p>
                  <a:endParaRPr lang="en-US"/>
                </a:p>
              </p:txBody>
            </p:sp>
            <p:sp>
              <p:nvSpPr>
                <p:cNvPr id="95" name="Line 152"/>
                <p:cNvSpPr>
                  <a:spLocks noChangeShapeType="1"/>
                </p:cNvSpPr>
                <p:nvPr/>
              </p:nvSpPr>
              <p:spPr bwMode="auto">
                <a:xfrm rot="5400000">
                  <a:off x="5184" y="3552"/>
                  <a:ext cx="96" cy="0"/>
                </a:xfrm>
                <a:prstGeom prst="line">
                  <a:avLst/>
                </a:prstGeom>
                <a:noFill/>
                <a:ln w="19050">
                  <a:solidFill>
                    <a:schemeClr val="tx1"/>
                  </a:solidFill>
                  <a:round/>
                  <a:headEnd/>
                  <a:tailEnd/>
                </a:ln>
              </p:spPr>
              <p:txBody>
                <a:bodyPr wrap="none" anchor="ctr"/>
                <a:lstStyle/>
                <a:p>
                  <a:endParaRPr lang="en-US"/>
                </a:p>
              </p:txBody>
            </p:sp>
            <p:sp>
              <p:nvSpPr>
                <p:cNvPr id="96" name="Line 153"/>
                <p:cNvSpPr>
                  <a:spLocks noChangeShapeType="1"/>
                </p:cNvSpPr>
                <p:nvPr/>
              </p:nvSpPr>
              <p:spPr bwMode="auto">
                <a:xfrm>
                  <a:off x="5088" y="3504"/>
                  <a:ext cx="144" cy="0"/>
                </a:xfrm>
                <a:prstGeom prst="line">
                  <a:avLst/>
                </a:prstGeom>
                <a:noFill/>
                <a:ln w="19050">
                  <a:solidFill>
                    <a:schemeClr val="tx1"/>
                  </a:solidFill>
                  <a:round/>
                  <a:headEnd/>
                  <a:tailEnd/>
                </a:ln>
              </p:spPr>
              <p:txBody>
                <a:bodyPr wrap="none" anchor="ctr"/>
                <a:lstStyle/>
                <a:p>
                  <a:endParaRPr lang="en-US"/>
                </a:p>
              </p:txBody>
            </p:sp>
            <p:sp>
              <p:nvSpPr>
                <p:cNvPr id="97" name="Line 154"/>
                <p:cNvSpPr>
                  <a:spLocks noChangeShapeType="1"/>
                </p:cNvSpPr>
                <p:nvPr/>
              </p:nvSpPr>
              <p:spPr bwMode="auto">
                <a:xfrm>
                  <a:off x="5232" y="3600"/>
                  <a:ext cx="144" cy="0"/>
                </a:xfrm>
                <a:prstGeom prst="line">
                  <a:avLst/>
                </a:prstGeom>
                <a:noFill/>
                <a:ln w="19050">
                  <a:solidFill>
                    <a:schemeClr val="tx1"/>
                  </a:solidFill>
                  <a:round/>
                  <a:headEnd/>
                  <a:tailEnd/>
                </a:ln>
              </p:spPr>
              <p:txBody>
                <a:bodyPr wrap="none" anchor="ctr"/>
                <a:lstStyle/>
                <a:p>
                  <a:endParaRPr lang="en-US"/>
                </a:p>
              </p:txBody>
            </p:sp>
            <p:sp>
              <p:nvSpPr>
                <p:cNvPr id="98" name="Line 155"/>
                <p:cNvSpPr>
                  <a:spLocks noChangeShapeType="1"/>
                </p:cNvSpPr>
                <p:nvPr/>
              </p:nvSpPr>
              <p:spPr bwMode="auto">
                <a:xfrm rot="5400000">
                  <a:off x="5328" y="3552"/>
                  <a:ext cx="96" cy="0"/>
                </a:xfrm>
                <a:prstGeom prst="line">
                  <a:avLst/>
                </a:prstGeom>
                <a:noFill/>
                <a:ln w="19050">
                  <a:solidFill>
                    <a:schemeClr val="tx1"/>
                  </a:solidFill>
                  <a:round/>
                  <a:headEnd/>
                  <a:tailEnd/>
                </a:ln>
              </p:spPr>
              <p:txBody>
                <a:bodyPr wrap="none" anchor="ctr"/>
                <a:lstStyle/>
                <a:p>
                  <a:endParaRPr lang="en-US"/>
                </a:p>
              </p:txBody>
            </p:sp>
            <p:sp>
              <p:nvSpPr>
                <p:cNvPr id="99" name="Line 156"/>
                <p:cNvSpPr>
                  <a:spLocks noChangeShapeType="1"/>
                </p:cNvSpPr>
                <p:nvPr/>
              </p:nvSpPr>
              <p:spPr bwMode="auto">
                <a:xfrm rot="5400000">
                  <a:off x="5472" y="3552"/>
                  <a:ext cx="96" cy="0"/>
                </a:xfrm>
                <a:prstGeom prst="line">
                  <a:avLst/>
                </a:prstGeom>
                <a:noFill/>
                <a:ln w="19050">
                  <a:solidFill>
                    <a:schemeClr val="tx1"/>
                  </a:solidFill>
                  <a:round/>
                  <a:headEnd/>
                  <a:tailEnd/>
                </a:ln>
              </p:spPr>
              <p:txBody>
                <a:bodyPr wrap="none" anchor="ctr"/>
                <a:lstStyle/>
                <a:p>
                  <a:endParaRPr lang="en-US"/>
                </a:p>
              </p:txBody>
            </p:sp>
            <p:sp>
              <p:nvSpPr>
                <p:cNvPr id="100" name="Line 157"/>
                <p:cNvSpPr>
                  <a:spLocks noChangeShapeType="1"/>
                </p:cNvSpPr>
                <p:nvPr/>
              </p:nvSpPr>
              <p:spPr bwMode="auto">
                <a:xfrm>
                  <a:off x="5376" y="3504"/>
                  <a:ext cx="144" cy="0"/>
                </a:xfrm>
                <a:prstGeom prst="line">
                  <a:avLst/>
                </a:prstGeom>
                <a:noFill/>
                <a:ln w="19050">
                  <a:solidFill>
                    <a:schemeClr val="tx1"/>
                  </a:solidFill>
                  <a:round/>
                  <a:headEnd/>
                  <a:tailEnd/>
                </a:ln>
              </p:spPr>
              <p:txBody>
                <a:bodyPr wrap="none" anchor="ctr"/>
                <a:lstStyle/>
                <a:p>
                  <a:endParaRPr lang="en-US"/>
                </a:p>
              </p:txBody>
            </p:sp>
            <p:sp>
              <p:nvSpPr>
                <p:cNvPr id="101" name="Line 158"/>
                <p:cNvSpPr>
                  <a:spLocks noChangeShapeType="1"/>
                </p:cNvSpPr>
                <p:nvPr/>
              </p:nvSpPr>
              <p:spPr bwMode="auto">
                <a:xfrm>
                  <a:off x="5520" y="3600"/>
                  <a:ext cx="144" cy="0"/>
                </a:xfrm>
                <a:prstGeom prst="line">
                  <a:avLst/>
                </a:prstGeom>
                <a:noFill/>
                <a:ln w="19050">
                  <a:solidFill>
                    <a:schemeClr val="tx1"/>
                  </a:solidFill>
                  <a:round/>
                  <a:headEnd/>
                  <a:tailEnd/>
                </a:ln>
              </p:spPr>
              <p:txBody>
                <a:bodyPr wrap="none" anchor="ctr"/>
                <a:lstStyle/>
                <a:p>
                  <a:endParaRPr lang="en-US"/>
                </a:p>
              </p:txBody>
            </p:sp>
          </p:grpSp>
          <p:grpSp>
            <p:nvGrpSpPr>
              <p:cNvPr id="24" name="Group 159"/>
              <p:cNvGrpSpPr>
                <a:grpSpLocks/>
              </p:cNvGrpSpPr>
              <p:nvPr/>
            </p:nvGrpSpPr>
            <p:grpSpPr bwMode="auto">
              <a:xfrm>
                <a:off x="2160" y="3216"/>
                <a:ext cx="2736" cy="96"/>
                <a:chOff x="2016" y="3312"/>
                <a:chExt cx="2736" cy="96"/>
              </a:xfrm>
            </p:grpSpPr>
            <p:sp>
              <p:nvSpPr>
                <p:cNvPr id="60" name="Line 160"/>
                <p:cNvSpPr>
                  <a:spLocks noChangeShapeType="1"/>
                </p:cNvSpPr>
                <p:nvPr/>
              </p:nvSpPr>
              <p:spPr bwMode="auto">
                <a:xfrm>
                  <a:off x="2016" y="3312"/>
                  <a:ext cx="96" cy="0"/>
                </a:xfrm>
                <a:prstGeom prst="line">
                  <a:avLst/>
                </a:prstGeom>
                <a:noFill/>
                <a:ln w="19050">
                  <a:solidFill>
                    <a:srgbClr val="990033"/>
                  </a:solidFill>
                  <a:round/>
                  <a:headEnd/>
                  <a:tailEnd/>
                </a:ln>
              </p:spPr>
              <p:txBody>
                <a:bodyPr wrap="none" anchor="ctr"/>
                <a:lstStyle/>
                <a:p>
                  <a:endParaRPr lang="en-US"/>
                </a:p>
              </p:txBody>
            </p:sp>
            <p:sp>
              <p:nvSpPr>
                <p:cNvPr id="61" name="Line 161"/>
                <p:cNvSpPr>
                  <a:spLocks noChangeShapeType="1"/>
                </p:cNvSpPr>
                <p:nvPr/>
              </p:nvSpPr>
              <p:spPr bwMode="auto">
                <a:xfrm rot="5400000">
                  <a:off x="2064" y="3360"/>
                  <a:ext cx="96" cy="0"/>
                </a:xfrm>
                <a:prstGeom prst="line">
                  <a:avLst/>
                </a:prstGeom>
                <a:noFill/>
                <a:ln w="19050">
                  <a:solidFill>
                    <a:srgbClr val="990033"/>
                  </a:solidFill>
                  <a:round/>
                  <a:headEnd/>
                  <a:tailEnd/>
                </a:ln>
              </p:spPr>
              <p:txBody>
                <a:bodyPr wrap="none" anchor="ctr"/>
                <a:lstStyle/>
                <a:p>
                  <a:endParaRPr lang="en-US"/>
                </a:p>
              </p:txBody>
            </p:sp>
            <p:sp>
              <p:nvSpPr>
                <p:cNvPr id="62" name="Line 162"/>
                <p:cNvSpPr>
                  <a:spLocks noChangeShapeType="1"/>
                </p:cNvSpPr>
                <p:nvPr/>
              </p:nvSpPr>
              <p:spPr bwMode="auto">
                <a:xfrm>
                  <a:off x="2112" y="3408"/>
                  <a:ext cx="816" cy="0"/>
                </a:xfrm>
                <a:prstGeom prst="line">
                  <a:avLst/>
                </a:prstGeom>
                <a:noFill/>
                <a:ln w="19050">
                  <a:solidFill>
                    <a:srgbClr val="990033"/>
                  </a:solidFill>
                  <a:round/>
                  <a:headEnd/>
                  <a:tailEnd/>
                </a:ln>
              </p:spPr>
              <p:txBody>
                <a:bodyPr wrap="none" anchor="ctr"/>
                <a:lstStyle/>
                <a:p>
                  <a:endParaRPr lang="en-US"/>
                </a:p>
              </p:txBody>
            </p:sp>
            <p:sp>
              <p:nvSpPr>
                <p:cNvPr id="63" name="Line 163"/>
                <p:cNvSpPr>
                  <a:spLocks noChangeShapeType="1"/>
                </p:cNvSpPr>
                <p:nvPr/>
              </p:nvSpPr>
              <p:spPr bwMode="auto">
                <a:xfrm rot="5400000">
                  <a:off x="2880" y="3360"/>
                  <a:ext cx="96" cy="0"/>
                </a:xfrm>
                <a:prstGeom prst="line">
                  <a:avLst/>
                </a:prstGeom>
                <a:noFill/>
                <a:ln w="19050">
                  <a:solidFill>
                    <a:srgbClr val="990033"/>
                  </a:solidFill>
                  <a:round/>
                  <a:headEnd/>
                  <a:tailEnd/>
                </a:ln>
              </p:spPr>
              <p:txBody>
                <a:bodyPr wrap="none" anchor="ctr"/>
                <a:lstStyle/>
                <a:p>
                  <a:endParaRPr lang="en-US"/>
                </a:p>
              </p:txBody>
            </p:sp>
            <p:sp>
              <p:nvSpPr>
                <p:cNvPr id="64" name="Line 164"/>
                <p:cNvSpPr>
                  <a:spLocks noChangeShapeType="1"/>
                </p:cNvSpPr>
                <p:nvPr/>
              </p:nvSpPr>
              <p:spPr bwMode="auto">
                <a:xfrm>
                  <a:off x="2928" y="3312"/>
                  <a:ext cx="1824" cy="0"/>
                </a:xfrm>
                <a:prstGeom prst="line">
                  <a:avLst/>
                </a:prstGeom>
                <a:noFill/>
                <a:ln w="19050">
                  <a:solidFill>
                    <a:srgbClr val="990033"/>
                  </a:solidFill>
                  <a:round/>
                  <a:headEnd/>
                  <a:tailEnd/>
                </a:ln>
              </p:spPr>
              <p:txBody>
                <a:bodyPr wrap="none" anchor="ctr"/>
                <a:lstStyle/>
                <a:p>
                  <a:endParaRPr lang="en-US"/>
                </a:p>
              </p:txBody>
            </p:sp>
          </p:grpSp>
          <p:grpSp>
            <p:nvGrpSpPr>
              <p:cNvPr id="25" name="Group 165"/>
              <p:cNvGrpSpPr>
                <a:grpSpLocks/>
              </p:cNvGrpSpPr>
              <p:nvPr/>
            </p:nvGrpSpPr>
            <p:grpSpPr bwMode="auto">
              <a:xfrm>
                <a:off x="2160" y="3408"/>
                <a:ext cx="2784" cy="96"/>
                <a:chOff x="2016" y="3504"/>
                <a:chExt cx="2784" cy="96"/>
              </a:xfrm>
            </p:grpSpPr>
            <p:sp>
              <p:nvSpPr>
                <p:cNvPr id="57" name="Line 166"/>
                <p:cNvSpPr>
                  <a:spLocks noChangeShapeType="1"/>
                </p:cNvSpPr>
                <p:nvPr/>
              </p:nvSpPr>
              <p:spPr bwMode="auto">
                <a:xfrm>
                  <a:off x="4080" y="3600"/>
                  <a:ext cx="720" cy="0"/>
                </a:xfrm>
                <a:prstGeom prst="line">
                  <a:avLst/>
                </a:prstGeom>
                <a:noFill/>
                <a:ln w="19050">
                  <a:solidFill>
                    <a:srgbClr val="0000CC"/>
                  </a:solidFill>
                  <a:round/>
                  <a:headEnd/>
                  <a:tailEnd/>
                </a:ln>
              </p:spPr>
              <p:txBody>
                <a:bodyPr wrap="none" anchor="ctr"/>
                <a:lstStyle/>
                <a:p>
                  <a:endParaRPr lang="en-US"/>
                </a:p>
              </p:txBody>
            </p:sp>
            <p:sp>
              <p:nvSpPr>
                <p:cNvPr id="58" name="Line 167"/>
                <p:cNvSpPr>
                  <a:spLocks noChangeShapeType="1"/>
                </p:cNvSpPr>
                <p:nvPr/>
              </p:nvSpPr>
              <p:spPr bwMode="auto">
                <a:xfrm rot="5400000">
                  <a:off x="4032" y="3552"/>
                  <a:ext cx="96" cy="0"/>
                </a:xfrm>
                <a:prstGeom prst="line">
                  <a:avLst/>
                </a:prstGeom>
                <a:noFill/>
                <a:ln w="19050">
                  <a:solidFill>
                    <a:srgbClr val="0000CC"/>
                  </a:solidFill>
                  <a:round/>
                  <a:headEnd/>
                  <a:tailEnd/>
                </a:ln>
              </p:spPr>
              <p:txBody>
                <a:bodyPr wrap="none" anchor="ctr"/>
                <a:lstStyle/>
                <a:p>
                  <a:endParaRPr lang="en-US"/>
                </a:p>
              </p:txBody>
            </p:sp>
            <p:sp>
              <p:nvSpPr>
                <p:cNvPr id="59" name="Line 168"/>
                <p:cNvSpPr>
                  <a:spLocks noChangeShapeType="1"/>
                </p:cNvSpPr>
                <p:nvPr/>
              </p:nvSpPr>
              <p:spPr bwMode="auto">
                <a:xfrm>
                  <a:off x="2016" y="3504"/>
                  <a:ext cx="2064" cy="0"/>
                </a:xfrm>
                <a:prstGeom prst="line">
                  <a:avLst/>
                </a:prstGeom>
                <a:noFill/>
                <a:ln w="19050">
                  <a:solidFill>
                    <a:srgbClr val="0000CC"/>
                  </a:solidFill>
                  <a:round/>
                  <a:headEnd/>
                  <a:tailEnd/>
                </a:ln>
              </p:spPr>
              <p:txBody>
                <a:bodyPr wrap="none" anchor="ctr"/>
                <a:lstStyle/>
                <a:p>
                  <a:endParaRPr lang="en-US"/>
                </a:p>
              </p:txBody>
            </p:sp>
          </p:grpSp>
          <p:sp>
            <p:nvSpPr>
              <p:cNvPr id="26" name="Line 169"/>
              <p:cNvSpPr>
                <a:spLocks noChangeShapeType="1"/>
              </p:cNvSpPr>
              <p:nvPr/>
            </p:nvSpPr>
            <p:spPr bwMode="auto">
              <a:xfrm rot="5400000">
                <a:off x="2880" y="3504"/>
                <a:ext cx="384" cy="0"/>
              </a:xfrm>
              <a:prstGeom prst="line">
                <a:avLst/>
              </a:prstGeom>
              <a:noFill/>
              <a:ln w="19050">
                <a:solidFill>
                  <a:schemeClr val="tx1"/>
                </a:solidFill>
                <a:prstDash val="dash"/>
                <a:round/>
                <a:headEnd/>
                <a:tailEnd/>
              </a:ln>
            </p:spPr>
            <p:txBody>
              <a:bodyPr wrap="none" anchor="ctr"/>
              <a:lstStyle/>
              <a:p>
                <a:endParaRPr lang="en-US"/>
              </a:p>
            </p:txBody>
          </p:sp>
          <p:sp>
            <p:nvSpPr>
              <p:cNvPr id="27" name="Line 170"/>
              <p:cNvSpPr>
                <a:spLocks noChangeShapeType="1"/>
              </p:cNvSpPr>
              <p:nvPr/>
            </p:nvSpPr>
            <p:spPr bwMode="auto">
              <a:xfrm rot="5400000">
                <a:off x="3480" y="3336"/>
                <a:ext cx="528" cy="0"/>
              </a:xfrm>
              <a:prstGeom prst="line">
                <a:avLst/>
              </a:prstGeom>
              <a:noFill/>
              <a:ln w="19050">
                <a:solidFill>
                  <a:schemeClr val="tx1"/>
                </a:solidFill>
                <a:prstDash val="dash"/>
                <a:round/>
                <a:headEnd/>
                <a:tailEnd/>
              </a:ln>
            </p:spPr>
            <p:txBody>
              <a:bodyPr wrap="none" anchor="ctr"/>
              <a:lstStyle/>
              <a:p>
                <a:endParaRPr lang="en-US"/>
              </a:p>
            </p:txBody>
          </p:sp>
          <p:sp>
            <p:nvSpPr>
              <p:cNvPr id="28" name="Line 171"/>
              <p:cNvSpPr>
                <a:spLocks noChangeShapeType="1"/>
              </p:cNvSpPr>
              <p:nvPr/>
            </p:nvSpPr>
            <p:spPr bwMode="auto">
              <a:xfrm rot="5400000">
                <a:off x="3768" y="3336"/>
                <a:ext cx="528" cy="0"/>
              </a:xfrm>
              <a:prstGeom prst="line">
                <a:avLst/>
              </a:prstGeom>
              <a:noFill/>
              <a:ln w="19050">
                <a:solidFill>
                  <a:schemeClr val="tx1"/>
                </a:solidFill>
                <a:prstDash val="dash"/>
                <a:round/>
                <a:headEnd/>
                <a:tailEnd/>
              </a:ln>
            </p:spPr>
            <p:txBody>
              <a:bodyPr wrap="none" anchor="ctr"/>
              <a:lstStyle/>
              <a:p>
                <a:endParaRPr lang="en-US"/>
              </a:p>
            </p:txBody>
          </p:sp>
          <p:grpSp>
            <p:nvGrpSpPr>
              <p:cNvPr id="29" name="Group 172"/>
              <p:cNvGrpSpPr>
                <a:grpSpLocks/>
              </p:cNvGrpSpPr>
              <p:nvPr/>
            </p:nvGrpSpPr>
            <p:grpSpPr bwMode="auto">
              <a:xfrm>
                <a:off x="2160" y="3600"/>
                <a:ext cx="2784" cy="96"/>
                <a:chOff x="2016" y="3696"/>
                <a:chExt cx="2784" cy="96"/>
              </a:xfrm>
            </p:grpSpPr>
            <p:sp>
              <p:nvSpPr>
                <p:cNvPr id="44" name="Line 173"/>
                <p:cNvSpPr>
                  <a:spLocks noChangeShapeType="1"/>
                </p:cNvSpPr>
                <p:nvPr/>
              </p:nvSpPr>
              <p:spPr bwMode="auto">
                <a:xfrm>
                  <a:off x="2016" y="3792"/>
                  <a:ext cx="96" cy="0"/>
                </a:xfrm>
                <a:prstGeom prst="line">
                  <a:avLst/>
                </a:prstGeom>
                <a:noFill/>
                <a:ln w="19050">
                  <a:solidFill>
                    <a:schemeClr val="tx1"/>
                  </a:solidFill>
                  <a:round/>
                  <a:headEnd/>
                  <a:tailEnd/>
                </a:ln>
              </p:spPr>
              <p:txBody>
                <a:bodyPr wrap="none" anchor="ctr"/>
                <a:lstStyle/>
                <a:p>
                  <a:endParaRPr lang="en-US"/>
                </a:p>
              </p:txBody>
            </p:sp>
            <p:sp>
              <p:nvSpPr>
                <p:cNvPr id="45" name="Line 174"/>
                <p:cNvSpPr>
                  <a:spLocks noChangeShapeType="1"/>
                </p:cNvSpPr>
                <p:nvPr/>
              </p:nvSpPr>
              <p:spPr bwMode="auto">
                <a:xfrm rot="5400000">
                  <a:off x="2064" y="3744"/>
                  <a:ext cx="96" cy="0"/>
                </a:xfrm>
                <a:prstGeom prst="line">
                  <a:avLst/>
                </a:prstGeom>
                <a:noFill/>
                <a:ln w="19050">
                  <a:solidFill>
                    <a:schemeClr val="tx1"/>
                  </a:solidFill>
                  <a:round/>
                  <a:headEnd/>
                  <a:tailEnd/>
                </a:ln>
              </p:spPr>
              <p:txBody>
                <a:bodyPr wrap="none" anchor="ctr"/>
                <a:lstStyle/>
                <a:p>
                  <a:endParaRPr lang="en-US"/>
                </a:p>
              </p:txBody>
            </p:sp>
            <p:sp>
              <p:nvSpPr>
                <p:cNvPr id="46" name="Line 175"/>
                <p:cNvSpPr>
                  <a:spLocks noChangeShapeType="1"/>
                </p:cNvSpPr>
                <p:nvPr/>
              </p:nvSpPr>
              <p:spPr bwMode="auto">
                <a:xfrm>
                  <a:off x="2112" y="3696"/>
                  <a:ext cx="912" cy="0"/>
                </a:xfrm>
                <a:prstGeom prst="line">
                  <a:avLst/>
                </a:prstGeom>
                <a:noFill/>
                <a:ln w="19050">
                  <a:solidFill>
                    <a:schemeClr val="tx1"/>
                  </a:solidFill>
                  <a:round/>
                  <a:headEnd/>
                  <a:tailEnd/>
                </a:ln>
              </p:spPr>
              <p:txBody>
                <a:bodyPr wrap="none" anchor="ctr"/>
                <a:lstStyle/>
                <a:p>
                  <a:endParaRPr lang="en-US"/>
                </a:p>
              </p:txBody>
            </p:sp>
            <p:sp>
              <p:nvSpPr>
                <p:cNvPr id="47" name="Line 176"/>
                <p:cNvSpPr>
                  <a:spLocks noChangeShapeType="1"/>
                </p:cNvSpPr>
                <p:nvPr/>
              </p:nvSpPr>
              <p:spPr bwMode="auto">
                <a:xfrm rot="5400000">
                  <a:off x="2976" y="3744"/>
                  <a:ext cx="96" cy="0"/>
                </a:xfrm>
                <a:prstGeom prst="line">
                  <a:avLst/>
                </a:prstGeom>
                <a:noFill/>
                <a:ln w="19050">
                  <a:solidFill>
                    <a:schemeClr val="tx1"/>
                  </a:solidFill>
                  <a:round/>
                  <a:headEnd/>
                  <a:tailEnd/>
                </a:ln>
              </p:spPr>
              <p:txBody>
                <a:bodyPr wrap="none" anchor="ctr"/>
                <a:lstStyle/>
                <a:p>
                  <a:endParaRPr lang="en-US"/>
                </a:p>
              </p:txBody>
            </p:sp>
            <p:sp>
              <p:nvSpPr>
                <p:cNvPr id="48" name="Line 177"/>
                <p:cNvSpPr>
                  <a:spLocks noChangeShapeType="1"/>
                </p:cNvSpPr>
                <p:nvPr/>
              </p:nvSpPr>
              <p:spPr bwMode="auto">
                <a:xfrm>
                  <a:off x="3024" y="3792"/>
                  <a:ext cx="288" cy="0"/>
                </a:xfrm>
                <a:prstGeom prst="line">
                  <a:avLst/>
                </a:prstGeom>
                <a:noFill/>
                <a:ln w="19050">
                  <a:solidFill>
                    <a:schemeClr val="tx1"/>
                  </a:solidFill>
                  <a:round/>
                  <a:headEnd/>
                  <a:tailEnd/>
                </a:ln>
              </p:spPr>
              <p:txBody>
                <a:bodyPr wrap="none" anchor="ctr"/>
                <a:lstStyle/>
                <a:p>
                  <a:endParaRPr lang="en-US"/>
                </a:p>
              </p:txBody>
            </p:sp>
            <p:sp>
              <p:nvSpPr>
                <p:cNvPr id="49" name="Line 178"/>
                <p:cNvSpPr>
                  <a:spLocks noChangeShapeType="1"/>
                </p:cNvSpPr>
                <p:nvPr/>
              </p:nvSpPr>
              <p:spPr bwMode="auto">
                <a:xfrm rot="5400000">
                  <a:off x="3264" y="3744"/>
                  <a:ext cx="96" cy="0"/>
                </a:xfrm>
                <a:prstGeom prst="line">
                  <a:avLst/>
                </a:prstGeom>
                <a:noFill/>
                <a:ln w="19050">
                  <a:solidFill>
                    <a:schemeClr val="tx1"/>
                  </a:solidFill>
                  <a:round/>
                  <a:headEnd/>
                  <a:tailEnd/>
                </a:ln>
              </p:spPr>
              <p:txBody>
                <a:bodyPr wrap="none" anchor="ctr"/>
                <a:lstStyle/>
                <a:p>
                  <a:endParaRPr lang="en-US"/>
                </a:p>
              </p:txBody>
            </p:sp>
            <p:sp>
              <p:nvSpPr>
                <p:cNvPr id="50" name="Line 179"/>
                <p:cNvSpPr>
                  <a:spLocks noChangeShapeType="1"/>
                </p:cNvSpPr>
                <p:nvPr/>
              </p:nvSpPr>
              <p:spPr bwMode="auto">
                <a:xfrm>
                  <a:off x="3312" y="3696"/>
                  <a:ext cx="288" cy="0"/>
                </a:xfrm>
                <a:prstGeom prst="line">
                  <a:avLst/>
                </a:prstGeom>
                <a:noFill/>
                <a:ln w="19050">
                  <a:solidFill>
                    <a:schemeClr val="tx1"/>
                  </a:solidFill>
                  <a:round/>
                  <a:headEnd/>
                  <a:tailEnd/>
                </a:ln>
              </p:spPr>
              <p:txBody>
                <a:bodyPr wrap="none" anchor="ctr"/>
                <a:lstStyle/>
                <a:p>
                  <a:endParaRPr lang="en-US"/>
                </a:p>
              </p:txBody>
            </p:sp>
            <p:sp>
              <p:nvSpPr>
                <p:cNvPr id="51" name="Line 180"/>
                <p:cNvSpPr>
                  <a:spLocks noChangeShapeType="1"/>
                </p:cNvSpPr>
                <p:nvPr/>
              </p:nvSpPr>
              <p:spPr bwMode="auto">
                <a:xfrm>
                  <a:off x="3600" y="3792"/>
                  <a:ext cx="288" cy="0"/>
                </a:xfrm>
                <a:prstGeom prst="line">
                  <a:avLst/>
                </a:prstGeom>
                <a:noFill/>
                <a:ln w="19050">
                  <a:solidFill>
                    <a:schemeClr val="tx1"/>
                  </a:solidFill>
                  <a:round/>
                  <a:headEnd/>
                  <a:tailEnd/>
                </a:ln>
              </p:spPr>
              <p:txBody>
                <a:bodyPr wrap="none" anchor="ctr"/>
                <a:lstStyle/>
                <a:p>
                  <a:endParaRPr lang="en-US"/>
                </a:p>
              </p:txBody>
            </p:sp>
            <p:sp>
              <p:nvSpPr>
                <p:cNvPr id="52" name="Line 181"/>
                <p:cNvSpPr>
                  <a:spLocks noChangeShapeType="1"/>
                </p:cNvSpPr>
                <p:nvPr/>
              </p:nvSpPr>
              <p:spPr bwMode="auto">
                <a:xfrm rot="5400000">
                  <a:off x="3840" y="3744"/>
                  <a:ext cx="96" cy="0"/>
                </a:xfrm>
                <a:prstGeom prst="line">
                  <a:avLst/>
                </a:prstGeom>
                <a:noFill/>
                <a:ln w="19050">
                  <a:solidFill>
                    <a:schemeClr val="tx1"/>
                  </a:solidFill>
                  <a:round/>
                  <a:headEnd/>
                  <a:tailEnd/>
                </a:ln>
              </p:spPr>
              <p:txBody>
                <a:bodyPr wrap="none" anchor="ctr"/>
                <a:lstStyle/>
                <a:p>
                  <a:endParaRPr lang="en-US"/>
                </a:p>
              </p:txBody>
            </p:sp>
            <p:sp>
              <p:nvSpPr>
                <p:cNvPr id="53" name="Line 182"/>
                <p:cNvSpPr>
                  <a:spLocks noChangeShapeType="1"/>
                </p:cNvSpPr>
                <p:nvPr/>
              </p:nvSpPr>
              <p:spPr bwMode="auto">
                <a:xfrm>
                  <a:off x="3888" y="3696"/>
                  <a:ext cx="192" cy="0"/>
                </a:xfrm>
                <a:prstGeom prst="line">
                  <a:avLst/>
                </a:prstGeom>
                <a:noFill/>
                <a:ln w="19050">
                  <a:solidFill>
                    <a:schemeClr val="tx1"/>
                  </a:solidFill>
                  <a:round/>
                  <a:headEnd/>
                  <a:tailEnd/>
                </a:ln>
              </p:spPr>
              <p:txBody>
                <a:bodyPr wrap="none" anchor="ctr"/>
                <a:lstStyle/>
                <a:p>
                  <a:endParaRPr lang="en-US"/>
                </a:p>
              </p:txBody>
            </p:sp>
            <p:sp>
              <p:nvSpPr>
                <p:cNvPr id="54" name="Line 183"/>
                <p:cNvSpPr>
                  <a:spLocks noChangeShapeType="1"/>
                </p:cNvSpPr>
                <p:nvPr/>
              </p:nvSpPr>
              <p:spPr bwMode="auto">
                <a:xfrm rot="5400000">
                  <a:off x="3552" y="3744"/>
                  <a:ext cx="96" cy="0"/>
                </a:xfrm>
                <a:prstGeom prst="line">
                  <a:avLst/>
                </a:prstGeom>
                <a:noFill/>
                <a:ln w="19050">
                  <a:solidFill>
                    <a:schemeClr val="tx1"/>
                  </a:solidFill>
                  <a:round/>
                  <a:headEnd/>
                  <a:tailEnd/>
                </a:ln>
              </p:spPr>
              <p:txBody>
                <a:bodyPr wrap="none" anchor="ctr"/>
                <a:lstStyle/>
                <a:p>
                  <a:endParaRPr lang="en-US"/>
                </a:p>
              </p:txBody>
            </p:sp>
            <p:sp>
              <p:nvSpPr>
                <p:cNvPr id="55" name="Line 184"/>
                <p:cNvSpPr>
                  <a:spLocks noChangeShapeType="1"/>
                </p:cNvSpPr>
                <p:nvPr/>
              </p:nvSpPr>
              <p:spPr bwMode="auto">
                <a:xfrm rot="5400000">
                  <a:off x="4032" y="3744"/>
                  <a:ext cx="96" cy="0"/>
                </a:xfrm>
                <a:prstGeom prst="line">
                  <a:avLst/>
                </a:prstGeom>
                <a:noFill/>
                <a:ln w="19050">
                  <a:solidFill>
                    <a:schemeClr val="tx1"/>
                  </a:solidFill>
                  <a:round/>
                  <a:headEnd/>
                  <a:tailEnd/>
                </a:ln>
              </p:spPr>
              <p:txBody>
                <a:bodyPr wrap="none" anchor="ctr"/>
                <a:lstStyle/>
                <a:p>
                  <a:endParaRPr lang="en-US"/>
                </a:p>
              </p:txBody>
            </p:sp>
            <p:sp>
              <p:nvSpPr>
                <p:cNvPr id="56" name="Line 185"/>
                <p:cNvSpPr>
                  <a:spLocks noChangeShapeType="1"/>
                </p:cNvSpPr>
                <p:nvPr/>
              </p:nvSpPr>
              <p:spPr bwMode="auto">
                <a:xfrm>
                  <a:off x="4080" y="3792"/>
                  <a:ext cx="720" cy="0"/>
                </a:xfrm>
                <a:prstGeom prst="line">
                  <a:avLst/>
                </a:prstGeom>
                <a:noFill/>
                <a:ln w="19050">
                  <a:solidFill>
                    <a:schemeClr val="tx1"/>
                  </a:solidFill>
                  <a:round/>
                  <a:headEnd/>
                  <a:tailEnd/>
                </a:ln>
              </p:spPr>
              <p:txBody>
                <a:bodyPr wrap="none" anchor="ctr"/>
                <a:lstStyle/>
                <a:p>
                  <a:endParaRPr lang="en-US"/>
                </a:p>
              </p:txBody>
            </p:sp>
          </p:grpSp>
          <p:sp>
            <p:nvSpPr>
              <p:cNvPr id="30" name="Rectangle 186"/>
              <p:cNvSpPr>
                <a:spLocks noChangeArrowheads="1"/>
              </p:cNvSpPr>
              <p:nvPr/>
            </p:nvSpPr>
            <p:spPr bwMode="auto">
              <a:xfrm>
                <a:off x="2448" y="3696"/>
                <a:ext cx="528" cy="192"/>
              </a:xfrm>
              <a:prstGeom prst="rect">
                <a:avLst/>
              </a:prstGeom>
              <a:noFill/>
              <a:ln w="9525">
                <a:noFill/>
                <a:miter lim="800000"/>
                <a:headEnd/>
                <a:tailEnd/>
              </a:ln>
            </p:spPr>
            <p:txBody>
              <a:bodyPr>
                <a:spAutoFit/>
              </a:bodyPr>
              <a:lstStyle/>
              <a:p>
                <a:pPr algn="ctr" eaLnBrk="0" hangingPunct="0">
                  <a:spcBef>
                    <a:spcPct val="30000"/>
                  </a:spcBef>
                </a:pPr>
                <a:r>
                  <a:rPr lang="en-US" sz="1400" b="1"/>
                  <a:t>Preset</a:t>
                </a:r>
              </a:p>
            </p:txBody>
          </p:sp>
          <p:sp>
            <p:nvSpPr>
              <p:cNvPr id="31" name="Rectangle 187"/>
              <p:cNvSpPr>
                <a:spLocks noChangeArrowheads="1"/>
              </p:cNvSpPr>
              <p:nvPr/>
            </p:nvSpPr>
            <p:spPr bwMode="auto">
              <a:xfrm>
                <a:off x="3456" y="3696"/>
                <a:ext cx="528" cy="192"/>
              </a:xfrm>
              <a:prstGeom prst="rect">
                <a:avLst/>
              </a:prstGeom>
              <a:noFill/>
              <a:ln w="9525">
                <a:noFill/>
                <a:miter lim="800000"/>
                <a:headEnd/>
                <a:tailEnd/>
              </a:ln>
            </p:spPr>
            <p:txBody>
              <a:bodyPr>
                <a:spAutoFit/>
              </a:bodyPr>
              <a:lstStyle/>
              <a:p>
                <a:pPr algn="ctr" eaLnBrk="0" hangingPunct="0">
                  <a:spcBef>
                    <a:spcPct val="30000"/>
                  </a:spcBef>
                </a:pPr>
                <a:r>
                  <a:rPr lang="en-US" sz="1400" b="1"/>
                  <a:t>Toggle</a:t>
                </a:r>
              </a:p>
            </p:txBody>
          </p:sp>
          <p:sp>
            <p:nvSpPr>
              <p:cNvPr id="32" name="Rectangle 188"/>
              <p:cNvSpPr>
                <a:spLocks noChangeArrowheads="1"/>
              </p:cNvSpPr>
              <p:nvPr/>
            </p:nvSpPr>
            <p:spPr bwMode="auto">
              <a:xfrm>
                <a:off x="4320" y="3696"/>
                <a:ext cx="528" cy="192"/>
              </a:xfrm>
              <a:prstGeom prst="rect">
                <a:avLst/>
              </a:prstGeom>
              <a:noFill/>
              <a:ln w="9525">
                <a:noFill/>
                <a:miter lim="800000"/>
                <a:headEnd/>
                <a:tailEnd/>
              </a:ln>
            </p:spPr>
            <p:txBody>
              <a:bodyPr>
                <a:spAutoFit/>
              </a:bodyPr>
              <a:lstStyle/>
              <a:p>
                <a:pPr algn="ctr" eaLnBrk="0" hangingPunct="0">
                  <a:spcBef>
                    <a:spcPct val="30000"/>
                  </a:spcBef>
                </a:pPr>
                <a:r>
                  <a:rPr lang="en-US" sz="1400" b="1"/>
                  <a:t>Clear</a:t>
                </a:r>
              </a:p>
            </p:txBody>
          </p:sp>
          <p:sp>
            <p:nvSpPr>
              <p:cNvPr id="33" name="Line 189"/>
              <p:cNvSpPr>
                <a:spLocks noChangeShapeType="1"/>
              </p:cNvSpPr>
              <p:nvPr/>
            </p:nvSpPr>
            <p:spPr bwMode="auto">
              <a:xfrm flipH="1">
                <a:off x="2256" y="3792"/>
                <a:ext cx="240" cy="0"/>
              </a:xfrm>
              <a:prstGeom prst="line">
                <a:avLst/>
              </a:prstGeom>
              <a:noFill/>
              <a:ln w="15875">
                <a:solidFill>
                  <a:schemeClr val="tx1"/>
                </a:solidFill>
                <a:round/>
                <a:headEnd/>
                <a:tailEnd type="triangle" w="sm" len="med"/>
              </a:ln>
            </p:spPr>
            <p:txBody>
              <a:bodyPr wrap="none" anchor="ctr"/>
              <a:lstStyle/>
              <a:p>
                <a:endParaRPr lang="en-US"/>
              </a:p>
            </p:txBody>
          </p:sp>
          <p:sp>
            <p:nvSpPr>
              <p:cNvPr id="34" name="Line 190"/>
              <p:cNvSpPr>
                <a:spLocks noChangeShapeType="1"/>
              </p:cNvSpPr>
              <p:nvPr/>
            </p:nvSpPr>
            <p:spPr bwMode="auto">
              <a:xfrm flipH="1">
                <a:off x="3072" y="3792"/>
                <a:ext cx="432" cy="0"/>
              </a:xfrm>
              <a:prstGeom prst="line">
                <a:avLst/>
              </a:prstGeom>
              <a:noFill/>
              <a:ln w="15875">
                <a:solidFill>
                  <a:schemeClr val="tx1"/>
                </a:solidFill>
                <a:round/>
                <a:headEnd/>
                <a:tailEnd type="triangle" w="sm" len="med"/>
              </a:ln>
            </p:spPr>
            <p:txBody>
              <a:bodyPr wrap="none" anchor="ctr"/>
              <a:lstStyle/>
              <a:p>
                <a:endParaRPr lang="en-US"/>
              </a:p>
            </p:txBody>
          </p:sp>
          <p:sp>
            <p:nvSpPr>
              <p:cNvPr id="35" name="Line 191"/>
              <p:cNvSpPr>
                <a:spLocks noChangeShapeType="1"/>
              </p:cNvSpPr>
              <p:nvPr/>
            </p:nvSpPr>
            <p:spPr bwMode="auto">
              <a:xfrm flipH="1">
                <a:off x="4224" y="3792"/>
                <a:ext cx="192" cy="0"/>
              </a:xfrm>
              <a:prstGeom prst="line">
                <a:avLst/>
              </a:prstGeom>
              <a:noFill/>
              <a:ln w="15875">
                <a:solidFill>
                  <a:schemeClr val="tx1"/>
                </a:solidFill>
                <a:round/>
                <a:headEnd/>
                <a:tailEnd type="triangle" w="sm" len="med"/>
              </a:ln>
            </p:spPr>
            <p:txBody>
              <a:bodyPr wrap="none" anchor="ctr"/>
              <a:lstStyle/>
              <a:p>
                <a:endParaRPr lang="en-US"/>
              </a:p>
            </p:txBody>
          </p:sp>
          <p:sp>
            <p:nvSpPr>
              <p:cNvPr id="36" name="Line 192"/>
              <p:cNvSpPr>
                <a:spLocks noChangeShapeType="1"/>
              </p:cNvSpPr>
              <p:nvPr/>
            </p:nvSpPr>
            <p:spPr bwMode="auto">
              <a:xfrm>
                <a:off x="2928" y="3792"/>
                <a:ext cx="144" cy="0"/>
              </a:xfrm>
              <a:prstGeom prst="line">
                <a:avLst/>
              </a:prstGeom>
              <a:noFill/>
              <a:ln w="15875">
                <a:solidFill>
                  <a:schemeClr val="tx1"/>
                </a:solidFill>
                <a:round/>
                <a:headEnd/>
                <a:tailEnd type="triangle" w="sm" len="med"/>
              </a:ln>
            </p:spPr>
            <p:txBody>
              <a:bodyPr wrap="none" anchor="ctr"/>
              <a:lstStyle/>
              <a:p>
                <a:endParaRPr lang="en-US"/>
              </a:p>
            </p:txBody>
          </p:sp>
          <p:sp>
            <p:nvSpPr>
              <p:cNvPr id="37" name="Line 193"/>
              <p:cNvSpPr>
                <a:spLocks noChangeShapeType="1"/>
              </p:cNvSpPr>
              <p:nvPr/>
            </p:nvSpPr>
            <p:spPr bwMode="auto">
              <a:xfrm>
                <a:off x="3936" y="3792"/>
                <a:ext cx="288" cy="0"/>
              </a:xfrm>
              <a:prstGeom prst="line">
                <a:avLst/>
              </a:prstGeom>
              <a:noFill/>
              <a:ln w="15875">
                <a:solidFill>
                  <a:schemeClr val="tx1"/>
                </a:solidFill>
                <a:round/>
                <a:headEnd/>
                <a:tailEnd type="triangle" w="sm" len="med"/>
              </a:ln>
            </p:spPr>
            <p:txBody>
              <a:bodyPr wrap="none" anchor="ctr"/>
              <a:lstStyle/>
              <a:p>
                <a:endParaRPr lang="en-US"/>
              </a:p>
            </p:txBody>
          </p:sp>
          <p:sp>
            <p:nvSpPr>
              <p:cNvPr id="38" name="Line 194"/>
              <p:cNvSpPr>
                <a:spLocks noChangeShapeType="1"/>
              </p:cNvSpPr>
              <p:nvPr/>
            </p:nvSpPr>
            <p:spPr bwMode="auto">
              <a:xfrm>
                <a:off x="4752" y="3792"/>
                <a:ext cx="192" cy="0"/>
              </a:xfrm>
              <a:prstGeom prst="line">
                <a:avLst/>
              </a:prstGeom>
              <a:noFill/>
              <a:ln w="15875">
                <a:solidFill>
                  <a:schemeClr val="tx1"/>
                </a:solidFill>
                <a:round/>
                <a:headEnd/>
                <a:tailEnd type="triangle" w="sm" len="med"/>
              </a:ln>
            </p:spPr>
            <p:txBody>
              <a:bodyPr wrap="none" anchor="ctr"/>
              <a:lstStyle/>
              <a:p>
                <a:endParaRPr lang="en-US"/>
              </a:p>
            </p:txBody>
          </p:sp>
          <p:sp>
            <p:nvSpPr>
              <p:cNvPr id="39" name="Line 195"/>
              <p:cNvSpPr>
                <a:spLocks noChangeShapeType="1"/>
              </p:cNvSpPr>
              <p:nvPr/>
            </p:nvSpPr>
            <p:spPr bwMode="auto">
              <a:xfrm>
                <a:off x="2256" y="3744"/>
                <a:ext cx="0" cy="96"/>
              </a:xfrm>
              <a:prstGeom prst="line">
                <a:avLst/>
              </a:prstGeom>
              <a:noFill/>
              <a:ln w="15875">
                <a:solidFill>
                  <a:schemeClr val="tx1"/>
                </a:solidFill>
                <a:round/>
                <a:headEnd/>
                <a:tailEnd/>
              </a:ln>
            </p:spPr>
            <p:txBody>
              <a:bodyPr wrap="none" anchor="ctr"/>
              <a:lstStyle/>
              <a:p>
                <a:endParaRPr lang="en-US"/>
              </a:p>
            </p:txBody>
          </p:sp>
          <p:sp>
            <p:nvSpPr>
              <p:cNvPr id="40" name="Line 196"/>
              <p:cNvSpPr>
                <a:spLocks noChangeShapeType="1"/>
              </p:cNvSpPr>
              <p:nvPr/>
            </p:nvSpPr>
            <p:spPr bwMode="auto">
              <a:xfrm>
                <a:off x="3072" y="3744"/>
                <a:ext cx="0" cy="96"/>
              </a:xfrm>
              <a:prstGeom prst="line">
                <a:avLst/>
              </a:prstGeom>
              <a:noFill/>
              <a:ln w="15875">
                <a:solidFill>
                  <a:schemeClr val="tx1"/>
                </a:solidFill>
                <a:round/>
                <a:headEnd/>
                <a:tailEnd/>
              </a:ln>
            </p:spPr>
            <p:txBody>
              <a:bodyPr wrap="none" anchor="ctr"/>
              <a:lstStyle/>
              <a:p>
                <a:endParaRPr lang="en-US"/>
              </a:p>
            </p:txBody>
          </p:sp>
          <p:sp>
            <p:nvSpPr>
              <p:cNvPr id="41" name="Line 197"/>
              <p:cNvSpPr>
                <a:spLocks noChangeShapeType="1"/>
              </p:cNvSpPr>
              <p:nvPr/>
            </p:nvSpPr>
            <p:spPr bwMode="auto">
              <a:xfrm>
                <a:off x="4224" y="3744"/>
                <a:ext cx="0" cy="96"/>
              </a:xfrm>
              <a:prstGeom prst="line">
                <a:avLst/>
              </a:prstGeom>
              <a:noFill/>
              <a:ln w="15875">
                <a:solidFill>
                  <a:schemeClr val="tx1"/>
                </a:solidFill>
                <a:round/>
                <a:headEnd/>
                <a:tailEnd/>
              </a:ln>
            </p:spPr>
            <p:txBody>
              <a:bodyPr wrap="none" anchor="ctr"/>
              <a:lstStyle/>
              <a:p>
                <a:endParaRPr lang="en-US"/>
              </a:p>
            </p:txBody>
          </p:sp>
          <p:sp>
            <p:nvSpPr>
              <p:cNvPr id="42" name="Line 198"/>
              <p:cNvSpPr>
                <a:spLocks noChangeShapeType="1"/>
              </p:cNvSpPr>
              <p:nvPr/>
            </p:nvSpPr>
            <p:spPr bwMode="auto">
              <a:xfrm>
                <a:off x="4944" y="3744"/>
                <a:ext cx="0" cy="96"/>
              </a:xfrm>
              <a:prstGeom prst="line">
                <a:avLst/>
              </a:prstGeom>
              <a:noFill/>
              <a:ln w="15875">
                <a:solidFill>
                  <a:schemeClr val="tx1"/>
                </a:solidFill>
                <a:round/>
                <a:headEnd/>
                <a:tailEnd/>
              </a:ln>
            </p:spPr>
            <p:txBody>
              <a:bodyPr wrap="none" anchor="ctr"/>
              <a:lstStyle/>
              <a:p>
                <a:endParaRPr lang="en-US"/>
              </a:p>
            </p:txBody>
          </p:sp>
          <p:sp>
            <p:nvSpPr>
              <p:cNvPr id="43" name="Text Box 199"/>
              <p:cNvSpPr txBox="1">
                <a:spLocks noChangeArrowheads="1"/>
              </p:cNvSpPr>
              <p:nvPr/>
            </p:nvSpPr>
            <p:spPr bwMode="auto">
              <a:xfrm>
                <a:off x="768" y="3648"/>
                <a:ext cx="1008" cy="237"/>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GB" i="1"/>
                  <a:t>J</a:t>
                </a:r>
                <a:r>
                  <a:rPr lang="en-GB"/>
                  <a:t> = </a:t>
                </a:r>
                <a:r>
                  <a:rPr lang="en-GB" i="1"/>
                  <a:t>K</a:t>
                </a:r>
                <a:r>
                  <a:rPr lang="en-GB"/>
                  <a:t> = HIGH</a:t>
                </a:r>
              </a:p>
            </p:txBody>
          </p:sp>
        </p:grpSp>
      </p:grpSp>
    </p:spTree>
    <p:extLst>
      <p:ext uri="{BB962C8B-B14F-4D97-AF65-F5344CB8AC3E}">
        <p14:creationId xmlns:p14="http://schemas.microsoft.com/office/powerpoint/2010/main" val="866066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a:t>summary</a:t>
            </a:r>
          </a:p>
        </p:txBody>
      </p:sp>
      <p:sp>
        <p:nvSpPr>
          <p:cNvPr id="8" name="Subtitle 7"/>
          <p:cNvSpPr>
            <a:spLocks noGrp="1"/>
          </p:cNvSpPr>
          <p:nvPr>
            <p:ph type="subTitle" idx="1"/>
          </p:nvPr>
        </p:nvSpPr>
        <p:spPr/>
        <p:txBody>
          <a:bodyPr>
            <a:normAutofit/>
          </a:bodyPr>
          <a:lstStyle/>
          <a:p>
            <a:r>
              <a:rPr lang="en-US" sz="3200" dirty="0"/>
              <a:t>Analysis of Sequential Circuits</a:t>
            </a:r>
          </a:p>
        </p:txBody>
      </p:sp>
    </p:spTree>
    <p:extLst>
      <p:ext uri="{BB962C8B-B14F-4D97-AF65-F5344CB8AC3E}">
        <p14:creationId xmlns:p14="http://schemas.microsoft.com/office/powerpoint/2010/main" val="122185810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6.1 Flip-flop Characteristic Tables</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19</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Rectangle 3"/>
          <p:cNvSpPr txBox="1">
            <a:spLocks noChangeArrowheads="1"/>
          </p:cNvSpPr>
          <p:nvPr/>
        </p:nvSpPr>
        <p:spPr>
          <a:xfrm>
            <a:off x="457200" y="1346417"/>
            <a:ext cx="8229600" cy="4495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638" indent="-274638" fontAlgn="auto">
              <a:spcAft>
                <a:spcPts val="0"/>
              </a:spcAft>
              <a:buSzPct val="100000"/>
              <a:buFont typeface="Wingdings" panose="05000000000000000000" pitchFamily="2" charset="2"/>
              <a:buChar char="§"/>
            </a:pPr>
            <a:r>
              <a:rPr lang="en-US" sz="2800" dirty="0"/>
              <a:t>Each type of flip-flop has its own </a:t>
            </a:r>
            <a:r>
              <a:rPr lang="en-US" sz="2800" dirty="0" err="1"/>
              <a:t>behaviour</a:t>
            </a:r>
            <a:r>
              <a:rPr lang="en-US" sz="2800" dirty="0"/>
              <a:t>, shown by its </a:t>
            </a:r>
            <a:r>
              <a:rPr lang="en-US" sz="2800" dirty="0">
                <a:solidFill>
                  <a:srgbClr val="C00000"/>
                </a:solidFill>
              </a:rPr>
              <a:t>characteristic table</a:t>
            </a:r>
            <a:r>
              <a:rPr lang="en-US" sz="2800" dirty="0"/>
              <a:t>.</a:t>
            </a:r>
          </a:p>
        </p:txBody>
      </p:sp>
      <p:grpSp>
        <p:nvGrpSpPr>
          <p:cNvPr id="9" name="Group 4"/>
          <p:cNvGrpSpPr>
            <a:grpSpLocks/>
          </p:cNvGrpSpPr>
          <p:nvPr/>
        </p:nvGrpSpPr>
        <p:grpSpPr bwMode="auto">
          <a:xfrm>
            <a:off x="4800600" y="2641817"/>
            <a:ext cx="3375025" cy="1538288"/>
            <a:chOff x="3168" y="1728"/>
            <a:chExt cx="2126" cy="969"/>
          </a:xfrm>
        </p:grpSpPr>
        <p:graphicFrame>
          <p:nvGraphicFramePr>
            <p:cNvPr id="10" name="Object 5"/>
            <p:cNvGraphicFramePr>
              <a:graphicFrameLocks noChangeAspect="1"/>
            </p:cNvGraphicFramePr>
            <p:nvPr/>
          </p:nvGraphicFramePr>
          <p:xfrm>
            <a:off x="3168" y="1728"/>
            <a:ext cx="2126" cy="969"/>
          </p:xfrm>
          <a:graphic>
            <a:graphicData uri="http://schemas.openxmlformats.org/presentationml/2006/ole">
              <mc:AlternateContent xmlns:mc="http://schemas.openxmlformats.org/markup-compatibility/2006">
                <mc:Choice xmlns:v="urn:schemas-microsoft-com:vml" Requires="v">
                  <p:oleObj spid="_x0000_s7190" name="Document" r:id="rId4" imgW="3390840" imgH="1537200" progId="Word.Document.8">
                    <p:embed/>
                  </p:oleObj>
                </mc:Choice>
                <mc:Fallback>
                  <p:oleObj name="Document" r:id="rId4" imgW="3390840" imgH="1537200" progId="Word.Document.8">
                    <p:embed/>
                    <p:pic>
                      <p:nvPicPr>
                        <p:cNvPr id="1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 y="1728"/>
                          <a:ext cx="2126" cy="9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6"/>
            <p:cNvSpPr>
              <a:spLocks noChangeShapeType="1"/>
            </p:cNvSpPr>
            <p:nvPr/>
          </p:nvSpPr>
          <p:spPr bwMode="auto">
            <a:xfrm>
              <a:off x="3216" y="1920"/>
              <a:ext cx="2016" cy="0"/>
            </a:xfrm>
            <a:prstGeom prst="line">
              <a:avLst/>
            </a:prstGeom>
            <a:noFill/>
            <a:ln w="9525">
              <a:solidFill>
                <a:schemeClr val="tx1"/>
              </a:solidFill>
              <a:round/>
              <a:headEnd/>
              <a:tailEnd/>
            </a:ln>
          </p:spPr>
          <p:txBody>
            <a:bodyPr wrap="none" anchor="ctr"/>
            <a:lstStyle/>
            <a:p>
              <a:endParaRPr lang="en-US"/>
            </a:p>
          </p:txBody>
        </p:sp>
        <p:sp>
          <p:nvSpPr>
            <p:cNvPr id="13" name="Line 7"/>
            <p:cNvSpPr>
              <a:spLocks noChangeShapeType="1"/>
            </p:cNvSpPr>
            <p:nvPr/>
          </p:nvSpPr>
          <p:spPr bwMode="auto">
            <a:xfrm rot="5400000">
              <a:off x="3456" y="2160"/>
              <a:ext cx="864" cy="0"/>
            </a:xfrm>
            <a:prstGeom prst="line">
              <a:avLst/>
            </a:prstGeom>
            <a:noFill/>
            <a:ln w="9525">
              <a:solidFill>
                <a:schemeClr val="tx1"/>
              </a:solidFill>
              <a:round/>
              <a:headEnd/>
              <a:tailEnd/>
            </a:ln>
          </p:spPr>
          <p:txBody>
            <a:bodyPr wrap="none" anchor="ctr"/>
            <a:lstStyle/>
            <a:p>
              <a:endParaRPr lang="en-US"/>
            </a:p>
          </p:txBody>
        </p:sp>
      </p:grpSp>
      <p:grpSp>
        <p:nvGrpSpPr>
          <p:cNvPr id="14" name="Group 8"/>
          <p:cNvGrpSpPr>
            <a:grpSpLocks/>
          </p:cNvGrpSpPr>
          <p:nvPr/>
        </p:nvGrpSpPr>
        <p:grpSpPr bwMode="auto">
          <a:xfrm>
            <a:off x="1214438" y="2641817"/>
            <a:ext cx="3429000" cy="1570038"/>
            <a:chOff x="909" y="1728"/>
            <a:chExt cx="2160" cy="989"/>
          </a:xfrm>
        </p:grpSpPr>
        <p:graphicFrame>
          <p:nvGraphicFramePr>
            <p:cNvPr id="15" name="Object 9"/>
            <p:cNvGraphicFramePr>
              <a:graphicFrameLocks noChangeAspect="1"/>
            </p:cNvGraphicFramePr>
            <p:nvPr/>
          </p:nvGraphicFramePr>
          <p:xfrm>
            <a:off x="909" y="1731"/>
            <a:ext cx="2160" cy="986"/>
          </p:xfrm>
          <a:graphic>
            <a:graphicData uri="http://schemas.openxmlformats.org/presentationml/2006/ole">
              <mc:AlternateContent xmlns:mc="http://schemas.openxmlformats.org/markup-compatibility/2006">
                <mc:Choice xmlns:v="urn:schemas-microsoft-com:vml" Requires="v">
                  <p:oleObj spid="_x0000_s7191" name="Document" r:id="rId6" imgW="3493080" imgH="1586880" progId="Word.Document.8">
                    <p:embed/>
                  </p:oleObj>
                </mc:Choice>
                <mc:Fallback>
                  <p:oleObj name="Document" r:id="rId6" imgW="3493080" imgH="1586880" progId="Word.Document.8">
                    <p:embed/>
                    <p:pic>
                      <p:nvPicPr>
                        <p:cNvPr id="1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9" y="1731"/>
                          <a:ext cx="2160" cy="9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Line 10"/>
            <p:cNvSpPr>
              <a:spLocks noChangeShapeType="1"/>
            </p:cNvSpPr>
            <p:nvPr/>
          </p:nvSpPr>
          <p:spPr bwMode="auto">
            <a:xfrm>
              <a:off x="960" y="1920"/>
              <a:ext cx="1872" cy="0"/>
            </a:xfrm>
            <a:prstGeom prst="line">
              <a:avLst/>
            </a:prstGeom>
            <a:noFill/>
            <a:ln w="9525">
              <a:solidFill>
                <a:schemeClr val="tx1"/>
              </a:solidFill>
              <a:round/>
              <a:headEnd/>
              <a:tailEnd/>
            </a:ln>
          </p:spPr>
          <p:txBody>
            <a:bodyPr wrap="none" anchor="ctr"/>
            <a:lstStyle/>
            <a:p>
              <a:endParaRPr lang="en-US"/>
            </a:p>
          </p:txBody>
        </p:sp>
        <p:sp>
          <p:nvSpPr>
            <p:cNvPr id="17" name="Line 11"/>
            <p:cNvSpPr>
              <a:spLocks noChangeShapeType="1"/>
            </p:cNvSpPr>
            <p:nvPr/>
          </p:nvSpPr>
          <p:spPr bwMode="auto">
            <a:xfrm rot="5400000">
              <a:off x="1152" y="2160"/>
              <a:ext cx="864" cy="0"/>
            </a:xfrm>
            <a:prstGeom prst="line">
              <a:avLst/>
            </a:prstGeom>
            <a:noFill/>
            <a:ln w="9525">
              <a:solidFill>
                <a:schemeClr val="tx1"/>
              </a:solidFill>
              <a:round/>
              <a:headEnd/>
              <a:tailEnd/>
            </a:ln>
          </p:spPr>
          <p:txBody>
            <a:bodyPr wrap="none" anchor="ctr"/>
            <a:lstStyle/>
            <a:p>
              <a:endParaRPr lang="en-US"/>
            </a:p>
          </p:txBody>
        </p:sp>
      </p:grpSp>
      <p:grpSp>
        <p:nvGrpSpPr>
          <p:cNvPr id="18" name="Group 12"/>
          <p:cNvGrpSpPr>
            <a:grpSpLocks/>
          </p:cNvGrpSpPr>
          <p:nvPr/>
        </p:nvGrpSpPr>
        <p:grpSpPr bwMode="auto">
          <a:xfrm>
            <a:off x="4805363" y="4546817"/>
            <a:ext cx="2722562" cy="1119188"/>
            <a:chOff x="3171" y="3024"/>
            <a:chExt cx="1715" cy="705"/>
          </a:xfrm>
        </p:grpSpPr>
        <p:graphicFrame>
          <p:nvGraphicFramePr>
            <p:cNvPr id="19" name="Object 13"/>
            <p:cNvGraphicFramePr>
              <a:graphicFrameLocks noChangeAspect="1"/>
            </p:cNvGraphicFramePr>
            <p:nvPr/>
          </p:nvGraphicFramePr>
          <p:xfrm>
            <a:off x="3171" y="3026"/>
            <a:ext cx="1715" cy="703"/>
          </p:xfrm>
          <a:graphic>
            <a:graphicData uri="http://schemas.openxmlformats.org/presentationml/2006/ole">
              <mc:AlternateContent xmlns:mc="http://schemas.openxmlformats.org/markup-compatibility/2006">
                <mc:Choice xmlns:v="urn:schemas-microsoft-com:vml" Requires="v">
                  <p:oleObj spid="_x0000_s7192" name="Document" r:id="rId8" imgW="2733120" imgH="1115280" progId="Word.Document.8">
                    <p:embed/>
                  </p:oleObj>
                </mc:Choice>
                <mc:Fallback>
                  <p:oleObj name="Document" r:id="rId8" imgW="2733120" imgH="1115280" progId="Word.Document.8">
                    <p:embed/>
                    <p:pic>
                      <p:nvPicPr>
                        <p:cNvPr id="19"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1" y="3026"/>
                          <a:ext cx="1715" cy="7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Line 14"/>
            <p:cNvSpPr>
              <a:spLocks noChangeShapeType="1"/>
            </p:cNvSpPr>
            <p:nvPr/>
          </p:nvSpPr>
          <p:spPr bwMode="auto">
            <a:xfrm>
              <a:off x="3216" y="3216"/>
              <a:ext cx="1632" cy="0"/>
            </a:xfrm>
            <a:prstGeom prst="line">
              <a:avLst/>
            </a:prstGeom>
            <a:noFill/>
            <a:ln w="9525">
              <a:solidFill>
                <a:schemeClr val="tx1"/>
              </a:solidFill>
              <a:round/>
              <a:headEnd/>
              <a:tailEnd/>
            </a:ln>
          </p:spPr>
          <p:txBody>
            <a:bodyPr wrap="none" anchor="ctr"/>
            <a:lstStyle/>
            <a:p>
              <a:endParaRPr lang="en-US"/>
            </a:p>
          </p:txBody>
        </p:sp>
        <p:sp>
          <p:nvSpPr>
            <p:cNvPr id="21" name="Line 15"/>
            <p:cNvSpPr>
              <a:spLocks noChangeShapeType="1"/>
            </p:cNvSpPr>
            <p:nvPr/>
          </p:nvSpPr>
          <p:spPr bwMode="auto">
            <a:xfrm rot="5400000">
              <a:off x="3336" y="3288"/>
              <a:ext cx="528" cy="0"/>
            </a:xfrm>
            <a:prstGeom prst="line">
              <a:avLst/>
            </a:prstGeom>
            <a:noFill/>
            <a:ln w="9525">
              <a:solidFill>
                <a:schemeClr val="tx1"/>
              </a:solidFill>
              <a:round/>
              <a:headEnd/>
              <a:tailEnd/>
            </a:ln>
          </p:spPr>
          <p:txBody>
            <a:bodyPr wrap="none" anchor="ctr"/>
            <a:lstStyle/>
            <a:p>
              <a:endParaRPr lang="en-US"/>
            </a:p>
          </p:txBody>
        </p:sp>
      </p:grpSp>
      <p:grpSp>
        <p:nvGrpSpPr>
          <p:cNvPr id="22" name="Group 16"/>
          <p:cNvGrpSpPr>
            <a:grpSpLocks/>
          </p:cNvGrpSpPr>
          <p:nvPr/>
        </p:nvGrpSpPr>
        <p:grpSpPr bwMode="auto">
          <a:xfrm>
            <a:off x="1752600" y="4546817"/>
            <a:ext cx="2219325" cy="992188"/>
            <a:chOff x="1248" y="3024"/>
            <a:chExt cx="1398" cy="625"/>
          </a:xfrm>
        </p:grpSpPr>
        <p:graphicFrame>
          <p:nvGraphicFramePr>
            <p:cNvPr id="23" name="Object 17"/>
            <p:cNvGraphicFramePr>
              <a:graphicFrameLocks noChangeAspect="1"/>
            </p:cNvGraphicFramePr>
            <p:nvPr/>
          </p:nvGraphicFramePr>
          <p:xfrm>
            <a:off x="1248" y="3024"/>
            <a:ext cx="1398" cy="625"/>
          </p:xfrm>
          <a:graphic>
            <a:graphicData uri="http://schemas.openxmlformats.org/presentationml/2006/ole">
              <mc:AlternateContent xmlns:mc="http://schemas.openxmlformats.org/markup-compatibility/2006">
                <mc:Choice xmlns:v="urn:schemas-microsoft-com:vml" Requires="v">
                  <p:oleObj spid="_x0000_s7193" name="Document" r:id="rId10" imgW="2225520" imgH="1025640" progId="Word.Document.8">
                    <p:embed/>
                  </p:oleObj>
                </mc:Choice>
                <mc:Fallback>
                  <p:oleObj name="Document" r:id="rId10" imgW="2225520" imgH="1025640" progId="Word.Document.8">
                    <p:embed/>
                    <p:pic>
                      <p:nvPicPr>
                        <p:cNvPr id="23"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8" y="3024"/>
                          <a:ext cx="1398" cy="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Line 18"/>
            <p:cNvSpPr>
              <a:spLocks noChangeShapeType="1"/>
            </p:cNvSpPr>
            <p:nvPr/>
          </p:nvSpPr>
          <p:spPr bwMode="auto">
            <a:xfrm>
              <a:off x="1296" y="3216"/>
              <a:ext cx="1344" cy="0"/>
            </a:xfrm>
            <a:prstGeom prst="line">
              <a:avLst/>
            </a:prstGeom>
            <a:noFill/>
            <a:ln w="9525">
              <a:solidFill>
                <a:schemeClr val="tx1"/>
              </a:solidFill>
              <a:round/>
              <a:headEnd/>
              <a:tailEnd/>
            </a:ln>
          </p:spPr>
          <p:txBody>
            <a:bodyPr wrap="none" anchor="ctr"/>
            <a:lstStyle/>
            <a:p>
              <a:endParaRPr lang="en-US"/>
            </a:p>
          </p:txBody>
        </p:sp>
        <p:sp>
          <p:nvSpPr>
            <p:cNvPr id="25" name="Line 19"/>
            <p:cNvSpPr>
              <a:spLocks noChangeShapeType="1"/>
            </p:cNvSpPr>
            <p:nvPr/>
          </p:nvSpPr>
          <p:spPr bwMode="auto">
            <a:xfrm rot="5400000">
              <a:off x="1320" y="3288"/>
              <a:ext cx="528" cy="0"/>
            </a:xfrm>
            <a:prstGeom prst="line">
              <a:avLst/>
            </a:prstGeom>
            <a:no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2231508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dissolv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Content Placeholder 2"/>
          <p:cNvSpPr>
            <a:spLocks noGrp="1"/>
          </p:cNvSpPr>
          <p:nvPr>
            <p:ph idx="1"/>
          </p:nvPr>
        </p:nvSpPr>
        <p:spPr/>
        <p:txBody>
          <a:bodyPr>
            <a:normAutofit/>
          </a:bodyPr>
          <a:lstStyle/>
          <a:p>
            <a:r>
              <a:rPr lang="en-US" sz="2800" dirty="0"/>
              <a:t>Quick </a:t>
            </a:r>
            <a:r>
              <a:rPr lang="en-US" sz="2800" dirty="0" smtClean="0"/>
              <a:t>Summary</a:t>
            </a:r>
          </a:p>
          <a:p>
            <a:pPr lvl="1"/>
            <a:r>
              <a:rPr lang="en-US" sz="2400" dirty="0" smtClean="0"/>
              <a:t>Latches</a:t>
            </a:r>
          </a:p>
          <a:p>
            <a:pPr lvl="1"/>
            <a:r>
              <a:rPr lang="en-US" sz="2400" dirty="0" smtClean="0"/>
              <a:t>Flip-flops</a:t>
            </a:r>
          </a:p>
          <a:p>
            <a:pPr lvl="1"/>
            <a:r>
              <a:rPr lang="en-US" sz="2400" dirty="0" smtClean="0"/>
              <a:t>Analysis of Sequential Circuits</a:t>
            </a:r>
          </a:p>
          <a:p>
            <a:pPr lvl="1"/>
            <a:r>
              <a:rPr lang="en-US" sz="2400" dirty="0" smtClean="0"/>
              <a:t>Design of Sequential Circuits</a:t>
            </a:r>
            <a:endParaRPr lang="en-US" sz="2400" dirty="0"/>
          </a:p>
          <a:p>
            <a:r>
              <a:rPr lang="en-US" sz="2800" dirty="0"/>
              <a:t>Solutions to </a:t>
            </a:r>
            <a:r>
              <a:rPr lang="en-US" sz="2800" dirty="0" smtClean="0"/>
              <a:t>Recitation 10 </a:t>
            </a:r>
            <a:r>
              <a:rPr lang="en-US" sz="2800" dirty="0"/>
              <a:t>Quizzes</a:t>
            </a:r>
          </a:p>
          <a:p>
            <a:r>
              <a:rPr lang="en-US" sz="2800" dirty="0" err="1"/>
              <a:t>Sli.Do</a:t>
            </a:r>
            <a:r>
              <a:rPr lang="en-US" sz="2800" dirty="0"/>
              <a:t> Questions</a:t>
            </a:r>
          </a:p>
          <a:p>
            <a:r>
              <a:rPr lang="en-US" sz="2800" dirty="0"/>
              <a:t>Extra Questions</a:t>
            </a:r>
          </a:p>
        </p:txBody>
      </p:sp>
      <p:sp>
        <p:nvSpPr>
          <p:cNvPr id="5" name="Footer Placeholder 4"/>
          <p:cNvSpPr>
            <a:spLocks noGrp="1"/>
          </p:cNvSpPr>
          <p:nvPr>
            <p:ph type="ftr" sz="quarter" idx="11"/>
          </p:nvPr>
        </p:nvSpPr>
        <p:spPr/>
        <p:txBody>
          <a:bodyPr/>
          <a:lstStyle/>
          <a:p>
            <a:pPr algn="l">
              <a:defRPr/>
            </a:pPr>
            <a:r>
              <a:rPr lang="en-SG" dirty="0"/>
              <a:t>Recitation 10</a:t>
            </a:r>
            <a:endParaRPr lang="en-US" dirty="0"/>
          </a:p>
        </p:txBody>
      </p:sp>
      <p:sp>
        <p:nvSpPr>
          <p:cNvPr id="4" name="Slide Number Placeholder 6">
            <a:extLst>
              <a:ext uri="{FF2B5EF4-FFF2-40B4-BE49-F238E27FC236}">
                <a16:creationId xmlns:a16="http://schemas.microsoft.com/office/drawing/2014/main" id="{30BC63D3-7A84-78FA-5864-42E7E22F6A07}"/>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a:t>
            </a:fld>
            <a:endParaRPr dirty="0"/>
          </a:p>
        </p:txBody>
      </p:sp>
    </p:spTree>
    <p:extLst>
      <p:ext uri="{BB962C8B-B14F-4D97-AF65-F5344CB8AC3E}">
        <p14:creationId xmlns:p14="http://schemas.microsoft.com/office/powerpoint/2010/main" val="196001819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6.2 Analysis: Example #2 (1/3)</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20</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9" name="Rectangle 3"/>
          <p:cNvSpPr txBox="1">
            <a:spLocks noChangeArrowheads="1"/>
          </p:cNvSpPr>
          <p:nvPr/>
        </p:nvSpPr>
        <p:spPr>
          <a:xfrm>
            <a:off x="457200" y="1339947"/>
            <a:ext cx="8229600" cy="8731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65125" indent="-365125" fontAlgn="auto">
              <a:spcBef>
                <a:spcPct val="40000"/>
              </a:spcBef>
              <a:spcAft>
                <a:spcPts val="0"/>
              </a:spcAft>
              <a:buSzPct val="100000"/>
              <a:buFont typeface="Wingdings" panose="05000000000000000000" pitchFamily="2" charset="2"/>
              <a:buChar char="§"/>
            </a:pPr>
            <a:r>
              <a:rPr lang="en-US" dirty="0"/>
              <a:t>Given Figure 2, a sequential circuit with two </a:t>
            </a:r>
            <a:r>
              <a:rPr lang="en-US" i="1" dirty="0"/>
              <a:t>J-K</a:t>
            </a:r>
            <a:r>
              <a:rPr lang="en-US" dirty="0"/>
              <a:t> flip-flops </a:t>
            </a:r>
            <a:r>
              <a:rPr lang="en-US" i="1" dirty="0"/>
              <a:t>A</a:t>
            </a:r>
            <a:r>
              <a:rPr lang="en-US" dirty="0"/>
              <a:t> and </a:t>
            </a:r>
            <a:r>
              <a:rPr lang="en-US" i="1" dirty="0"/>
              <a:t>B</a:t>
            </a:r>
            <a:r>
              <a:rPr lang="en-US" dirty="0"/>
              <a:t>, and one input </a:t>
            </a:r>
            <a:r>
              <a:rPr lang="en-US" i="1" dirty="0"/>
              <a:t>x</a:t>
            </a:r>
            <a:r>
              <a:rPr lang="en-US" dirty="0"/>
              <a:t>.</a:t>
            </a:r>
          </a:p>
        </p:txBody>
      </p:sp>
      <p:sp>
        <p:nvSpPr>
          <p:cNvPr id="70" name="Rectangle 64"/>
          <p:cNvSpPr>
            <a:spLocks noChangeArrowheads="1"/>
          </p:cNvSpPr>
          <p:nvPr/>
        </p:nvSpPr>
        <p:spPr bwMode="auto">
          <a:xfrm>
            <a:off x="457200" y="5029199"/>
            <a:ext cx="8229600" cy="1219200"/>
          </a:xfrm>
          <a:prstGeom prst="rect">
            <a:avLst/>
          </a:prstGeom>
          <a:noFill/>
          <a:ln w="9525">
            <a:noFill/>
            <a:miter lim="800000"/>
            <a:headEnd/>
            <a:tailEnd/>
          </a:ln>
        </p:spPr>
        <p:txBody>
          <a:bodyPr/>
          <a:lstStyle/>
          <a:p>
            <a:pPr marL="274638" indent="-274638">
              <a:spcBef>
                <a:spcPct val="40000"/>
              </a:spcBef>
              <a:buClr>
                <a:schemeClr val="accent1"/>
              </a:buClr>
              <a:buSzPct val="100000"/>
              <a:buFont typeface="Wingdings" panose="05000000000000000000" pitchFamily="2" charset="2"/>
              <a:buChar char="§"/>
            </a:pPr>
            <a:r>
              <a:rPr lang="en-US" sz="2400" dirty="0"/>
              <a:t>Obtain the </a:t>
            </a:r>
            <a:r>
              <a:rPr lang="en-US" sz="2400" dirty="0">
                <a:solidFill>
                  <a:srgbClr val="C00000"/>
                </a:solidFill>
              </a:rPr>
              <a:t>flip-flop input functions </a:t>
            </a:r>
            <a:r>
              <a:rPr lang="en-US" sz="2400" dirty="0"/>
              <a:t>from the circuit:</a:t>
            </a:r>
          </a:p>
          <a:p>
            <a:pPr marL="669925" lvl="1" indent="-325438">
              <a:spcBef>
                <a:spcPct val="10000"/>
              </a:spcBef>
              <a:buClr>
                <a:schemeClr val="accent2"/>
              </a:buClr>
              <a:buSzPct val="60000"/>
              <a:buFont typeface="Wingdings" pitchFamily="2" charset="2"/>
              <a:buNone/>
            </a:pPr>
            <a:r>
              <a:rPr lang="en-US" sz="2600" i="1" dirty="0">
                <a:solidFill>
                  <a:srgbClr val="0000CC"/>
                </a:solidFill>
              </a:rPr>
              <a:t>	</a:t>
            </a:r>
            <a:r>
              <a:rPr lang="en-US" sz="2000" b="1" i="1" dirty="0">
                <a:solidFill>
                  <a:srgbClr val="0000CC"/>
                </a:solidFill>
              </a:rPr>
              <a:t>JA = B		JB = x'</a:t>
            </a:r>
          </a:p>
          <a:p>
            <a:pPr marL="669925" lvl="1" indent="-325438">
              <a:spcBef>
                <a:spcPct val="10000"/>
              </a:spcBef>
              <a:buClr>
                <a:schemeClr val="accent2"/>
              </a:buClr>
              <a:buSzPct val="60000"/>
              <a:buFont typeface="Wingdings" pitchFamily="2" charset="2"/>
              <a:buNone/>
            </a:pPr>
            <a:r>
              <a:rPr lang="en-US" sz="2000" b="1" i="1" dirty="0">
                <a:solidFill>
                  <a:srgbClr val="0000CC"/>
                </a:solidFill>
              </a:rPr>
              <a:t>	KA = </a:t>
            </a:r>
            <a:r>
              <a:rPr lang="en-US" sz="2000" b="1" i="1" dirty="0" err="1">
                <a:solidFill>
                  <a:srgbClr val="0000CC"/>
                </a:solidFill>
              </a:rPr>
              <a:t>B∙x</a:t>
            </a:r>
            <a:r>
              <a:rPr lang="en-US" sz="2000" b="1" i="1" dirty="0">
                <a:solidFill>
                  <a:srgbClr val="0000CC"/>
                </a:solidFill>
              </a:rPr>
              <a:t>'		KB = </a:t>
            </a:r>
            <a:r>
              <a:rPr lang="en-US" sz="2000" b="1" i="1" dirty="0" err="1">
                <a:solidFill>
                  <a:srgbClr val="0000CC"/>
                </a:solidFill>
              </a:rPr>
              <a:t>A'∙x</a:t>
            </a:r>
            <a:r>
              <a:rPr lang="en-US" sz="2000" b="1" i="1" dirty="0">
                <a:solidFill>
                  <a:srgbClr val="0000CC"/>
                </a:solidFill>
              </a:rPr>
              <a:t> + </a:t>
            </a:r>
            <a:r>
              <a:rPr lang="en-US" sz="2000" b="1" i="1" dirty="0" err="1">
                <a:solidFill>
                  <a:srgbClr val="0000CC"/>
                </a:solidFill>
              </a:rPr>
              <a:t>A∙x</a:t>
            </a:r>
            <a:r>
              <a:rPr lang="en-US" sz="2000" b="1" i="1" dirty="0">
                <a:solidFill>
                  <a:srgbClr val="0000CC"/>
                </a:solidFill>
              </a:rPr>
              <a:t>' = A </a:t>
            </a:r>
            <a:r>
              <a:rPr lang="en-US" sz="2000" b="1" dirty="0">
                <a:solidFill>
                  <a:srgbClr val="0000CC"/>
                </a:solidFill>
                <a:sym typeface="Symbol" pitchFamily="18" charset="2"/>
              </a:rPr>
              <a:t></a:t>
            </a:r>
            <a:r>
              <a:rPr lang="en-US" sz="2000" b="1" i="1" dirty="0">
                <a:solidFill>
                  <a:srgbClr val="0000CC"/>
                </a:solidFill>
              </a:rPr>
              <a:t> x</a:t>
            </a:r>
          </a:p>
        </p:txBody>
      </p:sp>
      <p:grpSp>
        <p:nvGrpSpPr>
          <p:cNvPr id="71" name="Group 69"/>
          <p:cNvGrpSpPr>
            <a:grpSpLocks/>
          </p:cNvGrpSpPr>
          <p:nvPr/>
        </p:nvGrpSpPr>
        <p:grpSpPr bwMode="auto">
          <a:xfrm>
            <a:off x="2286000" y="2213072"/>
            <a:ext cx="5437188" cy="2819400"/>
            <a:chOff x="2286000" y="2133600"/>
            <a:chExt cx="5437188" cy="2819400"/>
          </a:xfrm>
        </p:grpSpPr>
        <p:grpSp>
          <p:nvGrpSpPr>
            <p:cNvPr id="72" name="Group 4"/>
            <p:cNvGrpSpPr>
              <a:grpSpLocks/>
            </p:cNvGrpSpPr>
            <p:nvPr/>
          </p:nvGrpSpPr>
          <p:grpSpPr bwMode="auto">
            <a:xfrm>
              <a:off x="2286000" y="2133600"/>
              <a:ext cx="5437188" cy="2819400"/>
              <a:chOff x="1440" y="1488"/>
              <a:chExt cx="3425" cy="1776"/>
            </a:xfrm>
          </p:grpSpPr>
          <p:grpSp>
            <p:nvGrpSpPr>
              <p:cNvPr id="75" name="Group 5"/>
              <p:cNvGrpSpPr>
                <a:grpSpLocks/>
              </p:cNvGrpSpPr>
              <p:nvPr/>
            </p:nvGrpSpPr>
            <p:grpSpPr bwMode="auto">
              <a:xfrm>
                <a:off x="2016" y="1488"/>
                <a:ext cx="2849" cy="1776"/>
                <a:chOff x="2688" y="1584"/>
                <a:chExt cx="2849" cy="1776"/>
              </a:xfrm>
            </p:grpSpPr>
            <p:sp>
              <p:nvSpPr>
                <p:cNvPr id="77" name="Line 6"/>
                <p:cNvSpPr>
                  <a:spLocks noChangeShapeType="1"/>
                </p:cNvSpPr>
                <p:nvPr/>
              </p:nvSpPr>
              <p:spPr bwMode="auto">
                <a:xfrm>
                  <a:off x="5040" y="2592"/>
                  <a:ext cx="288" cy="0"/>
                </a:xfrm>
                <a:prstGeom prst="line">
                  <a:avLst/>
                </a:prstGeom>
                <a:noFill/>
                <a:ln w="15875">
                  <a:solidFill>
                    <a:schemeClr val="tx1"/>
                  </a:solidFill>
                  <a:round/>
                  <a:headEnd/>
                  <a:tailEnd/>
                </a:ln>
              </p:spPr>
              <p:txBody>
                <a:bodyPr wrap="none" anchor="ctr"/>
                <a:lstStyle/>
                <a:p>
                  <a:endParaRPr lang="en-US"/>
                </a:p>
              </p:txBody>
            </p:sp>
            <p:sp>
              <p:nvSpPr>
                <p:cNvPr id="78" name="Line 7"/>
                <p:cNvSpPr>
                  <a:spLocks noChangeShapeType="1"/>
                </p:cNvSpPr>
                <p:nvPr/>
              </p:nvSpPr>
              <p:spPr bwMode="auto">
                <a:xfrm>
                  <a:off x="5040" y="1776"/>
                  <a:ext cx="288" cy="0"/>
                </a:xfrm>
                <a:prstGeom prst="line">
                  <a:avLst/>
                </a:prstGeom>
                <a:noFill/>
                <a:ln w="15875">
                  <a:solidFill>
                    <a:schemeClr val="tx1"/>
                  </a:solidFill>
                  <a:round/>
                  <a:headEnd/>
                  <a:tailEnd/>
                </a:ln>
              </p:spPr>
              <p:txBody>
                <a:bodyPr wrap="none" anchor="ctr"/>
                <a:lstStyle/>
                <a:p>
                  <a:endParaRPr lang="en-US"/>
                </a:p>
              </p:txBody>
            </p:sp>
            <p:sp>
              <p:nvSpPr>
                <p:cNvPr id="79" name="Line 8"/>
                <p:cNvSpPr>
                  <a:spLocks noChangeShapeType="1"/>
                </p:cNvSpPr>
                <p:nvPr/>
              </p:nvSpPr>
              <p:spPr bwMode="auto">
                <a:xfrm flipH="1">
                  <a:off x="5184" y="1584"/>
                  <a:ext cx="0" cy="192"/>
                </a:xfrm>
                <a:prstGeom prst="line">
                  <a:avLst/>
                </a:prstGeom>
                <a:noFill/>
                <a:ln w="15875">
                  <a:solidFill>
                    <a:schemeClr val="tx1"/>
                  </a:solidFill>
                  <a:round/>
                  <a:headEnd/>
                  <a:tailEnd/>
                </a:ln>
              </p:spPr>
              <p:txBody>
                <a:bodyPr wrap="none" anchor="ctr"/>
                <a:lstStyle/>
                <a:p>
                  <a:endParaRPr lang="en-US"/>
                </a:p>
              </p:txBody>
            </p:sp>
            <p:sp>
              <p:nvSpPr>
                <p:cNvPr id="80" name="Oval 9"/>
                <p:cNvSpPr>
                  <a:spLocks noChangeArrowheads="1"/>
                </p:cNvSpPr>
                <p:nvPr/>
              </p:nvSpPr>
              <p:spPr bwMode="auto">
                <a:xfrm>
                  <a:off x="5164" y="1759"/>
                  <a:ext cx="37" cy="43"/>
                </a:xfrm>
                <a:prstGeom prst="ellipse">
                  <a:avLst/>
                </a:prstGeom>
                <a:solidFill>
                  <a:schemeClr val="tx1"/>
                </a:solidFill>
                <a:ln w="9525">
                  <a:solidFill>
                    <a:schemeClr val="tx1"/>
                  </a:solidFill>
                  <a:round/>
                  <a:headEnd/>
                  <a:tailEnd/>
                </a:ln>
              </p:spPr>
              <p:txBody>
                <a:bodyPr wrap="none" anchor="ctr"/>
                <a:lstStyle/>
                <a:p>
                  <a:endParaRPr lang="en-US"/>
                </a:p>
              </p:txBody>
            </p:sp>
            <p:sp>
              <p:nvSpPr>
                <p:cNvPr id="81" name="Text Box 10"/>
                <p:cNvSpPr txBox="1">
                  <a:spLocks noChangeArrowheads="1"/>
                </p:cNvSpPr>
                <p:nvPr/>
              </p:nvSpPr>
              <p:spPr bwMode="auto">
                <a:xfrm>
                  <a:off x="5340" y="1694"/>
                  <a:ext cx="197" cy="192"/>
                </a:xfrm>
                <a:prstGeom prst="rect">
                  <a:avLst/>
                </a:prstGeom>
                <a:noFill/>
                <a:ln w="9525">
                  <a:noFill/>
                  <a:miter lim="800000"/>
                  <a:headEnd/>
                  <a:tailEnd/>
                </a:ln>
              </p:spPr>
              <p:txBody>
                <a:bodyPr wrap="none">
                  <a:spAutoFit/>
                </a:bodyPr>
                <a:lstStyle/>
                <a:p>
                  <a:pPr eaLnBrk="0" hangingPunct="0"/>
                  <a:r>
                    <a:rPr lang="en-US" sz="1400" b="1" i="1"/>
                    <a:t>A</a:t>
                  </a:r>
                </a:p>
              </p:txBody>
            </p:sp>
            <p:sp>
              <p:nvSpPr>
                <p:cNvPr id="82" name="Text Box 11"/>
                <p:cNvSpPr txBox="1">
                  <a:spLocks noChangeArrowheads="1"/>
                </p:cNvSpPr>
                <p:nvPr/>
              </p:nvSpPr>
              <p:spPr bwMode="auto">
                <a:xfrm>
                  <a:off x="5328" y="2496"/>
                  <a:ext cx="197" cy="192"/>
                </a:xfrm>
                <a:prstGeom prst="rect">
                  <a:avLst/>
                </a:prstGeom>
                <a:noFill/>
                <a:ln w="9525">
                  <a:noFill/>
                  <a:miter lim="800000"/>
                  <a:headEnd/>
                  <a:tailEnd/>
                </a:ln>
              </p:spPr>
              <p:txBody>
                <a:bodyPr wrap="none">
                  <a:spAutoFit/>
                </a:bodyPr>
                <a:lstStyle/>
                <a:p>
                  <a:pPr eaLnBrk="0" hangingPunct="0"/>
                  <a:r>
                    <a:rPr lang="en-US" sz="1400" b="1" i="1"/>
                    <a:t>B</a:t>
                  </a:r>
                </a:p>
              </p:txBody>
            </p:sp>
            <p:sp>
              <p:nvSpPr>
                <p:cNvPr id="83" name="Line 12"/>
                <p:cNvSpPr>
                  <a:spLocks noChangeShapeType="1"/>
                </p:cNvSpPr>
                <p:nvPr/>
              </p:nvSpPr>
              <p:spPr bwMode="auto">
                <a:xfrm flipH="1">
                  <a:off x="5184" y="2352"/>
                  <a:ext cx="0" cy="240"/>
                </a:xfrm>
                <a:prstGeom prst="line">
                  <a:avLst/>
                </a:prstGeom>
                <a:noFill/>
                <a:ln w="15875">
                  <a:solidFill>
                    <a:schemeClr val="tx1"/>
                  </a:solidFill>
                  <a:round/>
                  <a:headEnd/>
                  <a:tailEnd/>
                </a:ln>
              </p:spPr>
              <p:txBody>
                <a:bodyPr wrap="none" anchor="ctr"/>
                <a:lstStyle/>
                <a:p>
                  <a:endParaRPr lang="en-US"/>
                </a:p>
              </p:txBody>
            </p:sp>
            <p:sp>
              <p:nvSpPr>
                <p:cNvPr id="84" name="Oval 13"/>
                <p:cNvSpPr>
                  <a:spLocks noChangeArrowheads="1"/>
                </p:cNvSpPr>
                <p:nvPr/>
              </p:nvSpPr>
              <p:spPr bwMode="auto">
                <a:xfrm>
                  <a:off x="5164" y="2575"/>
                  <a:ext cx="37" cy="43"/>
                </a:xfrm>
                <a:prstGeom prst="ellipse">
                  <a:avLst/>
                </a:prstGeom>
                <a:solidFill>
                  <a:schemeClr val="tx1"/>
                </a:solidFill>
                <a:ln w="9525">
                  <a:solidFill>
                    <a:schemeClr val="tx1"/>
                  </a:solidFill>
                  <a:round/>
                  <a:headEnd/>
                  <a:tailEnd/>
                </a:ln>
              </p:spPr>
              <p:txBody>
                <a:bodyPr wrap="none" anchor="ctr"/>
                <a:lstStyle/>
                <a:p>
                  <a:endParaRPr lang="en-US"/>
                </a:p>
              </p:txBody>
            </p:sp>
            <p:sp>
              <p:nvSpPr>
                <p:cNvPr id="148" name="AutoShape 14"/>
                <p:cNvSpPr>
                  <a:spLocks noChangeArrowheads="1"/>
                </p:cNvSpPr>
                <p:nvPr/>
              </p:nvSpPr>
              <p:spPr bwMode="auto">
                <a:xfrm>
                  <a:off x="4128" y="2016"/>
                  <a:ext cx="247" cy="217"/>
                </a:xfrm>
                <a:prstGeom prst="flowChartDelay">
                  <a:avLst/>
                </a:prstGeom>
                <a:noFill/>
                <a:ln w="19050">
                  <a:solidFill>
                    <a:srgbClr val="000000"/>
                  </a:solidFill>
                  <a:miter lim="800000"/>
                  <a:headEnd/>
                  <a:tailEnd/>
                </a:ln>
              </p:spPr>
              <p:txBody>
                <a:bodyPr/>
                <a:lstStyle/>
                <a:p>
                  <a:endParaRPr lang="en-US"/>
                </a:p>
              </p:txBody>
            </p:sp>
            <p:sp>
              <p:nvSpPr>
                <p:cNvPr id="149" name="Line 15"/>
                <p:cNvSpPr>
                  <a:spLocks noChangeShapeType="1"/>
                </p:cNvSpPr>
                <p:nvPr/>
              </p:nvSpPr>
              <p:spPr bwMode="auto">
                <a:xfrm flipV="1">
                  <a:off x="4368" y="2112"/>
                  <a:ext cx="336" cy="0"/>
                </a:xfrm>
                <a:prstGeom prst="line">
                  <a:avLst/>
                </a:prstGeom>
                <a:noFill/>
                <a:ln w="15875">
                  <a:solidFill>
                    <a:schemeClr val="tx1"/>
                  </a:solidFill>
                  <a:round/>
                  <a:headEnd/>
                  <a:tailEnd/>
                </a:ln>
              </p:spPr>
              <p:txBody>
                <a:bodyPr wrap="none" anchor="ctr"/>
                <a:lstStyle/>
                <a:p>
                  <a:endParaRPr lang="en-US"/>
                </a:p>
              </p:txBody>
            </p:sp>
            <p:sp>
              <p:nvSpPr>
                <p:cNvPr id="150" name="Line 16"/>
                <p:cNvSpPr>
                  <a:spLocks noChangeShapeType="1"/>
                </p:cNvSpPr>
                <p:nvPr/>
              </p:nvSpPr>
              <p:spPr bwMode="auto">
                <a:xfrm>
                  <a:off x="3936" y="1776"/>
                  <a:ext cx="768" cy="0"/>
                </a:xfrm>
                <a:prstGeom prst="line">
                  <a:avLst/>
                </a:prstGeom>
                <a:noFill/>
                <a:ln w="15875">
                  <a:solidFill>
                    <a:schemeClr val="tx1"/>
                  </a:solidFill>
                  <a:round/>
                  <a:headEnd/>
                  <a:tailEnd/>
                </a:ln>
              </p:spPr>
              <p:txBody>
                <a:bodyPr wrap="none" anchor="ctr"/>
                <a:lstStyle/>
                <a:p>
                  <a:endParaRPr lang="en-US"/>
                </a:p>
              </p:txBody>
            </p:sp>
            <p:sp>
              <p:nvSpPr>
                <p:cNvPr id="151" name="Line 17"/>
                <p:cNvSpPr>
                  <a:spLocks noChangeShapeType="1"/>
                </p:cNvSpPr>
                <p:nvPr/>
              </p:nvSpPr>
              <p:spPr bwMode="auto">
                <a:xfrm flipV="1">
                  <a:off x="2880" y="2064"/>
                  <a:ext cx="384" cy="0"/>
                </a:xfrm>
                <a:prstGeom prst="line">
                  <a:avLst/>
                </a:prstGeom>
                <a:noFill/>
                <a:ln w="15875">
                  <a:solidFill>
                    <a:schemeClr val="tx1"/>
                  </a:solidFill>
                  <a:round/>
                  <a:headEnd/>
                  <a:tailEnd/>
                </a:ln>
              </p:spPr>
              <p:txBody>
                <a:bodyPr wrap="none" anchor="ctr"/>
                <a:lstStyle/>
                <a:p>
                  <a:endParaRPr lang="en-US"/>
                </a:p>
              </p:txBody>
            </p:sp>
            <p:sp>
              <p:nvSpPr>
                <p:cNvPr id="152" name="Line 18"/>
                <p:cNvSpPr>
                  <a:spLocks noChangeShapeType="1"/>
                </p:cNvSpPr>
                <p:nvPr/>
              </p:nvSpPr>
              <p:spPr bwMode="auto">
                <a:xfrm>
                  <a:off x="3456" y="2064"/>
                  <a:ext cx="672" cy="0"/>
                </a:xfrm>
                <a:prstGeom prst="line">
                  <a:avLst/>
                </a:prstGeom>
                <a:noFill/>
                <a:ln w="15875">
                  <a:solidFill>
                    <a:schemeClr val="tx1"/>
                  </a:solidFill>
                  <a:round/>
                  <a:headEnd/>
                  <a:tailEnd/>
                </a:ln>
              </p:spPr>
              <p:txBody>
                <a:bodyPr wrap="none" anchor="ctr"/>
                <a:lstStyle/>
                <a:p>
                  <a:endParaRPr lang="en-US"/>
                </a:p>
              </p:txBody>
            </p:sp>
            <p:sp>
              <p:nvSpPr>
                <p:cNvPr id="153" name="Line 19"/>
                <p:cNvSpPr>
                  <a:spLocks noChangeShapeType="1"/>
                </p:cNvSpPr>
                <p:nvPr/>
              </p:nvSpPr>
              <p:spPr bwMode="auto">
                <a:xfrm flipH="1">
                  <a:off x="3072" y="2064"/>
                  <a:ext cx="1" cy="960"/>
                </a:xfrm>
                <a:prstGeom prst="line">
                  <a:avLst/>
                </a:prstGeom>
                <a:noFill/>
                <a:ln w="15875">
                  <a:solidFill>
                    <a:schemeClr val="tx1"/>
                  </a:solidFill>
                  <a:round/>
                  <a:headEnd/>
                  <a:tailEnd/>
                </a:ln>
              </p:spPr>
              <p:txBody>
                <a:bodyPr wrap="none" anchor="ctr"/>
                <a:lstStyle/>
                <a:p>
                  <a:endParaRPr lang="en-US"/>
                </a:p>
              </p:txBody>
            </p:sp>
            <p:sp>
              <p:nvSpPr>
                <p:cNvPr id="154" name="Oval 20"/>
                <p:cNvSpPr>
                  <a:spLocks noChangeArrowheads="1"/>
                </p:cNvSpPr>
                <p:nvPr/>
              </p:nvSpPr>
              <p:spPr bwMode="auto">
                <a:xfrm>
                  <a:off x="3056" y="2049"/>
                  <a:ext cx="37" cy="43"/>
                </a:xfrm>
                <a:prstGeom prst="ellipse">
                  <a:avLst/>
                </a:prstGeom>
                <a:solidFill>
                  <a:schemeClr val="tx1"/>
                </a:solidFill>
                <a:ln w="9525">
                  <a:solidFill>
                    <a:schemeClr val="tx1"/>
                  </a:solidFill>
                  <a:round/>
                  <a:headEnd/>
                  <a:tailEnd/>
                </a:ln>
              </p:spPr>
              <p:txBody>
                <a:bodyPr wrap="none" anchor="ctr"/>
                <a:lstStyle/>
                <a:p>
                  <a:endParaRPr lang="en-US"/>
                </a:p>
              </p:txBody>
            </p:sp>
            <p:sp>
              <p:nvSpPr>
                <p:cNvPr id="155" name="Line 21"/>
                <p:cNvSpPr>
                  <a:spLocks noChangeShapeType="1"/>
                </p:cNvSpPr>
                <p:nvPr/>
              </p:nvSpPr>
              <p:spPr bwMode="auto">
                <a:xfrm flipV="1">
                  <a:off x="3792" y="1584"/>
                  <a:ext cx="1396" cy="0"/>
                </a:xfrm>
                <a:prstGeom prst="line">
                  <a:avLst/>
                </a:prstGeom>
                <a:noFill/>
                <a:ln w="15875">
                  <a:solidFill>
                    <a:schemeClr val="tx1"/>
                  </a:solidFill>
                  <a:round/>
                  <a:headEnd/>
                  <a:tailEnd/>
                </a:ln>
              </p:spPr>
              <p:txBody>
                <a:bodyPr wrap="none" anchor="ctr"/>
                <a:lstStyle/>
                <a:p>
                  <a:endParaRPr lang="en-US"/>
                </a:p>
              </p:txBody>
            </p:sp>
            <p:sp>
              <p:nvSpPr>
                <p:cNvPr id="156" name="Line 22"/>
                <p:cNvSpPr>
                  <a:spLocks noChangeShapeType="1"/>
                </p:cNvSpPr>
                <p:nvPr/>
              </p:nvSpPr>
              <p:spPr bwMode="auto">
                <a:xfrm flipV="1">
                  <a:off x="4368" y="2928"/>
                  <a:ext cx="336" cy="0"/>
                </a:xfrm>
                <a:prstGeom prst="line">
                  <a:avLst/>
                </a:prstGeom>
                <a:noFill/>
                <a:ln w="15875">
                  <a:solidFill>
                    <a:schemeClr val="tx1"/>
                  </a:solidFill>
                  <a:round/>
                  <a:headEnd/>
                  <a:tailEnd/>
                </a:ln>
              </p:spPr>
              <p:txBody>
                <a:bodyPr wrap="none" anchor="ctr"/>
                <a:lstStyle/>
                <a:p>
                  <a:endParaRPr lang="en-US"/>
                </a:p>
              </p:txBody>
            </p:sp>
            <p:sp>
              <p:nvSpPr>
                <p:cNvPr id="157" name="Oval 23"/>
                <p:cNvSpPr>
                  <a:spLocks noChangeArrowheads="1"/>
                </p:cNvSpPr>
                <p:nvPr/>
              </p:nvSpPr>
              <p:spPr bwMode="auto">
                <a:xfrm>
                  <a:off x="4489" y="2766"/>
                  <a:ext cx="37" cy="43"/>
                </a:xfrm>
                <a:prstGeom prst="ellipse">
                  <a:avLst/>
                </a:prstGeom>
                <a:solidFill>
                  <a:schemeClr val="tx1"/>
                </a:solidFill>
                <a:ln w="9525">
                  <a:solidFill>
                    <a:schemeClr val="tx1"/>
                  </a:solidFill>
                  <a:round/>
                  <a:headEnd/>
                  <a:tailEnd/>
                </a:ln>
              </p:spPr>
              <p:txBody>
                <a:bodyPr wrap="none" anchor="ctr"/>
                <a:lstStyle/>
                <a:p>
                  <a:endParaRPr lang="en-US"/>
                </a:p>
              </p:txBody>
            </p:sp>
            <p:sp>
              <p:nvSpPr>
                <p:cNvPr id="158" name="Line 24"/>
                <p:cNvSpPr>
                  <a:spLocks noChangeShapeType="1"/>
                </p:cNvSpPr>
                <p:nvPr/>
              </p:nvSpPr>
              <p:spPr bwMode="auto">
                <a:xfrm>
                  <a:off x="3648" y="2592"/>
                  <a:ext cx="1056" cy="0"/>
                </a:xfrm>
                <a:prstGeom prst="line">
                  <a:avLst/>
                </a:prstGeom>
                <a:noFill/>
                <a:ln w="15875">
                  <a:solidFill>
                    <a:schemeClr val="tx1"/>
                  </a:solidFill>
                  <a:round/>
                  <a:headEnd/>
                  <a:tailEnd/>
                </a:ln>
              </p:spPr>
              <p:txBody>
                <a:bodyPr wrap="none" anchor="ctr"/>
                <a:lstStyle/>
                <a:p>
                  <a:endParaRPr lang="en-US"/>
                </a:p>
              </p:txBody>
            </p:sp>
            <p:sp>
              <p:nvSpPr>
                <p:cNvPr id="159" name="Line 25"/>
                <p:cNvSpPr>
                  <a:spLocks noChangeShapeType="1"/>
                </p:cNvSpPr>
                <p:nvPr/>
              </p:nvSpPr>
              <p:spPr bwMode="auto">
                <a:xfrm>
                  <a:off x="3936" y="2352"/>
                  <a:ext cx="1248" cy="0"/>
                </a:xfrm>
                <a:prstGeom prst="line">
                  <a:avLst/>
                </a:prstGeom>
                <a:noFill/>
                <a:ln w="15875">
                  <a:solidFill>
                    <a:schemeClr val="tx1"/>
                  </a:solidFill>
                  <a:round/>
                  <a:headEnd/>
                  <a:tailEnd/>
                </a:ln>
              </p:spPr>
              <p:txBody>
                <a:bodyPr wrap="none" anchor="ctr"/>
                <a:lstStyle/>
                <a:p>
                  <a:endParaRPr lang="en-US"/>
                </a:p>
              </p:txBody>
            </p:sp>
            <p:sp>
              <p:nvSpPr>
                <p:cNvPr id="160" name="Line 26"/>
                <p:cNvSpPr>
                  <a:spLocks noChangeShapeType="1"/>
                </p:cNvSpPr>
                <p:nvPr/>
              </p:nvSpPr>
              <p:spPr bwMode="auto">
                <a:xfrm flipH="1">
                  <a:off x="3936" y="1776"/>
                  <a:ext cx="0" cy="576"/>
                </a:xfrm>
                <a:prstGeom prst="line">
                  <a:avLst/>
                </a:prstGeom>
                <a:noFill/>
                <a:ln w="15875">
                  <a:solidFill>
                    <a:schemeClr val="tx1"/>
                  </a:solidFill>
                  <a:round/>
                  <a:headEnd/>
                  <a:tailEnd/>
                </a:ln>
              </p:spPr>
              <p:txBody>
                <a:bodyPr wrap="none" anchor="ctr"/>
                <a:lstStyle/>
                <a:p>
                  <a:endParaRPr lang="en-US"/>
                </a:p>
              </p:txBody>
            </p:sp>
            <p:sp>
              <p:nvSpPr>
                <p:cNvPr id="161" name="Line 27"/>
                <p:cNvSpPr>
                  <a:spLocks noChangeShapeType="1"/>
                </p:cNvSpPr>
                <p:nvPr/>
              </p:nvSpPr>
              <p:spPr bwMode="auto">
                <a:xfrm>
                  <a:off x="4512" y="1968"/>
                  <a:ext cx="0" cy="1152"/>
                </a:xfrm>
                <a:prstGeom prst="line">
                  <a:avLst/>
                </a:prstGeom>
                <a:noFill/>
                <a:ln w="15875">
                  <a:solidFill>
                    <a:schemeClr val="tx1"/>
                  </a:solidFill>
                  <a:round/>
                  <a:headEnd/>
                  <a:tailEnd/>
                </a:ln>
              </p:spPr>
              <p:txBody>
                <a:bodyPr wrap="none" anchor="ctr"/>
                <a:lstStyle/>
                <a:p>
                  <a:endParaRPr lang="en-US"/>
                </a:p>
              </p:txBody>
            </p:sp>
            <p:sp>
              <p:nvSpPr>
                <p:cNvPr id="162" name="Line 28"/>
                <p:cNvSpPr>
                  <a:spLocks noChangeShapeType="1"/>
                </p:cNvSpPr>
                <p:nvPr/>
              </p:nvSpPr>
              <p:spPr bwMode="auto">
                <a:xfrm>
                  <a:off x="4512" y="1968"/>
                  <a:ext cx="192" cy="0"/>
                </a:xfrm>
                <a:prstGeom prst="line">
                  <a:avLst/>
                </a:prstGeom>
                <a:noFill/>
                <a:ln w="15875">
                  <a:solidFill>
                    <a:schemeClr val="tx1"/>
                  </a:solidFill>
                  <a:round/>
                  <a:headEnd/>
                  <a:tailEnd/>
                </a:ln>
              </p:spPr>
              <p:txBody>
                <a:bodyPr wrap="none" anchor="ctr"/>
                <a:lstStyle/>
                <a:p>
                  <a:endParaRPr lang="en-US"/>
                </a:p>
              </p:txBody>
            </p:sp>
            <p:sp>
              <p:nvSpPr>
                <p:cNvPr id="163" name="Line 29"/>
                <p:cNvSpPr>
                  <a:spLocks noChangeShapeType="1"/>
                </p:cNvSpPr>
                <p:nvPr/>
              </p:nvSpPr>
              <p:spPr bwMode="auto">
                <a:xfrm flipV="1">
                  <a:off x="4512" y="2784"/>
                  <a:ext cx="192" cy="0"/>
                </a:xfrm>
                <a:prstGeom prst="line">
                  <a:avLst/>
                </a:prstGeom>
                <a:noFill/>
                <a:ln w="15875">
                  <a:solidFill>
                    <a:schemeClr val="tx1"/>
                  </a:solidFill>
                  <a:round/>
                  <a:headEnd/>
                  <a:tailEnd/>
                </a:ln>
              </p:spPr>
              <p:txBody>
                <a:bodyPr wrap="none" anchor="ctr"/>
                <a:lstStyle/>
                <a:p>
                  <a:endParaRPr lang="en-US"/>
                </a:p>
              </p:txBody>
            </p:sp>
            <p:sp>
              <p:nvSpPr>
                <p:cNvPr id="164" name="Text Box 30"/>
                <p:cNvSpPr txBox="1">
                  <a:spLocks noChangeArrowheads="1"/>
                </p:cNvSpPr>
                <p:nvPr/>
              </p:nvSpPr>
              <p:spPr bwMode="auto">
                <a:xfrm>
                  <a:off x="2688" y="1968"/>
                  <a:ext cx="178" cy="192"/>
                </a:xfrm>
                <a:prstGeom prst="rect">
                  <a:avLst/>
                </a:prstGeom>
                <a:noFill/>
                <a:ln w="9525">
                  <a:noFill/>
                  <a:miter lim="800000"/>
                  <a:headEnd/>
                  <a:tailEnd/>
                </a:ln>
              </p:spPr>
              <p:txBody>
                <a:bodyPr wrap="none">
                  <a:spAutoFit/>
                </a:bodyPr>
                <a:lstStyle/>
                <a:p>
                  <a:pPr eaLnBrk="0" hangingPunct="0"/>
                  <a:r>
                    <a:rPr lang="en-US" sz="1400" b="1" i="1"/>
                    <a:t>x</a:t>
                  </a:r>
                </a:p>
              </p:txBody>
            </p:sp>
            <p:sp>
              <p:nvSpPr>
                <p:cNvPr id="165" name="Text Box 31"/>
                <p:cNvSpPr txBox="1">
                  <a:spLocks noChangeArrowheads="1"/>
                </p:cNvSpPr>
                <p:nvPr/>
              </p:nvSpPr>
              <p:spPr bwMode="auto">
                <a:xfrm>
                  <a:off x="4368" y="3168"/>
                  <a:ext cx="272" cy="192"/>
                </a:xfrm>
                <a:prstGeom prst="rect">
                  <a:avLst/>
                </a:prstGeom>
                <a:noFill/>
                <a:ln w="9525">
                  <a:noFill/>
                  <a:miter lim="800000"/>
                  <a:headEnd/>
                  <a:tailEnd/>
                </a:ln>
              </p:spPr>
              <p:txBody>
                <a:bodyPr wrap="none">
                  <a:spAutoFit/>
                </a:bodyPr>
                <a:lstStyle/>
                <a:p>
                  <a:pPr eaLnBrk="0" hangingPunct="0"/>
                  <a:r>
                    <a:rPr lang="en-US" sz="1400" b="1" i="1"/>
                    <a:t>CP</a:t>
                  </a:r>
                </a:p>
              </p:txBody>
            </p:sp>
            <p:sp>
              <p:nvSpPr>
                <p:cNvPr id="166" name="Oval 32"/>
                <p:cNvSpPr>
                  <a:spLocks noChangeArrowheads="1"/>
                </p:cNvSpPr>
                <p:nvPr/>
              </p:nvSpPr>
              <p:spPr bwMode="auto">
                <a:xfrm>
                  <a:off x="3627" y="2048"/>
                  <a:ext cx="37" cy="43"/>
                </a:xfrm>
                <a:prstGeom prst="ellipse">
                  <a:avLst/>
                </a:prstGeom>
                <a:solidFill>
                  <a:schemeClr val="tx1"/>
                </a:solidFill>
                <a:ln w="9525">
                  <a:solidFill>
                    <a:schemeClr val="tx1"/>
                  </a:solidFill>
                  <a:round/>
                  <a:headEnd/>
                  <a:tailEnd/>
                </a:ln>
              </p:spPr>
              <p:txBody>
                <a:bodyPr wrap="none" anchor="ctr"/>
                <a:lstStyle/>
                <a:p>
                  <a:endParaRPr lang="en-US"/>
                </a:p>
              </p:txBody>
            </p:sp>
            <p:grpSp>
              <p:nvGrpSpPr>
                <p:cNvPr id="167" name="Group 33"/>
                <p:cNvGrpSpPr>
                  <a:grpSpLocks/>
                </p:cNvGrpSpPr>
                <p:nvPr/>
              </p:nvGrpSpPr>
              <p:grpSpPr bwMode="auto">
                <a:xfrm>
                  <a:off x="4656" y="1679"/>
                  <a:ext cx="435" cy="529"/>
                  <a:chOff x="4656" y="1679"/>
                  <a:chExt cx="435" cy="529"/>
                </a:xfrm>
              </p:grpSpPr>
              <p:sp>
                <p:nvSpPr>
                  <p:cNvPr id="191" name="Rectangle 34"/>
                  <p:cNvSpPr>
                    <a:spLocks noChangeArrowheads="1"/>
                  </p:cNvSpPr>
                  <p:nvPr/>
                </p:nvSpPr>
                <p:spPr bwMode="auto">
                  <a:xfrm>
                    <a:off x="4704" y="1690"/>
                    <a:ext cx="336" cy="514"/>
                  </a:xfrm>
                  <a:prstGeom prst="rect">
                    <a:avLst/>
                  </a:prstGeom>
                  <a:noFill/>
                  <a:ln w="19050">
                    <a:solidFill>
                      <a:schemeClr val="tx1"/>
                    </a:solidFill>
                    <a:miter lim="800000"/>
                    <a:headEnd/>
                    <a:tailEnd/>
                  </a:ln>
                </p:spPr>
                <p:txBody>
                  <a:bodyPr wrap="none" anchor="ctr"/>
                  <a:lstStyle/>
                  <a:p>
                    <a:endParaRPr lang="en-US"/>
                  </a:p>
                </p:txBody>
              </p:sp>
              <p:sp>
                <p:nvSpPr>
                  <p:cNvPr id="192" name="Text Box 35"/>
                  <p:cNvSpPr txBox="1">
                    <a:spLocks noChangeArrowheads="1"/>
                  </p:cNvSpPr>
                  <p:nvPr/>
                </p:nvSpPr>
                <p:spPr bwMode="auto">
                  <a:xfrm>
                    <a:off x="4656" y="1680"/>
                    <a:ext cx="178" cy="192"/>
                  </a:xfrm>
                  <a:prstGeom prst="rect">
                    <a:avLst/>
                  </a:prstGeom>
                  <a:noFill/>
                  <a:ln w="9525">
                    <a:noFill/>
                    <a:miter lim="800000"/>
                    <a:headEnd/>
                    <a:tailEnd/>
                  </a:ln>
                </p:spPr>
                <p:txBody>
                  <a:bodyPr wrap="none">
                    <a:spAutoFit/>
                  </a:bodyPr>
                  <a:lstStyle/>
                  <a:p>
                    <a:pPr eaLnBrk="0" hangingPunct="0"/>
                    <a:r>
                      <a:rPr lang="en-US" sz="1400" b="1" i="1"/>
                      <a:t>J</a:t>
                    </a:r>
                  </a:p>
                </p:txBody>
              </p:sp>
              <p:sp>
                <p:nvSpPr>
                  <p:cNvPr id="193" name="Text Box 36"/>
                  <p:cNvSpPr txBox="1">
                    <a:spLocks noChangeArrowheads="1"/>
                  </p:cNvSpPr>
                  <p:nvPr/>
                </p:nvSpPr>
                <p:spPr bwMode="auto">
                  <a:xfrm>
                    <a:off x="4860" y="1679"/>
                    <a:ext cx="203" cy="192"/>
                  </a:xfrm>
                  <a:prstGeom prst="rect">
                    <a:avLst/>
                  </a:prstGeom>
                  <a:noFill/>
                  <a:ln w="9525">
                    <a:noFill/>
                    <a:miter lim="800000"/>
                    <a:headEnd/>
                    <a:tailEnd/>
                  </a:ln>
                </p:spPr>
                <p:txBody>
                  <a:bodyPr wrap="none">
                    <a:spAutoFit/>
                  </a:bodyPr>
                  <a:lstStyle/>
                  <a:p>
                    <a:pPr eaLnBrk="0" hangingPunct="0"/>
                    <a:r>
                      <a:rPr lang="en-US" sz="1400" b="1" i="1"/>
                      <a:t>Q</a:t>
                    </a:r>
                    <a:endParaRPr lang="en-US" sz="1400" b="1"/>
                  </a:p>
                </p:txBody>
              </p:sp>
              <p:sp>
                <p:nvSpPr>
                  <p:cNvPr id="194" name="Text Box 37"/>
                  <p:cNvSpPr txBox="1">
                    <a:spLocks noChangeArrowheads="1"/>
                  </p:cNvSpPr>
                  <p:nvPr/>
                </p:nvSpPr>
                <p:spPr bwMode="auto">
                  <a:xfrm>
                    <a:off x="4848" y="2012"/>
                    <a:ext cx="243" cy="192"/>
                  </a:xfrm>
                  <a:prstGeom prst="rect">
                    <a:avLst/>
                  </a:prstGeom>
                  <a:noFill/>
                  <a:ln w="9525">
                    <a:noFill/>
                    <a:miter lim="800000"/>
                    <a:headEnd/>
                    <a:tailEnd/>
                  </a:ln>
                </p:spPr>
                <p:txBody>
                  <a:bodyPr>
                    <a:spAutoFit/>
                  </a:bodyPr>
                  <a:lstStyle/>
                  <a:p>
                    <a:pPr eaLnBrk="0" hangingPunct="0"/>
                    <a:r>
                      <a:rPr lang="en-US" sz="1400" b="1" i="1"/>
                      <a:t>Q'</a:t>
                    </a:r>
                  </a:p>
                </p:txBody>
              </p:sp>
              <p:sp>
                <p:nvSpPr>
                  <p:cNvPr id="195" name="AutoShape 38"/>
                  <p:cNvSpPr>
                    <a:spLocks noChangeArrowheads="1"/>
                  </p:cNvSpPr>
                  <p:nvPr/>
                </p:nvSpPr>
                <p:spPr bwMode="auto">
                  <a:xfrm rot="5400000">
                    <a:off x="4680" y="1944"/>
                    <a:ext cx="96" cy="48"/>
                  </a:xfrm>
                  <a:prstGeom prst="triangle">
                    <a:avLst>
                      <a:gd name="adj" fmla="val 50000"/>
                    </a:avLst>
                  </a:prstGeom>
                  <a:noFill/>
                  <a:ln w="15875">
                    <a:solidFill>
                      <a:schemeClr val="tx1"/>
                    </a:solidFill>
                    <a:miter lim="800000"/>
                    <a:headEnd/>
                    <a:tailEnd/>
                  </a:ln>
                </p:spPr>
                <p:txBody>
                  <a:bodyPr wrap="none" anchor="ctr"/>
                  <a:lstStyle/>
                  <a:p>
                    <a:endParaRPr lang="en-US"/>
                  </a:p>
                </p:txBody>
              </p:sp>
              <p:sp>
                <p:nvSpPr>
                  <p:cNvPr id="196" name="Text Box 39"/>
                  <p:cNvSpPr txBox="1">
                    <a:spLocks noChangeArrowheads="1"/>
                  </p:cNvSpPr>
                  <p:nvPr/>
                </p:nvSpPr>
                <p:spPr bwMode="auto">
                  <a:xfrm>
                    <a:off x="4656" y="2016"/>
                    <a:ext cx="197" cy="192"/>
                  </a:xfrm>
                  <a:prstGeom prst="rect">
                    <a:avLst/>
                  </a:prstGeom>
                  <a:noFill/>
                  <a:ln w="9525">
                    <a:noFill/>
                    <a:miter lim="800000"/>
                    <a:headEnd/>
                    <a:tailEnd/>
                  </a:ln>
                </p:spPr>
                <p:txBody>
                  <a:bodyPr wrap="none">
                    <a:spAutoFit/>
                  </a:bodyPr>
                  <a:lstStyle/>
                  <a:p>
                    <a:pPr eaLnBrk="0" hangingPunct="0"/>
                    <a:r>
                      <a:rPr lang="en-US" sz="1400" b="1" i="1"/>
                      <a:t>K</a:t>
                    </a:r>
                  </a:p>
                </p:txBody>
              </p:sp>
            </p:grpSp>
            <p:grpSp>
              <p:nvGrpSpPr>
                <p:cNvPr id="168" name="Group 40"/>
                <p:cNvGrpSpPr>
                  <a:grpSpLocks/>
                </p:cNvGrpSpPr>
                <p:nvPr/>
              </p:nvGrpSpPr>
              <p:grpSpPr bwMode="auto">
                <a:xfrm>
                  <a:off x="4656" y="2496"/>
                  <a:ext cx="435" cy="529"/>
                  <a:chOff x="4656" y="1679"/>
                  <a:chExt cx="435" cy="529"/>
                </a:xfrm>
              </p:grpSpPr>
              <p:sp>
                <p:nvSpPr>
                  <p:cNvPr id="185" name="Rectangle 41"/>
                  <p:cNvSpPr>
                    <a:spLocks noChangeArrowheads="1"/>
                  </p:cNvSpPr>
                  <p:nvPr/>
                </p:nvSpPr>
                <p:spPr bwMode="auto">
                  <a:xfrm>
                    <a:off x="4704" y="1690"/>
                    <a:ext cx="336" cy="514"/>
                  </a:xfrm>
                  <a:prstGeom prst="rect">
                    <a:avLst/>
                  </a:prstGeom>
                  <a:noFill/>
                  <a:ln w="19050">
                    <a:solidFill>
                      <a:schemeClr val="tx1"/>
                    </a:solidFill>
                    <a:miter lim="800000"/>
                    <a:headEnd/>
                    <a:tailEnd/>
                  </a:ln>
                </p:spPr>
                <p:txBody>
                  <a:bodyPr wrap="none" anchor="ctr"/>
                  <a:lstStyle/>
                  <a:p>
                    <a:endParaRPr lang="en-US"/>
                  </a:p>
                </p:txBody>
              </p:sp>
              <p:sp>
                <p:nvSpPr>
                  <p:cNvPr id="186" name="Text Box 42"/>
                  <p:cNvSpPr txBox="1">
                    <a:spLocks noChangeArrowheads="1"/>
                  </p:cNvSpPr>
                  <p:nvPr/>
                </p:nvSpPr>
                <p:spPr bwMode="auto">
                  <a:xfrm>
                    <a:off x="4656" y="1680"/>
                    <a:ext cx="178" cy="192"/>
                  </a:xfrm>
                  <a:prstGeom prst="rect">
                    <a:avLst/>
                  </a:prstGeom>
                  <a:noFill/>
                  <a:ln w="9525">
                    <a:noFill/>
                    <a:miter lim="800000"/>
                    <a:headEnd/>
                    <a:tailEnd/>
                  </a:ln>
                </p:spPr>
                <p:txBody>
                  <a:bodyPr wrap="none">
                    <a:spAutoFit/>
                  </a:bodyPr>
                  <a:lstStyle/>
                  <a:p>
                    <a:pPr eaLnBrk="0" hangingPunct="0"/>
                    <a:r>
                      <a:rPr lang="en-US" sz="1400" b="1" i="1"/>
                      <a:t>J</a:t>
                    </a:r>
                  </a:p>
                </p:txBody>
              </p:sp>
              <p:sp>
                <p:nvSpPr>
                  <p:cNvPr id="187" name="Text Box 43"/>
                  <p:cNvSpPr txBox="1">
                    <a:spLocks noChangeArrowheads="1"/>
                  </p:cNvSpPr>
                  <p:nvPr/>
                </p:nvSpPr>
                <p:spPr bwMode="auto">
                  <a:xfrm>
                    <a:off x="4860" y="1679"/>
                    <a:ext cx="203" cy="192"/>
                  </a:xfrm>
                  <a:prstGeom prst="rect">
                    <a:avLst/>
                  </a:prstGeom>
                  <a:noFill/>
                  <a:ln w="9525">
                    <a:noFill/>
                    <a:miter lim="800000"/>
                    <a:headEnd/>
                    <a:tailEnd/>
                  </a:ln>
                </p:spPr>
                <p:txBody>
                  <a:bodyPr wrap="none">
                    <a:spAutoFit/>
                  </a:bodyPr>
                  <a:lstStyle/>
                  <a:p>
                    <a:pPr eaLnBrk="0" hangingPunct="0"/>
                    <a:r>
                      <a:rPr lang="en-US" sz="1400" b="1" i="1"/>
                      <a:t>Q</a:t>
                    </a:r>
                    <a:endParaRPr lang="en-US" sz="1400" b="1"/>
                  </a:p>
                </p:txBody>
              </p:sp>
              <p:sp>
                <p:nvSpPr>
                  <p:cNvPr id="188" name="Text Box 44"/>
                  <p:cNvSpPr txBox="1">
                    <a:spLocks noChangeArrowheads="1"/>
                  </p:cNvSpPr>
                  <p:nvPr/>
                </p:nvSpPr>
                <p:spPr bwMode="auto">
                  <a:xfrm>
                    <a:off x="4848" y="2012"/>
                    <a:ext cx="243" cy="192"/>
                  </a:xfrm>
                  <a:prstGeom prst="rect">
                    <a:avLst/>
                  </a:prstGeom>
                  <a:noFill/>
                  <a:ln w="9525">
                    <a:noFill/>
                    <a:miter lim="800000"/>
                    <a:headEnd/>
                    <a:tailEnd/>
                  </a:ln>
                </p:spPr>
                <p:txBody>
                  <a:bodyPr>
                    <a:spAutoFit/>
                  </a:bodyPr>
                  <a:lstStyle/>
                  <a:p>
                    <a:pPr eaLnBrk="0" hangingPunct="0"/>
                    <a:r>
                      <a:rPr lang="en-US" sz="1400" b="1" i="1"/>
                      <a:t>Q'</a:t>
                    </a:r>
                  </a:p>
                </p:txBody>
              </p:sp>
              <p:sp>
                <p:nvSpPr>
                  <p:cNvPr id="189" name="AutoShape 45"/>
                  <p:cNvSpPr>
                    <a:spLocks noChangeArrowheads="1"/>
                  </p:cNvSpPr>
                  <p:nvPr/>
                </p:nvSpPr>
                <p:spPr bwMode="auto">
                  <a:xfrm rot="5400000">
                    <a:off x="4680" y="1944"/>
                    <a:ext cx="96" cy="48"/>
                  </a:xfrm>
                  <a:prstGeom prst="triangle">
                    <a:avLst>
                      <a:gd name="adj" fmla="val 50000"/>
                    </a:avLst>
                  </a:prstGeom>
                  <a:noFill/>
                  <a:ln w="15875">
                    <a:solidFill>
                      <a:schemeClr val="tx1"/>
                    </a:solidFill>
                    <a:miter lim="800000"/>
                    <a:headEnd/>
                    <a:tailEnd/>
                  </a:ln>
                </p:spPr>
                <p:txBody>
                  <a:bodyPr wrap="none" anchor="ctr"/>
                  <a:lstStyle/>
                  <a:p>
                    <a:endParaRPr lang="en-US"/>
                  </a:p>
                </p:txBody>
              </p:sp>
              <p:sp>
                <p:nvSpPr>
                  <p:cNvPr id="190" name="Text Box 46"/>
                  <p:cNvSpPr txBox="1">
                    <a:spLocks noChangeArrowheads="1"/>
                  </p:cNvSpPr>
                  <p:nvPr/>
                </p:nvSpPr>
                <p:spPr bwMode="auto">
                  <a:xfrm>
                    <a:off x="4656" y="2016"/>
                    <a:ext cx="197" cy="192"/>
                  </a:xfrm>
                  <a:prstGeom prst="rect">
                    <a:avLst/>
                  </a:prstGeom>
                  <a:noFill/>
                  <a:ln w="9525">
                    <a:noFill/>
                    <a:miter lim="800000"/>
                    <a:headEnd/>
                    <a:tailEnd/>
                  </a:ln>
                </p:spPr>
                <p:txBody>
                  <a:bodyPr wrap="none">
                    <a:spAutoFit/>
                  </a:bodyPr>
                  <a:lstStyle/>
                  <a:p>
                    <a:pPr eaLnBrk="0" hangingPunct="0"/>
                    <a:r>
                      <a:rPr lang="en-US" sz="1400" b="1" i="1"/>
                      <a:t>K</a:t>
                    </a:r>
                  </a:p>
                </p:txBody>
              </p:sp>
            </p:grpSp>
            <p:grpSp>
              <p:nvGrpSpPr>
                <p:cNvPr id="169" name="Group 47"/>
                <p:cNvGrpSpPr>
                  <a:grpSpLocks/>
                </p:cNvGrpSpPr>
                <p:nvPr/>
              </p:nvGrpSpPr>
              <p:grpSpPr bwMode="auto">
                <a:xfrm>
                  <a:off x="3264" y="1993"/>
                  <a:ext cx="185" cy="144"/>
                  <a:chOff x="3648" y="2544"/>
                  <a:chExt cx="233" cy="185"/>
                </a:xfrm>
              </p:grpSpPr>
              <p:sp>
                <p:nvSpPr>
                  <p:cNvPr id="183" name="AutoShape 48"/>
                  <p:cNvSpPr>
                    <a:spLocks noChangeArrowheads="1"/>
                  </p:cNvSpPr>
                  <p:nvPr/>
                </p:nvSpPr>
                <p:spPr bwMode="auto">
                  <a:xfrm rot="5400000">
                    <a:off x="3625" y="2567"/>
                    <a:ext cx="185" cy="139"/>
                  </a:xfrm>
                  <a:prstGeom prst="flowChartExtract">
                    <a:avLst/>
                  </a:prstGeom>
                  <a:noFill/>
                  <a:ln w="19050">
                    <a:solidFill>
                      <a:schemeClr val="tx1"/>
                    </a:solidFill>
                    <a:miter lim="800000"/>
                    <a:headEnd/>
                    <a:tailEnd/>
                  </a:ln>
                </p:spPr>
                <p:txBody>
                  <a:bodyPr wrap="none" anchor="ctr"/>
                  <a:lstStyle/>
                  <a:p>
                    <a:endParaRPr lang="en-US"/>
                  </a:p>
                </p:txBody>
              </p:sp>
              <p:sp>
                <p:nvSpPr>
                  <p:cNvPr id="184" name="Oval 49"/>
                  <p:cNvSpPr>
                    <a:spLocks noChangeArrowheads="1"/>
                  </p:cNvSpPr>
                  <p:nvPr/>
                </p:nvSpPr>
                <p:spPr bwMode="auto">
                  <a:xfrm>
                    <a:off x="3809" y="2600"/>
                    <a:ext cx="72" cy="74"/>
                  </a:xfrm>
                  <a:prstGeom prst="ellipse">
                    <a:avLst/>
                  </a:prstGeom>
                  <a:noFill/>
                  <a:ln w="19050">
                    <a:solidFill>
                      <a:schemeClr val="tx1"/>
                    </a:solidFill>
                    <a:round/>
                    <a:headEnd/>
                    <a:tailEnd/>
                  </a:ln>
                </p:spPr>
                <p:txBody>
                  <a:bodyPr wrap="none" anchor="ctr"/>
                  <a:lstStyle/>
                  <a:p>
                    <a:endParaRPr lang="en-US"/>
                  </a:p>
                </p:txBody>
              </p:sp>
            </p:grpSp>
            <p:grpSp>
              <p:nvGrpSpPr>
                <p:cNvPr id="170" name="Group 50"/>
                <p:cNvGrpSpPr>
                  <a:grpSpLocks/>
                </p:cNvGrpSpPr>
                <p:nvPr/>
              </p:nvGrpSpPr>
              <p:grpSpPr bwMode="auto">
                <a:xfrm>
                  <a:off x="4128" y="2832"/>
                  <a:ext cx="228" cy="213"/>
                  <a:chOff x="2279" y="2352"/>
                  <a:chExt cx="523" cy="370"/>
                </a:xfrm>
              </p:grpSpPr>
              <p:sp>
                <p:nvSpPr>
                  <p:cNvPr id="177" name="Freeform 51"/>
                  <p:cNvSpPr>
                    <a:spLocks/>
                  </p:cNvSpPr>
                  <p:nvPr/>
                </p:nvSpPr>
                <p:spPr bwMode="auto">
                  <a:xfrm>
                    <a:off x="2326" y="2352"/>
                    <a:ext cx="68" cy="370"/>
                  </a:xfrm>
                  <a:custGeom>
                    <a:avLst/>
                    <a:gdLst>
                      <a:gd name="T0" fmla="*/ 0 w 288"/>
                      <a:gd name="T1" fmla="*/ 0 h 864"/>
                      <a:gd name="T2" fmla="*/ 0 w 288"/>
                      <a:gd name="T3" fmla="*/ 3 h 864"/>
                      <a:gd name="T4" fmla="*/ 0 w 288"/>
                      <a:gd name="T5" fmla="*/ 5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15875">
                    <a:solidFill>
                      <a:srgbClr val="000000"/>
                    </a:solidFill>
                    <a:round/>
                    <a:headEnd/>
                    <a:tailEnd/>
                  </a:ln>
                </p:spPr>
                <p:txBody>
                  <a:bodyPr/>
                  <a:lstStyle/>
                  <a:p>
                    <a:endParaRPr lang="en-US"/>
                  </a:p>
                </p:txBody>
              </p:sp>
              <p:sp>
                <p:nvSpPr>
                  <p:cNvPr id="178" name="Line 52"/>
                  <p:cNvSpPr>
                    <a:spLocks noChangeShapeType="1"/>
                  </p:cNvSpPr>
                  <p:nvPr/>
                </p:nvSpPr>
                <p:spPr bwMode="auto">
                  <a:xfrm>
                    <a:off x="2326" y="2352"/>
                    <a:ext cx="170" cy="0"/>
                  </a:xfrm>
                  <a:prstGeom prst="line">
                    <a:avLst/>
                  </a:prstGeom>
                  <a:noFill/>
                  <a:ln w="15875">
                    <a:solidFill>
                      <a:srgbClr val="000000"/>
                    </a:solidFill>
                    <a:round/>
                    <a:headEnd/>
                    <a:tailEnd/>
                  </a:ln>
                </p:spPr>
                <p:txBody>
                  <a:bodyPr/>
                  <a:lstStyle/>
                  <a:p>
                    <a:endParaRPr lang="en-US"/>
                  </a:p>
                </p:txBody>
              </p:sp>
              <p:sp>
                <p:nvSpPr>
                  <p:cNvPr id="179" name="Line 53"/>
                  <p:cNvSpPr>
                    <a:spLocks noChangeShapeType="1"/>
                  </p:cNvSpPr>
                  <p:nvPr/>
                </p:nvSpPr>
                <p:spPr bwMode="auto">
                  <a:xfrm>
                    <a:off x="2326" y="2722"/>
                    <a:ext cx="170" cy="0"/>
                  </a:xfrm>
                  <a:prstGeom prst="line">
                    <a:avLst/>
                  </a:prstGeom>
                  <a:noFill/>
                  <a:ln w="15875">
                    <a:solidFill>
                      <a:srgbClr val="000000"/>
                    </a:solidFill>
                    <a:round/>
                    <a:headEnd/>
                    <a:tailEnd/>
                  </a:ln>
                </p:spPr>
                <p:txBody>
                  <a:bodyPr/>
                  <a:lstStyle/>
                  <a:p>
                    <a:endParaRPr lang="en-US"/>
                  </a:p>
                </p:txBody>
              </p:sp>
              <p:sp>
                <p:nvSpPr>
                  <p:cNvPr id="180" name="Freeform 54"/>
                  <p:cNvSpPr>
                    <a:spLocks/>
                  </p:cNvSpPr>
                  <p:nvPr/>
                </p:nvSpPr>
                <p:spPr bwMode="auto">
                  <a:xfrm>
                    <a:off x="2496" y="2352"/>
                    <a:ext cx="306" cy="202"/>
                  </a:xfrm>
                  <a:custGeom>
                    <a:avLst/>
                    <a:gdLst>
                      <a:gd name="T0" fmla="*/ 0 w 576"/>
                      <a:gd name="T1" fmla="*/ 0 h 432"/>
                      <a:gd name="T2" fmla="*/ 10 w 576"/>
                      <a:gd name="T3" fmla="*/ 1 h 432"/>
                      <a:gd name="T4" fmla="*/ 13 w 576"/>
                      <a:gd name="T5" fmla="*/ 5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15875">
                    <a:solidFill>
                      <a:srgbClr val="000000"/>
                    </a:solidFill>
                    <a:round/>
                    <a:headEnd/>
                    <a:tailEnd/>
                  </a:ln>
                </p:spPr>
                <p:txBody>
                  <a:bodyPr/>
                  <a:lstStyle/>
                  <a:p>
                    <a:endParaRPr lang="en-US"/>
                  </a:p>
                </p:txBody>
              </p:sp>
              <p:sp>
                <p:nvSpPr>
                  <p:cNvPr id="181" name="Freeform 55"/>
                  <p:cNvSpPr>
                    <a:spLocks/>
                  </p:cNvSpPr>
                  <p:nvPr/>
                </p:nvSpPr>
                <p:spPr bwMode="auto">
                  <a:xfrm flipV="1">
                    <a:off x="2496" y="2520"/>
                    <a:ext cx="306" cy="202"/>
                  </a:xfrm>
                  <a:custGeom>
                    <a:avLst/>
                    <a:gdLst>
                      <a:gd name="T0" fmla="*/ 0 w 576"/>
                      <a:gd name="T1" fmla="*/ 0 h 432"/>
                      <a:gd name="T2" fmla="*/ 10 w 576"/>
                      <a:gd name="T3" fmla="*/ 1 h 432"/>
                      <a:gd name="T4" fmla="*/ 13 w 576"/>
                      <a:gd name="T5" fmla="*/ 5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15875">
                    <a:solidFill>
                      <a:srgbClr val="000000"/>
                    </a:solidFill>
                    <a:round/>
                    <a:headEnd/>
                    <a:tailEnd/>
                  </a:ln>
                </p:spPr>
                <p:txBody>
                  <a:bodyPr/>
                  <a:lstStyle/>
                  <a:p>
                    <a:endParaRPr lang="en-US"/>
                  </a:p>
                </p:txBody>
              </p:sp>
              <p:sp>
                <p:nvSpPr>
                  <p:cNvPr id="182" name="Freeform 56"/>
                  <p:cNvSpPr>
                    <a:spLocks/>
                  </p:cNvSpPr>
                  <p:nvPr/>
                </p:nvSpPr>
                <p:spPr bwMode="auto">
                  <a:xfrm>
                    <a:off x="2279" y="2352"/>
                    <a:ext cx="68" cy="370"/>
                  </a:xfrm>
                  <a:custGeom>
                    <a:avLst/>
                    <a:gdLst>
                      <a:gd name="T0" fmla="*/ 0 w 288"/>
                      <a:gd name="T1" fmla="*/ 0 h 864"/>
                      <a:gd name="T2" fmla="*/ 0 w 288"/>
                      <a:gd name="T3" fmla="*/ 3 h 864"/>
                      <a:gd name="T4" fmla="*/ 0 w 288"/>
                      <a:gd name="T5" fmla="*/ 5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15875">
                    <a:solidFill>
                      <a:srgbClr val="000000"/>
                    </a:solidFill>
                    <a:round/>
                    <a:headEnd/>
                    <a:tailEnd/>
                  </a:ln>
                </p:spPr>
                <p:txBody>
                  <a:bodyPr/>
                  <a:lstStyle/>
                  <a:p>
                    <a:endParaRPr lang="en-US"/>
                  </a:p>
                </p:txBody>
              </p:sp>
            </p:grpSp>
            <p:sp>
              <p:nvSpPr>
                <p:cNvPr id="171" name="Line 57"/>
                <p:cNvSpPr>
                  <a:spLocks noChangeShapeType="1"/>
                </p:cNvSpPr>
                <p:nvPr/>
              </p:nvSpPr>
              <p:spPr bwMode="auto">
                <a:xfrm>
                  <a:off x="3792" y="2880"/>
                  <a:ext cx="336" cy="0"/>
                </a:xfrm>
                <a:prstGeom prst="line">
                  <a:avLst/>
                </a:prstGeom>
                <a:noFill/>
                <a:ln w="15875">
                  <a:solidFill>
                    <a:schemeClr val="tx1"/>
                  </a:solidFill>
                  <a:round/>
                  <a:headEnd/>
                  <a:tailEnd/>
                </a:ln>
              </p:spPr>
              <p:txBody>
                <a:bodyPr wrap="none" anchor="ctr"/>
                <a:lstStyle/>
                <a:p>
                  <a:endParaRPr lang="en-US"/>
                </a:p>
              </p:txBody>
            </p:sp>
            <p:sp>
              <p:nvSpPr>
                <p:cNvPr id="172" name="Line 58"/>
                <p:cNvSpPr>
                  <a:spLocks noChangeShapeType="1"/>
                </p:cNvSpPr>
                <p:nvPr/>
              </p:nvSpPr>
              <p:spPr bwMode="auto">
                <a:xfrm>
                  <a:off x="3072" y="3024"/>
                  <a:ext cx="1056" cy="0"/>
                </a:xfrm>
                <a:prstGeom prst="line">
                  <a:avLst/>
                </a:prstGeom>
                <a:noFill/>
                <a:ln w="15875">
                  <a:solidFill>
                    <a:schemeClr val="tx1"/>
                  </a:solidFill>
                  <a:round/>
                  <a:headEnd/>
                  <a:tailEnd/>
                </a:ln>
              </p:spPr>
              <p:txBody>
                <a:bodyPr wrap="none" anchor="ctr"/>
                <a:lstStyle/>
                <a:p>
                  <a:endParaRPr lang="en-US"/>
                </a:p>
              </p:txBody>
            </p:sp>
            <p:sp>
              <p:nvSpPr>
                <p:cNvPr id="173" name="Line 59"/>
                <p:cNvSpPr>
                  <a:spLocks noChangeShapeType="1"/>
                </p:cNvSpPr>
                <p:nvPr/>
              </p:nvSpPr>
              <p:spPr bwMode="auto">
                <a:xfrm flipH="1">
                  <a:off x="3792" y="1584"/>
                  <a:ext cx="0" cy="1296"/>
                </a:xfrm>
                <a:prstGeom prst="line">
                  <a:avLst/>
                </a:prstGeom>
                <a:noFill/>
                <a:ln w="15875">
                  <a:solidFill>
                    <a:schemeClr val="tx1"/>
                  </a:solidFill>
                  <a:round/>
                  <a:headEnd/>
                  <a:tailEnd/>
                </a:ln>
              </p:spPr>
              <p:txBody>
                <a:bodyPr wrap="none" anchor="ctr"/>
                <a:lstStyle/>
                <a:p>
                  <a:endParaRPr lang="en-US"/>
                </a:p>
              </p:txBody>
            </p:sp>
            <p:sp>
              <p:nvSpPr>
                <p:cNvPr id="174" name="Line 60"/>
                <p:cNvSpPr>
                  <a:spLocks noChangeShapeType="1"/>
                </p:cNvSpPr>
                <p:nvPr/>
              </p:nvSpPr>
              <p:spPr bwMode="auto">
                <a:xfrm flipH="1">
                  <a:off x="3648" y="2064"/>
                  <a:ext cx="0" cy="528"/>
                </a:xfrm>
                <a:prstGeom prst="line">
                  <a:avLst/>
                </a:prstGeom>
                <a:noFill/>
                <a:ln w="15875">
                  <a:solidFill>
                    <a:schemeClr val="tx1"/>
                  </a:solidFill>
                  <a:round/>
                  <a:headEnd/>
                  <a:tailEnd/>
                </a:ln>
              </p:spPr>
              <p:txBody>
                <a:bodyPr wrap="none" anchor="ctr"/>
                <a:lstStyle/>
                <a:p>
                  <a:endParaRPr lang="en-US"/>
                </a:p>
              </p:txBody>
            </p:sp>
            <p:sp>
              <p:nvSpPr>
                <p:cNvPr id="175" name="Line 61"/>
                <p:cNvSpPr>
                  <a:spLocks noChangeShapeType="1"/>
                </p:cNvSpPr>
                <p:nvPr/>
              </p:nvSpPr>
              <p:spPr bwMode="auto">
                <a:xfrm flipV="1">
                  <a:off x="3936" y="2208"/>
                  <a:ext cx="192" cy="0"/>
                </a:xfrm>
                <a:prstGeom prst="line">
                  <a:avLst/>
                </a:prstGeom>
                <a:noFill/>
                <a:ln w="15875">
                  <a:solidFill>
                    <a:schemeClr val="tx1"/>
                  </a:solidFill>
                  <a:round/>
                  <a:headEnd/>
                  <a:tailEnd/>
                </a:ln>
              </p:spPr>
              <p:txBody>
                <a:bodyPr wrap="none" anchor="ctr"/>
                <a:lstStyle/>
                <a:p>
                  <a:endParaRPr lang="en-US"/>
                </a:p>
              </p:txBody>
            </p:sp>
            <p:sp>
              <p:nvSpPr>
                <p:cNvPr id="176" name="Oval 62"/>
                <p:cNvSpPr>
                  <a:spLocks noChangeArrowheads="1"/>
                </p:cNvSpPr>
                <p:nvPr/>
              </p:nvSpPr>
              <p:spPr bwMode="auto">
                <a:xfrm>
                  <a:off x="3913" y="2185"/>
                  <a:ext cx="37" cy="43"/>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76" name="Text Box 63"/>
              <p:cNvSpPr txBox="1">
                <a:spLocks noChangeArrowheads="1"/>
              </p:cNvSpPr>
              <p:nvPr/>
            </p:nvSpPr>
            <p:spPr bwMode="auto">
              <a:xfrm>
                <a:off x="1440" y="2832"/>
                <a:ext cx="720" cy="231"/>
              </a:xfrm>
              <a:prstGeom prst="rect">
                <a:avLst/>
              </a:prstGeom>
              <a:noFill/>
              <a:ln w="9525">
                <a:noFill/>
                <a:miter lim="800000"/>
                <a:headEnd/>
                <a:tailEnd/>
              </a:ln>
            </p:spPr>
            <p:txBody>
              <a:bodyPr>
                <a:spAutoFit/>
              </a:bodyPr>
              <a:lstStyle/>
              <a:p>
                <a:pPr eaLnBrk="0" hangingPunct="0">
                  <a:spcBef>
                    <a:spcPct val="50000"/>
                  </a:spcBef>
                </a:pPr>
                <a:r>
                  <a:rPr lang="en-US"/>
                  <a:t>Figure 2  </a:t>
                </a:r>
              </a:p>
            </p:txBody>
          </p:sp>
        </p:grpSp>
        <p:sp>
          <p:nvSpPr>
            <p:cNvPr id="73" name="Oval 72"/>
            <p:cNvSpPr/>
            <p:nvPr/>
          </p:nvSpPr>
          <p:spPr>
            <a:xfrm>
              <a:off x="6937375" y="2951163"/>
              <a:ext cx="76200" cy="762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74" name="Oval 73"/>
            <p:cNvSpPr/>
            <p:nvPr/>
          </p:nvSpPr>
          <p:spPr>
            <a:xfrm>
              <a:off x="6937375" y="4221163"/>
              <a:ext cx="76200" cy="762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grpSp>
    </p:spTree>
    <p:extLst>
      <p:ext uri="{BB962C8B-B14F-4D97-AF65-F5344CB8AC3E}">
        <p14:creationId xmlns:p14="http://schemas.microsoft.com/office/powerpoint/2010/main" val="2094054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dissolve">
                                      <p:cBhvr>
                                        <p:cTn id="12" dur="500"/>
                                        <p:tgtEl>
                                          <p:spTgt spid="70">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0">
                                            <p:txEl>
                                              <p:pRg st="1" end="1"/>
                                            </p:txEl>
                                          </p:spTgt>
                                        </p:tgtEl>
                                        <p:attrNameLst>
                                          <p:attrName>style.visibility</p:attrName>
                                        </p:attrNameLst>
                                      </p:cBhvr>
                                      <p:to>
                                        <p:strVal val="visible"/>
                                      </p:to>
                                    </p:set>
                                    <p:animEffect transition="in" filter="dissolve">
                                      <p:cBhvr>
                                        <p:cTn id="15" dur="500"/>
                                        <p:tgtEl>
                                          <p:spTgt spid="70">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0">
                                            <p:txEl>
                                              <p:pRg st="2" end="2"/>
                                            </p:txEl>
                                          </p:spTgt>
                                        </p:tgtEl>
                                        <p:attrNameLst>
                                          <p:attrName>style.visibility</p:attrName>
                                        </p:attrNameLst>
                                      </p:cBhvr>
                                      <p:to>
                                        <p:strVal val="visible"/>
                                      </p:to>
                                    </p:set>
                                    <p:animEffect transition="in" filter="dissolve">
                                      <p:cBhvr>
                                        <p:cTn id="18" dur="500"/>
                                        <p:tgtEl>
                                          <p:spTgt spid="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6.2 Analysis: Example #2 (2/3)</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21</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3" name="Rectangle 3"/>
          <p:cNvSpPr txBox="1">
            <a:spLocks noChangeArrowheads="1"/>
          </p:cNvSpPr>
          <p:nvPr/>
        </p:nvSpPr>
        <p:spPr>
          <a:xfrm>
            <a:off x="893763" y="1281114"/>
            <a:ext cx="6553200" cy="8731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fontAlgn="auto">
              <a:spcBef>
                <a:spcPct val="10000"/>
              </a:spcBef>
              <a:spcAft>
                <a:spcPts val="0"/>
              </a:spcAft>
              <a:buFont typeface="Wingdings" pitchFamily="2" charset="2"/>
              <a:buNone/>
            </a:pPr>
            <a:r>
              <a:rPr lang="en-US" i="1" dirty="0">
                <a:solidFill>
                  <a:srgbClr val="0000CC"/>
                </a:solidFill>
              </a:rPr>
              <a:t>	</a:t>
            </a:r>
            <a:r>
              <a:rPr lang="en-US" b="1" i="1" dirty="0">
                <a:solidFill>
                  <a:srgbClr val="0000CC"/>
                </a:solidFill>
              </a:rPr>
              <a:t>JA = B		JB = x'</a:t>
            </a:r>
          </a:p>
          <a:p>
            <a:pPr lvl="1" fontAlgn="auto">
              <a:spcBef>
                <a:spcPct val="10000"/>
              </a:spcBef>
              <a:spcAft>
                <a:spcPts val="0"/>
              </a:spcAft>
              <a:buFont typeface="Wingdings" pitchFamily="2" charset="2"/>
              <a:buNone/>
            </a:pPr>
            <a:r>
              <a:rPr lang="en-US" b="1" i="1" dirty="0">
                <a:solidFill>
                  <a:srgbClr val="0000CC"/>
                </a:solidFill>
              </a:rPr>
              <a:t>	KA = </a:t>
            </a:r>
            <a:r>
              <a:rPr lang="en-US" b="1" i="1" dirty="0" err="1">
                <a:solidFill>
                  <a:srgbClr val="0000CC"/>
                </a:solidFill>
              </a:rPr>
              <a:t>B∙x</a:t>
            </a:r>
            <a:r>
              <a:rPr lang="en-US" b="1" i="1" dirty="0">
                <a:solidFill>
                  <a:srgbClr val="0000CC"/>
                </a:solidFill>
              </a:rPr>
              <a:t>'		KB = </a:t>
            </a:r>
            <a:r>
              <a:rPr lang="en-US" b="1" i="1" dirty="0" err="1">
                <a:solidFill>
                  <a:srgbClr val="0000CC"/>
                </a:solidFill>
              </a:rPr>
              <a:t>A'∙x</a:t>
            </a:r>
            <a:r>
              <a:rPr lang="en-US" b="1" i="1" dirty="0">
                <a:solidFill>
                  <a:srgbClr val="0000CC"/>
                </a:solidFill>
              </a:rPr>
              <a:t> + </a:t>
            </a:r>
            <a:r>
              <a:rPr lang="en-US" b="1" i="1" dirty="0" err="1">
                <a:solidFill>
                  <a:srgbClr val="0000CC"/>
                </a:solidFill>
              </a:rPr>
              <a:t>A∙x</a:t>
            </a:r>
            <a:r>
              <a:rPr lang="en-US" b="1" i="1" dirty="0">
                <a:solidFill>
                  <a:srgbClr val="0000CC"/>
                </a:solidFill>
              </a:rPr>
              <a:t>' = A </a:t>
            </a:r>
            <a:r>
              <a:rPr lang="en-US" b="1" dirty="0">
                <a:solidFill>
                  <a:srgbClr val="0000CC"/>
                </a:solidFill>
                <a:sym typeface="Symbol" pitchFamily="18" charset="2"/>
              </a:rPr>
              <a:t></a:t>
            </a:r>
            <a:r>
              <a:rPr lang="en-US" b="1" i="1" dirty="0">
                <a:solidFill>
                  <a:srgbClr val="0000CC"/>
                </a:solidFill>
              </a:rPr>
              <a:t> x</a:t>
            </a:r>
          </a:p>
        </p:txBody>
      </p:sp>
      <p:sp>
        <p:nvSpPr>
          <p:cNvPr id="114" name="Rectangle 64"/>
          <p:cNvSpPr>
            <a:spLocks noChangeArrowheads="1"/>
          </p:cNvSpPr>
          <p:nvPr/>
        </p:nvSpPr>
        <p:spPr bwMode="auto">
          <a:xfrm>
            <a:off x="381000" y="2057400"/>
            <a:ext cx="8229600" cy="838200"/>
          </a:xfrm>
          <a:prstGeom prst="rect">
            <a:avLst/>
          </a:prstGeom>
          <a:noFill/>
          <a:ln w="9525">
            <a:noFill/>
            <a:miter lim="800000"/>
            <a:headEnd/>
            <a:tailEnd/>
          </a:ln>
        </p:spPr>
        <p:txBody>
          <a:bodyPr/>
          <a:lstStyle/>
          <a:p>
            <a:pPr marL="342900" indent="-342900">
              <a:spcBef>
                <a:spcPct val="40000"/>
              </a:spcBef>
              <a:buClr>
                <a:schemeClr val="accent1"/>
              </a:buClr>
              <a:buSzPct val="65000"/>
              <a:buFont typeface="Wingdings" pitchFamily="2" charset="2"/>
              <a:buChar char="n"/>
            </a:pPr>
            <a:r>
              <a:rPr lang="en-US" sz="2400" dirty="0"/>
              <a:t>Fill the </a:t>
            </a:r>
            <a:r>
              <a:rPr lang="en-US" sz="2400" dirty="0">
                <a:solidFill>
                  <a:srgbClr val="C00000"/>
                </a:solidFill>
              </a:rPr>
              <a:t>state table </a:t>
            </a:r>
            <a:r>
              <a:rPr lang="en-US" sz="2400" dirty="0"/>
              <a:t>using the above functions, knowing the characteristics of the flip-flops used.</a:t>
            </a:r>
          </a:p>
        </p:txBody>
      </p:sp>
      <p:grpSp>
        <p:nvGrpSpPr>
          <p:cNvPr id="115" name="Group 65"/>
          <p:cNvGrpSpPr>
            <a:grpSpLocks/>
          </p:cNvGrpSpPr>
          <p:nvPr/>
        </p:nvGrpSpPr>
        <p:grpSpPr bwMode="auto">
          <a:xfrm>
            <a:off x="3376613" y="3124200"/>
            <a:ext cx="5310187" cy="3027363"/>
            <a:chOff x="1348" y="2016"/>
            <a:chExt cx="3345" cy="1907"/>
          </a:xfrm>
        </p:grpSpPr>
        <p:graphicFrame>
          <p:nvGraphicFramePr>
            <p:cNvPr id="116" name="Object 66"/>
            <p:cNvGraphicFramePr>
              <a:graphicFrameLocks noChangeAspect="1"/>
            </p:cNvGraphicFramePr>
            <p:nvPr/>
          </p:nvGraphicFramePr>
          <p:xfrm>
            <a:off x="1348" y="2016"/>
            <a:ext cx="3345" cy="1907"/>
          </p:xfrm>
          <a:graphic>
            <a:graphicData uri="http://schemas.openxmlformats.org/presentationml/2006/ole">
              <mc:AlternateContent xmlns:mc="http://schemas.openxmlformats.org/markup-compatibility/2006">
                <mc:Choice xmlns:v="urn:schemas-microsoft-com:vml" Requires="v">
                  <p:oleObj spid="_x0000_s8204" name="Document" r:id="rId4" imgW="5321160" imgH="3029040" progId="Word.Document.8">
                    <p:embed/>
                  </p:oleObj>
                </mc:Choice>
                <mc:Fallback>
                  <p:oleObj name="Document" r:id="rId4" imgW="5321160" imgH="3029040" progId="Word.Document.8">
                    <p:embed/>
                    <p:pic>
                      <p:nvPicPr>
                        <p:cNvPr id="116" name="Object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8" y="2016"/>
                          <a:ext cx="3345" cy="19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 name="Line 67"/>
            <p:cNvSpPr>
              <a:spLocks noChangeShapeType="1"/>
            </p:cNvSpPr>
            <p:nvPr/>
          </p:nvSpPr>
          <p:spPr bwMode="auto">
            <a:xfrm>
              <a:off x="1488" y="2499"/>
              <a:ext cx="2976" cy="0"/>
            </a:xfrm>
            <a:prstGeom prst="line">
              <a:avLst/>
            </a:prstGeom>
            <a:noFill/>
            <a:ln w="9525">
              <a:solidFill>
                <a:schemeClr val="tx1"/>
              </a:solidFill>
              <a:round/>
              <a:headEnd/>
              <a:tailEnd/>
            </a:ln>
          </p:spPr>
          <p:txBody>
            <a:bodyPr wrap="none" anchor="ctr"/>
            <a:lstStyle/>
            <a:p>
              <a:endParaRPr lang="en-US"/>
            </a:p>
          </p:txBody>
        </p:sp>
        <p:sp>
          <p:nvSpPr>
            <p:cNvPr id="118" name="Line 68"/>
            <p:cNvSpPr>
              <a:spLocks noChangeShapeType="1"/>
            </p:cNvSpPr>
            <p:nvPr/>
          </p:nvSpPr>
          <p:spPr bwMode="auto">
            <a:xfrm>
              <a:off x="1488" y="2308"/>
              <a:ext cx="480" cy="0"/>
            </a:xfrm>
            <a:prstGeom prst="line">
              <a:avLst/>
            </a:prstGeom>
            <a:noFill/>
            <a:ln w="9525">
              <a:solidFill>
                <a:schemeClr val="tx1"/>
              </a:solidFill>
              <a:round/>
              <a:headEnd/>
              <a:tailEnd/>
            </a:ln>
          </p:spPr>
          <p:txBody>
            <a:bodyPr wrap="none" anchor="ctr"/>
            <a:lstStyle/>
            <a:p>
              <a:endParaRPr lang="en-US"/>
            </a:p>
          </p:txBody>
        </p:sp>
        <p:sp>
          <p:nvSpPr>
            <p:cNvPr id="119" name="Line 69"/>
            <p:cNvSpPr>
              <a:spLocks noChangeShapeType="1"/>
            </p:cNvSpPr>
            <p:nvPr/>
          </p:nvSpPr>
          <p:spPr bwMode="auto">
            <a:xfrm>
              <a:off x="2160" y="2308"/>
              <a:ext cx="336" cy="0"/>
            </a:xfrm>
            <a:prstGeom prst="line">
              <a:avLst/>
            </a:prstGeom>
            <a:noFill/>
            <a:ln w="9525">
              <a:solidFill>
                <a:schemeClr val="tx1"/>
              </a:solidFill>
              <a:round/>
              <a:headEnd/>
              <a:tailEnd/>
            </a:ln>
          </p:spPr>
          <p:txBody>
            <a:bodyPr wrap="none" anchor="ctr"/>
            <a:lstStyle/>
            <a:p>
              <a:endParaRPr lang="en-US"/>
            </a:p>
          </p:txBody>
        </p:sp>
        <p:sp>
          <p:nvSpPr>
            <p:cNvPr id="120" name="Line 70"/>
            <p:cNvSpPr>
              <a:spLocks noChangeShapeType="1"/>
            </p:cNvSpPr>
            <p:nvPr/>
          </p:nvSpPr>
          <p:spPr bwMode="auto">
            <a:xfrm>
              <a:off x="2688" y="2308"/>
              <a:ext cx="480" cy="0"/>
            </a:xfrm>
            <a:prstGeom prst="line">
              <a:avLst/>
            </a:prstGeom>
            <a:noFill/>
            <a:ln w="9525">
              <a:solidFill>
                <a:schemeClr val="tx1"/>
              </a:solidFill>
              <a:round/>
              <a:headEnd/>
              <a:tailEnd/>
            </a:ln>
          </p:spPr>
          <p:txBody>
            <a:bodyPr wrap="none" anchor="ctr"/>
            <a:lstStyle/>
            <a:p>
              <a:endParaRPr lang="en-US"/>
            </a:p>
          </p:txBody>
        </p:sp>
        <p:sp>
          <p:nvSpPr>
            <p:cNvPr id="121" name="Line 71"/>
            <p:cNvSpPr>
              <a:spLocks noChangeShapeType="1"/>
            </p:cNvSpPr>
            <p:nvPr/>
          </p:nvSpPr>
          <p:spPr bwMode="auto">
            <a:xfrm>
              <a:off x="3360" y="2306"/>
              <a:ext cx="1104" cy="0"/>
            </a:xfrm>
            <a:prstGeom prst="line">
              <a:avLst/>
            </a:prstGeom>
            <a:noFill/>
            <a:ln w="9525">
              <a:solidFill>
                <a:schemeClr val="tx1"/>
              </a:solidFill>
              <a:round/>
              <a:headEnd/>
              <a:tailEnd/>
            </a:ln>
          </p:spPr>
          <p:txBody>
            <a:bodyPr wrap="none" anchor="ctr"/>
            <a:lstStyle/>
            <a:p>
              <a:endParaRPr lang="en-US"/>
            </a:p>
          </p:txBody>
        </p:sp>
        <p:sp>
          <p:nvSpPr>
            <p:cNvPr id="122" name="Line 72"/>
            <p:cNvSpPr>
              <a:spLocks noChangeShapeType="1"/>
            </p:cNvSpPr>
            <p:nvPr/>
          </p:nvSpPr>
          <p:spPr bwMode="auto">
            <a:xfrm rot="5400000">
              <a:off x="2370" y="2910"/>
              <a:ext cx="1788" cy="0"/>
            </a:xfrm>
            <a:prstGeom prst="line">
              <a:avLst/>
            </a:prstGeom>
            <a:noFill/>
            <a:ln w="9525">
              <a:solidFill>
                <a:schemeClr val="tx1"/>
              </a:solidFill>
              <a:round/>
              <a:headEnd/>
              <a:tailEnd/>
            </a:ln>
          </p:spPr>
          <p:txBody>
            <a:bodyPr wrap="none" anchor="ctr"/>
            <a:lstStyle/>
            <a:p>
              <a:endParaRPr lang="en-US"/>
            </a:p>
          </p:txBody>
        </p:sp>
      </p:grpSp>
      <p:grpSp>
        <p:nvGrpSpPr>
          <p:cNvPr id="123" name="Group 73"/>
          <p:cNvGrpSpPr>
            <a:grpSpLocks/>
          </p:cNvGrpSpPr>
          <p:nvPr/>
        </p:nvGrpSpPr>
        <p:grpSpPr bwMode="auto">
          <a:xfrm>
            <a:off x="914400" y="3352800"/>
            <a:ext cx="2590800" cy="1295400"/>
            <a:chOff x="909" y="1728"/>
            <a:chExt cx="2160" cy="989"/>
          </a:xfrm>
        </p:grpSpPr>
        <p:graphicFrame>
          <p:nvGraphicFramePr>
            <p:cNvPr id="124" name="Object 74"/>
            <p:cNvGraphicFramePr>
              <a:graphicFrameLocks noChangeAspect="1"/>
            </p:cNvGraphicFramePr>
            <p:nvPr/>
          </p:nvGraphicFramePr>
          <p:xfrm>
            <a:off x="909" y="1731"/>
            <a:ext cx="2160" cy="986"/>
          </p:xfrm>
          <a:graphic>
            <a:graphicData uri="http://schemas.openxmlformats.org/presentationml/2006/ole">
              <mc:AlternateContent xmlns:mc="http://schemas.openxmlformats.org/markup-compatibility/2006">
                <mc:Choice xmlns:v="urn:schemas-microsoft-com:vml" Requires="v">
                  <p:oleObj spid="_x0000_s8205" name="Document" r:id="rId6" imgW="3493080" imgH="1586880" progId="Word.Document.8">
                    <p:embed/>
                  </p:oleObj>
                </mc:Choice>
                <mc:Fallback>
                  <p:oleObj name="Document" r:id="rId6" imgW="3493080" imgH="1586880" progId="Word.Document.8">
                    <p:embed/>
                    <p:pic>
                      <p:nvPicPr>
                        <p:cNvPr id="124" name="Object 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9" y="1731"/>
                          <a:ext cx="2160" cy="9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 name="Line 75"/>
            <p:cNvSpPr>
              <a:spLocks noChangeShapeType="1"/>
            </p:cNvSpPr>
            <p:nvPr/>
          </p:nvSpPr>
          <p:spPr bwMode="auto">
            <a:xfrm>
              <a:off x="960" y="1920"/>
              <a:ext cx="1872" cy="0"/>
            </a:xfrm>
            <a:prstGeom prst="line">
              <a:avLst/>
            </a:prstGeom>
            <a:noFill/>
            <a:ln w="9525">
              <a:solidFill>
                <a:schemeClr val="tx1"/>
              </a:solidFill>
              <a:round/>
              <a:headEnd/>
              <a:tailEnd/>
            </a:ln>
          </p:spPr>
          <p:txBody>
            <a:bodyPr wrap="none" anchor="ctr"/>
            <a:lstStyle/>
            <a:p>
              <a:endParaRPr lang="en-US"/>
            </a:p>
          </p:txBody>
        </p:sp>
        <p:sp>
          <p:nvSpPr>
            <p:cNvPr id="126" name="Line 76"/>
            <p:cNvSpPr>
              <a:spLocks noChangeShapeType="1"/>
            </p:cNvSpPr>
            <p:nvPr/>
          </p:nvSpPr>
          <p:spPr bwMode="auto">
            <a:xfrm rot="5400000">
              <a:off x="1152" y="2160"/>
              <a:ext cx="864" cy="0"/>
            </a:xfrm>
            <a:prstGeom prst="line">
              <a:avLst/>
            </a:prstGeom>
            <a:noFill/>
            <a:ln w="9525">
              <a:solidFill>
                <a:schemeClr val="tx1"/>
              </a:solidFill>
              <a:round/>
              <a:headEnd/>
              <a:tailEnd/>
            </a:ln>
          </p:spPr>
          <p:txBody>
            <a:bodyPr wrap="none" anchor="ctr"/>
            <a:lstStyle/>
            <a:p>
              <a:endParaRPr lang="en-US"/>
            </a:p>
          </p:txBody>
        </p:sp>
      </p:grpSp>
      <p:sp>
        <p:nvSpPr>
          <p:cNvPr id="127" name="Text Box 78"/>
          <p:cNvSpPr txBox="1">
            <a:spLocks noChangeArrowheads="1"/>
          </p:cNvSpPr>
          <p:nvPr/>
        </p:nvSpPr>
        <p:spPr bwMode="auto">
          <a:xfrm>
            <a:off x="5486400" y="3871913"/>
            <a:ext cx="762000" cy="336550"/>
          </a:xfrm>
          <a:prstGeom prst="rect">
            <a:avLst/>
          </a:prstGeom>
          <a:noFill/>
          <a:ln w="9525">
            <a:noFill/>
            <a:miter lim="800000"/>
            <a:headEnd/>
            <a:tailEnd/>
          </a:ln>
        </p:spPr>
        <p:txBody>
          <a:bodyPr>
            <a:spAutoFit/>
          </a:bodyPr>
          <a:lstStyle/>
          <a:p>
            <a:pPr eaLnBrk="0" hangingPunct="0">
              <a:spcBef>
                <a:spcPct val="50000"/>
              </a:spcBef>
            </a:pPr>
            <a:r>
              <a:rPr lang="en-US" sz="1600" b="1">
                <a:solidFill>
                  <a:srgbClr val="0000CC"/>
                </a:solidFill>
              </a:rPr>
              <a:t>0</a:t>
            </a:r>
            <a:r>
              <a:rPr lang="en-US" sz="1600" b="1"/>
              <a:t>     </a:t>
            </a:r>
            <a:r>
              <a:rPr lang="en-US" sz="1600" b="1">
                <a:solidFill>
                  <a:srgbClr val="993366"/>
                </a:solidFill>
              </a:rPr>
              <a:t>1</a:t>
            </a:r>
            <a:endParaRPr lang="en-US" sz="1600" b="1"/>
          </a:p>
        </p:txBody>
      </p:sp>
      <p:sp>
        <p:nvSpPr>
          <p:cNvPr id="128" name="Text Box 79"/>
          <p:cNvSpPr txBox="1">
            <a:spLocks noChangeArrowheads="1"/>
          </p:cNvSpPr>
          <p:nvPr/>
        </p:nvSpPr>
        <p:spPr bwMode="auto">
          <a:xfrm>
            <a:off x="5486400" y="4125913"/>
            <a:ext cx="762000" cy="336550"/>
          </a:xfrm>
          <a:prstGeom prst="rect">
            <a:avLst/>
          </a:prstGeom>
          <a:noFill/>
          <a:ln w="9525">
            <a:noFill/>
            <a:miter lim="800000"/>
            <a:headEnd/>
            <a:tailEnd/>
          </a:ln>
        </p:spPr>
        <p:txBody>
          <a:bodyPr>
            <a:spAutoFit/>
          </a:bodyPr>
          <a:lstStyle/>
          <a:p>
            <a:pPr eaLnBrk="0" hangingPunct="0">
              <a:spcBef>
                <a:spcPct val="50000"/>
              </a:spcBef>
            </a:pPr>
            <a:r>
              <a:rPr lang="en-US" sz="1600" b="1">
                <a:solidFill>
                  <a:srgbClr val="0000CC"/>
                </a:solidFill>
              </a:rPr>
              <a:t>0</a:t>
            </a:r>
            <a:r>
              <a:rPr lang="en-US" sz="1600" b="1"/>
              <a:t>     </a:t>
            </a:r>
            <a:r>
              <a:rPr lang="en-US" sz="1600" b="1">
                <a:solidFill>
                  <a:srgbClr val="993366"/>
                </a:solidFill>
              </a:rPr>
              <a:t>0</a:t>
            </a:r>
            <a:endParaRPr lang="en-US" sz="1600" b="1"/>
          </a:p>
        </p:txBody>
      </p:sp>
      <p:sp>
        <p:nvSpPr>
          <p:cNvPr id="129" name="Text Box 80"/>
          <p:cNvSpPr txBox="1">
            <a:spLocks noChangeArrowheads="1"/>
          </p:cNvSpPr>
          <p:nvPr/>
        </p:nvSpPr>
        <p:spPr bwMode="auto">
          <a:xfrm>
            <a:off x="5486400" y="4381500"/>
            <a:ext cx="762000" cy="336550"/>
          </a:xfrm>
          <a:prstGeom prst="rect">
            <a:avLst/>
          </a:prstGeom>
          <a:noFill/>
          <a:ln w="9525">
            <a:noFill/>
            <a:miter lim="800000"/>
            <a:headEnd/>
            <a:tailEnd/>
          </a:ln>
        </p:spPr>
        <p:txBody>
          <a:bodyPr>
            <a:spAutoFit/>
          </a:bodyPr>
          <a:lstStyle/>
          <a:p>
            <a:pPr eaLnBrk="0" hangingPunct="0">
              <a:spcBef>
                <a:spcPct val="50000"/>
              </a:spcBef>
            </a:pPr>
            <a:r>
              <a:rPr lang="en-US" sz="1600" b="1">
                <a:solidFill>
                  <a:srgbClr val="0000CC"/>
                </a:solidFill>
              </a:rPr>
              <a:t>1</a:t>
            </a:r>
            <a:r>
              <a:rPr lang="en-US" sz="1600" b="1"/>
              <a:t>     </a:t>
            </a:r>
            <a:r>
              <a:rPr lang="en-US" sz="1600" b="1">
                <a:solidFill>
                  <a:srgbClr val="993366"/>
                </a:solidFill>
              </a:rPr>
              <a:t>1</a:t>
            </a:r>
            <a:endParaRPr lang="en-US" sz="1600" b="1"/>
          </a:p>
        </p:txBody>
      </p:sp>
      <p:sp>
        <p:nvSpPr>
          <p:cNvPr id="130" name="Text Box 81"/>
          <p:cNvSpPr txBox="1">
            <a:spLocks noChangeArrowheads="1"/>
          </p:cNvSpPr>
          <p:nvPr/>
        </p:nvSpPr>
        <p:spPr bwMode="auto">
          <a:xfrm>
            <a:off x="5486400" y="4646613"/>
            <a:ext cx="762000" cy="336550"/>
          </a:xfrm>
          <a:prstGeom prst="rect">
            <a:avLst/>
          </a:prstGeom>
          <a:noFill/>
          <a:ln w="9525">
            <a:noFill/>
            <a:miter lim="800000"/>
            <a:headEnd/>
            <a:tailEnd/>
          </a:ln>
        </p:spPr>
        <p:txBody>
          <a:bodyPr>
            <a:spAutoFit/>
          </a:bodyPr>
          <a:lstStyle/>
          <a:p>
            <a:pPr eaLnBrk="0" hangingPunct="0">
              <a:spcBef>
                <a:spcPct val="50000"/>
              </a:spcBef>
            </a:pPr>
            <a:r>
              <a:rPr lang="en-US" sz="1600" b="1">
                <a:solidFill>
                  <a:srgbClr val="0000CC"/>
                </a:solidFill>
              </a:rPr>
              <a:t>1</a:t>
            </a:r>
            <a:r>
              <a:rPr lang="en-US" sz="1600" b="1"/>
              <a:t>     </a:t>
            </a:r>
            <a:r>
              <a:rPr lang="en-US" sz="1600" b="1">
                <a:solidFill>
                  <a:srgbClr val="993366"/>
                </a:solidFill>
              </a:rPr>
              <a:t>0</a:t>
            </a:r>
            <a:endParaRPr lang="en-US" sz="1600" b="1"/>
          </a:p>
        </p:txBody>
      </p:sp>
      <p:sp>
        <p:nvSpPr>
          <p:cNvPr id="131" name="Text Box 82"/>
          <p:cNvSpPr txBox="1">
            <a:spLocks noChangeArrowheads="1"/>
          </p:cNvSpPr>
          <p:nvPr/>
        </p:nvSpPr>
        <p:spPr bwMode="auto">
          <a:xfrm>
            <a:off x="5486400" y="4900613"/>
            <a:ext cx="762000" cy="336550"/>
          </a:xfrm>
          <a:prstGeom prst="rect">
            <a:avLst/>
          </a:prstGeom>
          <a:noFill/>
          <a:ln w="9525">
            <a:noFill/>
            <a:miter lim="800000"/>
            <a:headEnd/>
            <a:tailEnd/>
          </a:ln>
        </p:spPr>
        <p:txBody>
          <a:bodyPr>
            <a:spAutoFit/>
          </a:bodyPr>
          <a:lstStyle/>
          <a:p>
            <a:pPr eaLnBrk="0" hangingPunct="0">
              <a:spcBef>
                <a:spcPct val="50000"/>
              </a:spcBef>
            </a:pPr>
            <a:r>
              <a:rPr lang="en-US" sz="1600" b="1">
                <a:solidFill>
                  <a:srgbClr val="0000CC"/>
                </a:solidFill>
              </a:rPr>
              <a:t>1</a:t>
            </a:r>
            <a:r>
              <a:rPr lang="en-US" sz="1600" b="1"/>
              <a:t>     </a:t>
            </a:r>
            <a:r>
              <a:rPr lang="en-US" sz="1600" b="1">
                <a:solidFill>
                  <a:srgbClr val="993366"/>
                </a:solidFill>
              </a:rPr>
              <a:t>1</a:t>
            </a:r>
            <a:endParaRPr lang="en-US" sz="1600" b="1"/>
          </a:p>
        </p:txBody>
      </p:sp>
      <p:sp>
        <p:nvSpPr>
          <p:cNvPr id="132" name="Text Box 83"/>
          <p:cNvSpPr txBox="1">
            <a:spLocks noChangeArrowheads="1"/>
          </p:cNvSpPr>
          <p:nvPr/>
        </p:nvSpPr>
        <p:spPr bwMode="auto">
          <a:xfrm>
            <a:off x="5486400" y="5156200"/>
            <a:ext cx="762000" cy="336550"/>
          </a:xfrm>
          <a:prstGeom prst="rect">
            <a:avLst/>
          </a:prstGeom>
          <a:noFill/>
          <a:ln w="9525">
            <a:noFill/>
            <a:miter lim="800000"/>
            <a:headEnd/>
            <a:tailEnd/>
          </a:ln>
        </p:spPr>
        <p:txBody>
          <a:bodyPr>
            <a:spAutoFit/>
          </a:bodyPr>
          <a:lstStyle/>
          <a:p>
            <a:pPr eaLnBrk="0" hangingPunct="0">
              <a:spcBef>
                <a:spcPct val="50000"/>
              </a:spcBef>
            </a:pPr>
            <a:r>
              <a:rPr lang="en-US" sz="1600" b="1">
                <a:solidFill>
                  <a:srgbClr val="0000CC"/>
                </a:solidFill>
              </a:rPr>
              <a:t>1</a:t>
            </a:r>
            <a:r>
              <a:rPr lang="en-US" sz="1600" b="1"/>
              <a:t>     </a:t>
            </a:r>
            <a:r>
              <a:rPr lang="en-US" sz="1600" b="1">
                <a:solidFill>
                  <a:srgbClr val="993366"/>
                </a:solidFill>
              </a:rPr>
              <a:t>0</a:t>
            </a:r>
            <a:endParaRPr lang="en-US" sz="1600" b="1"/>
          </a:p>
        </p:txBody>
      </p:sp>
      <p:sp>
        <p:nvSpPr>
          <p:cNvPr id="133" name="Text Box 84"/>
          <p:cNvSpPr txBox="1">
            <a:spLocks noChangeArrowheads="1"/>
          </p:cNvSpPr>
          <p:nvPr/>
        </p:nvSpPr>
        <p:spPr bwMode="auto">
          <a:xfrm>
            <a:off x="5486400" y="5410200"/>
            <a:ext cx="762000" cy="336550"/>
          </a:xfrm>
          <a:prstGeom prst="rect">
            <a:avLst/>
          </a:prstGeom>
          <a:noFill/>
          <a:ln w="9525">
            <a:noFill/>
            <a:miter lim="800000"/>
            <a:headEnd/>
            <a:tailEnd/>
          </a:ln>
        </p:spPr>
        <p:txBody>
          <a:bodyPr>
            <a:spAutoFit/>
          </a:bodyPr>
          <a:lstStyle/>
          <a:p>
            <a:pPr eaLnBrk="0" hangingPunct="0">
              <a:spcBef>
                <a:spcPct val="50000"/>
              </a:spcBef>
            </a:pPr>
            <a:r>
              <a:rPr lang="en-US" sz="1600" b="1">
                <a:solidFill>
                  <a:srgbClr val="0000CC"/>
                </a:solidFill>
              </a:rPr>
              <a:t>0</a:t>
            </a:r>
            <a:r>
              <a:rPr lang="en-US" sz="1600" b="1"/>
              <a:t>     </a:t>
            </a:r>
            <a:r>
              <a:rPr lang="en-US" sz="1600" b="1">
                <a:solidFill>
                  <a:srgbClr val="993366"/>
                </a:solidFill>
              </a:rPr>
              <a:t>0</a:t>
            </a:r>
            <a:endParaRPr lang="en-US" sz="1600" b="1"/>
          </a:p>
        </p:txBody>
      </p:sp>
      <p:sp>
        <p:nvSpPr>
          <p:cNvPr id="134" name="Text Box 85"/>
          <p:cNvSpPr txBox="1">
            <a:spLocks noChangeArrowheads="1"/>
          </p:cNvSpPr>
          <p:nvPr/>
        </p:nvSpPr>
        <p:spPr bwMode="auto">
          <a:xfrm>
            <a:off x="5486400" y="5638800"/>
            <a:ext cx="762000" cy="336550"/>
          </a:xfrm>
          <a:prstGeom prst="rect">
            <a:avLst/>
          </a:prstGeom>
          <a:noFill/>
          <a:ln w="9525">
            <a:noFill/>
            <a:miter lim="800000"/>
            <a:headEnd/>
            <a:tailEnd/>
          </a:ln>
        </p:spPr>
        <p:txBody>
          <a:bodyPr>
            <a:spAutoFit/>
          </a:bodyPr>
          <a:lstStyle/>
          <a:p>
            <a:pPr eaLnBrk="0" hangingPunct="0">
              <a:spcBef>
                <a:spcPct val="50000"/>
              </a:spcBef>
            </a:pPr>
            <a:r>
              <a:rPr lang="en-US" sz="1600" b="1">
                <a:solidFill>
                  <a:srgbClr val="0000CC"/>
                </a:solidFill>
              </a:rPr>
              <a:t>1</a:t>
            </a:r>
            <a:r>
              <a:rPr lang="en-US" sz="1600" b="1"/>
              <a:t>     </a:t>
            </a:r>
            <a:r>
              <a:rPr lang="en-US" sz="1600" b="1">
                <a:solidFill>
                  <a:srgbClr val="993366"/>
                </a:solidFill>
              </a:rPr>
              <a:t>1</a:t>
            </a:r>
            <a:endParaRPr lang="en-US" sz="1600" b="1"/>
          </a:p>
        </p:txBody>
      </p:sp>
      <p:sp>
        <p:nvSpPr>
          <p:cNvPr id="135" name="Text Box 77"/>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dirty="0">
                <a:sym typeface="Wingdings 2" pitchFamily="18" charset="2"/>
              </a:rPr>
              <a:t></a:t>
            </a:r>
          </a:p>
        </p:txBody>
      </p:sp>
    </p:spTree>
    <p:extLst>
      <p:ext uri="{BB962C8B-B14F-4D97-AF65-F5344CB8AC3E}">
        <p14:creationId xmlns:p14="http://schemas.microsoft.com/office/powerpoint/2010/main" val="1899639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animEffect transition="in" filter="dissolve">
                                      <p:cBhvr>
                                        <p:cTn id="7" dur="500"/>
                                        <p:tgtEl>
                                          <p:spTgt spid="114">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dissolve">
                                      <p:cBhvr>
                                        <p:cTn id="11" dur="500"/>
                                        <p:tgtEl>
                                          <p:spTgt spid="123"/>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15"/>
                                        </p:tgtEl>
                                        <p:attrNameLst>
                                          <p:attrName>style.visibility</p:attrName>
                                        </p:attrNameLst>
                                      </p:cBhvr>
                                      <p:to>
                                        <p:strVal val="visible"/>
                                      </p:to>
                                    </p:set>
                                    <p:animEffect transition="in" filter="dissolve">
                                      <p:cBhvr>
                                        <p:cTn id="15" dur="500"/>
                                        <p:tgtEl>
                                          <p:spTgt spid="11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7"/>
                                        </p:tgtEl>
                                        <p:attrNameLst>
                                          <p:attrName>style.visibility</p:attrName>
                                        </p:attrNameLst>
                                      </p:cBhvr>
                                      <p:to>
                                        <p:strVal val="visible"/>
                                      </p:to>
                                    </p:set>
                                    <p:animEffect transition="in" filter="dissolve">
                                      <p:cBhvr>
                                        <p:cTn id="20" dur="500"/>
                                        <p:tgtEl>
                                          <p:spTgt spid="12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28"/>
                                        </p:tgtEl>
                                        <p:attrNameLst>
                                          <p:attrName>style.visibility</p:attrName>
                                        </p:attrNameLst>
                                      </p:cBhvr>
                                      <p:to>
                                        <p:strVal val="visible"/>
                                      </p:to>
                                    </p:set>
                                    <p:animEffect transition="in" filter="dissolve">
                                      <p:cBhvr>
                                        <p:cTn id="25" dur="500"/>
                                        <p:tgtEl>
                                          <p:spTgt spid="12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dissolve">
                                      <p:cBhvr>
                                        <p:cTn id="30" dur="500"/>
                                        <p:tgtEl>
                                          <p:spTgt spid="12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30"/>
                                        </p:tgtEl>
                                        <p:attrNameLst>
                                          <p:attrName>style.visibility</p:attrName>
                                        </p:attrNameLst>
                                      </p:cBhvr>
                                      <p:to>
                                        <p:strVal val="visible"/>
                                      </p:to>
                                    </p:set>
                                    <p:animEffect transition="in" filter="dissolve">
                                      <p:cBhvr>
                                        <p:cTn id="35" dur="500"/>
                                        <p:tgtEl>
                                          <p:spTgt spid="13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31"/>
                                        </p:tgtEl>
                                        <p:attrNameLst>
                                          <p:attrName>style.visibility</p:attrName>
                                        </p:attrNameLst>
                                      </p:cBhvr>
                                      <p:to>
                                        <p:strVal val="visible"/>
                                      </p:to>
                                    </p:set>
                                    <p:animEffect transition="in" filter="dissolve">
                                      <p:cBhvr>
                                        <p:cTn id="40" dur="500"/>
                                        <p:tgtEl>
                                          <p:spTgt spid="13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32"/>
                                        </p:tgtEl>
                                        <p:attrNameLst>
                                          <p:attrName>style.visibility</p:attrName>
                                        </p:attrNameLst>
                                      </p:cBhvr>
                                      <p:to>
                                        <p:strVal val="visible"/>
                                      </p:to>
                                    </p:set>
                                    <p:animEffect transition="in" filter="dissolve">
                                      <p:cBhvr>
                                        <p:cTn id="45" dur="500"/>
                                        <p:tgtEl>
                                          <p:spTgt spid="132"/>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33"/>
                                        </p:tgtEl>
                                        <p:attrNameLst>
                                          <p:attrName>style.visibility</p:attrName>
                                        </p:attrNameLst>
                                      </p:cBhvr>
                                      <p:to>
                                        <p:strVal val="visible"/>
                                      </p:to>
                                    </p:set>
                                    <p:animEffect transition="in" filter="dissolve">
                                      <p:cBhvr>
                                        <p:cTn id="50" dur="500"/>
                                        <p:tgtEl>
                                          <p:spTgt spid="133"/>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34"/>
                                        </p:tgtEl>
                                        <p:attrNameLst>
                                          <p:attrName>style.visibility</p:attrName>
                                        </p:attrNameLst>
                                      </p:cBhvr>
                                      <p:to>
                                        <p:strVal val="visible"/>
                                      </p:to>
                                    </p:set>
                                    <p:animEffect transition="in" filter="dissolve">
                                      <p:cBhvr>
                                        <p:cTn id="55"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build="p"/>
      <p:bldP spid="127" grpId="0" autoUpdateAnimBg="0"/>
      <p:bldP spid="128" grpId="0" autoUpdateAnimBg="0"/>
      <p:bldP spid="129" grpId="0" autoUpdateAnimBg="0"/>
      <p:bldP spid="130" grpId="0" autoUpdateAnimBg="0"/>
      <p:bldP spid="131" grpId="0" autoUpdateAnimBg="0"/>
      <p:bldP spid="132" grpId="0" autoUpdateAnimBg="0"/>
      <p:bldP spid="133" grpId="0" autoUpdateAnimBg="0"/>
      <p:bldP spid="13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6.2 Analysis: Example #2 (3/3)</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22</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Rectangle 4"/>
          <p:cNvSpPr>
            <a:spLocks noChangeArrowheads="1"/>
          </p:cNvSpPr>
          <p:nvPr/>
        </p:nvSpPr>
        <p:spPr bwMode="auto">
          <a:xfrm>
            <a:off x="381000" y="1295400"/>
            <a:ext cx="8229600" cy="533400"/>
          </a:xfrm>
          <a:prstGeom prst="rect">
            <a:avLst/>
          </a:prstGeom>
          <a:noFill/>
          <a:ln w="9525">
            <a:noFill/>
            <a:miter lim="800000"/>
            <a:headEnd/>
            <a:tailEnd/>
          </a:ln>
        </p:spPr>
        <p:txBody>
          <a:bodyPr/>
          <a:lstStyle/>
          <a:p>
            <a:pPr marL="342900" indent="-342900">
              <a:spcBef>
                <a:spcPct val="40000"/>
              </a:spcBef>
              <a:buClr>
                <a:schemeClr val="accent1"/>
              </a:buClr>
              <a:buSzPct val="65000"/>
              <a:buFont typeface="Wingdings" pitchFamily="2" charset="2"/>
              <a:buChar char="n"/>
            </a:pPr>
            <a:r>
              <a:rPr lang="en-US" sz="2400" dirty="0"/>
              <a:t>Draw the </a:t>
            </a:r>
            <a:r>
              <a:rPr lang="en-US" sz="2400" dirty="0">
                <a:solidFill>
                  <a:srgbClr val="C00000"/>
                </a:solidFill>
              </a:rPr>
              <a:t>state diagram </a:t>
            </a:r>
            <a:r>
              <a:rPr lang="en-US" sz="2400" dirty="0"/>
              <a:t>from the state table.</a:t>
            </a:r>
          </a:p>
        </p:txBody>
      </p:sp>
      <p:grpSp>
        <p:nvGrpSpPr>
          <p:cNvPr id="9" name="Group 27"/>
          <p:cNvGrpSpPr>
            <a:grpSpLocks/>
          </p:cNvGrpSpPr>
          <p:nvPr/>
        </p:nvGrpSpPr>
        <p:grpSpPr bwMode="auto">
          <a:xfrm>
            <a:off x="533400" y="1905000"/>
            <a:ext cx="5310188" cy="3027363"/>
            <a:chOff x="863" y="1200"/>
            <a:chExt cx="3345" cy="1907"/>
          </a:xfrm>
        </p:grpSpPr>
        <p:graphicFrame>
          <p:nvGraphicFramePr>
            <p:cNvPr id="10" name="Object 28"/>
            <p:cNvGraphicFramePr>
              <a:graphicFrameLocks noChangeAspect="1"/>
            </p:cNvGraphicFramePr>
            <p:nvPr/>
          </p:nvGraphicFramePr>
          <p:xfrm>
            <a:off x="863" y="1200"/>
            <a:ext cx="3345" cy="1907"/>
          </p:xfrm>
          <a:graphic>
            <a:graphicData uri="http://schemas.openxmlformats.org/presentationml/2006/ole">
              <mc:AlternateContent xmlns:mc="http://schemas.openxmlformats.org/markup-compatibility/2006">
                <mc:Choice xmlns:v="urn:schemas-microsoft-com:vml" Requires="v">
                  <p:oleObj spid="_x0000_s9223" name="Document" r:id="rId4" imgW="5321160" imgH="3029040" progId="Word.Document.8">
                    <p:embed/>
                  </p:oleObj>
                </mc:Choice>
                <mc:Fallback>
                  <p:oleObj name="Document" r:id="rId4" imgW="5321160" imgH="3029040" progId="Word.Document.8">
                    <p:embed/>
                    <p:pic>
                      <p:nvPicPr>
                        <p:cNvPr id="1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 y="1200"/>
                          <a:ext cx="3345" cy="19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29"/>
            <p:cNvSpPr>
              <a:spLocks noChangeShapeType="1"/>
            </p:cNvSpPr>
            <p:nvPr/>
          </p:nvSpPr>
          <p:spPr bwMode="auto">
            <a:xfrm flipV="1">
              <a:off x="960" y="1680"/>
              <a:ext cx="2976" cy="0"/>
            </a:xfrm>
            <a:prstGeom prst="line">
              <a:avLst/>
            </a:prstGeom>
            <a:noFill/>
            <a:ln w="9525">
              <a:solidFill>
                <a:schemeClr val="tx1"/>
              </a:solidFill>
              <a:round/>
              <a:headEnd/>
              <a:tailEnd/>
            </a:ln>
          </p:spPr>
          <p:txBody>
            <a:bodyPr wrap="none" anchor="ctr"/>
            <a:lstStyle/>
            <a:p>
              <a:endParaRPr lang="en-US"/>
            </a:p>
          </p:txBody>
        </p:sp>
        <p:sp>
          <p:nvSpPr>
            <p:cNvPr id="13" name="Line 30"/>
            <p:cNvSpPr>
              <a:spLocks noChangeShapeType="1"/>
            </p:cNvSpPr>
            <p:nvPr/>
          </p:nvSpPr>
          <p:spPr bwMode="auto">
            <a:xfrm>
              <a:off x="1008" y="1488"/>
              <a:ext cx="432" cy="0"/>
            </a:xfrm>
            <a:prstGeom prst="line">
              <a:avLst/>
            </a:prstGeom>
            <a:noFill/>
            <a:ln w="9525">
              <a:solidFill>
                <a:schemeClr val="tx1"/>
              </a:solidFill>
              <a:round/>
              <a:headEnd/>
              <a:tailEnd/>
            </a:ln>
          </p:spPr>
          <p:txBody>
            <a:bodyPr wrap="none" anchor="ctr"/>
            <a:lstStyle/>
            <a:p>
              <a:endParaRPr lang="en-US"/>
            </a:p>
          </p:txBody>
        </p:sp>
        <p:sp>
          <p:nvSpPr>
            <p:cNvPr id="14" name="Line 31"/>
            <p:cNvSpPr>
              <a:spLocks noChangeShapeType="1"/>
            </p:cNvSpPr>
            <p:nvPr/>
          </p:nvSpPr>
          <p:spPr bwMode="auto">
            <a:xfrm>
              <a:off x="1632" y="1488"/>
              <a:ext cx="240" cy="0"/>
            </a:xfrm>
            <a:prstGeom prst="line">
              <a:avLst/>
            </a:prstGeom>
            <a:noFill/>
            <a:ln w="9525">
              <a:solidFill>
                <a:schemeClr val="tx1"/>
              </a:solidFill>
              <a:round/>
              <a:headEnd/>
              <a:tailEnd/>
            </a:ln>
          </p:spPr>
          <p:txBody>
            <a:bodyPr wrap="none" anchor="ctr"/>
            <a:lstStyle/>
            <a:p>
              <a:endParaRPr lang="en-US"/>
            </a:p>
          </p:txBody>
        </p:sp>
        <p:sp>
          <p:nvSpPr>
            <p:cNvPr id="15" name="Line 32"/>
            <p:cNvSpPr>
              <a:spLocks noChangeShapeType="1"/>
            </p:cNvSpPr>
            <p:nvPr/>
          </p:nvSpPr>
          <p:spPr bwMode="auto">
            <a:xfrm>
              <a:off x="2112" y="1488"/>
              <a:ext cx="480" cy="0"/>
            </a:xfrm>
            <a:prstGeom prst="line">
              <a:avLst/>
            </a:prstGeom>
            <a:noFill/>
            <a:ln w="9525">
              <a:solidFill>
                <a:schemeClr val="tx1"/>
              </a:solidFill>
              <a:round/>
              <a:headEnd/>
              <a:tailEnd/>
            </a:ln>
          </p:spPr>
          <p:txBody>
            <a:bodyPr wrap="none" anchor="ctr"/>
            <a:lstStyle/>
            <a:p>
              <a:endParaRPr lang="en-US"/>
            </a:p>
          </p:txBody>
        </p:sp>
        <p:sp>
          <p:nvSpPr>
            <p:cNvPr id="16" name="Line 33"/>
            <p:cNvSpPr>
              <a:spLocks noChangeShapeType="1"/>
            </p:cNvSpPr>
            <p:nvPr/>
          </p:nvSpPr>
          <p:spPr bwMode="auto">
            <a:xfrm>
              <a:off x="2832" y="1488"/>
              <a:ext cx="1056" cy="0"/>
            </a:xfrm>
            <a:prstGeom prst="line">
              <a:avLst/>
            </a:prstGeom>
            <a:noFill/>
            <a:ln w="9525">
              <a:solidFill>
                <a:schemeClr val="tx1"/>
              </a:solidFill>
              <a:round/>
              <a:headEnd/>
              <a:tailEnd/>
            </a:ln>
          </p:spPr>
          <p:txBody>
            <a:bodyPr wrap="none" anchor="ctr"/>
            <a:lstStyle/>
            <a:p>
              <a:endParaRPr lang="en-US"/>
            </a:p>
          </p:txBody>
        </p:sp>
        <p:sp>
          <p:nvSpPr>
            <p:cNvPr id="17" name="Line 34"/>
            <p:cNvSpPr>
              <a:spLocks noChangeShapeType="1"/>
            </p:cNvSpPr>
            <p:nvPr/>
          </p:nvSpPr>
          <p:spPr bwMode="auto">
            <a:xfrm rot="5400000">
              <a:off x="1968" y="1968"/>
              <a:ext cx="1536" cy="0"/>
            </a:xfrm>
            <a:prstGeom prst="line">
              <a:avLst/>
            </a:prstGeom>
            <a:noFill/>
            <a:ln w="9525">
              <a:solidFill>
                <a:schemeClr val="tx1"/>
              </a:solidFill>
              <a:round/>
              <a:headEnd/>
              <a:tailEnd/>
            </a:ln>
          </p:spPr>
          <p:txBody>
            <a:bodyPr wrap="none" anchor="ctr"/>
            <a:lstStyle/>
            <a:p>
              <a:endParaRPr lang="en-US"/>
            </a:p>
          </p:txBody>
        </p:sp>
      </p:grpSp>
      <p:sp>
        <p:nvSpPr>
          <p:cNvPr id="18" name="AutoShape 35"/>
          <p:cNvSpPr>
            <a:spLocks noChangeArrowheads="1"/>
          </p:cNvSpPr>
          <p:nvPr/>
        </p:nvSpPr>
        <p:spPr bwMode="auto">
          <a:xfrm>
            <a:off x="4419600" y="4876800"/>
            <a:ext cx="762000" cy="381000"/>
          </a:xfrm>
          <a:prstGeom prst="rightArrow">
            <a:avLst>
              <a:gd name="adj1" fmla="val 50000"/>
              <a:gd name="adj2" fmla="val 50000"/>
            </a:avLst>
          </a:prstGeom>
          <a:solidFill>
            <a:srgbClr val="3366FF"/>
          </a:solidFill>
          <a:ln w="9525">
            <a:solidFill>
              <a:schemeClr val="tx1"/>
            </a:solidFill>
            <a:miter lim="800000"/>
            <a:headEnd/>
            <a:tailEnd/>
          </a:ln>
        </p:spPr>
        <p:txBody>
          <a:bodyPr wrap="none" anchor="ctr"/>
          <a:lstStyle/>
          <a:p>
            <a:endParaRPr lang="en-US"/>
          </a:p>
        </p:txBody>
      </p:sp>
      <p:grpSp>
        <p:nvGrpSpPr>
          <p:cNvPr id="19" name="Group 36"/>
          <p:cNvGrpSpPr>
            <a:grpSpLocks/>
          </p:cNvGrpSpPr>
          <p:nvPr/>
        </p:nvGrpSpPr>
        <p:grpSpPr bwMode="auto">
          <a:xfrm>
            <a:off x="5867400" y="3048000"/>
            <a:ext cx="2597150" cy="2808288"/>
            <a:chOff x="3984" y="2112"/>
            <a:chExt cx="1636" cy="1769"/>
          </a:xfrm>
        </p:grpSpPr>
        <p:sp>
          <p:nvSpPr>
            <p:cNvPr id="20" name="Oval 37"/>
            <p:cNvSpPr>
              <a:spLocks noChangeArrowheads="1"/>
            </p:cNvSpPr>
            <p:nvPr/>
          </p:nvSpPr>
          <p:spPr bwMode="auto">
            <a:xfrm>
              <a:off x="4148" y="2448"/>
              <a:ext cx="288" cy="288"/>
            </a:xfrm>
            <a:prstGeom prst="ellipse">
              <a:avLst/>
            </a:prstGeom>
            <a:noFill/>
            <a:ln w="19050">
              <a:solidFill>
                <a:schemeClr val="tx1"/>
              </a:solidFill>
              <a:round/>
              <a:headEnd/>
              <a:tailEnd/>
            </a:ln>
          </p:spPr>
          <p:txBody>
            <a:bodyPr wrap="none" anchor="ctr"/>
            <a:lstStyle/>
            <a:p>
              <a:endParaRPr lang="en-US"/>
            </a:p>
          </p:txBody>
        </p:sp>
        <p:sp>
          <p:nvSpPr>
            <p:cNvPr id="21" name="Text Box 38"/>
            <p:cNvSpPr txBox="1">
              <a:spLocks noChangeArrowheads="1"/>
            </p:cNvSpPr>
            <p:nvPr/>
          </p:nvSpPr>
          <p:spPr bwMode="auto">
            <a:xfrm>
              <a:off x="4148" y="2496"/>
              <a:ext cx="336" cy="231"/>
            </a:xfrm>
            <a:prstGeom prst="rect">
              <a:avLst/>
            </a:prstGeom>
            <a:noFill/>
            <a:ln w="9525">
              <a:noFill/>
              <a:miter lim="800000"/>
              <a:headEnd/>
              <a:tailEnd/>
            </a:ln>
          </p:spPr>
          <p:txBody>
            <a:bodyPr>
              <a:spAutoFit/>
            </a:bodyPr>
            <a:lstStyle/>
            <a:p>
              <a:pPr eaLnBrk="0" hangingPunct="0"/>
              <a:r>
                <a:rPr lang="en-US"/>
                <a:t>00</a:t>
              </a:r>
              <a:endParaRPr lang="en-US" sz="1600"/>
            </a:p>
          </p:txBody>
        </p:sp>
        <p:grpSp>
          <p:nvGrpSpPr>
            <p:cNvPr id="22" name="Group 39"/>
            <p:cNvGrpSpPr>
              <a:grpSpLocks/>
            </p:cNvGrpSpPr>
            <p:nvPr/>
          </p:nvGrpSpPr>
          <p:grpSpPr bwMode="auto">
            <a:xfrm>
              <a:off x="4128" y="3408"/>
              <a:ext cx="307" cy="288"/>
              <a:chOff x="3821" y="2928"/>
              <a:chExt cx="307" cy="288"/>
            </a:xfrm>
          </p:grpSpPr>
          <p:sp>
            <p:nvSpPr>
              <p:cNvPr id="44" name="Oval 40"/>
              <p:cNvSpPr>
                <a:spLocks noChangeArrowheads="1"/>
              </p:cNvSpPr>
              <p:nvPr/>
            </p:nvSpPr>
            <p:spPr bwMode="auto">
              <a:xfrm>
                <a:off x="3821" y="2928"/>
                <a:ext cx="307" cy="288"/>
              </a:xfrm>
              <a:prstGeom prst="ellipse">
                <a:avLst/>
              </a:prstGeom>
              <a:noFill/>
              <a:ln w="19050">
                <a:solidFill>
                  <a:schemeClr val="tx1"/>
                </a:solidFill>
                <a:round/>
                <a:headEnd/>
                <a:tailEnd/>
              </a:ln>
            </p:spPr>
            <p:txBody>
              <a:bodyPr wrap="none" anchor="ctr"/>
              <a:lstStyle/>
              <a:p>
                <a:endParaRPr lang="en-US"/>
              </a:p>
            </p:txBody>
          </p:sp>
          <p:sp>
            <p:nvSpPr>
              <p:cNvPr id="45" name="Text Box 41"/>
              <p:cNvSpPr txBox="1">
                <a:spLocks noChangeArrowheads="1"/>
              </p:cNvSpPr>
              <p:nvPr/>
            </p:nvSpPr>
            <p:spPr bwMode="auto">
              <a:xfrm>
                <a:off x="3840" y="2953"/>
                <a:ext cx="288" cy="231"/>
              </a:xfrm>
              <a:prstGeom prst="rect">
                <a:avLst/>
              </a:prstGeom>
              <a:noFill/>
              <a:ln w="19050">
                <a:noFill/>
                <a:miter lim="800000"/>
                <a:headEnd/>
                <a:tailEnd/>
              </a:ln>
            </p:spPr>
            <p:txBody>
              <a:bodyPr>
                <a:spAutoFit/>
              </a:bodyPr>
              <a:lstStyle/>
              <a:p>
                <a:pPr eaLnBrk="0" hangingPunct="0"/>
                <a:r>
                  <a:rPr lang="en-US"/>
                  <a:t>01</a:t>
                </a:r>
              </a:p>
            </p:txBody>
          </p:sp>
        </p:grpSp>
        <p:grpSp>
          <p:nvGrpSpPr>
            <p:cNvPr id="23" name="Group 42"/>
            <p:cNvGrpSpPr>
              <a:grpSpLocks/>
            </p:cNvGrpSpPr>
            <p:nvPr/>
          </p:nvGrpSpPr>
          <p:grpSpPr bwMode="auto">
            <a:xfrm>
              <a:off x="5136" y="3408"/>
              <a:ext cx="288" cy="288"/>
              <a:chOff x="4800" y="3072"/>
              <a:chExt cx="288" cy="288"/>
            </a:xfrm>
          </p:grpSpPr>
          <p:sp>
            <p:nvSpPr>
              <p:cNvPr id="42" name="Oval 43"/>
              <p:cNvSpPr>
                <a:spLocks noChangeArrowheads="1"/>
              </p:cNvSpPr>
              <p:nvPr/>
            </p:nvSpPr>
            <p:spPr bwMode="auto">
              <a:xfrm>
                <a:off x="4800" y="3072"/>
                <a:ext cx="288" cy="288"/>
              </a:xfrm>
              <a:prstGeom prst="ellipse">
                <a:avLst/>
              </a:prstGeom>
              <a:noFill/>
              <a:ln w="19050">
                <a:solidFill>
                  <a:schemeClr val="tx1"/>
                </a:solidFill>
                <a:round/>
                <a:headEnd/>
                <a:tailEnd/>
              </a:ln>
            </p:spPr>
            <p:txBody>
              <a:bodyPr wrap="none" anchor="ctr"/>
              <a:lstStyle/>
              <a:p>
                <a:endParaRPr lang="en-US"/>
              </a:p>
            </p:txBody>
          </p:sp>
          <p:sp>
            <p:nvSpPr>
              <p:cNvPr id="43" name="Text Box 44"/>
              <p:cNvSpPr txBox="1">
                <a:spLocks noChangeArrowheads="1"/>
              </p:cNvSpPr>
              <p:nvPr/>
            </p:nvSpPr>
            <p:spPr bwMode="auto">
              <a:xfrm>
                <a:off x="4800" y="3072"/>
                <a:ext cx="288" cy="231"/>
              </a:xfrm>
              <a:prstGeom prst="rect">
                <a:avLst/>
              </a:prstGeom>
              <a:noFill/>
              <a:ln w="19050">
                <a:noFill/>
                <a:miter lim="800000"/>
                <a:headEnd/>
                <a:tailEnd/>
              </a:ln>
            </p:spPr>
            <p:txBody>
              <a:bodyPr>
                <a:spAutoFit/>
              </a:bodyPr>
              <a:lstStyle/>
              <a:p>
                <a:pPr eaLnBrk="0" hangingPunct="0"/>
                <a:r>
                  <a:rPr lang="en-US"/>
                  <a:t>10</a:t>
                </a:r>
              </a:p>
            </p:txBody>
          </p:sp>
        </p:grpSp>
        <p:sp>
          <p:nvSpPr>
            <p:cNvPr id="24" name="Line 45"/>
            <p:cNvSpPr>
              <a:spLocks noChangeShapeType="1"/>
            </p:cNvSpPr>
            <p:nvPr/>
          </p:nvSpPr>
          <p:spPr bwMode="auto">
            <a:xfrm>
              <a:off x="4464" y="3552"/>
              <a:ext cx="644" cy="0"/>
            </a:xfrm>
            <a:prstGeom prst="line">
              <a:avLst/>
            </a:prstGeom>
            <a:noFill/>
            <a:ln w="15875">
              <a:solidFill>
                <a:schemeClr val="tx1"/>
              </a:solidFill>
              <a:round/>
              <a:headEnd/>
              <a:tailEnd type="triangle" w="med" len="med"/>
            </a:ln>
          </p:spPr>
          <p:txBody>
            <a:bodyPr wrap="none" anchor="ctr"/>
            <a:lstStyle/>
            <a:p>
              <a:endParaRPr lang="en-US"/>
            </a:p>
          </p:txBody>
        </p:sp>
        <p:sp>
          <p:nvSpPr>
            <p:cNvPr id="25" name="Line 46"/>
            <p:cNvSpPr>
              <a:spLocks noChangeShapeType="1"/>
            </p:cNvSpPr>
            <p:nvPr/>
          </p:nvSpPr>
          <p:spPr bwMode="auto">
            <a:xfrm flipV="1">
              <a:off x="4416" y="2688"/>
              <a:ext cx="720" cy="720"/>
            </a:xfrm>
            <a:prstGeom prst="line">
              <a:avLst/>
            </a:prstGeom>
            <a:noFill/>
            <a:ln w="15875">
              <a:solidFill>
                <a:schemeClr val="tx1"/>
              </a:solidFill>
              <a:round/>
              <a:headEnd/>
              <a:tailEnd type="triangle" w="med" len="med"/>
            </a:ln>
          </p:spPr>
          <p:txBody>
            <a:bodyPr wrap="none" anchor="ctr"/>
            <a:lstStyle/>
            <a:p>
              <a:endParaRPr lang="en-US"/>
            </a:p>
          </p:txBody>
        </p:sp>
        <p:sp>
          <p:nvSpPr>
            <p:cNvPr id="26" name="Line 47"/>
            <p:cNvSpPr>
              <a:spLocks noChangeShapeType="1"/>
            </p:cNvSpPr>
            <p:nvPr/>
          </p:nvSpPr>
          <p:spPr bwMode="auto">
            <a:xfrm flipV="1">
              <a:off x="5280" y="2736"/>
              <a:ext cx="0" cy="666"/>
            </a:xfrm>
            <a:prstGeom prst="line">
              <a:avLst/>
            </a:prstGeom>
            <a:noFill/>
            <a:ln w="15875">
              <a:solidFill>
                <a:schemeClr val="tx1"/>
              </a:solidFill>
              <a:round/>
              <a:headEnd/>
              <a:tailEnd type="triangle" w="med" len="med"/>
            </a:ln>
          </p:spPr>
          <p:txBody>
            <a:bodyPr wrap="none" anchor="ctr"/>
            <a:lstStyle/>
            <a:p>
              <a:endParaRPr lang="en-US"/>
            </a:p>
          </p:txBody>
        </p:sp>
        <p:sp>
          <p:nvSpPr>
            <p:cNvPr id="27" name="Oval 48"/>
            <p:cNvSpPr>
              <a:spLocks noChangeArrowheads="1"/>
            </p:cNvSpPr>
            <p:nvPr/>
          </p:nvSpPr>
          <p:spPr bwMode="auto">
            <a:xfrm>
              <a:off x="5136" y="2448"/>
              <a:ext cx="288" cy="288"/>
            </a:xfrm>
            <a:prstGeom prst="ellipse">
              <a:avLst/>
            </a:prstGeom>
            <a:noFill/>
            <a:ln w="19050">
              <a:solidFill>
                <a:schemeClr val="tx1"/>
              </a:solidFill>
              <a:round/>
              <a:headEnd/>
              <a:tailEnd/>
            </a:ln>
          </p:spPr>
          <p:txBody>
            <a:bodyPr wrap="none" anchor="ctr"/>
            <a:lstStyle/>
            <a:p>
              <a:endParaRPr lang="en-US"/>
            </a:p>
          </p:txBody>
        </p:sp>
        <p:sp>
          <p:nvSpPr>
            <p:cNvPr id="28" name="Text Box 49"/>
            <p:cNvSpPr txBox="1">
              <a:spLocks noChangeArrowheads="1"/>
            </p:cNvSpPr>
            <p:nvPr/>
          </p:nvSpPr>
          <p:spPr bwMode="auto">
            <a:xfrm>
              <a:off x="5136" y="2448"/>
              <a:ext cx="284" cy="231"/>
            </a:xfrm>
            <a:prstGeom prst="rect">
              <a:avLst/>
            </a:prstGeom>
            <a:noFill/>
            <a:ln w="19050">
              <a:noFill/>
              <a:miter lim="800000"/>
              <a:headEnd/>
              <a:tailEnd/>
            </a:ln>
          </p:spPr>
          <p:txBody>
            <a:bodyPr>
              <a:spAutoFit/>
            </a:bodyPr>
            <a:lstStyle/>
            <a:p>
              <a:pPr eaLnBrk="0" hangingPunct="0"/>
              <a:r>
                <a:rPr lang="en-US"/>
                <a:t>11</a:t>
              </a:r>
            </a:p>
          </p:txBody>
        </p:sp>
        <p:cxnSp>
          <p:nvCxnSpPr>
            <p:cNvPr id="29" name="AutoShape 50"/>
            <p:cNvCxnSpPr>
              <a:cxnSpLocks noChangeShapeType="1"/>
              <a:stCxn id="28" idx="3"/>
              <a:endCxn id="28" idx="0"/>
            </p:cNvCxnSpPr>
            <p:nvPr/>
          </p:nvCxnSpPr>
          <p:spPr bwMode="auto">
            <a:xfrm flipH="1" flipV="1">
              <a:off x="5278" y="2448"/>
              <a:ext cx="142" cy="116"/>
            </a:xfrm>
            <a:prstGeom prst="curvedConnector4">
              <a:avLst>
                <a:gd name="adj1" fmla="val -101407"/>
                <a:gd name="adj2" fmla="val 224139"/>
              </a:avLst>
            </a:prstGeom>
            <a:noFill/>
            <a:ln w="15875">
              <a:solidFill>
                <a:schemeClr val="tx1"/>
              </a:solidFill>
              <a:round/>
              <a:headEnd/>
              <a:tailEnd type="triangle" w="med" len="med"/>
            </a:ln>
          </p:spPr>
        </p:cxnSp>
        <p:cxnSp>
          <p:nvCxnSpPr>
            <p:cNvPr id="30" name="AutoShape 51"/>
            <p:cNvCxnSpPr>
              <a:cxnSpLocks noChangeShapeType="1"/>
              <a:stCxn id="21" idx="1"/>
              <a:endCxn id="20" idx="0"/>
            </p:cNvCxnSpPr>
            <p:nvPr/>
          </p:nvCxnSpPr>
          <p:spPr bwMode="auto">
            <a:xfrm rot="10800000" flipH="1">
              <a:off x="4148" y="2442"/>
              <a:ext cx="144" cy="170"/>
            </a:xfrm>
            <a:prstGeom prst="curvedConnector4">
              <a:avLst>
                <a:gd name="adj1" fmla="val -100000"/>
                <a:gd name="adj2" fmla="val 181176"/>
              </a:avLst>
            </a:prstGeom>
            <a:noFill/>
            <a:ln w="15875">
              <a:solidFill>
                <a:schemeClr val="tx1"/>
              </a:solidFill>
              <a:round/>
              <a:headEnd/>
              <a:tailEnd type="triangle" w="med" len="med"/>
            </a:ln>
          </p:spPr>
        </p:cxnSp>
        <p:sp>
          <p:nvSpPr>
            <p:cNvPr id="31" name="Text Box 52"/>
            <p:cNvSpPr txBox="1">
              <a:spLocks noChangeArrowheads="1"/>
            </p:cNvSpPr>
            <p:nvPr/>
          </p:nvSpPr>
          <p:spPr bwMode="auto">
            <a:xfrm>
              <a:off x="5308" y="2112"/>
              <a:ext cx="196" cy="231"/>
            </a:xfrm>
            <a:prstGeom prst="rect">
              <a:avLst/>
            </a:prstGeom>
            <a:noFill/>
            <a:ln w="9525">
              <a:noFill/>
              <a:miter lim="800000"/>
              <a:headEnd/>
              <a:tailEnd/>
            </a:ln>
          </p:spPr>
          <p:txBody>
            <a:bodyPr wrap="none">
              <a:spAutoFit/>
            </a:bodyPr>
            <a:lstStyle/>
            <a:p>
              <a:pPr eaLnBrk="0" hangingPunct="0"/>
              <a:r>
                <a:rPr lang="en-US"/>
                <a:t>1</a:t>
              </a:r>
            </a:p>
          </p:txBody>
        </p:sp>
        <p:sp>
          <p:nvSpPr>
            <p:cNvPr id="32" name="Text Box 53"/>
            <p:cNvSpPr txBox="1">
              <a:spLocks noChangeArrowheads="1"/>
            </p:cNvSpPr>
            <p:nvPr/>
          </p:nvSpPr>
          <p:spPr bwMode="auto">
            <a:xfrm>
              <a:off x="5280" y="2928"/>
              <a:ext cx="196" cy="231"/>
            </a:xfrm>
            <a:prstGeom prst="rect">
              <a:avLst/>
            </a:prstGeom>
            <a:noFill/>
            <a:ln w="9525">
              <a:noFill/>
              <a:miter lim="800000"/>
              <a:headEnd/>
              <a:tailEnd/>
            </a:ln>
          </p:spPr>
          <p:txBody>
            <a:bodyPr wrap="none">
              <a:spAutoFit/>
            </a:bodyPr>
            <a:lstStyle/>
            <a:p>
              <a:pPr eaLnBrk="0" hangingPunct="0"/>
              <a:r>
                <a:rPr lang="en-US"/>
                <a:t>0</a:t>
              </a:r>
            </a:p>
          </p:txBody>
        </p:sp>
        <p:sp>
          <p:nvSpPr>
            <p:cNvPr id="33" name="Text Box 54"/>
            <p:cNvSpPr txBox="1">
              <a:spLocks noChangeArrowheads="1"/>
            </p:cNvSpPr>
            <p:nvPr/>
          </p:nvSpPr>
          <p:spPr bwMode="auto">
            <a:xfrm>
              <a:off x="4656" y="3360"/>
              <a:ext cx="196" cy="231"/>
            </a:xfrm>
            <a:prstGeom prst="rect">
              <a:avLst/>
            </a:prstGeom>
            <a:noFill/>
            <a:ln w="9525">
              <a:noFill/>
              <a:miter lim="800000"/>
              <a:headEnd/>
              <a:tailEnd/>
            </a:ln>
          </p:spPr>
          <p:txBody>
            <a:bodyPr wrap="none">
              <a:spAutoFit/>
            </a:bodyPr>
            <a:lstStyle/>
            <a:p>
              <a:pPr eaLnBrk="0" hangingPunct="0"/>
              <a:r>
                <a:rPr lang="en-US"/>
                <a:t>1</a:t>
              </a:r>
            </a:p>
          </p:txBody>
        </p:sp>
        <p:sp>
          <p:nvSpPr>
            <p:cNvPr id="34" name="Text Box 55"/>
            <p:cNvSpPr txBox="1">
              <a:spLocks noChangeArrowheads="1"/>
            </p:cNvSpPr>
            <p:nvPr/>
          </p:nvSpPr>
          <p:spPr bwMode="auto">
            <a:xfrm>
              <a:off x="4608" y="2880"/>
              <a:ext cx="196" cy="231"/>
            </a:xfrm>
            <a:prstGeom prst="rect">
              <a:avLst/>
            </a:prstGeom>
            <a:noFill/>
            <a:ln w="9525">
              <a:noFill/>
              <a:miter lim="800000"/>
              <a:headEnd/>
              <a:tailEnd/>
            </a:ln>
          </p:spPr>
          <p:txBody>
            <a:bodyPr wrap="none">
              <a:spAutoFit/>
            </a:bodyPr>
            <a:lstStyle/>
            <a:p>
              <a:pPr eaLnBrk="0" hangingPunct="0"/>
              <a:r>
                <a:rPr lang="en-US"/>
                <a:t>0</a:t>
              </a:r>
            </a:p>
          </p:txBody>
        </p:sp>
        <p:sp>
          <p:nvSpPr>
            <p:cNvPr id="35" name="Text Box 56"/>
            <p:cNvSpPr txBox="1">
              <a:spLocks noChangeArrowheads="1"/>
            </p:cNvSpPr>
            <p:nvPr/>
          </p:nvSpPr>
          <p:spPr bwMode="auto">
            <a:xfrm>
              <a:off x="4656" y="2400"/>
              <a:ext cx="196" cy="231"/>
            </a:xfrm>
            <a:prstGeom prst="rect">
              <a:avLst/>
            </a:prstGeom>
            <a:noFill/>
            <a:ln w="9525">
              <a:noFill/>
              <a:miter lim="800000"/>
              <a:headEnd/>
              <a:tailEnd/>
            </a:ln>
          </p:spPr>
          <p:txBody>
            <a:bodyPr wrap="none">
              <a:spAutoFit/>
            </a:bodyPr>
            <a:lstStyle/>
            <a:p>
              <a:pPr eaLnBrk="0" hangingPunct="0"/>
              <a:r>
                <a:rPr lang="en-US"/>
                <a:t>0</a:t>
              </a:r>
            </a:p>
          </p:txBody>
        </p:sp>
        <p:sp>
          <p:nvSpPr>
            <p:cNvPr id="36" name="Text Box 57"/>
            <p:cNvSpPr txBox="1">
              <a:spLocks noChangeArrowheads="1"/>
            </p:cNvSpPr>
            <p:nvPr/>
          </p:nvSpPr>
          <p:spPr bwMode="auto">
            <a:xfrm>
              <a:off x="3984" y="2112"/>
              <a:ext cx="196" cy="231"/>
            </a:xfrm>
            <a:prstGeom prst="rect">
              <a:avLst/>
            </a:prstGeom>
            <a:noFill/>
            <a:ln w="9525">
              <a:noFill/>
              <a:miter lim="800000"/>
              <a:headEnd/>
              <a:tailEnd/>
            </a:ln>
          </p:spPr>
          <p:txBody>
            <a:bodyPr wrap="none">
              <a:spAutoFit/>
            </a:bodyPr>
            <a:lstStyle/>
            <a:p>
              <a:pPr eaLnBrk="0" hangingPunct="0"/>
              <a:r>
                <a:rPr lang="en-US"/>
                <a:t>1</a:t>
              </a:r>
              <a:endParaRPr lang="en-US" sz="1600"/>
            </a:p>
          </p:txBody>
        </p:sp>
        <p:sp>
          <p:nvSpPr>
            <p:cNvPr id="37" name="Text Box 58"/>
            <p:cNvSpPr txBox="1">
              <a:spLocks noChangeArrowheads="1"/>
            </p:cNvSpPr>
            <p:nvPr/>
          </p:nvSpPr>
          <p:spPr bwMode="auto">
            <a:xfrm>
              <a:off x="4176" y="2928"/>
              <a:ext cx="196" cy="231"/>
            </a:xfrm>
            <a:prstGeom prst="rect">
              <a:avLst/>
            </a:prstGeom>
            <a:noFill/>
            <a:ln w="9525">
              <a:noFill/>
              <a:miter lim="800000"/>
              <a:headEnd/>
              <a:tailEnd/>
            </a:ln>
          </p:spPr>
          <p:txBody>
            <a:bodyPr wrap="none">
              <a:spAutoFit/>
            </a:bodyPr>
            <a:lstStyle/>
            <a:p>
              <a:pPr eaLnBrk="0" hangingPunct="0"/>
              <a:r>
                <a:rPr lang="en-US"/>
                <a:t>0</a:t>
              </a:r>
            </a:p>
          </p:txBody>
        </p:sp>
        <p:sp>
          <p:nvSpPr>
            <p:cNvPr id="38" name="Line 59"/>
            <p:cNvSpPr>
              <a:spLocks noChangeShapeType="1"/>
            </p:cNvSpPr>
            <p:nvPr/>
          </p:nvSpPr>
          <p:spPr bwMode="auto">
            <a:xfrm flipH="1">
              <a:off x="4464" y="2592"/>
              <a:ext cx="644" cy="0"/>
            </a:xfrm>
            <a:prstGeom prst="line">
              <a:avLst/>
            </a:prstGeom>
            <a:noFill/>
            <a:ln w="15875">
              <a:solidFill>
                <a:schemeClr val="tx1"/>
              </a:solidFill>
              <a:round/>
              <a:headEnd/>
              <a:tailEnd type="triangle" w="med" len="med"/>
            </a:ln>
          </p:spPr>
          <p:txBody>
            <a:bodyPr wrap="none" anchor="ctr"/>
            <a:lstStyle/>
            <a:p>
              <a:endParaRPr lang="en-US"/>
            </a:p>
          </p:txBody>
        </p:sp>
        <p:sp>
          <p:nvSpPr>
            <p:cNvPr id="39" name="Line 60"/>
            <p:cNvSpPr>
              <a:spLocks noChangeShapeType="1"/>
            </p:cNvSpPr>
            <p:nvPr/>
          </p:nvSpPr>
          <p:spPr bwMode="auto">
            <a:xfrm>
              <a:off x="4320" y="2736"/>
              <a:ext cx="0" cy="666"/>
            </a:xfrm>
            <a:prstGeom prst="line">
              <a:avLst/>
            </a:prstGeom>
            <a:noFill/>
            <a:ln w="15875">
              <a:solidFill>
                <a:schemeClr val="tx1"/>
              </a:solidFill>
              <a:round/>
              <a:headEnd/>
              <a:tailEnd type="triangle" w="med" len="med"/>
            </a:ln>
          </p:spPr>
          <p:txBody>
            <a:bodyPr wrap="none" anchor="ctr"/>
            <a:lstStyle/>
            <a:p>
              <a:endParaRPr lang="en-US"/>
            </a:p>
          </p:txBody>
        </p:sp>
        <p:sp>
          <p:nvSpPr>
            <p:cNvPr id="40" name="Freeform 61"/>
            <p:cNvSpPr>
              <a:spLocks/>
            </p:cNvSpPr>
            <p:nvPr/>
          </p:nvSpPr>
          <p:spPr bwMode="auto">
            <a:xfrm>
              <a:off x="5247" y="3648"/>
              <a:ext cx="214" cy="233"/>
            </a:xfrm>
            <a:custGeom>
              <a:avLst/>
              <a:gdLst>
                <a:gd name="T0" fmla="*/ 5 w 214"/>
                <a:gd name="T1" fmla="*/ 58 h 233"/>
                <a:gd name="T2" fmla="*/ 21 w 214"/>
                <a:gd name="T3" fmla="*/ 198 h 233"/>
                <a:gd name="T4" fmla="*/ 130 w 214"/>
                <a:gd name="T5" fmla="*/ 222 h 233"/>
                <a:gd name="T6" fmla="*/ 210 w 214"/>
                <a:gd name="T7" fmla="*/ 132 h 233"/>
                <a:gd name="T8" fmla="*/ 155 w 214"/>
                <a:gd name="T9" fmla="*/ 0 h 233"/>
                <a:gd name="T10" fmla="*/ 0 60000 65536"/>
                <a:gd name="T11" fmla="*/ 0 60000 65536"/>
                <a:gd name="T12" fmla="*/ 0 60000 65536"/>
                <a:gd name="T13" fmla="*/ 0 60000 65536"/>
                <a:gd name="T14" fmla="*/ 0 60000 65536"/>
                <a:gd name="T15" fmla="*/ 0 w 214"/>
                <a:gd name="T16" fmla="*/ 0 h 233"/>
                <a:gd name="T17" fmla="*/ 214 w 214"/>
                <a:gd name="T18" fmla="*/ 233 h 233"/>
              </a:gdLst>
              <a:ahLst/>
              <a:cxnLst>
                <a:cxn ang="T10">
                  <a:pos x="T0" y="T1"/>
                </a:cxn>
                <a:cxn ang="T11">
                  <a:pos x="T2" y="T3"/>
                </a:cxn>
                <a:cxn ang="T12">
                  <a:pos x="T4" y="T5"/>
                </a:cxn>
                <a:cxn ang="T13">
                  <a:pos x="T6" y="T7"/>
                </a:cxn>
                <a:cxn ang="T14">
                  <a:pos x="T8" y="T9"/>
                </a:cxn>
              </a:cxnLst>
              <a:rect l="T15" t="T16" r="T17" b="T18"/>
              <a:pathLst>
                <a:path w="214" h="233">
                  <a:moveTo>
                    <a:pt x="5" y="58"/>
                  </a:moveTo>
                  <a:cubicBezTo>
                    <a:pt x="6" y="80"/>
                    <a:pt x="0" y="171"/>
                    <a:pt x="21" y="198"/>
                  </a:cubicBezTo>
                  <a:cubicBezTo>
                    <a:pt x="42" y="225"/>
                    <a:pt x="98" y="233"/>
                    <a:pt x="130" y="222"/>
                  </a:cubicBezTo>
                  <a:cubicBezTo>
                    <a:pt x="162" y="211"/>
                    <a:pt x="206" y="169"/>
                    <a:pt x="210" y="132"/>
                  </a:cubicBezTo>
                  <a:cubicBezTo>
                    <a:pt x="214" y="95"/>
                    <a:pt x="167" y="28"/>
                    <a:pt x="155" y="0"/>
                  </a:cubicBezTo>
                </a:path>
              </a:pathLst>
            </a:custGeom>
            <a:noFill/>
            <a:ln w="9525" cap="flat" cmpd="sng">
              <a:solidFill>
                <a:schemeClr val="tx1"/>
              </a:solidFill>
              <a:prstDash val="solid"/>
              <a:round/>
              <a:headEnd/>
              <a:tailEnd type="triangle" w="med" len="sm"/>
            </a:ln>
          </p:spPr>
          <p:txBody>
            <a:bodyPr wrap="none" anchor="ctr"/>
            <a:lstStyle/>
            <a:p>
              <a:endParaRPr lang="en-US"/>
            </a:p>
          </p:txBody>
        </p:sp>
        <p:sp>
          <p:nvSpPr>
            <p:cNvPr id="41" name="Text Box 62"/>
            <p:cNvSpPr txBox="1">
              <a:spLocks noChangeArrowheads="1"/>
            </p:cNvSpPr>
            <p:nvPr/>
          </p:nvSpPr>
          <p:spPr bwMode="auto">
            <a:xfrm>
              <a:off x="5424" y="3648"/>
              <a:ext cx="196" cy="231"/>
            </a:xfrm>
            <a:prstGeom prst="rect">
              <a:avLst/>
            </a:prstGeom>
            <a:noFill/>
            <a:ln w="9525">
              <a:noFill/>
              <a:miter lim="800000"/>
              <a:headEnd/>
              <a:tailEnd/>
            </a:ln>
          </p:spPr>
          <p:txBody>
            <a:bodyPr wrap="none">
              <a:spAutoFit/>
            </a:bodyPr>
            <a:lstStyle/>
            <a:p>
              <a:pPr eaLnBrk="0" hangingPunct="0"/>
              <a:r>
                <a:rPr lang="en-US"/>
                <a:t>1</a:t>
              </a:r>
            </a:p>
          </p:txBody>
        </p:sp>
      </p:grpSp>
      <p:sp>
        <p:nvSpPr>
          <p:cNvPr id="46" name="Text Box 17"/>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Tree>
    <p:extLst>
      <p:ext uri="{BB962C8B-B14F-4D97-AF65-F5344CB8AC3E}">
        <p14:creationId xmlns:p14="http://schemas.microsoft.com/office/powerpoint/2010/main" val="3430502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summary</a:t>
            </a:r>
          </a:p>
        </p:txBody>
      </p:sp>
      <p:sp>
        <p:nvSpPr>
          <p:cNvPr id="8" name="Subtitle 7"/>
          <p:cNvSpPr>
            <a:spLocks noGrp="1"/>
          </p:cNvSpPr>
          <p:nvPr>
            <p:ph type="subTitle" idx="1"/>
          </p:nvPr>
        </p:nvSpPr>
        <p:spPr/>
        <p:txBody>
          <a:bodyPr>
            <a:normAutofit/>
          </a:bodyPr>
          <a:lstStyle/>
          <a:p>
            <a:r>
              <a:rPr lang="en-US" sz="3200" dirty="0"/>
              <a:t>Design of Sequential Circuits</a:t>
            </a:r>
          </a:p>
        </p:txBody>
      </p:sp>
    </p:spTree>
    <p:extLst>
      <p:ext uri="{BB962C8B-B14F-4D97-AF65-F5344CB8AC3E}">
        <p14:creationId xmlns:p14="http://schemas.microsoft.com/office/powerpoint/2010/main" val="409500431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6.3 Flip-flop Excitation Tables (1/2)</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24</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Rectangle 3"/>
          <p:cNvSpPr txBox="1">
            <a:spLocks noChangeArrowheads="1"/>
          </p:cNvSpPr>
          <p:nvPr/>
        </p:nvSpPr>
        <p:spPr>
          <a:xfrm>
            <a:off x="457200" y="1524000"/>
            <a:ext cx="8382000" cy="1219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638" indent="-274638" fontAlgn="auto">
              <a:spcBef>
                <a:spcPct val="40000"/>
              </a:spcBef>
              <a:spcAft>
                <a:spcPts val="0"/>
              </a:spcAft>
              <a:buSzPct val="100000"/>
              <a:buFont typeface="Wingdings" panose="05000000000000000000" pitchFamily="2" charset="2"/>
              <a:buChar char="§"/>
            </a:pPr>
            <a:r>
              <a:rPr lang="en-US" i="1" dirty="0">
                <a:solidFill>
                  <a:srgbClr val="C00000"/>
                </a:solidFill>
              </a:rPr>
              <a:t>Excitation tables</a:t>
            </a:r>
            <a:r>
              <a:rPr lang="en-US" dirty="0"/>
              <a:t>: given the required transition from present state to next state, determine the flip-flop input(s).</a:t>
            </a:r>
          </a:p>
        </p:txBody>
      </p:sp>
      <p:grpSp>
        <p:nvGrpSpPr>
          <p:cNvPr id="9" name="Group 4"/>
          <p:cNvGrpSpPr>
            <a:grpSpLocks/>
          </p:cNvGrpSpPr>
          <p:nvPr/>
        </p:nvGrpSpPr>
        <p:grpSpPr bwMode="auto">
          <a:xfrm>
            <a:off x="1857693" y="2575560"/>
            <a:ext cx="1905000" cy="1738313"/>
            <a:chOff x="1776" y="1440"/>
            <a:chExt cx="1200" cy="1095"/>
          </a:xfrm>
        </p:grpSpPr>
        <p:graphicFrame>
          <p:nvGraphicFramePr>
            <p:cNvPr id="10" name="Object 5"/>
            <p:cNvGraphicFramePr>
              <a:graphicFrameLocks noChangeAspect="1"/>
            </p:cNvGraphicFramePr>
            <p:nvPr/>
          </p:nvGraphicFramePr>
          <p:xfrm>
            <a:off x="1776" y="1440"/>
            <a:ext cx="1168" cy="962"/>
          </p:xfrm>
          <a:graphic>
            <a:graphicData uri="http://schemas.openxmlformats.org/presentationml/2006/ole">
              <mc:AlternateContent xmlns:mc="http://schemas.openxmlformats.org/markup-compatibility/2006">
                <mc:Choice xmlns:v="urn:schemas-microsoft-com:vml" Requires="v">
                  <p:oleObj spid="_x0000_s10262" name="Document" r:id="rId4" imgW="1863000" imgH="1528560" progId="Word.Document.8">
                    <p:embed/>
                  </p:oleObj>
                </mc:Choice>
                <mc:Fallback>
                  <p:oleObj name="Document" r:id="rId4" imgW="1863000" imgH="1528560" progId="Word.Document.8">
                    <p:embed/>
                    <p:pic>
                      <p:nvPicPr>
                        <p:cNvPr id="1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 y="1440"/>
                          <a:ext cx="1168" cy="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6"/>
            <p:cNvSpPr>
              <a:spLocks noChangeShapeType="1"/>
            </p:cNvSpPr>
            <p:nvPr/>
          </p:nvSpPr>
          <p:spPr bwMode="auto">
            <a:xfrm>
              <a:off x="1824" y="1632"/>
              <a:ext cx="1152" cy="0"/>
            </a:xfrm>
            <a:prstGeom prst="line">
              <a:avLst/>
            </a:prstGeom>
            <a:noFill/>
            <a:ln w="9525">
              <a:solidFill>
                <a:schemeClr val="tx1"/>
              </a:solidFill>
              <a:round/>
              <a:headEnd/>
              <a:tailEnd/>
            </a:ln>
          </p:spPr>
          <p:txBody>
            <a:bodyPr wrap="none" anchor="ctr"/>
            <a:lstStyle/>
            <a:p>
              <a:endParaRPr lang="en-US"/>
            </a:p>
          </p:txBody>
        </p:sp>
        <p:sp>
          <p:nvSpPr>
            <p:cNvPr id="13" name="Line 7"/>
            <p:cNvSpPr>
              <a:spLocks noChangeShapeType="1"/>
            </p:cNvSpPr>
            <p:nvPr/>
          </p:nvSpPr>
          <p:spPr bwMode="auto">
            <a:xfrm rot="5400000">
              <a:off x="2016" y="1872"/>
              <a:ext cx="864" cy="0"/>
            </a:xfrm>
            <a:prstGeom prst="line">
              <a:avLst/>
            </a:prstGeom>
            <a:noFill/>
            <a:ln w="9525">
              <a:solidFill>
                <a:schemeClr val="tx1"/>
              </a:solidFill>
              <a:round/>
              <a:headEnd/>
              <a:tailEnd/>
            </a:ln>
          </p:spPr>
          <p:txBody>
            <a:bodyPr wrap="none" anchor="ctr"/>
            <a:lstStyle/>
            <a:p>
              <a:endParaRPr lang="en-US"/>
            </a:p>
          </p:txBody>
        </p:sp>
        <p:sp>
          <p:nvSpPr>
            <p:cNvPr id="14" name="Text Box 8"/>
            <p:cNvSpPr txBox="1">
              <a:spLocks noChangeArrowheads="1"/>
            </p:cNvSpPr>
            <p:nvPr/>
          </p:nvSpPr>
          <p:spPr bwMode="auto">
            <a:xfrm>
              <a:off x="1968" y="2304"/>
              <a:ext cx="960" cy="231"/>
            </a:xfrm>
            <a:prstGeom prst="rect">
              <a:avLst/>
            </a:prstGeom>
            <a:noFill/>
            <a:ln w="9525">
              <a:noFill/>
              <a:miter lim="800000"/>
              <a:headEnd/>
              <a:tailEnd/>
            </a:ln>
          </p:spPr>
          <p:txBody>
            <a:bodyPr>
              <a:spAutoFit/>
            </a:bodyPr>
            <a:lstStyle/>
            <a:p>
              <a:pPr algn="ctr" eaLnBrk="0" hangingPunct="0">
                <a:spcBef>
                  <a:spcPct val="50000"/>
                </a:spcBef>
              </a:pPr>
              <a:r>
                <a:rPr lang="en-GB" i="1" dirty="0"/>
                <a:t>JK</a:t>
              </a:r>
              <a:r>
                <a:rPr lang="en-GB" dirty="0"/>
                <a:t> Flip-flop</a:t>
              </a:r>
            </a:p>
          </p:txBody>
        </p:sp>
      </p:grpSp>
      <p:grpSp>
        <p:nvGrpSpPr>
          <p:cNvPr id="15" name="Group 9"/>
          <p:cNvGrpSpPr>
            <a:grpSpLocks/>
          </p:cNvGrpSpPr>
          <p:nvPr/>
        </p:nvGrpSpPr>
        <p:grpSpPr bwMode="auto">
          <a:xfrm>
            <a:off x="4986655" y="2575560"/>
            <a:ext cx="1900238" cy="1738313"/>
            <a:chOff x="3747" y="1440"/>
            <a:chExt cx="1197" cy="1095"/>
          </a:xfrm>
        </p:grpSpPr>
        <p:sp>
          <p:nvSpPr>
            <p:cNvPr id="16" name="Text Box 10"/>
            <p:cNvSpPr txBox="1">
              <a:spLocks noChangeArrowheads="1"/>
            </p:cNvSpPr>
            <p:nvPr/>
          </p:nvSpPr>
          <p:spPr bwMode="auto">
            <a:xfrm>
              <a:off x="3888" y="2304"/>
              <a:ext cx="1056" cy="231"/>
            </a:xfrm>
            <a:prstGeom prst="rect">
              <a:avLst/>
            </a:prstGeom>
            <a:noFill/>
            <a:ln w="9525">
              <a:noFill/>
              <a:miter lim="800000"/>
              <a:headEnd/>
              <a:tailEnd/>
            </a:ln>
          </p:spPr>
          <p:txBody>
            <a:bodyPr>
              <a:spAutoFit/>
            </a:bodyPr>
            <a:lstStyle/>
            <a:p>
              <a:pPr algn="ctr" eaLnBrk="0" hangingPunct="0">
                <a:spcBef>
                  <a:spcPct val="50000"/>
                </a:spcBef>
              </a:pPr>
              <a:r>
                <a:rPr lang="en-GB" i="1"/>
                <a:t>SR</a:t>
              </a:r>
              <a:r>
                <a:rPr lang="en-GB"/>
                <a:t> Flip-flop</a:t>
              </a:r>
            </a:p>
          </p:txBody>
        </p:sp>
        <p:graphicFrame>
          <p:nvGraphicFramePr>
            <p:cNvPr id="17" name="Object 11"/>
            <p:cNvGraphicFramePr>
              <a:graphicFrameLocks noChangeAspect="1"/>
            </p:cNvGraphicFramePr>
            <p:nvPr/>
          </p:nvGraphicFramePr>
          <p:xfrm>
            <a:off x="3747" y="1444"/>
            <a:ext cx="1167" cy="961"/>
          </p:xfrm>
          <a:graphic>
            <a:graphicData uri="http://schemas.openxmlformats.org/presentationml/2006/ole">
              <mc:AlternateContent xmlns:mc="http://schemas.openxmlformats.org/markup-compatibility/2006">
                <mc:Choice xmlns:v="urn:schemas-microsoft-com:vml" Requires="v">
                  <p:oleObj spid="_x0000_s10263" name="Document" r:id="rId6" imgW="1863000" imgH="1528560" progId="Word.Document.8">
                    <p:embed/>
                  </p:oleObj>
                </mc:Choice>
                <mc:Fallback>
                  <p:oleObj name="Document" r:id="rId6" imgW="1863000" imgH="1528560" progId="Word.Document.8">
                    <p:embed/>
                    <p:pic>
                      <p:nvPicPr>
                        <p:cNvPr id="17"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7" y="1444"/>
                          <a:ext cx="1167" cy="9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Line 12"/>
            <p:cNvSpPr>
              <a:spLocks noChangeShapeType="1"/>
            </p:cNvSpPr>
            <p:nvPr/>
          </p:nvSpPr>
          <p:spPr bwMode="auto">
            <a:xfrm>
              <a:off x="3792" y="1632"/>
              <a:ext cx="1152" cy="0"/>
            </a:xfrm>
            <a:prstGeom prst="line">
              <a:avLst/>
            </a:prstGeom>
            <a:noFill/>
            <a:ln w="9525">
              <a:solidFill>
                <a:schemeClr val="tx1"/>
              </a:solidFill>
              <a:round/>
              <a:headEnd/>
              <a:tailEnd/>
            </a:ln>
          </p:spPr>
          <p:txBody>
            <a:bodyPr wrap="none" anchor="ctr"/>
            <a:lstStyle/>
            <a:p>
              <a:endParaRPr lang="en-US"/>
            </a:p>
          </p:txBody>
        </p:sp>
        <p:sp>
          <p:nvSpPr>
            <p:cNvPr id="19" name="Line 13"/>
            <p:cNvSpPr>
              <a:spLocks noChangeShapeType="1"/>
            </p:cNvSpPr>
            <p:nvPr/>
          </p:nvSpPr>
          <p:spPr bwMode="auto">
            <a:xfrm rot="5400000">
              <a:off x="3984" y="1872"/>
              <a:ext cx="864" cy="0"/>
            </a:xfrm>
            <a:prstGeom prst="line">
              <a:avLst/>
            </a:prstGeom>
            <a:noFill/>
            <a:ln w="9525">
              <a:solidFill>
                <a:schemeClr val="tx1"/>
              </a:solidFill>
              <a:round/>
              <a:headEnd/>
              <a:tailEnd/>
            </a:ln>
          </p:spPr>
          <p:txBody>
            <a:bodyPr wrap="none" anchor="ctr"/>
            <a:lstStyle/>
            <a:p>
              <a:endParaRPr lang="en-US"/>
            </a:p>
          </p:txBody>
        </p:sp>
      </p:grpSp>
      <p:grpSp>
        <p:nvGrpSpPr>
          <p:cNvPr id="20" name="Group 14"/>
          <p:cNvGrpSpPr>
            <a:grpSpLocks/>
          </p:cNvGrpSpPr>
          <p:nvPr/>
        </p:nvGrpSpPr>
        <p:grpSpPr bwMode="auto">
          <a:xfrm>
            <a:off x="2010093" y="4556760"/>
            <a:ext cx="1462087" cy="1738313"/>
            <a:chOff x="1872" y="2736"/>
            <a:chExt cx="921" cy="1095"/>
          </a:xfrm>
        </p:grpSpPr>
        <p:sp>
          <p:nvSpPr>
            <p:cNvPr id="21" name="Text Box 15"/>
            <p:cNvSpPr txBox="1">
              <a:spLocks noChangeArrowheads="1"/>
            </p:cNvSpPr>
            <p:nvPr/>
          </p:nvSpPr>
          <p:spPr bwMode="auto">
            <a:xfrm>
              <a:off x="1920" y="3600"/>
              <a:ext cx="864" cy="231"/>
            </a:xfrm>
            <a:prstGeom prst="rect">
              <a:avLst/>
            </a:prstGeom>
            <a:noFill/>
            <a:ln w="9525">
              <a:noFill/>
              <a:miter lim="800000"/>
              <a:headEnd/>
              <a:tailEnd/>
            </a:ln>
          </p:spPr>
          <p:txBody>
            <a:bodyPr>
              <a:spAutoFit/>
            </a:bodyPr>
            <a:lstStyle/>
            <a:p>
              <a:pPr algn="ctr" eaLnBrk="0" hangingPunct="0">
                <a:spcBef>
                  <a:spcPct val="50000"/>
                </a:spcBef>
              </a:pPr>
              <a:r>
                <a:rPr lang="en-GB" i="1"/>
                <a:t>D</a:t>
              </a:r>
              <a:r>
                <a:rPr lang="en-GB"/>
                <a:t> Flip-flop</a:t>
              </a:r>
            </a:p>
          </p:txBody>
        </p:sp>
        <p:graphicFrame>
          <p:nvGraphicFramePr>
            <p:cNvPr id="22" name="Object 16"/>
            <p:cNvGraphicFramePr>
              <a:graphicFrameLocks noChangeAspect="1"/>
            </p:cNvGraphicFramePr>
            <p:nvPr/>
          </p:nvGraphicFramePr>
          <p:xfrm>
            <a:off x="1872" y="2736"/>
            <a:ext cx="921" cy="961"/>
          </p:xfrm>
          <a:graphic>
            <a:graphicData uri="http://schemas.openxmlformats.org/presentationml/2006/ole">
              <mc:AlternateContent xmlns:mc="http://schemas.openxmlformats.org/markup-compatibility/2006">
                <mc:Choice xmlns:v="urn:schemas-microsoft-com:vml" Requires="v">
                  <p:oleObj spid="_x0000_s10264" name="Document" r:id="rId8" imgW="1463040" imgH="1528920" progId="Word.Document.8">
                    <p:embed/>
                  </p:oleObj>
                </mc:Choice>
                <mc:Fallback>
                  <p:oleObj name="Document" r:id="rId8" imgW="1463040" imgH="1528920" progId="Word.Document.8">
                    <p:embed/>
                    <p:pic>
                      <p:nvPicPr>
                        <p:cNvPr id="22"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2" y="2736"/>
                          <a:ext cx="921" cy="9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Line 17"/>
            <p:cNvSpPr>
              <a:spLocks noChangeShapeType="1"/>
            </p:cNvSpPr>
            <p:nvPr/>
          </p:nvSpPr>
          <p:spPr bwMode="auto">
            <a:xfrm>
              <a:off x="1920" y="2928"/>
              <a:ext cx="864" cy="0"/>
            </a:xfrm>
            <a:prstGeom prst="line">
              <a:avLst/>
            </a:prstGeom>
            <a:noFill/>
            <a:ln w="9525">
              <a:solidFill>
                <a:schemeClr val="tx1"/>
              </a:solidFill>
              <a:round/>
              <a:headEnd/>
              <a:tailEnd/>
            </a:ln>
          </p:spPr>
          <p:txBody>
            <a:bodyPr wrap="none" anchor="ctr"/>
            <a:lstStyle/>
            <a:p>
              <a:endParaRPr lang="en-US"/>
            </a:p>
          </p:txBody>
        </p:sp>
        <p:sp>
          <p:nvSpPr>
            <p:cNvPr id="24" name="Line 18"/>
            <p:cNvSpPr>
              <a:spLocks noChangeShapeType="1"/>
            </p:cNvSpPr>
            <p:nvPr/>
          </p:nvSpPr>
          <p:spPr bwMode="auto">
            <a:xfrm rot="5400000">
              <a:off x="2160" y="3168"/>
              <a:ext cx="864" cy="0"/>
            </a:xfrm>
            <a:prstGeom prst="line">
              <a:avLst/>
            </a:prstGeom>
            <a:noFill/>
            <a:ln w="9525">
              <a:solidFill>
                <a:schemeClr val="tx1"/>
              </a:solidFill>
              <a:round/>
              <a:headEnd/>
              <a:tailEnd/>
            </a:ln>
          </p:spPr>
          <p:txBody>
            <a:bodyPr wrap="none" anchor="ctr"/>
            <a:lstStyle/>
            <a:p>
              <a:endParaRPr lang="en-US"/>
            </a:p>
          </p:txBody>
        </p:sp>
      </p:grpSp>
      <p:grpSp>
        <p:nvGrpSpPr>
          <p:cNvPr id="25" name="Group 19"/>
          <p:cNvGrpSpPr>
            <a:grpSpLocks/>
          </p:cNvGrpSpPr>
          <p:nvPr/>
        </p:nvGrpSpPr>
        <p:grpSpPr bwMode="auto">
          <a:xfrm>
            <a:off x="5288280" y="4556760"/>
            <a:ext cx="1522413" cy="1738313"/>
            <a:chOff x="3937" y="2736"/>
            <a:chExt cx="959" cy="1095"/>
          </a:xfrm>
        </p:grpSpPr>
        <p:sp>
          <p:nvSpPr>
            <p:cNvPr id="26" name="Text Box 20"/>
            <p:cNvSpPr txBox="1">
              <a:spLocks noChangeArrowheads="1"/>
            </p:cNvSpPr>
            <p:nvPr/>
          </p:nvSpPr>
          <p:spPr bwMode="auto">
            <a:xfrm>
              <a:off x="4032" y="3600"/>
              <a:ext cx="864" cy="231"/>
            </a:xfrm>
            <a:prstGeom prst="rect">
              <a:avLst/>
            </a:prstGeom>
            <a:noFill/>
            <a:ln w="9525">
              <a:noFill/>
              <a:miter lim="800000"/>
              <a:headEnd/>
              <a:tailEnd/>
            </a:ln>
          </p:spPr>
          <p:txBody>
            <a:bodyPr>
              <a:spAutoFit/>
            </a:bodyPr>
            <a:lstStyle/>
            <a:p>
              <a:pPr algn="ctr" eaLnBrk="0" hangingPunct="0">
                <a:spcBef>
                  <a:spcPct val="50000"/>
                </a:spcBef>
              </a:pPr>
              <a:r>
                <a:rPr lang="en-GB" i="1"/>
                <a:t>T </a:t>
              </a:r>
              <a:r>
                <a:rPr lang="en-GB"/>
                <a:t>Flip-flop</a:t>
              </a:r>
            </a:p>
          </p:txBody>
        </p:sp>
        <p:graphicFrame>
          <p:nvGraphicFramePr>
            <p:cNvPr id="27" name="Object 21"/>
            <p:cNvGraphicFramePr>
              <a:graphicFrameLocks noChangeAspect="1"/>
            </p:cNvGraphicFramePr>
            <p:nvPr/>
          </p:nvGraphicFramePr>
          <p:xfrm>
            <a:off x="3937" y="2737"/>
            <a:ext cx="921" cy="962"/>
          </p:xfrm>
          <a:graphic>
            <a:graphicData uri="http://schemas.openxmlformats.org/presentationml/2006/ole">
              <mc:AlternateContent xmlns:mc="http://schemas.openxmlformats.org/markup-compatibility/2006">
                <mc:Choice xmlns:v="urn:schemas-microsoft-com:vml" Requires="v">
                  <p:oleObj spid="_x0000_s10265" name="Document" r:id="rId10" imgW="1463040" imgH="1528560" progId="Word.Document.8">
                    <p:embed/>
                  </p:oleObj>
                </mc:Choice>
                <mc:Fallback>
                  <p:oleObj name="Document" r:id="rId10" imgW="1463040" imgH="1528560" progId="Word.Document.8">
                    <p:embed/>
                    <p:pic>
                      <p:nvPicPr>
                        <p:cNvPr id="27"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7" y="2737"/>
                          <a:ext cx="921" cy="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Line 22"/>
            <p:cNvSpPr>
              <a:spLocks noChangeShapeType="1"/>
            </p:cNvSpPr>
            <p:nvPr/>
          </p:nvSpPr>
          <p:spPr bwMode="auto">
            <a:xfrm>
              <a:off x="3984" y="2928"/>
              <a:ext cx="864" cy="0"/>
            </a:xfrm>
            <a:prstGeom prst="line">
              <a:avLst/>
            </a:prstGeom>
            <a:noFill/>
            <a:ln w="9525">
              <a:solidFill>
                <a:schemeClr val="tx1"/>
              </a:solidFill>
              <a:round/>
              <a:headEnd/>
              <a:tailEnd/>
            </a:ln>
          </p:spPr>
          <p:txBody>
            <a:bodyPr wrap="none" anchor="ctr"/>
            <a:lstStyle/>
            <a:p>
              <a:endParaRPr lang="en-US"/>
            </a:p>
          </p:txBody>
        </p:sp>
        <p:sp>
          <p:nvSpPr>
            <p:cNvPr id="29" name="Line 23"/>
            <p:cNvSpPr>
              <a:spLocks noChangeShapeType="1"/>
            </p:cNvSpPr>
            <p:nvPr/>
          </p:nvSpPr>
          <p:spPr bwMode="auto">
            <a:xfrm rot="5400000">
              <a:off x="4224" y="3168"/>
              <a:ext cx="864" cy="0"/>
            </a:xfrm>
            <a:prstGeom prst="line">
              <a:avLst/>
            </a:prstGeom>
            <a:no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577187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dissolv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6.4 Design: Example #3 (1/4)</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25</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6" name="Rectangle 3"/>
          <p:cNvSpPr txBox="1">
            <a:spLocks noChangeArrowheads="1"/>
          </p:cNvSpPr>
          <p:nvPr/>
        </p:nvSpPr>
        <p:spPr>
          <a:xfrm>
            <a:off x="457200" y="1346416"/>
            <a:ext cx="8229600" cy="56969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638" indent="-274638" fontAlgn="auto">
              <a:spcAft>
                <a:spcPts val="0"/>
              </a:spcAft>
              <a:buSzPct val="100000"/>
              <a:buFont typeface="Wingdings" panose="05000000000000000000" pitchFamily="2" charset="2"/>
              <a:buChar char="§"/>
            </a:pPr>
            <a:r>
              <a:rPr lang="en-US" dirty="0"/>
              <a:t>Design involving unused states.</a:t>
            </a:r>
          </a:p>
        </p:txBody>
      </p:sp>
      <p:grpSp>
        <p:nvGrpSpPr>
          <p:cNvPr id="125" name="Group 19"/>
          <p:cNvGrpSpPr>
            <a:grpSpLocks/>
          </p:cNvGrpSpPr>
          <p:nvPr/>
        </p:nvGrpSpPr>
        <p:grpSpPr bwMode="auto">
          <a:xfrm>
            <a:off x="1828800" y="4876800"/>
            <a:ext cx="2819400" cy="442913"/>
            <a:chOff x="1152" y="3072"/>
            <a:chExt cx="1776" cy="279"/>
          </a:xfrm>
        </p:grpSpPr>
        <p:sp>
          <p:nvSpPr>
            <p:cNvPr id="126" name="AutoShape 12"/>
            <p:cNvSpPr>
              <a:spLocks/>
            </p:cNvSpPr>
            <p:nvPr/>
          </p:nvSpPr>
          <p:spPr bwMode="auto">
            <a:xfrm rot="5400000" flipH="1" flipV="1">
              <a:off x="2016" y="2208"/>
              <a:ext cx="48" cy="1776"/>
            </a:xfrm>
            <a:prstGeom prst="leftBrace">
              <a:avLst>
                <a:gd name="adj1" fmla="val 308333"/>
                <a:gd name="adj2" fmla="val 50000"/>
              </a:avLst>
            </a:prstGeom>
            <a:noFill/>
            <a:ln w="9525">
              <a:solidFill>
                <a:schemeClr val="tx1"/>
              </a:solidFill>
              <a:round/>
              <a:headEnd/>
              <a:tailEnd/>
            </a:ln>
          </p:spPr>
          <p:txBody>
            <a:bodyPr wrap="none" anchor="ctr"/>
            <a:lstStyle/>
            <a:p>
              <a:endParaRPr lang="en-US"/>
            </a:p>
          </p:txBody>
        </p:sp>
        <p:sp>
          <p:nvSpPr>
            <p:cNvPr id="127" name="Text Box 14"/>
            <p:cNvSpPr txBox="1">
              <a:spLocks noChangeArrowheads="1"/>
            </p:cNvSpPr>
            <p:nvPr/>
          </p:nvSpPr>
          <p:spPr bwMode="auto">
            <a:xfrm>
              <a:off x="1488" y="3120"/>
              <a:ext cx="1152" cy="231"/>
            </a:xfrm>
            <a:prstGeom prst="rect">
              <a:avLst/>
            </a:prstGeom>
            <a:noFill/>
            <a:ln w="9525">
              <a:noFill/>
              <a:miter lim="800000"/>
              <a:headEnd/>
              <a:tailEnd/>
            </a:ln>
          </p:spPr>
          <p:txBody>
            <a:bodyPr>
              <a:spAutoFit/>
            </a:bodyPr>
            <a:lstStyle/>
            <a:p>
              <a:pPr algn="ctr" eaLnBrk="0" hangingPunct="0">
                <a:spcBef>
                  <a:spcPct val="50000"/>
                </a:spcBef>
              </a:pPr>
              <a:r>
                <a:rPr lang="en-GB"/>
                <a:t>Given these</a:t>
              </a:r>
            </a:p>
          </p:txBody>
        </p:sp>
      </p:grpSp>
      <p:grpSp>
        <p:nvGrpSpPr>
          <p:cNvPr id="128" name="Group 20"/>
          <p:cNvGrpSpPr>
            <a:grpSpLocks/>
          </p:cNvGrpSpPr>
          <p:nvPr/>
        </p:nvGrpSpPr>
        <p:grpSpPr bwMode="auto">
          <a:xfrm>
            <a:off x="5029200" y="4876800"/>
            <a:ext cx="2133600" cy="442913"/>
            <a:chOff x="3168" y="3072"/>
            <a:chExt cx="1344" cy="279"/>
          </a:xfrm>
        </p:grpSpPr>
        <p:sp>
          <p:nvSpPr>
            <p:cNvPr id="129" name="AutoShape 13"/>
            <p:cNvSpPr>
              <a:spLocks/>
            </p:cNvSpPr>
            <p:nvPr/>
          </p:nvSpPr>
          <p:spPr bwMode="auto">
            <a:xfrm rot="5400000" flipH="1" flipV="1">
              <a:off x="3816" y="2424"/>
              <a:ext cx="48" cy="1344"/>
            </a:xfrm>
            <a:prstGeom prst="leftBrace">
              <a:avLst>
                <a:gd name="adj1" fmla="val 233333"/>
                <a:gd name="adj2" fmla="val 50000"/>
              </a:avLst>
            </a:prstGeom>
            <a:noFill/>
            <a:ln w="9525">
              <a:solidFill>
                <a:schemeClr val="tx1"/>
              </a:solidFill>
              <a:round/>
              <a:headEnd/>
              <a:tailEnd/>
            </a:ln>
          </p:spPr>
          <p:txBody>
            <a:bodyPr wrap="none" anchor="ctr"/>
            <a:lstStyle/>
            <a:p>
              <a:endParaRPr lang="en-US"/>
            </a:p>
          </p:txBody>
        </p:sp>
        <p:sp>
          <p:nvSpPr>
            <p:cNvPr id="130" name="Text Box 15"/>
            <p:cNvSpPr txBox="1">
              <a:spLocks noChangeArrowheads="1"/>
            </p:cNvSpPr>
            <p:nvPr/>
          </p:nvSpPr>
          <p:spPr bwMode="auto">
            <a:xfrm>
              <a:off x="3264" y="3120"/>
              <a:ext cx="1152" cy="231"/>
            </a:xfrm>
            <a:prstGeom prst="rect">
              <a:avLst/>
            </a:prstGeom>
            <a:noFill/>
            <a:ln w="9525">
              <a:noFill/>
              <a:miter lim="800000"/>
              <a:headEnd/>
              <a:tailEnd/>
            </a:ln>
          </p:spPr>
          <p:txBody>
            <a:bodyPr>
              <a:spAutoFit/>
            </a:bodyPr>
            <a:lstStyle/>
            <a:p>
              <a:pPr algn="ctr" eaLnBrk="0" hangingPunct="0">
                <a:spcBef>
                  <a:spcPct val="50000"/>
                </a:spcBef>
              </a:pPr>
              <a:r>
                <a:rPr lang="en-GB"/>
                <a:t>Derive these</a:t>
              </a:r>
            </a:p>
          </p:txBody>
        </p:sp>
      </p:grpSp>
      <p:grpSp>
        <p:nvGrpSpPr>
          <p:cNvPr id="131" name="Group 16"/>
          <p:cNvGrpSpPr>
            <a:grpSpLocks/>
          </p:cNvGrpSpPr>
          <p:nvPr/>
        </p:nvGrpSpPr>
        <p:grpSpPr bwMode="auto">
          <a:xfrm>
            <a:off x="1524000" y="5334000"/>
            <a:ext cx="6896100" cy="1271588"/>
            <a:chOff x="960" y="3360"/>
            <a:chExt cx="4344" cy="801"/>
          </a:xfrm>
        </p:grpSpPr>
        <p:graphicFrame>
          <p:nvGraphicFramePr>
            <p:cNvPr id="132" name="Object 17"/>
            <p:cNvGraphicFramePr>
              <a:graphicFrameLocks noChangeAspect="1"/>
            </p:cNvGraphicFramePr>
            <p:nvPr/>
          </p:nvGraphicFramePr>
          <p:xfrm>
            <a:off x="1104" y="3552"/>
            <a:ext cx="4200" cy="609"/>
          </p:xfrm>
          <a:graphic>
            <a:graphicData uri="http://schemas.openxmlformats.org/presentationml/2006/ole">
              <mc:AlternateContent xmlns:mc="http://schemas.openxmlformats.org/markup-compatibility/2006">
                <mc:Choice xmlns:v="urn:schemas-microsoft-com:vml" Requires="v">
                  <p:oleObj spid="_x0000_s11271" name="Document" r:id="rId4" imgW="6711480" imgH="966240" progId="Word.Document.8">
                    <p:embed/>
                  </p:oleObj>
                </mc:Choice>
                <mc:Fallback>
                  <p:oleObj name="Document" r:id="rId4" imgW="6711480" imgH="966240" progId="Word.Document.8">
                    <p:embed/>
                    <p:pic>
                      <p:nvPicPr>
                        <p:cNvPr id="132"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 y="3552"/>
                          <a:ext cx="4200" cy="609"/>
                        </a:xfrm>
                        <a:prstGeom prst="rect">
                          <a:avLst/>
                        </a:prstGeom>
                        <a:noFill/>
                      </p:spPr>
                    </p:pic>
                  </p:oleObj>
                </mc:Fallback>
              </mc:AlternateContent>
            </a:graphicData>
          </a:graphic>
        </p:graphicFrame>
        <p:sp>
          <p:nvSpPr>
            <p:cNvPr id="133" name="Text Box 18"/>
            <p:cNvSpPr txBox="1">
              <a:spLocks noChangeArrowheads="1"/>
            </p:cNvSpPr>
            <p:nvPr/>
          </p:nvSpPr>
          <p:spPr bwMode="auto">
            <a:xfrm>
              <a:off x="960" y="3360"/>
              <a:ext cx="1296" cy="231"/>
            </a:xfrm>
            <a:prstGeom prst="rect">
              <a:avLst/>
            </a:prstGeom>
            <a:noFill/>
            <a:ln w="9525">
              <a:noFill/>
              <a:miter lim="800000"/>
              <a:headEnd/>
              <a:tailEnd/>
            </a:ln>
          </p:spPr>
          <p:txBody>
            <a:bodyPr>
              <a:spAutoFit/>
            </a:bodyPr>
            <a:lstStyle/>
            <a:p>
              <a:pPr algn="ctr" eaLnBrk="0" hangingPunct="0">
                <a:spcBef>
                  <a:spcPct val="50000"/>
                </a:spcBef>
              </a:pPr>
              <a:r>
                <a:rPr lang="en-GB"/>
                <a:t>Unused state 000:</a:t>
              </a:r>
            </a:p>
          </p:txBody>
        </p:sp>
      </p:grpSp>
      <p:pic>
        <p:nvPicPr>
          <p:cNvPr id="134" name="Picture 22"/>
          <p:cNvPicPr>
            <a:picLocks noChangeAspect="1" noChangeArrowheads="1"/>
          </p:cNvPicPr>
          <p:nvPr/>
        </p:nvPicPr>
        <p:blipFill>
          <a:blip r:embed="rId6" cstate="print"/>
          <a:srcRect/>
          <a:stretch>
            <a:fillRect/>
          </a:stretch>
        </p:blipFill>
        <p:spPr bwMode="auto">
          <a:xfrm>
            <a:off x="1752600" y="1930401"/>
            <a:ext cx="6324600" cy="2909888"/>
          </a:xfrm>
          <a:prstGeom prst="rect">
            <a:avLst/>
          </a:prstGeom>
          <a:noFill/>
          <a:ln w="9525">
            <a:noFill/>
            <a:miter lim="800000"/>
            <a:headEnd/>
            <a:tailEnd/>
          </a:ln>
        </p:spPr>
      </p:pic>
      <p:sp>
        <p:nvSpPr>
          <p:cNvPr id="135" name="Text Box 21"/>
          <p:cNvSpPr txBox="1">
            <a:spLocks noChangeArrowheads="1"/>
          </p:cNvSpPr>
          <p:nvPr/>
        </p:nvSpPr>
        <p:spPr bwMode="auto">
          <a:xfrm>
            <a:off x="7010400" y="4800600"/>
            <a:ext cx="1828800" cy="650875"/>
          </a:xfrm>
          <a:prstGeom prst="rect">
            <a:avLst/>
          </a:prstGeom>
          <a:solidFill>
            <a:srgbClr val="FFFF99"/>
          </a:solidFill>
          <a:ln w="9525">
            <a:solidFill>
              <a:schemeClr val="tx1"/>
            </a:solidFill>
            <a:miter lim="800000"/>
            <a:headEnd/>
            <a:tailEnd/>
          </a:ln>
        </p:spPr>
        <p:txBody>
          <a:bodyPr>
            <a:spAutoFit/>
          </a:bodyPr>
          <a:lstStyle/>
          <a:p>
            <a:pPr>
              <a:spcBef>
                <a:spcPct val="50000"/>
              </a:spcBef>
            </a:pPr>
            <a:r>
              <a:rPr lang="en-US"/>
              <a:t>Are there other unused states?</a:t>
            </a:r>
          </a:p>
        </p:txBody>
      </p:sp>
    </p:spTree>
    <p:extLst>
      <p:ext uri="{BB962C8B-B14F-4D97-AF65-F5344CB8AC3E}">
        <p14:creationId xmlns:p14="http://schemas.microsoft.com/office/powerpoint/2010/main" val="13624894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dissolve">
                                      <p:cBhvr>
                                        <p:cTn id="7" dur="5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dissolve">
                                      <p:cBhvr>
                                        <p:cTn id="17" dur="500"/>
                                        <p:tgtEl>
                                          <p:spTgt spid="12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dissolve">
                                      <p:cBhvr>
                                        <p:cTn id="22" dur="500"/>
                                        <p:tgtEl>
                                          <p:spTgt spid="13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dissolve">
                                      <p:cBhvr>
                                        <p:cTn id="27"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6.4 Design: Example #3 (2/4)</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26</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8" name="Rectangle 3"/>
          <p:cNvSpPr txBox="1">
            <a:spLocks noChangeArrowheads="1"/>
          </p:cNvSpPr>
          <p:nvPr/>
        </p:nvSpPr>
        <p:spPr>
          <a:xfrm>
            <a:off x="457200" y="1260475"/>
            <a:ext cx="8229600" cy="49117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638" indent="-274638" fontAlgn="auto">
              <a:spcAft>
                <a:spcPts val="0"/>
              </a:spcAft>
              <a:buSzPct val="100000"/>
              <a:buFont typeface="Wingdings" panose="05000000000000000000" pitchFamily="2" charset="2"/>
              <a:buChar char="§"/>
            </a:pPr>
            <a:r>
              <a:rPr lang="en-US" dirty="0"/>
              <a:t>From state table, obtain expressions for flip-flop inputs.</a:t>
            </a:r>
          </a:p>
        </p:txBody>
      </p:sp>
      <p:sp>
        <p:nvSpPr>
          <p:cNvPr id="19" name="Text Box 55"/>
          <p:cNvSpPr txBox="1">
            <a:spLocks noChangeArrowheads="1"/>
          </p:cNvSpPr>
          <p:nvPr/>
        </p:nvSpPr>
        <p:spPr bwMode="auto">
          <a:xfrm>
            <a:off x="914400" y="3519487"/>
            <a:ext cx="1143000" cy="366713"/>
          </a:xfrm>
          <a:prstGeom prst="rect">
            <a:avLst/>
          </a:prstGeom>
          <a:noFill/>
          <a:ln w="9525">
            <a:noFill/>
            <a:miter lim="800000"/>
            <a:headEnd/>
            <a:tailEnd/>
          </a:ln>
        </p:spPr>
        <p:txBody>
          <a:bodyPr>
            <a:spAutoFit/>
          </a:bodyPr>
          <a:lstStyle/>
          <a:p>
            <a:pPr algn="ctr" eaLnBrk="0" hangingPunct="0">
              <a:spcBef>
                <a:spcPct val="50000"/>
              </a:spcBef>
            </a:pPr>
            <a:r>
              <a:rPr lang="en-GB" b="1" i="1">
                <a:solidFill>
                  <a:srgbClr val="0000CC"/>
                </a:solidFill>
              </a:rPr>
              <a:t>SA = B∙x</a:t>
            </a:r>
          </a:p>
        </p:txBody>
      </p:sp>
      <p:sp>
        <p:nvSpPr>
          <p:cNvPr id="20" name="Text Box 89"/>
          <p:cNvSpPr txBox="1">
            <a:spLocks noChangeArrowheads="1"/>
          </p:cNvSpPr>
          <p:nvPr/>
        </p:nvSpPr>
        <p:spPr bwMode="auto">
          <a:xfrm>
            <a:off x="7239000" y="3519487"/>
            <a:ext cx="1219200" cy="366713"/>
          </a:xfrm>
          <a:prstGeom prst="rect">
            <a:avLst/>
          </a:prstGeom>
          <a:noFill/>
          <a:ln w="9525">
            <a:noFill/>
            <a:miter lim="800000"/>
            <a:headEnd/>
            <a:tailEnd/>
          </a:ln>
        </p:spPr>
        <p:txBody>
          <a:bodyPr>
            <a:spAutoFit/>
          </a:bodyPr>
          <a:lstStyle/>
          <a:p>
            <a:pPr algn="ctr" eaLnBrk="0" hangingPunct="0">
              <a:spcBef>
                <a:spcPct val="50000"/>
              </a:spcBef>
            </a:pPr>
            <a:r>
              <a:rPr lang="en-GB" b="1" i="1">
                <a:solidFill>
                  <a:srgbClr val="0000CC"/>
                </a:solidFill>
              </a:rPr>
              <a:t>RA = C∙x'</a:t>
            </a:r>
          </a:p>
        </p:txBody>
      </p:sp>
      <p:sp>
        <p:nvSpPr>
          <p:cNvPr id="21" name="Text Box 121"/>
          <p:cNvSpPr txBox="1">
            <a:spLocks noChangeArrowheads="1"/>
          </p:cNvSpPr>
          <p:nvPr/>
        </p:nvSpPr>
        <p:spPr bwMode="auto">
          <a:xfrm>
            <a:off x="609600" y="5805487"/>
            <a:ext cx="1524000" cy="366713"/>
          </a:xfrm>
          <a:prstGeom prst="rect">
            <a:avLst/>
          </a:prstGeom>
          <a:noFill/>
          <a:ln w="9525">
            <a:noFill/>
            <a:miter lim="800000"/>
            <a:headEnd/>
            <a:tailEnd/>
          </a:ln>
        </p:spPr>
        <p:txBody>
          <a:bodyPr>
            <a:spAutoFit/>
          </a:bodyPr>
          <a:lstStyle/>
          <a:p>
            <a:pPr algn="ctr" eaLnBrk="0" hangingPunct="0">
              <a:spcBef>
                <a:spcPct val="50000"/>
              </a:spcBef>
            </a:pPr>
            <a:r>
              <a:rPr lang="en-GB" b="1" i="1">
                <a:solidFill>
                  <a:srgbClr val="9900CC"/>
                </a:solidFill>
              </a:rPr>
              <a:t>SB = A'∙B'∙x</a:t>
            </a:r>
          </a:p>
        </p:txBody>
      </p:sp>
      <p:sp>
        <p:nvSpPr>
          <p:cNvPr id="22" name="Text Box 122"/>
          <p:cNvSpPr txBox="1">
            <a:spLocks noChangeArrowheads="1"/>
          </p:cNvSpPr>
          <p:nvPr/>
        </p:nvSpPr>
        <p:spPr bwMode="auto">
          <a:xfrm>
            <a:off x="6781800" y="5805487"/>
            <a:ext cx="1905000" cy="366713"/>
          </a:xfrm>
          <a:prstGeom prst="rect">
            <a:avLst/>
          </a:prstGeom>
          <a:noFill/>
          <a:ln w="9525">
            <a:noFill/>
            <a:miter lim="800000"/>
            <a:headEnd/>
            <a:tailEnd/>
          </a:ln>
        </p:spPr>
        <p:txBody>
          <a:bodyPr>
            <a:spAutoFit/>
          </a:bodyPr>
          <a:lstStyle/>
          <a:p>
            <a:pPr algn="ctr" eaLnBrk="0" hangingPunct="0">
              <a:spcBef>
                <a:spcPct val="50000"/>
              </a:spcBef>
            </a:pPr>
            <a:r>
              <a:rPr lang="en-GB" b="1" i="1">
                <a:solidFill>
                  <a:srgbClr val="9900CC"/>
                </a:solidFill>
              </a:rPr>
              <a:t>RB = B∙C + B∙x</a:t>
            </a:r>
          </a:p>
        </p:txBody>
      </p:sp>
      <p:grpSp>
        <p:nvGrpSpPr>
          <p:cNvPr id="173" name="Group 172"/>
          <p:cNvGrpSpPr/>
          <p:nvPr/>
        </p:nvGrpSpPr>
        <p:grpSpPr>
          <a:xfrm>
            <a:off x="609600" y="1919287"/>
            <a:ext cx="8077200" cy="4237038"/>
            <a:chOff x="609600" y="1919287"/>
            <a:chExt cx="8077200" cy="4237038"/>
          </a:xfrm>
        </p:grpSpPr>
        <p:sp>
          <p:nvSpPr>
            <p:cNvPr id="174" name="Line 90"/>
            <p:cNvSpPr>
              <a:spLocks noChangeShapeType="1"/>
            </p:cNvSpPr>
            <p:nvPr/>
          </p:nvSpPr>
          <p:spPr bwMode="auto">
            <a:xfrm>
              <a:off x="609600" y="4052887"/>
              <a:ext cx="8077200" cy="0"/>
            </a:xfrm>
            <a:prstGeom prst="line">
              <a:avLst/>
            </a:prstGeom>
            <a:noFill/>
            <a:ln w="19050">
              <a:solidFill>
                <a:schemeClr val="tx1"/>
              </a:solidFill>
              <a:round/>
              <a:headEnd/>
              <a:tailEnd/>
            </a:ln>
          </p:spPr>
          <p:txBody>
            <a:bodyPr wrap="none" anchor="ctr"/>
            <a:lstStyle/>
            <a:p>
              <a:endParaRPr lang="en-US"/>
            </a:p>
          </p:txBody>
        </p:sp>
        <p:grpSp>
          <p:nvGrpSpPr>
            <p:cNvPr id="175" name="Group 174"/>
            <p:cNvGrpSpPr/>
            <p:nvPr/>
          </p:nvGrpSpPr>
          <p:grpSpPr>
            <a:xfrm>
              <a:off x="2133600" y="1919287"/>
              <a:ext cx="2514600" cy="2103438"/>
              <a:chOff x="2133600" y="1919287"/>
              <a:chExt cx="2514600" cy="2103438"/>
            </a:xfrm>
          </p:grpSpPr>
          <p:grpSp>
            <p:nvGrpSpPr>
              <p:cNvPr id="296" name="Group 22"/>
              <p:cNvGrpSpPr>
                <a:grpSpLocks/>
              </p:cNvGrpSpPr>
              <p:nvPr/>
            </p:nvGrpSpPr>
            <p:grpSpPr bwMode="auto">
              <a:xfrm>
                <a:off x="2133600" y="1919287"/>
                <a:ext cx="2514600" cy="2103438"/>
                <a:chOff x="1776" y="1248"/>
                <a:chExt cx="1584" cy="1325"/>
              </a:xfrm>
            </p:grpSpPr>
            <p:sp>
              <p:nvSpPr>
                <p:cNvPr id="302" name="Rectangle 23"/>
                <p:cNvSpPr>
                  <a:spLocks noChangeArrowheads="1"/>
                </p:cNvSpPr>
                <p:nvPr/>
              </p:nvSpPr>
              <p:spPr bwMode="auto">
                <a:xfrm>
                  <a:off x="2160" y="1584"/>
                  <a:ext cx="965" cy="768"/>
                </a:xfrm>
                <a:prstGeom prst="rect">
                  <a:avLst/>
                </a:prstGeom>
                <a:noFill/>
                <a:ln w="15875">
                  <a:solidFill>
                    <a:srgbClr val="000000"/>
                  </a:solidFill>
                  <a:miter lim="800000"/>
                  <a:headEnd/>
                  <a:tailEnd/>
                </a:ln>
              </p:spPr>
              <p:txBody>
                <a:bodyPr/>
                <a:lstStyle/>
                <a:p>
                  <a:endParaRPr lang="en-US"/>
                </a:p>
              </p:txBody>
            </p:sp>
            <p:sp>
              <p:nvSpPr>
                <p:cNvPr id="303" name="Line 24"/>
                <p:cNvSpPr>
                  <a:spLocks noChangeShapeType="1"/>
                </p:cNvSpPr>
                <p:nvPr/>
              </p:nvSpPr>
              <p:spPr bwMode="auto">
                <a:xfrm>
                  <a:off x="2160" y="1776"/>
                  <a:ext cx="960" cy="0"/>
                </a:xfrm>
                <a:prstGeom prst="line">
                  <a:avLst/>
                </a:prstGeom>
                <a:noFill/>
                <a:ln w="15875">
                  <a:solidFill>
                    <a:srgbClr val="000000"/>
                  </a:solidFill>
                  <a:round/>
                  <a:headEnd/>
                  <a:tailEnd/>
                </a:ln>
              </p:spPr>
              <p:txBody>
                <a:bodyPr/>
                <a:lstStyle/>
                <a:p>
                  <a:endParaRPr lang="en-US"/>
                </a:p>
              </p:txBody>
            </p:sp>
            <p:sp>
              <p:nvSpPr>
                <p:cNvPr id="304" name="Line 25"/>
                <p:cNvSpPr>
                  <a:spLocks noChangeShapeType="1"/>
                </p:cNvSpPr>
                <p:nvPr/>
              </p:nvSpPr>
              <p:spPr bwMode="auto">
                <a:xfrm>
                  <a:off x="2400" y="1584"/>
                  <a:ext cx="0" cy="768"/>
                </a:xfrm>
                <a:prstGeom prst="line">
                  <a:avLst/>
                </a:prstGeom>
                <a:noFill/>
                <a:ln w="15875">
                  <a:solidFill>
                    <a:srgbClr val="000000"/>
                  </a:solidFill>
                  <a:round/>
                  <a:headEnd/>
                  <a:tailEnd/>
                </a:ln>
              </p:spPr>
              <p:txBody>
                <a:bodyPr/>
                <a:lstStyle/>
                <a:p>
                  <a:endParaRPr lang="en-US"/>
                </a:p>
              </p:txBody>
            </p:sp>
            <p:sp>
              <p:nvSpPr>
                <p:cNvPr id="305" name="Text Box 26"/>
                <p:cNvSpPr txBox="1">
                  <a:spLocks noChangeArrowheads="1"/>
                </p:cNvSpPr>
                <p:nvPr/>
              </p:nvSpPr>
              <p:spPr bwMode="auto">
                <a:xfrm>
                  <a:off x="1776" y="2064"/>
                  <a:ext cx="178" cy="230"/>
                </a:xfrm>
                <a:prstGeom prst="rect">
                  <a:avLst/>
                </a:prstGeom>
                <a:noFill/>
                <a:ln w="9525">
                  <a:noFill/>
                  <a:miter lim="800000"/>
                  <a:headEnd/>
                  <a:tailEnd/>
                </a:ln>
              </p:spPr>
              <p:txBody>
                <a:bodyPr/>
                <a:lstStyle/>
                <a:p>
                  <a:pPr algn="ctr" eaLnBrk="0" hangingPunct="0"/>
                  <a:r>
                    <a:rPr lang="en-GB" sz="1400" b="1" i="1">
                      <a:latin typeface="Tahoma" pitchFamily="34" charset="0"/>
                    </a:rPr>
                    <a:t>A</a:t>
                  </a:r>
                  <a:endParaRPr lang="en-GB" sz="1400" b="1">
                    <a:latin typeface="Tahoma" pitchFamily="34" charset="0"/>
                  </a:endParaRPr>
                </a:p>
              </p:txBody>
            </p:sp>
            <p:sp>
              <p:nvSpPr>
                <p:cNvPr id="306" name="AutoShape 27"/>
                <p:cNvSpPr>
                  <a:spLocks/>
                </p:cNvSpPr>
                <p:nvPr/>
              </p:nvSpPr>
              <p:spPr bwMode="auto">
                <a:xfrm>
                  <a:off x="1968" y="1968"/>
                  <a:ext cx="48" cy="384"/>
                </a:xfrm>
                <a:prstGeom prst="leftBrace">
                  <a:avLst>
                    <a:gd name="adj1" fmla="val 66667"/>
                    <a:gd name="adj2" fmla="val 50000"/>
                  </a:avLst>
                </a:prstGeom>
                <a:noFill/>
                <a:ln w="9525">
                  <a:solidFill>
                    <a:srgbClr val="000000"/>
                  </a:solidFill>
                  <a:round/>
                  <a:headEnd/>
                  <a:tailEnd/>
                </a:ln>
              </p:spPr>
              <p:txBody>
                <a:bodyPr/>
                <a:lstStyle/>
                <a:p>
                  <a:endParaRPr lang="en-US"/>
                </a:p>
              </p:txBody>
            </p:sp>
            <p:sp>
              <p:nvSpPr>
                <p:cNvPr id="307" name="AutoShape 28"/>
                <p:cNvSpPr>
                  <a:spLocks/>
                </p:cNvSpPr>
                <p:nvPr/>
              </p:nvSpPr>
              <p:spPr bwMode="auto">
                <a:xfrm rot="5400000" flipV="1">
                  <a:off x="2843" y="1176"/>
                  <a:ext cx="48" cy="480"/>
                </a:xfrm>
                <a:prstGeom prst="leftBrace">
                  <a:avLst>
                    <a:gd name="adj1" fmla="val 83333"/>
                    <a:gd name="adj2" fmla="val 50000"/>
                  </a:avLst>
                </a:prstGeom>
                <a:noFill/>
                <a:ln w="9525">
                  <a:solidFill>
                    <a:srgbClr val="000000"/>
                  </a:solidFill>
                  <a:round/>
                  <a:headEnd/>
                  <a:tailEnd/>
                </a:ln>
              </p:spPr>
              <p:txBody>
                <a:bodyPr/>
                <a:lstStyle/>
                <a:p>
                  <a:endParaRPr lang="en-US"/>
                </a:p>
              </p:txBody>
            </p:sp>
            <p:sp>
              <p:nvSpPr>
                <p:cNvPr id="308" name="Text Box 29"/>
                <p:cNvSpPr txBox="1">
                  <a:spLocks noChangeArrowheads="1"/>
                </p:cNvSpPr>
                <p:nvPr/>
              </p:nvSpPr>
              <p:spPr bwMode="auto">
                <a:xfrm>
                  <a:off x="2723" y="1248"/>
                  <a:ext cx="275" cy="182"/>
                </a:xfrm>
                <a:prstGeom prst="rect">
                  <a:avLst/>
                </a:prstGeom>
                <a:noFill/>
                <a:ln w="9525">
                  <a:noFill/>
                  <a:miter lim="800000"/>
                  <a:headEnd/>
                  <a:tailEnd/>
                </a:ln>
              </p:spPr>
              <p:txBody>
                <a:bodyPr/>
                <a:lstStyle/>
                <a:p>
                  <a:pPr algn="ctr" eaLnBrk="0" hangingPunct="0"/>
                  <a:r>
                    <a:rPr lang="en-GB" sz="1400" b="1" i="1">
                      <a:latin typeface="Tahoma" pitchFamily="34" charset="0"/>
                    </a:rPr>
                    <a:t>C</a:t>
                  </a:r>
                  <a:endParaRPr lang="en-GB" sz="1400" b="1">
                    <a:latin typeface="Tahoma" pitchFamily="34" charset="0"/>
                  </a:endParaRPr>
                </a:p>
              </p:txBody>
            </p:sp>
            <p:sp>
              <p:nvSpPr>
                <p:cNvPr id="309" name="Text Box 30"/>
                <p:cNvSpPr txBox="1">
                  <a:spLocks noChangeArrowheads="1"/>
                </p:cNvSpPr>
                <p:nvPr/>
              </p:nvSpPr>
              <p:spPr bwMode="auto">
                <a:xfrm>
                  <a:off x="1920" y="1584"/>
                  <a:ext cx="294" cy="816"/>
                </a:xfrm>
                <a:prstGeom prst="rect">
                  <a:avLst/>
                </a:prstGeom>
                <a:noFill/>
                <a:ln w="9525">
                  <a:noFill/>
                  <a:miter lim="800000"/>
                  <a:headEnd/>
                  <a:tailEnd/>
                </a:ln>
              </p:spPr>
              <p:txBody>
                <a:bodyPr/>
                <a:lstStyle/>
                <a:p>
                  <a:pPr algn="r" eaLnBrk="0" hangingPunct="0">
                    <a:lnSpc>
                      <a:spcPct val="75000"/>
                    </a:lnSpc>
                  </a:pPr>
                  <a:r>
                    <a:rPr lang="en-GB" sz="1400" b="1"/>
                    <a:t>00</a:t>
                  </a:r>
                </a:p>
                <a:p>
                  <a:pPr algn="r" eaLnBrk="0" hangingPunct="0">
                    <a:lnSpc>
                      <a:spcPct val="75000"/>
                    </a:lnSpc>
                  </a:pPr>
                  <a:r>
                    <a:rPr lang="en-GB" sz="1400" b="1"/>
                    <a:t>   01</a:t>
                  </a:r>
                </a:p>
                <a:p>
                  <a:pPr algn="r" eaLnBrk="0" hangingPunct="0">
                    <a:lnSpc>
                      <a:spcPct val="75000"/>
                    </a:lnSpc>
                  </a:pPr>
                  <a:endParaRPr lang="en-GB" sz="1400" b="1"/>
                </a:p>
                <a:p>
                  <a:pPr algn="r" eaLnBrk="0" hangingPunct="0">
                    <a:lnSpc>
                      <a:spcPct val="75000"/>
                    </a:lnSpc>
                  </a:pPr>
                  <a:r>
                    <a:rPr lang="en-GB" sz="1400" b="1"/>
                    <a:t>11</a:t>
                  </a:r>
                </a:p>
                <a:p>
                  <a:pPr algn="r" eaLnBrk="0" hangingPunct="0">
                    <a:lnSpc>
                      <a:spcPct val="75000"/>
                    </a:lnSpc>
                  </a:pPr>
                  <a:endParaRPr lang="en-GB" sz="1400" b="1"/>
                </a:p>
                <a:p>
                  <a:pPr algn="r" eaLnBrk="0" hangingPunct="0">
                    <a:lnSpc>
                      <a:spcPct val="75000"/>
                    </a:lnSpc>
                  </a:pPr>
                  <a:r>
                    <a:rPr lang="en-GB" sz="1400" b="1"/>
                    <a:t>10</a:t>
                  </a:r>
                </a:p>
              </p:txBody>
            </p:sp>
            <p:sp>
              <p:nvSpPr>
                <p:cNvPr id="310" name="Text Box 31"/>
                <p:cNvSpPr txBox="1">
                  <a:spLocks noChangeArrowheads="1"/>
                </p:cNvSpPr>
                <p:nvPr/>
              </p:nvSpPr>
              <p:spPr bwMode="auto">
                <a:xfrm>
                  <a:off x="2160" y="1415"/>
                  <a:ext cx="960" cy="144"/>
                </a:xfrm>
                <a:prstGeom prst="rect">
                  <a:avLst/>
                </a:prstGeom>
                <a:noFill/>
                <a:ln w="9525">
                  <a:noFill/>
                  <a:miter lim="800000"/>
                  <a:headEnd/>
                  <a:tailEnd/>
                </a:ln>
              </p:spPr>
              <p:txBody>
                <a:bodyPr/>
                <a:lstStyle/>
                <a:p>
                  <a:pPr eaLnBrk="0" hangingPunct="0"/>
                  <a:r>
                    <a:rPr lang="en-GB" sz="1400" b="1" dirty="0"/>
                    <a:t>00    01   11    10</a:t>
                  </a:r>
                </a:p>
              </p:txBody>
            </p:sp>
            <p:sp>
              <p:nvSpPr>
                <p:cNvPr id="311" name="AutoShape 32"/>
                <p:cNvSpPr>
                  <a:spLocks/>
                </p:cNvSpPr>
                <p:nvPr/>
              </p:nvSpPr>
              <p:spPr bwMode="auto">
                <a:xfrm rot="-5400000">
                  <a:off x="2616" y="2184"/>
                  <a:ext cx="48" cy="480"/>
                </a:xfrm>
                <a:prstGeom prst="leftBrace">
                  <a:avLst>
                    <a:gd name="adj1" fmla="val 83333"/>
                    <a:gd name="adj2" fmla="val 50000"/>
                  </a:avLst>
                </a:prstGeom>
                <a:noFill/>
                <a:ln w="9525">
                  <a:solidFill>
                    <a:srgbClr val="000000"/>
                  </a:solidFill>
                  <a:round/>
                  <a:headEnd/>
                  <a:tailEnd/>
                </a:ln>
              </p:spPr>
              <p:txBody>
                <a:bodyPr/>
                <a:lstStyle/>
                <a:p>
                  <a:endParaRPr lang="en-US"/>
                </a:p>
              </p:txBody>
            </p:sp>
            <p:sp>
              <p:nvSpPr>
                <p:cNvPr id="312" name="Text Box 33"/>
                <p:cNvSpPr txBox="1">
                  <a:spLocks noChangeArrowheads="1"/>
                </p:cNvSpPr>
                <p:nvPr/>
              </p:nvSpPr>
              <p:spPr bwMode="auto">
                <a:xfrm>
                  <a:off x="2496" y="2400"/>
                  <a:ext cx="275" cy="173"/>
                </a:xfrm>
                <a:prstGeom prst="rect">
                  <a:avLst/>
                </a:prstGeom>
                <a:noFill/>
                <a:ln w="9525">
                  <a:noFill/>
                  <a:miter lim="800000"/>
                  <a:headEnd/>
                  <a:tailEnd/>
                </a:ln>
              </p:spPr>
              <p:txBody>
                <a:bodyPr/>
                <a:lstStyle/>
                <a:p>
                  <a:pPr algn="ctr" eaLnBrk="0" hangingPunct="0"/>
                  <a:r>
                    <a:rPr lang="en-GB" sz="1400" b="1" i="1">
                      <a:latin typeface="Tahoma" pitchFamily="34" charset="0"/>
                    </a:rPr>
                    <a:t>x</a:t>
                  </a:r>
                  <a:endParaRPr lang="en-GB" sz="1400" b="1">
                    <a:latin typeface="Tahoma" pitchFamily="34" charset="0"/>
                  </a:endParaRPr>
                </a:p>
              </p:txBody>
            </p:sp>
            <p:sp>
              <p:nvSpPr>
                <p:cNvPr id="313" name="Line 34"/>
                <p:cNvSpPr>
                  <a:spLocks noChangeShapeType="1"/>
                </p:cNvSpPr>
                <p:nvPr/>
              </p:nvSpPr>
              <p:spPr bwMode="auto">
                <a:xfrm flipH="1" flipV="1">
                  <a:off x="1894" y="1361"/>
                  <a:ext cx="248" cy="231"/>
                </a:xfrm>
                <a:prstGeom prst="line">
                  <a:avLst/>
                </a:prstGeom>
                <a:noFill/>
                <a:ln w="9525">
                  <a:solidFill>
                    <a:srgbClr val="000000"/>
                  </a:solidFill>
                  <a:round/>
                  <a:headEnd/>
                  <a:tailEnd/>
                </a:ln>
              </p:spPr>
              <p:txBody>
                <a:bodyPr/>
                <a:lstStyle/>
                <a:p>
                  <a:endParaRPr lang="en-US"/>
                </a:p>
              </p:txBody>
            </p:sp>
            <p:sp>
              <p:nvSpPr>
                <p:cNvPr id="314" name="Text Box 35"/>
                <p:cNvSpPr txBox="1">
                  <a:spLocks noChangeArrowheads="1"/>
                </p:cNvSpPr>
                <p:nvPr/>
              </p:nvSpPr>
              <p:spPr bwMode="auto">
                <a:xfrm>
                  <a:off x="1776" y="1392"/>
                  <a:ext cx="274" cy="230"/>
                </a:xfrm>
                <a:prstGeom prst="rect">
                  <a:avLst/>
                </a:prstGeom>
                <a:noFill/>
                <a:ln w="9525">
                  <a:noFill/>
                  <a:miter lim="800000"/>
                  <a:headEnd/>
                  <a:tailEnd/>
                </a:ln>
              </p:spPr>
              <p:txBody>
                <a:bodyPr/>
                <a:lstStyle/>
                <a:p>
                  <a:pPr algn="ctr" eaLnBrk="0" hangingPunct="0"/>
                  <a:r>
                    <a:rPr lang="en-GB" sz="1400" b="1" i="1">
                      <a:latin typeface="Tahoma" pitchFamily="34" charset="0"/>
                    </a:rPr>
                    <a:t>AB</a:t>
                  </a:r>
                  <a:endParaRPr lang="en-GB" sz="1400" b="1">
                    <a:latin typeface="Tahoma" pitchFamily="34" charset="0"/>
                  </a:endParaRPr>
                </a:p>
              </p:txBody>
            </p:sp>
            <p:sp>
              <p:nvSpPr>
                <p:cNvPr id="315" name="Text Box 36"/>
                <p:cNvSpPr txBox="1">
                  <a:spLocks noChangeArrowheads="1"/>
                </p:cNvSpPr>
                <p:nvPr/>
              </p:nvSpPr>
              <p:spPr bwMode="auto">
                <a:xfrm>
                  <a:off x="1920" y="1297"/>
                  <a:ext cx="321" cy="183"/>
                </a:xfrm>
                <a:prstGeom prst="rect">
                  <a:avLst/>
                </a:prstGeom>
                <a:noFill/>
                <a:ln w="9525">
                  <a:noFill/>
                  <a:miter lim="800000"/>
                  <a:headEnd/>
                  <a:tailEnd/>
                </a:ln>
              </p:spPr>
              <p:txBody>
                <a:bodyPr/>
                <a:lstStyle/>
                <a:p>
                  <a:pPr algn="ctr" eaLnBrk="0" hangingPunct="0"/>
                  <a:r>
                    <a:rPr lang="en-GB" sz="1400" b="1" i="1">
                      <a:latin typeface="Tahoma" pitchFamily="34" charset="0"/>
                    </a:rPr>
                    <a:t>Cx</a:t>
                  </a:r>
                  <a:endParaRPr lang="en-GB" sz="1400" b="1">
                    <a:latin typeface="Tahoma" pitchFamily="34" charset="0"/>
                  </a:endParaRPr>
                </a:p>
              </p:txBody>
            </p:sp>
            <p:sp>
              <p:nvSpPr>
                <p:cNvPr id="316" name="Text Box 37"/>
                <p:cNvSpPr txBox="1">
                  <a:spLocks noChangeArrowheads="1"/>
                </p:cNvSpPr>
                <p:nvPr/>
              </p:nvSpPr>
              <p:spPr bwMode="auto">
                <a:xfrm>
                  <a:off x="2688" y="1776"/>
                  <a:ext cx="192" cy="192"/>
                </a:xfrm>
                <a:prstGeom prst="rect">
                  <a:avLst/>
                </a:prstGeom>
                <a:noFill/>
                <a:ln w="9525">
                  <a:noFill/>
                  <a:miter lim="800000"/>
                  <a:headEnd/>
                  <a:tailEnd/>
                </a:ln>
              </p:spPr>
              <p:txBody>
                <a:bodyPr>
                  <a:spAutoFit/>
                </a:bodyPr>
                <a:lstStyle/>
                <a:p>
                  <a:pPr eaLnBrk="0" hangingPunct="0">
                    <a:spcBef>
                      <a:spcPct val="50000"/>
                    </a:spcBef>
                  </a:pPr>
                  <a:r>
                    <a:rPr lang="en-GB" sz="1400" b="1"/>
                    <a:t>1</a:t>
                  </a:r>
                </a:p>
              </p:txBody>
            </p:sp>
            <p:sp>
              <p:nvSpPr>
                <p:cNvPr id="317" name="Line 38"/>
                <p:cNvSpPr>
                  <a:spLocks noChangeShapeType="1"/>
                </p:cNvSpPr>
                <p:nvPr/>
              </p:nvSpPr>
              <p:spPr bwMode="auto">
                <a:xfrm>
                  <a:off x="2640" y="1584"/>
                  <a:ext cx="0" cy="768"/>
                </a:xfrm>
                <a:prstGeom prst="line">
                  <a:avLst/>
                </a:prstGeom>
                <a:noFill/>
                <a:ln w="15875">
                  <a:solidFill>
                    <a:srgbClr val="000000"/>
                  </a:solidFill>
                  <a:round/>
                  <a:headEnd/>
                  <a:tailEnd/>
                </a:ln>
              </p:spPr>
              <p:txBody>
                <a:bodyPr/>
                <a:lstStyle/>
                <a:p>
                  <a:endParaRPr lang="en-US"/>
                </a:p>
              </p:txBody>
            </p:sp>
            <p:sp>
              <p:nvSpPr>
                <p:cNvPr id="318" name="Line 39"/>
                <p:cNvSpPr>
                  <a:spLocks noChangeShapeType="1"/>
                </p:cNvSpPr>
                <p:nvPr/>
              </p:nvSpPr>
              <p:spPr bwMode="auto">
                <a:xfrm>
                  <a:off x="2880" y="1584"/>
                  <a:ext cx="0" cy="768"/>
                </a:xfrm>
                <a:prstGeom prst="line">
                  <a:avLst/>
                </a:prstGeom>
                <a:noFill/>
                <a:ln w="15875">
                  <a:solidFill>
                    <a:srgbClr val="000000"/>
                  </a:solidFill>
                  <a:round/>
                  <a:headEnd/>
                  <a:tailEnd/>
                </a:ln>
              </p:spPr>
              <p:txBody>
                <a:bodyPr/>
                <a:lstStyle/>
                <a:p>
                  <a:endParaRPr lang="en-US"/>
                </a:p>
              </p:txBody>
            </p:sp>
            <p:sp>
              <p:nvSpPr>
                <p:cNvPr id="319" name="Text Box 40"/>
                <p:cNvSpPr txBox="1">
                  <a:spLocks noChangeArrowheads="1"/>
                </p:cNvSpPr>
                <p:nvPr/>
              </p:nvSpPr>
              <p:spPr bwMode="auto">
                <a:xfrm>
                  <a:off x="2448" y="1776"/>
                  <a:ext cx="192" cy="192"/>
                </a:xfrm>
                <a:prstGeom prst="rect">
                  <a:avLst/>
                </a:prstGeom>
                <a:noFill/>
                <a:ln w="9525">
                  <a:noFill/>
                  <a:miter lim="800000"/>
                  <a:headEnd/>
                  <a:tailEnd/>
                </a:ln>
              </p:spPr>
              <p:txBody>
                <a:bodyPr>
                  <a:spAutoFit/>
                </a:bodyPr>
                <a:lstStyle/>
                <a:p>
                  <a:pPr eaLnBrk="0" hangingPunct="0">
                    <a:spcBef>
                      <a:spcPct val="50000"/>
                    </a:spcBef>
                  </a:pPr>
                  <a:r>
                    <a:rPr lang="en-GB" sz="1400" b="1"/>
                    <a:t>1</a:t>
                  </a:r>
                </a:p>
              </p:txBody>
            </p:sp>
            <p:sp>
              <p:nvSpPr>
                <p:cNvPr id="320" name="Text Box 41"/>
                <p:cNvSpPr txBox="1">
                  <a:spLocks noChangeArrowheads="1"/>
                </p:cNvSpPr>
                <p:nvPr/>
              </p:nvSpPr>
              <p:spPr bwMode="auto">
                <a:xfrm>
                  <a:off x="3216" y="1872"/>
                  <a:ext cx="144" cy="192"/>
                </a:xfrm>
                <a:prstGeom prst="rect">
                  <a:avLst/>
                </a:prstGeom>
                <a:noFill/>
                <a:ln w="9525">
                  <a:noFill/>
                  <a:miter lim="800000"/>
                  <a:headEnd/>
                  <a:tailEnd/>
                </a:ln>
              </p:spPr>
              <p:txBody>
                <a:bodyPr/>
                <a:lstStyle/>
                <a:p>
                  <a:pPr algn="ctr" eaLnBrk="0" hangingPunct="0"/>
                  <a:r>
                    <a:rPr lang="en-GB" sz="1400" b="1" i="1">
                      <a:latin typeface="Tahoma" pitchFamily="34" charset="0"/>
                    </a:rPr>
                    <a:t>B</a:t>
                  </a:r>
                  <a:endParaRPr lang="en-GB" sz="1400" b="1">
                    <a:latin typeface="Tahoma" pitchFamily="34" charset="0"/>
                  </a:endParaRPr>
                </a:p>
              </p:txBody>
            </p:sp>
            <p:sp>
              <p:nvSpPr>
                <p:cNvPr id="321" name="Line 42"/>
                <p:cNvSpPr>
                  <a:spLocks noChangeShapeType="1"/>
                </p:cNvSpPr>
                <p:nvPr/>
              </p:nvSpPr>
              <p:spPr bwMode="auto">
                <a:xfrm>
                  <a:off x="2160" y="1968"/>
                  <a:ext cx="960" cy="0"/>
                </a:xfrm>
                <a:prstGeom prst="line">
                  <a:avLst/>
                </a:prstGeom>
                <a:noFill/>
                <a:ln w="15875">
                  <a:solidFill>
                    <a:srgbClr val="000000"/>
                  </a:solidFill>
                  <a:round/>
                  <a:headEnd/>
                  <a:tailEnd/>
                </a:ln>
              </p:spPr>
              <p:txBody>
                <a:bodyPr/>
                <a:lstStyle/>
                <a:p>
                  <a:endParaRPr lang="en-US"/>
                </a:p>
              </p:txBody>
            </p:sp>
            <p:sp>
              <p:nvSpPr>
                <p:cNvPr id="322" name="Line 43"/>
                <p:cNvSpPr>
                  <a:spLocks noChangeShapeType="1"/>
                </p:cNvSpPr>
                <p:nvPr/>
              </p:nvSpPr>
              <p:spPr bwMode="auto">
                <a:xfrm>
                  <a:off x="2160" y="2160"/>
                  <a:ext cx="960" cy="0"/>
                </a:xfrm>
                <a:prstGeom prst="line">
                  <a:avLst/>
                </a:prstGeom>
                <a:noFill/>
                <a:ln w="15875">
                  <a:solidFill>
                    <a:srgbClr val="000000"/>
                  </a:solidFill>
                  <a:round/>
                  <a:headEnd/>
                  <a:tailEnd/>
                </a:ln>
              </p:spPr>
              <p:txBody>
                <a:bodyPr/>
                <a:lstStyle/>
                <a:p>
                  <a:endParaRPr lang="en-US"/>
                </a:p>
              </p:txBody>
            </p:sp>
            <p:sp>
              <p:nvSpPr>
                <p:cNvPr id="323" name="AutoShape 44"/>
                <p:cNvSpPr>
                  <a:spLocks/>
                </p:cNvSpPr>
                <p:nvPr/>
              </p:nvSpPr>
              <p:spPr bwMode="auto">
                <a:xfrm flipH="1">
                  <a:off x="3168" y="1776"/>
                  <a:ext cx="48" cy="384"/>
                </a:xfrm>
                <a:prstGeom prst="leftBrace">
                  <a:avLst>
                    <a:gd name="adj1" fmla="val 66667"/>
                    <a:gd name="adj2" fmla="val 50000"/>
                  </a:avLst>
                </a:prstGeom>
                <a:noFill/>
                <a:ln w="9525">
                  <a:solidFill>
                    <a:srgbClr val="000000"/>
                  </a:solidFill>
                  <a:round/>
                  <a:headEnd/>
                  <a:tailEnd/>
                </a:ln>
              </p:spPr>
              <p:txBody>
                <a:bodyPr/>
                <a:lstStyle/>
                <a:p>
                  <a:endParaRPr lang="en-US"/>
                </a:p>
              </p:txBody>
            </p:sp>
            <p:sp>
              <p:nvSpPr>
                <p:cNvPr id="324" name="Text Box 45"/>
                <p:cNvSpPr txBox="1">
                  <a:spLocks noChangeArrowheads="1"/>
                </p:cNvSpPr>
                <p:nvPr/>
              </p:nvSpPr>
              <p:spPr bwMode="auto">
                <a:xfrm>
                  <a:off x="2448" y="1584"/>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325" name="Text Box 46"/>
                <p:cNvSpPr txBox="1">
                  <a:spLocks noChangeArrowheads="1"/>
                </p:cNvSpPr>
                <p:nvPr/>
              </p:nvSpPr>
              <p:spPr bwMode="auto">
                <a:xfrm>
                  <a:off x="2208" y="196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326" name="Text Box 47"/>
                <p:cNvSpPr txBox="1">
                  <a:spLocks noChangeArrowheads="1"/>
                </p:cNvSpPr>
                <p:nvPr/>
              </p:nvSpPr>
              <p:spPr bwMode="auto">
                <a:xfrm>
                  <a:off x="2448" y="2160"/>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327" name="Text Box 48"/>
                <p:cNvSpPr txBox="1">
                  <a:spLocks noChangeArrowheads="1"/>
                </p:cNvSpPr>
                <p:nvPr/>
              </p:nvSpPr>
              <p:spPr bwMode="auto">
                <a:xfrm>
                  <a:off x="2208" y="2160"/>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328" name="Text Box 49"/>
                <p:cNvSpPr txBox="1">
                  <a:spLocks noChangeArrowheads="1"/>
                </p:cNvSpPr>
                <p:nvPr/>
              </p:nvSpPr>
              <p:spPr bwMode="auto">
                <a:xfrm>
                  <a:off x="2208" y="1584"/>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329" name="Text Box 50"/>
                <p:cNvSpPr txBox="1">
                  <a:spLocks noChangeArrowheads="1"/>
                </p:cNvSpPr>
                <p:nvPr/>
              </p:nvSpPr>
              <p:spPr bwMode="auto">
                <a:xfrm>
                  <a:off x="2448" y="196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330" name="Text Box 51"/>
                <p:cNvSpPr txBox="1">
                  <a:spLocks noChangeArrowheads="1"/>
                </p:cNvSpPr>
                <p:nvPr/>
              </p:nvSpPr>
              <p:spPr bwMode="auto">
                <a:xfrm>
                  <a:off x="2688" y="196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331" name="Text Box 52"/>
                <p:cNvSpPr txBox="1">
                  <a:spLocks noChangeArrowheads="1"/>
                </p:cNvSpPr>
                <p:nvPr/>
              </p:nvSpPr>
              <p:spPr bwMode="auto">
                <a:xfrm>
                  <a:off x="2688" y="2160"/>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332" name="Text Box 53"/>
                <p:cNvSpPr txBox="1">
                  <a:spLocks noChangeArrowheads="1"/>
                </p:cNvSpPr>
                <p:nvPr/>
              </p:nvSpPr>
              <p:spPr bwMode="auto">
                <a:xfrm>
                  <a:off x="2928" y="196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333" name="AutoShape 54"/>
                <p:cNvSpPr>
                  <a:spLocks noChangeArrowheads="1"/>
                </p:cNvSpPr>
                <p:nvPr/>
              </p:nvSpPr>
              <p:spPr bwMode="auto">
                <a:xfrm>
                  <a:off x="2474" y="1793"/>
                  <a:ext cx="384" cy="336"/>
                </a:xfrm>
                <a:prstGeom prst="roundRect">
                  <a:avLst>
                    <a:gd name="adj" fmla="val 16667"/>
                  </a:avLst>
                </a:prstGeom>
                <a:noFill/>
                <a:ln w="15875">
                  <a:solidFill>
                    <a:srgbClr val="993366"/>
                  </a:solidFill>
                  <a:round/>
                  <a:headEnd/>
                  <a:tailEnd/>
                </a:ln>
              </p:spPr>
              <p:txBody>
                <a:bodyPr wrap="none" anchor="ctr"/>
                <a:lstStyle/>
                <a:p>
                  <a:endParaRPr lang="en-US"/>
                </a:p>
              </p:txBody>
            </p:sp>
          </p:grpSp>
          <p:sp>
            <p:nvSpPr>
              <p:cNvPr id="297" name="Text Box 100"/>
              <p:cNvSpPr txBox="1">
                <a:spLocks noChangeArrowheads="1"/>
              </p:cNvSpPr>
              <p:nvPr/>
            </p:nvSpPr>
            <p:spPr bwMode="auto">
              <a:xfrm>
                <a:off x="3581399" y="2459832"/>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298" name="Text Box 100"/>
              <p:cNvSpPr txBox="1">
                <a:spLocks noChangeArrowheads="1"/>
              </p:cNvSpPr>
              <p:nvPr/>
            </p:nvSpPr>
            <p:spPr bwMode="auto">
              <a:xfrm>
                <a:off x="3944938" y="2463540"/>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299" name="Text Box 100"/>
              <p:cNvSpPr txBox="1">
                <a:spLocks noChangeArrowheads="1"/>
              </p:cNvSpPr>
              <p:nvPr/>
            </p:nvSpPr>
            <p:spPr bwMode="auto">
              <a:xfrm>
                <a:off x="2836862" y="2749622"/>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300" name="Text Box 100"/>
              <p:cNvSpPr txBox="1">
                <a:spLocks noChangeArrowheads="1"/>
              </p:cNvSpPr>
              <p:nvPr/>
            </p:nvSpPr>
            <p:spPr bwMode="auto">
              <a:xfrm>
                <a:off x="3951288" y="2741352"/>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301" name="Text Box 100"/>
              <p:cNvSpPr txBox="1">
                <a:spLocks noChangeArrowheads="1"/>
              </p:cNvSpPr>
              <p:nvPr/>
            </p:nvSpPr>
            <p:spPr bwMode="auto">
              <a:xfrm>
                <a:off x="3951288" y="3373879"/>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grpSp>
        <p:grpSp>
          <p:nvGrpSpPr>
            <p:cNvPr id="176" name="Group 175"/>
            <p:cNvGrpSpPr/>
            <p:nvPr/>
          </p:nvGrpSpPr>
          <p:grpSpPr>
            <a:xfrm>
              <a:off x="4876800" y="1919287"/>
              <a:ext cx="2514600" cy="2103438"/>
              <a:chOff x="4876800" y="1919287"/>
              <a:chExt cx="2514600" cy="2103438"/>
            </a:xfrm>
          </p:grpSpPr>
          <p:grpSp>
            <p:nvGrpSpPr>
              <p:cNvPr id="258" name="Group 56"/>
              <p:cNvGrpSpPr>
                <a:grpSpLocks/>
              </p:cNvGrpSpPr>
              <p:nvPr/>
            </p:nvGrpSpPr>
            <p:grpSpPr bwMode="auto">
              <a:xfrm>
                <a:off x="4876800" y="1919287"/>
                <a:ext cx="2514600" cy="2103438"/>
                <a:chOff x="3312" y="1248"/>
                <a:chExt cx="1584" cy="1325"/>
              </a:xfrm>
            </p:grpSpPr>
            <p:sp>
              <p:nvSpPr>
                <p:cNvPr id="264" name="Rectangle 57"/>
                <p:cNvSpPr>
                  <a:spLocks noChangeArrowheads="1"/>
                </p:cNvSpPr>
                <p:nvPr/>
              </p:nvSpPr>
              <p:spPr bwMode="auto">
                <a:xfrm>
                  <a:off x="3696" y="1584"/>
                  <a:ext cx="965" cy="768"/>
                </a:xfrm>
                <a:prstGeom prst="rect">
                  <a:avLst/>
                </a:prstGeom>
                <a:noFill/>
                <a:ln w="15875">
                  <a:solidFill>
                    <a:srgbClr val="000000"/>
                  </a:solidFill>
                  <a:miter lim="800000"/>
                  <a:headEnd/>
                  <a:tailEnd/>
                </a:ln>
              </p:spPr>
              <p:txBody>
                <a:bodyPr/>
                <a:lstStyle/>
                <a:p>
                  <a:endParaRPr lang="en-US"/>
                </a:p>
              </p:txBody>
            </p:sp>
            <p:sp>
              <p:nvSpPr>
                <p:cNvPr id="265" name="Line 58"/>
                <p:cNvSpPr>
                  <a:spLocks noChangeShapeType="1"/>
                </p:cNvSpPr>
                <p:nvPr/>
              </p:nvSpPr>
              <p:spPr bwMode="auto">
                <a:xfrm>
                  <a:off x="3696" y="1776"/>
                  <a:ext cx="960" cy="0"/>
                </a:xfrm>
                <a:prstGeom prst="line">
                  <a:avLst/>
                </a:prstGeom>
                <a:noFill/>
                <a:ln w="15875">
                  <a:solidFill>
                    <a:srgbClr val="000000"/>
                  </a:solidFill>
                  <a:round/>
                  <a:headEnd/>
                  <a:tailEnd/>
                </a:ln>
              </p:spPr>
              <p:txBody>
                <a:bodyPr/>
                <a:lstStyle/>
                <a:p>
                  <a:endParaRPr lang="en-US"/>
                </a:p>
              </p:txBody>
            </p:sp>
            <p:sp>
              <p:nvSpPr>
                <p:cNvPr id="266" name="Line 59"/>
                <p:cNvSpPr>
                  <a:spLocks noChangeShapeType="1"/>
                </p:cNvSpPr>
                <p:nvPr/>
              </p:nvSpPr>
              <p:spPr bwMode="auto">
                <a:xfrm>
                  <a:off x="3936" y="1584"/>
                  <a:ext cx="0" cy="768"/>
                </a:xfrm>
                <a:prstGeom prst="line">
                  <a:avLst/>
                </a:prstGeom>
                <a:noFill/>
                <a:ln w="15875">
                  <a:solidFill>
                    <a:srgbClr val="000000"/>
                  </a:solidFill>
                  <a:round/>
                  <a:headEnd/>
                  <a:tailEnd/>
                </a:ln>
              </p:spPr>
              <p:txBody>
                <a:bodyPr/>
                <a:lstStyle/>
                <a:p>
                  <a:endParaRPr lang="en-US"/>
                </a:p>
              </p:txBody>
            </p:sp>
            <p:sp>
              <p:nvSpPr>
                <p:cNvPr id="267" name="Text Box 60"/>
                <p:cNvSpPr txBox="1">
                  <a:spLocks noChangeArrowheads="1"/>
                </p:cNvSpPr>
                <p:nvPr/>
              </p:nvSpPr>
              <p:spPr bwMode="auto">
                <a:xfrm>
                  <a:off x="3312" y="2064"/>
                  <a:ext cx="178" cy="230"/>
                </a:xfrm>
                <a:prstGeom prst="rect">
                  <a:avLst/>
                </a:prstGeom>
                <a:noFill/>
                <a:ln w="9525">
                  <a:noFill/>
                  <a:miter lim="800000"/>
                  <a:headEnd/>
                  <a:tailEnd/>
                </a:ln>
              </p:spPr>
              <p:txBody>
                <a:bodyPr/>
                <a:lstStyle/>
                <a:p>
                  <a:pPr algn="ctr" eaLnBrk="0" hangingPunct="0"/>
                  <a:r>
                    <a:rPr lang="en-GB" sz="1400" b="1" i="1">
                      <a:latin typeface="Tahoma" pitchFamily="34" charset="0"/>
                    </a:rPr>
                    <a:t>A</a:t>
                  </a:r>
                  <a:endParaRPr lang="en-GB" sz="1400" b="1">
                    <a:latin typeface="Tahoma" pitchFamily="34" charset="0"/>
                  </a:endParaRPr>
                </a:p>
              </p:txBody>
            </p:sp>
            <p:sp>
              <p:nvSpPr>
                <p:cNvPr id="268" name="AutoShape 61"/>
                <p:cNvSpPr>
                  <a:spLocks/>
                </p:cNvSpPr>
                <p:nvPr/>
              </p:nvSpPr>
              <p:spPr bwMode="auto">
                <a:xfrm>
                  <a:off x="3504" y="1968"/>
                  <a:ext cx="48" cy="384"/>
                </a:xfrm>
                <a:prstGeom prst="leftBrace">
                  <a:avLst>
                    <a:gd name="adj1" fmla="val 66667"/>
                    <a:gd name="adj2" fmla="val 50000"/>
                  </a:avLst>
                </a:prstGeom>
                <a:noFill/>
                <a:ln w="9525">
                  <a:solidFill>
                    <a:srgbClr val="000000"/>
                  </a:solidFill>
                  <a:round/>
                  <a:headEnd/>
                  <a:tailEnd/>
                </a:ln>
              </p:spPr>
              <p:txBody>
                <a:bodyPr/>
                <a:lstStyle/>
                <a:p>
                  <a:endParaRPr lang="en-US"/>
                </a:p>
              </p:txBody>
            </p:sp>
            <p:sp>
              <p:nvSpPr>
                <p:cNvPr id="269" name="AutoShape 62"/>
                <p:cNvSpPr>
                  <a:spLocks/>
                </p:cNvSpPr>
                <p:nvPr/>
              </p:nvSpPr>
              <p:spPr bwMode="auto">
                <a:xfrm rot="5400000" flipV="1">
                  <a:off x="4379" y="1176"/>
                  <a:ext cx="48" cy="480"/>
                </a:xfrm>
                <a:prstGeom prst="leftBrace">
                  <a:avLst>
                    <a:gd name="adj1" fmla="val 83333"/>
                    <a:gd name="adj2" fmla="val 50000"/>
                  </a:avLst>
                </a:prstGeom>
                <a:noFill/>
                <a:ln w="9525">
                  <a:solidFill>
                    <a:srgbClr val="000000"/>
                  </a:solidFill>
                  <a:round/>
                  <a:headEnd/>
                  <a:tailEnd/>
                </a:ln>
              </p:spPr>
              <p:txBody>
                <a:bodyPr/>
                <a:lstStyle/>
                <a:p>
                  <a:endParaRPr lang="en-US"/>
                </a:p>
              </p:txBody>
            </p:sp>
            <p:sp>
              <p:nvSpPr>
                <p:cNvPr id="270" name="Text Box 63"/>
                <p:cNvSpPr txBox="1">
                  <a:spLocks noChangeArrowheads="1"/>
                </p:cNvSpPr>
                <p:nvPr/>
              </p:nvSpPr>
              <p:spPr bwMode="auto">
                <a:xfrm>
                  <a:off x="4259" y="1248"/>
                  <a:ext cx="275" cy="182"/>
                </a:xfrm>
                <a:prstGeom prst="rect">
                  <a:avLst/>
                </a:prstGeom>
                <a:noFill/>
                <a:ln w="9525">
                  <a:noFill/>
                  <a:miter lim="800000"/>
                  <a:headEnd/>
                  <a:tailEnd/>
                </a:ln>
              </p:spPr>
              <p:txBody>
                <a:bodyPr/>
                <a:lstStyle/>
                <a:p>
                  <a:pPr algn="ctr" eaLnBrk="0" hangingPunct="0"/>
                  <a:r>
                    <a:rPr lang="en-GB" sz="1400" b="1" i="1">
                      <a:latin typeface="Tahoma" pitchFamily="34" charset="0"/>
                    </a:rPr>
                    <a:t>C</a:t>
                  </a:r>
                  <a:endParaRPr lang="en-GB" sz="1400" b="1">
                    <a:latin typeface="Tahoma" pitchFamily="34" charset="0"/>
                  </a:endParaRPr>
                </a:p>
              </p:txBody>
            </p:sp>
            <p:sp>
              <p:nvSpPr>
                <p:cNvPr id="271" name="Text Box 64"/>
                <p:cNvSpPr txBox="1">
                  <a:spLocks noChangeArrowheads="1"/>
                </p:cNvSpPr>
                <p:nvPr/>
              </p:nvSpPr>
              <p:spPr bwMode="auto">
                <a:xfrm>
                  <a:off x="3456" y="1584"/>
                  <a:ext cx="294" cy="816"/>
                </a:xfrm>
                <a:prstGeom prst="rect">
                  <a:avLst/>
                </a:prstGeom>
                <a:noFill/>
                <a:ln w="9525">
                  <a:noFill/>
                  <a:miter lim="800000"/>
                  <a:headEnd/>
                  <a:tailEnd/>
                </a:ln>
              </p:spPr>
              <p:txBody>
                <a:bodyPr/>
                <a:lstStyle/>
                <a:p>
                  <a:pPr algn="r" eaLnBrk="0" hangingPunct="0">
                    <a:lnSpc>
                      <a:spcPct val="75000"/>
                    </a:lnSpc>
                  </a:pPr>
                  <a:r>
                    <a:rPr lang="en-GB" sz="1400" b="1"/>
                    <a:t>00</a:t>
                  </a:r>
                </a:p>
                <a:p>
                  <a:pPr algn="r" eaLnBrk="0" hangingPunct="0">
                    <a:lnSpc>
                      <a:spcPct val="75000"/>
                    </a:lnSpc>
                  </a:pPr>
                  <a:r>
                    <a:rPr lang="en-GB" sz="1400" b="1"/>
                    <a:t>   01</a:t>
                  </a:r>
                </a:p>
                <a:p>
                  <a:pPr algn="r" eaLnBrk="0" hangingPunct="0">
                    <a:lnSpc>
                      <a:spcPct val="75000"/>
                    </a:lnSpc>
                  </a:pPr>
                  <a:endParaRPr lang="en-GB" sz="1400" b="1"/>
                </a:p>
                <a:p>
                  <a:pPr algn="r" eaLnBrk="0" hangingPunct="0">
                    <a:lnSpc>
                      <a:spcPct val="75000"/>
                    </a:lnSpc>
                  </a:pPr>
                  <a:r>
                    <a:rPr lang="en-GB" sz="1400" b="1"/>
                    <a:t>11</a:t>
                  </a:r>
                </a:p>
                <a:p>
                  <a:pPr algn="r" eaLnBrk="0" hangingPunct="0">
                    <a:lnSpc>
                      <a:spcPct val="75000"/>
                    </a:lnSpc>
                  </a:pPr>
                  <a:endParaRPr lang="en-GB" sz="1400" b="1"/>
                </a:p>
                <a:p>
                  <a:pPr algn="r" eaLnBrk="0" hangingPunct="0">
                    <a:lnSpc>
                      <a:spcPct val="75000"/>
                    </a:lnSpc>
                  </a:pPr>
                  <a:r>
                    <a:rPr lang="en-GB" sz="1400" b="1"/>
                    <a:t>10</a:t>
                  </a:r>
                </a:p>
              </p:txBody>
            </p:sp>
            <p:sp>
              <p:nvSpPr>
                <p:cNvPr id="272" name="Text Box 65"/>
                <p:cNvSpPr txBox="1">
                  <a:spLocks noChangeArrowheads="1"/>
                </p:cNvSpPr>
                <p:nvPr/>
              </p:nvSpPr>
              <p:spPr bwMode="auto">
                <a:xfrm>
                  <a:off x="3696" y="1415"/>
                  <a:ext cx="960" cy="144"/>
                </a:xfrm>
                <a:prstGeom prst="rect">
                  <a:avLst/>
                </a:prstGeom>
                <a:noFill/>
                <a:ln w="9525">
                  <a:noFill/>
                  <a:miter lim="800000"/>
                  <a:headEnd/>
                  <a:tailEnd/>
                </a:ln>
              </p:spPr>
              <p:txBody>
                <a:bodyPr/>
                <a:lstStyle/>
                <a:p>
                  <a:pPr eaLnBrk="0" hangingPunct="0"/>
                  <a:r>
                    <a:rPr lang="en-GB" sz="1400" b="1"/>
                    <a:t>00    01   11    10</a:t>
                  </a:r>
                </a:p>
              </p:txBody>
            </p:sp>
            <p:sp>
              <p:nvSpPr>
                <p:cNvPr id="273" name="AutoShape 66"/>
                <p:cNvSpPr>
                  <a:spLocks/>
                </p:cNvSpPr>
                <p:nvPr/>
              </p:nvSpPr>
              <p:spPr bwMode="auto">
                <a:xfrm rot="-5400000">
                  <a:off x="4152" y="2184"/>
                  <a:ext cx="48" cy="480"/>
                </a:xfrm>
                <a:prstGeom prst="leftBrace">
                  <a:avLst>
                    <a:gd name="adj1" fmla="val 83333"/>
                    <a:gd name="adj2" fmla="val 50000"/>
                  </a:avLst>
                </a:prstGeom>
                <a:noFill/>
                <a:ln w="9525">
                  <a:solidFill>
                    <a:srgbClr val="000000"/>
                  </a:solidFill>
                  <a:round/>
                  <a:headEnd/>
                  <a:tailEnd/>
                </a:ln>
              </p:spPr>
              <p:txBody>
                <a:bodyPr/>
                <a:lstStyle/>
                <a:p>
                  <a:endParaRPr lang="en-US"/>
                </a:p>
              </p:txBody>
            </p:sp>
            <p:sp>
              <p:nvSpPr>
                <p:cNvPr id="274" name="Text Box 67"/>
                <p:cNvSpPr txBox="1">
                  <a:spLocks noChangeArrowheads="1"/>
                </p:cNvSpPr>
                <p:nvPr/>
              </p:nvSpPr>
              <p:spPr bwMode="auto">
                <a:xfrm>
                  <a:off x="4032" y="2400"/>
                  <a:ext cx="275" cy="173"/>
                </a:xfrm>
                <a:prstGeom prst="rect">
                  <a:avLst/>
                </a:prstGeom>
                <a:noFill/>
                <a:ln w="9525">
                  <a:noFill/>
                  <a:miter lim="800000"/>
                  <a:headEnd/>
                  <a:tailEnd/>
                </a:ln>
              </p:spPr>
              <p:txBody>
                <a:bodyPr/>
                <a:lstStyle/>
                <a:p>
                  <a:pPr algn="ctr" eaLnBrk="0" hangingPunct="0"/>
                  <a:r>
                    <a:rPr lang="en-GB" sz="1400" b="1" i="1">
                      <a:latin typeface="Tahoma" pitchFamily="34" charset="0"/>
                    </a:rPr>
                    <a:t>x</a:t>
                  </a:r>
                  <a:endParaRPr lang="en-GB" sz="1400" b="1">
                    <a:latin typeface="Tahoma" pitchFamily="34" charset="0"/>
                  </a:endParaRPr>
                </a:p>
              </p:txBody>
            </p:sp>
            <p:sp>
              <p:nvSpPr>
                <p:cNvPr id="275" name="Line 68"/>
                <p:cNvSpPr>
                  <a:spLocks noChangeShapeType="1"/>
                </p:cNvSpPr>
                <p:nvPr/>
              </p:nvSpPr>
              <p:spPr bwMode="auto">
                <a:xfrm flipH="1" flipV="1">
                  <a:off x="3430" y="1361"/>
                  <a:ext cx="248" cy="231"/>
                </a:xfrm>
                <a:prstGeom prst="line">
                  <a:avLst/>
                </a:prstGeom>
                <a:noFill/>
                <a:ln w="9525">
                  <a:solidFill>
                    <a:srgbClr val="000000"/>
                  </a:solidFill>
                  <a:round/>
                  <a:headEnd/>
                  <a:tailEnd/>
                </a:ln>
              </p:spPr>
              <p:txBody>
                <a:bodyPr/>
                <a:lstStyle/>
                <a:p>
                  <a:endParaRPr lang="en-US"/>
                </a:p>
              </p:txBody>
            </p:sp>
            <p:sp>
              <p:nvSpPr>
                <p:cNvPr id="276" name="Text Box 69"/>
                <p:cNvSpPr txBox="1">
                  <a:spLocks noChangeArrowheads="1"/>
                </p:cNvSpPr>
                <p:nvPr/>
              </p:nvSpPr>
              <p:spPr bwMode="auto">
                <a:xfrm>
                  <a:off x="3312" y="1392"/>
                  <a:ext cx="274" cy="230"/>
                </a:xfrm>
                <a:prstGeom prst="rect">
                  <a:avLst/>
                </a:prstGeom>
                <a:noFill/>
                <a:ln w="9525">
                  <a:noFill/>
                  <a:miter lim="800000"/>
                  <a:headEnd/>
                  <a:tailEnd/>
                </a:ln>
              </p:spPr>
              <p:txBody>
                <a:bodyPr/>
                <a:lstStyle/>
                <a:p>
                  <a:pPr algn="ctr" eaLnBrk="0" hangingPunct="0"/>
                  <a:r>
                    <a:rPr lang="en-GB" sz="1400" b="1" i="1">
                      <a:latin typeface="Tahoma" pitchFamily="34" charset="0"/>
                    </a:rPr>
                    <a:t>AB</a:t>
                  </a:r>
                  <a:endParaRPr lang="en-GB" sz="1400" b="1">
                    <a:latin typeface="Tahoma" pitchFamily="34" charset="0"/>
                  </a:endParaRPr>
                </a:p>
              </p:txBody>
            </p:sp>
            <p:sp>
              <p:nvSpPr>
                <p:cNvPr id="277" name="Text Box 70"/>
                <p:cNvSpPr txBox="1">
                  <a:spLocks noChangeArrowheads="1"/>
                </p:cNvSpPr>
                <p:nvPr/>
              </p:nvSpPr>
              <p:spPr bwMode="auto">
                <a:xfrm>
                  <a:off x="3456" y="1297"/>
                  <a:ext cx="321" cy="183"/>
                </a:xfrm>
                <a:prstGeom prst="rect">
                  <a:avLst/>
                </a:prstGeom>
                <a:noFill/>
                <a:ln w="9525">
                  <a:noFill/>
                  <a:miter lim="800000"/>
                  <a:headEnd/>
                  <a:tailEnd/>
                </a:ln>
              </p:spPr>
              <p:txBody>
                <a:bodyPr/>
                <a:lstStyle/>
                <a:p>
                  <a:pPr algn="ctr" eaLnBrk="0" hangingPunct="0"/>
                  <a:r>
                    <a:rPr lang="en-GB" sz="1400" b="1" i="1">
                      <a:latin typeface="Tahoma" pitchFamily="34" charset="0"/>
                    </a:rPr>
                    <a:t>Cx</a:t>
                  </a:r>
                  <a:endParaRPr lang="en-GB" sz="1400" b="1">
                    <a:latin typeface="Tahoma" pitchFamily="34" charset="0"/>
                  </a:endParaRPr>
                </a:p>
              </p:txBody>
            </p:sp>
            <p:sp>
              <p:nvSpPr>
                <p:cNvPr id="278" name="Text Box 71"/>
                <p:cNvSpPr txBox="1">
                  <a:spLocks noChangeArrowheads="1"/>
                </p:cNvSpPr>
                <p:nvPr/>
              </p:nvSpPr>
              <p:spPr bwMode="auto">
                <a:xfrm>
                  <a:off x="4464" y="2160"/>
                  <a:ext cx="192" cy="192"/>
                </a:xfrm>
                <a:prstGeom prst="rect">
                  <a:avLst/>
                </a:prstGeom>
                <a:noFill/>
                <a:ln w="9525">
                  <a:noFill/>
                  <a:miter lim="800000"/>
                  <a:headEnd/>
                  <a:tailEnd/>
                </a:ln>
              </p:spPr>
              <p:txBody>
                <a:bodyPr>
                  <a:spAutoFit/>
                </a:bodyPr>
                <a:lstStyle/>
                <a:p>
                  <a:pPr eaLnBrk="0" hangingPunct="0">
                    <a:spcBef>
                      <a:spcPct val="50000"/>
                    </a:spcBef>
                  </a:pPr>
                  <a:r>
                    <a:rPr lang="en-GB" sz="1400" b="1"/>
                    <a:t>1</a:t>
                  </a:r>
                </a:p>
              </p:txBody>
            </p:sp>
            <p:sp>
              <p:nvSpPr>
                <p:cNvPr id="279" name="Line 72"/>
                <p:cNvSpPr>
                  <a:spLocks noChangeShapeType="1"/>
                </p:cNvSpPr>
                <p:nvPr/>
              </p:nvSpPr>
              <p:spPr bwMode="auto">
                <a:xfrm>
                  <a:off x="4176" y="1584"/>
                  <a:ext cx="0" cy="768"/>
                </a:xfrm>
                <a:prstGeom prst="line">
                  <a:avLst/>
                </a:prstGeom>
                <a:noFill/>
                <a:ln w="15875">
                  <a:solidFill>
                    <a:srgbClr val="000000"/>
                  </a:solidFill>
                  <a:round/>
                  <a:headEnd/>
                  <a:tailEnd/>
                </a:ln>
              </p:spPr>
              <p:txBody>
                <a:bodyPr/>
                <a:lstStyle/>
                <a:p>
                  <a:endParaRPr lang="en-US"/>
                </a:p>
              </p:txBody>
            </p:sp>
            <p:sp>
              <p:nvSpPr>
                <p:cNvPr id="280" name="Line 73"/>
                <p:cNvSpPr>
                  <a:spLocks noChangeShapeType="1"/>
                </p:cNvSpPr>
                <p:nvPr/>
              </p:nvSpPr>
              <p:spPr bwMode="auto">
                <a:xfrm>
                  <a:off x="4416" y="1584"/>
                  <a:ext cx="0" cy="768"/>
                </a:xfrm>
                <a:prstGeom prst="line">
                  <a:avLst/>
                </a:prstGeom>
                <a:noFill/>
                <a:ln w="15875">
                  <a:solidFill>
                    <a:srgbClr val="000000"/>
                  </a:solidFill>
                  <a:round/>
                  <a:headEnd/>
                  <a:tailEnd/>
                </a:ln>
              </p:spPr>
              <p:txBody>
                <a:bodyPr/>
                <a:lstStyle/>
                <a:p>
                  <a:endParaRPr lang="en-US"/>
                </a:p>
              </p:txBody>
            </p:sp>
            <p:sp>
              <p:nvSpPr>
                <p:cNvPr id="281" name="Text Box 74"/>
                <p:cNvSpPr txBox="1">
                  <a:spLocks noChangeArrowheads="1"/>
                </p:cNvSpPr>
                <p:nvPr/>
              </p:nvSpPr>
              <p:spPr bwMode="auto">
                <a:xfrm>
                  <a:off x="4752" y="1872"/>
                  <a:ext cx="144" cy="192"/>
                </a:xfrm>
                <a:prstGeom prst="rect">
                  <a:avLst/>
                </a:prstGeom>
                <a:noFill/>
                <a:ln w="9525">
                  <a:noFill/>
                  <a:miter lim="800000"/>
                  <a:headEnd/>
                  <a:tailEnd/>
                </a:ln>
              </p:spPr>
              <p:txBody>
                <a:bodyPr/>
                <a:lstStyle/>
                <a:p>
                  <a:pPr algn="ctr" eaLnBrk="0" hangingPunct="0"/>
                  <a:r>
                    <a:rPr lang="en-GB" sz="1400" b="1" i="1">
                      <a:latin typeface="Tahoma" pitchFamily="34" charset="0"/>
                    </a:rPr>
                    <a:t>B</a:t>
                  </a:r>
                  <a:endParaRPr lang="en-GB" sz="1400" b="1">
                    <a:latin typeface="Tahoma" pitchFamily="34" charset="0"/>
                  </a:endParaRPr>
                </a:p>
              </p:txBody>
            </p:sp>
            <p:sp>
              <p:nvSpPr>
                <p:cNvPr id="282" name="Line 75"/>
                <p:cNvSpPr>
                  <a:spLocks noChangeShapeType="1"/>
                </p:cNvSpPr>
                <p:nvPr/>
              </p:nvSpPr>
              <p:spPr bwMode="auto">
                <a:xfrm>
                  <a:off x="3696" y="1968"/>
                  <a:ext cx="960" cy="0"/>
                </a:xfrm>
                <a:prstGeom prst="line">
                  <a:avLst/>
                </a:prstGeom>
                <a:noFill/>
                <a:ln w="15875">
                  <a:solidFill>
                    <a:srgbClr val="000000"/>
                  </a:solidFill>
                  <a:round/>
                  <a:headEnd/>
                  <a:tailEnd/>
                </a:ln>
              </p:spPr>
              <p:txBody>
                <a:bodyPr/>
                <a:lstStyle/>
                <a:p>
                  <a:endParaRPr lang="en-US"/>
                </a:p>
              </p:txBody>
            </p:sp>
            <p:sp>
              <p:nvSpPr>
                <p:cNvPr id="283" name="Line 76"/>
                <p:cNvSpPr>
                  <a:spLocks noChangeShapeType="1"/>
                </p:cNvSpPr>
                <p:nvPr/>
              </p:nvSpPr>
              <p:spPr bwMode="auto">
                <a:xfrm>
                  <a:off x="3696" y="2160"/>
                  <a:ext cx="960" cy="0"/>
                </a:xfrm>
                <a:prstGeom prst="line">
                  <a:avLst/>
                </a:prstGeom>
                <a:noFill/>
                <a:ln w="15875">
                  <a:solidFill>
                    <a:srgbClr val="000000"/>
                  </a:solidFill>
                  <a:round/>
                  <a:headEnd/>
                  <a:tailEnd/>
                </a:ln>
              </p:spPr>
              <p:txBody>
                <a:bodyPr/>
                <a:lstStyle/>
                <a:p>
                  <a:endParaRPr lang="en-US"/>
                </a:p>
              </p:txBody>
            </p:sp>
            <p:sp>
              <p:nvSpPr>
                <p:cNvPr id="284" name="AutoShape 77"/>
                <p:cNvSpPr>
                  <a:spLocks/>
                </p:cNvSpPr>
                <p:nvPr/>
              </p:nvSpPr>
              <p:spPr bwMode="auto">
                <a:xfrm flipH="1">
                  <a:off x="4704" y="1776"/>
                  <a:ext cx="48" cy="384"/>
                </a:xfrm>
                <a:prstGeom prst="leftBrace">
                  <a:avLst>
                    <a:gd name="adj1" fmla="val 66667"/>
                    <a:gd name="adj2" fmla="val 50000"/>
                  </a:avLst>
                </a:prstGeom>
                <a:noFill/>
                <a:ln w="9525">
                  <a:solidFill>
                    <a:srgbClr val="000000"/>
                  </a:solidFill>
                  <a:round/>
                  <a:headEnd/>
                  <a:tailEnd/>
                </a:ln>
              </p:spPr>
              <p:txBody>
                <a:bodyPr/>
                <a:lstStyle/>
                <a:p>
                  <a:endParaRPr lang="en-US"/>
                </a:p>
              </p:txBody>
            </p:sp>
            <p:sp>
              <p:nvSpPr>
                <p:cNvPr id="285" name="Text Box 78"/>
                <p:cNvSpPr txBox="1">
                  <a:spLocks noChangeArrowheads="1"/>
                </p:cNvSpPr>
                <p:nvPr/>
              </p:nvSpPr>
              <p:spPr bwMode="auto">
                <a:xfrm>
                  <a:off x="3984" y="1584"/>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86" name="Text Box 79"/>
                <p:cNvSpPr txBox="1">
                  <a:spLocks noChangeArrowheads="1"/>
                </p:cNvSpPr>
                <p:nvPr/>
              </p:nvSpPr>
              <p:spPr bwMode="auto">
                <a:xfrm>
                  <a:off x="3744" y="196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87" name="Text Box 80"/>
                <p:cNvSpPr txBox="1">
                  <a:spLocks noChangeArrowheads="1"/>
                </p:cNvSpPr>
                <p:nvPr/>
              </p:nvSpPr>
              <p:spPr bwMode="auto">
                <a:xfrm>
                  <a:off x="4464" y="1584"/>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88" name="Text Box 81"/>
                <p:cNvSpPr txBox="1">
                  <a:spLocks noChangeArrowheads="1"/>
                </p:cNvSpPr>
                <p:nvPr/>
              </p:nvSpPr>
              <p:spPr bwMode="auto">
                <a:xfrm>
                  <a:off x="3744" y="1776"/>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89" name="Text Box 82"/>
                <p:cNvSpPr txBox="1">
                  <a:spLocks noChangeArrowheads="1"/>
                </p:cNvSpPr>
                <p:nvPr/>
              </p:nvSpPr>
              <p:spPr bwMode="auto">
                <a:xfrm>
                  <a:off x="3744" y="1584"/>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90" name="Text Box 83"/>
                <p:cNvSpPr txBox="1">
                  <a:spLocks noChangeArrowheads="1"/>
                </p:cNvSpPr>
                <p:nvPr/>
              </p:nvSpPr>
              <p:spPr bwMode="auto">
                <a:xfrm>
                  <a:off x="3984" y="196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91" name="Text Box 84"/>
                <p:cNvSpPr txBox="1">
                  <a:spLocks noChangeArrowheads="1"/>
                </p:cNvSpPr>
                <p:nvPr/>
              </p:nvSpPr>
              <p:spPr bwMode="auto">
                <a:xfrm>
                  <a:off x="4224" y="196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92" name="Text Box 85"/>
                <p:cNvSpPr txBox="1">
                  <a:spLocks noChangeArrowheads="1"/>
                </p:cNvSpPr>
                <p:nvPr/>
              </p:nvSpPr>
              <p:spPr bwMode="auto">
                <a:xfrm>
                  <a:off x="4224" y="1584"/>
                  <a:ext cx="192" cy="192"/>
                </a:xfrm>
                <a:prstGeom prst="rect">
                  <a:avLst/>
                </a:prstGeom>
                <a:noFill/>
                <a:ln w="9525">
                  <a:noFill/>
                  <a:miter lim="800000"/>
                  <a:headEnd/>
                  <a:tailEnd/>
                </a:ln>
              </p:spPr>
              <p:txBody>
                <a:bodyPr>
                  <a:spAutoFit/>
                </a:bodyPr>
                <a:lstStyle/>
                <a:p>
                  <a:pPr eaLnBrk="0" hangingPunct="0">
                    <a:spcBef>
                      <a:spcPct val="50000"/>
                    </a:spcBef>
                  </a:pPr>
                  <a:r>
                    <a:rPr lang="en-GB" sz="1400" b="1" dirty="0"/>
                    <a:t>X</a:t>
                  </a:r>
                </a:p>
              </p:txBody>
            </p:sp>
            <p:sp>
              <p:nvSpPr>
                <p:cNvPr id="293" name="Text Box 86"/>
                <p:cNvSpPr txBox="1">
                  <a:spLocks noChangeArrowheads="1"/>
                </p:cNvSpPr>
                <p:nvPr/>
              </p:nvSpPr>
              <p:spPr bwMode="auto">
                <a:xfrm>
                  <a:off x="4464" y="196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94" name="AutoShape 87"/>
                <p:cNvSpPr>
                  <a:spLocks noChangeArrowheads="1"/>
                </p:cNvSpPr>
                <p:nvPr/>
              </p:nvSpPr>
              <p:spPr bwMode="auto">
                <a:xfrm>
                  <a:off x="4438" y="1601"/>
                  <a:ext cx="192" cy="720"/>
                </a:xfrm>
                <a:prstGeom prst="roundRect">
                  <a:avLst>
                    <a:gd name="adj" fmla="val 16667"/>
                  </a:avLst>
                </a:prstGeom>
                <a:noFill/>
                <a:ln w="15875">
                  <a:solidFill>
                    <a:srgbClr val="993366"/>
                  </a:solidFill>
                  <a:round/>
                  <a:headEnd/>
                  <a:tailEnd/>
                </a:ln>
              </p:spPr>
              <p:txBody>
                <a:bodyPr wrap="none" anchor="ctr"/>
                <a:lstStyle/>
                <a:p>
                  <a:endParaRPr lang="en-US"/>
                </a:p>
              </p:txBody>
            </p:sp>
            <p:sp>
              <p:nvSpPr>
                <p:cNvPr id="295" name="Text Box 88"/>
                <p:cNvSpPr txBox="1">
                  <a:spLocks noChangeArrowheads="1"/>
                </p:cNvSpPr>
                <p:nvPr/>
              </p:nvSpPr>
              <p:spPr bwMode="auto">
                <a:xfrm>
                  <a:off x="4464" y="1776"/>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grpSp>
          <p:sp>
            <p:nvSpPr>
              <p:cNvPr id="259" name="Text Box 100"/>
              <p:cNvSpPr txBox="1">
                <a:spLocks noChangeArrowheads="1"/>
              </p:cNvSpPr>
              <p:nvPr/>
            </p:nvSpPr>
            <p:spPr bwMode="auto">
              <a:xfrm>
                <a:off x="5942974" y="2738124"/>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260" name="Text Box 100"/>
              <p:cNvSpPr txBox="1">
                <a:spLocks noChangeArrowheads="1"/>
              </p:cNvSpPr>
              <p:nvPr/>
            </p:nvSpPr>
            <p:spPr bwMode="auto">
              <a:xfrm>
                <a:off x="6323973" y="2746375"/>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261" name="Text Box 100"/>
              <p:cNvSpPr txBox="1">
                <a:spLocks noChangeArrowheads="1"/>
              </p:cNvSpPr>
              <p:nvPr/>
            </p:nvSpPr>
            <p:spPr bwMode="auto">
              <a:xfrm>
                <a:off x="5562600" y="3376313"/>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262" name="Text Box 100"/>
              <p:cNvSpPr txBox="1">
                <a:spLocks noChangeArrowheads="1"/>
              </p:cNvSpPr>
              <p:nvPr/>
            </p:nvSpPr>
            <p:spPr bwMode="auto">
              <a:xfrm>
                <a:off x="5939631" y="3365644"/>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263" name="Text Box 100"/>
              <p:cNvSpPr txBox="1">
                <a:spLocks noChangeArrowheads="1"/>
              </p:cNvSpPr>
              <p:nvPr/>
            </p:nvSpPr>
            <p:spPr bwMode="auto">
              <a:xfrm>
                <a:off x="6332538" y="3368531"/>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grpSp>
        <p:grpSp>
          <p:nvGrpSpPr>
            <p:cNvPr id="177" name="Group 176"/>
            <p:cNvGrpSpPr/>
            <p:nvPr/>
          </p:nvGrpSpPr>
          <p:grpSpPr>
            <a:xfrm>
              <a:off x="2133600" y="4052887"/>
              <a:ext cx="2514600" cy="2103438"/>
              <a:chOff x="2133600" y="4052887"/>
              <a:chExt cx="2514600" cy="2103438"/>
            </a:xfrm>
          </p:grpSpPr>
          <p:grpSp>
            <p:nvGrpSpPr>
              <p:cNvPr id="220" name="Group 91"/>
              <p:cNvGrpSpPr>
                <a:grpSpLocks/>
              </p:cNvGrpSpPr>
              <p:nvPr/>
            </p:nvGrpSpPr>
            <p:grpSpPr bwMode="auto">
              <a:xfrm>
                <a:off x="2133600" y="4052887"/>
                <a:ext cx="2514600" cy="2103438"/>
                <a:chOff x="1776" y="2592"/>
                <a:chExt cx="1584" cy="1325"/>
              </a:xfrm>
            </p:grpSpPr>
            <p:sp>
              <p:nvSpPr>
                <p:cNvPr id="229" name="Text Box 92"/>
                <p:cNvSpPr txBox="1">
                  <a:spLocks noChangeArrowheads="1"/>
                </p:cNvSpPr>
                <p:nvPr/>
              </p:nvSpPr>
              <p:spPr bwMode="auto">
                <a:xfrm>
                  <a:off x="3216" y="3216"/>
                  <a:ext cx="144" cy="192"/>
                </a:xfrm>
                <a:prstGeom prst="rect">
                  <a:avLst/>
                </a:prstGeom>
                <a:noFill/>
                <a:ln w="9525">
                  <a:noFill/>
                  <a:miter lim="800000"/>
                  <a:headEnd/>
                  <a:tailEnd/>
                </a:ln>
              </p:spPr>
              <p:txBody>
                <a:bodyPr/>
                <a:lstStyle/>
                <a:p>
                  <a:pPr algn="ctr" eaLnBrk="0" hangingPunct="0"/>
                  <a:r>
                    <a:rPr lang="en-GB" sz="1400" b="1" i="1">
                      <a:latin typeface="Tahoma" pitchFamily="34" charset="0"/>
                    </a:rPr>
                    <a:t>B</a:t>
                  </a:r>
                  <a:endParaRPr lang="en-GB" sz="1400" b="1">
                    <a:latin typeface="Tahoma" pitchFamily="34" charset="0"/>
                  </a:endParaRPr>
                </a:p>
              </p:txBody>
            </p:sp>
            <p:sp>
              <p:nvSpPr>
                <p:cNvPr id="230" name="Rectangle 93"/>
                <p:cNvSpPr>
                  <a:spLocks noChangeArrowheads="1"/>
                </p:cNvSpPr>
                <p:nvPr/>
              </p:nvSpPr>
              <p:spPr bwMode="auto">
                <a:xfrm>
                  <a:off x="2160" y="2928"/>
                  <a:ext cx="965" cy="768"/>
                </a:xfrm>
                <a:prstGeom prst="rect">
                  <a:avLst/>
                </a:prstGeom>
                <a:noFill/>
                <a:ln w="15875">
                  <a:solidFill>
                    <a:srgbClr val="000000"/>
                  </a:solidFill>
                  <a:miter lim="800000"/>
                  <a:headEnd/>
                  <a:tailEnd/>
                </a:ln>
              </p:spPr>
              <p:txBody>
                <a:bodyPr/>
                <a:lstStyle/>
                <a:p>
                  <a:endParaRPr lang="en-US"/>
                </a:p>
              </p:txBody>
            </p:sp>
            <p:sp>
              <p:nvSpPr>
                <p:cNvPr id="231" name="Line 94"/>
                <p:cNvSpPr>
                  <a:spLocks noChangeShapeType="1"/>
                </p:cNvSpPr>
                <p:nvPr/>
              </p:nvSpPr>
              <p:spPr bwMode="auto">
                <a:xfrm>
                  <a:off x="2160" y="3120"/>
                  <a:ext cx="960" cy="0"/>
                </a:xfrm>
                <a:prstGeom prst="line">
                  <a:avLst/>
                </a:prstGeom>
                <a:noFill/>
                <a:ln w="15875">
                  <a:solidFill>
                    <a:srgbClr val="000000"/>
                  </a:solidFill>
                  <a:round/>
                  <a:headEnd/>
                  <a:tailEnd/>
                </a:ln>
              </p:spPr>
              <p:txBody>
                <a:bodyPr/>
                <a:lstStyle/>
                <a:p>
                  <a:endParaRPr lang="en-US"/>
                </a:p>
              </p:txBody>
            </p:sp>
            <p:sp>
              <p:nvSpPr>
                <p:cNvPr id="232" name="Line 95"/>
                <p:cNvSpPr>
                  <a:spLocks noChangeShapeType="1"/>
                </p:cNvSpPr>
                <p:nvPr/>
              </p:nvSpPr>
              <p:spPr bwMode="auto">
                <a:xfrm>
                  <a:off x="2400" y="2928"/>
                  <a:ext cx="0" cy="768"/>
                </a:xfrm>
                <a:prstGeom prst="line">
                  <a:avLst/>
                </a:prstGeom>
                <a:noFill/>
                <a:ln w="15875">
                  <a:solidFill>
                    <a:srgbClr val="000000"/>
                  </a:solidFill>
                  <a:round/>
                  <a:headEnd/>
                  <a:tailEnd/>
                </a:ln>
              </p:spPr>
              <p:txBody>
                <a:bodyPr/>
                <a:lstStyle/>
                <a:p>
                  <a:endParaRPr lang="en-US"/>
                </a:p>
              </p:txBody>
            </p:sp>
            <p:sp>
              <p:nvSpPr>
                <p:cNvPr id="233" name="Text Box 96"/>
                <p:cNvSpPr txBox="1">
                  <a:spLocks noChangeArrowheads="1"/>
                </p:cNvSpPr>
                <p:nvPr/>
              </p:nvSpPr>
              <p:spPr bwMode="auto">
                <a:xfrm>
                  <a:off x="1776" y="3408"/>
                  <a:ext cx="178" cy="230"/>
                </a:xfrm>
                <a:prstGeom prst="rect">
                  <a:avLst/>
                </a:prstGeom>
                <a:noFill/>
                <a:ln w="9525">
                  <a:noFill/>
                  <a:miter lim="800000"/>
                  <a:headEnd/>
                  <a:tailEnd/>
                </a:ln>
              </p:spPr>
              <p:txBody>
                <a:bodyPr/>
                <a:lstStyle/>
                <a:p>
                  <a:pPr algn="ctr" eaLnBrk="0" hangingPunct="0"/>
                  <a:r>
                    <a:rPr lang="en-GB" sz="1400" b="1" i="1">
                      <a:latin typeface="Tahoma" pitchFamily="34" charset="0"/>
                    </a:rPr>
                    <a:t>A</a:t>
                  </a:r>
                  <a:endParaRPr lang="en-GB" sz="1400" b="1">
                    <a:latin typeface="Tahoma" pitchFamily="34" charset="0"/>
                  </a:endParaRPr>
                </a:p>
              </p:txBody>
            </p:sp>
            <p:sp>
              <p:nvSpPr>
                <p:cNvPr id="234" name="AutoShape 97"/>
                <p:cNvSpPr>
                  <a:spLocks/>
                </p:cNvSpPr>
                <p:nvPr/>
              </p:nvSpPr>
              <p:spPr bwMode="auto">
                <a:xfrm>
                  <a:off x="1968" y="3312"/>
                  <a:ext cx="48" cy="384"/>
                </a:xfrm>
                <a:prstGeom prst="leftBrace">
                  <a:avLst>
                    <a:gd name="adj1" fmla="val 66667"/>
                    <a:gd name="adj2" fmla="val 50000"/>
                  </a:avLst>
                </a:prstGeom>
                <a:noFill/>
                <a:ln w="9525">
                  <a:solidFill>
                    <a:srgbClr val="000000"/>
                  </a:solidFill>
                  <a:round/>
                  <a:headEnd/>
                  <a:tailEnd/>
                </a:ln>
              </p:spPr>
              <p:txBody>
                <a:bodyPr/>
                <a:lstStyle/>
                <a:p>
                  <a:endParaRPr lang="en-US"/>
                </a:p>
              </p:txBody>
            </p:sp>
            <p:sp>
              <p:nvSpPr>
                <p:cNvPr id="235" name="AutoShape 98"/>
                <p:cNvSpPr>
                  <a:spLocks/>
                </p:cNvSpPr>
                <p:nvPr/>
              </p:nvSpPr>
              <p:spPr bwMode="auto">
                <a:xfrm rot="5400000" flipV="1">
                  <a:off x="2843" y="2520"/>
                  <a:ext cx="48" cy="480"/>
                </a:xfrm>
                <a:prstGeom prst="leftBrace">
                  <a:avLst>
                    <a:gd name="adj1" fmla="val 83333"/>
                    <a:gd name="adj2" fmla="val 50000"/>
                  </a:avLst>
                </a:prstGeom>
                <a:noFill/>
                <a:ln w="9525">
                  <a:solidFill>
                    <a:srgbClr val="000000"/>
                  </a:solidFill>
                  <a:round/>
                  <a:headEnd/>
                  <a:tailEnd/>
                </a:ln>
              </p:spPr>
              <p:txBody>
                <a:bodyPr/>
                <a:lstStyle/>
                <a:p>
                  <a:endParaRPr lang="en-US"/>
                </a:p>
              </p:txBody>
            </p:sp>
            <p:sp>
              <p:nvSpPr>
                <p:cNvPr id="236" name="Text Box 99"/>
                <p:cNvSpPr txBox="1">
                  <a:spLocks noChangeArrowheads="1"/>
                </p:cNvSpPr>
                <p:nvPr/>
              </p:nvSpPr>
              <p:spPr bwMode="auto">
                <a:xfrm>
                  <a:off x="2723" y="2592"/>
                  <a:ext cx="275" cy="182"/>
                </a:xfrm>
                <a:prstGeom prst="rect">
                  <a:avLst/>
                </a:prstGeom>
                <a:noFill/>
                <a:ln w="9525">
                  <a:noFill/>
                  <a:miter lim="800000"/>
                  <a:headEnd/>
                  <a:tailEnd/>
                </a:ln>
              </p:spPr>
              <p:txBody>
                <a:bodyPr/>
                <a:lstStyle/>
                <a:p>
                  <a:pPr algn="ctr" eaLnBrk="0" hangingPunct="0"/>
                  <a:r>
                    <a:rPr lang="en-GB" sz="1400" b="1" i="1">
                      <a:latin typeface="Tahoma" pitchFamily="34" charset="0"/>
                    </a:rPr>
                    <a:t>C</a:t>
                  </a:r>
                  <a:endParaRPr lang="en-GB" sz="1400" b="1">
                    <a:latin typeface="Tahoma" pitchFamily="34" charset="0"/>
                  </a:endParaRPr>
                </a:p>
              </p:txBody>
            </p:sp>
            <p:sp>
              <p:nvSpPr>
                <p:cNvPr id="237" name="Text Box 100"/>
                <p:cNvSpPr txBox="1">
                  <a:spLocks noChangeArrowheads="1"/>
                </p:cNvSpPr>
                <p:nvPr/>
              </p:nvSpPr>
              <p:spPr bwMode="auto">
                <a:xfrm>
                  <a:off x="1920" y="2928"/>
                  <a:ext cx="294" cy="816"/>
                </a:xfrm>
                <a:prstGeom prst="rect">
                  <a:avLst/>
                </a:prstGeom>
                <a:noFill/>
                <a:ln w="9525">
                  <a:noFill/>
                  <a:miter lim="800000"/>
                  <a:headEnd/>
                  <a:tailEnd/>
                </a:ln>
              </p:spPr>
              <p:txBody>
                <a:bodyPr/>
                <a:lstStyle/>
                <a:p>
                  <a:pPr algn="r" eaLnBrk="0" hangingPunct="0">
                    <a:lnSpc>
                      <a:spcPct val="75000"/>
                    </a:lnSpc>
                  </a:pPr>
                  <a:r>
                    <a:rPr lang="en-GB" sz="1400" b="1"/>
                    <a:t>00</a:t>
                  </a:r>
                </a:p>
                <a:p>
                  <a:pPr algn="r" eaLnBrk="0" hangingPunct="0">
                    <a:lnSpc>
                      <a:spcPct val="75000"/>
                    </a:lnSpc>
                  </a:pPr>
                  <a:r>
                    <a:rPr lang="en-GB" sz="1400" b="1"/>
                    <a:t>   01</a:t>
                  </a:r>
                </a:p>
                <a:p>
                  <a:pPr algn="r" eaLnBrk="0" hangingPunct="0">
                    <a:lnSpc>
                      <a:spcPct val="75000"/>
                    </a:lnSpc>
                  </a:pPr>
                  <a:endParaRPr lang="en-GB" sz="1400" b="1"/>
                </a:p>
                <a:p>
                  <a:pPr algn="r" eaLnBrk="0" hangingPunct="0">
                    <a:lnSpc>
                      <a:spcPct val="75000"/>
                    </a:lnSpc>
                  </a:pPr>
                  <a:r>
                    <a:rPr lang="en-GB" sz="1400" b="1"/>
                    <a:t>11</a:t>
                  </a:r>
                </a:p>
                <a:p>
                  <a:pPr algn="r" eaLnBrk="0" hangingPunct="0">
                    <a:lnSpc>
                      <a:spcPct val="75000"/>
                    </a:lnSpc>
                  </a:pPr>
                  <a:endParaRPr lang="en-GB" sz="1400" b="1"/>
                </a:p>
                <a:p>
                  <a:pPr algn="r" eaLnBrk="0" hangingPunct="0">
                    <a:lnSpc>
                      <a:spcPct val="75000"/>
                    </a:lnSpc>
                  </a:pPr>
                  <a:r>
                    <a:rPr lang="en-GB" sz="1400" b="1"/>
                    <a:t>10</a:t>
                  </a:r>
                </a:p>
              </p:txBody>
            </p:sp>
            <p:sp>
              <p:nvSpPr>
                <p:cNvPr id="238" name="Text Box 101"/>
                <p:cNvSpPr txBox="1">
                  <a:spLocks noChangeArrowheads="1"/>
                </p:cNvSpPr>
                <p:nvPr/>
              </p:nvSpPr>
              <p:spPr bwMode="auto">
                <a:xfrm>
                  <a:off x="2160" y="2759"/>
                  <a:ext cx="960" cy="144"/>
                </a:xfrm>
                <a:prstGeom prst="rect">
                  <a:avLst/>
                </a:prstGeom>
                <a:noFill/>
                <a:ln w="9525">
                  <a:noFill/>
                  <a:miter lim="800000"/>
                  <a:headEnd/>
                  <a:tailEnd/>
                </a:ln>
              </p:spPr>
              <p:txBody>
                <a:bodyPr/>
                <a:lstStyle/>
                <a:p>
                  <a:pPr eaLnBrk="0" hangingPunct="0"/>
                  <a:r>
                    <a:rPr lang="en-GB" sz="1400" b="1"/>
                    <a:t>00    01   11    10</a:t>
                  </a:r>
                </a:p>
              </p:txBody>
            </p:sp>
            <p:sp>
              <p:nvSpPr>
                <p:cNvPr id="239" name="AutoShape 102"/>
                <p:cNvSpPr>
                  <a:spLocks/>
                </p:cNvSpPr>
                <p:nvPr/>
              </p:nvSpPr>
              <p:spPr bwMode="auto">
                <a:xfrm rot="-5400000">
                  <a:off x="2616" y="3528"/>
                  <a:ext cx="48" cy="480"/>
                </a:xfrm>
                <a:prstGeom prst="leftBrace">
                  <a:avLst>
                    <a:gd name="adj1" fmla="val 83333"/>
                    <a:gd name="adj2" fmla="val 50000"/>
                  </a:avLst>
                </a:prstGeom>
                <a:noFill/>
                <a:ln w="9525">
                  <a:solidFill>
                    <a:srgbClr val="000000"/>
                  </a:solidFill>
                  <a:round/>
                  <a:headEnd/>
                  <a:tailEnd/>
                </a:ln>
              </p:spPr>
              <p:txBody>
                <a:bodyPr/>
                <a:lstStyle/>
                <a:p>
                  <a:endParaRPr lang="en-US"/>
                </a:p>
              </p:txBody>
            </p:sp>
            <p:sp>
              <p:nvSpPr>
                <p:cNvPr id="240" name="Text Box 103"/>
                <p:cNvSpPr txBox="1">
                  <a:spLocks noChangeArrowheads="1"/>
                </p:cNvSpPr>
                <p:nvPr/>
              </p:nvSpPr>
              <p:spPr bwMode="auto">
                <a:xfrm>
                  <a:off x="2496" y="3744"/>
                  <a:ext cx="275" cy="173"/>
                </a:xfrm>
                <a:prstGeom prst="rect">
                  <a:avLst/>
                </a:prstGeom>
                <a:noFill/>
                <a:ln w="9525">
                  <a:noFill/>
                  <a:miter lim="800000"/>
                  <a:headEnd/>
                  <a:tailEnd/>
                </a:ln>
              </p:spPr>
              <p:txBody>
                <a:bodyPr/>
                <a:lstStyle/>
                <a:p>
                  <a:pPr algn="ctr" eaLnBrk="0" hangingPunct="0"/>
                  <a:r>
                    <a:rPr lang="en-GB" sz="1400" b="1" i="1">
                      <a:latin typeface="Tahoma" pitchFamily="34" charset="0"/>
                    </a:rPr>
                    <a:t>x</a:t>
                  </a:r>
                  <a:endParaRPr lang="en-GB" sz="1400" b="1">
                    <a:latin typeface="Tahoma" pitchFamily="34" charset="0"/>
                  </a:endParaRPr>
                </a:p>
              </p:txBody>
            </p:sp>
            <p:sp>
              <p:nvSpPr>
                <p:cNvPr id="241" name="Line 104"/>
                <p:cNvSpPr>
                  <a:spLocks noChangeShapeType="1"/>
                </p:cNvSpPr>
                <p:nvPr/>
              </p:nvSpPr>
              <p:spPr bwMode="auto">
                <a:xfrm flipH="1" flipV="1">
                  <a:off x="1894" y="2705"/>
                  <a:ext cx="248" cy="231"/>
                </a:xfrm>
                <a:prstGeom prst="line">
                  <a:avLst/>
                </a:prstGeom>
                <a:noFill/>
                <a:ln w="9525">
                  <a:solidFill>
                    <a:srgbClr val="000000"/>
                  </a:solidFill>
                  <a:round/>
                  <a:headEnd/>
                  <a:tailEnd/>
                </a:ln>
              </p:spPr>
              <p:txBody>
                <a:bodyPr/>
                <a:lstStyle/>
                <a:p>
                  <a:endParaRPr lang="en-US"/>
                </a:p>
              </p:txBody>
            </p:sp>
            <p:sp>
              <p:nvSpPr>
                <p:cNvPr id="242" name="Text Box 105"/>
                <p:cNvSpPr txBox="1">
                  <a:spLocks noChangeArrowheads="1"/>
                </p:cNvSpPr>
                <p:nvPr/>
              </p:nvSpPr>
              <p:spPr bwMode="auto">
                <a:xfrm>
                  <a:off x="1776" y="2736"/>
                  <a:ext cx="274" cy="230"/>
                </a:xfrm>
                <a:prstGeom prst="rect">
                  <a:avLst/>
                </a:prstGeom>
                <a:noFill/>
                <a:ln w="9525">
                  <a:noFill/>
                  <a:miter lim="800000"/>
                  <a:headEnd/>
                  <a:tailEnd/>
                </a:ln>
              </p:spPr>
              <p:txBody>
                <a:bodyPr/>
                <a:lstStyle/>
                <a:p>
                  <a:pPr algn="ctr" eaLnBrk="0" hangingPunct="0"/>
                  <a:r>
                    <a:rPr lang="en-GB" sz="1400" b="1" i="1">
                      <a:latin typeface="Tahoma" pitchFamily="34" charset="0"/>
                    </a:rPr>
                    <a:t>AB</a:t>
                  </a:r>
                  <a:endParaRPr lang="en-GB" sz="1400" b="1">
                    <a:latin typeface="Tahoma" pitchFamily="34" charset="0"/>
                  </a:endParaRPr>
                </a:p>
              </p:txBody>
            </p:sp>
            <p:sp>
              <p:nvSpPr>
                <p:cNvPr id="243" name="Text Box 106"/>
                <p:cNvSpPr txBox="1">
                  <a:spLocks noChangeArrowheads="1"/>
                </p:cNvSpPr>
                <p:nvPr/>
              </p:nvSpPr>
              <p:spPr bwMode="auto">
                <a:xfrm>
                  <a:off x="1920" y="2641"/>
                  <a:ext cx="321" cy="183"/>
                </a:xfrm>
                <a:prstGeom prst="rect">
                  <a:avLst/>
                </a:prstGeom>
                <a:noFill/>
                <a:ln w="9525">
                  <a:noFill/>
                  <a:miter lim="800000"/>
                  <a:headEnd/>
                  <a:tailEnd/>
                </a:ln>
              </p:spPr>
              <p:txBody>
                <a:bodyPr/>
                <a:lstStyle/>
                <a:p>
                  <a:pPr algn="ctr" eaLnBrk="0" hangingPunct="0"/>
                  <a:r>
                    <a:rPr lang="en-GB" sz="1400" b="1" i="1">
                      <a:latin typeface="Tahoma" pitchFamily="34" charset="0"/>
                    </a:rPr>
                    <a:t>Cx</a:t>
                  </a:r>
                  <a:endParaRPr lang="en-GB" sz="1400" b="1">
                    <a:latin typeface="Tahoma" pitchFamily="34" charset="0"/>
                  </a:endParaRPr>
                </a:p>
              </p:txBody>
            </p:sp>
            <p:sp>
              <p:nvSpPr>
                <p:cNvPr id="244" name="Text Box 107"/>
                <p:cNvSpPr txBox="1">
                  <a:spLocks noChangeArrowheads="1"/>
                </p:cNvSpPr>
                <p:nvPr/>
              </p:nvSpPr>
              <p:spPr bwMode="auto">
                <a:xfrm>
                  <a:off x="2688" y="2928"/>
                  <a:ext cx="192" cy="192"/>
                </a:xfrm>
                <a:prstGeom prst="rect">
                  <a:avLst/>
                </a:prstGeom>
                <a:noFill/>
                <a:ln w="9525">
                  <a:noFill/>
                  <a:miter lim="800000"/>
                  <a:headEnd/>
                  <a:tailEnd/>
                </a:ln>
              </p:spPr>
              <p:txBody>
                <a:bodyPr>
                  <a:spAutoFit/>
                </a:bodyPr>
                <a:lstStyle/>
                <a:p>
                  <a:pPr eaLnBrk="0" hangingPunct="0">
                    <a:spcBef>
                      <a:spcPct val="50000"/>
                    </a:spcBef>
                  </a:pPr>
                  <a:r>
                    <a:rPr lang="en-GB" sz="1400" b="1"/>
                    <a:t>1</a:t>
                  </a:r>
                </a:p>
              </p:txBody>
            </p:sp>
            <p:sp>
              <p:nvSpPr>
                <p:cNvPr id="245" name="Line 108"/>
                <p:cNvSpPr>
                  <a:spLocks noChangeShapeType="1"/>
                </p:cNvSpPr>
                <p:nvPr/>
              </p:nvSpPr>
              <p:spPr bwMode="auto">
                <a:xfrm>
                  <a:off x="2640" y="2928"/>
                  <a:ext cx="0" cy="768"/>
                </a:xfrm>
                <a:prstGeom prst="line">
                  <a:avLst/>
                </a:prstGeom>
                <a:noFill/>
                <a:ln w="15875">
                  <a:solidFill>
                    <a:srgbClr val="000000"/>
                  </a:solidFill>
                  <a:round/>
                  <a:headEnd/>
                  <a:tailEnd/>
                </a:ln>
              </p:spPr>
              <p:txBody>
                <a:bodyPr/>
                <a:lstStyle/>
                <a:p>
                  <a:endParaRPr lang="en-US"/>
                </a:p>
              </p:txBody>
            </p:sp>
            <p:sp>
              <p:nvSpPr>
                <p:cNvPr id="246" name="Line 109"/>
                <p:cNvSpPr>
                  <a:spLocks noChangeShapeType="1"/>
                </p:cNvSpPr>
                <p:nvPr/>
              </p:nvSpPr>
              <p:spPr bwMode="auto">
                <a:xfrm>
                  <a:off x="2880" y="2928"/>
                  <a:ext cx="0" cy="768"/>
                </a:xfrm>
                <a:prstGeom prst="line">
                  <a:avLst/>
                </a:prstGeom>
                <a:noFill/>
                <a:ln w="15875">
                  <a:solidFill>
                    <a:srgbClr val="000000"/>
                  </a:solidFill>
                  <a:round/>
                  <a:headEnd/>
                  <a:tailEnd/>
                </a:ln>
              </p:spPr>
              <p:txBody>
                <a:bodyPr/>
                <a:lstStyle/>
                <a:p>
                  <a:endParaRPr lang="en-US"/>
                </a:p>
              </p:txBody>
            </p:sp>
            <p:sp>
              <p:nvSpPr>
                <p:cNvPr id="247" name="Line 110"/>
                <p:cNvSpPr>
                  <a:spLocks noChangeShapeType="1"/>
                </p:cNvSpPr>
                <p:nvPr/>
              </p:nvSpPr>
              <p:spPr bwMode="auto">
                <a:xfrm>
                  <a:off x="2160" y="3312"/>
                  <a:ext cx="960" cy="0"/>
                </a:xfrm>
                <a:prstGeom prst="line">
                  <a:avLst/>
                </a:prstGeom>
                <a:noFill/>
                <a:ln w="15875">
                  <a:solidFill>
                    <a:srgbClr val="000000"/>
                  </a:solidFill>
                  <a:round/>
                  <a:headEnd/>
                  <a:tailEnd/>
                </a:ln>
              </p:spPr>
              <p:txBody>
                <a:bodyPr/>
                <a:lstStyle/>
                <a:p>
                  <a:endParaRPr lang="en-US"/>
                </a:p>
              </p:txBody>
            </p:sp>
            <p:sp>
              <p:nvSpPr>
                <p:cNvPr id="248" name="Line 111"/>
                <p:cNvSpPr>
                  <a:spLocks noChangeShapeType="1"/>
                </p:cNvSpPr>
                <p:nvPr/>
              </p:nvSpPr>
              <p:spPr bwMode="auto">
                <a:xfrm>
                  <a:off x="2160" y="3504"/>
                  <a:ext cx="960" cy="0"/>
                </a:xfrm>
                <a:prstGeom prst="line">
                  <a:avLst/>
                </a:prstGeom>
                <a:noFill/>
                <a:ln w="15875">
                  <a:solidFill>
                    <a:srgbClr val="000000"/>
                  </a:solidFill>
                  <a:round/>
                  <a:headEnd/>
                  <a:tailEnd/>
                </a:ln>
              </p:spPr>
              <p:txBody>
                <a:bodyPr/>
                <a:lstStyle/>
                <a:p>
                  <a:endParaRPr lang="en-US"/>
                </a:p>
              </p:txBody>
            </p:sp>
            <p:sp>
              <p:nvSpPr>
                <p:cNvPr id="249" name="AutoShape 112"/>
                <p:cNvSpPr>
                  <a:spLocks/>
                </p:cNvSpPr>
                <p:nvPr/>
              </p:nvSpPr>
              <p:spPr bwMode="auto">
                <a:xfrm flipH="1">
                  <a:off x="3168" y="3120"/>
                  <a:ext cx="48" cy="384"/>
                </a:xfrm>
                <a:prstGeom prst="leftBrace">
                  <a:avLst>
                    <a:gd name="adj1" fmla="val 66667"/>
                    <a:gd name="adj2" fmla="val 50000"/>
                  </a:avLst>
                </a:prstGeom>
                <a:noFill/>
                <a:ln w="9525">
                  <a:solidFill>
                    <a:srgbClr val="000000"/>
                  </a:solidFill>
                  <a:round/>
                  <a:headEnd/>
                  <a:tailEnd/>
                </a:ln>
              </p:spPr>
              <p:txBody>
                <a:bodyPr/>
                <a:lstStyle/>
                <a:p>
                  <a:endParaRPr lang="en-US"/>
                </a:p>
              </p:txBody>
            </p:sp>
            <p:sp>
              <p:nvSpPr>
                <p:cNvPr id="250" name="Text Box 113"/>
                <p:cNvSpPr txBox="1">
                  <a:spLocks noChangeArrowheads="1"/>
                </p:cNvSpPr>
                <p:nvPr/>
              </p:nvSpPr>
              <p:spPr bwMode="auto">
                <a:xfrm>
                  <a:off x="2448" y="292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51" name="Text Box 114"/>
                <p:cNvSpPr txBox="1">
                  <a:spLocks noChangeArrowheads="1"/>
                </p:cNvSpPr>
                <p:nvPr/>
              </p:nvSpPr>
              <p:spPr bwMode="auto">
                <a:xfrm>
                  <a:off x="2208" y="3312"/>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52" name="Text Box 115"/>
                <p:cNvSpPr txBox="1">
                  <a:spLocks noChangeArrowheads="1"/>
                </p:cNvSpPr>
                <p:nvPr/>
              </p:nvSpPr>
              <p:spPr bwMode="auto">
                <a:xfrm>
                  <a:off x="2208" y="3120"/>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53" name="Text Box 116"/>
                <p:cNvSpPr txBox="1">
                  <a:spLocks noChangeArrowheads="1"/>
                </p:cNvSpPr>
                <p:nvPr/>
              </p:nvSpPr>
              <p:spPr bwMode="auto">
                <a:xfrm>
                  <a:off x="2208" y="292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54" name="Text Box 117"/>
                <p:cNvSpPr txBox="1">
                  <a:spLocks noChangeArrowheads="1"/>
                </p:cNvSpPr>
                <p:nvPr/>
              </p:nvSpPr>
              <p:spPr bwMode="auto">
                <a:xfrm>
                  <a:off x="2448" y="3312"/>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55" name="Text Box 118"/>
                <p:cNvSpPr txBox="1">
                  <a:spLocks noChangeArrowheads="1"/>
                </p:cNvSpPr>
                <p:nvPr/>
              </p:nvSpPr>
              <p:spPr bwMode="auto">
                <a:xfrm>
                  <a:off x="2688" y="3312"/>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56" name="Text Box 119"/>
                <p:cNvSpPr txBox="1">
                  <a:spLocks noChangeArrowheads="1"/>
                </p:cNvSpPr>
                <p:nvPr/>
              </p:nvSpPr>
              <p:spPr bwMode="auto">
                <a:xfrm>
                  <a:off x="2928" y="3312"/>
                  <a:ext cx="192" cy="192"/>
                </a:xfrm>
                <a:prstGeom prst="rect">
                  <a:avLst/>
                </a:prstGeom>
                <a:noFill/>
                <a:ln w="9525">
                  <a:noFill/>
                  <a:miter lim="800000"/>
                  <a:headEnd/>
                  <a:tailEnd/>
                </a:ln>
              </p:spPr>
              <p:txBody>
                <a:bodyPr>
                  <a:spAutoFit/>
                </a:bodyPr>
                <a:lstStyle/>
                <a:p>
                  <a:pPr eaLnBrk="0" hangingPunct="0">
                    <a:spcBef>
                      <a:spcPct val="50000"/>
                    </a:spcBef>
                  </a:pPr>
                  <a:r>
                    <a:rPr lang="en-GB" sz="1400" b="1" dirty="0"/>
                    <a:t>X</a:t>
                  </a:r>
                </a:p>
              </p:txBody>
            </p:sp>
            <p:sp>
              <p:nvSpPr>
                <p:cNvPr id="257" name="AutoShape 120"/>
                <p:cNvSpPr>
                  <a:spLocks noChangeArrowheads="1"/>
                </p:cNvSpPr>
                <p:nvPr/>
              </p:nvSpPr>
              <p:spPr bwMode="auto">
                <a:xfrm>
                  <a:off x="2448" y="2945"/>
                  <a:ext cx="384" cy="144"/>
                </a:xfrm>
                <a:prstGeom prst="roundRect">
                  <a:avLst>
                    <a:gd name="adj" fmla="val 16667"/>
                  </a:avLst>
                </a:prstGeom>
                <a:noFill/>
                <a:ln w="15875">
                  <a:solidFill>
                    <a:srgbClr val="993366"/>
                  </a:solidFill>
                  <a:round/>
                  <a:headEnd/>
                  <a:tailEnd/>
                </a:ln>
              </p:spPr>
              <p:txBody>
                <a:bodyPr wrap="none" anchor="ctr"/>
                <a:lstStyle/>
                <a:p>
                  <a:endParaRPr lang="en-US"/>
                </a:p>
              </p:txBody>
            </p:sp>
          </p:grpSp>
          <p:sp>
            <p:nvSpPr>
              <p:cNvPr id="221" name="Text Box 100"/>
              <p:cNvSpPr txBox="1">
                <a:spLocks noChangeArrowheads="1"/>
              </p:cNvSpPr>
              <p:nvPr/>
            </p:nvSpPr>
            <p:spPr bwMode="auto">
              <a:xfrm>
                <a:off x="3211955" y="4898190"/>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222" name="Text Box 100"/>
              <p:cNvSpPr txBox="1">
                <a:spLocks noChangeArrowheads="1"/>
              </p:cNvSpPr>
              <p:nvPr/>
            </p:nvSpPr>
            <p:spPr bwMode="auto">
              <a:xfrm>
                <a:off x="3951288" y="4602162"/>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223" name="Text Box 100"/>
              <p:cNvSpPr txBox="1">
                <a:spLocks noChangeArrowheads="1"/>
              </p:cNvSpPr>
              <p:nvPr/>
            </p:nvSpPr>
            <p:spPr bwMode="auto">
              <a:xfrm>
                <a:off x="3595323" y="4906962"/>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224" name="Text Box 100"/>
              <p:cNvSpPr txBox="1">
                <a:spLocks noChangeArrowheads="1"/>
              </p:cNvSpPr>
              <p:nvPr/>
            </p:nvSpPr>
            <p:spPr bwMode="auto">
              <a:xfrm>
                <a:off x="3942582" y="4891086"/>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225" name="Text Box 100"/>
              <p:cNvSpPr txBox="1">
                <a:spLocks noChangeArrowheads="1"/>
              </p:cNvSpPr>
              <p:nvPr/>
            </p:nvSpPr>
            <p:spPr bwMode="auto">
              <a:xfrm>
                <a:off x="2822289" y="5494337"/>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226" name="Text Box 100"/>
              <p:cNvSpPr txBox="1">
                <a:spLocks noChangeArrowheads="1"/>
              </p:cNvSpPr>
              <p:nvPr/>
            </p:nvSpPr>
            <p:spPr bwMode="auto">
              <a:xfrm>
                <a:off x="3186113" y="5495663"/>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227" name="Text Box 100"/>
              <p:cNvSpPr txBox="1">
                <a:spLocks noChangeArrowheads="1"/>
              </p:cNvSpPr>
              <p:nvPr/>
            </p:nvSpPr>
            <p:spPr bwMode="auto">
              <a:xfrm>
                <a:off x="3590925" y="5500686"/>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228" name="Text Box 100"/>
              <p:cNvSpPr txBox="1">
                <a:spLocks noChangeArrowheads="1"/>
              </p:cNvSpPr>
              <p:nvPr/>
            </p:nvSpPr>
            <p:spPr bwMode="auto">
              <a:xfrm>
                <a:off x="3954463" y="5500687"/>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grpSp>
        <p:grpSp>
          <p:nvGrpSpPr>
            <p:cNvPr id="178" name="Group 177"/>
            <p:cNvGrpSpPr/>
            <p:nvPr/>
          </p:nvGrpSpPr>
          <p:grpSpPr>
            <a:xfrm>
              <a:off x="4876800" y="4052887"/>
              <a:ext cx="2514600" cy="2103438"/>
              <a:chOff x="4876800" y="4052887"/>
              <a:chExt cx="2514600" cy="2103438"/>
            </a:xfrm>
          </p:grpSpPr>
          <p:grpSp>
            <p:nvGrpSpPr>
              <p:cNvPr id="179" name="Group 123"/>
              <p:cNvGrpSpPr>
                <a:grpSpLocks/>
              </p:cNvGrpSpPr>
              <p:nvPr/>
            </p:nvGrpSpPr>
            <p:grpSpPr bwMode="auto">
              <a:xfrm>
                <a:off x="4876800" y="4052887"/>
                <a:ext cx="2514600" cy="2103438"/>
                <a:chOff x="3312" y="2592"/>
                <a:chExt cx="1584" cy="1325"/>
              </a:xfrm>
            </p:grpSpPr>
            <p:sp>
              <p:nvSpPr>
                <p:cNvPr id="182" name="Rectangle 124"/>
                <p:cNvSpPr>
                  <a:spLocks noChangeArrowheads="1"/>
                </p:cNvSpPr>
                <p:nvPr/>
              </p:nvSpPr>
              <p:spPr bwMode="auto">
                <a:xfrm>
                  <a:off x="3696" y="2928"/>
                  <a:ext cx="965" cy="768"/>
                </a:xfrm>
                <a:prstGeom prst="rect">
                  <a:avLst/>
                </a:prstGeom>
                <a:noFill/>
                <a:ln w="15875">
                  <a:solidFill>
                    <a:srgbClr val="000000"/>
                  </a:solidFill>
                  <a:miter lim="800000"/>
                  <a:headEnd/>
                  <a:tailEnd/>
                </a:ln>
              </p:spPr>
              <p:txBody>
                <a:bodyPr/>
                <a:lstStyle/>
                <a:p>
                  <a:endParaRPr lang="en-US"/>
                </a:p>
              </p:txBody>
            </p:sp>
            <p:sp>
              <p:nvSpPr>
                <p:cNvPr id="183" name="Line 125"/>
                <p:cNvSpPr>
                  <a:spLocks noChangeShapeType="1"/>
                </p:cNvSpPr>
                <p:nvPr/>
              </p:nvSpPr>
              <p:spPr bwMode="auto">
                <a:xfrm>
                  <a:off x="3696" y="3120"/>
                  <a:ext cx="960" cy="0"/>
                </a:xfrm>
                <a:prstGeom prst="line">
                  <a:avLst/>
                </a:prstGeom>
                <a:noFill/>
                <a:ln w="15875">
                  <a:solidFill>
                    <a:srgbClr val="000000"/>
                  </a:solidFill>
                  <a:round/>
                  <a:headEnd/>
                  <a:tailEnd/>
                </a:ln>
              </p:spPr>
              <p:txBody>
                <a:bodyPr/>
                <a:lstStyle/>
                <a:p>
                  <a:endParaRPr lang="en-US"/>
                </a:p>
              </p:txBody>
            </p:sp>
            <p:sp>
              <p:nvSpPr>
                <p:cNvPr id="184" name="Line 126"/>
                <p:cNvSpPr>
                  <a:spLocks noChangeShapeType="1"/>
                </p:cNvSpPr>
                <p:nvPr/>
              </p:nvSpPr>
              <p:spPr bwMode="auto">
                <a:xfrm>
                  <a:off x="3936" y="2928"/>
                  <a:ext cx="0" cy="768"/>
                </a:xfrm>
                <a:prstGeom prst="line">
                  <a:avLst/>
                </a:prstGeom>
                <a:noFill/>
                <a:ln w="15875">
                  <a:solidFill>
                    <a:srgbClr val="000000"/>
                  </a:solidFill>
                  <a:round/>
                  <a:headEnd/>
                  <a:tailEnd/>
                </a:ln>
              </p:spPr>
              <p:txBody>
                <a:bodyPr/>
                <a:lstStyle/>
                <a:p>
                  <a:endParaRPr lang="en-US"/>
                </a:p>
              </p:txBody>
            </p:sp>
            <p:sp>
              <p:nvSpPr>
                <p:cNvPr id="185" name="Text Box 127"/>
                <p:cNvSpPr txBox="1">
                  <a:spLocks noChangeArrowheads="1"/>
                </p:cNvSpPr>
                <p:nvPr/>
              </p:nvSpPr>
              <p:spPr bwMode="auto">
                <a:xfrm>
                  <a:off x="3312" y="3408"/>
                  <a:ext cx="178" cy="230"/>
                </a:xfrm>
                <a:prstGeom prst="rect">
                  <a:avLst/>
                </a:prstGeom>
                <a:noFill/>
                <a:ln w="9525">
                  <a:noFill/>
                  <a:miter lim="800000"/>
                  <a:headEnd/>
                  <a:tailEnd/>
                </a:ln>
              </p:spPr>
              <p:txBody>
                <a:bodyPr/>
                <a:lstStyle/>
                <a:p>
                  <a:pPr algn="ctr" eaLnBrk="0" hangingPunct="0"/>
                  <a:r>
                    <a:rPr lang="en-GB" sz="1400" b="1" i="1">
                      <a:latin typeface="Tahoma" pitchFamily="34" charset="0"/>
                    </a:rPr>
                    <a:t>A</a:t>
                  </a:r>
                  <a:endParaRPr lang="en-GB" sz="1400" b="1">
                    <a:latin typeface="Tahoma" pitchFamily="34" charset="0"/>
                  </a:endParaRPr>
                </a:p>
              </p:txBody>
            </p:sp>
            <p:sp>
              <p:nvSpPr>
                <p:cNvPr id="186" name="AutoShape 128"/>
                <p:cNvSpPr>
                  <a:spLocks/>
                </p:cNvSpPr>
                <p:nvPr/>
              </p:nvSpPr>
              <p:spPr bwMode="auto">
                <a:xfrm>
                  <a:off x="3504" y="3312"/>
                  <a:ext cx="48" cy="384"/>
                </a:xfrm>
                <a:prstGeom prst="leftBrace">
                  <a:avLst>
                    <a:gd name="adj1" fmla="val 66667"/>
                    <a:gd name="adj2" fmla="val 50000"/>
                  </a:avLst>
                </a:prstGeom>
                <a:noFill/>
                <a:ln w="9525">
                  <a:solidFill>
                    <a:srgbClr val="000000"/>
                  </a:solidFill>
                  <a:round/>
                  <a:headEnd/>
                  <a:tailEnd/>
                </a:ln>
              </p:spPr>
              <p:txBody>
                <a:bodyPr/>
                <a:lstStyle/>
                <a:p>
                  <a:endParaRPr lang="en-US"/>
                </a:p>
              </p:txBody>
            </p:sp>
            <p:sp>
              <p:nvSpPr>
                <p:cNvPr id="187" name="AutoShape 129"/>
                <p:cNvSpPr>
                  <a:spLocks/>
                </p:cNvSpPr>
                <p:nvPr/>
              </p:nvSpPr>
              <p:spPr bwMode="auto">
                <a:xfrm rot="5400000" flipV="1">
                  <a:off x="4379" y="2520"/>
                  <a:ext cx="48" cy="480"/>
                </a:xfrm>
                <a:prstGeom prst="leftBrace">
                  <a:avLst>
                    <a:gd name="adj1" fmla="val 83333"/>
                    <a:gd name="adj2" fmla="val 50000"/>
                  </a:avLst>
                </a:prstGeom>
                <a:noFill/>
                <a:ln w="9525">
                  <a:solidFill>
                    <a:srgbClr val="000000"/>
                  </a:solidFill>
                  <a:round/>
                  <a:headEnd/>
                  <a:tailEnd/>
                </a:ln>
              </p:spPr>
              <p:txBody>
                <a:bodyPr/>
                <a:lstStyle/>
                <a:p>
                  <a:endParaRPr lang="en-US"/>
                </a:p>
              </p:txBody>
            </p:sp>
            <p:sp>
              <p:nvSpPr>
                <p:cNvPr id="188" name="Text Box 130"/>
                <p:cNvSpPr txBox="1">
                  <a:spLocks noChangeArrowheads="1"/>
                </p:cNvSpPr>
                <p:nvPr/>
              </p:nvSpPr>
              <p:spPr bwMode="auto">
                <a:xfrm>
                  <a:off x="4259" y="2592"/>
                  <a:ext cx="275" cy="182"/>
                </a:xfrm>
                <a:prstGeom prst="rect">
                  <a:avLst/>
                </a:prstGeom>
                <a:noFill/>
                <a:ln w="9525">
                  <a:noFill/>
                  <a:miter lim="800000"/>
                  <a:headEnd/>
                  <a:tailEnd/>
                </a:ln>
              </p:spPr>
              <p:txBody>
                <a:bodyPr/>
                <a:lstStyle/>
                <a:p>
                  <a:pPr algn="ctr" eaLnBrk="0" hangingPunct="0"/>
                  <a:r>
                    <a:rPr lang="en-GB" sz="1400" b="1" i="1">
                      <a:latin typeface="Tahoma" pitchFamily="34" charset="0"/>
                    </a:rPr>
                    <a:t>C</a:t>
                  </a:r>
                  <a:endParaRPr lang="en-GB" sz="1400" b="1">
                    <a:latin typeface="Tahoma" pitchFamily="34" charset="0"/>
                  </a:endParaRPr>
                </a:p>
              </p:txBody>
            </p:sp>
            <p:sp>
              <p:nvSpPr>
                <p:cNvPr id="189" name="Text Box 131"/>
                <p:cNvSpPr txBox="1">
                  <a:spLocks noChangeArrowheads="1"/>
                </p:cNvSpPr>
                <p:nvPr/>
              </p:nvSpPr>
              <p:spPr bwMode="auto">
                <a:xfrm>
                  <a:off x="3456" y="2928"/>
                  <a:ext cx="294" cy="816"/>
                </a:xfrm>
                <a:prstGeom prst="rect">
                  <a:avLst/>
                </a:prstGeom>
                <a:noFill/>
                <a:ln w="9525">
                  <a:noFill/>
                  <a:miter lim="800000"/>
                  <a:headEnd/>
                  <a:tailEnd/>
                </a:ln>
              </p:spPr>
              <p:txBody>
                <a:bodyPr/>
                <a:lstStyle/>
                <a:p>
                  <a:pPr algn="r" eaLnBrk="0" hangingPunct="0">
                    <a:lnSpc>
                      <a:spcPct val="75000"/>
                    </a:lnSpc>
                  </a:pPr>
                  <a:r>
                    <a:rPr lang="en-GB" sz="1400" b="1"/>
                    <a:t>00</a:t>
                  </a:r>
                </a:p>
                <a:p>
                  <a:pPr algn="r" eaLnBrk="0" hangingPunct="0">
                    <a:lnSpc>
                      <a:spcPct val="75000"/>
                    </a:lnSpc>
                  </a:pPr>
                  <a:r>
                    <a:rPr lang="en-GB" sz="1400" b="1"/>
                    <a:t>   01</a:t>
                  </a:r>
                </a:p>
                <a:p>
                  <a:pPr algn="r" eaLnBrk="0" hangingPunct="0">
                    <a:lnSpc>
                      <a:spcPct val="75000"/>
                    </a:lnSpc>
                  </a:pPr>
                  <a:endParaRPr lang="en-GB" sz="1400" b="1"/>
                </a:p>
                <a:p>
                  <a:pPr algn="r" eaLnBrk="0" hangingPunct="0">
                    <a:lnSpc>
                      <a:spcPct val="75000"/>
                    </a:lnSpc>
                  </a:pPr>
                  <a:r>
                    <a:rPr lang="en-GB" sz="1400" b="1"/>
                    <a:t>11</a:t>
                  </a:r>
                </a:p>
                <a:p>
                  <a:pPr algn="r" eaLnBrk="0" hangingPunct="0">
                    <a:lnSpc>
                      <a:spcPct val="75000"/>
                    </a:lnSpc>
                  </a:pPr>
                  <a:endParaRPr lang="en-GB" sz="1400" b="1"/>
                </a:p>
                <a:p>
                  <a:pPr algn="r" eaLnBrk="0" hangingPunct="0">
                    <a:lnSpc>
                      <a:spcPct val="75000"/>
                    </a:lnSpc>
                  </a:pPr>
                  <a:r>
                    <a:rPr lang="en-GB" sz="1400" b="1"/>
                    <a:t>10</a:t>
                  </a:r>
                </a:p>
              </p:txBody>
            </p:sp>
            <p:sp>
              <p:nvSpPr>
                <p:cNvPr id="190" name="Text Box 132"/>
                <p:cNvSpPr txBox="1">
                  <a:spLocks noChangeArrowheads="1"/>
                </p:cNvSpPr>
                <p:nvPr/>
              </p:nvSpPr>
              <p:spPr bwMode="auto">
                <a:xfrm>
                  <a:off x="3696" y="2759"/>
                  <a:ext cx="960" cy="144"/>
                </a:xfrm>
                <a:prstGeom prst="rect">
                  <a:avLst/>
                </a:prstGeom>
                <a:noFill/>
                <a:ln w="9525">
                  <a:noFill/>
                  <a:miter lim="800000"/>
                  <a:headEnd/>
                  <a:tailEnd/>
                </a:ln>
              </p:spPr>
              <p:txBody>
                <a:bodyPr/>
                <a:lstStyle/>
                <a:p>
                  <a:pPr eaLnBrk="0" hangingPunct="0"/>
                  <a:r>
                    <a:rPr lang="en-GB" sz="1400" b="1"/>
                    <a:t>00    01   11    10</a:t>
                  </a:r>
                </a:p>
              </p:txBody>
            </p:sp>
            <p:sp>
              <p:nvSpPr>
                <p:cNvPr id="191" name="AutoShape 133"/>
                <p:cNvSpPr>
                  <a:spLocks/>
                </p:cNvSpPr>
                <p:nvPr/>
              </p:nvSpPr>
              <p:spPr bwMode="auto">
                <a:xfrm rot="-5400000">
                  <a:off x="4152" y="3528"/>
                  <a:ext cx="48" cy="480"/>
                </a:xfrm>
                <a:prstGeom prst="leftBrace">
                  <a:avLst>
                    <a:gd name="adj1" fmla="val 83333"/>
                    <a:gd name="adj2" fmla="val 50000"/>
                  </a:avLst>
                </a:prstGeom>
                <a:noFill/>
                <a:ln w="9525">
                  <a:solidFill>
                    <a:srgbClr val="000000"/>
                  </a:solidFill>
                  <a:round/>
                  <a:headEnd/>
                  <a:tailEnd/>
                </a:ln>
              </p:spPr>
              <p:txBody>
                <a:bodyPr/>
                <a:lstStyle/>
                <a:p>
                  <a:endParaRPr lang="en-US"/>
                </a:p>
              </p:txBody>
            </p:sp>
            <p:sp>
              <p:nvSpPr>
                <p:cNvPr id="192" name="Text Box 134"/>
                <p:cNvSpPr txBox="1">
                  <a:spLocks noChangeArrowheads="1"/>
                </p:cNvSpPr>
                <p:nvPr/>
              </p:nvSpPr>
              <p:spPr bwMode="auto">
                <a:xfrm>
                  <a:off x="4032" y="3744"/>
                  <a:ext cx="275" cy="173"/>
                </a:xfrm>
                <a:prstGeom prst="rect">
                  <a:avLst/>
                </a:prstGeom>
                <a:noFill/>
                <a:ln w="9525">
                  <a:noFill/>
                  <a:miter lim="800000"/>
                  <a:headEnd/>
                  <a:tailEnd/>
                </a:ln>
              </p:spPr>
              <p:txBody>
                <a:bodyPr/>
                <a:lstStyle/>
                <a:p>
                  <a:pPr algn="ctr" eaLnBrk="0" hangingPunct="0"/>
                  <a:r>
                    <a:rPr lang="en-GB" sz="1400" b="1" i="1">
                      <a:latin typeface="Tahoma" pitchFamily="34" charset="0"/>
                    </a:rPr>
                    <a:t>x</a:t>
                  </a:r>
                  <a:endParaRPr lang="en-GB" sz="1400" b="1">
                    <a:latin typeface="Tahoma" pitchFamily="34" charset="0"/>
                  </a:endParaRPr>
                </a:p>
              </p:txBody>
            </p:sp>
            <p:sp>
              <p:nvSpPr>
                <p:cNvPr id="193" name="Line 135"/>
                <p:cNvSpPr>
                  <a:spLocks noChangeShapeType="1"/>
                </p:cNvSpPr>
                <p:nvPr/>
              </p:nvSpPr>
              <p:spPr bwMode="auto">
                <a:xfrm flipH="1" flipV="1">
                  <a:off x="3430" y="2705"/>
                  <a:ext cx="248" cy="231"/>
                </a:xfrm>
                <a:prstGeom prst="line">
                  <a:avLst/>
                </a:prstGeom>
                <a:noFill/>
                <a:ln w="9525">
                  <a:solidFill>
                    <a:srgbClr val="000000"/>
                  </a:solidFill>
                  <a:round/>
                  <a:headEnd/>
                  <a:tailEnd/>
                </a:ln>
              </p:spPr>
              <p:txBody>
                <a:bodyPr/>
                <a:lstStyle/>
                <a:p>
                  <a:endParaRPr lang="en-US"/>
                </a:p>
              </p:txBody>
            </p:sp>
            <p:sp>
              <p:nvSpPr>
                <p:cNvPr id="194" name="Text Box 136"/>
                <p:cNvSpPr txBox="1">
                  <a:spLocks noChangeArrowheads="1"/>
                </p:cNvSpPr>
                <p:nvPr/>
              </p:nvSpPr>
              <p:spPr bwMode="auto">
                <a:xfrm>
                  <a:off x="3312" y="2736"/>
                  <a:ext cx="274" cy="230"/>
                </a:xfrm>
                <a:prstGeom prst="rect">
                  <a:avLst/>
                </a:prstGeom>
                <a:noFill/>
                <a:ln w="9525">
                  <a:noFill/>
                  <a:miter lim="800000"/>
                  <a:headEnd/>
                  <a:tailEnd/>
                </a:ln>
              </p:spPr>
              <p:txBody>
                <a:bodyPr/>
                <a:lstStyle/>
                <a:p>
                  <a:pPr algn="ctr" eaLnBrk="0" hangingPunct="0"/>
                  <a:r>
                    <a:rPr lang="en-GB" sz="1400" b="1" i="1">
                      <a:latin typeface="Tahoma" pitchFamily="34" charset="0"/>
                    </a:rPr>
                    <a:t>AB</a:t>
                  </a:r>
                  <a:endParaRPr lang="en-GB" sz="1400" b="1">
                    <a:latin typeface="Tahoma" pitchFamily="34" charset="0"/>
                  </a:endParaRPr>
                </a:p>
              </p:txBody>
            </p:sp>
            <p:sp>
              <p:nvSpPr>
                <p:cNvPr id="195" name="Text Box 137"/>
                <p:cNvSpPr txBox="1">
                  <a:spLocks noChangeArrowheads="1"/>
                </p:cNvSpPr>
                <p:nvPr/>
              </p:nvSpPr>
              <p:spPr bwMode="auto">
                <a:xfrm>
                  <a:off x="3456" y="2641"/>
                  <a:ext cx="321" cy="183"/>
                </a:xfrm>
                <a:prstGeom prst="rect">
                  <a:avLst/>
                </a:prstGeom>
                <a:noFill/>
                <a:ln w="9525">
                  <a:noFill/>
                  <a:miter lim="800000"/>
                  <a:headEnd/>
                  <a:tailEnd/>
                </a:ln>
              </p:spPr>
              <p:txBody>
                <a:bodyPr/>
                <a:lstStyle/>
                <a:p>
                  <a:pPr algn="ctr" eaLnBrk="0" hangingPunct="0"/>
                  <a:r>
                    <a:rPr lang="en-GB" sz="1400" b="1" i="1">
                      <a:latin typeface="Tahoma" pitchFamily="34" charset="0"/>
                    </a:rPr>
                    <a:t>Cx</a:t>
                  </a:r>
                  <a:endParaRPr lang="en-GB" sz="1400" b="1">
                    <a:latin typeface="Tahoma" pitchFamily="34" charset="0"/>
                  </a:endParaRPr>
                </a:p>
              </p:txBody>
            </p:sp>
            <p:sp>
              <p:nvSpPr>
                <p:cNvPr id="196" name="Line 138"/>
                <p:cNvSpPr>
                  <a:spLocks noChangeShapeType="1"/>
                </p:cNvSpPr>
                <p:nvPr/>
              </p:nvSpPr>
              <p:spPr bwMode="auto">
                <a:xfrm>
                  <a:off x="4176" y="2928"/>
                  <a:ext cx="0" cy="768"/>
                </a:xfrm>
                <a:prstGeom prst="line">
                  <a:avLst/>
                </a:prstGeom>
                <a:noFill/>
                <a:ln w="15875">
                  <a:solidFill>
                    <a:srgbClr val="000000"/>
                  </a:solidFill>
                  <a:round/>
                  <a:headEnd/>
                  <a:tailEnd/>
                </a:ln>
              </p:spPr>
              <p:txBody>
                <a:bodyPr/>
                <a:lstStyle/>
                <a:p>
                  <a:endParaRPr lang="en-US"/>
                </a:p>
              </p:txBody>
            </p:sp>
            <p:sp>
              <p:nvSpPr>
                <p:cNvPr id="197" name="Line 139"/>
                <p:cNvSpPr>
                  <a:spLocks noChangeShapeType="1"/>
                </p:cNvSpPr>
                <p:nvPr/>
              </p:nvSpPr>
              <p:spPr bwMode="auto">
                <a:xfrm>
                  <a:off x="4416" y="2928"/>
                  <a:ext cx="0" cy="768"/>
                </a:xfrm>
                <a:prstGeom prst="line">
                  <a:avLst/>
                </a:prstGeom>
                <a:noFill/>
                <a:ln w="15875">
                  <a:solidFill>
                    <a:srgbClr val="000000"/>
                  </a:solidFill>
                  <a:round/>
                  <a:headEnd/>
                  <a:tailEnd/>
                </a:ln>
              </p:spPr>
              <p:txBody>
                <a:bodyPr/>
                <a:lstStyle/>
                <a:p>
                  <a:endParaRPr lang="en-US"/>
                </a:p>
              </p:txBody>
            </p:sp>
            <p:sp>
              <p:nvSpPr>
                <p:cNvPr id="198" name="Text Box 140"/>
                <p:cNvSpPr txBox="1">
                  <a:spLocks noChangeArrowheads="1"/>
                </p:cNvSpPr>
                <p:nvPr/>
              </p:nvSpPr>
              <p:spPr bwMode="auto">
                <a:xfrm>
                  <a:off x="4752" y="3216"/>
                  <a:ext cx="144" cy="192"/>
                </a:xfrm>
                <a:prstGeom prst="rect">
                  <a:avLst/>
                </a:prstGeom>
                <a:noFill/>
                <a:ln w="9525">
                  <a:noFill/>
                  <a:miter lim="800000"/>
                  <a:headEnd/>
                  <a:tailEnd/>
                </a:ln>
              </p:spPr>
              <p:txBody>
                <a:bodyPr/>
                <a:lstStyle/>
                <a:p>
                  <a:pPr algn="ctr" eaLnBrk="0" hangingPunct="0"/>
                  <a:r>
                    <a:rPr lang="en-GB" sz="1400" b="1" i="1">
                      <a:latin typeface="Tahoma" pitchFamily="34" charset="0"/>
                    </a:rPr>
                    <a:t>B</a:t>
                  </a:r>
                  <a:endParaRPr lang="en-GB" sz="1400" b="1">
                    <a:latin typeface="Tahoma" pitchFamily="34" charset="0"/>
                  </a:endParaRPr>
                </a:p>
              </p:txBody>
            </p:sp>
            <p:sp>
              <p:nvSpPr>
                <p:cNvPr id="199" name="Line 141"/>
                <p:cNvSpPr>
                  <a:spLocks noChangeShapeType="1"/>
                </p:cNvSpPr>
                <p:nvPr/>
              </p:nvSpPr>
              <p:spPr bwMode="auto">
                <a:xfrm>
                  <a:off x="3696" y="3312"/>
                  <a:ext cx="960" cy="0"/>
                </a:xfrm>
                <a:prstGeom prst="line">
                  <a:avLst/>
                </a:prstGeom>
                <a:noFill/>
                <a:ln w="15875">
                  <a:solidFill>
                    <a:srgbClr val="000000"/>
                  </a:solidFill>
                  <a:round/>
                  <a:headEnd/>
                  <a:tailEnd/>
                </a:ln>
              </p:spPr>
              <p:txBody>
                <a:bodyPr/>
                <a:lstStyle/>
                <a:p>
                  <a:endParaRPr lang="en-US"/>
                </a:p>
              </p:txBody>
            </p:sp>
            <p:sp>
              <p:nvSpPr>
                <p:cNvPr id="200" name="Line 142"/>
                <p:cNvSpPr>
                  <a:spLocks noChangeShapeType="1"/>
                </p:cNvSpPr>
                <p:nvPr/>
              </p:nvSpPr>
              <p:spPr bwMode="auto">
                <a:xfrm>
                  <a:off x="3696" y="3504"/>
                  <a:ext cx="960" cy="0"/>
                </a:xfrm>
                <a:prstGeom prst="line">
                  <a:avLst/>
                </a:prstGeom>
                <a:noFill/>
                <a:ln w="15875">
                  <a:solidFill>
                    <a:srgbClr val="000000"/>
                  </a:solidFill>
                  <a:round/>
                  <a:headEnd/>
                  <a:tailEnd/>
                </a:ln>
              </p:spPr>
              <p:txBody>
                <a:bodyPr/>
                <a:lstStyle/>
                <a:p>
                  <a:endParaRPr lang="en-US"/>
                </a:p>
              </p:txBody>
            </p:sp>
            <p:sp>
              <p:nvSpPr>
                <p:cNvPr id="201" name="AutoShape 143"/>
                <p:cNvSpPr>
                  <a:spLocks/>
                </p:cNvSpPr>
                <p:nvPr/>
              </p:nvSpPr>
              <p:spPr bwMode="auto">
                <a:xfrm flipH="1">
                  <a:off x="4704" y="3120"/>
                  <a:ext cx="48" cy="384"/>
                </a:xfrm>
                <a:prstGeom prst="leftBrace">
                  <a:avLst>
                    <a:gd name="adj1" fmla="val 66667"/>
                    <a:gd name="adj2" fmla="val 50000"/>
                  </a:avLst>
                </a:prstGeom>
                <a:noFill/>
                <a:ln w="9525">
                  <a:solidFill>
                    <a:srgbClr val="000000"/>
                  </a:solidFill>
                  <a:round/>
                  <a:headEnd/>
                  <a:tailEnd/>
                </a:ln>
              </p:spPr>
              <p:txBody>
                <a:bodyPr/>
                <a:lstStyle/>
                <a:p>
                  <a:endParaRPr lang="en-US"/>
                </a:p>
              </p:txBody>
            </p:sp>
            <p:sp>
              <p:nvSpPr>
                <p:cNvPr id="202" name="Text Box 144"/>
                <p:cNvSpPr txBox="1">
                  <a:spLocks noChangeArrowheads="1"/>
                </p:cNvSpPr>
                <p:nvPr/>
              </p:nvSpPr>
              <p:spPr bwMode="auto">
                <a:xfrm>
                  <a:off x="3984" y="292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03" name="Text Box 145"/>
                <p:cNvSpPr txBox="1">
                  <a:spLocks noChangeArrowheads="1"/>
                </p:cNvSpPr>
                <p:nvPr/>
              </p:nvSpPr>
              <p:spPr bwMode="auto">
                <a:xfrm>
                  <a:off x="3744" y="3312"/>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04" name="Text Box 146"/>
                <p:cNvSpPr txBox="1">
                  <a:spLocks noChangeArrowheads="1"/>
                </p:cNvSpPr>
                <p:nvPr/>
              </p:nvSpPr>
              <p:spPr bwMode="auto">
                <a:xfrm>
                  <a:off x="4464" y="292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05" name="Text Box 147"/>
                <p:cNvSpPr txBox="1">
                  <a:spLocks noChangeArrowheads="1"/>
                </p:cNvSpPr>
                <p:nvPr/>
              </p:nvSpPr>
              <p:spPr bwMode="auto">
                <a:xfrm>
                  <a:off x="3984" y="3120"/>
                  <a:ext cx="192" cy="192"/>
                </a:xfrm>
                <a:prstGeom prst="rect">
                  <a:avLst/>
                </a:prstGeom>
                <a:noFill/>
                <a:ln w="9525">
                  <a:noFill/>
                  <a:miter lim="800000"/>
                  <a:headEnd/>
                  <a:tailEnd/>
                </a:ln>
              </p:spPr>
              <p:txBody>
                <a:bodyPr>
                  <a:spAutoFit/>
                </a:bodyPr>
                <a:lstStyle/>
                <a:p>
                  <a:pPr eaLnBrk="0" hangingPunct="0">
                    <a:spcBef>
                      <a:spcPct val="50000"/>
                    </a:spcBef>
                  </a:pPr>
                  <a:r>
                    <a:rPr lang="en-GB" sz="1400" b="1"/>
                    <a:t>1</a:t>
                  </a:r>
                </a:p>
              </p:txBody>
            </p:sp>
            <p:sp>
              <p:nvSpPr>
                <p:cNvPr id="206" name="Text Box 148"/>
                <p:cNvSpPr txBox="1">
                  <a:spLocks noChangeArrowheads="1"/>
                </p:cNvSpPr>
                <p:nvPr/>
              </p:nvSpPr>
              <p:spPr bwMode="auto">
                <a:xfrm>
                  <a:off x="3744" y="292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07" name="Text Box 149"/>
                <p:cNvSpPr txBox="1">
                  <a:spLocks noChangeArrowheads="1"/>
                </p:cNvSpPr>
                <p:nvPr/>
              </p:nvSpPr>
              <p:spPr bwMode="auto">
                <a:xfrm>
                  <a:off x="3984" y="3312"/>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08" name="Text Box 150"/>
                <p:cNvSpPr txBox="1">
                  <a:spLocks noChangeArrowheads="1"/>
                </p:cNvSpPr>
                <p:nvPr/>
              </p:nvSpPr>
              <p:spPr bwMode="auto">
                <a:xfrm>
                  <a:off x="4224" y="3312"/>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09" name="Text Box 151"/>
                <p:cNvSpPr txBox="1">
                  <a:spLocks noChangeArrowheads="1"/>
                </p:cNvSpPr>
                <p:nvPr/>
              </p:nvSpPr>
              <p:spPr bwMode="auto">
                <a:xfrm>
                  <a:off x="4464" y="3312"/>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10" name="AutoShape 152"/>
                <p:cNvSpPr>
                  <a:spLocks noChangeArrowheads="1"/>
                </p:cNvSpPr>
                <p:nvPr/>
              </p:nvSpPr>
              <p:spPr bwMode="auto">
                <a:xfrm>
                  <a:off x="4224" y="3146"/>
                  <a:ext cx="384" cy="335"/>
                </a:xfrm>
                <a:prstGeom prst="roundRect">
                  <a:avLst>
                    <a:gd name="adj" fmla="val 16667"/>
                  </a:avLst>
                </a:prstGeom>
                <a:noFill/>
                <a:ln w="15875">
                  <a:solidFill>
                    <a:srgbClr val="993366"/>
                  </a:solidFill>
                  <a:round/>
                  <a:headEnd/>
                  <a:tailEnd/>
                </a:ln>
              </p:spPr>
              <p:txBody>
                <a:bodyPr wrap="none" anchor="ctr"/>
                <a:lstStyle/>
                <a:p>
                  <a:endParaRPr lang="en-US"/>
                </a:p>
              </p:txBody>
            </p:sp>
            <p:sp>
              <p:nvSpPr>
                <p:cNvPr id="211" name="Text Box 153"/>
                <p:cNvSpPr txBox="1">
                  <a:spLocks noChangeArrowheads="1"/>
                </p:cNvSpPr>
                <p:nvPr/>
              </p:nvSpPr>
              <p:spPr bwMode="auto">
                <a:xfrm>
                  <a:off x="4464" y="3120"/>
                  <a:ext cx="192" cy="192"/>
                </a:xfrm>
                <a:prstGeom prst="rect">
                  <a:avLst/>
                </a:prstGeom>
                <a:noFill/>
                <a:ln w="9525">
                  <a:noFill/>
                  <a:miter lim="800000"/>
                  <a:headEnd/>
                  <a:tailEnd/>
                </a:ln>
              </p:spPr>
              <p:txBody>
                <a:bodyPr>
                  <a:spAutoFit/>
                </a:bodyPr>
                <a:lstStyle/>
                <a:p>
                  <a:pPr eaLnBrk="0" hangingPunct="0">
                    <a:spcBef>
                      <a:spcPct val="50000"/>
                    </a:spcBef>
                  </a:pPr>
                  <a:r>
                    <a:rPr lang="en-GB" sz="1400" b="1"/>
                    <a:t>1</a:t>
                  </a:r>
                </a:p>
              </p:txBody>
            </p:sp>
            <p:sp>
              <p:nvSpPr>
                <p:cNvPr id="212" name="Line 154"/>
                <p:cNvSpPr>
                  <a:spLocks noChangeShapeType="1"/>
                </p:cNvSpPr>
                <p:nvPr/>
              </p:nvSpPr>
              <p:spPr bwMode="auto">
                <a:xfrm>
                  <a:off x="3696" y="3504"/>
                  <a:ext cx="960" cy="0"/>
                </a:xfrm>
                <a:prstGeom prst="line">
                  <a:avLst/>
                </a:prstGeom>
                <a:noFill/>
                <a:ln w="15875">
                  <a:solidFill>
                    <a:srgbClr val="000000"/>
                  </a:solidFill>
                  <a:round/>
                  <a:headEnd/>
                  <a:tailEnd/>
                </a:ln>
              </p:spPr>
              <p:txBody>
                <a:bodyPr/>
                <a:lstStyle/>
                <a:p>
                  <a:endParaRPr lang="en-US"/>
                </a:p>
              </p:txBody>
            </p:sp>
            <p:sp>
              <p:nvSpPr>
                <p:cNvPr id="213" name="Line 155"/>
                <p:cNvSpPr>
                  <a:spLocks noChangeShapeType="1"/>
                </p:cNvSpPr>
                <p:nvPr/>
              </p:nvSpPr>
              <p:spPr bwMode="auto">
                <a:xfrm>
                  <a:off x="3696" y="3696"/>
                  <a:ext cx="960" cy="0"/>
                </a:xfrm>
                <a:prstGeom prst="line">
                  <a:avLst/>
                </a:prstGeom>
                <a:noFill/>
                <a:ln w="15875">
                  <a:solidFill>
                    <a:srgbClr val="000000"/>
                  </a:solidFill>
                  <a:round/>
                  <a:headEnd/>
                  <a:tailEnd/>
                </a:ln>
              </p:spPr>
              <p:txBody>
                <a:bodyPr/>
                <a:lstStyle/>
                <a:p>
                  <a:endParaRPr lang="en-US"/>
                </a:p>
              </p:txBody>
            </p:sp>
            <p:sp>
              <p:nvSpPr>
                <p:cNvPr id="214" name="Text Box 156"/>
                <p:cNvSpPr txBox="1">
                  <a:spLocks noChangeArrowheads="1"/>
                </p:cNvSpPr>
                <p:nvPr/>
              </p:nvSpPr>
              <p:spPr bwMode="auto">
                <a:xfrm>
                  <a:off x="3744" y="3504"/>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15" name="Text Box 157"/>
                <p:cNvSpPr txBox="1">
                  <a:spLocks noChangeArrowheads="1"/>
                </p:cNvSpPr>
                <p:nvPr/>
              </p:nvSpPr>
              <p:spPr bwMode="auto">
                <a:xfrm>
                  <a:off x="3984" y="3504"/>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16" name="Text Box 158"/>
                <p:cNvSpPr txBox="1">
                  <a:spLocks noChangeArrowheads="1"/>
                </p:cNvSpPr>
                <p:nvPr/>
              </p:nvSpPr>
              <p:spPr bwMode="auto">
                <a:xfrm>
                  <a:off x="4224" y="3504"/>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17" name="Text Box 159"/>
                <p:cNvSpPr txBox="1">
                  <a:spLocks noChangeArrowheads="1"/>
                </p:cNvSpPr>
                <p:nvPr/>
              </p:nvSpPr>
              <p:spPr bwMode="auto">
                <a:xfrm>
                  <a:off x="4464" y="3504"/>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18" name="Text Box 160"/>
                <p:cNvSpPr txBox="1">
                  <a:spLocks noChangeArrowheads="1"/>
                </p:cNvSpPr>
                <p:nvPr/>
              </p:nvSpPr>
              <p:spPr bwMode="auto">
                <a:xfrm>
                  <a:off x="4224" y="3120"/>
                  <a:ext cx="192" cy="192"/>
                </a:xfrm>
                <a:prstGeom prst="rect">
                  <a:avLst/>
                </a:prstGeom>
                <a:noFill/>
                <a:ln w="9525">
                  <a:noFill/>
                  <a:miter lim="800000"/>
                  <a:headEnd/>
                  <a:tailEnd/>
                </a:ln>
              </p:spPr>
              <p:txBody>
                <a:bodyPr>
                  <a:spAutoFit/>
                </a:bodyPr>
                <a:lstStyle/>
                <a:p>
                  <a:pPr eaLnBrk="0" hangingPunct="0">
                    <a:spcBef>
                      <a:spcPct val="50000"/>
                    </a:spcBef>
                  </a:pPr>
                  <a:r>
                    <a:rPr lang="en-GB" sz="1400" b="1"/>
                    <a:t>1</a:t>
                  </a:r>
                </a:p>
              </p:txBody>
            </p:sp>
            <p:sp>
              <p:nvSpPr>
                <p:cNvPr id="219" name="AutoShape 161"/>
                <p:cNvSpPr>
                  <a:spLocks noChangeArrowheads="1"/>
                </p:cNvSpPr>
                <p:nvPr/>
              </p:nvSpPr>
              <p:spPr bwMode="auto">
                <a:xfrm>
                  <a:off x="3986" y="3140"/>
                  <a:ext cx="384" cy="338"/>
                </a:xfrm>
                <a:prstGeom prst="roundRect">
                  <a:avLst>
                    <a:gd name="adj" fmla="val 16667"/>
                  </a:avLst>
                </a:prstGeom>
                <a:noFill/>
                <a:ln w="15875">
                  <a:solidFill>
                    <a:srgbClr val="0000FF"/>
                  </a:solidFill>
                  <a:round/>
                  <a:headEnd/>
                  <a:tailEnd/>
                </a:ln>
              </p:spPr>
              <p:txBody>
                <a:bodyPr wrap="none" anchor="ctr"/>
                <a:lstStyle/>
                <a:p>
                  <a:endParaRPr lang="en-US"/>
                </a:p>
              </p:txBody>
            </p:sp>
          </p:grpSp>
          <p:sp>
            <p:nvSpPr>
              <p:cNvPr id="180" name="Text Box 100"/>
              <p:cNvSpPr txBox="1">
                <a:spLocks noChangeArrowheads="1"/>
              </p:cNvSpPr>
              <p:nvPr/>
            </p:nvSpPr>
            <p:spPr bwMode="auto">
              <a:xfrm>
                <a:off x="5559711" y="4877867"/>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181" name="Text Box 100"/>
              <p:cNvSpPr txBox="1">
                <a:spLocks noChangeArrowheads="1"/>
              </p:cNvSpPr>
              <p:nvPr/>
            </p:nvSpPr>
            <p:spPr bwMode="auto">
              <a:xfrm>
                <a:off x="6296024" y="4576762"/>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grpSp>
      </p:grpSp>
    </p:spTree>
    <p:extLst>
      <p:ext uri="{BB962C8B-B14F-4D97-AF65-F5344CB8AC3E}">
        <p14:creationId xmlns:p14="http://schemas.microsoft.com/office/powerpoint/2010/main" val="33229351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dissolve">
                                      <p:cBhvr>
                                        <p:cTn id="17" dur="5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6.4 Design: Example #3 (3/4)</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27</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73" name="Rectangle 3"/>
          <p:cNvSpPr txBox="1">
            <a:spLocks noChangeArrowheads="1"/>
          </p:cNvSpPr>
          <p:nvPr/>
        </p:nvSpPr>
        <p:spPr>
          <a:xfrm>
            <a:off x="457200" y="1260475"/>
            <a:ext cx="8229600" cy="85090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638" indent="-274638" fontAlgn="auto">
              <a:spcAft>
                <a:spcPts val="0"/>
              </a:spcAft>
              <a:buSzPct val="100000"/>
              <a:buFont typeface="Wingdings" panose="05000000000000000000" pitchFamily="2" charset="2"/>
              <a:buChar char="§"/>
            </a:pPr>
            <a:r>
              <a:rPr lang="en-US" dirty="0"/>
              <a:t>From state table, obtain expressions for flip-flop inputs (cont’d).</a:t>
            </a:r>
          </a:p>
        </p:txBody>
      </p:sp>
      <p:sp>
        <p:nvSpPr>
          <p:cNvPr id="273" name="Text Box 243"/>
          <p:cNvSpPr txBox="1">
            <a:spLocks noChangeArrowheads="1"/>
          </p:cNvSpPr>
          <p:nvPr/>
        </p:nvSpPr>
        <p:spPr bwMode="auto">
          <a:xfrm>
            <a:off x="990600" y="3459162"/>
            <a:ext cx="1143000" cy="366713"/>
          </a:xfrm>
          <a:prstGeom prst="rect">
            <a:avLst/>
          </a:prstGeom>
          <a:noFill/>
          <a:ln w="9525">
            <a:noFill/>
            <a:miter lim="800000"/>
            <a:headEnd/>
            <a:tailEnd/>
          </a:ln>
        </p:spPr>
        <p:txBody>
          <a:bodyPr>
            <a:spAutoFit/>
          </a:bodyPr>
          <a:lstStyle/>
          <a:p>
            <a:pPr algn="ctr" eaLnBrk="0" hangingPunct="0">
              <a:spcBef>
                <a:spcPct val="50000"/>
              </a:spcBef>
            </a:pPr>
            <a:r>
              <a:rPr lang="en-GB" b="1" i="1">
                <a:solidFill>
                  <a:srgbClr val="006600"/>
                </a:solidFill>
              </a:rPr>
              <a:t>SC = x'</a:t>
            </a:r>
          </a:p>
        </p:txBody>
      </p:sp>
      <p:sp>
        <p:nvSpPr>
          <p:cNvPr id="274" name="Text Box 244"/>
          <p:cNvSpPr txBox="1">
            <a:spLocks noChangeArrowheads="1"/>
          </p:cNvSpPr>
          <p:nvPr/>
        </p:nvSpPr>
        <p:spPr bwMode="auto">
          <a:xfrm>
            <a:off x="7467600" y="3459162"/>
            <a:ext cx="1219200" cy="366713"/>
          </a:xfrm>
          <a:prstGeom prst="rect">
            <a:avLst/>
          </a:prstGeom>
          <a:noFill/>
          <a:ln w="9525">
            <a:noFill/>
            <a:miter lim="800000"/>
            <a:headEnd/>
            <a:tailEnd/>
          </a:ln>
        </p:spPr>
        <p:txBody>
          <a:bodyPr>
            <a:spAutoFit/>
          </a:bodyPr>
          <a:lstStyle/>
          <a:p>
            <a:pPr algn="ctr" eaLnBrk="0" hangingPunct="0">
              <a:spcBef>
                <a:spcPct val="50000"/>
              </a:spcBef>
            </a:pPr>
            <a:r>
              <a:rPr lang="en-GB" b="1" i="1">
                <a:solidFill>
                  <a:srgbClr val="006600"/>
                </a:solidFill>
              </a:rPr>
              <a:t>RC = x</a:t>
            </a:r>
          </a:p>
        </p:txBody>
      </p:sp>
      <p:sp>
        <p:nvSpPr>
          <p:cNvPr id="275" name="Text Box 245"/>
          <p:cNvSpPr txBox="1">
            <a:spLocks noChangeArrowheads="1"/>
          </p:cNvSpPr>
          <p:nvPr/>
        </p:nvSpPr>
        <p:spPr bwMode="auto">
          <a:xfrm>
            <a:off x="6019800" y="5897562"/>
            <a:ext cx="1066800" cy="366713"/>
          </a:xfrm>
          <a:prstGeom prst="rect">
            <a:avLst/>
          </a:prstGeom>
          <a:noFill/>
          <a:ln w="9525">
            <a:noFill/>
            <a:miter lim="800000"/>
            <a:headEnd/>
            <a:tailEnd/>
          </a:ln>
        </p:spPr>
        <p:txBody>
          <a:bodyPr>
            <a:spAutoFit/>
          </a:bodyPr>
          <a:lstStyle/>
          <a:p>
            <a:pPr algn="ctr" eaLnBrk="0" hangingPunct="0">
              <a:spcBef>
                <a:spcPct val="50000"/>
              </a:spcBef>
            </a:pPr>
            <a:r>
              <a:rPr lang="en-GB" b="1" i="1"/>
              <a:t>y = A∙x</a:t>
            </a:r>
          </a:p>
        </p:txBody>
      </p:sp>
      <p:grpSp>
        <p:nvGrpSpPr>
          <p:cNvPr id="110" name="Group 109"/>
          <p:cNvGrpSpPr/>
          <p:nvPr/>
        </p:nvGrpSpPr>
        <p:grpSpPr>
          <a:xfrm>
            <a:off x="609600" y="2011362"/>
            <a:ext cx="8077200" cy="4389438"/>
            <a:chOff x="609600" y="2011362"/>
            <a:chExt cx="8077200" cy="4389438"/>
          </a:xfrm>
        </p:grpSpPr>
        <p:sp>
          <p:nvSpPr>
            <p:cNvPr id="111" name="Line 105"/>
            <p:cNvSpPr>
              <a:spLocks noChangeShapeType="1"/>
            </p:cNvSpPr>
            <p:nvPr/>
          </p:nvSpPr>
          <p:spPr bwMode="auto">
            <a:xfrm>
              <a:off x="609600" y="4144962"/>
              <a:ext cx="8077200" cy="0"/>
            </a:xfrm>
            <a:prstGeom prst="line">
              <a:avLst/>
            </a:prstGeom>
            <a:noFill/>
            <a:ln w="19050">
              <a:solidFill>
                <a:schemeClr val="tx1"/>
              </a:solidFill>
              <a:round/>
              <a:headEnd/>
              <a:tailEnd/>
            </a:ln>
          </p:spPr>
          <p:txBody>
            <a:bodyPr wrap="none" anchor="ctr"/>
            <a:lstStyle/>
            <a:p>
              <a:endParaRPr lang="en-US"/>
            </a:p>
          </p:txBody>
        </p:sp>
        <p:grpSp>
          <p:nvGrpSpPr>
            <p:cNvPr id="112" name="Group 111"/>
            <p:cNvGrpSpPr/>
            <p:nvPr/>
          </p:nvGrpSpPr>
          <p:grpSpPr>
            <a:xfrm>
              <a:off x="2209800" y="2011362"/>
              <a:ext cx="2514600" cy="2103438"/>
              <a:chOff x="2209800" y="2011362"/>
              <a:chExt cx="2514600" cy="2103438"/>
            </a:xfrm>
          </p:grpSpPr>
          <p:grpSp>
            <p:nvGrpSpPr>
              <p:cNvPr id="295" name="Group 146"/>
              <p:cNvGrpSpPr>
                <a:grpSpLocks/>
              </p:cNvGrpSpPr>
              <p:nvPr/>
            </p:nvGrpSpPr>
            <p:grpSpPr bwMode="auto">
              <a:xfrm>
                <a:off x="2209800" y="2011362"/>
                <a:ext cx="2514600" cy="2103438"/>
                <a:chOff x="1776" y="1248"/>
                <a:chExt cx="1584" cy="1325"/>
              </a:xfrm>
            </p:grpSpPr>
            <p:sp>
              <p:nvSpPr>
                <p:cNvPr id="301" name="AutoShape 147"/>
                <p:cNvSpPr>
                  <a:spLocks/>
                </p:cNvSpPr>
                <p:nvPr/>
              </p:nvSpPr>
              <p:spPr bwMode="auto">
                <a:xfrm flipH="1">
                  <a:off x="2160" y="1584"/>
                  <a:ext cx="192" cy="768"/>
                </a:xfrm>
                <a:prstGeom prst="leftBracket">
                  <a:avLst>
                    <a:gd name="adj" fmla="val 33333"/>
                  </a:avLst>
                </a:prstGeom>
                <a:solidFill>
                  <a:srgbClr val="CCFFCC"/>
                </a:solidFill>
                <a:ln w="9525">
                  <a:solidFill>
                    <a:schemeClr val="tx1"/>
                  </a:solidFill>
                  <a:round/>
                  <a:headEnd/>
                  <a:tailEnd/>
                </a:ln>
              </p:spPr>
              <p:txBody>
                <a:bodyPr wrap="none" anchor="ctr"/>
                <a:lstStyle/>
                <a:p>
                  <a:endParaRPr lang="en-US"/>
                </a:p>
              </p:txBody>
            </p:sp>
            <p:sp>
              <p:nvSpPr>
                <p:cNvPr id="302" name="AutoShape 148"/>
                <p:cNvSpPr>
                  <a:spLocks/>
                </p:cNvSpPr>
                <p:nvPr/>
              </p:nvSpPr>
              <p:spPr bwMode="auto">
                <a:xfrm>
                  <a:off x="2928" y="1584"/>
                  <a:ext cx="192" cy="768"/>
                </a:xfrm>
                <a:prstGeom prst="leftBracket">
                  <a:avLst>
                    <a:gd name="adj" fmla="val 33333"/>
                  </a:avLst>
                </a:prstGeom>
                <a:solidFill>
                  <a:srgbClr val="CCFFCC"/>
                </a:solidFill>
                <a:ln w="9525">
                  <a:solidFill>
                    <a:schemeClr val="tx1"/>
                  </a:solidFill>
                  <a:round/>
                  <a:headEnd/>
                  <a:tailEnd/>
                </a:ln>
              </p:spPr>
              <p:txBody>
                <a:bodyPr wrap="none" anchor="ctr"/>
                <a:lstStyle/>
                <a:p>
                  <a:endParaRPr lang="en-US"/>
                </a:p>
              </p:txBody>
            </p:sp>
            <p:sp>
              <p:nvSpPr>
                <p:cNvPr id="303" name="Rectangle 149"/>
                <p:cNvSpPr>
                  <a:spLocks noChangeArrowheads="1"/>
                </p:cNvSpPr>
                <p:nvPr/>
              </p:nvSpPr>
              <p:spPr bwMode="auto">
                <a:xfrm>
                  <a:off x="2160" y="1584"/>
                  <a:ext cx="965" cy="768"/>
                </a:xfrm>
                <a:prstGeom prst="rect">
                  <a:avLst/>
                </a:prstGeom>
                <a:noFill/>
                <a:ln w="15875">
                  <a:solidFill>
                    <a:srgbClr val="000000"/>
                  </a:solidFill>
                  <a:miter lim="800000"/>
                  <a:headEnd/>
                  <a:tailEnd/>
                </a:ln>
              </p:spPr>
              <p:txBody>
                <a:bodyPr/>
                <a:lstStyle/>
                <a:p>
                  <a:endParaRPr lang="en-US"/>
                </a:p>
              </p:txBody>
            </p:sp>
            <p:sp>
              <p:nvSpPr>
                <p:cNvPr id="304" name="Line 150"/>
                <p:cNvSpPr>
                  <a:spLocks noChangeShapeType="1"/>
                </p:cNvSpPr>
                <p:nvPr/>
              </p:nvSpPr>
              <p:spPr bwMode="auto">
                <a:xfrm>
                  <a:off x="2160" y="1776"/>
                  <a:ext cx="960" cy="0"/>
                </a:xfrm>
                <a:prstGeom prst="line">
                  <a:avLst/>
                </a:prstGeom>
                <a:noFill/>
                <a:ln w="15875">
                  <a:solidFill>
                    <a:srgbClr val="000000"/>
                  </a:solidFill>
                  <a:round/>
                  <a:headEnd/>
                  <a:tailEnd/>
                </a:ln>
              </p:spPr>
              <p:txBody>
                <a:bodyPr/>
                <a:lstStyle/>
                <a:p>
                  <a:endParaRPr lang="en-US"/>
                </a:p>
              </p:txBody>
            </p:sp>
            <p:sp>
              <p:nvSpPr>
                <p:cNvPr id="305" name="Line 151"/>
                <p:cNvSpPr>
                  <a:spLocks noChangeShapeType="1"/>
                </p:cNvSpPr>
                <p:nvPr/>
              </p:nvSpPr>
              <p:spPr bwMode="auto">
                <a:xfrm>
                  <a:off x="2400" y="1584"/>
                  <a:ext cx="0" cy="768"/>
                </a:xfrm>
                <a:prstGeom prst="line">
                  <a:avLst/>
                </a:prstGeom>
                <a:noFill/>
                <a:ln w="15875">
                  <a:solidFill>
                    <a:srgbClr val="000000"/>
                  </a:solidFill>
                  <a:round/>
                  <a:headEnd/>
                  <a:tailEnd/>
                </a:ln>
              </p:spPr>
              <p:txBody>
                <a:bodyPr/>
                <a:lstStyle/>
                <a:p>
                  <a:endParaRPr lang="en-US"/>
                </a:p>
              </p:txBody>
            </p:sp>
            <p:sp>
              <p:nvSpPr>
                <p:cNvPr id="306" name="Text Box 152"/>
                <p:cNvSpPr txBox="1">
                  <a:spLocks noChangeArrowheads="1"/>
                </p:cNvSpPr>
                <p:nvPr/>
              </p:nvSpPr>
              <p:spPr bwMode="auto">
                <a:xfrm>
                  <a:off x="1776" y="2064"/>
                  <a:ext cx="178" cy="230"/>
                </a:xfrm>
                <a:prstGeom prst="rect">
                  <a:avLst/>
                </a:prstGeom>
                <a:noFill/>
                <a:ln w="9525">
                  <a:noFill/>
                  <a:miter lim="800000"/>
                  <a:headEnd/>
                  <a:tailEnd/>
                </a:ln>
              </p:spPr>
              <p:txBody>
                <a:bodyPr/>
                <a:lstStyle/>
                <a:p>
                  <a:pPr algn="ctr" eaLnBrk="0" hangingPunct="0"/>
                  <a:r>
                    <a:rPr lang="en-GB" sz="1400" b="1" i="1">
                      <a:latin typeface="Tahoma" pitchFamily="34" charset="0"/>
                    </a:rPr>
                    <a:t>A</a:t>
                  </a:r>
                  <a:endParaRPr lang="en-GB" sz="1400" b="1">
                    <a:latin typeface="Tahoma" pitchFamily="34" charset="0"/>
                  </a:endParaRPr>
                </a:p>
              </p:txBody>
            </p:sp>
            <p:sp>
              <p:nvSpPr>
                <p:cNvPr id="307" name="AutoShape 153"/>
                <p:cNvSpPr>
                  <a:spLocks/>
                </p:cNvSpPr>
                <p:nvPr/>
              </p:nvSpPr>
              <p:spPr bwMode="auto">
                <a:xfrm>
                  <a:off x="1968" y="1968"/>
                  <a:ext cx="48" cy="384"/>
                </a:xfrm>
                <a:prstGeom prst="leftBrace">
                  <a:avLst>
                    <a:gd name="adj1" fmla="val 66667"/>
                    <a:gd name="adj2" fmla="val 50000"/>
                  </a:avLst>
                </a:prstGeom>
                <a:noFill/>
                <a:ln w="9525">
                  <a:solidFill>
                    <a:srgbClr val="000000"/>
                  </a:solidFill>
                  <a:round/>
                  <a:headEnd/>
                  <a:tailEnd/>
                </a:ln>
              </p:spPr>
              <p:txBody>
                <a:bodyPr/>
                <a:lstStyle/>
                <a:p>
                  <a:endParaRPr lang="en-US"/>
                </a:p>
              </p:txBody>
            </p:sp>
            <p:sp>
              <p:nvSpPr>
                <p:cNvPr id="308" name="AutoShape 154"/>
                <p:cNvSpPr>
                  <a:spLocks/>
                </p:cNvSpPr>
                <p:nvPr/>
              </p:nvSpPr>
              <p:spPr bwMode="auto">
                <a:xfrm rot="5400000" flipV="1">
                  <a:off x="2843" y="1176"/>
                  <a:ext cx="48" cy="480"/>
                </a:xfrm>
                <a:prstGeom prst="leftBrace">
                  <a:avLst>
                    <a:gd name="adj1" fmla="val 83333"/>
                    <a:gd name="adj2" fmla="val 50000"/>
                  </a:avLst>
                </a:prstGeom>
                <a:noFill/>
                <a:ln w="9525">
                  <a:solidFill>
                    <a:srgbClr val="000000"/>
                  </a:solidFill>
                  <a:round/>
                  <a:headEnd/>
                  <a:tailEnd/>
                </a:ln>
              </p:spPr>
              <p:txBody>
                <a:bodyPr/>
                <a:lstStyle/>
                <a:p>
                  <a:endParaRPr lang="en-US"/>
                </a:p>
              </p:txBody>
            </p:sp>
            <p:sp>
              <p:nvSpPr>
                <p:cNvPr id="309" name="Text Box 155"/>
                <p:cNvSpPr txBox="1">
                  <a:spLocks noChangeArrowheads="1"/>
                </p:cNvSpPr>
                <p:nvPr/>
              </p:nvSpPr>
              <p:spPr bwMode="auto">
                <a:xfrm>
                  <a:off x="2723" y="1248"/>
                  <a:ext cx="275" cy="182"/>
                </a:xfrm>
                <a:prstGeom prst="rect">
                  <a:avLst/>
                </a:prstGeom>
                <a:noFill/>
                <a:ln w="9525">
                  <a:noFill/>
                  <a:miter lim="800000"/>
                  <a:headEnd/>
                  <a:tailEnd/>
                </a:ln>
              </p:spPr>
              <p:txBody>
                <a:bodyPr/>
                <a:lstStyle/>
                <a:p>
                  <a:pPr algn="ctr" eaLnBrk="0" hangingPunct="0"/>
                  <a:r>
                    <a:rPr lang="en-GB" sz="1400" b="1" i="1">
                      <a:latin typeface="Tahoma" pitchFamily="34" charset="0"/>
                    </a:rPr>
                    <a:t>C</a:t>
                  </a:r>
                  <a:endParaRPr lang="en-GB" sz="1400" b="1">
                    <a:latin typeface="Tahoma" pitchFamily="34" charset="0"/>
                  </a:endParaRPr>
                </a:p>
              </p:txBody>
            </p:sp>
            <p:sp>
              <p:nvSpPr>
                <p:cNvPr id="310" name="Text Box 156"/>
                <p:cNvSpPr txBox="1">
                  <a:spLocks noChangeArrowheads="1"/>
                </p:cNvSpPr>
                <p:nvPr/>
              </p:nvSpPr>
              <p:spPr bwMode="auto">
                <a:xfrm>
                  <a:off x="1920" y="1584"/>
                  <a:ext cx="294" cy="816"/>
                </a:xfrm>
                <a:prstGeom prst="rect">
                  <a:avLst/>
                </a:prstGeom>
                <a:noFill/>
                <a:ln w="9525">
                  <a:noFill/>
                  <a:miter lim="800000"/>
                  <a:headEnd/>
                  <a:tailEnd/>
                </a:ln>
              </p:spPr>
              <p:txBody>
                <a:bodyPr/>
                <a:lstStyle/>
                <a:p>
                  <a:pPr algn="r" eaLnBrk="0" hangingPunct="0">
                    <a:lnSpc>
                      <a:spcPct val="75000"/>
                    </a:lnSpc>
                  </a:pPr>
                  <a:r>
                    <a:rPr lang="en-GB" sz="1400" b="1"/>
                    <a:t>00</a:t>
                  </a:r>
                </a:p>
                <a:p>
                  <a:pPr algn="r" eaLnBrk="0" hangingPunct="0">
                    <a:lnSpc>
                      <a:spcPct val="75000"/>
                    </a:lnSpc>
                  </a:pPr>
                  <a:r>
                    <a:rPr lang="en-GB" sz="1400" b="1"/>
                    <a:t>   01</a:t>
                  </a:r>
                </a:p>
                <a:p>
                  <a:pPr algn="r" eaLnBrk="0" hangingPunct="0">
                    <a:lnSpc>
                      <a:spcPct val="75000"/>
                    </a:lnSpc>
                  </a:pPr>
                  <a:endParaRPr lang="en-GB" sz="1400" b="1"/>
                </a:p>
                <a:p>
                  <a:pPr algn="r" eaLnBrk="0" hangingPunct="0">
                    <a:lnSpc>
                      <a:spcPct val="75000"/>
                    </a:lnSpc>
                  </a:pPr>
                  <a:r>
                    <a:rPr lang="en-GB" sz="1400" b="1"/>
                    <a:t>11</a:t>
                  </a:r>
                </a:p>
                <a:p>
                  <a:pPr algn="r" eaLnBrk="0" hangingPunct="0">
                    <a:lnSpc>
                      <a:spcPct val="75000"/>
                    </a:lnSpc>
                  </a:pPr>
                  <a:endParaRPr lang="en-GB" sz="1400" b="1"/>
                </a:p>
                <a:p>
                  <a:pPr algn="r" eaLnBrk="0" hangingPunct="0">
                    <a:lnSpc>
                      <a:spcPct val="75000"/>
                    </a:lnSpc>
                  </a:pPr>
                  <a:r>
                    <a:rPr lang="en-GB" sz="1400" b="1"/>
                    <a:t>10</a:t>
                  </a:r>
                </a:p>
              </p:txBody>
            </p:sp>
            <p:sp>
              <p:nvSpPr>
                <p:cNvPr id="311" name="Text Box 157"/>
                <p:cNvSpPr txBox="1">
                  <a:spLocks noChangeArrowheads="1"/>
                </p:cNvSpPr>
                <p:nvPr/>
              </p:nvSpPr>
              <p:spPr bwMode="auto">
                <a:xfrm>
                  <a:off x="2160" y="1415"/>
                  <a:ext cx="960" cy="144"/>
                </a:xfrm>
                <a:prstGeom prst="rect">
                  <a:avLst/>
                </a:prstGeom>
                <a:noFill/>
                <a:ln w="9525">
                  <a:noFill/>
                  <a:miter lim="800000"/>
                  <a:headEnd/>
                  <a:tailEnd/>
                </a:ln>
              </p:spPr>
              <p:txBody>
                <a:bodyPr/>
                <a:lstStyle/>
                <a:p>
                  <a:pPr eaLnBrk="0" hangingPunct="0"/>
                  <a:r>
                    <a:rPr lang="en-GB" sz="1400" b="1"/>
                    <a:t>00    01   11    10</a:t>
                  </a:r>
                </a:p>
              </p:txBody>
            </p:sp>
            <p:sp>
              <p:nvSpPr>
                <p:cNvPr id="312" name="AutoShape 158"/>
                <p:cNvSpPr>
                  <a:spLocks/>
                </p:cNvSpPr>
                <p:nvPr/>
              </p:nvSpPr>
              <p:spPr bwMode="auto">
                <a:xfrm rot="-5400000">
                  <a:off x="2616" y="2184"/>
                  <a:ext cx="48" cy="480"/>
                </a:xfrm>
                <a:prstGeom prst="leftBrace">
                  <a:avLst>
                    <a:gd name="adj1" fmla="val 83333"/>
                    <a:gd name="adj2" fmla="val 50000"/>
                  </a:avLst>
                </a:prstGeom>
                <a:noFill/>
                <a:ln w="9525">
                  <a:solidFill>
                    <a:srgbClr val="000000"/>
                  </a:solidFill>
                  <a:round/>
                  <a:headEnd/>
                  <a:tailEnd/>
                </a:ln>
              </p:spPr>
              <p:txBody>
                <a:bodyPr/>
                <a:lstStyle/>
                <a:p>
                  <a:endParaRPr lang="en-US"/>
                </a:p>
              </p:txBody>
            </p:sp>
            <p:sp>
              <p:nvSpPr>
                <p:cNvPr id="313" name="Text Box 159"/>
                <p:cNvSpPr txBox="1">
                  <a:spLocks noChangeArrowheads="1"/>
                </p:cNvSpPr>
                <p:nvPr/>
              </p:nvSpPr>
              <p:spPr bwMode="auto">
                <a:xfrm>
                  <a:off x="2496" y="2400"/>
                  <a:ext cx="275" cy="173"/>
                </a:xfrm>
                <a:prstGeom prst="rect">
                  <a:avLst/>
                </a:prstGeom>
                <a:noFill/>
                <a:ln w="9525">
                  <a:noFill/>
                  <a:miter lim="800000"/>
                  <a:headEnd/>
                  <a:tailEnd/>
                </a:ln>
              </p:spPr>
              <p:txBody>
                <a:bodyPr/>
                <a:lstStyle/>
                <a:p>
                  <a:pPr algn="ctr" eaLnBrk="0" hangingPunct="0"/>
                  <a:r>
                    <a:rPr lang="en-GB" sz="1400" b="1" i="1">
                      <a:latin typeface="Tahoma" pitchFamily="34" charset="0"/>
                    </a:rPr>
                    <a:t>x</a:t>
                  </a:r>
                  <a:endParaRPr lang="en-GB" sz="1400" b="1">
                    <a:latin typeface="Tahoma" pitchFamily="34" charset="0"/>
                  </a:endParaRPr>
                </a:p>
              </p:txBody>
            </p:sp>
            <p:sp>
              <p:nvSpPr>
                <p:cNvPr id="314" name="Line 160"/>
                <p:cNvSpPr>
                  <a:spLocks noChangeShapeType="1"/>
                </p:cNvSpPr>
                <p:nvPr/>
              </p:nvSpPr>
              <p:spPr bwMode="auto">
                <a:xfrm flipH="1" flipV="1">
                  <a:off x="1894" y="1361"/>
                  <a:ext cx="248" cy="231"/>
                </a:xfrm>
                <a:prstGeom prst="line">
                  <a:avLst/>
                </a:prstGeom>
                <a:noFill/>
                <a:ln w="9525">
                  <a:solidFill>
                    <a:srgbClr val="000000"/>
                  </a:solidFill>
                  <a:round/>
                  <a:headEnd/>
                  <a:tailEnd/>
                </a:ln>
              </p:spPr>
              <p:txBody>
                <a:bodyPr/>
                <a:lstStyle/>
                <a:p>
                  <a:endParaRPr lang="en-US"/>
                </a:p>
              </p:txBody>
            </p:sp>
            <p:sp>
              <p:nvSpPr>
                <p:cNvPr id="315" name="Text Box 161"/>
                <p:cNvSpPr txBox="1">
                  <a:spLocks noChangeArrowheads="1"/>
                </p:cNvSpPr>
                <p:nvPr/>
              </p:nvSpPr>
              <p:spPr bwMode="auto">
                <a:xfrm>
                  <a:off x="1776" y="1392"/>
                  <a:ext cx="274" cy="230"/>
                </a:xfrm>
                <a:prstGeom prst="rect">
                  <a:avLst/>
                </a:prstGeom>
                <a:noFill/>
                <a:ln w="9525">
                  <a:noFill/>
                  <a:miter lim="800000"/>
                  <a:headEnd/>
                  <a:tailEnd/>
                </a:ln>
              </p:spPr>
              <p:txBody>
                <a:bodyPr/>
                <a:lstStyle/>
                <a:p>
                  <a:pPr algn="ctr" eaLnBrk="0" hangingPunct="0"/>
                  <a:r>
                    <a:rPr lang="en-GB" sz="1400" b="1" i="1">
                      <a:latin typeface="Tahoma" pitchFamily="34" charset="0"/>
                    </a:rPr>
                    <a:t>AB</a:t>
                  </a:r>
                  <a:endParaRPr lang="en-GB" sz="1400" b="1">
                    <a:latin typeface="Tahoma" pitchFamily="34" charset="0"/>
                  </a:endParaRPr>
                </a:p>
              </p:txBody>
            </p:sp>
            <p:sp>
              <p:nvSpPr>
                <p:cNvPr id="316" name="Text Box 162"/>
                <p:cNvSpPr txBox="1">
                  <a:spLocks noChangeArrowheads="1"/>
                </p:cNvSpPr>
                <p:nvPr/>
              </p:nvSpPr>
              <p:spPr bwMode="auto">
                <a:xfrm>
                  <a:off x="1920" y="1297"/>
                  <a:ext cx="321" cy="183"/>
                </a:xfrm>
                <a:prstGeom prst="rect">
                  <a:avLst/>
                </a:prstGeom>
                <a:noFill/>
                <a:ln w="9525">
                  <a:noFill/>
                  <a:miter lim="800000"/>
                  <a:headEnd/>
                  <a:tailEnd/>
                </a:ln>
              </p:spPr>
              <p:txBody>
                <a:bodyPr/>
                <a:lstStyle/>
                <a:p>
                  <a:pPr algn="ctr" eaLnBrk="0" hangingPunct="0"/>
                  <a:r>
                    <a:rPr lang="en-GB" sz="1400" b="1" i="1">
                      <a:latin typeface="Tahoma" pitchFamily="34" charset="0"/>
                    </a:rPr>
                    <a:t>Cx</a:t>
                  </a:r>
                  <a:endParaRPr lang="en-GB" sz="1400" b="1">
                    <a:latin typeface="Tahoma" pitchFamily="34" charset="0"/>
                  </a:endParaRPr>
                </a:p>
              </p:txBody>
            </p:sp>
            <p:sp>
              <p:nvSpPr>
                <p:cNvPr id="317" name="Text Box 163"/>
                <p:cNvSpPr txBox="1">
                  <a:spLocks noChangeArrowheads="1"/>
                </p:cNvSpPr>
                <p:nvPr/>
              </p:nvSpPr>
              <p:spPr bwMode="auto">
                <a:xfrm>
                  <a:off x="2208" y="2160"/>
                  <a:ext cx="192" cy="192"/>
                </a:xfrm>
                <a:prstGeom prst="rect">
                  <a:avLst/>
                </a:prstGeom>
                <a:noFill/>
                <a:ln w="9525">
                  <a:noFill/>
                  <a:miter lim="800000"/>
                  <a:headEnd/>
                  <a:tailEnd/>
                </a:ln>
              </p:spPr>
              <p:txBody>
                <a:bodyPr>
                  <a:spAutoFit/>
                </a:bodyPr>
                <a:lstStyle/>
                <a:p>
                  <a:pPr eaLnBrk="0" hangingPunct="0">
                    <a:spcBef>
                      <a:spcPct val="50000"/>
                    </a:spcBef>
                  </a:pPr>
                  <a:r>
                    <a:rPr lang="en-GB" sz="1400" b="1"/>
                    <a:t>1</a:t>
                  </a:r>
                </a:p>
              </p:txBody>
            </p:sp>
            <p:sp>
              <p:nvSpPr>
                <p:cNvPr id="318" name="Line 164"/>
                <p:cNvSpPr>
                  <a:spLocks noChangeShapeType="1"/>
                </p:cNvSpPr>
                <p:nvPr/>
              </p:nvSpPr>
              <p:spPr bwMode="auto">
                <a:xfrm>
                  <a:off x="2640" y="1584"/>
                  <a:ext cx="0" cy="768"/>
                </a:xfrm>
                <a:prstGeom prst="line">
                  <a:avLst/>
                </a:prstGeom>
                <a:noFill/>
                <a:ln w="15875">
                  <a:solidFill>
                    <a:srgbClr val="000000"/>
                  </a:solidFill>
                  <a:round/>
                  <a:headEnd/>
                  <a:tailEnd/>
                </a:ln>
              </p:spPr>
              <p:txBody>
                <a:bodyPr/>
                <a:lstStyle/>
                <a:p>
                  <a:endParaRPr lang="en-US"/>
                </a:p>
              </p:txBody>
            </p:sp>
            <p:sp>
              <p:nvSpPr>
                <p:cNvPr id="319" name="Line 165"/>
                <p:cNvSpPr>
                  <a:spLocks noChangeShapeType="1"/>
                </p:cNvSpPr>
                <p:nvPr/>
              </p:nvSpPr>
              <p:spPr bwMode="auto">
                <a:xfrm>
                  <a:off x="2880" y="1584"/>
                  <a:ext cx="0" cy="768"/>
                </a:xfrm>
                <a:prstGeom prst="line">
                  <a:avLst/>
                </a:prstGeom>
                <a:noFill/>
                <a:ln w="15875">
                  <a:solidFill>
                    <a:srgbClr val="000000"/>
                  </a:solidFill>
                  <a:round/>
                  <a:headEnd/>
                  <a:tailEnd/>
                </a:ln>
              </p:spPr>
              <p:txBody>
                <a:bodyPr/>
                <a:lstStyle/>
                <a:p>
                  <a:endParaRPr lang="en-US"/>
                </a:p>
              </p:txBody>
            </p:sp>
            <p:sp>
              <p:nvSpPr>
                <p:cNvPr id="320" name="Text Box 166"/>
                <p:cNvSpPr txBox="1">
                  <a:spLocks noChangeArrowheads="1"/>
                </p:cNvSpPr>
                <p:nvPr/>
              </p:nvSpPr>
              <p:spPr bwMode="auto">
                <a:xfrm>
                  <a:off x="2208" y="1776"/>
                  <a:ext cx="192" cy="192"/>
                </a:xfrm>
                <a:prstGeom prst="rect">
                  <a:avLst/>
                </a:prstGeom>
                <a:noFill/>
                <a:ln w="9525">
                  <a:noFill/>
                  <a:miter lim="800000"/>
                  <a:headEnd/>
                  <a:tailEnd/>
                </a:ln>
              </p:spPr>
              <p:txBody>
                <a:bodyPr>
                  <a:spAutoFit/>
                </a:bodyPr>
                <a:lstStyle/>
                <a:p>
                  <a:pPr eaLnBrk="0" hangingPunct="0">
                    <a:spcBef>
                      <a:spcPct val="50000"/>
                    </a:spcBef>
                  </a:pPr>
                  <a:r>
                    <a:rPr lang="en-GB" sz="1400" b="1"/>
                    <a:t>1</a:t>
                  </a:r>
                </a:p>
              </p:txBody>
            </p:sp>
            <p:sp>
              <p:nvSpPr>
                <p:cNvPr id="321" name="Text Box 167"/>
                <p:cNvSpPr txBox="1">
                  <a:spLocks noChangeArrowheads="1"/>
                </p:cNvSpPr>
                <p:nvPr/>
              </p:nvSpPr>
              <p:spPr bwMode="auto">
                <a:xfrm>
                  <a:off x="3216" y="1872"/>
                  <a:ext cx="144" cy="192"/>
                </a:xfrm>
                <a:prstGeom prst="rect">
                  <a:avLst/>
                </a:prstGeom>
                <a:noFill/>
                <a:ln w="9525">
                  <a:noFill/>
                  <a:miter lim="800000"/>
                  <a:headEnd/>
                  <a:tailEnd/>
                </a:ln>
              </p:spPr>
              <p:txBody>
                <a:bodyPr/>
                <a:lstStyle/>
                <a:p>
                  <a:pPr algn="ctr" eaLnBrk="0" hangingPunct="0"/>
                  <a:r>
                    <a:rPr lang="en-GB" sz="1400" b="1" i="1">
                      <a:latin typeface="Tahoma" pitchFamily="34" charset="0"/>
                    </a:rPr>
                    <a:t>B</a:t>
                  </a:r>
                  <a:endParaRPr lang="en-GB" sz="1400" b="1">
                    <a:latin typeface="Tahoma" pitchFamily="34" charset="0"/>
                  </a:endParaRPr>
                </a:p>
              </p:txBody>
            </p:sp>
            <p:sp>
              <p:nvSpPr>
                <p:cNvPr id="322" name="Line 168"/>
                <p:cNvSpPr>
                  <a:spLocks noChangeShapeType="1"/>
                </p:cNvSpPr>
                <p:nvPr/>
              </p:nvSpPr>
              <p:spPr bwMode="auto">
                <a:xfrm>
                  <a:off x="2160" y="1968"/>
                  <a:ext cx="960" cy="0"/>
                </a:xfrm>
                <a:prstGeom prst="line">
                  <a:avLst/>
                </a:prstGeom>
                <a:noFill/>
                <a:ln w="15875">
                  <a:solidFill>
                    <a:srgbClr val="000000"/>
                  </a:solidFill>
                  <a:round/>
                  <a:headEnd/>
                  <a:tailEnd/>
                </a:ln>
              </p:spPr>
              <p:txBody>
                <a:bodyPr/>
                <a:lstStyle/>
                <a:p>
                  <a:endParaRPr lang="en-US"/>
                </a:p>
              </p:txBody>
            </p:sp>
            <p:sp>
              <p:nvSpPr>
                <p:cNvPr id="323" name="Line 169"/>
                <p:cNvSpPr>
                  <a:spLocks noChangeShapeType="1"/>
                </p:cNvSpPr>
                <p:nvPr/>
              </p:nvSpPr>
              <p:spPr bwMode="auto">
                <a:xfrm>
                  <a:off x="2160" y="2160"/>
                  <a:ext cx="960" cy="0"/>
                </a:xfrm>
                <a:prstGeom prst="line">
                  <a:avLst/>
                </a:prstGeom>
                <a:noFill/>
                <a:ln w="15875">
                  <a:solidFill>
                    <a:srgbClr val="000000"/>
                  </a:solidFill>
                  <a:round/>
                  <a:headEnd/>
                  <a:tailEnd/>
                </a:ln>
              </p:spPr>
              <p:txBody>
                <a:bodyPr/>
                <a:lstStyle/>
                <a:p>
                  <a:endParaRPr lang="en-US"/>
                </a:p>
              </p:txBody>
            </p:sp>
            <p:sp>
              <p:nvSpPr>
                <p:cNvPr id="324" name="AutoShape 170"/>
                <p:cNvSpPr>
                  <a:spLocks/>
                </p:cNvSpPr>
                <p:nvPr/>
              </p:nvSpPr>
              <p:spPr bwMode="auto">
                <a:xfrm flipH="1">
                  <a:off x="3168" y="1776"/>
                  <a:ext cx="48" cy="384"/>
                </a:xfrm>
                <a:prstGeom prst="leftBrace">
                  <a:avLst>
                    <a:gd name="adj1" fmla="val 66667"/>
                    <a:gd name="adj2" fmla="val 50000"/>
                  </a:avLst>
                </a:prstGeom>
                <a:noFill/>
                <a:ln w="9525">
                  <a:solidFill>
                    <a:srgbClr val="000000"/>
                  </a:solidFill>
                  <a:round/>
                  <a:headEnd/>
                  <a:tailEnd/>
                </a:ln>
              </p:spPr>
              <p:txBody>
                <a:bodyPr/>
                <a:lstStyle/>
                <a:p>
                  <a:endParaRPr lang="en-US"/>
                </a:p>
              </p:txBody>
            </p:sp>
            <p:sp>
              <p:nvSpPr>
                <p:cNvPr id="325" name="Text Box 171"/>
                <p:cNvSpPr txBox="1">
                  <a:spLocks noChangeArrowheads="1"/>
                </p:cNvSpPr>
                <p:nvPr/>
              </p:nvSpPr>
              <p:spPr bwMode="auto">
                <a:xfrm>
                  <a:off x="2448" y="1584"/>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326" name="Text Box 172"/>
                <p:cNvSpPr txBox="1">
                  <a:spLocks noChangeArrowheads="1"/>
                </p:cNvSpPr>
                <p:nvPr/>
              </p:nvSpPr>
              <p:spPr bwMode="auto">
                <a:xfrm>
                  <a:off x="2208" y="196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327" name="Text Box 173"/>
                <p:cNvSpPr txBox="1">
                  <a:spLocks noChangeArrowheads="1"/>
                </p:cNvSpPr>
                <p:nvPr/>
              </p:nvSpPr>
              <p:spPr bwMode="auto">
                <a:xfrm>
                  <a:off x="2928" y="1584"/>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328" name="Text Box 174"/>
                <p:cNvSpPr txBox="1">
                  <a:spLocks noChangeArrowheads="1"/>
                </p:cNvSpPr>
                <p:nvPr/>
              </p:nvSpPr>
              <p:spPr bwMode="auto">
                <a:xfrm>
                  <a:off x="2928" y="2160"/>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329" name="Text Box 175"/>
                <p:cNvSpPr txBox="1">
                  <a:spLocks noChangeArrowheads="1"/>
                </p:cNvSpPr>
                <p:nvPr/>
              </p:nvSpPr>
              <p:spPr bwMode="auto">
                <a:xfrm>
                  <a:off x="2208" y="1584"/>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330" name="Text Box 176"/>
                <p:cNvSpPr txBox="1">
                  <a:spLocks noChangeArrowheads="1"/>
                </p:cNvSpPr>
                <p:nvPr/>
              </p:nvSpPr>
              <p:spPr bwMode="auto">
                <a:xfrm>
                  <a:off x="2448" y="196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331" name="Text Box 177"/>
                <p:cNvSpPr txBox="1">
                  <a:spLocks noChangeArrowheads="1"/>
                </p:cNvSpPr>
                <p:nvPr/>
              </p:nvSpPr>
              <p:spPr bwMode="auto">
                <a:xfrm>
                  <a:off x="2688" y="196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332" name="Text Box 178"/>
                <p:cNvSpPr txBox="1">
                  <a:spLocks noChangeArrowheads="1"/>
                </p:cNvSpPr>
                <p:nvPr/>
              </p:nvSpPr>
              <p:spPr bwMode="auto">
                <a:xfrm>
                  <a:off x="2928" y="1776"/>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333" name="Text Box 179"/>
                <p:cNvSpPr txBox="1">
                  <a:spLocks noChangeArrowheads="1"/>
                </p:cNvSpPr>
                <p:nvPr/>
              </p:nvSpPr>
              <p:spPr bwMode="auto">
                <a:xfrm>
                  <a:off x="2928" y="196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grpSp>
          <p:sp>
            <p:nvSpPr>
              <p:cNvPr id="296" name="Text Box 100"/>
              <p:cNvSpPr txBox="1">
                <a:spLocks noChangeArrowheads="1"/>
              </p:cNvSpPr>
              <p:nvPr/>
            </p:nvSpPr>
            <p:spPr bwMode="auto">
              <a:xfrm>
                <a:off x="3286125" y="2840910"/>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297" name="Text Box 100"/>
              <p:cNvSpPr txBox="1">
                <a:spLocks noChangeArrowheads="1"/>
              </p:cNvSpPr>
              <p:nvPr/>
            </p:nvSpPr>
            <p:spPr bwMode="auto">
              <a:xfrm>
                <a:off x="3647281" y="2543174"/>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298" name="Text Box 100"/>
              <p:cNvSpPr txBox="1">
                <a:spLocks noChangeArrowheads="1"/>
              </p:cNvSpPr>
              <p:nvPr/>
            </p:nvSpPr>
            <p:spPr bwMode="auto">
              <a:xfrm>
                <a:off x="3644900" y="2843852"/>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299" name="Text Box 100"/>
              <p:cNvSpPr txBox="1">
                <a:spLocks noChangeArrowheads="1"/>
              </p:cNvSpPr>
              <p:nvPr/>
            </p:nvSpPr>
            <p:spPr bwMode="auto">
              <a:xfrm>
                <a:off x="3283289" y="3450509"/>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300" name="Text Box 100"/>
              <p:cNvSpPr txBox="1">
                <a:spLocks noChangeArrowheads="1"/>
              </p:cNvSpPr>
              <p:nvPr/>
            </p:nvSpPr>
            <p:spPr bwMode="auto">
              <a:xfrm>
                <a:off x="3659526" y="3452343"/>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grpSp>
        <p:grpSp>
          <p:nvGrpSpPr>
            <p:cNvPr id="113" name="Group 112"/>
            <p:cNvGrpSpPr/>
            <p:nvPr/>
          </p:nvGrpSpPr>
          <p:grpSpPr>
            <a:xfrm>
              <a:off x="4953000" y="2011362"/>
              <a:ext cx="2514600" cy="2103438"/>
              <a:chOff x="4953000" y="2011362"/>
              <a:chExt cx="2514600" cy="2103438"/>
            </a:xfrm>
          </p:grpSpPr>
          <p:grpSp>
            <p:nvGrpSpPr>
              <p:cNvPr id="153" name="Group 180"/>
              <p:cNvGrpSpPr>
                <a:grpSpLocks/>
              </p:cNvGrpSpPr>
              <p:nvPr/>
            </p:nvGrpSpPr>
            <p:grpSpPr bwMode="auto">
              <a:xfrm>
                <a:off x="4953000" y="2011362"/>
                <a:ext cx="2514600" cy="2103438"/>
                <a:chOff x="3312" y="1248"/>
                <a:chExt cx="1584" cy="1325"/>
              </a:xfrm>
            </p:grpSpPr>
            <p:sp>
              <p:nvSpPr>
                <p:cNvPr id="159" name="Rectangle 181"/>
                <p:cNvSpPr>
                  <a:spLocks noChangeArrowheads="1"/>
                </p:cNvSpPr>
                <p:nvPr/>
              </p:nvSpPr>
              <p:spPr bwMode="auto">
                <a:xfrm>
                  <a:off x="3696" y="1584"/>
                  <a:ext cx="965" cy="768"/>
                </a:xfrm>
                <a:prstGeom prst="rect">
                  <a:avLst/>
                </a:prstGeom>
                <a:noFill/>
                <a:ln w="15875">
                  <a:solidFill>
                    <a:srgbClr val="000000"/>
                  </a:solidFill>
                  <a:miter lim="800000"/>
                  <a:headEnd/>
                  <a:tailEnd/>
                </a:ln>
              </p:spPr>
              <p:txBody>
                <a:bodyPr/>
                <a:lstStyle/>
                <a:p>
                  <a:endParaRPr lang="en-US"/>
                </a:p>
              </p:txBody>
            </p:sp>
            <p:sp>
              <p:nvSpPr>
                <p:cNvPr id="160" name="Line 182"/>
                <p:cNvSpPr>
                  <a:spLocks noChangeShapeType="1"/>
                </p:cNvSpPr>
                <p:nvPr/>
              </p:nvSpPr>
              <p:spPr bwMode="auto">
                <a:xfrm>
                  <a:off x="3696" y="1776"/>
                  <a:ext cx="960" cy="0"/>
                </a:xfrm>
                <a:prstGeom prst="line">
                  <a:avLst/>
                </a:prstGeom>
                <a:noFill/>
                <a:ln w="15875">
                  <a:solidFill>
                    <a:srgbClr val="000000"/>
                  </a:solidFill>
                  <a:round/>
                  <a:headEnd/>
                  <a:tailEnd/>
                </a:ln>
              </p:spPr>
              <p:txBody>
                <a:bodyPr/>
                <a:lstStyle/>
                <a:p>
                  <a:endParaRPr lang="en-US"/>
                </a:p>
              </p:txBody>
            </p:sp>
            <p:sp>
              <p:nvSpPr>
                <p:cNvPr id="161" name="Line 183"/>
                <p:cNvSpPr>
                  <a:spLocks noChangeShapeType="1"/>
                </p:cNvSpPr>
                <p:nvPr/>
              </p:nvSpPr>
              <p:spPr bwMode="auto">
                <a:xfrm>
                  <a:off x="3936" y="1584"/>
                  <a:ext cx="0" cy="768"/>
                </a:xfrm>
                <a:prstGeom prst="line">
                  <a:avLst/>
                </a:prstGeom>
                <a:noFill/>
                <a:ln w="15875">
                  <a:solidFill>
                    <a:srgbClr val="000000"/>
                  </a:solidFill>
                  <a:round/>
                  <a:headEnd/>
                  <a:tailEnd/>
                </a:ln>
              </p:spPr>
              <p:txBody>
                <a:bodyPr/>
                <a:lstStyle/>
                <a:p>
                  <a:endParaRPr lang="en-US"/>
                </a:p>
              </p:txBody>
            </p:sp>
            <p:sp>
              <p:nvSpPr>
                <p:cNvPr id="162" name="Text Box 184"/>
                <p:cNvSpPr txBox="1">
                  <a:spLocks noChangeArrowheads="1"/>
                </p:cNvSpPr>
                <p:nvPr/>
              </p:nvSpPr>
              <p:spPr bwMode="auto">
                <a:xfrm>
                  <a:off x="3312" y="2064"/>
                  <a:ext cx="178" cy="230"/>
                </a:xfrm>
                <a:prstGeom prst="rect">
                  <a:avLst/>
                </a:prstGeom>
                <a:noFill/>
                <a:ln w="9525">
                  <a:noFill/>
                  <a:miter lim="800000"/>
                  <a:headEnd/>
                  <a:tailEnd/>
                </a:ln>
              </p:spPr>
              <p:txBody>
                <a:bodyPr/>
                <a:lstStyle/>
                <a:p>
                  <a:pPr algn="ctr" eaLnBrk="0" hangingPunct="0"/>
                  <a:r>
                    <a:rPr lang="en-GB" sz="1400" b="1" i="1">
                      <a:latin typeface="Tahoma" pitchFamily="34" charset="0"/>
                    </a:rPr>
                    <a:t>A</a:t>
                  </a:r>
                  <a:endParaRPr lang="en-GB" sz="1400" b="1">
                    <a:latin typeface="Tahoma" pitchFamily="34" charset="0"/>
                  </a:endParaRPr>
                </a:p>
              </p:txBody>
            </p:sp>
            <p:sp>
              <p:nvSpPr>
                <p:cNvPr id="163" name="AutoShape 185"/>
                <p:cNvSpPr>
                  <a:spLocks/>
                </p:cNvSpPr>
                <p:nvPr/>
              </p:nvSpPr>
              <p:spPr bwMode="auto">
                <a:xfrm>
                  <a:off x="3504" y="1968"/>
                  <a:ext cx="48" cy="384"/>
                </a:xfrm>
                <a:prstGeom prst="leftBrace">
                  <a:avLst>
                    <a:gd name="adj1" fmla="val 66667"/>
                    <a:gd name="adj2" fmla="val 50000"/>
                  </a:avLst>
                </a:prstGeom>
                <a:noFill/>
                <a:ln w="9525">
                  <a:solidFill>
                    <a:srgbClr val="000000"/>
                  </a:solidFill>
                  <a:round/>
                  <a:headEnd/>
                  <a:tailEnd/>
                </a:ln>
              </p:spPr>
              <p:txBody>
                <a:bodyPr/>
                <a:lstStyle/>
                <a:p>
                  <a:endParaRPr lang="en-US"/>
                </a:p>
              </p:txBody>
            </p:sp>
            <p:sp>
              <p:nvSpPr>
                <p:cNvPr id="164" name="AutoShape 186"/>
                <p:cNvSpPr>
                  <a:spLocks/>
                </p:cNvSpPr>
                <p:nvPr/>
              </p:nvSpPr>
              <p:spPr bwMode="auto">
                <a:xfrm rot="5400000" flipV="1">
                  <a:off x="4379" y="1176"/>
                  <a:ext cx="48" cy="480"/>
                </a:xfrm>
                <a:prstGeom prst="leftBrace">
                  <a:avLst>
                    <a:gd name="adj1" fmla="val 83333"/>
                    <a:gd name="adj2" fmla="val 50000"/>
                  </a:avLst>
                </a:prstGeom>
                <a:noFill/>
                <a:ln w="9525">
                  <a:solidFill>
                    <a:srgbClr val="000000"/>
                  </a:solidFill>
                  <a:round/>
                  <a:headEnd/>
                  <a:tailEnd/>
                </a:ln>
              </p:spPr>
              <p:txBody>
                <a:bodyPr/>
                <a:lstStyle/>
                <a:p>
                  <a:endParaRPr lang="en-US"/>
                </a:p>
              </p:txBody>
            </p:sp>
            <p:sp>
              <p:nvSpPr>
                <p:cNvPr id="165" name="Text Box 187"/>
                <p:cNvSpPr txBox="1">
                  <a:spLocks noChangeArrowheads="1"/>
                </p:cNvSpPr>
                <p:nvPr/>
              </p:nvSpPr>
              <p:spPr bwMode="auto">
                <a:xfrm>
                  <a:off x="4259" y="1248"/>
                  <a:ext cx="275" cy="182"/>
                </a:xfrm>
                <a:prstGeom prst="rect">
                  <a:avLst/>
                </a:prstGeom>
                <a:noFill/>
                <a:ln w="9525">
                  <a:noFill/>
                  <a:miter lim="800000"/>
                  <a:headEnd/>
                  <a:tailEnd/>
                </a:ln>
              </p:spPr>
              <p:txBody>
                <a:bodyPr/>
                <a:lstStyle/>
                <a:p>
                  <a:pPr algn="ctr" eaLnBrk="0" hangingPunct="0"/>
                  <a:r>
                    <a:rPr lang="en-GB" sz="1400" b="1" i="1">
                      <a:latin typeface="Tahoma" pitchFamily="34" charset="0"/>
                    </a:rPr>
                    <a:t>C</a:t>
                  </a:r>
                  <a:endParaRPr lang="en-GB" sz="1400" b="1">
                    <a:latin typeface="Tahoma" pitchFamily="34" charset="0"/>
                  </a:endParaRPr>
                </a:p>
              </p:txBody>
            </p:sp>
            <p:sp>
              <p:nvSpPr>
                <p:cNvPr id="166" name="Text Box 188"/>
                <p:cNvSpPr txBox="1">
                  <a:spLocks noChangeArrowheads="1"/>
                </p:cNvSpPr>
                <p:nvPr/>
              </p:nvSpPr>
              <p:spPr bwMode="auto">
                <a:xfrm>
                  <a:off x="3456" y="1584"/>
                  <a:ext cx="294" cy="816"/>
                </a:xfrm>
                <a:prstGeom prst="rect">
                  <a:avLst/>
                </a:prstGeom>
                <a:noFill/>
                <a:ln w="9525">
                  <a:noFill/>
                  <a:miter lim="800000"/>
                  <a:headEnd/>
                  <a:tailEnd/>
                </a:ln>
              </p:spPr>
              <p:txBody>
                <a:bodyPr/>
                <a:lstStyle/>
                <a:p>
                  <a:pPr algn="r" eaLnBrk="0" hangingPunct="0">
                    <a:lnSpc>
                      <a:spcPct val="75000"/>
                    </a:lnSpc>
                  </a:pPr>
                  <a:r>
                    <a:rPr lang="en-GB" sz="1400" b="1"/>
                    <a:t>00</a:t>
                  </a:r>
                </a:p>
                <a:p>
                  <a:pPr algn="r" eaLnBrk="0" hangingPunct="0">
                    <a:lnSpc>
                      <a:spcPct val="75000"/>
                    </a:lnSpc>
                  </a:pPr>
                  <a:r>
                    <a:rPr lang="en-GB" sz="1400" b="1"/>
                    <a:t>   01</a:t>
                  </a:r>
                </a:p>
                <a:p>
                  <a:pPr algn="r" eaLnBrk="0" hangingPunct="0">
                    <a:lnSpc>
                      <a:spcPct val="75000"/>
                    </a:lnSpc>
                  </a:pPr>
                  <a:endParaRPr lang="en-GB" sz="1400" b="1"/>
                </a:p>
                <a:p>
                  <a:pPr algn="r" eaLnBrk="0" hangingPunct="0">
                    <a:lnSpc>
                      <a:spcPct val="75000"/>
                    </a:lnSpc>
                  </a:pPr>
                  <a:r>
                    <a:rPr lang="en-GB" sz="1400" b="1"/>
                    <a:t>11</a:t>
                  </a:r>
                </a:p>
                <a:p>
                  <a:pPr algn="r" eaLnBrk="0" hangingPunct="0">
                    <a:lnSpc>
                      <a:spcPct val="75000"/>
                    </a:lnSpc>
                  </a:pPr>
                  <a:endParaRPr lang="en-GB" sz="1400" b="1"/>
                </a:p>
                <a:p>
                  <a:pPr algn="r" eaLnBrk="0" hangingPunct="0">
                    <a:lnSpc>
                      <a:spcPct val="75000"/>
                    </a:lnSpc>
                  </a:pPr>
                  <a:r>
                    <a:rPr lang="en-GB" sz="1400" b="1"/>
                    <a:t>10</a:t>
                  </a:r>
                </a:p>
              </p:txBody>
            </p:sp>
            <p:sp>
              <p:nvSpPr>
                <p:cNvPr id="167" name="Text Box 189"/>
                <p:cNvSpPr txBox="1">
                  <a:spLocks noChangeArrowheads="1"/>
                </p:cNvSpPr>
                <p:nvPr/>
              </p:nvSpPr>
              <p:spPr bwMode="auto">
                <a:xfrm>
                  <a:off x="3696" y="1415"/>
                  <a:ext cx="960" cy="144"/>
                </a:xfrm>
                <a:prstGeom prst="rect">
                  <a:avLst/>
                </a:prstGeom>
                <a:noFill/>
                <a:ln w="9525">
                  <a:noFill/>
                  <a:miter lim="800000"/>
                  <a:headEnd/>
                  <a:tailEnd/>
                </a:ln>
              </p:spPr>
              <p:txBody>
                <a:bodyPr/>
                <a:lstStyle/>
                <a:p>
                  <a:pPr eaLnBrk="0" hangingPunct="0"/>
                  <a:r>
                    <a:rPr lang="en-GB" sz="1400" b="1"/>
                    <a:t>00    01   11    10</a:t>
                  </a:r>
                </a:p>
              </p:txBody>
            </p:sp>
            <p:sp>
              <p:nvSpPr>
                <p:cNvPr id="168" name="AutoShape 190"/>
                <p:cNvSpPr>
                  <a:spLocks/>
                </p:cNvSpPr>
                <p:nvPr/>
              </p:nvSpPr>
              <p:spPr bwMode="auto">
                <a:xfrm rot="-5400000">
                  <a:off x="4152" y="2184"/>
                  <a:ext cx="48" cy="480"/>
                </a:xfrm>
                <a:prstGeom prst="leftBrace">
                  <a:avLst>
                    <a:gd name="adj1" fmla="val 83333"/>
                    <a:gd name="adj2" fmla="val 50000"/>
                  </a:avLst>
                </a:prstGeom>
                <a:noFill/>
                <a:ln w="9525">
                  <a:solidFill>
                    <a:srgbClr val="000000"/>
                  </a:solidFill>
                  <a:round/>
                  <a:headEnd/>
                  <a:tailEnd/>
                </a:ln>
              </p:spPr>
              <p:txBody>
                <a:bodyPr/>
                <a:lstStyle/>
                <a:p>
                  <a:endParaRPr lang="en-US"/>
                </a:p>
              </p:txBody>
            </p:sp>
            <p:sp>
              <p:nvSpPr>
                <p:cNvPr id="169" name="Text Box 191"/>
                <p:cNvSpPr txBox="1">
                  <a:spLocks noChangeArrowheads="1"/>
                </p:cNvSpPr>
                <p:nvPr/>
              </p:nvSpPr>
              <p:spPr bwMode="auto">
                <a:xfrm>
                  <a:off x="4032" y="2400"/>
                  <a:ext cx="275" cy="173"/>
                </a:xfrm>
                <a:prstGeom prst="rect">
                  <a:avLst/>
                </a:prstGeom>
                <a:noFill/>
                <a:ln w="9525">
                  <a:noFill/>
                  <a:miter lim="800000"/>
                  <a:headEnd/>
                  <a:tailEnd/>
                </a:ln>
              </p:spPr>
              <p:txBody>
                <a:bodyPr/>
                <a:lstStyle/>
                <a:p>
                  <a:pPr algn="ctr" eaLnBrk="0" hangingPunct="0"/>
                  <a:r>
                    <a:rPr lang="en-GB" sz="1400" b="1" i="1">
                      <a:latin typeface="Tahoma" pitchFamily="34" charset="0"/>
                    </a:rPr>
                    <a:t>x</a:t>
                  </a:r>
                  <a:endParaRPr lang="en-GB" sz="1400" b="1">
                    <a:latin typeface="Tahoma" pitchFamily="34" charset="0"/>
                  </a:endParaRPr>
                </a:p>
              </p:txBody>
            </p:sp>
            <p:sp>
              <p:nvSpPr>
                <p:cNvPr id="170" name="Line 192"/>
                <p:cNvSpPr>
                  <a:spLocks noChangeShapeType="1"/>
                </p:cNvSpPr>
                <p:nvPr/>
              </p:nvSpPr>
              <p:spPr bwMode="auto">
                <a:xfrm flipH="1" flipV="1">
                  <a:off x="3430" y="1361"/>
                  <a:ext cx="248" cy="231"/>
                </a:xfrm>
                <a:prstGeom prst="line">
                  <a:avLst/>
                </a:prstGeom>
                <a:noFill/>
                <a:ln w="9525">
                  <a:solidFill>
                    <a:srgbClr val="000000"/>
                  </a:solidFill>
                  <a:round/>
                  <a:headEnd/>
                  <a:tailEnd/>
                </a:ln>
              </p:spPr>
              <p:txBody>
                <a:bodyPr/>
                <a:lstStyle/>
                <a:p>
                  <a:endParaRPr lang="en-US"/>
                </a:p>
              </p:txBody>
            </p:sp>
            <p:sp>
              <p:nvSpPr>
                <p:cNvPr id="171" name="Text Box 193"/>
                <p:cNvSpPr txBox="1">
                  <a:spLocks noChangeArrowheads="1"/>
                </p:cNvSpPr>
                <p:nvPr/>
              </p:nvSpPr>
              <p:spPr bwMode="auto">
                <a:xfrm>
                  <a:off x="3312" y="1392"/>
                  <a:ext cx="274" cy="230"/>
                </a:xfrm>
                <a:prstGeom prst="rect">
                  <a:avLst/>
                </a:prstGeom>
                <a:noFill/>
                <a:ln w="9525">
                  <a:noFill/>
                  <a:miter lim="800000"/>
                  <a:headEnd/>
                  <a:tailEnd/>
                </a:ln>
              </p:spPr>
              <p:txBody>
                <a:bodyPr/>
                <a:lstStyle/>
                <a:p>
                  <a:pPr algn="ctr" eaLnBrk="0" hangingPunct="0"/>
                  <a:r>
                    <a:rPr lang="en-GB" sz="1400" b="1" i="1">
                      <a:latin typeface="Tahoma" pitchFamily="34" charset="0"/>
                    </a:rPr>
                    <a:t>AB</a:t>
                  </a:r>
                  <a:endParaRPr lang="en-GB" sz="1400" b="1">
                    <a:latin typeface="Tahoma" pitchFamily="34" charset="0"/>
                  </a:endParaRPr>
                </a:p>
              </p:txBody>
            </p:sp>
            <p:sp>
              <p:nvSpPr>
                <p:cNvPr id="276" name="Text Box 194"/>
                <p:cNvSpPr txBox="1">
                  <a:spLocks noChangeArrowheads="1"/>
                </p:cNvSpPr>
                <p:nvPr/>
              </p:nvSpPr>
              <p:spPr bwMode="auto">
                <a:xfrm>
                  <a:off x="3456" y="1297"/>
                  <a:ext cx="321" cy="183"/>
                </a:xfrm>
                <a:prstGeom prst="rect">
                  <a:avLst/>
                </a:prstGeom>
                <a:noFill/>
                <a:ln w="9525">
                  <a:noFill/>
                  <a:miter lim="800000"/>
                  <a:headEnd/>
                  <a:tailEnd/>
                </a:ln>
              </p:spPr>
              <p:txBody>
                <a:bodyPr/>
                <a:lstStyle/>
                <a:p>
                  <a:pPr algn="ctr" eaLnBrk="0" hangingPunct="0"/>
                  <a:r>
                    <a:rPr lang="en-GB" sz="1400" b="1" i="1">
                      <a:latin typeface="Tahoma" pitchFamily="34" charset="0"/>
                    </a:rPr>
                    <a:t>Cx</a:t>
                  </a:r>
                  <a:endParaRPr lang="en-GB" sz="1400" b="1">
                    <a:latin typeface="Tahoma" pitchFamily="34" charset="0"/>
                  </a:endParaRPr>
                </a:p>
              </p:txBody>
            </p:sp>
            <p:sp>
              <p:nvSpPr>
                <p:cNvPr id="277" name="Text Box 195"/>
                <p:cNvSpPr txBox="1">
                  <a:spLocks noChangeArrowheads="1"/>
                </p:cNvSpPr>
                <p:nvPr/>
              </p:nvSpPr>
              <p:spPr bwMode="auto">
                <a:xfrm>
                  <a:off x="4224" y="2160"/>
                  <a:ext cx="192" cy="192"/>
                </a:xfrm>
                <a:prstGeom prst="rect">
                  <a:avLst/>
                </a:prstGeom>
                <a:noFill/>
                <a:ln w="9525">
                  <a:noFill/>
                  <a:miter lim="800000"/>
                  <a:headEnd/>
                  <a:tailEnd/>
                </a:ln>
              </p:spPr>
              <p:txBody>
                <a:bodyPr>
                  <a:spAutoFit/>
                </a:bodyPr>
                <a:lstStyle/>
                <a:p>
                  <a:pPr eaLnBrk="0" hangingPunct="0">
                    <a:spcBef>
                      <a:spcPct val="50000"/>
                    </a:spcBef>
                  </a:pPr>
                  <a:r>
                    <a:rPr lang="en-GB" sz="1400" b="1"/>
                    <a:t>1</a:t>
                  </a:r>
                </a:p>
              </p:txBody>
            </p:sp>
            <p:sp>
              <p:nvSpPr>
                <p:cNvPr id="278" name="Line 196"/>
                <p:cNvSpPr>
                  <a:spLocks noChangeShapeType="1"/>
                </p:cNvSpPr>
                <p:nvPr/>
              </p:nvSpPr>
              <p:spPr bwMode="auto">
                <a:xfrm>
                  <a:off x="4176" y="1584"/>
                  <a:ext cx="0" cy="768"/>
                </a:xfrm>
                <a:prstGeom prst="line">
                  <a:avLst/>
                </a:prstGeom>
                <a:noFill/>
                <a:ln w="15875">
                  <a:solidFill>
                    <a:srgbClr val="000000"/>
                  </a:solidFill>
                  <a:round/>
                  <a:headEnd/>
                  <a:tailEnd/>
                </a:ln>
              </p:spPr>
              <p:txBody>
                <a:bodyPr/>
                <a:lstStyle/>
                <a:p>
                  <a:endParaRPr lang="en-US"/>
                </a:p>
              </p:txBody>
            </p:sp>
            <p:sp>
              <p:nvSpPr>
                <p:cNvPr id="279" name="Line 197"/>
                <p:cNvSpPr>
                  <a:spLocks noChangeShapeType="1"/>
                </p:cNvSpPr>
                <p:nvPr/>
              </p:nvSpPr>
              <p:spPr bwMode="auto">
                <a:xfrm>
                  <a:off x="4416" y="1584"/>
                  <a:ext cx="0" cy="768"/>
                </a:xfrm>
                <a:prstGeom prst="line">
                  <a:avLst/>
                </a:prstGeom>
                <a:noFill/>
                <a:ln w="15875">
                  <a:solidFill>
                    <a:srgbClr val="000000"/>
                  </a:solidFill>
                  <a:round/>
                  <a:headEnd/>
                  <a:tailEnd/>
                </a:ln>
              </p:spPr>
              <p:txBody>
                <a:bodyPr/>
                <a:lstStyle/>
                <a:p>
                  <a:endParaRPr lang="en-US"/>
                </a:p>
              </p:txBody>
            </p:sp>
            <p:sp>
              <p:nvSpPr>
                <p:cNvPr id="280" name="Text Box 198"/>
                <p:cNvSpPr txBox="1">
                  <a:spLocks noChangeArrowheads="1"/>
                </p:cNvSpPr>
                <p:nvPr/>
              </p:nvSpPr>
              <p:spPr bwMode="auto">
                <a:xfrm>
                  <a:off x="4752" y="1872"/>
                  <a:ext cx="144" cy="192"/>
                </a:xfrm>
                <a:prstGeom prst="rect">
                  <a:avLst/>
                </a:prstGeom>
                <a:noFill/>
                <a:ln w="9525">
                  <a:noFill/>
                  <a:miter lim="800000"/>
                  <a:headEnd/>
                  <a:tailEnd/>
                </a:ln>
              </p:spPr>
              <p:txBody>
                <a:bodyPr/>
                <a:lstStyle/>
                <a:p>
                  <a:pPr algn="ctr" eaLnBrk="0" hangingPunct="0"/>
                  <a:r>
                    <a:rPr lang="en-GB" sz="1400" b="1" i="1">
                      <a:latin typeface="Tahoma" pitchFamily="34" charset="0"/>
                    </a:rPr>
                    <a:t>B</a:t>
                  </a:r>
                  <a:endParaRPr lang="en-GB" sz="1400" b="1">
                    <a:latin typeface="Tahoma" pitchFamily="34" charset="0"/>
                  </a:endParaRPr>
                </a:p>
              </p:txBody>
            </p:sp>
            <p:sp>
              <p:nvSpPr>
                <p:cNvPr id="281" name="Line 199"/>
                <p:cNvSpPr>
                  <a:spLocks noChangeShapeType="1"/>
                </p:cNvSpPr>
                <p:nvPr/>
              </p:nvSpPr>
              <p:spPr bwMode="auto">
                <a:xfrm>
                  <a:off x="3696" y="1968"/>
                  <a:ext cx="960" cy="0"/>
                </a:xfrm>
                <a:prstGeom prst="line">
                  <a:avLst/>
                </a:prstGeom>
                <a:noFill/>
                <a:ln w="15875">
                  <a:solidFill>
                    <a:srgbClr val="000000"/>
                  </a:solidFill>
                  <a:round/>
                  <a:headEnd/>
                  <a:tailEnd/>
                </a:ln>
              </p:spPr>
              <p:txBody>
                <a:bodyPr/>
                <a:lstStyle/>
                <a:p>
                  <a:endParaRPr lang="en-US"/>
                </a:p>
              </p:txBody>
            </p:sp>
            <p:sp>
              <p:nvSpPr>
                <p:cNvPr id="282" name="Line 200"/>
                <p:cNvSpPr>
                  <a:spLocks noChangeShapeType="1"/>
                </p:cNvSpPr>
                <p:nvPr/>
              </p:nvSpPr>
              <p:spPr bwMode="auto">
                <a:xfrm>
                  <a:off x="3696" y="2160"/>
                  <a:ext cx="960" cy="0"/>
                </a:xfrm>
                <a:prstGeom prst="line">
                  <a:avLst/>
                </a:prstGeom>
                <a:noFill/>
                <a:ln w="15875">
                  <a:solidFill>
                    <a:srgbClr val="000000"/>
                  </a:solidFill>
                  <a:round/>
                  <a:headEnd/>
                  <a:tailEnd/>
                </a:ln>
              </p:spPr>
              <p:txBody>
                <a:bodyPr/>
                <a:lstStyle/>
                <a:p>
                  <a:endParaRPr lang="en-US"/>
                </a:p>
              </p:txBody>
            </p:sp>
            <p:sp>
              <p:nvSpPr>
                <p:cNvPr id="283" name="AutoShape 201"/>
                <p:cNvSpPr>
                  <a:spLocks/>
                </p:cNvSpPr>
                <p:nvPr/>
              </p:nvSpPr>
              <p:spPr bwMode="auto">
                <a:xfrm flipH="1">
                  <a:off x="4704" y="1776"/>
                  <a:ext cx="48" cy="384"/>
                </a:xfrm>
                <a:prstGeom prst="leftBrace">
                  <a:avLst>
                    <a:gd name="adj1" fmla="val 66667"/>
                    <a:gd name="adj2" fmla="val 50000"/>
                  </a:avLst>
                </a:prstGeom>
                <a:noFill/>
                <a:ln w="9525">
                  <a:solidFill>
                    <a:srgbClr val="000000"/>
                  </a:solidFill>
                  <a:round/>
                  <a:headEnd/>
                  <a:tailEnd/>
                </a:ln>
              </p:spPr>
              <p:txBody>
                <a:bodyPr/>
                <a:lstStyle/>
                <a:p>
                  <a:endParaRPr lang="en-US"/>
                </a:p>
              </p:txBody>
            </p:sp>
            <p:sp>
              <p:nvSpPr>
                <p:cNvPr id="284" name="Text Box 202"/>
                <p:cNvSpPr txBox="1">
                  <a:spLocks noChangeArrowheads="1"/>
                </p:cNvSpPr>
                <p:nvPr/>
              </p:nvSpPr>
              <p:spPr bwMode="auto">
                <a:xfrm>
                  <a:off x="3984" y="1584"/>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85" name="Text Box 203"/>
                <p:cNvSpPr txBox="1">
                  <a:spLocks noChangeArrowheads="1"/>
                </p:cNvSpPr>
                <p:nvPr/>
              </p:nvSpPr>
              <p:spPr bwMode="auto">
                <a:xfrm>
                  <a:off x="3744" y="196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86" name="Text Box 204"/>
                <p:cNvSpPr txBox="1">
                  <a:spLocks noChangeArrowheads="1"/>
                </p:cNvSpPr>
                <p:nvPr/>
              </p:nvSpPr>
              <p:spPr bwMode="auto">
                <a:xfrm>
                  <a:off x="4224" y="1776"/>
                  <a:ext cx="192" cy="192"/>
                </a:xfrm>
                <a:prstGeom prst="rect">
                  <a:avLst/>
                </a:prstGeom>
                <a:noFill/>
                <a:ln w="9525">
                  <a:noFill/>
                  <a:miter lim="800000"/>
                  <a:headEnd/>
                  <a:tailEnd/>
                </a:ln>
              </p:spPr>
              <p:txBody>
                <a:bodyPr>
                  <a:spAutoFit/>
                </a:bodyPr>
                <a:lstStyle/>
                <a:p>
                  <a:pPr eaLnBrk="0" hangingPunct="0">
                    <a:spcBef>
                      <a:spcPct val="50000"/>
                    </a:spcBef>
                  </a:pPr>
                  <a:r>
                    <a:rPr lang="en-GB" sz="1400" b="1"/>
                    <a:t>1</a:t>
                  </a:r>
                </a:p>
              </p:txBody>
            </p:sp>
            <p:sp>
              <p:nvSpPr>
                <p:cNvPr id="287" name="Text Box 205"/>
                <p:cNvSpPr txBox="1">
                  <a:spLocks noChangeArrowheads="1"/>
                </p:cNvSpPr>
                <p:nvPr/>
              </p:nvSpPr>
              <p:spPr bwMode="auto">
                <a:xfrm>
                  <a:off x="3984" y="1776"/>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88" name="Text Box 206"/>
                <p:cNvSpPr txBox="1">
                  <a:spLocks noChangeArrowheads="1"/>
                </p:cNvSpPr>
                <p:nvPr/>
              </p:nvSpPr>
              <p:spPr bwMode="auto">
                <a:xfrm>
                  <a:off x="3744" y="1584"/>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89" name="Text Box 207"/>
                <p:cNvSpPr txBox="1">
                  <a:spLocks noChangeArrowheads="1"/>
                </p:cNvSpPr>
                <p:nvPr/>
              </p:nvSpPr>
              <p:spPr bwMode="auto">
                <a:xfrm>
                  <a:off x="3984" y="196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90" name="Text Box 208"/>
                <p:cNvSpPr txBox="1">
                  <a:spLocks noChangeArrowheads="1"/>
                </p:cNvSpPr>
                <p:nvPr/>
              </p:nvSpPr>
              <p:spPr bwMode="auto">
                <a:xfrm>
                  <a:off x="4224" y="196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91" name="Text Box 209"/>
                <p:cNvSpPr txBox="1">
                  <a:spLocks noChangeArrowheads="1"/>
                </p:cNvSpPr>
                <p:nvPr/>
              </p:nvSpPr>
              <p:spPr bwMode="auto">
                <a:xfrm>
                  <a:off x="4224" y="1584"/>
                  <a:ext cx="192" cy="192"/>
                </a:xfrm>
                <a:prstGeom prst="rect">
                  <a:avLst/>
                </a:prstGeom>
                <a:noFill/>
                <a:ln w="9525">
                  <a:noFill/>
                  <a:miter lim="800000"/>
                  <a:headEnd/>
                  <a:tailEnd/>
                </a:ln>
              </p:spPr>
              <p:txBody>
                <a:bodyPr>
                  <a:spAutoFit/>
                </a:bodyPr>
                <a:lstStyle/>
                <a:p>
                  <a:pPr eaLnBrk="0" hangingPunct="0">
                    <a:spcBef>
                      <a:spcPct val="50000"/>
                    </a:spcBef>
                  </a:pPr>
                  <a:r>
                    <a:rPr lang="en-GB" sz="1400" b="1"/>
                    <a:t>1</a:t>
                  </a:r>
                </a:p>
              </p:txBody>
            </p:sp>
            <p:sp>
              <p:nvSpPr>
                <p:cNvPr id="292" name="Text Box 210"/>
                <p:cNvSpPr txBox="1">
                  <a:spLocks noChangeArrowheads="1"/>
                </p:cNvSpPr>
                <p:nvPr/>
              </p:nvSpPr>
              <p:spPr bwMode="auto">
                <a:xfrm>
                  <a:off x="4464" y="196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293" name="AutoShape 211"/>
                <p:cNvSpPr>
                  <a:spLocks noChangeArrowheads="1"/>
                </p:cNvSpPr>
                <p:nvPr/>
              </p:nvSpPr>
              <p:spPr bwMode="auto">
                <a:xfrm>
                  <a:off x="3984" y="1601"/>
                  <a:ext cx="384" cy="720"/>
                </a:xfrm>
                <a:prstGeom prst="roundRect">
                  <a:avLst>
                    <a:gd name="adj" fmla="val 16667"/>
                  </a:avLst>
                </a:prstGeom>
                <a:noFill/>
                <a:ln w="15875">
                  <a:solidFill>
                    <a:srgbClr val="993366"/>
                  </a:solidFill>
                  <a:round/>
                  <a:headEnd/>
                  <a:tailEnd/>
                </a:ln>
              </p:spPr>
              <p:txBody>
                <a:bodyPr wrap="none" anchor="ctr"/>
                <a:lstStyle/>
                <a:p>
                  <a:endParaRPr lang="en-US"/>
                </a:p>
              </p:txBody>
            </p:sp>
            <p:sp>
              <p:nvSpPr>
                <p:cNvPr id="294" name="Text Box 212"/>
                <p:cNvSpPr txBox="1">
                  <a:spLocks noChangeArrowheads="1"/>
                </p:cNvSpPr>
                <p:nvPr/>
              </p:nvSpPr>
              <p:spPr bwMode="auto">
                <a:xfrm>
                  <a:off x="3984" y="2160"/>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grpSp>
          <p:sp>
            <p:nvSpPr>
              <p:cNvPr id="154" name="Text Box 100"/>
              <p:cNvSpPr txBox="1">
                <a:spLocks noChangeArrowheads="1"/>
              </p:cNvSpPr>
              <p:nvPr/>
            </p:nvSpPr>
            <p:spPr bwMode="auto">
              <a:xfrm>
                <a:off x="5656132" y="2840910"/>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155" name="Text Box 100"/>
              <p:cNvSpPr txBox="1">
                <a:spLocks noChangeArrowheads="1"/>
              </p:cNvSpPr>
              <p:nvPr/>
            </p:nvSpPr>
            <p:spPr bwMode="auto">
              <a:xfrm>
                <a:off x="6797545" y="2829406"/>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156" name="Text Box 100"/>
              <p:cNvSpPr txBox="1">
                <a:spLocks noChangeArrowheads="1"/>
              </p:cNvSpPr>
              <p:nvPr/>
            </p:nvSpPr>
            <p:spPr bwMode="auto">
              <a:xfrm>
                <a:off x="6784715" y="2543174"/>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157" name="Text Box 100"/>
              <p:cNvSpPr txBox="1">
                <a:spLocks noChangeArrowheads="1"/>
              </p:cNvSpPr>
              <p:nvPr/>
            </p:nvSpPr>
            <p:spPr bwMode="auto">
              <a:xfrm>
                <a:off x="5647467" y="3447258"/>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158" name="Text Box 100"/>
              <p:cNvSpPr txBox="1">
                <a:spLocks noChangeArrowheads="1"/>
              </p:cNvSpPr>
              <p:nvPr/>
            </p:nvSpPr>
            <p:spPr bwMode="auto">
              <a:xfrm>
                <a:off x="6773862" y="3466400"/>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grpSp>
        <p:grpSp>
          <p:nvGrpSpPr>
            <p:cNvPr id="114" name="Group 113"/>
            <p:cNvGrpSpPr/>
            <p:nvPr/>
          </p:nvGrpSpPr>
          <p:grpSpPr>
            <a:xfrm>
              <a:off x="3505200" y="4297362"/>
              <a:ext cx="2514600" cy="2103438"/>
              <a:chOff x="3505200" y="4297362"/>
              <a:chExt cx="2514600" cy="2103438"/>
            </a:xfrm>
          </p:grpSpPr>
          <p:grpSp>
            <p:nvGrpSpPr>
              <p:cNvPr id="115" name="Group 213"/>
              <p:cNvGrpSpPr>
                <a:grpSpLocks/>
              </p:cNvGrpSpPr>
              <p:nvPr/>
            </p:nvGrpSpPr>
            <p:grpSpPr bwMode="auto">
              <a:xfrm>
                <a:off x="3505200" y="4297362"/>
                <a:ext cx="2514600" cy="2103438"/>
                <a:chOff x="2208" y="2592"/>
                <a:chExt cx="1584" cy="1325"/>
              </a:xfrm>
            </p:grpSpPr>
            <p:sp>
              <p:nvSpPr>
                <p:cNvPr id="124" name="Text Box 214"/>
                <p:cNvSpPr txBox="1">
                  <a:spLocks noChangeArrowheads="1"/>
                </p:cNvSpPr>
                <p:nvPr/>
              </p:nvSpPr>
              <p:spPr bwMode="auto">
                <a:xfrm>
                  <a:off x="3648" y="3216"/>
                  <a:ext cx="144" cy="192"/>
                </a:xfrm>
                <a:prstGeom prst="rect">
                  <a:avLst/>
                </a:prstGeom>
                <a:noFill/>
                <a:ln w="9525">
                  <a:noFill/>
                  <a:miter lim="800000"/>
                  <a:headEnd/>
                  <a:tailEnd/>
                </a:ln>
              </p:spPr>
              <p:txBody>
                <a:bodyPr/>
                <a:lstStyle/>
                <a:p>
                  <a:pPr algn="ctr" eaLnBrk="0" hangingPunct="0"/>
                  <a:r>
                    <a:rPr lang="en-GB" sz="1400" b="1" i="1">
                      <a:latin typeface="Tahoma" pitchFamily="34" charset="0"/>
                    </a:rPr>
                    <a:t>B</a:t>
                  </a:r>
                  <a:endParaRPr lang="en-GB" sz="1400" b="1">
                    <a:latin typeface="Tahoma" pitchFamily="34" charset="0"/>
                  </a:endParaRPr>
                </a:p>
              </p:txBody>
            </p:sp>
            <p:sp>
              <p:nvSpPr>
                <p:cNvPr id="125" name="Rectangle 215"/>
                <p:cNvSpPr>
                  <a:spLocks noChangeArrowheads="1"/>
                </p:cNvSpPr>
                <p:nvPr/>
              </p:nvSpPr>
              <p:spPr bwMode="auto">
                <a:xfrm>
                  <a:off x="2592" y="2928"/>
                  <a:ext cx="965" cy="768"/>
                </a:xfrm>
                <a:prstGeom prst="rect">
                  <a:avLst/>
                </a:prstGeom>
                <a:noFill/>
                <a:ln w="15875">
                  <a:solidFill>
                    <a:srgbClr val="000000"/>
                  </a:solidFill>
                  <a:miter lim="800000"/>
                  <a:headEnd/>
                  <a:tailEnd/>
                </a:ln>
              </p:spPr>
              <p:txBody>
                <a:bodyPr/>
                <a:lstStyle/>
                <a:p>
                  <a:endParaRPr lang="en-US"/>
                </a:p>
              </p:txBody>
            </p:sp>
            <p:sp>
              <p:nvSpPr>
                <p:cNvPr id="126" name="Line 216"/>
                <p:cNvSpPr>
                  <a:spLocks noChangeShapeType="1"/>
                </p:cNvSpPr>
                <p:nvPr/>
              </p:nvSpPr>
              <p:spPr bwMode="auto">
                <a:xfrm>
                  <a:off x="2592" y="3120"/>
                  <a:ext cx="960" cy="0"/>
                </a:xfrm>
                <a:prstGeom prst="line">
                  <a:avLst/>
                </a:prstGeom>
                <a:noFill/>
                <a:ln w="15875">
                  <a:solidFill>
                    <a:srgbClr val="000000"/>
                  </a:solidFill>
                  <a:round/>
                  <a:headEnd/>
                  <a:tailEnd/>
                </a:ln>
              </p:spPr>
              <p:txBody>
                <a:bodyPr/>
                <a:lstStyle/>
                <a:p>
                  <a:endParaRPr lang="en-US"/>
                </a:p>
              </p:txBody>
            </p:sp>
            <p:sp>
              <p:nvSpPr>
                <p:cNvPr id="127" name="Line 217"/>
                <p:cNvSpPr>
                  <a:spLocks noChangeShapeType="1"/>
                </p:cNvSpPr>
                <p:nvPr/>
              </p:nvSpPr>
              <p:spPr bwMode="auto">
                <a:xfrm>
                  <a:off x="2832" y="2928"/>
                  <a:ext cx="0" cy="768"/>
                </a:xfrm>
                <a:prstGeom prst="line">
                  <a:avLst/>
                </a:prstGeom>
                <a:noFill/>
                <a:ln w="15875">
                  <a:solidFill>
                    <a:srgbClr val="000000"/>
                  </a:solidFill>
                  <a:round/>
                  <a:headEnd/>
                  <a:tailEnd/>
                </a:ln>
              </p:spPr>
              <p:txBody>
                <a:bodyPr/>
                <a:lstStyle/>
                <a:p>
                  <a:endParaRPr lang="en-US"/>
                </a:p>
              </p:txBody>
            </p:sp>
            <p:sp>
              <p:nvSpPr>
                <p:cNvPr id="128" name="Text Box 218"/>
                <p:cNvSpPr txBox="1">
                  <a:spLocks noChangeArrowheads="1"/>
                </p:cNvSpPr>
                <p:nvPr/>
              </p:nvSpPr>
              <p:spPr bwMode="auto">
                <a:xfrm>
                  <a:off x="2208" y="3408"/>
                  <a:ext cx="178" cy="230"/>
                </a:xfrm>
                <a:prstGeom prst="rect">
                  <a:avLst/>
                </a:prstGeom>
                <a:noFill/>
                <a:ln w="9525">
                  <a:noFill/>
                  <a:miter lim="800000"/>
                  <a:headEnd/>
                  <a:tailEnd/>
                </a:ln>
              </p:spPr>
              <p:txBody>
                <a:bodyPr/>
                <a:lstStyle/>
                <a:p>
                  <a:pPr algn="ctr" eaLnBrk="0" hangingPunct="0"/>
                  <a:r>
                    <a:rPr lang="en-GB" sz="1400" b="1" i="1">
                      <a:latin typeface="Tahoma" pitchFamily="34" charset="0"/>
                    </a:rPr>
                    <a:t>A</a:t>
                  </a:r>
                  <a:endParaRPr lang="en-GB" sz="1400" b="1">
                    <a:latin typeface="Tahoma" pitchFamily="34" charset="0"/>
                  </a:endParaRPr>
                </a:p>
              </p:txBody>
            </p:sp>
            <p:sp>
              <p:nvSpPr>
                <p:cNvPr id="129" name="AutoShape 219"/>
                <p:cNvSpPr>
                  <a:spLocks/>
                </p:cNvSpPr>
                <p:nvPr/>
              </p:nvSpPr>
              <p:spPr bwMode="auto">
                <a:xfrm>
                  <a:off x="2400" y="3312"/>
                  <a:ext cx="48" cy="384"/>
                </a:xfrm>
                <a:prstGeom prst="leftBrace">
                  <a:avLst>
                    <a:gd name="adj1" fmla="val 66667"/>
                    <a:gd name="adj2" fmla="val 50000"/>
                  </a:avLst>
                </a:prstGeom>
                <a:noFill/>
                <a:ln w="9525">
                  <a:solidFill>
                    <a:srgbClr val="000000"/>
                  </a:solidFill>
                  <a:round/>
                  <a:headEnd/>
                  <a:tailEnd/>
                </a:ln>
              </p:spPr>
              <p:txBody>
                <a:bodyPr/>
                <a:lstStyle/>
                <a:p>
                  <a:endParaRPr lang="en-US"/>
                </a:p>
              </p:txBody>
            </p:sp>
            <p:sp>
              <p:nvSpPr>
                <p:cNvPr id="130" name="AutoShape 220"/>
                <p:cNvSpPr>
                  <a:spLocks/>
                </p:cNvSpPr>
                <p:nvPr/>
              </p:nvSpPr>
              <p:spPr bwMode="auto">
                <a:xfrm rot="5400000" flipV="1">
                  <a:off x="3275" y="2520"/>
                  <a:ext cx="48" cy="480"/>
                </a:xfrm>
                <a:prstGeom prst="leftBrace">
                  <a:avLst>
                    <a:gd name="adj1" fmla="val 83333"/>
                    <a:gd name="adj2" fmla="val 50000"/>
                  </a:avLst>
                </a:prstGeom>
                <a:noFill/>
                <a:ln w="9525">
                  <a:solidFill>
                    <a:srgbClr val="000000"/>
                  </a:solidFill>
                  <a:round/>
                  <a:headEnd/>
                  <a:tailEnd/>
                </a:ln>
              </p:spPr>
              <p:txBody>
                <a:bodyPr/>
                <a:lstStyle/>
                <a:p>
                  <a:endParaRPr lang="en-US"/>
                </a:p>
              </p:txBody>
            </p:sp>
            <p:sp>
              <p:nvSpPr>
                <p:cNvPr id="131" name="Text Box 221"/>
                <p:cNvSpPr txBox="1">
                  <a:spLocks noChangeArrowheads="1"/>
                </p:cNvSpPr>
                <p:nvPr/>
              </p:nvSpPr>
              <p:spPr bwMode="auto">
                <a:xfrm>
                  <a:off x="3155" y="2592"/>
                  <a:ext cx="275" cy="182"/>
                </a:xfrm>
                <a:prstGeom prst="rect">
                  <a:avLst/>
                </a:prstGeom>
                <a:noFill/>
                <a:ln w="9525">
                  <a:noFill/>
                  <a:miter lim="800000"/>
                  <a:headEnd/>
                  <a:tailEnd/>
                </a:ln>
              </p:spPr>
              <p:txBody>
                <a:bodyPr/>
                <a:lstStyle/>
                <a:p>
                  <a:pPr algn="ctr" eaLnBrk="0" hangingPunct="0"/>
                  <a:r>
                    <a:rPr lang="en-GB" sz="1400" b="1" i="1">
                      <a:latin typeface="Tahoma" pitchFamily="34" charset="0"/>
                    </a:rPr>
                    <a:t>C</a:t>
                  </a:r>
                  <a:endParaRPr lang="en-GB" sz="1400" b="1">
                    <a:latin typeface="Tahoma" pitchFamily="34" charset="0"/>
                  </a:endParaRPr>
                </a:p>
              </p:txBody>
            </p:sp>
            <p:sp>
              <p:nvSpPr>
                <p:cNvPr id="132" name="Text Box 222"/>
                <p:cNvSpPr txBox="1">
                  <a:spLocks noChangeArrowheads="1"/>
                </p:cNvSpPr>
                <p:nvPr/>
              </p:nvSpPr>
              <p:spPr bwMode="auto">
                <a:xfrm>
                  <a:off x="2352" y="2928"/>
                  <a:ext cx="294" cy="816"/>
                </a:xfrm>
                <a:prstGeom prst="rect">
                  <a:avLst/>
                </a:prstGeom>
                <a:noFill/>
                <a:ln w="9525">
                  <a:noFill/>
                  <a:miter lim="800000"/>
                  <a:headEnd/>
                  <a:tailEnd/>
                </a:ln>
              </p:spPr>
              <p:txBody>
                <a:bodyPr/>
                <a:lstStyle/>
                <a:p>
                  <a:pPr algn="r" eaLnBrk="0" hangingPunct="0">
                    <a:lnSpc>
                      <a:spcPct val="75000"/>
                    </a:lnSpc>
                  </a:pPr>
                  <a:r>
                    <a:rPr lang="en-GB" sz="1400" b="1"/>
                    <a:t>00</a:t>
                  </a:r>
                </a:p>
                <a:p>
                  <a:pPr algn="r" eaLnBrk="0" hangingPunct="0">
                    <a:lnSpc>
                      <a:spcPct val="75000"/>
                    </a:lnSpc>
                  </a:pPr>
                  <a:r>
                    <a:rPr lang="en-GB" sz="1400" b="1"/>
                    <a:t>   01</a:t>
                  </a:r>
                </a:p>
                <a:p>
                  <a:pPr algn="r" eaLnBrk="0" hangingPunct="0">
                    <a:lnSpc>
                      <a:spcPct val="75000"/>
                    </a:lnSpc>
                  </a:pPr>
                  <a:endParaRPr lang="en-GB" sz="1400" b="1"/>
                </a:p>
                <a:p>
                  <a:pPr algn="r" eaLnBrk="0" hangingPunct="0">
                    <a:lnSpc>
                      <a:spcPct val="75000"/>
                    </a:lnSpc>
                  </a:pPr>
                  <a:r>
                    <a:rPr lang="en-GB" sz="1400" b="1"/>
                    <a:t>11</a:t>
                  </a:r>
                </a:p>
                <a:p>
                  <a:pPr algn="r" eaLnBrk="0" hangingPunct="0">
                    <a:lnSpc>
                      <a:spcPct val="75000"/>
                    </a:lnSpc>
                  </a:pPr>
                  <a:endParaRPr lang="en-GB" sz="1400" b="1"/>
                </a:p>
                <a:p>
                  <a:pPr algn="r" eaLnBrk="0" hangingPunct="0">
                    <a:lnSpc>
                      <a:spcPct val="75000"/>
                    </a:lnSpc>
                  </a:pPr>
                  <a:r>
                    <a:rPr lang="en-GB" sz="1400" b="1"/>
                    <a:t>10</a:t>
                  </a:r>
                </a:p>
              </p:txBody>
            </p:sp>
            <p:sp>
              <p:nvSpPr>
                <p:cNvPr id="133" name="Text Box 223"/>
                <p:cNvSpPr txBox="1">
                  <a:spLocks noChangeArrowheads="1"/>
                </p:cNvSpPr>
                <p:nvPr/>
              </p:nvSpPr>
              <p:spPr bwMode="auto">
                <a:xfrm>
                  <a:off x="2592" y="2759"/>
                  <a:ext cx="960" cy="144"/>
                </a:xfrm>
                <a:prstGeom prst="rect">
                  <a:avLst/>
                </a:prstGeom>
                <a:noFill/>
                <a:ln w="9525">
                  <a:noFill/>
                  <a:miter lim="800000"/>
                  <a:headEnd/>
                  <a:tailEnd/>
                </a:ln>
              </p:spPr>
              <p:txBody>
                <a:bodyPr/>
                <a:lstStyle/>
                <a:p>
                  <a:pPr eaLnBrk="0" hangingPunct="0"/>
                  <a:r>
                    <a:rPr lang="en-GB" sz="1400" b="1"/>
                    <a:t>00    01   11    10</a:t>
                  </a:r>
                </a:p>
              </p:txBody>
            </p:sp>
            <p:sp>
              <p:nvSpPr>
                <p:cNvPr id="134" name="AutoShape 224"/>
                <p:cNvSpPr>
                  <a:spLocks/>
                </p:cNvSpPr>
                <p:nvPr/>
              </p:nvSpPr>
              <p:spPr bwMode="auto">
                <a:xfrm rot="-5400000">
                  <a:off x="3048" y="3528"/>
                  <a:ext cx="48" cy="480"/>
                </a:xfrm>
                <a:prstGeom prst="leftBrace">
                  <a:avLst>
                    <a:gd name="adj1" fmla="val 83333"/>
                    <a:gd name="adj2" fmla="val 50000"/>
                  </a:avLst>
                </a:prstGeom>
                <a:noFill/>
                <a:ln w="9525">
                  <a:solidFill>
                    <a:srgbClr val="000000"/>
                  </a:solidFill>
                  <a:round/>
                  <a:headEnd/>
                  <a:tailEnd/>
                </a:ln>
              </p:spPr>
              <p:txBody>
                <a:bodyPr/>
                <a:lstStyle/>
                <a:p>
                  <a:endParaRPr lang="en-US"/>
                </a:p>
              </p:txBody>
            </p:sp>
            <p:sp>
              <p:nvSpPr>
                <p:cNvPr id="135" name="Text Box 225"/>
                <p:cNvSpPr txBox="1">
                  <a:spLocks noChangeArrowheads="1"/>
                </p:cNvSpPr>
                <p:nvPr/>
              </p:nvSpPr>
              <p:spPr bwMode="auto">
                <a:xfrm>
                  <a:off x="2928" y="3744"/>
                  <a:ext cx="275" cy="173"/>
                </a:xfrm>
                <a:prstGeom prst="rect">
                  <a:avLst/>
                </a:prstGeom>
                <a:noFill/>
                <a:ln w="9525">
                  <a:noFill/>
                  <a:miter lim="800000"/>
                  <a:headEnd/>
                  <a:tailEnd/>
                </a:ln>
              </p:spPr>
              <p:txBody>
                <a:bodyPr/>
                <a:lstStyle/>
                <a:p>
                  <a:pPr algn="ctr" eaLnBrk="0" hangingPunct="0"/>
                  <a:r>
                    <a:rPr lang="en-GB" sz="1400" b="1" i="1">
                      <a:latin typeface="Tahoma" pitchFamily="34" charset="0"/>
                    </a:rPr>
                    <a:t>x</a:t>
                  </a:r>
                  <a:endParaRPr lang="en-GB" sz="1400" b="1">
                    <a:latin typeface="Tahoma" pitchFamily="34" charset="0"/>
                  </a:endParaRPr>
                </a:p>
              </p:txBody>
            </p:sp>
            <p:sp>
              <p:nvSpPr>
                <p:cNvPr id="136" name="Line 226"/>
                <p:cNvSpPr>
                  <a:spLocks noChangeShapeType="1"/>
                </p:cNvSpPr>
                <p:nvPr/>
              </p:nvSpPr>
              <p:spPr bwMode="auto">
                <a:xfrm flipH="1" flipV="1">
                  <a:off x="2326" y="2705"/>
                  <a:ext cx="248" cy="231"/>
                </a:xfrm>
                <a:prstGeom prst="line">
                  <a:avLst/>
                </a:prstGeom>
                <a:noFill/>
                <a:ln w="9525">
                  <a:solidFill>
                    <a:srgbClr val="000000"/>
                  </a:solidFill>
                  <a:round/>
                  <a:headEnd/>
                  <a:tailEnd/>
                </a:ln>
              </p:spPr>
              <p:txBody>
                <a:bodyPr/>
                <a:lstStyle/>
                <a:p>
                  <a:endParaRPr lang="en-US"/>
                </a:p>
              </p:txBody>
            </p:sp>
            <p:sp>
              <p:nvSpPr>
                <p:cNvPr id="137" name="Text Box 227"/>
                <p:cNvSpPr txBox="1">
                  <a:spLocks noChangeArrowheads="1"/>
                </p:cNvSpPr>
                <p:nvPr/>
              </p:nvSpPr>
              <p:spPr bwMode="auto">
                <a:xfrm>
                  <a:off x="2208" y="2736"/>
                  <a:ext cx="274" cy="230"/>
                </a:xfrm>
                <a:prstGeom prst="rect">
                  <a:avLst/>
                </a:prstGeom>
                <a:noFill/>
                <a:ln w="9525">
                  <a:noFill/>
                  <a:miter lim="800000"/>
                  <a:headEnd/>
                  <a:tailEnd/>
                </a:ln>
              </p:spPr>
              <p:txBody>
                <a:bodyPr/>
                <a:lstStyle/>
                <a:p>
                  <a:pPr algn="ctr" eaLnBrk="0" hangingPunct="0"/>
                  <a:r>
                    <a:rPr lang="en-GB" sz="1400" b="1" i="1">
                      <a:latin typeface="Tahoma" pitchFamily="34" charset="0"/>
                    </a:rPr>
                    <a:t>AB</a:t>
                  </a:r>
                  <a:endParaRPr lang="en-GB" sz="1400" b="1">
                    <a:latin typeface="Tahoma" pitchFamily="34" charset="0"/>
                  </a:endParaRPr>
                </a:p>
              </p:txBody>
            </p:sp>
            <p:sp>
              <p:nvSpPr>
                <p:cNvPr id="138" name="Text Box 228"/>
                <p:cNvSpPr txBox="1">
                  <a:spLocks noChangeArrowheads="1"/>
                </p:cNvSpPr>
                <p:nvPr/>
              </p:nvSpPr>
              <p:spPr bwMode="auto">
                <a:xfrm>
                  <a:off x="2352" y="2641"/>
                  <a:ext cx="321" cy="183"/>
                </a:xfrm>
                <a:prstGeom prst="rect">
                  <a:avLst/>
                </a:prstGeom>
                <a:noFill/>
                <a:ln w="9525">
                  <a:noFill/>
                  <a:miter lim="800000"/>
                  <a:headEnd/>
                  <a:tailEnd/>
                </a:ln>
              </p:spPr>
              <p:txBody>
                <a:bodyPr/>
                <a:lstStyle/>
                <a:p>
                  <a:pPr algn="ctr" eaLnBrk="0" hangingPunct="0"/>
                  <a:r>
                    <a:rPr lang="en-GB" sz="1400" b="1" i="1">
                      <a:latin typeface="Tahoma" pitchFamily="34" charset="0"/>
                    </a:rPr>
                    <a:t>Cx</a:t>
                  </a:r>
                  <a:endParaRPr lang="en-GB" sz="1400" b="1">
                    <a:latin typeface="Tahoma" pitchFamily="34" charset="0"/>
                  </a:endParaRPr>
                </a:p>
              </p:txBody>
            </p:sp>
            <p:sp>
              <p:nvSpPr>
                <p:cNvPr id="139" name="Text Box 229"/>
                <p:cNvSpPr txBox="1">
                  <a:spLocks noChangeArrowheads="1"/>
                </p:cNvSpPr>
                <p:nvPr/>
              </p:nvSpPr>
              <p:spPr bwMode="auto">
                <a:xfrm>
                  <a:off x="2880" y="3504"/>
                  <a:ext cx="192" cy="192"/>
                </a:xfrm>
                <a:prstGeom prst="rect">
                  <a:avLst/>
                </a:prstGeom>
                <a:noFill/>
                <a:ln w="9525">
                  <a:noFill/>
                  <a:miter lim="800000"/>
                  <a:headEnd/>
                  <a:tailEnd/>
                </a:ln>
              </p:spPr>
              <p:txBody>
                <a:bodyPr>
                  <a:spAutoFit/>
                </a:bodyPr>
                <a:lstStyle/>
                <a:p>
                  <a:pPr eaLnBrk="0" hangingPunct="0">
                    <a:spcBef>
                      <a:spcPct val="50000"/>
                    </a:spcBef>
                  </a:pPr>
                  <a:r>
                    <a:rPr lang="en-GB" sz="1400" b="1"/>
                    <a:t>1</a:t>
                  </a:r>
                </a:p>
              </p:txBody>
            </p:sp>
            <p:sp>
              <p:nvSpPr>
                <p:cNvPr id="140" name="Line 230"/>
                <p:cNvSpPr>
                  <a:spLocks noChangeShapeType="1"/>
                </p:cNvSpPr>
                <p:nvPr/>
              </p:nvSpPr>
              <p:spPr bwMode="auto">
                <a:xfrm>
                  <a:off x="3072" y="2928"/>
                  <a:ext cx="0" cy="768"/>
                </a:xfrm>
                <a:prstGeom prst="line">
                  <a:avLst/>
                </a:prstGeom>
                <a:noFill/>
                <a:ln w="15875">
                  <a:solidFill>
                    <a:srgbClr val="000000"/>
                  </a:solidFill>
                  <a:round/>
                  <a:headEnd/>
                  <a:tailEnd/>
                </a:ln>
              </p:spPr>
              <p:txBody>
                <a:bodyPr/>
                <a:lstStyle/>
                <a:p>
                  <a:endParaRPr lang="en-US"/>
                </a:p>
              </p:txBody>
            </p:sp>
            <p:sp>
              <p:nvSpPr>
                <p:cNvPr id="141" name="Line 231"/>
                <p:cNvSpPr>
                  <a:spLocks noChangeShapeType="1"/>
                </p:cNvSpPr>
                <p:nvPr/>
              </p:nvSpPr>
              <p:spPr bwMode="auto">
                <a:xfrm>
                  <a:off x="3312" y="2928"/>
                  <a:ext cx="0" cy="768"/>
                </a:xfrm>
                <a:prstGeom prst="line">
                  <a:avLst/>
                </a:prstGeom>
                <a:noFill/>
                <a:ln w="15875">
                  <a:solidFill>
                    <a:srgbClr val="000000"/>
                  </a:solidFill>
                  <a:round/>
                  <a:headEnd/>
                  <a:tailEnd/>
                </a:ln>
              </p:spPr>
              <p:txBody>
                <a:bodyPr/>
                <a:lstStyle/>
                <a:p>
                  <a:endParaRPr lang="en-US"/>
                </a:p>
              </p:txBody>
            </p:sp>
            <p:sp>
              <p:nvSpPr>
                <p:cNvPr id="142" name="Line 232"/>
                <p:cNvSpPr>
                  <a:spLocks noChangeShapeType="1"/>
                </p:cNvSpPr>
                <p:nvPr/>
              </p:nvSpPr>
              <p:spPr bwMode="auto">
                <a:xfrm>
                  <a:off x="2592" y="3312"/>
                  <a:ext cx="960" cy="0"/>
                </a:xfrm>
                <a:prstGeom prst="line">
                  <a:avLst/>
                </a:prstGeom>
                <a:noFill/>
                <a:ln w="15875">
                  <a:solidFill>
                    <a:srgbClr val="000000"/>
                  </a:solidFill>
                  <a:round/>
                  <a:headEnd/>
                  <a:tailEnd/>
                </a:ln>
              </p:spPr>
              <p:txBody>
                <a:bodyPr/>
                <a:lstStyle/>
                <a:p>
                  <a:endParaRPr lang="en-US"/>
                </a:p>
              </p:txBody>
            </p:sp>
            <p:sp>
              <p:nvSpPr>
                <p:cNvPr id="143" name="Line 233"/>
                <p:cNvSpPr>
                  <a:spLocks noChangeShapeType="1"/>
                </p:cNvSpPr>
                <p:nvPr/>
              </p:nvSpPr>
              <p:spPr bwMode="auto">
                <a:xfrm>
                  <a:off x="2592" y="3504"/>
                  <a:ext cx="960" cy="0"/>
                </a:xfrm>
                <a:prstGeom prst="line">
                  <a:avLst/>
                </a:prstGeom>
                <a:noFill/>
                <a:ln w="15875">
                  <a:solidFill>
                    <a:srgbClr val="000000"/>
                  </a:solidFill>
                  <a:round/>
                  <a:headEnd/>
                  <a:tailEnd/>
                </a:ln>
              </p:spPr>
              <p:txBody>
                <a:bodyPr/>
                <a:lstStyle/>
                <a:p>
                  <a:endParaRPr lang="en-US"/>
                </a:p>
              </p:txBody>
            </p:sp>
            <p:sp>
              <p:nvSpPr>
                <p:cNvPr id="144" name="AutoShape 234"/>
                <p:cNvSpPr>
                  <a:spLocks/>
                </p:cNvSpPr>
                <p:nvPr/>
              </p:nvSpPr>
              <p:spPr bwMode="auto">
                <a:xfrm flipH="1">
                  <a:off x="3600" y="3120"/>
                  <a:ext cx="48" cy="384"/>
                </a:xfrm>
                <a:prstGeom prst="leftBrace">
                  <a:avLst>
                    <a:gd name="adj1" fmla="val 66667"/>
                    <a:gd name="adj2" fmla="val 50000"/>
                  </a:avLst>
                </a:prstGeom>
                <a:noFill/>
                <a:ln w="9525">
                  <a:solidFill>
                    <a:srgbClr val="000000"/>
                  </a:solidFill>
                  <a:round/>
                  <a:headEnd/>
                  <a:tailEnd/>
                </a:ln>
              </p:spPr>
              <p:txBody>
                <a:bodyPr/>
                <a:lstStyle/>
                <a:p>
                  <a:endParaRPr lang="en-US"/>
                </a:p>
              </p:txBody>
            </p:sp>
            <p:sp>
              <p:nvSpPr>
                <p:cNvPr id="145" name="Text Box 235"/>
                <p:cNvSpPr txBox="1">
                  <a:spLocks noChangeArrowheads="1"/>
                </p:cNvSpPr>
                <p:nvPr/>
              </p:nvSpPr>
              <p:spPr bwMode="auto">
                <a:xfrm>
                  <a:off x="2880" y="292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146" name="Text Box 236"/>
                <p:cNvSpPr txBox="1">
                  <a:spLocks noChangeArrowheads="1"/>
                </p:cNvSpPr>
                <p:nvPr/>
              </p:nvSpPr>
              <p:spPr bwMode="auto">
                <a:xfrm>
                  <a:off x="2640" y="3312"/>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147" name="Text Box 237"/>
                <p:cNvSpPr txBox="1">
                  <a:spLocks noChangeArrowheads="1"/>
                </p:cNvSpPr>
                <p:nvPr/>
              </p:nvSpPr>
              <p:spPr bwMode="auto">
                <a:xfrm>
                  <a:off x="2640" y="2928"/>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148" name="Text Box 238"/>
                <p:cNvSpPr txBox="1">
                  <a:spLocks noChangeArrowheads="1"/>
                </p:cNvSpPr>
                <p:nvPr/>
              </p:nvSpPr>
              <p:spPr bwMode="auto">
                <a:xfrm>
                  <a:off x="2880" y="3312"/>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149" name="Text Box 239"/>
                <p:cNvSpPr txBox="1">
                  <a:spLocks noChangeArrowheads="1"/>
                </p:cNvSpPr>
                <p:nvPr/>
              </p:nvSpPr>
              <p:spPr bwMode="auto">
                <a:xfrm>
                  <a:off x="3120" y="3312"/>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150" name="Text Box 240"/>
                <p:cNvSpPr txBox="1">
                  <a:spLocks noChangeArrowheads="1"/>
                </p:cNvSpPr>
                <p:nvPr/>
              </p:nvSpPr>
              <p:spPr bwMode="auto">
                <a:xfrm>
                  <a:off x="3360" y="3312"/>
                  <a:ext cx="192" cy="192"/>
                </a:xfrm>
                <a:prstGeom prst="rect">
                  <a:avLst/>
                </a:prstGeom>
                <a:noFill/>
                <a:ln w="9525">
                  <a:noFill/>
                  <a:miter lim="800000"/>
                  <a:headEnd/>
                  <a:tailEnd/>
                </a:ln>
              </p:spPr>
              <p:txBody>
                <a:bodyPr>
                  <a:spAutoFit/>
                </a:bodyPr>
                <a:lstStyle/>
                <a:p>
                  <a:pPr eaLnBrk="0" hangingPunct="0">
                    <a:spcBef>
                      <a:spcPct val="50000"/>
                    </a:spcBef>
                  </a:pPr>
                  <a:r>
                    <a:rPr lang="en-GB" sz="1400" b="1"/>
                    <a:t>X</a:t>
                  </a:r>
                </a:p>
              </p:txBody>
            </p:sp>
            <p:sp>
              <p:nvSpPr>
                <p:cNvPr id="151" name="AutoShape 241"/>
                <p:cNvSpPr>
                  <a:spLocks noChangeArrowheads="1"/>
                </p:cNvSpPr>
                <p:nvPr/>
              </p:nvSpPr>
              <p:spPr bwMode="auto">
                <a:xfrm>
                  <a:off x="2897" y="3329"/>
                  <a:ext cx="384" cy="336"/>
                </a:xfrm>
                <a:prstGeom prst="roundRect">
                  <a:avLst>
                    <a:gd name="adj" fmla="val 16667"/>
                  </a:avLst>
                </a:prstGeom>
                <a:noFill/>
                <a:ln w="15875">
                  <a:solidFill>
                    <a:srgbClr val="993366"/>
                  </a:solidFill>
                  <a:round/>
                  <a:headEnd/>
                  <a:tailEnd/>
                </a:ln>
              </p:spPr>
              <p:txBody>
                <a:bodyPr wrap="none" anchor="ctr"/>
                <a:lstStyle/>
                <a:p>
                  <a:endParaRPr lang="en-US"/>
                </a:p>
              </p:txBody>
            </p:sp>
            <p:sp>
              <p:nvSpPr>
                <p:cNvPr id="152" name="Text Box 242"/>
                <p:cNvSpPr txBox="1">
                  <a:spLocks noChangeArrowheads="1"/>
                </p:cNvSpPr>
                <p:nvPr/>
              </p:nvSpPr>
              <p:spPr bwMode="auto">
                <a:xfrm>
                  <a:off x="3120" y="3504"/>
                  <a:ext cx="192" cy="192"/>
                </a:xfrm>
                <a:prstGeom prst="rect">
                  <a:avLst/>
                </a:prstGeom>
                <a:noFill/>
                <a:ln w="9525">
                  <a:noFill/>
                  <a:miter lim="800000"/>
                  <a:headEnd/>
                  <a:tailEnd/>
                </a:ln>
              </p:spPr>
              <p:txBody>
                <a:bodyPr>
                  <a:spAutoFit/>
                </a:bodyPr>
                <a:lstStyle/>
                <a:p>
                  <a:pPr eaLnBrk="0" hangingPunct="0">
                    <a:spcBef>
                      <a:spcPct val="50000"/>
                    </a:spcBef>
                  </a:pPr>
                  <a:r>
                    <a:rPr lang="en-GB" sz="1400" b="1"/>
                    <a:t>1</a:t>
                  </a:r>
                </a:p>
              </p:txBody>
            </p:sp>
          </p:grpSp>
          <p:sp>
            <p:nvSpPr>
              <p:cNvPr id="116" name="Text Box 100"/>
              <p:cNvSpPr txBox="1">
                <a:spLocks noChangeArrowheads="1"/>
              </p:cNvSpPr>
              <p:nvPr/>
            </p:nvSpPr>
            <p:spPr bwMode="auto">
              <a:xfrm>
                <a:off x="5303838" y="4827846"/>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117" name="Text Box 100"/>
              <p:cNvSpPr txBox="1">
                <a:spLocks noChangeArrowheads="1"/>
              </p:cNvSpPr>
              <p:nvPr/>
            </p:nvSpPr>
            <p:spPr bwMode="auto">
              <a:xfrm>
                <a:off x="4947105" y="4832596"/>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118" name="Text Box 100"/>
              <p:cNvSpPr txBox="1">
                <a:spLocks noChangeArrowheads="1"/>
              </p:cNvSpPr>
              <p:nvPr/>
            </p:nvSpPr>
            <p:spPr bwMode="auto">
              <a:xfrm>
                <a:off x="4216452" y="5134134"/>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119" name="Text Box 100"/>
              <p:cNvSpPr txBox="1">
                <a:spLocks noChangeArrowheads="1"/>
              </p:cNvSpPr>
              <p:nvPr/>
            </p:nvSpPr>
            <p:spPr bwMode="auto">
              <a:xfrm>
                <a:off x="4592533" y="5122069"/>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120" name="Text Box 100"/>
              <p:cNvSpPr txBox="1">
                <a:spLocks noChangeArrowheads="1"/>
              </p:cNvSpPr>
              <p:nvPr/>
            </p:nvSpPr>
            <p:spPr bwMode="auto">
              <a:xfrm>
                <a:off x="4956461" y="5122069"/>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121" name="Text Box 100"/>
              <p:cNvSpPr txBox="1">
                <a:spLocks noChangeArrowheads="1"/>
              </p:cNvSpPr>
              <p:nvPr/>
            </p:nvSpPr>
            <p:spPr bwMode="auto">
              <a:xfrm>
                <a:off x="4207474" y="5741900"/>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122" name="Text Box 100"/>
              <p:cNvSpPr txBox="1">
                <a:spLocks noChangeArrowheads="1"/>
              </p:cNvSpPr>
              <p:nvPr/>
            </p:nvSpPr>
            <p:spPr bwMode="auto">
              <a:xfrm>
                <a:off x="5322207" y="5128816"/>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sp>
            <p:nvSpPr>
              <p:cNvPr id="123" name="Text Box 100"/>
              <p:cNvSpPr txBox="1">
                <a:spLocks noChangeArrowheads="1"/>
              </p:cNvSpPr>
              <p:nvPr/>
            </p:nvSpPr>
            <p:spPr bwMode="auto">
              <a:xfrm>
                <a:off x="5334000" y="5726973"/>
                <a:ext cx="304800" cy="304800"/>
              </a:xfrm>
              <a:prstGeom prst="rect">
                <a:avLst/>
              </a:prstGeom>
              <a:noFill/>
              <a:ln w="9525">
                <a:noFill/>
                <a:miter lim="800000"/>
                <a:headEnd/>
                <a:tailEnd/>
              </a:ln>
            </p:spPr>
            <p:txBody>
              <a:bodyPr>
                <a:spAutoFit/>
              </a:bodyPr>
              <a:lstStyle/>
              <a:p>
                <a:pPr eaLnBrk="0" hangingPunct="0">
                  <a:spcBef>
                    <a:spcPct val="50000"/>
                  </a:spcBef>
                </a:pPr>
                <a:r>
                  <a:rPr lang="en-GB" sz="1400" b="1" dirty="0"/>
                  <a:t>0</a:t>
                </a:r>
              </a:p>
            </p:txBody>
          </p:sp>
        </p:grpSp>
      </p:grpSp>
    </p:spTree>
    <p:extLst>
      <p:ext uri="{BB962C8B-B14F-4D97-AF65-F5344CB8AC3E}">
        <p14:creationId xmlns:p14="http://schemas.microsoft.com/office/powerpoint/2010/main" val="2144605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dissolve">
                                      <p:cBhvr>
                                        <p:cTn id="7" dur="500"/>
                                        <p:tgtEl>
                                          <p:spTgt spid="27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4"/>
                                        </p:tgtEl>
                                        <p:attrNameLst>
                                          <p:attrName>style.visibility</p:attrName>
                                        </p:attrNameLst>
                                      </p:cBhvr>
                                      <p:to>
                                        <p:strVal val="visible"/>
                                      </p:to>
                                    </p:set>
                                    <p:animEffect transition="in" filter="dissolve">
                                      <p:cBhvr>
                                        <p:cTn id="12" dur="500"/>
                                        <p:tgtEl>
                                          <p:spTgt spid="27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5"/>
                                        </p:tgtEl>
                                        <p:attrNameLst>
                                          <p:attrName>style.visibility</p:attrName>
                                        </p:attrNameLst>
                                      </p:cBhvr>
                                      <p:to>
                                        <p:strVal val="visible"/>
                                      </p:to>
                                    </p:set>
                                    <p:animEffect transition="in" filter="dissolve">
                                      <p:cBhvr>
                                        <p:cTn id="17"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 grpId="0"/>
      <p:bldP spid="274" grpId="0"/>
      <p:bldP spid="27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6.4 Design: Example #3 (4/4)</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28</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0" name="Rectangle 3"/>
          <p:cNvSpPr txBox="1">
            <a:spLocks noChangeArrowheads="1"/>
          </p:cNvSpPr>
          <p:nvPr/>
        </p:nvSpPr>
        <p:spPr>
          <a:xfrm>
            <a:off x="457200" y="1260475"/>
            <a:ext cx="8229600" cy="49117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638" indent="-274638" fontAlgn="auto">
              <a:spcAft>
                <a:spcPts val="0"/>
              </a:spcAft>
              <a:buSzPct val="100000"/>
              <a:buFont typeface="Wingdings" panose="05000000000000000000" pitchFamily="2" charset="2"/>
              <a:buChar char="§"/>
            </a:pPr>
            <a:r>
              <a:rPr lang="en-US" dirty="0"/>
              <a:t>From derived expressions, draw the logic diagram:</a:t>
            </a:r>
          </a:p>
        </p:txBody>
      </p:sp>
      <p:sp>
        <p:nvSpPr>
          <p:cNvPr id="111" name="Text Box 107"/>
          <p:cNvSpPr txBox="1">
            <a:spLocks noChangeArrowheads="1"/>
          </p:cNvSpPr>
          <p:nvPr/>
        </p:nvSpPr>
        <p:spPr bwMode="auto">
          <a:xfrm>
            <a:off x="1066800" y="1752600"/>
            <a:ext cx="6781800" cy="603250"/>
          </a:xfrm>
          <a:prstGeom prst="rect">
            <a:avLst/>
          </a:prstGeom>
          <a:solidFill>
            <a:srgbClr val="FFFF99"/>
          </a:solidFill>
          <a:ln w="9525">
            <a:solidFill>
              <a:schemeClr val="tx1"/>
            </a:solidFill>
            <a:miter lim="800000"/>
            <a:headEnd/>
            <a:tailEnd/>
          </a:ln>
        </p:spPr>
        <p:txBody>
          <a:bodyPr>
            <a:spAutoFit/>
          </a:bodyPr>
          <a:lstStyle/>
          <a:p>
            <a:pPr eaLnBrk="0" hangingPunct="0">
              <a:spcBef>
                <a:spcPct val="20000"/>
              </a:spcBef>
              <a:tabLst>
                <a:tab pos="1600200" algn="l"/>
                <a:tab pos="3657600" algn="l"/>
                <a:tab pos="5029200" algn="l"/>
              </a:tabLst>
            </a:pPr>
            <a:r>
              <a:rPr lang="en-GB" sz="1600" b="1" i="1" dirty="0">
                <a:solidFill>
                  <a:srgbClr val="0000CC"/>
                </a:solidFill>
              </a:rPr>
              <a:t>SA</a:t>
            </a:r>
            <a:r>
              <a:rPr lang="en-GB" sz="1600" b="1" dirty="0">
                <a:solidFill>
                  <a:srgbClr val="0000CC"/>
                </a:solidFill>
              </a:rPr>
              <a:t> =</a:t>
            </a:r>
            <a:r>
              <a:rPr lang="en-GB" sz="1600" b="1" dirty="0"/>
              <a:t> </a:t>
            </a:r>
            <a:r>
              <a:rPr lang="en-GB" sz="1600" b="1" i="1" dirty="0" err="1">
                <a:solidFill>
                  <a:srgbClr val="0000CC"/>
                </a:solidFill>
              </a:rPr>
              <a:t>B∙x</a:t>
            </a:r>
            <a:r>
              <a:rPr lang="en-GB" sz="1600" b="1" i="1" dirty="0">
                <a:solidFill>
                  <a:srgbClr val="0000CC"/>
                </a:solidFill>
              </a:rPr>
              <a:t>	</a:t>
            </a:r>
            <a:r>
              <a:rPr lang="en-GB" sz="1600" b="1" i="1" dirty="0">
                <a:solidFill>
                  <a:srgbClr val="9900CC"/>
                </a:solidFill>
              </a:rPr>
              <a:t>SB = </a:t>
            </a:r>
            <a:r>
              <a:rPr lang="en-GB" sz="1600" b="1" i="1" dirty="0" err="1">
                <a:solidFill>
                  <a:srgbClr val="9900CC"/>
                </a:solidFill>
              </a:rPr>
              <a:t>A'∙B'∙x</a:t>
            </a:r>
            <a:r>
              <a:rPr lang="en-GB" sz="1600" b="1" i="1" dirty="0">
                <a:solidFill>
                  <a:srgbClr val="9900CC"/>
                </a:solidFill>
              </a:rPr>
              <a:t>	</a:t>
            </a:r>
            <a:r>
              <a:rPr lang="en-GB" sz="1600" b="1" i="1" dirty="0">
                <a:solidFill>
                  <a:srgbClr val="006600"/>
                </a:solidFill>
              </a:rPr>
              <a:t>SC = x'	</a:t>
            </a:r>
            <a:r>
              <a:rPr lang="en-GB" sz="1600" b="1" i="1" dirty="0"/>
              <a:t>y = </a:t>
            </a:r>
            <a:r>
              <a:rPr lang="en-GB" sz="1600" b="1" i="1" dirty="0" err="1"/>
              <a:t>A∙x</a:t>
            </a:r>
            <a:endParaRPr lang="en-GB" sz="1600" b="1" i="1" dirty="0"/>
          </a:p>
          <a:p>
            <a:pPr eaLnBrk="0" hangingPunct="0">
              <a:spcBef>
                <a:spcPct val="5000"/>
              </a:spcBef>
              <a:tabLst>
                <a:tab pos="1600200" algn="l"/>
                <a:tab pos="3657600" algn="l"/>
                <a:tab pos="5029200" algn="l"/>
              </a:tabLst>
            </a:pPr>
            <a:r>
              <a:rPr lang="en-GB" sz="1600" b="1" i="1" dirty="0">
                <a:solidFill>
                  <a:srgbClr val="0000CC"/>
                </a:solidFill>
              </a:rPr>
              <a:t>RA</a:t>
            </a:r>
            <a:r>
              <a:rPr lang="en-GB" sz="1600" b="1" dirty="0">
                <a:solidFill>
                  <a:srgbClr val="0000CC"/>
                </a:solidFill>
              </a:rPr>
              <a:t> = </a:t>
            </a:r>
            <a:r>
              <a:rPr lang="en-GB" sz="1600" b="1" i="1" dirty="0" err="1">
                <a:solidFill>
                  <a:srgbClr val="0000CC"/>
                </a:solidFill>
              </a:rPr>
              <a:t>C∙x</a:t>
            </a:r>
            <a:r>
              <a:rPr lang="en-GB" sz="1600" b="1" i="1" dirty="0">
                <a:solidFill>
                  <a:srgbClr val="0000CC"/>
                </a:solidFill>
              </a:rPr>
              <a:t>'	</a:t>
            </a:r>
            <a:r>
              <a:rPr lang="en-GB" sz="1600" b="1" i="1" dirty="0">
                <a:solidFill>
                  <a:srgbClr val="9900CC"/>
                </a:solidFill>
              </a:rPr>
              <a:t>RB = B∙C + </a:t>
            </a:r>
            <a:r>
              <a:rPr lang="en-GB" sz="1600" b="1" i="1" dirty="0" err="1">
                <a:solidFill>
                  <a:srgbClr val="9900CC"/>
                </a:solidFill>
              </a:rPr>
              <a:t>B∙x</a:t>
            </a:r>
            <a:r>
              <a:rPr lang="en-GB" sz="1600" b="1" i="1" dirty="0">
                <a:solidFill>
                  <a:srgbClr val="0000CC"/>
                </a:solidFill>
              </a:rPr>
              <a:t>	</a:t>
            </a:r>
            <a:r>
              <a:rPr lang="en-GB" sz="1600" b="1" i="1" dirty="0">
                <a:solidFill>
                  <a:srgbClr val="006600"/>
                </a:solidFill>
              </a:rPr>
              <a:t>RC = x</a:t>
            </a:r>
            <a:endParaRPr lang="en-GB" sz="1600" b="1" dirty="0">
              <a:solidFill>
                <a:srgbClr val="006600"/>
              </a:solidFill>
            </a:endParaRPr>
          </a:p>
        </p:txBody>
      </p:sp>
      <p:grpSp>
        <p:nvGrpSpPr>
          <p:cNvPr id="112" name="Group 114"/>
          <p:cNvGrpSpPr>
            <a:grpSpLocks/>
          </p:cNvGrpSpPr>
          <p:nvPr/>
        </p:nvGrpSpPr>
        <p:grpSpPr bwMode="auto">
          <a:xfrm>
            <a:off x="2362200" y="2438400"/>
            <a:ext cx="6172200" cy="3841750"/>
            <a:chOff x="2362200" y="2438400"/>
            <a:chExt cx="6172200" cy="3841750"/>
          </a:xfrm>
        </p:grpSpPr>
        <p:grpSp>
          <p:nvGrpSpPr>
            <p:cNvPr id="113" name="Group 108"/>
            <p:cNvGrpSpPr>
              <a:grpSpLocks/>
            </p:cNvGrpSpPr>
            <p:nvPr/>
          </p:nvGrpSpPr>
          <p:grpSpPr bwMode="auto">
            <a:xfrm>
              <a:off x="2362200" y="2438400"/>
              <a:ext cx="6172200" cy="3841750"/>
              <a:chOff x="1488" y="1536"/>
              <a:chExt cx="3888" cy="2420"/>
            </a:xfrm>
          </p:grpSpPr>
          <p:grpSp>
            <p:nvGrpSpPr>
              <p:cNvPr id="117" name="Group 109"/>
              <p:cNvGrpSpPr>
                <a:grpSpLocks/>
              </p:cNvGrpSpPr>
              <p:nvPr/>
            </p:nvGrpSpPr>
            <p:grpSpPr bwMode="auto">
              <a:xfrm>
                <a:off x="3455" y="2779"/>
                <a:ext cx="269" cy="194"/>
                <a:chOff x="6768" y="11808"/>
                <a:chExt cx="1008" cy="792"/>
              </a:xfrm>
            </p:grpSpPr>
            <p:sp>
              <p:nvSpPr>
                <p:cNvPr id="319" name="Freeform 110"/>
                <p:cNvSpPr>
                  <a:spLocks/>
                </p:cNvSpPr>
                <p:nvPr/>
              </p:nvSpPr>
              <p:spPr bwMode="auto">
                <a:xfrm>
                  <a:off x="6768" y="11808"/>
                  <a:ext cx="144" cy="792"/>
                </a:xfrm>
                <a:custGeom>
                  <a:avLst/>
                  <a:gdLst>
                    <a:gd name="T0" fmla="*/ 0 w 288"/>
                    <a:gd name="T1" fmla="*/ 0 h 864"/>
                    <a:gd name="T2" fmla="*/ 5 w 288"/>
                    <a:gd name="T3" fmla="*/ 257 h 864"/>
                    <a:gd name="T4" fmla="*/ 0 w 288"/>
                    <a:gd name="T5" fmla="*/ 513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15875">
                  <a:solidFill>
                    <a:srgbClr val="000000"/>
                  </a:solidFill>
                  <a:round/>
                  <a:headEnd/>
                  <a:tailEnd/>
                </a:ln>
              </p:spPr>
              <p:txBody>
                <a:bodyPr/>
                <a:lstStyle/>
                <a:p>
                  <a:endParaRPr lang="en-US"/>
                </a:p>
              </p:txBody>
            </p:sp>
            <p:sp>
              <p:nvSpPr>
                <p:cNvPr id="320" name="Line 111"/>
                <p:cNvSpPr>
                  <a:spLocks noChangeShapeType="1"/>
                </p:cNvSpPr>
                <p:nvPr/>
              </p:nvSpPr>
              <p:spPr bwMode="auto">
                <a:xfrm>
                  <a:off x="6768" y="11808"/>
                  <a:ext cx="360" cy="0"/>
                </a:xfrm>
                <a:prstGeom prst="line">
                  <a:avLst/>
                </a:prstGeom>
                <a:noFill/>
                <a:ln w="15875">
                  <a:solidFill>
                    <a:srgbClr val="000000"/>
                  </a:solidFill>
                  <a:round/>
                  <a:headEnd/>
                  <a:tailEnd/>
                </a:ln>
              </p:spPr>
              <p:txBody>
                <a:bodyPr/>
                <a:lstStyle/>
                <a:p>
                  <a:endParaRPr lang="en-US"/>
                </a:p>
              </p:txBody>
            </p:sp>
            <p:sp>
              <p:nvSpPr>
                <p:cNvPr id="321" name="Line 112"/>
                <p:cNvSpPr>
                  <a:spLocks noChangeShapeType="1"/>
                </p:cNvSpPr>
                <p:nvPr/>
              </p:nvSpPr>
              <p:spPr bwMode="auto">
                <a:xfrm>
                  <a:off x="6768" y="12600"/>
                  <a:ext cx="360" cy="0"/>
                </a:xfrm>
                <a:prstGeom prst="line">
                  <a:avLst/>
                </a:prstGeom>
                <a:noFill/>
                <a:ln w="15875">
                  <a:solidFill>
                    <a:srgbClr val="000000"/>
                  </a:solidFill>
                  <a:round/>
                  <a:headEnd/>
                  <a:tailEnd/>
                </a:ln>
              </p:spPr>
              <p:txBody>
                <a:bodyPr/>
                <a:lstStyle/>
                <a:p>
                  <a:endParaRPr lang="en-US"/>
                </a:p>
              </p:txBody>
            </p:sp>
            <p:sp>
              <p:nvSpPr>
                <p:cNvPr id="322" name="Freeform 113"/>
                <p:cNvSpPr>
                  <a:spLocks/>
                </p:cNvSpPr>
                <p:nvPr/>
              </p:nvSpPr>
              <p:spPr bwMode="auto">
                <a:xfrm>
                  <a:off x="7128" y="11808"/>
                  <a:ext cx="648" cy="432"/>
                </a:xfrm>
                <a:custGeom>
                  <a:avLst/>
                  <a:gdLst>
                    <a:gd name="T0" fmla="*/ 0 w 576"/>
                    <a:gd name="T1" fmla="*/ 0 h 432"/>
                    <a:gd name="T2" fmla="*/ 875 w 576"/>
                    <a:gd name="T3" fmla="*/ 144 h 432"/>
                    <a:gd name="T4" fmla="*/ 1167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15875">
                  <a:solidFill>
                    <a:srgbClr val="000000"/>
                  </a:solidFill>
                  <a:round/>
                  <a:headEnd/>
                  <a:tailEnd/>
                </a:ln>
              </p:spPr>
              <p:txBody>
                <a:bodyPr/>
                <a:lstStyle/>
                <a:p>
                  <a:endParaRPr lang="en-US"/>
                </a:p>
              </p:txBody>
            </p:sp>
            <p:sp>
              <p:nvSpPr>
                <p:cNvPr id="323" name="Freeform 114"/>
                <p:cNvSpPr>
                  <a:spLocks/>
                </p:cNvSpPr>
                <p:nvPr/>
              </p:nvSpPr>
              <p:spPr bwMode="auto">
                <a:xfrm flipV="1">
                  <a:off x="7128" y="12168"/>
                  <a:ext cx="648" cy="432"/>
                </a:xfrm>
                <a:custGeom>
                  <a:avLst/>
                  <a:gdLst>
                    <a:gd name="T0" fmla="*/ 0 w 576"/>
                    <a:gd name="T1" fmla="*/ 0 h 432"/>
                    <a:gd name="T2" fmla="*/ 875 w 576"/>
                    <a:gd name="T3" fmla="*/ 144 h 432"/>
                    <a:gd name="T4" fmla="*/ 1167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15875">
                  <a:solidFill>
                    <a:srgbClr val="000000"/>
                  </a:solidFill>
                  <a:round/>
                  <a:headEnd/>
                  <a:tailEnd/>
                </a:ln>
              </p:spPr>
              <p:txBody>
                <a:bodyPr/>
                <a:lstStyle/>
                <a:p>
                  <a:endParaRPr lang="en-US"/>
                </a:p>
              </p:txBody>
            </p:sp>
          </p:grpSp>
          <p:sp>
            <p:nvSpPr>
              <p:cNvPr id="118" name="AutoShape 115"/>
              <p:cNvSpPr>
                <a:spLocks noChangeArrowheads="1"/>
              </p:cNvSpPr>
              <p:nvPr/>
            </p:nvSpPr>
            <p:spPr bwMode="auto">
              <a:xfrm>
                <a:off x="2893" y="1707"/>
                <a:ext cx="241" cy="194"/>
              </a:xfrm>
              <a:prstGeom prst="flowChartDelay">
                <a:avLst/>
              </a:prstGeom>
              <a:noFill/>
              <a:ln w="15875">
                <a:solidFill>
                  <a:srgbClr val="000000"/>
                </a:solidFill>
                <a:miter lim="800000"/>
                <a:headEnd/>
                <a:tailEnd/>
              </a:ln>
            </p:spPr>
            <p:txBody>
              <a:bodyPr/>
              <a:lstStyle/>
              <a:p>
                <a:endParaRPr lang="en-US"/>
              </a:p>
            </p:txBody>
          </p:sp>
          <p:sp>
            <p:nvSpPr>
              <p:cNvPr id="119" name="Line 116"/>
              <p:cNvSpPr>
                <a:spLocks noChangeShapeType="1"/>
              </p:cNvSpPr>
              <p:nvPr/>
            </p:nvSpPr>
            <p:spPr bwMode="auto">
              <a:xfrm>
                <a:off x="2755" y="3162"/>
                <a:ext cx="1872" cy="2"/>
              </a:xfrm>
              <a:prstGeom prst="line">
                <a:avLst/>
              </a:prstGeom>
              <a:noFill/>
              <a:ln w="15875">
                <a:solidFill>
                  <a:schemeClr val="tx1"/>
                </a:solidFill>
                <a:round/>
                <a:headEnd/>
                <a:tailEnd/>
              </a:ln>
            </p:spPr>
            <p:txBody>
              <a:bodyPr wrap="none" anchor="ctr"/>
              <a:lstStyle/>
              <a:p>
                <a:endParaRPr lang="en-US"/>
              </a:p>
            </p:txBody>
          </p:sp>
          <p:sp>
            <p:nvSpPr>
              <p:cNvPr id="120" name="Line 117"/>
              <p:cNvSpPr>
                <a:spLocks noChangeShapeType="1"/>
              </p:cNvSpPr>
              <p:nvPr/>
            </p:nvSpPr>
            <p:spPr bwMode="auto">
              <a:xfrm flipH="1">
                <a:off x="1910" y="1579"/>
                <a:ext cx="0" cy="2142"/>
              </a:xfrm>
              <a:prstGeom prst="line">
                <a:avLst/>
              </a:prstGeom>
              <a:noFill/>
              <a:ln w="15875">
                <a:solidFill>
                  <a:schemeClr val="tx1"/>
                </a:solidFill>
                <a:round/>
                <a:headEnd/>
                <a:tailEnd/>
              </a:ln>
            </p:spPr>
            <p:txBody>
              <a:bodyPr wrap="none" anchor="ctr"/>
              <a:lstStyle/>
              <a:p>
                <a:endParaRPr lang="en-US"/>
              </a:p>
            </p:txBody>
          </p:sp>
          <p:sp>
            <p:nvSpPr>
              <p:cNvPr id="121" name="Oval 118"/>
              <p:cNvSpPr>
                <a:spLocks noChangeArrowheads="1"/>
              </p:cNvSpPr>
              <p:nvPr/>
            </p:nvSpPr>
            <p:spPr bwMode="auto">
              <a:xfrm>
                <a:off x="3292" y="1778"/>
                <a:ext cx="37" cy="38"/>
              </a:xfrm>
              <a:prstGeom prst="ellipse">
                <a:avLst/>
              </a:prstGeom>
              <a:solidFill>
                <a:schemeClr val="tx1"/>
              </a:solidFill>
              <a:ln w="9525">
                <a:solidFill>
                  <a:schemeClr val="tx1"/>
                </a:solidFill>
                <a:round/>
                <a:headEnd/>
                <a:tailEnd/>
              </a:ln>
            </p:spPr>
            <p:txBody>
              <a:bodyPr wrap="none" anchor="ctr"/>
              <a:lstStyle/>
              <a:p>
                <a:endParaRPr lang="en-US"/>
              </a:p>
            </p:txBody>
          </p:sp>
          <p:sp>
            <p:nvSpPr>
              <p:cNvPr id="122" name="AutoShape 119"/>
              <p:cNvSpPr>
                <a:spLocks noChangeArrowheads="1"/>
              </p:cNvSpPr>
              <p:nvPr/>
            </p:nvSpPr>
            <p:spPr bwMode="auto">
              <a:xfrm>
                <a:off x="2893" y="2007"/>
                <a:ext cx="241" cy="194"/>
              </a:xfrm>
              <a:prstGeom prst="flowChartDelay">
                <a:avLst/>
              </a:prstGeom>
              <a:noFill/>
              <a:ln w="15875">
                <a:solidFill>
                  <a:srgbClr val="000000"/>
                </a:solidFill>
                <a:miter lim="800000"/>
                <a:headEnd/>
                <a:tailEnd/>
              </a:ln>
            </p:spPr>
            <p:txBody>
              <a:bodyPr/>
              <a:lstStyle/>
              <a:p>
                <a:endParaRPr lang="en-US"/>
              </a:p>
            </p:txBody>
          </p:sp>
          <p:sp>
            <p:nvSpPr>
              <p:cNvPr id="123" name="AutoShape 120"/>
              <p:cNvSpPr>
                <a:spLocks noChangeArrowheads="1"/>
              </p:cNvSpPr>
              <p:nvPr/>
            </p:nvSpPr>
            <p:spPr bwMode="auto">
              <a:xfrm>
                <a:off x="2893" y="2479"/>
                <a:ext cx="241" cy="193"/>
              </a:xfrm>
              <a:prstGeom prst="flowChartDelay">
                <a:avLst/>
              </a:prstGeom>
              <a:noFill/>
              <a:ln w="15875">
                <a:solidFill>
                  <a:srgbClr val="000000"/>
                </a:solidFill>
                <a:miter lim="800000"/>
                <a:headEnd/>
                <a:tailEnd/>
              </a:ln>
            </p:spPr>
            <p:txBody>
              <a:bodyPr/>
              <a:lstStyle/>
              <a:p>
                <a:endParaRPr lang="en-US"/>
              </a:p>
            </p:txBody>
          </p:sp>
          <p:sp>
            <p:nvSpPr>
              <p:cNvPr id="124" name="AutoShape 121"/>
              <p:cNvSpPr>
                <a:spLocks noChangeArrowheads="1"/>
              </p:cNvSpPr>
              <p:nvPr/>
            </p:nvSpPr>
            <p:spPr bwMode="auto">
              <a:xfrm>
                <a:off x="2893" y="2907"/>
                <a:ext cx="241" cy="194"/>
              </a:xfrm>
              <a:prstGeom prst="flowChartDelay">
                <a:avLst/>
              </a:prstGeom>
              <a:noFill/>
              <a:ln w="15875">
                <a:solidFill>
                  <a:srgbClr val="000000"/>
                </a:solidFill>
                <a:miter lim="800000"/>
                <a:headEnd/>
                <a:tailEnd/>
              </a:ln>
            </p:spPr>
            <p:txBody>
              <a:bodyPr/>
              <a:lstStyle/>
              <a:p>
                <a:endParaRPr lang="en-US"/>
              </a:p>
            </p:txBody>
          </p:sp>
          <p:sp>
            <p:nvSpPr>
              <p:cNvPr id="125" name="AutoShape 122"/>
              <p:cNvSpPr>
                <a:spLocks noChangeArrowheads="1"/>
              </p:cNvSpPr>
              <p:nvPr/>
            </p:nvSpPr>
            <p:spPr bwMode="auto">
              <a:xfrm>
                <a:off x="4767" y="1536"/>
                <a:ext cx="241" cy="194"/>
              </a:xfrm>
              <a:prstGeom prst="flowChartDelay">
                <a:avLst/>
              </a:prstGeom>
              <a:noFill/>
              <a:ln w="15875">
                <a:solidFill>
                  <a:srgbClr val="000000"/>
                </a:solidFill>
                <a:miter lim="800000"/>
                <a:headEnd/>
                <a:tailEnd/>
              </a:ln>
            </p:spPr>
            <p:txBody>
              <a:bodyPr/>
              <a:lstStyle/>
              <a:p>
                <a:endParaRPr lang="en-US"/>
              </a:p>
            </p:txBody>
          </p:sp>
          <p:sp>
            <p:nvSpPr>
              <p:cNvPr id="126" name="Line 123"/>
              <p:cNvSpPr>
                <a:spLocks noChangeShapeType="1"/>
              </p:cNvSpPr>
              <p:nvPr/>
            </p:nvSpPr>
            <p:spPr bwMode="auto">
              <a:xfrm flipV="1">
                <a:off x="3736" y="2864"/>
                <a:ext cx="375" cy="0"/>
              </a:xfrm>
              <a:prstGeom prst="line">
                <a:avLst/>
              </a:prstGeom>
              <a:noFill/>
              <a:ln w="15875">
                <a:solidFill>
                  <a:schemeClr val="tx1"/>
                </a:solidFill>
                <a:round/>
                <a:headEnd/>
                <a:tailEnd/>
              </a:ln>
            </p:spPr>
            <p:txBody>
              <a:bodyPr wrap="none" anchor="ctr"/>
              <a:lstStyle/>
              <a:p>
                <a:endParaRPr lang="en-US"/>
              </a:p>
            </p:txBody>
          </p:sp>
          <p:sp>
            <p:nvSpPr>
              <p:cNvPr id="127" name="Line 124"/>
              <p:cNvSpPr>
                <a:spLocks noChangeShapeType="1"/>
              </p:cNvSpPr>
              <p:nvPr/>
            </p:nvSpPr>
            <p:spPr bwMode="auto">
              <a:xfrm>
                <a:off x="3128" y="2564"/>
                <a:ext cx="983" cy="0"/>
              </a:xfrm>
              <a:prstGeom prst="line">
                <a:avLst/>
              </a:prstGeom>
              <a:noFill/>
              <a:ln w="15875">
                <a:solidFill>
                  <a:schemeClr val="tx1"/>
                </a:solidFill>
                <a:round/>
                <a:headEnd/>
                <a:tailEnd/>
              </a:ln>
            </p:spPr>
            <p:txBody>
              <a:bodyPr wrap="none" anchor="ctr"/>
              <a:lstStyle/>
              <a:p>
                <a:endParaRPr lang="en-US"/>
              </a:p>
            </p:txBody>
          </p:sp>
          <p:sp>
            <p:nvSpPr>
              <p:cNvPr id="128" name="Line 125"/>
              <p:cNvSpPr>
                <a:spLocks noChangeShapeType="1"/>
              </p:cNvSpPr>
              <p:nvPr/>
            </p:nvSpPr>
            <p:spPr bwMode="auto">
              <a:xfrm flipV="1">
                <a:off x="3128" y="2993"/>
                <a:ext cx="187" cy="0"/>
              </a:xfrm>
              <a:prstGeom prst="line">
                <a:avLst/>
              </a:prstGeom>
              <a:noFill/>
              <a:ln w="15875">
                <a:solidFill>
                  <a:schemeClr val="tx1"/>
                </a:solidFill>
                <a:round/>
                <a:headEnd/>
                <a:tailEnd/>
              </a:ln>
            </p:spPr>
            <p:txBody>
              <a:bodyPr wrap="none" anchor="ctr"/>
              <a:lstStyle/>
              <a:p>
                <a:endParaRPr lang="en-US"/>
              </a:p>
            </p:txBody>
          </p:sp>
          <p:sp>
            <p:nvSpPr>
              <p:cNvPr id="129" name="Line 126"/>
              <p:cNvSpPr>
                <a:spLocks noChangeShapeType="1"/>
              </p:cNvSpPr>
              <p:nvPr/>
            </p:nvSpPr>
            <p:spPr bwMode="auto">
              <a:xfrm flipV="1">
                <a:off x="3315" y="2821"/>
                <a:ext cx="187" cy="0"/>
              </a:xfrm>
              <a:prstGeom prst="line">
                <a:avLst/>
              </a:prstGeom>
              <a:noFill/>
              <a:ln w="15875">
                <a:solidFill>
                  <a:schemeClr val="tx1"/>
                </a:solidFill>
                <a:round/>
                <a:headEnd/>
                <a:tailEnd/>
              </a:ln>
            </p:spPr>
            <p:txBody>
              <a:bodyPr wrap="none" anchor="ctr"/>
              <a:lstStyle/>
              <a:p>
                <a:endParaRPr lang="en-US"/>
              </a:p>
            </p:txBody>
          </p:sp>
          <p:sp>
            <p:nvSpPr>
              <p:cNvPr id="130" name="Line 127"/>
              <p:cNvSpPr>
                <a:spLocks noChangeShapeType="1"/>
              </p:cNvSpPr>
              <p:nvPr/>
            </p:nvSpPr>
            <p:spPr bwMode="auto">
              <a:xfrm flipH="1">
                <a:off x="3315" y="1793"/>
                <a:ext cx="0" cy="1028"/>
              </a:xfrm>
              <a:prstGeom prst="line">
                <a:avLst/>
              </a:prstGeom>
              <a:noFill/>
              <a:ln w="15875">
                <a:solidFill>
                  <a:schemeClr val="tx1"/>
                </a:solidFill>
                <a:round/>
                <a:headEnd/>
                <a:tailEnd/>
              </a:ln>
            </p:spPr>
            <p:txBody>
              <a:bodyPr wrap="none" anchor="ctr"/>
              <a:lstStyle/>
              <a:p>
                <a:endParaRPr lang="en-US"/>
              </a:p>
            </p:txBody>
          </p:sp>
          <p:sp>
            <p:nvSpPr>
              <p:cNvPr id="131" name="Line 128"/>
              <p:cNvSpPr>
                <a:spLocks noChangeShapeType="1"/>
              </p:cNvSpPr>
              <p:nvPr/>
            </p:nvSpPr>
            <p:spPr bwMode="auto">
              <a:xfrm flipV="1">
                <a:off x="3315" y="2907"/>
                <a:ext cx="187" cy="0"/>
              </a:xfrm>
              <a:prstGeom prst="line">
                <a:avLst/>
              </a:prstGeom>
              <a:noFill/>
              <a:ln w="15875">
                <a:solidFill>
                  <a:schemeClr val="tx1"/>
                </a:solidFill>
                <a:round/>
                <a:headEnd/>
                <a:tailEnd/>
              </a:ln>
            </p:spPr>
            <p:txBody>
              <a:bodyPr wrap="none" anchor="ctr"/>
              <a:lstStyle/>
              <a:p>
                <a:endParaRPr lang="en-US"/>
              </a:p>
            </p:txBody>
          </p:sp>
          <p:sp>
            <p:nvSpPr>
              <p:cNvPr id="132" name="Line 129"/>
              <p:cNvSpPr>
                <a:spLocks noChangeShapeType="1"/>
              </p:cNvSpPr>
              <p:nvPr/>
            </p:nvSpPr>
            <p:spPr bwMode="auto">
              <a:xfrm>
                <a:off x="3315" y="2907"/>
                <a:ext cx="0" cy="86"/>
              </a:xfrm>
              <a:prstGeom prst="line">
                <a:avLst/>
              </a:prstGeom>
              <a:noFill/>
              <a:ln w="15875">
                <a:solidFill>
                  <a:schemeClr val="tx1"/>
                </a:solidFill>
                <a:round/>
                <a:headEnd/>
                <a:tailEnd/>
              </a:ln>
            </p:spPr>
            <p:txBody>
              <a:bodyPr wrap="none" anchor="ctr"/>
              <a:lstStyle/>
              <a:p>
                <a:endParaRPr lang="en-US"/>
              </a:p>
            </p:txBody>
          </p:sp>
          <p:sp>
            <p:nvSpPr>
              <p:cNvPr id="133" name="Oval 130"/>
              <p:cNvSpPr>
                <a:spLocks noChangeArrowheads="1"/>
              </p:cNvSpPr>
              <p:nvPr/>
            </p:nvSpPr>
            <p:spPr bwMode="auto">
              <a:xfrm>
                <a:off x="2644" y="3030"/>
                <a:ext cx="37" cy="39"/>
              </a:xfrm>
              <a:prstGeom prst="ellipse">
                <a:avLst/>
              </a:prstGeom>
              <a:solidFill>
                <a:schemeClr val="tx1"/>
              </a:solidFill>
              <a:ln w="9525">
                <a:solidFill>
                  <a:schemeClr val="tx1"/>
                </a:solidFill>
                <a:round/>
                <a:headEnd/>
                <a:tailEnd/>
              </a:ln>
            </p:spPr>
            <p:txBody>
              <a:bodyPr wrap="none" anchor="ctr"/>
              <a:lstStyle/>
              <a:p>
                <a:endParaRPr lang="en-US"/>
              </a:p>
            </p:txBody>
          </p:sp>
          <p:sp>
            <p:nvSpPr>
              <p:cNvPr id="134" name="Line 131"/>
              <p:cNvSpPr>
                <a:spLocks noChangeShapeType="1"/>
              </p:cNvSpPr>
              <p:nvPr/>
            </p:nvSpPr>
            <p:spPr bwMode="auto">
              <a:xfrm>
                <a:off x="3128" y="1793"/>
                <a:ext cx="983" cy="0"/>
              </a:xfrm>
              <a:prstGeom prst="line">
                <a:avLst/>
              </a:prstGeom>
              <a:noFill/>
              <a:ln w="15875">
                <a:solidFill>
                  <a:schemeClr val="tx1"/>
                </a:solidFill>
                <a:round/>
                <a:headEnd/>
                <a:tailEnd/>
              </a:ln>
            </p:spPr>
            <p:txBody>
              <a:bodyPr wrap="none" anchor="ctr"/>
              <a:lstStyle/>
              <a:p>
                <a:endParaRPr lang="en-US"/>
              </a:p>
            </p:txBody>
          </p:sp>
          <p:sp>
            <p:nvSpPr>
              <p:cNvPr id="135" name="Line 132"/>
              <p:cNvSpPr>
                <a:spLocks noChangeShapeType="1"/>
              </p:cNvSpPr>
              <p:nvPr/>
            </p:nvSpPr>
            <p:spPr bwMode="auto">
              <a:xfrm>
                <a:off x="3128" y="2093"/>
                <a:ext cx="983" cy="0"/>
              </a:xfrm>
              <a:prstGeom prst="line">
                <a:avLst/>
              </a:prstGeom>
              <a:noFill/>
              <a:ln w="15875">
                <a:solidFill>
                  <a:schemeClr val="tx1"/>
                </a:solidFill>
                <a:round/>
                <a:headEnd/>
                <a:tailEnd/>
              </a:ln>
            </p:spPr>
            <p:txBody>
              <a:bodyPr wrap="none" anchor="ctr"/>
              <a:lstStyle/>
              <a:p>
                <a:endParaRPr lang="en-US"/>
              </a:p>
            </p:txBody>
          </p:sp>
          <p:sp>
            <p:nvSpPr>
              <p:cNvPr id="136" name="Line 133"/>
              <p:cNvSpPr>
                <a:spLocks noChangeShapeType="1"/>
              </p:cNvSpPr>
              <p:nvPr/>
            </p:nvSpPr>
            <p:spPr bwMode="auto">
              <a:xfrm>
                <a:off x="2284" y="2050"/>
                <a:ext cx="609" cy="0"/>
              </a:xfrm>
              <a:prstGeom prst="line">
                <a:avLst/>
              </a:prstGeom>
              <a:noFill/>
              <a:ln w="15875">
                <a:solidFill>
                  <a:schemeClr val="tx1"/>
                </a:solidFill>
                <a:round/>
                <a:headEnd/>
                <a:tailEnd/>
              </a:ln>
            </p:spPr>
            <p:txBody>
              <a:bodyPr wrap="none" anchor="ctr"/>
              <a:lstStyle/>
              <a:p>
                <a:endParaRPr lang="en-US"/>
              </a:p>
            </p:txBody>
          </p:sp>
          <p:sp>
            <p:nvSpPr>
              <p:cNvPr id="137" name="Line 134"/>
              <p:cNvSpPr>
                <a:spLocks noChangeShapeType="1"/>
              </p:cNvSpPr>
              <p:nvPr/>
            </p:nvSpPr>
            <p:spPr bwMode="auto">
              <a:xfrm>
                <a:off x="1675" y="1836"/>
                <a:ext cx="1218" cy="0"/>
              </a:xfrm>
              <a:prstGeom prst="line">
                <a:avLst/>
              </a:prstGeom>
              <a:noFill/>
              <a:ln w="15875">
                <a:solidFill>
                  <a:schemeClr val="tx1"/>
                </a:solidFill>
                <a:round/>
                <a:headEnd/>
                <a:tailEnd/>
              </a:ln>
            </p:spPr>
            <p:txBody>
              <a:bodyPr wrap="none" anchor="ctr"/>
              <a:lstStyle/>
              <a:p>
                <a:endParaRPr lang="en-US"/>
              </a:p>
            </p:txBody>
          </p:sp>
          <p:sp>
            <p:nvSpPr>
              <p:cNvPr id="138" name="Line 135"/>
              <p:cNvSpPr>
                <a:spLocks noChangeShapeType="1"/>
              </p:cNvSpPr>
              <p:nvPr/>
            </p:nvSpPr>
            <p:spPr bwMode="auto">
              <a:xfrm>
                <a:off x="2519" y="1750"/>
                <a:ext cx="374" cy="0"/>
              </a:xfrm>
              <a:prstGeom prst="line">
                <a:avLst/>
              </a:prstGeom>
              <a:noFill/>
              <a:ln w="15875">
                <a:solidFill>
                  <a:schemeClr val="tx1"/>
                </a:solidFill>
                <a:round/>
                <a:headEnd/>
                <a:tailEnd/>
              </a:ln>
            </p:spPr>
            <p:txBody>
              <a:bodyPr wrap="none" anchor="ctr"/>
              <a:lstStyle/>
              <a:p>
                <a:endParaRPr lang="en-US"/>
              </a:p>
            </p:txBody>
          </p:sp>
          <p:sp>
            <p:nvSpPr>
              <p:cNvPr id="139" name="Line 136"/>
              <p:cNvSpPr>
                <a:spLocks noChangeShapeType="1"/>
              </p:cNvSpPr>
              <p:nvPr/>
            </p:nvSpPr>
            <p:spPr bwMode="auto">
              <a:xfrm flipH="1">
                <a:off x="2519" y="1750"/>
                <a:ext cx="0" cy="1200"/>
              </a:xfrm>
              <a:prstGeom prst="line">
                <a:avLst/>
              </a:prstGeom>
              <a:noFill/>
              <a:ln w="15875">
                <a:solidFill>
                  <a:schemeClr val="tx1"/>
                </a:solidFill>
                <a:round/>
                <a:headEnd/>
                <a:tailEnd/>
              </a:ln>
            </p:spPr>
            <p:txBody>
              <a:bodyPr wrap="none" anchor="ctr"/>
              <a:lstStyle/>
              <a:p>
                <a:endParaRPr lang="en-US"/>
              </a:p>
            </p:txBody>
          </p:sp>
          <p:sp>
            <p:nvSpPr>
              <p:cNvPr id="140" name="Line 137"/>
              <p:cNvSpPr>
                <a:spLocks noChangeShapeType="1"/>
              </p:cNvSpPr>
              <p:nvPr/>
            </p:nvSpPr>
            <p:spPr bwMode="auto">
              <a:xfrm>
                <a:off x="2519" y="2950"/>
                <a:ext cx="374" cy="0"/>
              </a:xfrm>
              <a:prstGeom prst="line">
                <a:avLst/>
              </a:prstGeom>
              <a:noFill/>
              <a:ln w="15875">
                <a:solidFill>
                  <a:schemeClr val="tx1"/>
                </a:solidFill>
                <a:round/>
                <a:headEnd/>
                <a:tailEnd/>
              </a:ln>
            </p:spPr>
            <p:txBody>
              <a:bodyPr wrap="none" anchor="ctr"/>
              <a:lstStyle/>
              <a:p>
                <a:endParaRPr lang="en-US"/>
              </a:p>
            </p:txBody>
          </p:sp>
          <p:sp>
            <p:nvSpPr>
              <p:cNvPr id="141" name="Line 138"/>
              <p:cNvSpPr>
                <a:spLocks noChangeShapeType="1"/>
              </p:cNvSpPr>
              <p:nvPr/>
            </p:nvSpPr>
            <p:spPr bwMode="auto">
              <a:xfrm>
                <a:off x="2659" y="2136"/>
                <a:ext cx="234" cy="0"/>
              </a:xfrm>
              <a:prstGeom prst="line">
                <a:avLst/>
              </a:prstGeom>
              <a:noFill/>
              <a:ln w="15875">
                <a:solidFill>
                  <a:schemeClr val="tx1"/>
                </a:solidFill>
                <a:round/>
                <a:headEnd/>
                <a:tailEnd/>
              </a:ln>
            </p:spPr>
            <p:txBody>
              <a:bodyPr wrap="none" anchor="ctr"/>
              <a:lstStyle/>
              <a:p>
                <a:endParaRPr lang="en-US"/>
              </a:p>
            </p:txBody>
          </p:sp>
          <p:sp>
            <p:nvSpPr>
              <p:cNvPr id="142" name="Line 139"/>
              <p:cNvSpPr>
                <a:spLocks noChangeShapeType="1"/>
              </p:cNvSpPr>
              <p:nvPr/>
            </p:nvSpPr>
            <p:spPr bwMode="auto">
              <a:xfrm>
                <a:off x="2659" y="2136"/>
                <a:ext cx="0" cy="1114"/>
              </a:xfrm>
              <a:prstGeom prst="line">
                <a:avLst/>
              </a:prstGeom>
              <a:noFill/>
              <a:ln w="15875">
                <a:solidFill>
                  <a:schemeClr val="tx1"/>
                </a:solidFill>
                <a:round/>
                <a:headEnd/>
                <a:tailEnd/>
              </a:ln>
            </p:spPr>
            <p:txBody>
              <a:bodyPr wrap="none" anchor="ctr"/>
              <a:lstStyle/>
              <a:p>
                <a:endParaRPr lang="en-US"/>
              </a:p>
            </p:txBody>
          </p:sp>
          <p:sp>
            <p:nvSpPr>
              <p:cNvPr id="143" name="Line 140"/>
              <p:cNvSpPr>
                <a:spLocks noChangeShapeType="1"/>
              </p:cNvSpPr>
              <p:nvPr/>
            </p:nvSpPr>
            <p:spPr bwMode="auto">
              <a:xfrm>
                <a:off x="2659" y="3036"/>
                <a:ext cx="234" cy="0"/>
              </a:xfrm>
              <a:prstGeom prst="line">
                <a:avLst/>
              </a:prstGeom>
              <a:noFill/>
              <a:ln w="15875">
                <a:solidFill>
                  <a:schemeClr val="tx1"/>
                </a:solidFill>
                <a:round/>
                <a:headEnd/>
                <a:tailEnd/>
              </a:ln>
            </p:spPr>
            <p:txBody>
              <a:bodyPr wrap="none" anchor="ctr"/>
              <a:lstStyle/>
              <a:p>
                <a:endParaRPr lang="en-US"/>
              </a:p>
            </p:txBody>
          </p:sp>
          <p:sp>
            <p:nvSpPr>
              <p:cNvPr id="144" name="Line 141"/>
              <p:cNvSpPr>
                <a:spLocks noChangeShapeType="1"/>
              </p:cNvSpPr>
              <p:nvPr/>
            </p:nvSpPr>
            <p:spPr bwMode="auto">
              <a:xfrm>
                <a:off x="1910" y="2564"/>
                <a:ext cx="983" cy="0"/>
              </a:xfrm>
              <a:prstGeom prst="line">
                <a:avLst/>
              </a:prstGeom>
              <a:noFill/>
              <a:ln w="15875">
                <a:solidFill>
                  <a:schemeClr val="tx1"/>
                </a:solidFill>
                <a:round/>
                <a:headEnd/>
                <a:tailEnd/>
              </a:ln>
            </p:spPr>
            <p:txBody>
              <a:bodyPr wrap="none" anchor="ctr"/>
              <a:lstStyle/>
              <a:p>
                <a:endParaRPr lang="en-US"/>
              </a:p>
            </p:txBody>
          </p:sp>
          <p:sp>
            <p:nvSpPr>
              <p:cNvPr id="145" name="Line 142"/>
              <p:cNvSpPr>
                <a:spLocks noChangeShapeType="1"/>
              </p:cNvSpPr>
              <p:nvPr/>
            </p:nvSpPr>
            <p:spPr bwMode="auto">
              <a:xfrm>
                <a:off x="2519" y="2350"/>
                <a:ext cx="2108" cy="0"/>
              </a:xfrm>
              <a:prstGeom prst="line">
                <a:avLst/>
              </a:prstGeom>
              <a:noFill/>
              <a:ln w="15875">
                <a:solidFill>
                  <a:schemeClr val="tx1"/>
                </a:solidFill>
                <a:round/>
                <a:headEnd/>
                <a:tailEnd/>
              </a:ln>
            </p:spPr>
            <p:txBody>
              <a:bodyPr wrap="none" anchor="ctr"/>
              <a:lstStyle/>
              <a:p>
                <a:endParaRPr lang="en-US"/>
              </a:p>
            </p:txBody>
          </p:sp>
          <p:sp>
            <p:nvSpPr>
              <p:cNvPr id="146" name="Line 143"/>
              <p:cNvSpPr>
                <a:spLocks noChangeShapeType="1"/>
              </p:cNvSpPr>
              <p:nvPr/>
            </p:nvSpPr>
            <p:spPr bwMode="auto">
              <a:xfrm>
                <a:off x="2753" y="2522"/>
                <a:ext cx="140" cy="0"/>
              </a:xfrm>
              <a:prstGeom prst="line">
                <a:avLst/>
              </a:prstGeom>
              <a:noFill/>
              <a:ln w="15875">
                <a:solidFill>
                  <a:schemeClr val="tx1"/>
                </a:solidFill>
                <a:round/>
                <a:headEnd/>
                <a:tailEnd/>
              </a:ln>
            </p:spPr>
            <p:txBody>
              <a:bodyPr wrap="none" anchor="ctr"/>
              <a:lstStyle/>
              <a:p>
                <a:endParaRPr lang="en-US"/>
              </a:p>
            </p:txBody>
          </p:sp>
          <p:sp>
            <p:nvSpPr>
              <p:cNvPr id="147" name="Line 144"/>
              <p:cNvSpPr>
                <a:spLocks noChangeShapeType="1"/>
              </p:cNvSpPr>
              <p:nvPr/>
            </p:nvSpPr>
            <p:spPr bwMode="auto">
              <a:xfrm flipH="1">
                <a:off x="2753" y="2264"/>
                <a:ext cx="0" cy="258"/>
              </a:xfrm>
              <a:prstGeom prst="line">
                <a:avLst/>
              </a:prstGeom>
              <a:noFill/>
              <a:ln w="15875">
                <a:solidFill>
                  <a:schemeClr val="tx1"/>
                </a:solidFill>
                <a:round/>
                <a:headEnd/>
                <a:tailEnd/>
              </a:ln>
            </p:spPr>
            <p:txBody>
              <a:bodyPr wrap="none" anchor="ctr"/>
              <a:lstStyle/>
              <a:p>
                <a:endParaRPr lang="en-US"/>
              </a:p>
            </p:txBody>
          </p:sp>
          <p:sp>
            <p:nvSpPr>
              <p:cNvPr id="148" name="Line 145"/>
              <p:cNvSpPr>
                <a:spLocks noChangeShapeType="1"/>
              </p:cNvSpPr>
              <p:nvPr/>
            </p:nvSpPr>
            <p:spPr bwMode="auto">
              <a:xfrm>
                <a:off x="2753" y="2264"/>
                <a:ext cx="1874" cy="0"/>
              </a:xfrm>
              <a:prstGeom prst="line">
                <a:avLst/>
              </a:prstGeom>
              <a:noFill/>
              <a:ln w="15875">
                <a:solidFill>
                  <a:schemeClr val="tx1"/>
                </a:solidFill>
                <a:round/>
                <a:headEnd/>
                <a:tailEnd/>
              </a:ln>
            </p:spPr>
            <p:txBody>
              <a:bodyPr wrap="none" anchor="ctr"/>
              <a:lstStyle/>
              <a:p>
                <a:endParaRPr lang="en-US"/>
              </a:p>
            </p:txBody>
          </p:sp>
          <p:sp>
            <p:nvSpPr>
              <p:cNvPr id="149" name="Oval 146"/>
              <p:cNvSpPr>
                <a:spLocks noChangeArrowheads="1"/>
              </p:cNvSpPr>
              <p:nvPr/>
            </p:nvSpPr>
            <p:spPr bwMode="auto">
              <a:xfrm>
                <a:off x="2478" y="2326"/>
                <a:ext cx="36" cy="38"/>
              </a:xfrm>
              <a:prstGeom prst="ellipse">
                <a:avLst/>
              </a:prstGeom>
              <a:solidFill>
                <a:schemeClr val="tx1"/>
              </a:solidFill>
              <a:ln w="9525">
                <a:solidFill>
                  <a:schemeClr val="tx1"/>
                </a:solidFill>
                <a:round/>
                <a:headEnd/>
                <a:tailEnd/>
              </a:ln>
            </p:spPr>
            <p:txBody>
              <a:bodyPr wrap="none" anchor="ctr"/>
              <a:lstStyle/>
              <a:p>
                <a:endParaRPr lang="en-US"/>
              </a:p>
            </p:txBody>
          </p:sp>
          <p:sp>
            <p:nvSpPr>
              <p:cNvPr id="150" name="Line 147"/>
              <p:cNvSpPr>
                <a:spLocks noChangeShapeType="1"/>
              </p:cNvSpPr>
              <p:nvPr/>
            </p:nvSpPr>
            <p:spPr bwMode="auto">
              <a:xfrm flipV="1">
                <a:off x="2753" y="2607"/>
                <a:ext cx="140" cy="0"/>
              </a:xfrm>
              <a:prstGeom prst="line">
                <a:avLst/>
              </a:prstGeom>
              <a:noFill/>
              <a:ln w="15875">
                <a:solidFill>
                  <a:schemeClr val="tx1"/>
                </a:solidFill>
                <a:round/>
                <a:headEnd/>
                <a:tailEnd/>
              </a:ln>
            </p:spPr>
            <p:txBody>
              <a:bodyPr wrap="none" anchor="ctr"/>
              <a:lstStyle/>
              <a:p>
                <a:endParaRPr lang="en-US"/>
              </a:p>
            </p:txBody>
          </p:sp>
          <p:sp>
            <p:nvSpPr>
              <p:cNvPr id="151" name="Line 148"/>
              <p:cNvSpPr>
                <a:spLocks noChangeShapeType="1"/>
              </p:cNvSpPr>
              <p:nvPr/>
            </p:nvSpPr>
            <p:spPr bwMode="auto">
              <a:xfrm flipH="1">
                <a:off x="2753" y="2607"/>
                <a:ext cx="0" cy="557"/>
              </a:xfrm>
              <a:prstGeom prst="line">
                <a:avLst/>
              </a:prstGeom>
              <a:noFill/>
              <a:ln w="15875">
                <a:solidFill>
                  <a:schemeClr val="tx1"/>
                </a:solidFill>
                <a:round/>
                <a:headEnd/>
                <a:tailEnd/>
              </a:ln>
            </p:spPr>
            <p:txBody>
              <a:bodyPr wrap="none" anchor="ctr"/>
              <a:lstStyle/>
              <a:p>
                <a:endParaRPr lang="en-US"/>
              </a:p>
            </p:txBody>
          </p:sp>
          <p:sp>
            <p:nvSpPr>
              <p:cNvPr id="152" name="Line 149"/>
              <p:cNvSpPr>
                <a:spLocks noChangeShapeType="1"/>
              </p:cNvSpPr>
              <p:nvPr/>
            </p:nvSpPr>
            <p:spPr bwMode="auto">
              <a:xfrm flipV="1">
                <a:off x="4439" y="2864"/>
                <a:ext cx="188" cy="0"/>
              </a:xfrm>
              <a:prstGeom prst="line">
                <a:avLst/>
              </a:prstGeom>
              <a:noFill/>
              <a:ln w="15875">
                <a:solidFill>
                  <a:schemeClr val="tx1"/>
                </a:solidFill>
                <a:round/>
                <a:headEnd/>
                <a:tailEnd/>
              </a:ln>
            </p:spPr>
            <p:txBody>
              <a:bodyPr wrap="none" anchor="ctr"/>
              <a:lstStyle/>
              <a:p>
                <a:endParaRPr lang="en-US"/>
              </a:p>
            </p:txBody>
          </p:sp>
          <p:sp>
            <p:nvSpPr>
              <p:cNvPr id="153" name="Line 150"/>
              <p:cNvSpPr>
                <a:spLocks noChangeShapeType="1"/>
              </p:cNvSpPr>
              <p:nvPr/>
            </p:nvSpPr>
            <p:spPr bwMode="auto">
              <a:xfrm flipH="1">
                <a:off x="4627" y="2864"/>
                <a:ext cx="0" cy="300"/>
              </a:xfrm>
              <a:prstGeom prst="line">
                <a:avLst/>
              </a:prstGeom>
              <a:noFill/>
              <a:ln w="15875">
                <a:solidFill>
                  <a:schemeClr val="tx1"/>
                </a:solidFill>
                <a:round/>
                <a:headEnd/>
                <a:tailEnd/>
              </a:ln>
            </p:spPr>
            <p:txBody>
              <a:bodyPr wrap="none" anchor="ctr"/>
              <a:lstStyle/>
              <a:p>
                <a:endParaRPr lang="en-US"/>
              </a:p>
            </p:txBody>
          </p:sp>
          <p:sp>
            <p:nvSpPr>
              <p:cNvPr id="154" name="Line 151"/>
              <p:cNvSpPr>
                <a:spLocks noChangeShapeType="1"/>
              </p:cNvSpPr>
              <p:nvPr/>
            </p:nvSpPr>
            <p:spPr bwMode="auto">
              <a:xfrm>
                <a:off x="2378" y="2050"/>
                <a:ext cx="0" cy="1371"/>
              </a:xfrm>
              <a:prstGeom prst="line">
                <a:avLst/>
              </a:prstGeom>
              <a:noFill/>
              <a:ln w="15875">
                <a:solidFill>
                  <a:schemeClr val="tx1"/>
                </a:solidFill>
                <a:round/>
                <a:headEnd/>
                <a:tailEnd/>
              </a:ln>
            </p:spPr>
            <p:txBody>
              <a:bodyPr wrap="none" anchor="ctr"/>
              <a:lstStyle/>
              <a:p>
                <a:endParaRPr lang="en-US"/>
              </a:p>
            </p:txBody>
          </p:sp>
          <p:sp>
            <p:nvSpPr>
              <p:cNvPr id="155" name="Line 152"/>
              <p:cNvSpPr>
                <a:spLocks noChangeShapeType="1"/>
              </p:cNvSpPr>
              <p:nvPr/>
            </p:nvSpPr>
            <p:spPr bwMode="auto">
              <a:xfrm>
                <a:off x="2659" y="3250"/>
                <a:ext cx="1968" cy="0"/>
              </a:xfrm>
              <a:prstGeom prst="line">
                <a:avLst/>
              </a:prstGeom>
              <a:noFill/>
              <a:ln w="15875">
                <a:solidFill>
                  <a:schemeClr val="tx1"/>
                </a:solidFill>
                <a:round/>
                <a:headEnd/>
                <a:tailEnd/>
              </a:ln>
            </p:spPr>
            <p:txBody>
              <a:bodyPr wrap="none" anchor="ctr"/>
              <a:lstStyle/>
              <a:p>
                <a:endParaRPr lang="en-US"/>
              </a:p>
            </p:txBody>
          </p:sp>
          <p:sp>
            <p:nvSpPr>
              <p:cNvPr id="156" name="Line 153"/>
              <p:cNvSpPr>
                <a:spLocks noChangeShapeType="1"/>
              </p:cNvSpPr>
              <p:nvPr/>
            </p:nvSpPr>
            <p:spPr bwMode="auto">
              <a:xfrm flipH="1">
                <a:off x="4627" y="3250"/>
                <a:ext cx="0" cy="171"/>
              </a:xfrm>
              <a:prstGeom prst="line">
                <a:avLst/>
              </a:prstGeom>
              <a:noFill/>
              <a:ln w="15875">
                <a:solidFill>
                  <a:schemeClr val="tx1"/>
                </a:solidFill>
                <a:round/>
                <a:headEnd/>
                <a:tailEnd/>
              </a:ln>
            </p:spPr>
            <p:txBody>
              <a:bodyPr wrap="none" anchor="ctr"/>
              <a:lstStyle/>
              <a:p>
                <a:endParaRPr lang="en-US"/>
              </a:p>
            </p:txBody>
          </p:sp>
          <p:sp>
            <p:nvSpPr>
              <p:cNvPr id="157" name="Line 154"/>
              <p:cNvSpPr>
                <a:spLocks noChangeShapeType="1"/>
              </p:cNvSpPr>
              <p:nvPr/>
            </p:nvSpPr>
            <p:spPr bwMode="auto">
              <a:xfrm flipV="1">
                <a:off x="4439" y="3421"/>
                <a:ext cx="703" cy="0"/>
              </a:xfrm>
              <a:prstGeom prst="line">
                <a:avLst/>
              </a:prstGeom>
              <a:noFill/>
              <a:ln w="15875">
                <a:solidFill>
                  <a:schemeClr val="tx1"/>
                </a:solidFill>
                <a:round/>
                <a:headEnd/>
                <a:tailEnd/>
              </a:ln>
            </p:spPr>
            <p:txBody>
              <a:bodyPr wrap="none" anchor="ctr"/>
              <a:lstStyle/>
              <a:p>
                <a:endParaRPr lang="en-US"/>
              </a:p>
            </p:txBody>
          </p:sp>
          <p:sp>
            <p:nvSpPr>
              <p:cNvPr id="158" name="Line 155"/>
              <p:cNvSpPr>
                <a:spLocks noChangeShapeType="1"/>
              </p:cNvSpPr>
              <p:nvPr/>
            </p:nvSpPr>
            <p:spPr bwMode="auto">
              <a:xfrm>
                <a:off x="2378" y="3421"/>
                <a:ext cx="1733" cy="0"/>
              </a:xfrm>
              <a:prstGeom prst="line">
                <a:avLst/>
              </a:prstGeom>
              <a:noFill/>
              <a:ln w="15875">
                <a:solidFill>
                  <a:schemeClr val="tx1"/>
                </a:solidFill>
                <a:round/>
                <a:headEnd/>
                <a:tailEnd/>
              </a:ln>
            </p:spPr>
            <p:txBody>
              <a:bodyPr wrap="none" anchor="ctr"/>
              <a:lstStyle/>
              <a:p>
                <a:endParaRPr lang="en-US"/>
              </a:p>
            </p:txBody>
          </p:sp>
          <p:sp>
            <p:nvSpPr>
              <p:cNvPr id="159" name="Oval 156"/>
              <p:cNvSpPr>
                <a:spLocks noChangeArrowheads="1"/>
              </p:cNvSpPr>
              <p:nvPr/>
            </p:nvSpPr>
            <p:spPr bwMode="auto">
              <a:xfrm>
                <a:off x="2352" y="2020"/>
                <a:ext cx="36" cy="38"/>
              </a:xfrm>
              <a:prstGeom prst="ellipse">
                <a:avLst/>
              </a:prstGeom>
              <a:solidFill>
                <a:schemeClr val="tx1"/>
              </a:solidFill>
              <a:ln w="9525">
                <a:solidFill>
                  <a:schemeClr val="tx1"/>
                </a:solidFill>
                <a:round/>
                <a:headEnd/>
                <a:tailEnd/>
              </a:ln>
            </p:spPr>
            <p:txBody>
              <a:bodyPr wrap="none" anchor="ctr"/>
              <a:lstStyle/>
              <a:p>
                <a:endParaRPr lang="en-US"/>
              </a:p>
            </p:txBody>
          </p:sp>
          <p:sp>
            <p:nvSpPr>
              <p:cNvPr id="160" name="Line 157"/>
              <p:cNvSpPr>
                <a:spLocks noChangeShapeType="1"/>
              </p:cNvSpPr>
              <p:nvPr/>
            </p:nvSpPr>
            <p:spPr bwMode="auto">
              <a:xfrm>
                <a:off x="4627" y="2350"/>
                <a:ext cx="0" cy="214"/>
              </a:xfrm>
              <a:prstGeom prst="line">
                <a:avLst/>
              </a:prstGeom>
              <a:noFill/>
              <a:ln w="15875">
                <a:solidFill>
                  <a:schemeClr val="tx1"/>
                </a:solidFill>
                <a:round/>
                <a:headEnd/>
                <a:tailEnd/>
              </a:ln>
            </p:spPr>
            <p:txBody>
              <a:bodyPr wrap="none" anchor="ctr"/>
              <a:lstStyle/>
              <a:p>
                <a:endParaRPr lang="en-US"/>
              </a:p>
            </p:txBody>
          </p:sp>
          <p:sp>
            <p:nvSpPr>
              <p:cNvPr id="161" name="Line 158"/>
              <p:cNvSpPr>
                <a:spLocks noChangeShapeType="1"/>
              </p:cNvSpPr>
              <p:nvPr/>
            </p:nvSpPr>
            <p:spPr bwMode="auto">
              <a:xfrm flipV="1">
                <a:off x="4439" y="2093"/>
                <a:ext cx="188" cy="0"/>
              </a:xfrm>
              <a:prstGeom prst="line">
                <a:avLst/>
              </a:prstGeom>
              <a:noFill/>
              <a:ln w="15875">
                <a:solidFill>
                  <a:schemeClr val="tx1"/>
                </a:solidFill>
                <a:round/>
                <a:headEnd/>
                <a:tailEnd/>
              </a:ln>
            </p:spPr>
            <p:txBody>
              <a:bodyPr wrap="none" anchor="ctr"/>
              <a:lstStyle/>
              <a:p>
                <a:endParaRPr lang="en-US"/>
              </a:p>
            </p:txBody>
          </p:sp>
          <p:sp>
            <p:nvSpPr>
              <p:cNvPr id="162" name="Line 159"/>
              <p:cNvSpPr>
                <a:spLocks noChangeShapeType="1"/>
              </p:cNvSpPr>
              <p:nvPr/>
            </p:nvSpPr>
            <p:spPr bwMode="auto">
              <a:xfrm flipV="1">
                <a:off x="4392" y="2564"/>
                <a:ext cx="750" cy="0"/>
              </a:xfrm>
              <a:prstGeom prst="line">
                <a:avLst/>
              </a:prstGeom>
              <a:noFill/>
              <a:ln w="15875">
                <a:solidFill>
                  <a:schemeClr val="tx1"/>
                </a:solidFill>
                <a:round/>
                <a:headEnd/>
                <a:tailEnd/>
              </a:ln>
            </p:spPr>
            <p:txBody>
              <a:bodyPr wrap="none" anchor="ctr"/>
              <a:lstStyle/>
              <a:p>
                <a:endParaRPr lang="en-US"/>
              </a:p>
            </p:txBody>
          </p:sp>
          <p:sp>
            <p:nvSpPr>
              <p:cNvPr id="163" name="Oval 160"/>
              <p:cNvSpPr>
                <a:spLocks noChangeArrowheads="1"/>
              </p:cNvSpPr>
              <p:nvPr/>
            </p:nvSpPr>
            <p:spPr bwMode="auto">
              <a:xfrm>
                <a:off x="1901" y="2034"/>
                <a:ext cx="36" cy="39"/>
              </a:xfrm>
              <a:prstGeom prst="ellipse">
                <a:avLst/>
              </a:prstGeom>
              <a:solidFill>
                <a:schemeClr val="tx1"/>
              </a:solidFill>
              <a:ln w="9525">
                <a:solidFill>
                  <a:schemeClr val="tx1"/>
                </a:solidFill>
                <a:round/>
                <a:headEnd/>
                <a:tailEnd/>
              </a:ln>
            </p:spPr>
            <p:txBody>
              <a:bodyPr wrap="none" anchor="ctr"/>
              <a:lstStyle/>
              <a:p>
                <a:endParaRPr lang="en-US"/>
              </a:p>
            </p:txBody>
          </p:sp>
          <p:sp>
            <p:nvSpPr>
              <p:cNvPr id="164" name="Oval 161"/>
              <p:cNvSpPr>
                <a:spLocks noChangeArrowheads="1"/>
              </p:cNvSpPr>
              <p:nvPr/>
            </p:nvSpPr>
            <p:spPr bwMode="auto">
              <a:xfrm>
                <a:off x="4603" y="3407"/>
                <a:ext cx="36" cy="38"/>
              </a:xfrm>
              <a:prstGeom prst="ellipse">
                <a:avLst/>
              </a:prstGeom>
              <a:solidFill>
                <a:schemeClr val="tx1"/>
              </a:solidFill>
              <a:ln w="9525">
                <a:solidFill>
                  <a:schemeClr val="tx1"/>
                </a:solidFill>
                <a:round/>
                <a:headEnd/>
                <a:tailEnd/>
              </a:ln>
            </p:spPr>
            <p:txBody>
              <a:bodyPr wrap="none" anchor="ctr"/>
              <a:lstStyle/>
              <a:p>
                <a:endParaRPr lang="en-US"/>
              </a:p>
            </p:txBody>
          </p:sp>
          <p:sp>
            <p:nvSpPr>
              <p:cNvPr id="165" name="Oval 162"/>
              <p:cNvSpPr>
                <a:spLocks noChangeArrowheads="1"/>
              </p:cNvSpPr>
              <p:nvPr/>
            </p:nvSpPr>
            <p:spPr bwMode="auto">
              <a:xfrm>
                <a:off x="4603" y="2550"/>
                <a:ext cx="36" cy="38"/>
              </a:xfrm>
              <a:prstGeom prst="ellipse">
                <a:avLst/>
              </a:prstGeom>
              <a:solidFill>
                <a:schemeClr val="tx1"/>
              </a:solidFill>
              <a:ln w="9525">
                <a:solidFill>
                  <a:schemeClr val="tx1"/>
                </a:solidFill>
                <a:round/>
                <a:headEnd/>
                <a:tailEnd/>
              </a:ln>
            </p:spPr>
            <p:txBody>
              <a:bodyPr wrap="none" anchor="ctr"/>
              <a:lstStyle/>
              <a:p>
                <a:endParaRPr lang="en-US"/>
              </a:p>
            </p:txBody>
          </p:sp>
          <p:sp>
            <p:nvSpPr>
              <p:cNvPr id="166" name="Oval 163"/>
              <p:cNvSpPr>
                <a:spLocks noChangeArrowheads="1"/>
              </p:cNvSpPr>
              <p:nvPr/>
            </p:nvSpPr>
            <p:spPr bwMode="auto">
              <a:xfrm>
                <a:off x="1898" y="1825"/>
                <a:ext cx="36" cy="39"/>
              </a:xfrm>
              <a:prstGeom prst="ellipse">
                <a:avLst/>
              </a:prstGeom>
              <a:solidFill>
                <a:schemeClr val="tx1"/>
              </a:solidFill>
              <a:ln w="9525">
                <a:solidFill>
                  <a:schemeClr val="tx1"/>
                </a:solidFill>
                <a:round/>
                <a:headEnd/>
                <a:tailEnd/>
              </a:ln>
            </p:spPr>
            <p:txBody>
              <a:bodyPr wrap="none" anchor="ctr"/>
              <a:lstStyle/>
              <a:p>
                <a:endParaRPr lang="en-US"/>
              </a:p>
            </p:txBody>
          </p:sp>
          <p:sp>
            <p:nvSpPr>
              <p:cNvPr id="167" name="Oval 164"/>
              <p:cNvSpPr>
                <a:spLocks noChangeArrowheads="1"/>
              </p:cNvSpPr>
              <p:nvPr/>
            </p:nvSpPr>
            <p:spPr bwMode="auto">
              <a:xfrm>
                <a:off x="1895" y="2543"/>
                <a:ext cx="36" cy="38"/>
              </a:xfrm>
              <a:prstGeom prst="ellipse">
                <a:avLst/>
              </a:prstGeom>
              <a:solidFill>
                <a:schemeClr val="tx1"/>
              </a:solidFill>
              <a:ln w="9525">
                <a:solidFill>
                  <a:schemeClr val="tx1"/>
                </a:solidFill>
                <a:round/>
                <a:headEnd/>
                <a:tailEnd/>
              </a:ln>
            </p:spPr>
            <p:txBody>
              <a:bodyPr wrap="none" anchor="ctr"/>
              <a:lstStyle/>
              <a:p>
                <a:endParaRPr lang="en-US"/>
              </a:p>
            </p:txBody>
          </p:sp>
          <p:sp>
            <p:nvSpPr>
              <p:cNvPr id="168" name="Line 165"/>
              <p:cNvSpPr>
                <a:spLocks noChangeShapeType="1"/>
              </p:cNvSpPr>
              <p:nvPr/>
            </p:nvSpPr>
            <p:spPr bwMode="auto">
              <a:xfrm>
                <a:off x="1910" y="2050"/>
                <a:ext cx="187" cy="0"/>
              </a:xfrm>
              <a:prstGeom prst="line">
                <a:avLst/>
              </a:prstGeom>
              <a:noFill/>
              <a:ln w="15875">
                <a:solidFill>
                  <a:schemeClr val="tx1"/>
                </a:solidFill>
                <a:round/>
                <a:headEnd/>
                <a:tailEnd/>
              </a:ln>
            </p:spPr>
            <p:txBody>
              <a:bodyPr wrap="none" anchor="ctr"/>
              <a:lstStyle/>
              <a:p>
                <a:endParaRPr lang="en-US"/>
              </a:p>
            </p:txBody>
          </p:sp>
          <p:sp>
            <p:nvSpPr>
              <p:cNvPr id="169" name="Line 166"/>
              <p:cNvSpPr>
                <a:spLocks noChangeShapeType="1"/>
              </p:cNvSpPr>
              <p:nvPr/>
            </p:nvSpPr>
            <p:spPr bwMode="auto">
              <a:xfrm>
                <a:off x="1910" y="3721"/>
                <a:ext cx="2201" cy="0"/>
              </a:xfrm>
              <a:prstGeom prst="line">
                <a:avLst/>
              </a:prstGeom>
              <a:noFill/>
              <a:ln w="15875">
                <a:solidFill>
                  <a:schemeClr val="tx1"/>
                </a:solidFill>
                <a:round/>
                <a:headEnd/>
                <a:tailEnd/>
              </a:ln>
            </p:spPr>
            <p:txBody>
              <a:bodyPr wrap="none" anchor="ctr"/>
              <a:lstStyle/>
              <a:p>
                <a:endParaRPr lang="en-US"/>
              </a:p>
            </p:txBody>
          </p:sp>
          <p:sp>
            <p:nvSpPr>
              <p:cNvPr id="170" name="Line 167"/>
              <p:cNvSpPr>
                <a:spLocks noChangeShapeType="1"/>
              </p:cNvSpPr>
              <p:nvPr/>
            </p:nvSpPr>
            <p:spPr bwMode="auto">
              <a:xfrm flipV="1">
                <a:off x="1910" y="1579"/>
                <a:ext cx="2857" cy="0"/>
              </a:xfrm>
              <a:prstGeom prst="line">
                <a:avLst/>
              </a:prstGeom>
              <a:noFill/>
              <a:ln w="15875">
                <a:solidFill>
                  <a:schemeClr val="tx1"/>
                </a:solidFill>
                <a:round/>
                <a:headEnd/>
                <a:tailEnd/>
              </a:ln>
            </p:spPr>
            <p:txBody>
              <a:bodyPr wrap="none" anchor="ctr"/>
              <a:lstStyle/>
              <a:p>
                <a:endParaRPr lang="en-US"/>
              </a:p>
            </p:txBody>
          </p:sp>
          <p:sp>
            <p:nvSpPr>
              <p:cNvPr id="171" name="Line 168"/>
              <p:cNvSpPr>
                <a:spLocks noChangeShapeType="1"/>
              </p:cNvSpPr>
              <p:nvPr/>
            </p:nvSpPr>
            <p:spPr bwMode="auto">
              <a:xfrm flipV="1">
                <a:off x="4439" y="1793"/>
                <a:ext cx="750" cy="0"/>
              </a:xfrm>
              <a:prstGeom prst="line">
                <a:avLst/>
              </a:prstGeom>
              <a:noFill/>
              <a:ln w="15875">
                <a:solidFill>
                  <a:schemeClr val="tx1"/>
                </a:solidFill>
                <a:round/>
                <a:headEnd/>
                <a:tailEnd/>
              </a:ln>
            </p:spPr>
            <p:txBody>
              <a:bodyPr wrap="none" anchor="ctr"/>
              <a:lstStyle/>
              <a:p>
                <a:endParaRPr lang="en-US"/>
              </a:p>
            </p:txBody>
          </p:sp>
          <p:sp>
            <p:nvSpPr>
              <p:cNvPr id="276" name="Line 169"/>
              <p:cNvSpPr>
                <a:spLocks noChangeShapeType="1"/>
              </p:cNvSpPr>
              <p:nvPr/>
            </p:nvSpPr>
            <p:spPr bwMode="auto">
              <a:xfrm>
                <a:off x="4627" y="1665"/>
                <a:ext cx="140" cy="0"/>
              </a:xfrm>
              <a:prstGeom prst="line">
                <a:avLst/>
              </a:prstGeom>
              <a:noFill/>
              <a:ln w="15875">
                <a:solidFill>
                  <a:schemeClr val="tx1"/>
                </a:solidFill>
                <a:round/>
                <a:headEnd/>
                <a:tailEnd/>
              </a:ln>
            </p:spPr>
            <p:txBody>
              <a:bodyPr wrap="none" anchor="ctr"/>
              <a:lstStyle/>
              <a:p>
                <a:endParaRPr lang="en-US"/>
              </a:p>
            </p:txBody>
          </p:sp>
          <p:sp>
            <p:nvSpPr>
              <p:cNvPr id="277" name="Line 170"/>
              <p:cNvSpPr>
                <a:spLocks noChangeShapeType="1"/>
              </p:cNvSpPr>
              <p:nvPr/>
            </p:nvSpPr>
            <p:spPr bwMode="auto">
              <a:xfrm flipH="1">
                <a:off x="4627" y="1665"/>
                <a:ext cx="0" cy="128"/>
              </a:xfrm>
              <a:prstGeom prst="line">
                <a:avLst/>
              </a:prstGeom>
              <a:noFill/>
              <a:ln w="15875">
                <a:solidFill>
                  <a:schemeClr val="tx1"/>
                </a:solidFill>
                <a:round/>
                <a:headEnd/>
                <a:tailEnd/>
              </a:ln>
            </p:spPr>
            <p:txBody>
              <a:bodyPr wrap="none" anchor="ctr"/>
              <a:lstStyle/>
              <a:p>
                <a:endParaRPr lang="en-US"/>
              </a:p>
            </p:txBody>
          </p:sp>
          <p:sp>
            <p:nvSpPr>
              <p:cNvPr id="278" name="Line 171"/>
              <p:cNvSpPr>
                <a:spLocks noChangeShapeType="1"/>
              </p:cNvSpPr>
              <p:nvPr/>
            </p:nvSpPr>
            <p:spPr bwMode="auto">
              <a:xfrm flipV="1">
                <a:off x="5001" y="1622"/>
                <a:ext cx="188" cy="0"/>
              </a:xfrm>
              <a:prstGeom prst="line">
                <a:avLst/>
              </a:prstGeom>
              <a:noFill/>
              <a:ln w="15875">
                <a:solidFill>
                  <a:schemeClr val="tx1"/>
                </a:solidFill>
                <a:round/>
                <a:headEnd/>
                <a:tailEnd/>
              </a:ln>
            </p:spPr>
            <p:txBody>
              <a:bodyPr wrap="none" anchor="ctr"/>
              <a:lstStyle/>
              <a:p>
                <a:endParaRPr lang="en-US"/>
              </a:p>
            </p:txBody>
          </p:sp>
          <p:sp>
            <p:nvSpPr>
              <p:cNvPr id="279" name="Oval 172"/>
              <p:cNvSpPr>
                <a:spLocks noChangeArrowheads="1"/>
              </p:cNvSpPr>
              <p:nvPr/>
            </p:nvSpPr>
            <p:spPr bwMode="auto">
              <a:xfrm>
                <a:off x="4603" y="1779"/>
                <a:ext cx="36" cy="38"/>
              </a:xfrm>
              <a:prstGeom prst="ellipse">
                <a:avLst/>
              </a:prstGeom>
              <a:solidFill>
                <a:schemeClr val="tx1"/>
              </a:solidFill>
              <a:ln w="9525">
                <a:solidFill>
                  <a:schemeClr val="tx1"/>
                </a:solidFill>
                <a:round/>
                <a:headEnd/>
                <a:tailEnd/>
              </a:ln>
            </p:spPr>
            <p:txBody>
              <a:bodyPr wrap="none" anchor="ctr"/>
              <a:lstStyle/>
              <a:p>
                <a:endParaRPr lang="en-US"/>
              </a:p>
            </p:txBody>
          </p:sp>
          <p:sp>
            <p:nvSpPr>
              <p:cNvPr id="280" name="Line 173"/>
              <p:cNvSpPr>
                <a:spLocks noChangeShapeType="1"/>
              </p:cNvSpPr>
              <p:nvPr/>
            </p:nvSpPr>
            <p:spPr bwMode="auto">
              <a:xfrm>
                <a:off x="3924" y="1964"/>
                <a:ext cx="0" cy="1843"/>
              </a:xfrm>
              <a:prstGeom prst="line">
                <a:avLst/>
              </a:prstGeom>
              <a:noFill/>
              <a:ln w="15875">
                <a:solidFill>
                  <a:schemeClr val="tx1"/>
                </a:solidFill>
                <a:round/>
                <a:headEnd/>
                <a:tailEnd/>
              </a:ln>
            </p:spPr>
            <p:txBody>
              <a:bodyPr wrap="none" anchor="ctr"/>
              <a:lstStyle/>
              <a:p>
                <a:endParaRPr lang="en-US"/>
              </a:p>
            </p:txBody>
          </p:sp>
          <p:sp>
            <p:nvSpPr>
              <p:cNvPr id="281" name="Line 174"/>
              <p:cNvSpPr>
                <a:spLocks noChangeShapeType="1"/>
              </p:cNvSpPr>
              <p:nvPr/>
            </p:nvSpPr>
            <p:spPr bwMode="auto">
              <a:xfrm>
                <a:off x="3924" y="1964"/>
                <a:ext cx="187" cy="0"/>
              </a:xfrm>
              <a:prstGeom prst="line">
                <a:avLst/>
              </a:prstGeom>
              <a:noFill/>
              <a:ln w="15875">
                <a:solidFill>
                  <a:schemeClr val="tx1"/>
                </a:solidFill>
                <a:round/>
                <a:headEnd/>
                <a:tailEnd/>
              </a:ln>
            </p:spPr>
            <p:txBody>
              <a:bodyPr wrap="none" anchor="ctr"/>
              <a:lstStyle/>
              <a:p>
                <a:endParaRPr lang="en-US"/>
              </a:p>
            </p:txBody>
          </p:sp>
          <p:sp>
            <p:nvSpPr>
              <p:cNvPr id="282" name="Oval 175"/>
              <p:cNvSpPr>
                <a:spLocks noChangeArrowheads="1"/>
              </p:cNvSpPr>
              <p:nvPr/>
            </p:nvSpPr>
            <p:spPr bwMode="auto">
              <a:xfrm>
                <a:off x="3907" y="2715"/>
                <a:ext cx="36" cy="39"/>
              </a:xfrm>
              <a:prstGeom prst="ellipse">
                <a:avLst/>
              </a:prstGeom>
              <a:solidFill>
                <a:schemeClr val="tx1"/>
              </a:solidFill>
              <a:ln w="9525">
                <a:solidFill>
                  <a:schemeClr val="tx1"/>
                </a:solidFill>
                <a:round/>
                <a:headEnd/>
                <a:tailEnd/>
              </a:ln>
            </p:spPr>
            <p:txBody>
              <a:bodyPr wrap="none" anchor="ctr"/>
              <a:lstStyle/>
              <a:p>
                <a:endParaRPr lang="en-US"/>
              </a:p>
            </p:txBody>
          </p:sp>
          <p:sp>
            <p:nvSpPr>
              <p:cNvPr id="283" name="Oval 176"/>
              <p:cNvSpPr>
                <a:spLocks noChangeArrowheads="1"/>
              </p:cNvSpPr>
              <p:nvPr/>
            </p:nvSpPr>
            <p:spPr bwMode="auto">
              <a:xfrm>
                <a:off x="3909" y="3573"/>
                <a:ext cx="36" cy="39"/>
              </a:xfrm>
              <a:prstGeom prst="ellipse">
                <a:avLst/>
              </a:prstGeom>
              <a:solidFill>
                <a:schemeClr val="tx1"/>
              </a:solidFill>
              <a:ln w="9525">
                <a:solidFill>
                  <a:schemeClr val="tx1"/>
                </a:solidFill>
                <a:round/>
                <a:headEnd/>
                <a:tailEnd/>
              </a:ln>
            </p:spPr>
            <p:txBody>
              <a:bodyPr wrap="none" anchor="ctr"/>
              <a:lstStyle/>
              <a:p>
                <a:endParaRPr lang="en-US"/>
              </a:p>
            </p:txBody>
          </p:sp>
          <p:sp>
            <p:nvSpPr>
              <p:cNvPr id="284" name="Text Box 177"/>
              <p:cNvSpPr txBox="1">
                <a:spLocks noChangeArrowheads="1"/>
              </p:cNvSpPr>
              <p:nvPr/>
            </p:nvSpPr>
            <p:spPr bwMode="auto">
              <a:xfrm>
                <a:off x="5189" y="1707"/>
                <a:ext cx="187" cy="192"/>
              </a:xfrm>
              <a:prstGeom prst="rect">
                <a:avLst/>
              </a:prstGeom>
              <a:noFill/>
              <a:ln w="9525">
                <a:noFill/>
                <a:miter lim="800000"/>
                <a:headEnd/>
                <a:tailEnd/>
              </a:ln>
            </p:spPr>
            <p:txBody>
              <a:bodyPr>
                <a:spAutoFit/>
              </a:bodyPr>
              <a:lstStyle/>
              <a:p>
                <a:pPr eaLnBrk="0" hangingPunct="0"/>
                <a:r>
                  <a:rPr lang="en-US" sz="1400" b="1" i="1"/>
                  <a:t>A</a:t>
                </a:r>
              </a:p>
            </p:txBody>
          </p:sp>
          <p:sp>
            <p:nvSpPr>
              <p:cNvPr id="285" name="Text Box 178"/>
              <p:cNvSpPr txBox="1">
                <a:spLocks noChangeArrowheads="1"/>
              </p:cNvSpPr>
              <p:nvPr/>
            </p:nvSpPr>
            <p:spPr bwMode="auto">
              <a:xfrm>
                <a:off x="4627" y="2007"/>
                <a:ext cx="224" cy="192"/>
              </a:xfrm>
              <a:prstGeom prst="rect">
                <a:avLst/>
              </a:prstGeom>
              <a:noFill/>
              <a:ln w="9525">
                <a:noFill/>
                <a:miter lim="800000"/>
                <a:headEnd/>
                <a:tailEnd/>
              </a:ln>
            </p:spPr>
            <p:txBody>
              <a:bodyPr wrap="none">
                <a:spAutoFit/>
              </a:bodyPr>
              <a:lstStyle/>
              <a:p>
                <a:pPr eaLnBrk="0" hangingPunct="0"/>
                <a:r>
                  <a:rPr lang="en-US" sz="1400" b="1" i="1"/>
                  <a:t>A'</a:t>
                </a:r>
              </a:p>
            </p:txBody>
          </p:sp>
          <p:sp>
            <p:nvSpPr>
              <p:cNvPr id="286" name="Text Box 179"/>
              <p:cNvSpPr txBox="1">
                <a:spLocks noChangeArrowheads="1"/>
              </p:cNvSpPr>
              <p:nvPr/>
            </p:nvSpPr>
            <p:spPr bwMode="auto">
              <a:xfrm>
                <a:off x="5142" y="2479"/>
                <a:ext cx="197" cy="192"/>
              </a:xfrm>
              <a:prstGeom prst="rect">
                <a:avLst/>
              </a:prstGeom>
              <a:noFill/>
              <a:ln w="9525">
                <a:noFill/>
                <a:miter lim="800000"/>
                <a:headEnd/>
                <a:tailEnd/>
              </a:ln>
            </p:spPr>
            <p:txBody>
              <a:bodyPr wrap="none">
                <a:spAutoFit/>
              </a:bodyPr>
              <a:lstStyle/>
              <a:p>
                <a:pPr eaLnBrk="0" hangingPunct="0"/>
                <a:r>
                  <a:rPr lang="en-US" sz="1400" b="1" i="1"/>
                  <a:t>B</a:t>
                </a:r>
              </a:p>
            </p:txBody>
          </p:sp>
          <p:sp>
            <p:nvSpPr>
              <p:cNvPr id="287" name="Text Box 180"/>
              <p:cNvSpPr txBox="1">
                <a:spLocks noChangeArrowheads="1"/>
              </p:cNvSpPr>
              <p:nvPr/>
            </p:nvSpPr>
            <p:spPr bwMode="auto">
              <a:xfrm>
                <a:off x="4627" y="2779"/>
                <a:ext cx="224" cy="192"/>
              </a:xfrm>
              <a:prstGeom prst="rect">
                <a:avLst/>
              </a:prstGeom>
              <a:noFill/>
              <a:ln w="9525">
                <a:noFill/>
                <a:miter lim="800000"/>
                <a:headEnd/>
                <a:tailEnd/>
              </a:ln>
            </p:spPr>
            <p:txBody>
              <a:bodyPr wrap="none">
                <a:spAutoFit/>
              </a:bodyPr>
              <a:lstStyle/>
              <a:p>
                <a:pPr eaLnBrk="0" hangingPunct="0"/>
                <a:r>
                  <a:rPr lang="en-US" sz="1400" b="1" i="1"/>
                  <a:t>B'</a:t>
                </a:r>
              </a:p>
            </p:txBody>
          </p:sp>
          <p:sp>
            <p:nvSpPr>
              <p:cNvPr id="288" name="Text Box 181"/>
              <p:cNvSpPr txBox="1">
                <a:spLocks noChangeArrowheads="1"/>
              </p:cNvSpPr>
              <p:nvPr/>
            </p:nvSpPr>
            <p:spPr bwMode="auto">
              <a:xfrm>
                <a:off x="5189" y="1536"/>
                <a:ext cx="178" cy="192"/>
              </a:xfrm>
              <a:prstGeom prst="rect">
                <a:avLst/>
              </a:prstGeom>
              <a:noFill/>
              <a:ln w="9525">
                <a:noFill/>
                <a:miter lim="800000"/>
                <a:headEnd/>
                <a:tailEnd/>
              </a:ln>
            </p:spPr>
            <p:txBody>
              <a:bodyPr wrap="none">
                <a:spAutoFit/>
              </a:bodyPr>
              <a:lstStyle/>
              <a:p>
                <a:pPr eaLnBrk="0" hangingPunct="0"/>
                <a:r>
                  <a:rPr lang="en-US" sz="1400" b="1" i="1"/>
                  <a:t>y</a:t>
                </a:r>
              </a:p>
            </p:txBody>
          </p:sp>
          <p:sp>
            <p:nvSpPr>
              <p:cNvPr id="289" name="Text Box 182"/>
              <p:cNvSpPr txBox="1">
                <a:spLocks noChangeArrowheads="1"/>
              </p:cNvSpPr>
              <p:nvPr/>
            </p:nvSpPr>
            <p:spPr bwMode="auto">
              <a:xfrm>
                <a:off x="3783" y="3764"/>
                <a:ext cx="272" cy="192"/>
              </a:xfrm>
              <a:prstGeom prst="rect">
                <a:avLst/>
              </a:prstGeom>
              <a:noFill/>
              <a:ln w="9525">
                <a:noFill/>
                <a:miter lim="800000"/>
                <a:headEnd/>
                <a:tailEnd/>
              </a:ln>
            </p:spPr>
            <p:txBody>
              <a:bodyPr wrap="none">
                <a:spAutoFit/>
              </a:bodyPr>
              <a:lstStyle/>
              <a:p>
                <a:pPr eaLnBrk="0" hangingPunct="0"/>
                <a:r>
                  <a:rPr lang="en-US" sz="1400" b="1" i="1"/>
                  <a:t>CP</a:t>
                </a:r>
              </a:p>
            </p:txBody>
          </p:sp>
          <p:grpSp>
            <p:nvGrpSpPr>
              <p:cNvPr id="290" name="Group 183"/>
              <p:cNvGrpSpPr>
                <a:grpSpLocks/>
              </p:cNvGrpSpPr>
              <p:nvPr/>
            </p:nvGrpSpPr>
            <p:grpSpPr bwMode="auto">
              <a:xfrm>
                <a:off x="2097" y="1990"/>
                <a:ext cx="181" cy="129"/>
                <a:chOff x="3648" y="2544"/>
                <a:chExt cx="233" cy="185"/>
              </a:xfrm>
            </p:grpSpPr>
            <p:sp>
              <p:nvSpPr>
                <p:cNvPr id="317" name="AutoShape 184"/>
                <p:cNvSpPr>
                  <a:spLocks noChangeArrowheads="1"/>
                </p:cNvSpPr>
                <p:nvPr/>
              </p:nvSpPr>
              <p:spPr bwMode="auto">
                <a:xfrm rot="5400000">
                  <a:off x="3625" y="2567"/>
                  <a:ext cx="185" cy="139"/>
                </a:xfrm>
                <a:prstGeom prst="flowChartExtract">
                  <a:avLst/>
                </a:prstGeom>
                <a:noFill/>
                <a:ln w="19050">
                  <a:solidFill>
                    <a:schemeClr val="tx1"/>
                  </a:solidFill>
                  <a:miter lim="800000"/>
                  <a:headEnd/>
                  <a:tailEnd/>
                </a:ln>
              </p:spPr>
              <p:txBody>
                <a:bodyPr wrap="none" anchor="ctr"/>
                <a:lstStyle/>
                <a:p>
                  <a:endParaRPr lang="en-US"/>
                </a:p>
              </p:txBody>
            </p:sp>
            <p:sp>
              <p:nvSpPr>
                <p:cNvPr id="318" name="Oval 185"/>
                <p:cNvSpPr>
                  <a:spLocks noChangeArrowheads="1"/>
                </p:cNvSpPr>
                <p:nvPr/>
              </p:nvSpPr>
              <p:spPr bwMode="auto">
                <a:xfrm>
                  <a:off x="3809" y="2600"/>
                  <a:ext cx="72" cy="74"/>
                </a:xfrm>
                <a:prstGeom prst="ellipse">
                  <a:avLst/>
                </a:prstGeom>
                <a:noFill/>
                <a:ln w="19050">
                  <a:solidFill>
                    <a:schemeClr val="tx1"/>
                  </a:solidFill>
                  <a:round/>
                  <a:headEnd/>
                  <a:tailEnd/>
                </a:ln>
              </p:spPr>
              <p:txBody>
                <a:bodyPr wrap="none" anchor="ctr"/>
                <a:lstStyle/>
                <a:p>
                  <a:endParaRPr lang="en-US"/>
                </a:p>
              </p:txBody>
            </p:sp>
          </p:grpSp>
          <p:sp>
            <p:nvSpPr>
              <p:cNvPr id="291" name="Text Box 186"/>
              <p:cNvSpPr txBox="1">
                <a:spLocks noChangeArrowheads="1"/>
              </p:cNvSpPr>
              <p:nvPr/>
            </p:nvSpPr>
            <p:spPr bwMode="auto">
              <a:xfrm>
                <a:off x="1488" y="1750"/>
                <a:ext cx="178" cy="192"/>
              </a:xfrm>
              <a:prstGeom prst="rect">
                <a:avLst/>
              </a:prstGeom>
              <a:noFill/>
              <a:ln w="9525">
                <a:noFill/>
                <a:miter lim="800000"/>
                <a:headEnd/>
                <a:tailEnd/>
              </a:ln>
            </p:spPr>
            <p:txBody>
              <a:bodyPr wrap="none">
                <a:spAutoFit/>
              </a:bodyPr>
              <a:lstStyle/>
              <a:p>
                <a:pPr eaLnBrk="0" hangingPunct="0"/>
                <a:r>
                  <a:rPr lang="en-US" sz="1400" b="1" i="1"/>
                  <a:t>x</a:t>
                </a:r>
              </a:p>
            </p:txBody>
          </p:sp>
          <p:grpSp>
            <p:nvGrpSpPr>
              <p:cNvPr id="292" name="Group 187"/>
              <p:cNvGrpSpPr>
                <a:grpSpLocks/>
              </p:cNvGrpSpPr>
              <p:nvPr/>
            </p:nvGrpSpPr>
            <p:grpSpPr bwMode="auto">
              <a:xfrm>
                <a:off x="4064" y="1707"/>
                <a:ext cx="425" cy="493"/>
                <a:chOff x="4656" y="1679"/>
                <a:chExt cx="435" cy="552"/>
              </a:xfrm>
            </p:grpSpPr>
            <p:sp>
              <p:nvSpPr>
                <p:cNvPr id="311" name="Rectangle 188"/>
                <p:cNvSpPr>
                  <a:spLocks noChangeArrowheads="1"/>
                </p:cNvSpPr>
                <p:nvPr/>
              </p:nvSpPr>
              <p:spPr bwMode="auto">
                <a:xfrm>
                  <a:off x="4704" y="1690"/>
                  <a:ext cx="336" cy="514"/>
                </a:xfrm>
                <a:prstGeom prst="rect">
                  <a:avLst/>
                </a:prstGeom>
                <a:noFill/>
                <a:ln w="19050">
                  <a:solidFill>
                    <a:schemeClr val="tx1"/>
                  </a:solidFill>
                  <a:miter lim="800000"/>
                  <a:headEnd/>
                  <a:tailEnd/>
                </a:ln>
              </p:spPr>
              <p:txBody>
                <a:bodyPr wrap="none" anchor="ctr"/>
                <a:lstStyle/>
                <a:p>
                  <a:endParaRPr lang="en-US"/>
                </a:p>
              </p:txBody>
            </p:sp>
            <p:sp>
              <p:nvSpPr>
                <p:cNvPr id="312" name="Text Box 189"/>
                <p:cNvSpPr txBox="1">
                  <a:spLocks noChangeArrowheads="1"/>
                </p:cNvSpPr>
                <p:nvPr/>
              </p:nvSpPr>
              <p:spPr bwMode="auto">
                <a:xfrm>
                  <a:off x="4656" y="1680"/>
                  <a:ext cx="195" cy="215"/>
                </a:xfrm>
                <a:prstGeom prst="rect">
                  <a:avLst/>
                </a:prstGeom>
                <a:noFill/>
                <a:ln w="9525">
                  <a:noFill/>
                  <a:miter lim="800000"/>
                  <a:headEnd/>
                  <a:tailEnd/>
                </a:ln>
              </p:spPr>
              <p:txBody>
                <a:bodyPr wrap="none">
                  <a:spAutoFit/>
                </a:bodyPr>
                <a:lstStyle/>
                <a:p>
                  <a:pPr eaLnBrk="0" hangingPunct="0"/>
                  <a:r>
                    <a:rPr lang="en-US" sz="1400" b="1" i="1"/>
                    <a:t>S</a:t>
                  </a:r>
                </a:p>
              </p:txBody>
            </p:sp>
            <p:sp>
              <p:nvSpPr>
                <p:cNvPr id="313" name="Text Box 190"/>
                <p:cNvSpPr txBox="1">
                  <a:spLocks noChangeArrowheads="1"/>
                </p:cNvSpPr>
                <p:nvPr/>
              </p:nvSpPr>
              <p:spPr bwMode="auto">
                <a:xfrm>
                  <a:off x="4860" y="1679"/>
                  <a:ext cx="207" cy="215"/>
                </a:xfrm>
                <a:prstGeom prst="rect">
                  <a:avLst/>
                </a:prstGeom>
                <a:noFill/>
                <a:ln w="9525">
                  <a:noFill/>
                  <a:miter lim="800000"/>
                  <a:headEnd/>
                  <a:tailEnd/>
                </a:ln>
              </p:spPr>
              <p:txBody>
                <a:bodyPr wrap="none">
                  <a:spAutoFit/>
                </a:bodyPr>
                <a:lstStyle/>
                <a:p>
                  <a:pPr eaLnBrk="0" hangingPunct="0"/>
                  <a:r>
                    <a:rPr lang="en-US" sz="1400" b="1" i="1"/>
                    <a:t>Q</a:t>
                  </a:r>
                  <a:endParaRPr lang="en-US" sz="1400" b="1"/>
                </a:p>
              </p:txBody>
            </p:sp>
            <p:sp>
              <p:nvSpPr>
                <p:cNvPr id="314" name="Text Box 191"/>
                <p:cNvSpPr txBox="1">
                  <a:spLocks noChangeArrowheads="1"/>
                </p:cNvSpPr>
                <p:nvPr/>
              </p:nvSpPr>
              <p:spPr bwMode="auto">
                <a:xfrm>
                  <a:off x="4848" y="2012"/>
                  <a:ext cx="243" cy="215"/>
                </a:xfrm>
                <a:prstGeom prst="rect">
                  <a:avLst/>
                </a:prstGeom>
                <a:noFill/>
                <a:ln w="9525">
                  <a:noFill/>
                  <a:miter lim="800000"/>
                  <a:headEnd/>
                  <a:tailEnd/>
                </a:ln>
              </p:spPr>
              <p:txBody>
                <a:bodyPr>
                  <a:spAutoFit/>
                </a:bodyPr>
                <a:lstStyle/>
                <a:p>
                  <a:pPr eaLnBrk="0" hangingPunct="0"/>
                  <a:r>
                    <a:rPr lang="en-US" sz="1400" b="1" i="1"/>
                    <a:t>Q'</a:t>
                  </a:r>
                </a:p>
              </p:txBody>
            </p:sp>
            <p:sp>
              <p:nvSpPr>
                <p:cNvPr id="315" name="AutoShape 192"/>
                <p:cNvSpPr>
                  <a:spLocks noChangeArrowheads="1"/>
                </p:cNvSpPr>
                <p:nvPr/>
              </p:nvSpPr>
              <p:spPr bwMode="auto">
                <a:xfrm rot="5400000">
                  <a:off x="4680" y="1944"/>
                  <a:ext cx="96" cy="48"/>
                </a:xfrm>
                <a:prstGeom prst="triangle">
                  <a:avLst>
                    <a:gd name="adj" fmla="val 50000"/>
                  </a:avLst>
                </a:prstGeom>
                <a:noFill/>
                <a:ln w="15875">
                  <a:solidFill>
                    <a:schemeClr val="tx1"/>
                  </a:solidFill>
                  <a:miter lim="800000"/>
                  <a:headEnd/>
                  <a:tailEnd/>
                </a:ln>
              </p:spPr>
              <p:txBody>
                <a:bodyPr wrap="none" anchor="ctr"/>
                <a:lstStyle/>
                <a:p>
                  <a:endParaRPr lang="en-US"/>
                </a:p>
              </p:txBody>
            </p:sp>
            <p:sp>
              <p:nvSpPr>
                <p:cNvPr id="316" name="Text Box 193"/>
                <p:cNvSpPr txBox="1">
                  <a:spLocks noChangeArrowheads="1"/>
                </p:cNvSpPr>
                <p:nvPr/>
              </p:nvSpPr>
              <p:spPr bwMode="auto">
                <a:xfrm>
                  <a:off x="4656" y="2016"/>
                  <a:ext cx="202" cy="215"/>
                </a:xfrm>
                <a:prstGeom prst="rect">
                  <a:avLst/>
                </a:prstGeom>
                <a:noFill/>
                <a:ln w="9525">
                  <a:noFill/>
                  <a:miter lim="800000"/>
                  <a:headEnd/>
                  <a:tailEnd/>
                </a:ln>
              </p:spPr>
              <p:txBody>
                <a:bodyPr wrap="none">
                  <a:spAutoFit/>
                </a:bodyPr>
                <a:lstStyle/>
                <a:p>
                  <a:pPr eaLnBrk="0" hangingPunct="0"/>
                  <a:r>
                    <a:rPr lang="en-US" sz="1400" b="1" i="1"/>
                    <a:t>R</a:t>
                  </a:r>
                </a:p>
              </p:txBody>
            </p:sp>
          </p:grpSp>
          <p:grpSp>
            <p:nvGrpSpPr>
              <p:cNvPr id="293" name="Group 194"/>
              <p:cNvGrpSpPr>
                <a:grpSpLocks/>
              </p:cNvGrpSpPr>
              <p:nvPr/>
            </p:nvGrpSpPr>
            <p:grpSpPr bwMode="auto">
              <a:xfrm>
                <a:off x="4064" y="2479"/>
                <a:ext cx="425" cy="492"/>
                <a:chOff x="4656" y="1679"/>
                <a:chExt cx="435" cy="552"/>
              </a:xfrm>
            </p:grpSpPr>
            <p:sp>
              <p:nvSpPr>
                <p:cNvPr id="305" name="Rectangle 195"/>
                <p:cNvSpPr>
                  <a:spLocks noChangeArrowheads="1"/>
                </p:cNvSpPr>
                <p:nvPr/>
              </p:nvSpPr>
              <p:spPr bwMode="auto">
                <a:xfrm>
                  <a:off x="4704" y="1690"/>
                  <a:ext cx="336" cy="514"/>
                </a:xfrm>
                <a:prstGeom prst="rect">
                  <a:avLst/>
                </a:prstGeom>
                <a:noFill/>
                <a:ln w="19050">
                  <a:solidFill>
                    <a:schemeClr val="tx1"/>
                  </a:solidFill>
                  <a:miter lim="800000"/>
                  <a:headEnd/>
                  <a:tailEnd/>
                </a:ln>
              </p:spPr>
              <p:txBody>
                <a:bodyPr wrap="none" anchor="ctr"/>
                <a:lstStyle/>
                <a:p>
                  <a:endParaRPr lang="en-US"/>
                </a:p>
              </p:txBody>
            </p:sp>
            <p:sp>
              <p:nvSpPr>
                <p:cNvPr id="306" name="Text Box 196"/>
                <p:cNvSpPr txBox="1">
                  <a:spLocks noChangeArrowheads="1"/>
                </p:cNvSpPr>
                <p:nvPr/>
              </p:nvSpPr>
              <p:spPr bwMode="auto">
                <a:xfrm>
                  <a:off x="4656" y="1680"/>
                  <a:ext cx="195" cy="215"/>
                </a:xfrm>
                <a:prstGeom prst="rect">
                  <a:avLst/>
                </a:prstGeom>
                <a:noFill/>
                <a:ln w="9525">
                  <a:noFill/>
                  <a:miter lim="800000"/>
                  <a:headEnd/>
                  <a:tailEnd/>
                </a:ln>
              </p:spPr>
              <p:txBody>
                <a:bodyPr wrap="none">
                  <a:spAutoFit/>
                </a:bodyPr>
                <a:lstStyle/>
                <a:p>
                  <a:pPr eaLnBrk="0" hangingPunct="0"/>
                  <a:r>
                    <a:rPr lang="en-US" sz="1400" b="1" i="1"/>
                    <a:t>S</a:t>
                  </a:r>
                </a:p>
              </p:txBody>
            </p:sp>
            <p:sp>
              <p:nvSpPr>
                <p:cNvPr id="307" name="Text Box 197"/>
                <p:cNvSpPr txBox="1">
                  <a:spLocks noChangeArrowheads="1"/>
                </p:cNvSpPr>
                <p:nvPr/>
              </p:nvSpPr>
              <p:spPr bwMode="auto">
                <a:xfrm>
                  <a:off x="4860" y="1679"/>
                  <a:ext cx="207" cy="215"/>
                </a:xfrm>
                <a:prstGeom prst="rect">
                  <a:avLst/>
                </a:prstGeom>
                <a:noFill/>
                <a:ln w="9525">
                  <a:noFill/>
                  <a:miter lim="800000"/>
                  <a:headEnd/>
                  <a:tailEnd/>
                </a:ln>
              </p:spPr>
              <p:txBody>
                <a:bodyPr wrap="none">
                  <a:spAutoFit/>
                </a:bodyPr>
                <a:lstStyle/>
                <a:p>
                  <a:pPr eaLnBrk="0" hangingPunct="0"/>
                  <a:r>
                    <a:rPr lang="en-US" sz="1400" b="1" i="1"/>
                    <a:t>Q</a:t>
                  </a:r>
                  <a:endParaRPr lang="en-US" sz="1400" b="1"/>
                </a:p>
              </p:txBody>
            </p:sp>
            <p:sp>
              <p:nvSpPr>
                <p:cNvPr id="308" name="Text Box 198"/>
                <p:cNvSpPr txBox="1">
                  <a:spLocks noChangeArrowheads="1"/>
                </p:cNvSpPr>
                <p:nvPr/>
              </p:nvSpPr>
              <p:spPr bwMode="auto">
                <a:xfrm>
                  <a:off x="4848" y="2012"/>
                  <a:ext cx="243" cy="216"/>
                </a:xfrm>
                <a:prstGeom prst="rect">
                  <a:avLst/>
                </a:prstGeom>
                <a:noFill/>
                <a:ln w="9525">
                  <a:noFill/>
                  <a:miter lim="800000"/>
                  <a:headEnd/>
                  <a:tailEnd/>
                </a:ln>
              </p:spPr>
              <p:txBody>
                <a:bodyPr>
                  <a:spAutoFit/>
                </a:bodyPr>
                <a:lstStyle/>
                <a:p>
                  <a:pPr eaLnBrk="0" hangingPunct="0"/>
                  <a:r>
                    <a:rPr lang="en-US" sz="1400" b="1" i="1"/>
                    <a:t>Q'</a:t>
                  </a:r>
                </a:p>
              </p:txBody>
            </p:sp>
            <p:sp>
              <p:nvSpPr>
                <p:cNvPr id="309" name="AutoShape 199"/>
                <p:cNvSpPr>
                  <a:spLocks noChangeArrowheads="1"/>
                </p:cNvSpPr>
                <p:nvPr/>
              </p:nvSpPr>
              <p:spPr bwMode="auto">
                <a:xfrm rot="5400000">
                  <a:off x="4680" y="1944"/>
                  <a:ext cx="96" cy="48"/>
                </a:xfrm>
                <a:prstGeom prst="triangle">
                  <a:avLst>
                    <a:gd name="adj" fmla="val 50000"/>
                  </a:avLst>
                </a:prstGeom>
                <a:noFill/>
                <a:ln w="15875">
                  <a:solidFill>
                    <a:schemeClr val="tx1"/>
                  </a:solidFill>
                  <a:miter lim="800000"/>
                  <a:headEnd/>
                  <a:tailEnd/>
                </a:ln>
              </p:spPr>
              <p:txBody>
                <a:bodyPr wrap="none" anchor="ctr"/>
                <a:lstStyle/>
                <a:p>
                  <a:endParaRPr lang="en-US"/>
                </a:p>
              </p:txBody>
            </p:sp>
            <p:sp>
              <p:nvSpPr>
                <p:cNvPr id="310" name="Text Box 200"/>
                <p:cNvSpPr txBox="1">
                  <a:spLocks noChangeArrowheads="1"/>
                </p:cNvSpPr>
                <p:nvPr/>
              </p:nvSpPr>
              <p:spPr bwMode="auto">
                <a:xfrm>
                  <a:off x="4656" y="2016"/>
                  <a:ext cx="202" cy="215"/>
                </a:xfrm>
                <a:prstGeom prst="rect">
                  <a:avLst/>
                </a:prstGeom>
                <a:noFill/>
                <a:ln w="9525">
                  <a:noFill/>
                  <a:miter lim="800000"/>
                  <a:headEnd/>
                  <a:tailEnd/>
                </a:ln>
              </p:spPr>
              <p:txBody>
                <a:bodyPr wrap="none">
                  <a:spAutoFit/>
                </a:bodyPr>
                <a:lstStyle/>
                <a:p>
                  <a:pPr eaLnBrk="0" hangingPunct="0"/>
                  <a:r>
                    <a:rPr lang="en-US" sz="1400" b="1" i="1"/>
                    <a:t>R</a:t>
                  </a:r>
                </a:p>
              </p:txBody>
            </p:sp>
          </p:grpSp>
          <p:grpSp>
            <p:nvGrpSpPr>
              <p:cNvPr id="294" name="Group 201"/>
              <p:cNvGrpSpPr>
                <a:grpSpLocks/>
              </p:cNvGrpSpPr>
              <p:nvPr/>
            </p:nvGrpSpPr>
            <p:grpSpPr bwMode="auto">
              <a:xfrm>
                <a:off x="4064" y="3336"/>
                <a:ext cx="425" cy="492"/>
                <a:chOff x="4656" y="1679"/>
                <a:chExt cx="435" cy="552"/>
              </a:xfrm>
            </p:grpSpPr>
            <p:sp>
              <p:nvSpPr>
                <p:cNvPr id="299" name="Rectangle 202"/>
                <p:cNvSpPr>
                  <a:spLocks noChangeArrowheads="1"/>
                </p:cNvSpPr>
                <p:nvPr/>
              </p:nvSpPr>
              <p:spPr bwMode="auto">
                <a:xfrm>
                  <a:off x="4704" y="1690"/>
                  <a:ext cx="336" cy="514"/>
                </a:xfrm>
                <a:prstGeom prst="rect">
                  <a:avLst/>
                </a:prstGeom>
                <a:noFill/>
                <a:ln w="19050">
                  <a:solidFill>
                    <a:schemeClr val="tx1"/>
                  </a:solidFill>
                  <a:miter lim="800000"/>
                  <a:headEnd/>
                  <a:tailEnd/>
                </a:ln>
              </p:spPr>
              <p:txBody>
                <a:bodyPr wrap="none" anchor="ctr"/>
                <a:lstStyle/>
                <a:p>
                  <a:endParaRPr lang="en-US"/>
                </a:p>
              </p:txBody>
            </p:sp>
            <p:sp>
              <p:nvSpPr>
                <p:cNvPr id="300" name="Text Box 203"/>
                <p:cNvSpPr txBox="1">
                  <a:spLocks noChangeArrowheads="1"/>
                </p:cNvSpPr>
                <p:nvPr/>
              </p:nvSpPr>
              <p:spPr bwMode="auto">
                <a:xfrm>
                  <a:off x="4656" y="1680"/>
                  <a:ext cx="195" cy="215"/>
                </a:xfrm>
                <a:prstGeom prst="rect">
                  <a:avLst/>
                </a:prstGeom>
                <a:noFill/>
                <a:ln w="9525">
                  <a:noFill/>
                  <a:miter lim="800000"/>
                  <a:headEnd/>
                  <a:tailEnd/>
                </a:ln>
              </p:spPr>
              <p:txBody>
                <a:bodyPr wrap="none">
                  <a:spAutoFit/>
                </a:bodyPr>
                <a:lstStyle/>
                <a:p>
                  <a:pPr eaLnBrk="0" hangingPunct="0"/>
                  <a:r>
                    <a:rPr lang="en-US" sz="1400" b="1" i="1"/>
                    <a:t>S</a:t>
                  </a:r>
                </a:p>
              </p:txBody>
            </p:sp>
            <p:sp>
              <p:nvSpPr>
                <p:cNvPr id="301" name="Text Box 204"/>
                <p:cNvSpPr txBox="1">
                  <a:spLocks noChangeArrowheads="1"/>
                </p:cNvSpPr>
                <p:nvPr/>
              </p:nvSpPr>
              <p:spPr bwMode="auto">
                <a:xfrm>
                  <a:off x="4860" y="1679"/>
                  <a:ext cx="207" cy="215"/>
                </a:xfrm>
                <a:prstGeom prst="rect">
                  <a:avLst/>
                </a:prstGeom>
                <a:noFill/>
                <a:ln w="9525">
                  <a:noFill/>
                  <a:miter lim="800000"/>
                  <a:headEnd/>
                  <a:tailEnd/>
                </a:ln>
              </p:spPr>
              <p:txBody>
                <a:bodyPr wrap="none">
                  <a:spAutoFit/>
                </a:bodyPr>
                <a:lstStyle/>
                <a:p>
                  <a:pPr eaLnBrk="0" hangingPunct="0"/>
                  <a:r>
                    <a:rPr lang="en-US" sz="1400" b="1" i="1"/>
                    <a:t>Q</a:t>
                  </a:r>
                  <a:endParaRPr lang="en-US" sz="1400" b="1"/>
                </a:p>
              </p:txBody>
            </p:sp>
            <p:sp>
              <p:nvSpPr>
                <p:cNvPr id="302" name="Text Box 205"/>
                <p:cNvSpPr txBox="1">
                  <a:spLocks noChangeArrowheads="1"/>
                </p:cNvSpPr>
                <p:nvPr/>
              </p:nvSpPr>
              <p:spPr bwMode="auto">
                <a:xfrm>
                  <a:off x="4848" y="2012"/>
                  <a:ext cx="243" cy="216"/>
                </a:xfrm>
                <a:prstGeom prst="rect">
                  <a:avLst/>
                </a:prstGeom>
                <a:noFill/>
                <a:ln w="9525">
                  <a:noFill/>
                  <a:miter lim="800000"/>
                  <a:headEnd/>
                  <a:tailEnd/>
                </a:ln>
              </p:spPr>
              <p:txBody>
                <a:bodyPr>
                  <a:spAutoFit/>
                </a:bodyPr>
                <a:lstStyle/>
                <a:p>
                  <a:pPr eaLnBrk="0" hangingPunct="0"/>
                  <a:r>
                    <a:rPr lang="en-US" sz="1400" b="1" i="1"/>
                    <a:t>Q'</a:t>
                  </a:r>
                </a:p>
              </p:txBody>
            </p:sp>
            <p:sp>
              <p:nvSpPr>
                <p:cNvPr id="303" name="AutoShape 206"/>
                <p:cNvSpPr>
                  <a:spLocks noChangeArrowheads="1"/>
                </p:cNvSpPr>
                <p:nvPr/>
              </p:nvSpPr>
              <p:spPr bwMode="auto">
                <a:xfrm rot="5400000">
                  <a:off x="4680" y="1944"/>
                  <a:ext cx="96" cy="48"/>
                </a:xfrm>
                <a:prstGeom prst="triangle">
                  <a:avLst>
                    <a:gd name="adj" fmla="val 50000"/>
                  </a:avLst>
                </a:prstGeom>
                <a:noFill/>
                <a:ln w="15875">
                  <a:solidFill>
                    <a:schemeClr val="tx1"/>
                  </a:solidFill>
                  <a:miter lim="800000"/>
                  <a:headEnd/>
                  <a:tailEnd/>
                </a:ln>
              </p:spPr>
              <p:txBody>
                <a:bodyPr wrap="none" anchor="ctr"/>
                <a:lstStyle/>
                <a:p>
                  <a:endParaRPr lang="en-US"/>
                </a:p>
              </p:txBody>
            </p:sp>
            <p:sp>
              <p:nvSpPr>
                <p:cNvPr id="304" name="Text Box 207"/>
                <p:cNvSpPr txBox="1">
                  <a:spLocks noChangeArrowheads="1"/>
                </p:cNvSpPr>
                <p:nvPr/>
              </p:nvSpPr>
              <p:spPr bwMode="auto">
                <a:xfrm>
                  <a:off x="4656" y="2016"/>
                  <a:ext cx="202" cy="215"/>
                </a:xfrm>
                <a:prstGeom prst="rect">
                  <a:avLst/>
                </a:prstGeom>
                <a:noFill/>
                <a:ln w="9525">
                  <a:noFill/>
                  <a:miter lim="800000"/>
                  <a:headEnd/>
                  <a:tailEnd/>
                </a:ln>
              </p:spPr>
              <p:txBody>
                <a:bodyPr wrap="none">
                  <a:spAutoFit/>
                </a:bodyPr>
                <a:lstStyle/>
                <a:p>
                  <a:pPr eaLnBrk="0" hangingPunct="0"/>
                  <a:r>
                    <a:rPr lang="en-US" sz="1400" b="1" i="1"/>
                    <a:t>R</a:t>
                  </a:r>
                </a:p>
              </p:txBody>
            </p:sp>
          </p:grpSp>
          <p:sp>
            <p:nvSpPr>
              <p:cNvPr id="295" name="Line 208"/>
              <p:cNvSpPr>
                <a:spLocks noChangeShapeType="1"/>
              </p:cNvSpPr>
              <p:nvPr/>
            </p:nvSpPr>
            <p:spPr bwMode="auto">
              <a:xfrm flipH="1">
                <a:off x="4627" y="2093"/>
                <a:ext cx="0" cy="171"/>
              </a:xfrm>
              <a:prstGeom prst="line">
                <a:avLst/>
              </a:prstGeom>
              <a:noFill/>
              <a:ln w="15875">
                <a:solidFill>
                  <a:schemeClr val="tx1"/>
                </a:solidFill>
                <a:round/>
                <a:headEnd/>
                <a:tailEnd/>
              </a:ln>
            </p:spPr>
            <p:txBody>
              <a:bodyPr wrap="none" anchor="ctr"/>
              <a:lstStyle/>
              <a:p>
                <a:endParaRPr lang="en-US"/>
              </a:p>
            </p:txBody>
          </p:sp>
          <p:sp>
            <p:nvSpPr>
              <p:cNvPr id="296" name="Text Box 209"/>
              <p:cNvSpPr txBox="1">
                <a:spLocks noChangeArrowheads="1"/>
              </p:cNvSpPr>
              <p:nvPr/>
            </p:nvSpPr>
            <p:spPr bwMode="auto">
              <a:xfrm>
                <a:off x="5142" y="3336"/>
                <a:ext cx="197" cy="192"/>
              </a:xfrm>
              <a:prstGeom prst="rect">
                <a:avLst/>
              </a:prstGeom>
              <a:noFill/>
              <a:ln w="9525">
                <a:noFill/>
                <a:miter lim="800000"/>
                <a:headEnd/>
                <a:tailEnd/>
              </a:ln>
            </p:spPr>
            <p:txBody>
              <a:bodyPr wrap="none">
                <a:spAutoFit/>
              </a:bodyPr>
              <a:lstStyle/>
              <a:p>
                <a:pPr eaLnBrk="0" hangingPunct="0"/>
                <a:r>
                  <a:rPr lang="en-US" sz="1400" b="1" i="1"/>
                  <a:t>C</a:t>
                </a:r>
              </a:p>
            </p:txBody>
          </p:sp>
          <p:sp>
            <p:nvSpPr>
              <p:cNvPr id="297" name="Line 210"/>
              <p:cNvSpPr>
                <a:spLocks noChangeShapeType="1"/>
              </p:cNvSpPr>
              <p:nvPr/>
            </p:nvSpPr>
            <p:spPr bwMode="auto">
              <a:xfrm>
                <a:off x="3924" y="2736"/>
                <a:ext cx="187" cy="0"/>
              </a:xfrm>
              <a:prstGeom prst="line">
                <a:avLst/>
              </a:prstGeom>
              <a:noFill/>
              <a:ln w="15875">
                <a:solidFill>
                  <a:schemeClr val="tx1"/>
                </a:solidFill>
                <a:round/>
                <a:headEnd/>
                <a:tailEnd/>
              </a:ln>
            </p:spPr>
            <p:txBody>
              <a:bodyPr wrap="none" anchor="ctr"/>
              <a:lstStyle/>
              <a:p>
                <a:endParaRPr lang="en-US"/>
              </a:p>
            </p:txBody>
          </p:sp>
          <p:sp>
            <p:nvSpPr>
              <p:cNvPr id="298" name="Line 211"/>
              <p:cNvSpPr>
                <a:spLocks noChangeShapeType="1"/>
              </p:cNvSpPr>
              <p:nvPr/>
            </p:nvSpPr>
            <p:spPr bwMode="auto">
              <a:xfrm>
                <a:off x="3924" y="3593"/>
                <a:ext cx="187" cy="0"/>
              </a:xfrm>
              <a:prstGeom prst="line">
                <a:avLst/>
              </a:prstGeom>
              <a:noFill/>
              <a:ln w="15875">
                <a:solidFill>
                  <a:schemeClr val="tx1"/>
                </a:solidFill>
                <a:round/>
                <a:headEnd/>
                <a:tailEnd/>
              </a:ln>
            </p:spPr>
            <p:txBody>
              <a:bodyPr wrap="none" anchor="ctr"/>
              <a:lstStyle/>
              <a:p>
                <a:endParaRPr lang="en-US"/>
              </a:p>
            </p:txBody>
          </p:sp>
        </p:grpSp>
        <p:sp>
          <p:nvSpPr>
            <p:cNvPr id="114" name="Oval 113"/>
            <p:cNvSpPr/>
            <p:nvPr/>
          </p:nvSpPr>
          <p:spPr>
            <a:xfrm>
              <a:off x="7061200" y="3279775"/>
              <a:ext cx="76200" cy="762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115" name="Oval 114"/>
            <p:cNvSpPr/>
            <p:nvPr/>
          </p:nvSpPr>
          <p:spPr>
            <a:xfrm>
              <a:off x="7061200" y="4513263"/>
              <a:ext cx="76200" cy="762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116" name="Oval 115"/>
            <p:cNvSpPr/>
            <p:nvPr/>
          </p:nvSpPr>
          <p:spPr>
            <a:xfrm>
              <a:off x="7061200" y="5886450"/>
              <a:ext cx="76200" cy="762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grpSp>
    </p:spTree>
    <p:extLst>
      <p:ext uri="{BB962C8B-B14F-4D97-AF65-F5344CB8AC3E}">
        <p14:creationId xmlns:p14="http://schemas.microsoft.com/office/powerpoint/2010/main" val="32898147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dissolve">
                                      <p:cBhvr>
                                        <p:cTn id="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6E2B-A742-6A88-B824-9E374A2D2061}"/>
              </a:ext>
            </a:extLst>
          </p:cNvPr>
          <p:cNvSpPr>
            <a:spLocks noGrp="1"/>
          </p:cNvSpPr>
          <p:nvPr>
            <p:ph type="title"/>
          </p:nvPr>
        </p:nvSpPr>
        <p:spPr/>
        <p:txBody>
          <a:bodyPr/>
          <a:lstStyle/>
          <a:p>
            <a:r>
              <a:rPr lang="en-US" dirty="0"/>
              <a:t>Self-Correcting Circuits (1/4)</a:t>
            </a:r>
          </a:p>
        </p:txBody>
      </p:sp>
      <p:sp>
        <p:nvSpPr>
          <p:cNvPr id="3" name="Content Placeholder 2">
            <a:extLst>
              <a:ext uri="{FF2B5EF4-FFF2-40B4-BE49-F238E27FC236}">
                <a16:creationId xmlns:a16="http://schemas.microsoft.com/office/drawing/2014/main" id="{37DEA859-5EFA-7755-1495-96916EA1950B}"/>
              </a:ext>
            </a:extLst>
          </p:cNvPr>
          <p:cNvSpPr>
            <a:spLocks noGrp="1"/>
          </p:cNvSpPr>
          <p:nvPr>
            <p:ph idx="1"/>
          </p:nvPr>
        </p:nvSpPr>
        <p:spPr>
          <a:xfrm>
            <a:off x="457200" y="1600200"/>
            <a:ext cx="8229600" cy="3056860"/>
          </a:xfrm>
        </p:spPr>
        <p:txBody>
          <a:bodyPr/>
          <a:lstStyle/>
          <a:p>
            <a:pPr marL="361950" indent="-361950">
              <a:buFont typeface="Wingdings" panose="05000000000000000000" pitchFamily="2" charset="2"/>
              <a:buChar char="§"/>
            </a:pPr>
            <a:r>
              <a:rPr lang="en-US" dirty="0"/>
              <a:t>When a circuit has unused states, these unused states are considered to be “invalid”.</a:t>
            </a:r>
          </a:p>
          <a:p>
            <a:pPr marL="361950" indent="-361950">
              <a:buFont typeface="Wingdings" panose="05000000000000000000" pitchFamily="2" charset="2"/>
              <a:buChar char="§"/>
            </a:pPr>
            <a:r>
              <a:rPr lang="en-US" dirty="0"/>
              <a:t>Suppose we have a circuit with 2 flip-flops where states 0 to 2 are used. State 3 is unused and considered to be “invalid”.</a:t>
            </a:r>
          </a:p>
          <a:p>
            <a:pPr marL="361950" indent="-361950">
              <a:buFont typeface="Wingdings" panose="05000000000000000000" pitchFamily="2" charset="2"/>
              <a:buChar char="§"/>
            </a:pPr>
            <a:r>
              <a:rPr lang="en-US" dirty="0"/>
              <a:t>On the following pages we see two possible state diagrams for this circuit.</a:t>
            </a:r>
          </a:p>
          <a:p>
            <a:pPr lvl="1"/>
            <a:endParaRPr lang="en-US" dirty="0"/>
          </a:p>
          <a:p>
            <a:endParaRPr lang="en-US" dirty="0"/>
          </a:p>
        </p:txBody>
      </p:sp>
      <p:sp>
        <p:nvSpPr>
          <p:cNvPr id="4" name="Footer Placeholder 3">
            <a:extLst>
              <a:ext uri="{FF2B5EF4-FFF2-40B4-BE49-F238E27FC236}">
                <a16:creationId xmlns:a16="http://schemas.microsoft.com/office/drawing/2014/main" id="{7313EAE1-71CE-E326-2738-8BFF138EDA3C}"/>
              </a:ext>
            </a:extLst>
          </p:cNvPr>
          <p:cNvSpPr>
            <a:spLocks noGrp="1"/>
          </p:cNvSpPr>
          <p:nvPr>
            <p:ph type="ftr" sz="quarter" idx="11"/>
          </p:nvPr>
        </p:nvSpPr>
        <p:spPr/>
        <p:txBody>
          <a:bodyPr/>
          <a:lstStyle/>
          <a:p>
            <a:pPr algn="l">
              <a:defRPr/>
            </a:pPr>
            <a:r>
              <a:rPr lang="en-SG" dirty="0"/>
              <a:t>Recitation 10</a:t>
            </a:r>
            <a:endParaRPr lang="en-US" dirty="0"/>
          </a:p>
        </p:txBody>
      </p:sp>
      <p:sp>
        <p:nvSpPr>
          <p:cNvPr id="5" name="Slide Number Placeholder 6">
            <a:extLst>
              <a:ext uri="{FF2B5EF4-FFF2-40B4-BE49-F238E27FC236}">
                <a16:creationId xmlns:a16="http://schemas.microsoft.com/office/drawing/2014/main" id="{C552C502-36A1-3CE6-A5E6-D98516DBDF2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29</a:t>
            </a:fld>
            <a:endParaRPr dirty="0"/>
          </a:p>
        </p:txBody>
      </p:sp>
    </p:spTree>
    <p:extLst>
      <p:ext uri="{BB962C8B-B14F-4D97-AF65-F5344CB8AC3E}">
        <p14:creationId xmlns:p14="http://schemas.microsoft.com/office/powerpoint/2010/main" val="275778216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290644" cy="644577"/>
          </a:xfrm>
        </p:spPr>
        <p:txBody>
          <a:bodyPr>
            <a:normAutofit/>
          </a:bodyPr>
          <a:lstStyle/>
          <a:p>
            <a:pPr marL="1976438" indent="-1976438" eaLnBrk="1" hangingPunct="1"/>
            <a:r>
              <a:rPr lang="en-GB" sz="3600" dirty="0">
                <a:solidFill>
                  <a:srgbClr val="0000FF"/>
                </a:solidFill>
              </a:rPr>
              <a:t>1. Introduction (1/2)</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Rectangle 3">
            <a:extLst>
              <a:ext uri="{FF2B5EF4-FFF2-40B4-BE49-F238E27FC236}">
                <a16:creationId xmlns:a16="http://schemas.microsoft.com/office/drawing/2014/main" id="{834B31F8-B91E-4AC9-8730-84CE23106D80}"/>
              </a:ext>
            </a:extLst>
          </p:cNvPr>
          <p:cNvSpPr txBox="1">
            <a:spLocks noChangeArrowheads="1"/>
          </p:cNvSpPr>
          <p:nvPr/>
        </p:nvSpPr>
        <p:spPr>
          <a:xfrm>
            <a:off x="457200" y="1260475"/>
            <a:ext cx="4419600" cy="49117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66700" indent="-266700" fontAlgn="auto">
              <a:spcAft>
                <a:spcPts val="0"/>
              </a:spcAft>
              <a:buSzPct val="100000"/>
              <a:buFont typeface="Wingdings" panose="05000000000000000000" pitchFamily="2" charset="2"/>
              <a:buChar char="§"/>
            </a:pPr>
            <a:r>
              <a:rPr lang="en-US" dirty="0"/>
              <a:t>Two classes of logic circuits</a:t>
            </a:r>
          </a:p>
          <a:p>
            <a:pPr marL="625475" lvl="1" indent="-266700" fontAlgn="auto">
              <a:spcAft>
                <a:spcPts val="0"/>
              </a:spcAft>
              <a:buSzPct val="100000"/>
              <a:buFont typeface="Wingdings" panose="05000000000000000000" pitchFamily="2" charset="2"/>
              <a:buChar char="§"/>
            </a:pPr>
            <a:r>
              <a:rPr lang="en-US" dirty="0"/>
              <a:t>Combinational</a:t>
            </a:r>
          </a:p>
          <a:p>
            <a:pPr marL="625475" lvl="1" indent="-266700" fontAlgn="auto">
              <a:spcAft>
                <a:spcPts val="0"/>
              </a:spcAft>
              <a:buSzPct val="100000"/>
              <a:buFont typeface="Wingdings" panose="05000000000000000000" pitchFamily="2" charset="2"/>
              <a:buChar char="§"/>
            </a:pPr>
            <a:r>
              <a:rPr lang="en-US" dirty="0"/>
              <a:t>Sequential</a:t>
            </a:r>
          </a:p>
          <a:p>
            <a:pPr marL="266700" indent="-266700" fontAlgn="auto">
              <a:spcBef>
                <a:spcPct val="50000"/>
              </a:spcBef>
              <a:spcAft>
                <a:spcPts val="0"/>
              </a:spcAft>
              <a:buSzPct val="100000"/>
              <a:buFont typeface="Wingdings" panose="05000000000000000000" pitchFamily="2" charset="2"/>
              <a:buChar char="§"/>
            </a:pPr>
            <a:r>
              <a:rPr lang="en-US" dirty="0">
                <a:solidFill>
                  <a:srgbClr val="800000"/>
                </a:solidFill>
              </a:rPr>
              <a:t>Combinational Circuit</a:t>
            </a:r>
          </a:p>
          <a:p>
            <a:pPr marL="625475" lvl="1" indent="-266700" fontAlgn="auto">
              <a:spcAft>
                <a:spcPts val="0"/>
              </a:spcAft>
              <a:buSzPct val="100000"/>
              <a:buFont typeface="Wingdings" panose="05000000000000000000" pitchFamily="2" charset="2"/>
              <a:buChar char="§"/>
            </a:pPr>
            <a:r>
              <a:rPr lang="en-US" dirty="0"/>
              <a:t>Each output depends entirely on the immediate (present) inputs.</a:t>
            </a:r>
          </a:p>
        </p:txBody>
      </p:sp>
      <p:grpSp>
        <p:nvGrpSpPr>
          <p:cNvPr id="10" name="Group 80">
            <a:extLst>
              <a:ext uri="{FF2B5EF4-FFF2-40B4-BE49-F238E27FC236}">
                <a16:creationId xmlns:a16="http://schemas.microsoft.com/office/drawing/2014/main" id="{BEFEA92C-12E4-450E-AA3F-480A61D162E9}"/>
              </a:ext>
            </a:extLst>
          </p:cNvPr>
          <p:cNvGrpSpPr>
            <a:grpSpLocks/>
          </p:cNvGrpSpPr>
          <p:nvPr/>
        </p:nvGrpSpPr>
        <p:grpSpPr bwMode="auto">
          <a:xfrm>
            <a:off x="609600" y="4114800"/>
            <a:ext cx="3962400" cy="1077913"/>
            <a:chOff x="528" y="2736"/>
            <a:chExt cx="2496" cy="679"/>
          </a:xfrm>
        </p:grpSpPr>
        <p:sp>
          <p:nvSpPr>
            <p:cNvPr id="11" name="Text Box 34">
              <a:extLst>
                <a:ext uri="{FF2B5EF4-FFF2-40B4-BE49-F238E27FC236}">
                  <a16:creationId xmlns:a16="http://schemas.microsoft.com/office/drawing/2014/main" id="{5AD4E6F8-3393-4672-A48C-ABB5D5FF3FEE}"/>
                </a:ext>
              </a:extLst>
            </p:cNvPr>
            <p:cNvSpPr txBox="1">
              <a:spLocks noChangeArrowheads="1"/>
            </p:cNvSpPr>
            <p:nvPr/>
          </p:nvSpPr>
          <p:spPr bwMode="auto">
            <a:xfrm>
              <a:off x="1248" y="2880"/>
              <a:ext cx="960" cy="366"/>
            </a:xfrm>
            <a:prstGeom prst="rect">
              <a:avLst/>
            </a:prstGeom>
            <a:noFill/>
            <a:ln w="9525">
              <a:noFill/>
              <a:miter lim="800000"/>
              <a:headEnd/>
              <a:tailEnd/>
            </a:ln>
          </p:spPr>
          <p:txBody>
            <a:bodyPr>
              <a:spAutoFit/>
            </a:bodyPr>
            <a:lstStyle/>
            <a:p>
              <a:pPr algn="ctr" eaLnBrk="0" hangingPunct="0">
                <a:spcBef>
                  <a:spcPct val="50000"/>
                </a:spcBef>
              </a:pPr>
              <a:r>
                <a:rPr lang="en-GB" sz="1600" b="1">
                  <a:latin typeface="Times New Roman" pitchFamily="18" charset="0"/>
                </a:rPr>
                <a:t>Combinational</a:t>
              </a:r>
            </a:p>
            <a:p>
              <a:pPr algn="ctr" eaLnBrk="0" hangingPunct="0"/>
              <a:r>
                <a:rPr lang="en-GB" sz="1600" b="1">
                  <a:latin typeface="Times New Roman" pitchFamily="18" charset="0"/>
                </a:rPr>
                <a:t>Logic</a:t>
              </a:r>
              <a:endParaRPr lang="en-GB" sz="1600">
                <a:latin typeface="Times New Roman" pitchFamily="18" charset="0"/>
              </a:endParaRPr>
            </a:p>
          </p:txBody>
        </p:sp>
        <p:sp>
          <p:nvSpPr>
            <p:cNvPr id="13" name="Text Box 41">
              <a:extLst>
                <a:ext uri="{FF2B5EF4-FFF2-40B4-BE49-F238E27FC236}">
                  <a16:creationId xmlns:a16="http://schemas.microsoft.com/office/drawing/2014/main" id="{0C1AC80E-643E-4A51-853E-88418FC46F13}"/>
                </a:ext>
              </a:extLst>
            </p:cNvPr>
            <p:cNvSpPr txBox="1">
              <a:spLocks noChangeArrowheads="1"/>
            </p:cNvSpPr>
            <p:nvPr/>
          </p:nvSpPr>
          <p:spPr bwMode="auto">
            <a:xfrm>
              <a:off x="960" y="2976"/>
              <a:ext cx="240" cy="212"/>
            </a:xfrm>
            <a:prstGeom prst="rect">
              <a:avLst/>
            </a:prstGeom>
            <a:noFill/>
            <a:ln w="9525">
              <a:noFill/>
              <a:miter lim="800000"/>
              <a:headEnd/>
              <a:tailEnd/>
            </a:ln>
          </p:spPr>
          <p:txBody>
            <a:bodyPr>
              <a:spAutoFit/>
            </a:bodyPr>
            <a:lstStyle/>
            <a:p>
              <a:pPr algn="ctr" eaLnBrk="0" hangingPunct="0">
                <a:spcBef>
                  <a:spcPct val="50000"/>
                </a:spcBef>
              </a:pPr>
              <a:r>
                <a:rPr lang="en-GB" sz="1600" b="1">
                  <a:latin typeface="Times New Roman" pitchFamily="18" charset="0"/>
                </a:rPr>
                <a:t>: :</a:t>
              </a:r>
            </a:p>
          </p:txBody>
        </p:sp>
        <p:sp>
          <p:nvSpPr>
            <p:cNvPr id="14" name="Rectangle 33">
              <a:extLst>
                <a:ext uri="{FF2B5EF4-FFF2-40B4-BE49-F238E27FC236}">
                  <a16:creationId xmlns:a16="http://schemas.microsoft.com/office/drawing/2014/main" id="{0ED23982-E67F-4C57-925C-172BD399C4F9}"/>
                </a:ext>
              </a:extLst>
            </p:cNvPr>
            <p:cNvSpPr>
              <a:spLocks noChangeArrowheads="1"/>
            </p:cNvSpPr>
            <p:nvPr/>
          </p:nvSpPr>
          <p:spPr bwMode="auto">
            <a:xfrm>
              <a:off x="1262" y="2736"/>
              <a:ext cx="932" cy="679"/>
            </a:xfrm>
            <a:prstGeom prst="rect">
              <a:avLst/>
            </a:prstGeom>
            <a:noFill/>
            <a:ln w="19050">
              <a:solidFill>
                <a:schemeClr val="tx1"/>
              </a:solidFill>
              <a:miter lim="800000"/>
              <a:headEnd/>
              <a:tailEnd/>
            </a:ln>
          </p:spPr>
          <p:txBody>
            <a:bodyPr wrap="none" anchor="ctr"/>
            <a:lstStyle/>
            <a:p>
              <a:endParaRPr lang="en-US"/>
            </a:p>
          </p:txBody>
        </p:sp>
        <p:grpSp>
          <p:nvGrpSpPr>
            <p:cNvPr id="15" name="Group 51">
              <a:extLst>
                <a:ext uri="{FF2B5EF4-FFF2-40B4-BE49-F238E27FC236}">
                  <a16:creationId xmlns:a16="http://schemas.microsoft.com/office/drawing/2014/main" id="{EFFB6E85-0651-4204-8B79-6F6A1AE949E4}"/>
                </a:ext>
              </a:extLst>
            </p:cNvPr>
            <p:cNvGrpSpPr>
              <a:grpSpLocks/>
            </p:cNvGrpSpPr>
            <p:nvPr/>
          </p:nvGrpSpPr>
          <p:grpSpPr bwMode="auto">
            <a:xfrm>
              <a:off x="960" y="2832"/>
              <a:ext cx="302" cy="415"/>
              <a:chOff x="1440" y="2544"/>
              <a:chExt cx="672" cy="576"/>
            </a:xfrm>
          </p:grpSpPr>
          <p:sp>
            <p:nvSpPr>
              <p:cNvPr id="25" name="Line 36">
                <a:extLst>
                  <a:ext uri="{FF2B5EF4-FFF2-40B4-BE49-F238E27FC236}">
                    <a16:creationId xmlns:a16="http://schemas.microsoft.com/office/drawing/2014/main" id="{948F2FF9-7318-4099-B55B-F4B5E032B464}"/>
                  </a:ext>
                </a:extLst>
              </p:cNvPr>
              <p:cNvSpPr>
                <a:spLocks noChangeShapeType="1"/>
              </p:cNvSpPr>
              <p:nvPr/>
            </p:nvSpPr>
            <p:spPr bwMode="auto">
              <a:xfrm>
                <a:off x="1440" y="2544"/>
                <a:ext cx="672" cy="0"/>
              </a:xfrm>
              <a:prstGeom prst="line">
                <a:avLst/>
              </a:prstGeom>
              <a:noFill/>
              <a:ln w="15875">
                <a:solidFill>
                  <a:schemeClr val="tx1"/>
                </a:solidFill>
                <a:round/>
                <a:headEnd/>
                <a:tailEnd type="triangle" w="med" len="med"/>
              </a:ln>
            </p:spPr>
            <p:txBody>
              <a:bodyPr wrap="none" anchor="ctr"/>
              <a:lstStyle/>
              <a:p>
                <a:endParaRPr lang="en-US"/>
              </a:p>
            </p:txBody>
          </p:sp>
          <p:sp>
            <p:nvSpPr>
              <p:cNvPr id="26" name="Line 37">
                <a:extLst>
                  <a:ext uri="{FF2B5EF4-FFF2-40B4-BE49-F238E27FC236}">
                    <a16:creationId xmlns:a16="http://schemas.microsoft.com/office/drawing/2014/main" id="{C94E235D-AD18-4478-B22A-F8D41A5BBFE3}"/>
                  </a:ext>
                </a:extLst>
              </p:cNvPr>
              <p:cNvSpPr>
                <a:spLocks noChangeShapeType="1"/>
              </p:cNvSpPr>
              <p:nvPr/>
            </p:nvSpPr>
            <p:spPr bwMode="auto">
              <a:xfrm>
                <a:off x="1440" y="2640"/>
                <a:ext cx="672" cy="0"/>
              </a:xfrm>
              <a:prstGeom prst="line">
                <a:avLst/>
              </a:prstGeom>
              <a:noFill/>
              <a:ln w="15875">
                <a:solidFill>
                  <a:schemeClr val="tx1"/>
                </a:solidFill>
                <a:round/>
                <a:headEnd/>
                <a:tailEnd type="triangle" w="med" len="med"/>
              </a:ln>
            </p:spPr>
            <p:txBody>
              <a:bodyPr wrap="none" anchor="ctr"/>
              <a:lstStyle/>
              <a:p>
                <a:endParaRPr lang="en-US"/>
              </a:p>
            </p:txBody>
          </p:sp>
          <p:sp>
            <p:nvSpPr>
              <p:cNvPr id="27" name="Line 38">
                <a:extLst>
                  <a:ext uri="{FF2B5EF4-FFF2-40B4-BE49-F238E27FC236}">
                    <a16:creationId xmlns:a16="http://schemas.microsoft.com/office/drawing/2014/main" id="{0176F49D-2B58-4C6C-97B2-7FB152E514F4}"/>
                  </a:ext>
                </a:extLst>
              </p:cNvPr>
              <p:cNvSpPr>
                <a:spLocks noChangeShapeType="1"/>
              </p:cNvSpPr>
              <p:nvPr/>
            </p:nvSpPr>
            <p:spPr bwMode="auto">
              <a:xfrm>
                <a:off x="1440" y="2736"/>
                <a:ext cx="672" cy="0"/>
              </a:xfrm>
              <a:prstGeom prst="line">
                <a:avLst/>
              </a:prstGeom>
              <a:noFill/>
              <a:ln w="15875">
                <a:solidFill>
                  <a:schemeClr val="tx1"/>
                </a:solidFill>
                <a:round/>
                <a:headEnd/>
                <a:tailEnd type="triangle" w="med" len="med"/>
              </a:ln>
            </p:spPr>
            <p:txBody>
              <a:bodyPr wrap="none" anchor="ctr"/>
              <a:lstStyle/>
              <a:p>
                <a:endParaRPr lang="en-US"/>
              </a:p>
            </p:txBody>
          </p:sp>
          <p:sp>
            <p:nvSpPr>
              <p:cNvPr id="28" name="Line 39">
                <a:extLst>
                  <a:ext uri="{FF2B5EF4-FFF2-40B4-BE49-F238E27FC236}">
                    <a16:creationId xmlns:a16="http://schemas.microsoft.com/office/drawing/2014/main" id="{5AA05554-F762-45E1-BE98-3E2EB21959C5}"/>
                  </a:ext>
                </a:extLst>
              </p:cNvPr>
              <p:cNvSpPr>
                <a:spLocks noChangeShapeType="1"/>
              </p:cNvSpPr>
              <p:nvPr/>
            </p:nvSpPr>
            <p:spPr bwMode="auto">
              <a:xfrm>
                <a:off x="1440" y="3024"/>
                <a:ext cx="672" cy="0"/>
              </a:xfrm>
              <a:prstGeom prst="line">
                <a:avLst/>
              </a:prstGeom>
              <a:noFill/>
              <a:ln w="15875">
                <a:solidFill>
                  <a:schemeClr val="tx1"/>
                </a:solidFill>
                <a:round/>
                <a:headEnd/>
                <a:tailEnd type="triangle" w="med" len="med"/>
              </a:ln>
            </p:spPr>
            <p:txBody>
              <a:bodyPr wrap="none" anchor="ctr"/>
              <a:lstStyle/>
              <a:p>
                <a:endParaRPr lang="en-US"/>
              </a:p>
            </p:txBody>
          </p:sp>
          <p:sp>
            <p:nvSpPr>
              <p:cNvPr id="29" name="Line 40">
                <a:extLst>
                  <a:ext uri="{FF2B5EF4-FFF2-40B4-BE49-F238E27FC236}">
                    <a16:creationId xmlns:a16="http://schemas.microsoft.com/office/drawing/2014/main" id="{8F3B6ED4-D6CD-4BE5-BD14-755617A27FA5}"/>
                  </a:ext>
                </a:extLst>
              </p:cNvPr>
              <p:cNvSpPr>
                <a:spLocks noChangeShapeType="1"/>
              </p:cNvSpPr>
              <p:nvPr/>
            </p:nvSpPr>
            <p:spPr bwMode="auto">
              <a:xfrm>
                <a:off x="1440" y="3120"/>
                <a:ext cx="672" cy="0"/>
              </a:xfrm>
              <a:prstGeom prst="line">
                <a:avLst/>
              </a:prstGeom>
              <a:noFill/>
              <a:ln w="15875">
                <a:solidFill>
                  <a:schemeClr val="tx1"/>
                </a:solidFill>
                <a:round/>
                <a:headEnd/>
                <a:tailEnd type="triangle" w="med" len="med"/>
              </a:ln>
            </p:spPr>
            <p:txBody>
              <a:bodyPr wrap="none" anchor="ctr"/>
              <a:lstStyle/>
              <a:p>
                <a:endParaRPr lang="en-US"/>
              </a:p>
            </p:txBody>
          </p:sp>
        </p:grpSp>
        <p:grpSp>
          <p:nvGrpSpPr>
            <p:cNvPr id="16" name="Group 52">
              <a:extLst>
                <a:ext uri="{FF2B5EF4-FFF2-40B4-BE49-F238E27FC236}">
                  <a16:creationId xmlns:a16="http://schemas.microsoft.com/office/drawing/2014/main" id="{198BC34A-7E8A-4002-9D6C-3DC79D426255}"/>
                </a:ext>
              </a:extLst>
            </p:cNvPr>
            <p:cNvGrpSpPr>
              <a:grpSpLocks/>
            </p:cNvGrpSpPr>
            <p:nvPr/>
          </p:nvGrpSpPr>
          <p:grpSpPr bwMode="auto">
            <a:xfrm>
              <a:off x="2194" y="2849"/>
              <a:ext cx="302" cy="415"/>
              <a:chOff x="3408" y="2544"/>
              <a:chExt cx="672" cy="576"/>
            </a:xfrm>
          </p:grpSpPr>
          <p:sp>
            <p:nvSpPr>
              <p:cNvPr id="20" name="Line 43">
                <a:extLst>
                  <a:ext uri="{FF2B5EF4-FFF2-40B4-BE49-F238E27FC236}">
                    <a16:creationId xmlns:a16="http://schemas.microsoft.com/office/drawing/2014/main" id="{75009176-5FC1-4F0C-BC04-26A91F095D50}"/>
                  </a:ext>
                </a:extLst>
              </p:cNvPr>
              <p:cNvSpPr>
                <a:spLocks noChangeShapeType="1"/>
              </p:cNvSpPr>
              <p:nvPr/>
            </p:nvSpPr>
            <p:spPr bwMode="auto">
              <a:xfrm>
                <a:off x="3408" y="2544"/>
                <a:ext cx="672" cy="0"/>
              </a:xfrm>
              <a:prstGeom prst="line">
                <a:avLst/>
              </a:prstGeom>
              <a:noFill/>
              <a:ln w="15875">
                <a:solidFill>
                  <a:schemeClr val="tx1"/>
                </a:solidFill>
                <a:round/>
                <a:headEnd/>
                <a:tailEnd type="triangle" w="med" len="med"/>
              </a:ln>
            </p:spPr>
            <p:txBody>
              <a:bodyPr wrap="none" anchor="ctr"/>
              <a:lstStyle/>
              <a:p>
                <a:endParaRPr lang="en-US"/>
              </a:p>
            </p:txBody>
          </p:sp>
          <p:sp>
            <p:nvSpPr>
              <p:cNvPr id="21" name="Line 44">
                <a:extLst>
                  <a:ext uri="{FF2B5EF4-FFF2-40B4-BE49-F238E27FC236}">
                    <a16:creationId xmlns:a16="http://schemas.microsoft.com/office/drawing/2014/main" id="{308E6AE6-1DCF-48B4-A948-DF5DD2B72F50}"/>
                  </a:ext>
                </a:extLst>
              </p:cNvPr>
              <p:cNvSpPr>
                <a:spLocks noChangeShapeType="1"/>
              </p:cNvSpPr>
              <p:nvPr/>
            </p:nvSpPr>
            <p:spPr bwMode="auto">
              <a:xfrm>
                <a:off x="3408" y="2640"/>
                <a:ext cx="672" cy="0"/>
              </a:xfrm>
              <a:prstGeom prst="line">
                <a:avLst/>
              </a:prstGeom>
              <a:noFill/>
              <a:ln w="15875">
                <a:solidFill>
                  <a:schemeClr val="tx1"/>
                </a:solidFill>
                <a:round/>
                <a:headEnd/>
                <a:tailEnd type="triangle" w="med" len="med"/>
              </a:ln>
            </p:spPr>
            <p:txBody>
              <a:bodyPr wrap="none" anchor="ctr"/>
              <a:lstStyle/>
              <a:p>
                <a:endParaRPr lang="en-US"/>
              </a:p>
            </p:txBody>
          </p:sp>
          <p:sp>
            <p:nvSpPr>
              <p:cNvPr id="22" name="Line 45">
                <a:extLst>
                  <a:ext uri="{FF2B5EF4-FFF2-40B4-BE49-F238E27FC236}">
                    <a16:creationId xmlns:a16="http://schemas.microsoft.com/office/drawing/2014/main" id="{2092E2E5-DFC6-40D3-9649-6BC5A452994D}"/>
                  </a:ext>
                </a:extLst>
              </p:cNvPr>
              <p:cNvSpPr>
                <a:spLocks noChangeShapeType="1"/>
              </p:cNvSpPr>
              <p:nvPr/>
            </p:nvSpPr>
            <p:spPr bwMode="auto">
              <a:xfrm>
                <a:off x="3408" y="2736"/>
                <a:ext cx="672" cy="0"/>
              </a:xfrm>
              <a:prstGeom prst="line">
                <a:avLst/>
              </a:prstGeom>
              <a:noFill/>
              <a:ln w="15875">
                <a:solidFill>
                  <a:schemeClr val="tx1"/>
                </a:solidFill>
                <a:round/>
                <a:headEnd/>
                <a:tailEnd type="triangle" w="med" len="med"/>
              </a:ln>
            </p:spPr>
            <p:txBody>
              <a:bodyPr wrap="none" anchor="ctr"/>
              <a:lstStyle/>
              <a:p>
                <a:endParaRPr lang="en-US"/>
              </a:p>
            </p:txBody>
          </p:sp>
          <p:sp>
            <p:nvSpPr>
              <p:cNvPr id="23" name="Line 46">
                <a:extLst>
                  <a:ext uri="{FF2B5EF4-FFF2-40B4-BE49-F238E27FC236}">
                    <a16:creationId xmlns:a16="http://schemas.microsoft.com/office/drawing/2014/main" id="{907EBDE1-E628-48E3-B56F-B8A81C43EE58}"/>
                  </a:ext>
                </a:extLst>
              </p:cNvPr>
              <p:cNvSpPr>
                <a:spLocks noChangeShapeType="1"/>
              </p:cNvSpPr>
              <p:nvPr/>
            </p:nvSpPr>
            <p:spPr bwMode="auto">
              <a:xfrm>
                <a:off x="3408" y="3024"/>
                <a:ext cx="672" cy="0"/>
              </a:xfrm>
              <a:prstGeom prst="line">
                <a:avLst/>
              </a:prstGeom>
              <a:noFill/>
              <a:ln w="15875">
                <a:solidFill>
                  <a:schemeClr val="tx1"/>
                </a:solidFill>
                <a:round/>
                <a:headEnd/>
                <a:tailEnd type="triangle" w="med" len="med"/>
              </a:ln>
            </p:spPr>
            <p:txBody>
              <a:bodyPr wrap="none" anchor="ctr"/>
              <a:lstStyle/>
              <a:p>
                <a:endParaRPr lang="en-US"/>
              </a:p>
            </p:txBody>
          </p:sp>
          <p:sp>
            <p:nvSpPr>
              <p:cNvPr id="24" name="Line 47">
                <a:extLst>
                  <a:ext uri="{FF2B5EF4-FFF2-40B4-BE49-F238E27FC236}">
                    <a16:creationId xmlns:a16="http://schemas.microsoft.com/office/drawing/2014/main" id="{CE1F9119-187F-4355-AF54-9A63C4AB2B3D}"/>
                  </a:ext>
                </a:extLst>
              </p:cNvPr>
              <p:cNvSpPr>
                <a:spLocks noChangeShapeType="1"/>
              </p:cNvSpPr>
              <p:nvPr/>
            </p:nvSpPr>
            <p:spPr bwMode="auto">
              <a:xfrm>
                <a:off x="3408" y="3120"/>
                <a:ext cx="672" cy="0"/>
              </a:xfrm>
              <a:prstGeom prst="line">
                <a:avLst/>
              </a:prstGeom>
              <a:noFill/>
              <a:ln w="15875">
                <a:solidFill>
                  <a:schemeClr val="tx1"/>
                </a:solidFill>
                <a:round/>
                <a:headEnd/>
                <a:tailEnd type="triangle" w="med" len="med"/>
              </a:ln>
            </p:spPr>
            <p:txBody>
              <a:bodyPr wrap="none" anchor="ctr"/>
              <a:lstStyle/>
              <a:p>
                <a:endParaRPr lang="en-US"/>
              </a:p>
            </p:txBody>
          </p:sp>
        </p:grpSp>
        <p:sp>
          <p:nvSpPr>
            <p:cNvPr id="17" name="Text Box 49">
              <a:extLst>
                <a:ext uri="{FF2B5EF4-FFF2-40B4-BE49-F238E27FC236}">
                  <a16:creationId xmlns:a16="http://schemas.microsoft.com/office/drawing/2014/main" id="{2B37C900-04A6-44D9-951C-5534A7C4DAAB}"/>
                </a:ext>
              </a:extLst>
            </p:cNvPr>
            <p:cNvSpPr txBox="1">
              <a:spLocks noChangeArrowheads="1"/>
            </p:cNvSpPr>
            <p:nvPr/>
          </p:nvSpPr>
          <p:spPr bwMode="auto">
            <a:xfrm>
              <a:off x="528" y="2976"/>
              <a:ext cx="432" cy="212"/>
            </a:xfrm>
            <a:prstGeom prst="rect">
              <a:avLst/>
            </a:prstGeom>
            <a:noFill/>
            <a:ln w="9525">
              <a:noFill/>
              <a:miter lim="800000"/>
              <a:headEnd/>
              <a:tailEnd/>
            </a:ln>
          </p:spPr>
          <p:txBody>
            <a:bodyPr lIns="9144" rIns="9144">
              <a:spAutoFit/>
            </a:bodyPr>
            <a:lstStyle/>
            <a:p>
              <a:pPr algn="ctr" eaLnBrk="0" hangingPunct="0">
                <a:spcBef>
                  <a:spcPct val="50000"/>
                </a:spcBef>
              </a:pPr>
              <a:r>
                <a:rPr lang="en-GB" sz="1600" b="1">
                  <a:latin typeface="Times New Roman" pitchFamily="18" charset="0"/>
                </a:rPr>
                <a:t>inputs</a:t>
              </a:r>
            </a:p>
          </p:txBody>
        </p:sp>
        <p:sp>
          <p:nvSpPr>
            <p:cNvPr id="18" name="Text Box 50">
              <a:extLst>
                <a:ext uri="{FF2B5EF4-FFF2-40B4-BE49-F238E27FC236}">
                  <a16:creationId xmlns:a16="http://schemas.microsoft.com/office/drawing/2014/main" id="{FC344242-3666-4230-8998-A18B9310F1E7}"/>
                </a:ext>
              </a:extLst>
            </p:cNvPr>
            <p:cNvSpPr txBox="1">
              <a:spLocks noChangeArrowheads="1"/>
            </p:cNvSpPr>
            <p:nvPr/>
          </p:nvSpPr>
          <p:spPr bwMode="auto">
            <a:xfrm>
              <a:off x="2544" y="2976"/>
              <a:ext cx="480" cy="212"/>
            </a:xfrm>
            <a:prstGeom prst="rect">
              <a:avLst/>
            </a:prstGeom>
            <a:noFill/>
            <a:ln w="9525">
              <a:noFill/>
              <a:miter lim="800000"/>
              <a:headEnd/>
              <a:tailEnd/>
            </a:ln>
          </p:spPr>
          <p:txBody>
            <a:bodyPr lIns="9144" rIns="9144">
              <a:spAutoFit/>
            </a:bodyPr>
            <a:lstStyle/>
            <a:p>
              <a:pPr algn="ctr" eaLnBrk="0" hangingPunct="0">
                <a:spcBef>
                  <a:spcPct val="50000"/>
                </a:spcBef>
              </a:pPr>
              <a:r>
                <a:rPr lang="en-GB" sz="1600" b="1">
                  <a:latin typeface="Times New Roman" pitchFamily="18" charset="0"/>
                </a:rPr>
                <a:t>outputs</a:t>
              </a:r>
            </a:p>
          </p:txBody>
        </p:sp>
        <p:sp>
          <p:nvSpPr>
            <p:cNvPr id="19" name="Text Box 54">
              <a:extLst>
                <a:ext uri="{FF2B5EF4-FFF2-40B4-BE49-F238E27FC236}">
                  <a16:creationId xmlns:a16="http://schemas.microsoft.com/office/drawing/2014/main" id="{651E5674-F8E3-4EED-8B33-E5DDEE99ECBE}"/>
                </a:ext>
              </a:extLst>
            </p:cNvPr>
            <p:cNvSpPr txBox="1">
              <a:spLocks noChangeArrowheads="1"/>
            </p:cNvSpPr>
            <p:nvPr/>
          </p:nvSpPr>
          <p:spPr bwMode="auto">
            <a:xfrm>
              <a:off x="2208" y="2976"/>
              <a:ext cx="240" cy="212"/>
            </a:xfrm>
            <a:prstGeom prst="rect">
              <a:avLst/>
            </a:prstGeom>
            <a:noFill/>
            <a:ln w="9525">
              <a:noFill/>
              <a:miter lim="800000"/>
              <a:headEnd/>
              <a:tailEnd/>
            </a:ln>
          </p:spPr>
          <p:txBody>
            <a:bodyPr>
              <a:spAutoFit/>
            </a:bodyPr>
            <a:lstStyle/>
            <a:p>
              <a:pPr algn="ctr" eaLnBrk="0" hangingPunct="0">
                <a:spcBef>
                  <a:spcPct val="50000"/>
                </a:spcBef>
              </a:pPr>
              <a:r>
                <a:rPr lang="en-GB" sz="1600" b="1">
                  <a:latin typeface="Times New Roman" pitchFamily="18" charset="0"/>
                </a:rPr>
                <a:t>: :</a:t>
              </a:r>
            </a:p>
          </p:txBody>
        </p:sp>
      </p:grpSp>
      <p:sp>
        <p:nvSpPr>
          <p:cNvPr id="30" name="Rectangle 56">
            <a:extLst>
              <a:ext uri="{FF2B5EF4-FFF2-40B4-BE49-F238E27FC236}">
                <a16:creationId xmlns:a16="http://schemas.microsoft.com/office/drawing/2014/main" id="{BDFC5B96-8CE9-4DB9-8C3E-4D7F244A4BC3}"/>
              </a:ext>
            </a:extLst>
          </p:cNvPr>
          <p:cNvSpPr>
            <a:spLocks noChangeArrowheads="1"/>
          </p:cNvSpPr>
          <p:nvPr/>
        </p:nvSpPr>
        <p:spPr bwMode="auto">
          <a:xfrm>
            <a:off x="4724400" y="2514600"/>
            <a:ext cx="4267200" cy="1524000"/>
          </a:xfrm>
          <a:prstGeom prst="rect">
            <a:avLst/>
          </a:prstGeom>
          <a:noFill/>
          <a:ln w="9525">
            <a:noFill/>
            <a:miter lim="800000"/>
            <a:headEnd/>
            <a:tailEnd/>
          </a:ln>
        </p:spPr>
        <p:txBody>
          <a:bodyPr/>
          <a:lstStyle/>
          <a:p>
            <a:pPr marL="266700" indent="-266700">
              <a:spcBef>
                <a:spcPct val="50000"/>
              </a:spcBef>
              <a:buClr>
                <a:schemeClr val="accent1"/>
              </a:buClr>
              <a:buSzPct val="100000"/>
              <a:buFont typeface="Wingdings" panose="05000000000000000000" pitchFamily="2" charset="2"/>
              <a:buChar char="§"/>
            </a:pPr>
            <a:r>
              <a:rPr lang="en-US" sz="2400" dirty="0">
                <a:solidFill>
                  <a:srgbClr val="800000"/>
                </a:solidFill>
              </a:rPr>
              <a:t>Sequential Circuit</a:t>
            </a:r>
          </a:p>
          <a:p>
            <a:pPr marL="625475" lvl="1" indent="-266700">
              <a:spcBef>
                <a:spcPct val="20000"/>
              </a:spcBef>
              <a:buClr>
                <a:schemeClr val="bg1">
                  <a:lumMod val="50000"/>
                </a:schemeClr>
              </a:buClr>
              <a:buSzPct val="100000"/>
              <a:buFont typeface="Wingdings" panose="05000000000000000000" pitchFamily="2" charset="2"/>
              <a:buChar char="§"/>
            </a:pPr>
            <a:r>
              <a:rPr lang="en-US" sz="2000" dirty="0"/>
              <a:t>Each output depends on both present inputs and state.</a:t>
            </a:r>
          </a:p>
        </p:txBody>
      </p:sp>
      <p:sp>
        <p:nvSpPr>
          <p:cNvPr id="31" name="Line 100">
            <a:extLst>
              <a:ext uri="{FF2B5EF4-FFF2-40B4-BE49-F238E27FC236}">
                <a16:creationId xmlns:a16="http://schemas.microsoft.com/office/drawing/2014/main" id="{9E116333-A465-43C7-966D-E52031B18CB5}"/>
              </a:ext>
            </a:extLst>
          </p:cNvPr>
          <p:cNvSpPr>
            <a:spLocks noChangeShapeType="1"/>
          </p:cNvSpPr>
          <p:nvPr/>
        </p:nvSpPr>
        <p:spPr bwMode="auto">
          <a:xfrm>
            <a:off x="4648200" y="2667000"/>
            <a:ext cx="0" cy="3352800"/>
          </a:xfrm>
          <a:prstGeom prst="line">
            <a:avLst/>
          </a:prstGeom>
          <a:noFill/>
          <a:ln w="9525">
            <a:solidFill>
              <a:schemeClr val="tx1"/>
            </a:solidFill>
            <a:round/>
            <a:headEnd/>
            <a:tailEnd/>
          </a:ln>
        </p:spPr>
        <p:txBody>
          <a:bodyPr/>
          <a:lstStyle/>
          <a:p>
            <a:endParaRPr lang="en-US"/>
          </a:p>
        </p:txBody>
      </p:sp>
      <p:grpSp>
        <p:nvGrpSpPr>
          <p:cNvPr id="32" name="Group 107">
            <a:extLst>
              <a:ext uri="{FF2B5EF4-FFF2-40B4-BE49-F238E27FC236}">
                <a16:creationId xmlns:a16="http://schemas.microsoft.com/office/drawing/2014/main" id="{ABFE793C-F5D0-41D4-B4DD-B07C5CF3C1A5}"/>
              </a:ext>
            </a:extLst>
          </p:cNvPr>
          <p:cNvGrpSpPr>
            <a:grpSpLocks/>
          </p:cNvGrpSpPr>
          <p:nvPr/>
        </p:nvGrpSpPr>
        <p:grpSpPr bwMode="auto">
          <a:xfrm>
            <a:off x="4800600" y="4114800"/>
            <a:ext cx="3962400" cy="1600200"/>
            <a:chOff x="3024" y="2592"/>
            <a:chExt cx="2496" cy="1008"/>
          </a:xfrm>
        </p:grpSpPr>
        <p:grpSp>
          <p:nvGrpSpPr>
            <p:cNvPr id="33" name="Group 79">
              <a:extLst>
                <a:ext uri="{FF2B5EF4-FFF2-40B4-BE49-F238E27FC236}">
                  <a16:creationId xmlns:a16="http://schemas.microsoft.com/office/drawing/2014/main" id="{A4570CDC-8336-4E3C-B726-2CFB44B67689}"/>
                </a:ext>
              </a:extLst>
            </p:cNvPr>
            <p:cNvGrpSpPr>
              <a:grpSpLocks/>
            </p:cNvGrpSpPr>
            <p:nvPr/>
          </p:nvGrpSpPr>
          <p:grpSpPr bwMode="auto">
            <a:xfrm>
              <a:off x="3936" y="3408"/>
              <a:ext cx="624" cy="192"/>
              <a:chOff x="4128" y="3448"/>
              <a:chExt cx="624" cy="192"/>
            </a:xfrm>
          </p:grpSpPr>
          <p:sp>
            <p:nvSpPr>
              <p:cNvPr id="59" name="Rectangle 77">
                <a:extLst>
                  <a:ext uri="{FF2B5EF4-FFF2-40B4-BE49-F238E27FC236}">
                    <a16:creationId xmlns:a16="http://schemas.microsoft.com/office/drawing/2014/main" id="{89641AA1-9B28-4FA2-A888-F449FFF5BEF4}"/>
                  </a:ext>
                </a:extLst>
              </p:cNvPr>
              <p:cNvSpPr>
                <a:spLocks noChangeArrowheads="1"/>
              </p:cNvSpPr>
              <p:nvPr/>
            </p:nvSpPr>
            <p:spPr bwMode="auto">
              <a:xfrm rot="-5400000">
                <a:off x="4344" y="3232"/>
                <a:ext cx="192" cy="624"/>
              </a:xfrm>
              <a:prstGeom prst="rect">
                <a:avLst/>
              </a:prstGeom>
              <a:noFill/>
              <a:ln w="19050">
                <a:solidFill>
                  <a:schemeClr val="tx1"/>
                </a:solidFill>
                <a:miter lim="800000"/>
                <a:headEnd/>
                <a:tailEnd/>
              </a:ln>
            </p:spPr>
            <p:txBody>
              <a:bodyPr wrap="none" anchor="ctr"/>
              <a:lstStyle/>
              <a:p>
                <a:endParaRPr lang="en-US"/>
              </a:p>
            </p:txBody>
          </p:sp>
          <p:sp>
            <p:nvSpPr>
              <p:cNvPr id="60" name="Text Box 78">
                <a:extLst>
                  <a:ext uri="{FF2B5EF4-FFF2-40B4-BE49-F238E27FC236}">
                    <a16:creationId xmlns:a16="http://schemas.microsoft.com/office/drawing/2014/main" id="{045F1DC3-9532-4852-9A1E-B76AE993FA77}"/>
                  </a:ext>
                </a:extLst>
              </p:cNvPr>
              <p:cNvSpPr txBox="1">
                <a:spLocks noChangeArrowheads="1"/>
              </p:cNvSpPr>
              <p:nvPr/>
            </p:nvSpPr>
            <p:spPr bwMode="auto">
              <a:xfrm>
                <a:off x="4176" y="3456"/>
                <a:ext cx="528" cy="166"/>
              </a:xfrm>
              <a:prstGeom prst="rect">
                <a:avLst/>
              </a:prstGeom>
              <a:noFill/>
              <a:ln w="9525">
                <a:noFill/>
                <a:miter lim="800000"/>
                <a:headEnd/>
                <a:tailEnd/>
              </a:ln>
            </p:spPr>
            <p:txBody>
              <a:bodyPr lIns="9144" tIns="9144" rIns="9144" bIns="9144">
                <a:spAutoFit/>
              </a:bodyPr>
              <a:lstStyle/>
              <a:p>
                <a:pPr algn="ctr" eaLnBrk="0" hangingPunct="0">
                  <a:spcBef>
                    <a:spcPct val="50000"/>
                  </a:spcBef>
                </a:pPr>
                <a:r>
                  <a:rPr lang="en-GB" sz="1600" b="1">
                    <a:latin typeface="Times New Roman" pitchFamily="18" charset="0"/>
                  </a:rPr>
                  <a:t>Memory</a:t>
                </a:r>
              </a:p>
            </p:txBody>
          </p:sp>
        </p:grpSp>
        <p:grpSp>
          <p:nvGrpSpPr>
            <p:cNvPr id="34" name="Group 81">
              <a:extLst>
                <a:ext uri="{FF2B5EF4-FFF2-40B4-BE49-F238E27FC236}">
                  <a16:creationId xmlns:a16="http://schemas.microsoft.com/office/drawing/2014/main" id="{E50E5EA2-8A99-4E35-8FD9-9ADB97E14E66}"/>
                </a:ext>
              </a:extLst>
            </p:cNvPr>
            <p:cNvGrpSpPr>
              <a:grpSpLocks/>
            </p:cNvGrpSpPr>
            <p:nvPr/>
          </p:nvGrpSpPr>
          <p:grpSpPr bwMode="auto">
            <a:xfrm>
              <a:off x="3024" y="2592"/>
              <a:ext cx="2496" cy="679"/>
              <a:chOff x="528" y="2736"/>
              <a:chExt cx="2496" cy="679"/>
            </a:xfrm>
          </p:grpSpPr>
          <p:sp>
            <p:nvSpPr>
              <p:cNvPr id="41" name="Text Box 82">
                <a:extLst>
                  <a:ext uri="{FF2B5EF4-FFF2-40B4-BE49-F238E27FC236}">
                    <a16:creationId xmlns:a16="http://schemas.microsoft.com/office/drawing/2014/main" id="{699CB11F-04B0-419A-B9B9-64D19DB18796}"/>
                  </a:ext>
                </a:extLst>
              </p:cNvPr>
              <p:cNvSpPr txBox="1">
                <a:spLocks noChangeArrowheads="1"/>
              </p:cNvSpPr>
              <p:nvPr/>
            </p:nvSpPr>
            <p:spPr bwMode="auto">
              <a:xfrm>
                <a:off x="1248" y="2880"/>
                <a:ext cx="960" cy="366"/>
              </a:xfrm>
              <a:prstGeom prst="rect">
                <a:avLst/>
              </a:prstGeom>
              <a:noFill/>
              <a:ln w="9525">
                <a:noFill/>
                <a:miter lim="800000"/>
                <a:headEnd/>
                <a:tailEnd/>
              </a:ln>
            </p:spPr>
            <p:txBody>
              <a:bodyPr>
                <a:spAutoFit/>
              </a:bodyPr>
              <a:lstStyle/>
              <a:p>
                <a:pPr algn="ctr" eaLnBrk="0" hangingPunct="0">
                  <a:spcBef>
                    <a:spcPct val="50000"/>
                  </a:spcBef>
                </a:pPr>
                <a:r>
                  <a:rPr lang="en-GB" sz="1600" b="1" dirty="0">
                    <a:latin typeface="Times New Roman" pitchFamily="18" charset="0"/>
                  </a:rPr>
                  <a:t>Combinational</a:t>
                </a:r>
              </a:p>
              <a:p>
                <a:pPr algn="ctr" eaLnBrk="0" hangingPunct="0"/>
                <a:r>
                  <a:rPr lang="en-GB" sz="1600" b="1" dirty="0">
                    <a:latin typeface="Times New Roman" pitchFamily="18" charset="0"/>
                  </a:rPr>
                  <a:t>Logic</a:t>
                </a:r>
                <a:endParaRPr lang="en-GB" sz="1600" dirty="0">
                  <a:latin typeface="Times New Roman" pitchFamily="18" charset="0"/>
                </a:endParaRPr>
              </a:p>
            </p:txBody>
          </p:sp>
          <p:sp>
            <p:nvSpPr>
              <p:cNvPr id="42" name="Text Box 83">
                <a:extLst>
                  <a:ext uri="{FF2B5EF4-FFF2-40B4-BE49-F238E27FC236}">
                    <a16:creationId xmlns:a16="http://schemas.microsoft.com/office/drawing/2014/main" id="{8479F58E-666C-4111-ACB5-F5250CB94C72}"/>
                  </a:ext>
                </a:extLst>
              </p:cNvPr>
              <p:cNvSpPr txBox="1">
                <a:spLocks noChangeArrowheads="1"/>
              </p:cNvSpPr>
              <p:nvPr/>
            </p:nvSpPr>
            <p:spPr bwMode="auto">
              <a:xfrm>
                <a:off x="960" y="2976"/>
                <a:ext cx="240" cy="212"/>
              </a:xfrm>
              <a:prstGeom prst="rect">
                <a:avLst/>
              </a:prstGeom>
              <a:noFill/>
              <a:ln w="9525">
                <a:noFill/>
                <a:miter lim="800000"/>
                <a:headEnd/>
                <a:tailEnd/>
              </a:ln>
            </p:spPr>
            <p:txBody>
              <a:bodyPr>
                <a:spAutoFit/>
              </a:bodyPr>
              <a:lstStyle/>
              <a:p>
                <a:pPr algn="ctr" eaLnBrk="0" hangingPunct="0">
                  <a:spcBef>
                    <a:spcPct val="50000"/>
                  </a:spcBef>
                </a:pPr>
                <a:r>
                  <a:rPr lang="en-GB" sz="1600" b="1">
                    <a:latin typeface="Times New Roman" pitchFamily="18" charset="0"/>
                  </a:rPr>
                  <a:t>: :</a:t>
                </a:r>
              </a:p>
            </p:txBody>
          </p:sp>
          <p:sp>
            <p:nvSpPr>
              <p:cNvPr id="43" name="Rectangle 84">
                <a:extLst>
                  <a:ext uri="{FF2B5EF4-FFF2-40B4-BE49-F238E27FC236}">
                    <a16:creationId xmlns:a16="http://schemas.microsoft.com/office/drawing/2014/main" id="{B2136781-0D4E-43E1-B8FC-B7F483C6A49A}"/>
                  </a:ext>
                </a:extLst>
              </p:cNvPr>
              <p:cNvSpPr>
                <a:spLocks noChangeArrowheads="1"/>
              </p:cNvSpPr>
              <p:nvPr/>
            </p:nvSpPr>
            <p:spPr bwMode="auto">
              <a:xfrm>
                <a:off x="1262" y="2736"/>
                <a:ext cx="932" cy="679"/>
              </a:xfrm>
              <a:prstGeom prst="rect">
                <a:avLst/>
              </a:prstGeom>
              <a:noFill/>
              <a:ln w="19050">
                <a:solidFill>
                  <a:schemeClr val="tx1"/>
                </a:solidFill>
                <a:miter lim="800000"/>
                <a:headEnd/>
                <a:tailEnd/>
              </a:ln>
            </p:spPr>
            <p:txBody>
              <a:bodyPr wrap="none" anchor="ctr"/>
              <a:lstStyle/>
              <a:p>
                <a:endParaRPr lang="en-US"/>
              </a:p>
            </p:txBody>
          </p:sp>
          <p:grpSp>
            <p:nvGrpSpPr>
              <p:cNvPr id="44" name="Group 85">
                <a:extLst>
                  <a:ext uri="{FF2B5EF4-FFF2-40B4-BE49-F238E27FC236}">
                    <a16:creationId xmlns:a16="http://schemas.microsoft.com/office/drawing/2014/main" id="{B7E03AF6-B124-4FE2-8C0E-85E821F17B34}"/>
                  </a:ext>
                </a:extLst>
              </p:cNvPr>
              <p:cNvGrpSpPr>
                <a:grpSpLocks/>
              </p:cNvGrpSpPr>
              <p:nvPr/>
            </p:nvGrpSpPr>
            <p:grpSpPr bwMode="auto">
              <a:xfrm>
                <a:off x="960" y="2832"/>
                <a:ext cx="302" cy="415"/>
                <a:chOff x="1440" y="2544"/>
                <a:chExt cx="672" cy="576"/>
              </a:xfrm>
            </p:grpSpPr>
            <p:sp>
              <p:nvSpPr>
                <p:cNvPr id="54" name="Line 86">
                  <a:extLst>
                    <a:ext uri="{FF2B5EF4-FFF2-40B4-BE49-F238E27FC236}">
                      <a16:creationId xmlns:a16="http://schemas.microsoft.com/office/drawing/2014/main" id="{71354BB6-A79F-4970-A346-B9176947B54F}"/>
                    </a:ext>
                  </a:extLst>
                </p:cNvPr>
                <p:cNvSpPr>
                  <a:spLocks noChangeShapeType="1"/>
                </p:cNvSpPr>
                <p:nvPr/>
              </p:nvSpPr>
              <p:spPr bwMode="auto">
                <a:xfrm>
                  <a:off x="1440" y="2544"/>
                  <a:ext cx="672" cy="0"/>
                </a:xfrm>
                <a:prstGeom prst="line">
                  <a:avLst/>
                </a:prstGeom>
                <a:noFill/>
                <a:ln w="15875">
                  <a:solidFill>
                    <a:schemeClr val="tx1"/>
                  </a:solidFill>
                  <a:round/>
                  <a:headEnd/>
                  <a:tailEnd type="triangle" w="med" len="med"/>
                </a:ln>
              </p:spPr>
              <p:txBody>
                <a:bodyPr wrap="none" anchor="ctr"/>
                <a:lstStyle/>
                <a:p>
                  <a:endParaRPr lang="en-US"/>
                </a:p>
              </p:txBody>
            </p:sp>
            <p:sp>
              <p:nvSpPr>
                <p:cNvPr id="55" name="Line 87">
                  <a:extLst>
                    <a:ext uri="{FF2B5EF4-FFF2-40B4-BE49-F238E27FC236}">
                      <a16:creationId xmlns:a16="http://schemas.microsoft.com/office/drawing/2014/main" id="{4D7E40C8-6931-4C96-85AC-973B41568E36}"/>
                    </a:ext>
                  </a:extLst>
                </p:cNvPr>
                <p:cNvSpPr>
                  <a:spLocks noChangeShapeType="1"/>
                </p:cNvSpPr>
                <p:nvPr/>
              </p:nvSpPr>
              <p:spPr bwMode="auto">
                <a:xfrm>
                  <a:off x="1440" y="2640"/>
                  <a:ext cx="672" cy="0"/>
                </a:xfrm>
                <a:prstGeom prst="line">
                  <a:avLst/>
                </a:prstGeom>
                <a:noFill/>
                <a:ln w="15875">
                  <a:solidFill>
                    <a:schemeClr val="tx1"/>
                  </a:solidFill>
                  <a:round/>
                  <a:headEnd/>
                  <a:tailEnd type="triangle" w="med" len="med"/>
                </a:ln>
              </p:spPr>
              <p:txBody>
                <a:bodyPr wrap="none" anchor="ctr"/>
                <a:lstStyle/>
                <a:p>
                  <a:endParaRPr lang="en-US"/>
                </a:p>
              </p:txBody>
            </p:sp>
            <p:sp>
              <p:nvSpPr>
                <p:cNvPr id="56" name="Line 88">
                  <a:extLst>
                    <a:ext uri="{FF2B5EF4-FFF2-40B4-BE49-F238E27FC236}">
                      <a16:creationId xmlns:a16="http://schemas.microsoft.com/office/drawing/2014/main" id="{E003AA19-8B1A-41C0-881C-9D3DB4FD83CC}"/>
                    </a:ext>
                  </a:extLst>
                </p:cNvPr>
                <p:cNvSpPr>
                  <a:spLocks noChangeShapeType="1"/>
                </p:cNvSpPr>
                <p:nvPr/>
              </p:nvSpPr>
              <p:spPr bwMode="auto">
                <a:xfrm>
                  <a:off x="1440" y="2736"/>
                  <a:ext cx="672" cy="0"/>
                </a:xfrm>
                <a:prstGeom prst="line">
                  <a:avLst/>
                </a:prstGeom>
                <a:noFill/>
                <a:ln w="15875">
                  <a:solidFill>
                    <a:schemeClr val="tx1"/>
                  </a:solidFill>
                  <a:round/>
                  <a:headEnd/>
                  <a:tailEnd type="triangle" w="med" len="med"/>
                </a:ln>
              </p:spPr>
              <p:txBody>
                <a:bodyPr wrap="none" anchor="ctr"/>
                <a:lstStyle/>
                <a:p>
                  <a:endParaRPr lang="en-US"/>
                </a:p>
              </p:txBody>
            </p:sp>
            <p:sp>
              <p:nvSpPr>
                <p:cNvPr id="57" name="Line 89">
                  <a:extLst>
                    <a:ext uri="{FF2B5EF4-FFF2-40B4-BE49-F238E27FC236}">
                      <a16:creationId xmlns:a16="http://schemas.microsoft.com/office/drawing/2014/main" id="{30201F22-3321-46B5-9A1E-36A27928E275}"/>
                    </a:ext>
                  </a:extLst>
                </p:cNvPr>
                <p:cNvSpPr>
                  <a:spLocks noChangeShapeType="1"/>
                </p:cNvSpPr>
                <p:nvPr/>
              </p:nvSpPr>
              <p:spPr bwMode="auto">
                <a:xfrm>
                  <a:off x="1440" y="3024"/>
                  <a:ext cx="672" cy="0"/>
                </a:xfrm>
                <a:prstGeom prst="line">
                  <a:avLst/>
                </a:prstGeom>
                <a:noFill/>
                <a:ln w="15875">
                  <a:solidFill>
                    <a:schemeClr val="tx1"/>
                  </a:solidFill>
                  <a:round/>
                  <a:headEnd/>
                  <a:tailEnd type="triangle" w="med" len="med"/>
                </a:ln>
              </p:spPr>
              <p:txBody>
                <a:bodyPr wrap="none" anchor="ctr"/>
                <a:lstStyle/>
                <a:p>
                  <a:endParaRPr lang="en-US"/>
                </a:p>
              </p:txBody>
            </p:sp>
            <p:sp>
              <p:nvSpPr>
                <p:cNvPr id="58" name="Line 90">
                  <a:extLst>
                    <a:ext uri="{FF2B5EF4-FFF2-40B4-BE49-F238E27FC236}">
                      <a16:creationId xmlns:a16="http://schemas.microsoft.com/office/drawing/2014/main" id="{9C276267-2440-4EE2-B3CC-6F455C5B17C2}"/>
                    </a:ext>
                  </a:extLst>
                </p:cNvPr>
                <p:cNvSpPr>
                  <a:spLocks noChangeShapeType="1"/>
                </p:cNvSpPr>
                <p:nvPr/>
              </p:nvSpPr>
              <p:spPr bwMode="auto">
                <a:xfrm>
                  <a:off x="1440" y="3120"/>
                  <a:ext cx="672" cy="0"/>
                </a:xfrm>
                <a:prstGeom prst="line">
                  <a:avLst/>
                </a:prstGeom>
                <a:noFill/>
                <a:ln w="15875">
                  <a:solidFill>
                    <a:schemeClr val="tx1"/>
                  </a:solidFill>
                  <a:round/>
                  <a:headEnd/>
                  <a:tailEnd type="triangle" w="med" len="med"/>
                </a:ln>
              </p:spPr>
              <p:txBody>
                <a:bodyPr wrap="none" anchor="ctr"/>
                <a:lstStyle/>
                <a:p>
                  <a:endParaRPr lang="en-US"/>
                </a:p>
              </p:txBody>
            </p:sp>
          </p:grpSp>
          <p:grpSp>
            <p:nvGrpSpPr>
              <p:cNvPr id="45" name="Group 91">
                <a:extLst>
                  <a:ext uri="{FF2B5EF4-FFF2-40B4-BE49-F238E27FC236}">
                    <a16:creationId xmlns:a16="http://schemas.microsoft.com/office/drawing/2014/main" id="{09233647-5A04-40A7-BBA9-97CCDA01639A}"/>
                  </a:ext>
                </a:extLst>
              </p:cNvPr>
              <p:cNvGrpSpPr>
                <a:grpSpLocks/>
              </p:cNvGrpSpPr>
              <p:nvPr/>
            </p:nvGrpSpPr>
            <p:grpSpPr bwMode="auto">
              <a:xfrm>
                <a:off x="2194" y="2849"/>
                <a:ext cx="302" cy="415"/>
                <a:chOff x="3408" y="2544"/>
                <a:chExt cx="672" cy="576"/>
              </a:xfrm>
            </p:grpSpPr>
            <p:sp>
              <p:nvSpPr>
                <p:cNvPr id="49" name="Line 92">
                  <a:extLst>
                    <a:ext uri="{FF2B5EF4-FFF2-40B4-BE49-F238E27FC236}">
                      <a16:creationId xmlns:a16="http://schemas.microsoft.com/office/drawing/2014/main" id="{ADFA0F46-6562-4A04-A889-B1F5EDD2BC25}"/>
                    </a:ext>
                  </a:extLst>
                </p:cNvPr>
                <p:cNvSpPr>
                  <a:spLocks noChangeShapeType="1"/>
                </p:cNvSpPr>
                <p:nvPr/>
              </p:nvSpPr>
              <p:spPr bwMode="auto">
                <a:xfrm>
                  <a:off x="3408" y="2544"/>
                  <a:ext cx="672" cy="0"/>
                </a:xfrm>
                <a:prstGeom prst="line">
                  <a:avLst/>
                </a:prstGeom>
                <a:noFill/>
                <a:ln w="15875">
                  <a:solidFill>
                    <a:schemeClr val="tx1"/>
                  </a:solidFill>
                  <a:round/>
                  <a:headEnd/>
                  <a:tailEnd type="triangle" w="med" len="med"/>
                </a:ln>
              </p:spPr>
              <p:txBody>
                <a:bodyPr wrap="none" anchor="ctr"/>
                <a:lstStyle/>
                <a:p>
                  <a:endParaRPr lang="en-US"/>
                </a:p>
              </p:txBody>
            </p:sp>
            <p:sp>
              <p:nvSpPr>
                <p:cNvPr id="50" name="Line 93">
                  <a:extLst>
                    <a:ext uri="{FF2B5EF4-FFF2-40B4-BE49-F238E27FC236}">
                      <a16:creationId xmlns:a16="http://schemas.microsoft.com/office/drawing/2014/main" id="{265A4986-B294-4684-A990-CBF3E30100F9}"/>
                    </a:ext>
                  </a:extLst>
                </p:cNvPr>
                <p:cNvSpPr>
                  <a:spLocks noChangeShapeType="1"/>
                </p:cNvSpPr>
                <p:nvPr/>
              </p:nvSpPr>
              <p:spPr bwMode="auto">
                <a:xfrm>
                  <a:off x="3408" y="2640"/>
                  <a:ext cx="672" cy="0"/>
                </a:xfrm>
                <a:prstGeom prst="line">
                  <a:avLst/>
                </a:prstGeom>
                <a:noFill/>
                <a:ln w="15875">
                  <a:solidFill>
                    <a:schemeClr val="tx1"/>
                  </a:solidFill>
                  <a:round/>
                  <a:headEnd/>
                  <a:tailEnd type="triangle" w="med" len="med"/>
                </a:ln>
              </p:spPr>
              <p:txBody>
                <a:bodyPr wrap="none" anchor="ctr"/>
                <a:lstStyle/>
                <a:p>
                  <a:endParaRPr lang="en-US"/>
                </a:p>
              </p:txBody>
            </p:sp>
            <p:sp>
              <p:nvSpPr>
                <p:cNvPr id="51" name="Line 94">
                  <a:extLst>
                    <a:ext uri="{FF2B5EF4-FFF2-40B4-BE49-F238E27FC236}">
                      <a16:creationId xmlns:a16="http://schemas.microsoft.com/office/drawing/2014/main" id="{099D07B5-B633-4771-9CBB-9EC01B2821BB}"/>
                    </a:ext>
                  </a:extLst>
                </p:cNvPr>
                <p:cNvSpPr>
                  <a:spLocks noChangeShapeType="1"/>
                </p:cNvSpPr>
                <p:nvPr/>
              </p:nvSpPr>
              <p:spPr bwMode="auto">
                <a:xfrm>
                  <a:off x="3408" y="2736"/>
                  <a:ext cx="672" cy="0"/>
                </a:xfrm>
                <a:prstGeom prst="line">
                  <a:avLst/>
                </a:prstGeom>
                <a:noFill/>
                <a:ln w="15875">
                  <a:solidFill>
                    <a:schemeClr val="tx1"/>
                  </a:solidFill>
                  <a:round/>
                  <a:headEnd/>
                  <a:tailEnd type="triangle" w="med" len="med"/>
                </a:ln>
              </p:spPr>
              <p:txBody>
                <a:bodyPr wrap="none" anchor="ctr"/>
                <a:lstStyle/>
                <a:p>
                  <a:endParaRPr lang="en-US"/>
                </a:p>
              </p:txBody>
            </p:sp>
            <p:sp>
              <p:nvSpPr>
                <p:cNvPr id="52" name="Line 95">
                  <a:extLst>
                    <a:ext uri="{FF2B5EF4-FFF2-40B4-BE49-F238E27FC236}">
                      <a16:creationId xmlns:a16="http://schemas.microsoft.com/office/drawing/2014/main" id="{BDCF38AC-E13C-4B78-B3E7-2DD19D44EC93}"/>
                    </a:ext>
                  </a:extLst>
                </p:cNvPr>
                <p:cNvSpPr>
                  <a:spLocks noChangeShapeType="1"/>
                </p:cNvSpPr>
                <p:nvPr/>
              </p:nvSpPr>
              <p:spPr bwMode="auto">
                <a:xfrm>
                  <a:off x="3408" y="3024"/>
                  <a:ext cx="672" cy="0"/>
                </a:xfrm>
                <a:prstGeom prst="line">
                  <a:avLst/>
                </a:prstGeom>
                <a:noFill/>
                <a:ln w="15875">
                  <a:solidFill>
                    <a:schemeClr val="tx1"/>
                  </a:solidFill>
                  <a:round/>
                  <a:headEnd/>
                  <a:tailEnd type="triangle" w="med" len="med"/>
                </a:ln>
              </p:spPr>
              <p:txBody>
                <a:bodyPr wrap="none" anchor="ctr"/>
                <a:lstStyle/>
                <a:p>
                  <a:endParaRPr lang="en-US"/>
                </a:p>
              </p:txBody>
            </p:sp>
            <p:sp>
              <p:nvSpPr>
                <p:cNvPr id="53" name="Line 96">
                  <a:extLst>
                    <a:ext uri="{FF2B5EF4-FFF2-40B4-BE49-F238E27FC236}">
                      <a16:creationId xmlns:a16="http://schemas.microsoft.com/office/drawing/2014/main" id="{21F08292-AB1A-4B97-A012-EEE11DCB0AD2}"/>
                    </a:ext>
                  </a:extLst>
                </p:cNvPr>
                <p:cNvSpPr>
                  <a:spLocks noChangeShapeType="1"/>
                </p:cNvSpPr>
                <p:nvPr/>
              </p:nvSpPr>
              <p:spPr bwMode="auto">
                <a:xfrm>
                  <a:off x="3408" y="3120"/>
                  <a:ext cx="672" cy="0"/>
                </a:xfrm>
                <a:prstGeom prst="line">
                  <a:avLst/>
                </a:prstGeom>
                <a:noFill/>
                <a:ln w="15875">
                  <a:solidFill>
                    <a:schemeClr val="tx1"/>
                  </a:solidFill>
                  <a:round/>
                  <a:headEnd/>
                  <a:tailEnd type="triangle" w="med" len="med"/>
                </a:ln>
              </p:spPr>
              <p:txBody>
                <a:bodyPr wrap="none" anchor="ctr"/>
                <a:lstStyle/>
                <a:p>
                  <a:endParaRPr lang="en-US"/>
                </a:p>
              </p:txBody>
            </p:sp>
          </p:grpSp>
          <p:sp>
            <p:nvSpPr>
              <p:cNvPr id="46" name="Text Box 97">
                <a:extLst>
                  <a:ext uri="{FF2B5EF4-FFF2-40B4-BE49-F238E27FC236}">
                    <a16:creationId xmlns:a16="http://schemas.microsoft.com/office/drawing/2014/main" id="{F0978239-85CA-4734-9687-A8488455CEC8}"/>
                  </a:ext>
                </a:extLst>
              </p:cNvPr>
              <p:cNvSpPr txBox="1">
                <a:spLocks noChangeArrowheads="1"/>
              </p:cNvSpPr>
              <p:nvPr/>
            </p:nvSpPr>
            <p:spPr bwMode="auto">
              <a:xfrm>
                <a:off x="528" y="2976"/>
                <a:ext cx="432" cy="212"/>
              </a:xfrm>
              <a:prstGeom prst="rect">
                <a:avLst/>
              </a:prstGeom>
              <a:noFill/>
              <a:ln w="9525">
                <a:noFill/>
                <a:miter lim="800000"/>
                <a:headEnd/>
                <a:tailEnd/>
              </a:ln>
            </p:spPr>
            <p:txBody>
              <a:bodyPr lIns="9144" rIns="9144">
                <a:spAutoFit/>
              </a:bodyPr>
              <a:lstStyle/>
              <a:p>
                <a:pPr algn="ctr" eaLnBrk="0" hangingPunct="0">
                  <a:spcBef>
                    <a:spcPct val="50000"/>
                  </a:spcBef>
                </a:pPr>
                <a:r>
                  <a:rPr lang="en-GB" sz="1600" b="1">
                    <a:latin typeface="Times New Roman" pitchFamily="18" charset="0"/>
                  </a:rPr>
                  <a:t>inputs</a:t>
                </a:r>
              </a:p>
            </p:txBody>
          </p:sp>
          <p:sp>
            <p:nvSpPr>
              <p:cNvPr id="47" name="Text Box 98">
                <a:extLst>
                  <a:ext uri="{FF2B5EF4-FFF2-40B4-BE49-F238E27FC236}">
                    <a16:creationId xmlns:a16="http://schemas.microsoft.com/office/drawing/2014/main" id="{0BC3125F-AA00-4482-A8BA-8BB47AF02971}"/>
                  </a:ext>
                </a:extLst>
              </p:cNvPr>
              <p:cNvSpPr txBox="1">
                <a:spLocks noChangeArrowheads="1"/>
              </p:cNvSpPr>
              <p:nvPr/>
            </p:nvSpPr>
            <p:spPr bwMode="auto">
              <a:xfrm>
                <a:off x="2544" y="2976"/>
                <a:ext cx="480" cy="212"/>
              </a:xfrm>
              <a:prstGeom prst="rect">
                <a:avLst/>
              </a:prstGeom>
              <a:noFill/>
              <a:ln w="9525">
                <a:noFill/>
                <a:miter lim="800000"/>
                <a:headEnd/>
                <a:tailEnd/>
              </a:ln>
            </p:spPr>
            <p:txBody>
              <a:bodyPr lIns="9144" rIns="9144">
                <a:spAutoFit/>
              </a:bodyPr>
              <a:lstStyle/>
              <a:p>
                <a:pPr algn="ctr" eaLnBrk="0" hangingPunct="0">
                  <a:spcBef>
                    <a:spcPct val="50000"/>
                  </a:spcBef>
                </a:pPr>
                <a:r>
                  <a:rPr lang="en-GB" sz="1600" b="1">
                    <a:latin typeface="Times New Roman" pitchFamily="18" charset="0"/>
                  </a:rPr>
                  <a:t>outputs</a:t>
                </a:r>
              </a:p>
            </p:txBody>
          </p:sp>
          <p:sp>
            <p:nvSpPr>
              <p:cNvPr id="48" name="Text Box 99">
                <a:extLst>
                  <a:ext uri="{FF2B5EF4-FFF2-40B4-BE49-F238E27FC236}">
                    <a16:creationId xmlns:a16="http://schemas.microsoft.com/office/drawing/2014/main" id="{453A7E1B-1C31-4367-A8BC-43F1F5FC135B}"/>
                  </a:ext>
                </a:extLst>
              </p:cNvPr>
              <p:cNvSpPr txBox="1">
                <a:spLocks noChangeArrowheads="1"/>
              </p:cNvSpPr>
              <p:nvPr/>
            </p:nvSpPr>
            <p:spPr bwMode="auto">
              <a:xfrm>
                <a:off x="2208" y="2976"/>
                <a:ext cx="240" cy="212"/>
              </a:xfrm>
              <a:prstGeom prst="rect">
                <a:avLst/>
              </a:prstGeom>
              <a:noFill/>
              <a:ln w="9525">
                <a:noFill/>
                <a:miter lim="800000"/>
                <a:headEnd/>
                <a:tailEnd/>
              </a:ln>
            </p:spPr>
            <p:txBody>
              <a:bodyPr>
                <a:spAutoFit/>
              </a:bodyPr>
              <a:lstStyle/>
              <a:p>
                <a:pPr algn="ctr" eaLnBrk="0" hangingPunct="0">
                  <a:spcBef>
                    <a:spcPct val="50000"/>
                  </a:spcBef>
                </a:pPr>
                <a:r>
                  <a:rPr lang="en-GB" sz="1600" b="1">
                    <a:latin typeface="Times New Roman" pitchFamily="18" charset="0"/>
                  </a:rPr>
                  <a:t>: :</a:t>
                </a:r>
              </a:p>
            </p:txBody>
          </p:sp>
        </p:grpSp>
        <p:sp>
          <p:nvSpPr>
            <p:cNvPr id="35" name="Line 101">
              <a:extLst>
                <a:ext uri="{FF2B5EF4-FFF2-40B4-BE49-F238E27FC236}">
                  <a16:creationId xmlns:a16="http://schemas.microsoft.com/office/drawing/2014/main" id="{0F07323B-F7D7-433E-B0DD-89B14B49FDA5}"/>
                </a:ext>
              </a:extLst>
            </p:cNvPr>
            <p:cNvSpPr>
              <a:spLocks noChangeShapeType="1"/>
            </p:cNvSpPr>
            <p:nvPr/>
          </p:nvSpPr>
          <p:spPr bwMode="auto">
            <a:xfrm>
              <a:off x="4704" y="3216"/>
              <a:ext cx="144" cy="0"/>
            </a:xfrm>
            <a:prstGeom prst="line">
              <a:avLst/>
            </a:prstGeom>
            <a:noFill/>
            <a:ln w="19050">
              <a:solidFill>
                <a:schemeClr val="tx1"/>
              </a:solidFill>
              <a:round/>
              <a:headEnd/>
              <a:tailEnd/>
            </a:ln>
          </p:spPr>
          <p:txBody>
            <a:bodyPr/>
            <a:lstStyle/>
            <a:p>
              <a:endParaRPr lang="en-US"/>
            </a:p>
          </p:txBody>
        </p:sp>
        <p:sp>
          <p:nvSpPr>
            <p:cNvPr id="36" name="Line 102">
              <a:extLst>
                <a:ext uri="{FF2B5EF4-FFF2-40B4-BE49-F238E27FC236}">
                  <a16:creationId xmlns:a16="http://schemas.microsoft.com/office/drawing/2014/main" id="{5D3F9537-9EF8-422A-A1AE-1DA2002720D2}"/>
                </a:ext>
              </a:extLst>
            </p:cNvPr>
            <p:cNvSpPr>
              <a:spLocks noChangeShapeType="1"/>
            </p:cNvSpPr>
            <p:nvPr/>
          </p:nvSpPr>
          <p:spPr bwMode="auto">
            <a:xfrm>
              <a:off x="4848" y="3216"/>
              <a:ext cx="0" cy="288"/>
            </a:xfrm>
            <a:prstGeom prst="line">
              <a:avLst/>
            </a:prstGeom>
            <a:noFill/>
            <a:ln w="19050">
              <a:solidFill>
                <a:schemeClr val="tx1"/>
              </a:solidFill>
              <a:round/>
              <a:headEnd/>
              <a:tailEnd/>
            </a:ln>
          </p:spPr>
          <p:txBody>
            <a:bodyPr/>
            <a:lstStyle/>
            <a:p>
              <a:endParaRPr lang="en-US"/>
            </a:p>
          </p:txBody>
        </p:sp>
        <p:sp>
          <p:nvSpPr>
            <p:cNvPr id="37" name="Line 103">
              <a:extLst>
                <a:ext uri="{FF2B5EF4-FFF2-40B4-BE49-F238E27FC236}">
                  <a16:creationId xmlns:a16="http://schemas.microsoft.com/office/drawing/2014/main" id="{36F265CA-23EB-4515-8813-5223F65992B9}"/>
                </a:ext>
              </a:extLst>
            </p:cNvPr>
            <p:cNvSpPr>
              <a:spLocks noChangeShapeType="1"/>
            </p:cNvSpPr>
            <p:nvPr/>
          </p:nvSpPr>
          <p:spPr bwMode="auto">
            <a:xfrm flipH="1">
              <a:off x="4560" y="3504"/>
              <a:ext cx="288" cy="0"/>
            </a:xfrm>
            <a:prstGeom prst="line">
              <a:avLst/>
            </a:prstGeom>
            <a:noFill/>
            <a:ln w="19050">
              <a:solidFill>
                <a:schemeClr val="tx1"/>
              </a:solidFill>
              <a:round/>
              <a:headEnd/>
              <a:tailEnd type="triangle" w="med" len="med"/>
            </a:ln>
          </p:spPr>
          <p:txBody>
            <a:bodyPr/>
            <a:lstStyle/>
            <a:p>
              <a:endParaRPr lang="en-US"/>
            </a:p>
          </p:txBody>
        </p:sp>
        <p:sp>
          <p:nvSpPr>
            <p:cNvPr id="38" name="Line 104">
              <a:extLst>
                <a:ext uri="{FF2B5EF4-FFF2-40B4-BE49-F238E27FC236}">
                  <a16:creationId xmlns:a16="http://schemas.microsoft.com/office/drawing/2014/main" id="{954727F8-5AE5-48D6-984D-AD736EBBB7D9}"/>
                </a:ext>
              </a:extLst>
            </p:cNvPr>
            <p:cNvSpPr>
              <a:spLocks noChangeShapeType="1"/>
            </p:cNvSpPr>
            <p:nvPr/>
          </p:nvSpPr>
          <p:spPr bwMode="auto">
            <a:xfrm>
              <a:off x="3600" y="3504"/>
              <a:ext cx="336" cy="0"/>
            </a:xfrm>
            <a:prstGeom prst="line">
              <a:avLst/>
            </a:prstGeom>
            <a:noFill/>
            <a:ln w="19050">
              <a:solidFill>
                <a:schemeClr val="tx1"/>
              </a:solidFill>
              <a:round/>
              <a:headEnd/>
              <a:tailEnd/>
            </a:ln>
          </p:spPr>
          <p:txBody>
            <a:bodyPr/>
            <a:lstStyle/>
            <a:p>
              <a:endParaRPr lang="en-US"/>
            </a:p>
          </p:txBody>
        </p:sp>
        <p:sp>
          <p:nvSpPr>
            <p:cNvPr id="39" name="Line 105">
              <a:extLst>
                <a:ext uri="{FF2B5EF4-FFF2-40B4-BE49-F238E27FC236}">
                  <a16:creationId xmlns:a16="http://schemas.microsoft.com/office/drawing/2014/main" id="{2D3FBDE3-528E-4F1A-89A7-802589FF12FC}"/>
                </a:ext>
              </a:extLst>
            </p:cNvPr>
            <p:cNvSpPr>
              <a:spLocks noChangeShapeType="1"/>
            </p:cNvSpPr>
            <p:nvPr/>
          </p:nvSpPr>
          <p:spPr bwMode="auto">
            <a:xfrm>
              <a:off x="3600" y="3216"/>
              <a:ext cx="0" cy="288"/>
            </a:xfrm>
            <a:prstGeom prst="line">
              <a:avLst/>
            </a:prstGeom>
            <a:noFill/>
            <a:ln w="19050">
              <a:solidFill>
                <a:schemeClr val="tx1"/>
              </a:solidFill>
              <a:round/>
              <a:headEnd/>
              <a:tailEnd/>
            </a:ln>
          </p:spPr>
          <p:txBody>
            <a:bodyPr/>
            <a:lstStyle/>
            <a:p>
              <a:endParaRPr lang="en-US"/>
            </a:p>
          </p:txBody>
        </p:sp>
        <p:sp>
          <p:nvSpPr>
            <p:cNvPr id="40" name="Line 106">
              <a:extLst>
                <a:ext uri="{FF2B5EF4-FFF2-40B4-BE49-F238E27FC236}">
                  <a16:creationId xmlns:a16="http://schemas.microsoft.com/office/drawing/2014/main" id="{5C7271A7-6D44-4536-8EFC-600BC1F80F11}"/>
                </a:ext>
              </a:extLst>
            </p:cNvPr>
            <p:cNvSpPr>
              <a:spLocks noChangeShapeType="1"/>
            </p:cNvSpPr>
            <p:nvPr/>
          </p:nvSpPr>
          <p:spPr bwMode="auto">
            <a:xfrm>
              <a:off x="3600" y="3216"/>
              <a:ext cx="144" cy="0"/>
            </a:xfrm>
            <a:prstGeom prst="line">
              <a:avLst/>
            </a:prstGeom>
            <a:noFill/>
            <a:ln w="19050">
              <a:solidFill>
                <a:schemeClr val="tx1"/>
              </a:solidFill>
              <a:round/>
              <a:headEnd/>
              <a:tailEnd type="triangle" w="med" len="med"/>
            </a:ln>
          </p:spPr>
          <p:txBody>
            <a:bodyPr/>
            <a:lstStyle/>
            <a:p>
              <a:endParaRPr lang="en-US"/>
            </a:p>
          </p:txBody>
        </p:sp>
      </p:grpSp>
    </p:spTree>
    <p:extLst>
      <p:ext uri="{BB962C8B-B14F-4D97-AF65-F5344CB8AC3E}">
        <p14:creationId xmlns:p14="http://schemas.microsoft.com/office/powerpoint/2010/main" val="316997785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A087-1D93-4F00-9BE7-3FDD22E1B2F8}"/>
              </a:ext>
            </a:extLst>
          </p:cNvPr>
          <p:cNvSpPr>
            <a:spLocks noGrp="1"/>
          </p:cNvSpPr>
          <p:nvPr>
            <p:ph type="title"/>
          </p:nvPr>
        </p:nvSpPr>
        <p:spPr/>
        <p:txBody>
          <a:bodyPr/>
          <a:lstStyle/>
          <a:p>
            <a:r>
              <a:rPr lang="en-US" dirty="0"/>
              <a:t>Self-Correcting Circuits (2/4)</a:t>
            </a:r>
          </a:p>
        </p:txBody>
      </p:sp>
      <p:sp>
        <p:nvSpPr>
          <p:cNvPr id="3" name="Content Placeholder 2">
            <a:extLst>
              <a:ext uri="{FF2B5EF4-FFF2-40B4-BE49-F238E27FC236}">
                <a16:creationId xmlns:a16="http://schemas.microsoft.com/office/drawing/2014/main" id="{F1AD0D01-130C-A9DE-A3AC-E8D833E8BB3C}"/>
              </a:ext>
            </a:extLst>
          </p:cNvPr>
          <p:cNvSpPr>
            <a:spLocks noGrp="1"/>
          </p:cNvSpPr>
          <p:nvPr>
            <p:ph idx="1"/>
          </p:nvPr>
        </p:nvSpPr>
        <p:spPr>
          <a:xfrm>
            <a:off x="197630" y="1517332"/>
            <a:ext cx="4195451" cy="1772354"/>
          </a:xfrm>
        </p:spPr>
        <p:txBody>
          <a:bodyPr>
            <a:normAutofit fontScale="92500"/>
          </a:bodyPr>
          <a:lstStyle/>
          <a:p>
            <a:pPr>
              <a:spcBef>
                <a:spcPts val="600"/>
              </a:spcBef>
              <a:buFont typeface="Wingdings" panose="05000000000000000000" pitchFamily="2" charset="2"/>
              <a:buChar char="§"/>
            </a:pPr>
            <a:r>
              <a:rPr lang="en-US" dirty="0"/>
              <a:t>Case 1: Non-correcting Circuit:</a:t>
            </a:r>
          </a:p>
          <a:p>
            <a:pPr lvl="1">
              <a:spcBef>
                <a:spcPts val="600"/>
              </a:spcBef>
              <a:buFont typeface="Wingdings" panose="05000000000000000000" pitchFamily="2" charset="2"/>
              <a:buChar char="§"/>
            </a:pPr>
            <a:r>
              <a:rPr lang="en-US" sz="2200" dirty="0"/>
              <a:t>If the circuit finds itself in state 3 (e.g. due to a glitch), it will never transit into a valid state (state 0, 1, or 2).</a:t>
            </a:r>
          </a:p>
        </p:txBody>
      </p:sp>
      <p:sp>
        <p:nvSpPr>
          <p:cNvPr id="4" name="Footer Placeholder 3">
            <a:extLst>
              <a:ext uri="{FF2B5EF4-FFF2-40B4-BE49-F238E27FC236}">
                <a16:creationId xmlns:a16="http://schemas.microsoft.com/office/drawing/2014/main" id="{8B242D4C-2AE5-AFAD-076B-056567E8638E}"/>
              </a:ext>
            </a:extLst>
          </p:cNvPr>
          <p:cNvSpPr>
            <a:spLocks noGrp="1"/>
          </p:cNvSpPr>
          <p:nvPr>
            <p:ph type="ftr" sz="quarter" idx="11"/>
          </p:nvPr>
        </p:nvSpPr>
        <p:spPr/>
        <p:txBody>
          <a:bodyPr/>
          <a:lstStyle/>
          <a:p>
            <a:pPr algn="l">
              <a:defRPr/>
            </a:pPr>
            <a:r>
              <a:rPr lang="en-SG" dirty="0"/>
              <a:t>Recitation 10</a:t>
            </a:r>
            <a:endParaRPr lang="en-US" dirty="0"/>
          </a:p>
        </p:txBody>
      </p:sp>
      <p:grpSp>
        <p:nvGrpSpPr>
          <p:cNvPr id="44" name="Group 43">
            <a:extLst>
              <a:ext uri="{FF2B5EF4-FFF2-40B4-BE49-F238E27FC236}">
                <a16:creationId xmlns:a16="http://schemas.microsoft.com/office/drawing/2014/main" id="{CCDB701A-29B9-9467-1899-EC8A7059E097}"/>
              </a:ext>
            </a:extLst>
          </p:cNvPr>
          <p:cNvGrpSpPr/>
          <p:nvPr/>
        </p:nvGrpSpPr>
        <p:grpSpPr>
          <a:xfrm>
            <a:off x="665544" y="3448269"/>
            <a:ext cx="3172810" cy="2504738"/>
            <a:chOff x="1476586" y="2279314"/>
            <a:chExt cx="5078419" cy="4236086"/>
          </a:xfrm>
        </p:grpSpPr>
        <p:sp>
          <p:nvSpPr>
            <p:cNvPr id="31" name="TextBox 30">
              <a:extLst>
                <a:ext uri="{FF2B5EF4-FFF2-40B4-BE49-F238E27FC236}">
                  <a16:creationId xmlns:a16="http://schemas.microsoft.com/office/drawing/2014/main" id="{31CCB75A-EDAF-B297-29B1-AC159B1F30C6}"/>
                </a:ext>
              </a:extLst>
            </p:cNvPr>
            <p:cNvSpPr txBox="1"/>
            <p:nvPr/>
          </p:nvSpPr>
          <p:spPr>
            <a:xfrm>
              <a:off x="1476586" y="2279314"/>
              <a:ext cx="458934" cy="560132"/>
            </a:xfrm>
            <a:prstGeom prst="rect">
              <a:avLst/>
            </a:prstGeom>
            <a:noFill/>
          </p:spPr>
          <p:txBody>
            <a:bodyPr wrap="none" rtlCol="0">
              <a:spAutoFit/>
            </a:bodyPr>
            <a:lstStyle/>
            <a:p>
              <a:r>
                <a:rPr lang="en-US" dirty="0"/>
                <a:t>0</a:t>
              </a:r>
            </a:p>
          </p:txBody>
        </p:sp>
        <p:grpSp>
          <p:nvGrpSpPr>
            <p:cNvPr id="43" name="Group 42">
              <a:extLst>
                <a:ext uri="{FF2B5EF4-FFF2-40B4-BE49-F238E27FC236}">
                  <a16:creationId xmlns:a16="http://schemas.microsoft.com/office/drawing/2014/main" id="{15A9417F-D3B7-AC51-608B-DC9FF6BAED3A}"/>
                </a:ext>
              </a:extLst>
            </p:cNvPr>
            <p:cNvGrpSpPr/>
            <p:nvPr/>
          </p:nvGrpSpPr>
          <p:grpSpPr>
            <a:xfrm>
              <a:off x="1522635" y="2412463"/>
              <a:ext cx="5032370" cy="4102937"/>
              <a:chOff x="1522635" y="2412463"/>
              <a:chExt cx="5032370" cy="4102937"/>
            </a:xfrm>
          </p:grpSpPr>
          <p:cxnSp>
            <p:nvCxnSpPr>
              <p:cNvPr id="20" name="Curved Connector 19">
                <a:extLst>
                  <a:ext uri="{FF2B5EF4-FFF2-40B4-BE49-F238E27FC236}">
                    <a16:creationId xmlns:a16="http://schemas.microsoft.com/office/drawing/2014/main" id="{9789DDD2-DC77-C343-8C96-56C7DB28D3E8}"/>
                  </a:ext>
                </a:extLst>
              </p:cNvPr>
              <p:cNvCxnSpPr>
                <a:stCxn id="5" idx="1"/>
                <a:endCxn id="5" idx="3"/>
              </p:cNvCxnSpPr>
              <p:nvPr/>
            </p:nvCxnSpPr>
            <p:spPr>
              <a:xfrm rot="16200000" flipH="1">
                <a:off x="2118626" y="3304762"/>
                <a:ext cx="730915" cy="12700"/>
              </a:xfrm>
              <a:prstGeom prst="curvedConnector5">
                <a:avLst>
                  <a:gd name="adj1" fmla="val -31276"/>
                  <a:gd name="adj2" fmla="val -7701213"/>
                  <a:gd name="adj3" fmla="val 13127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32D7B954-CD6B-DEBA-0C33-216BB5E20B83}"/>
                  </a:ext>
                </a:extLst>
              </p:cNvPr>
              <p:cNvGrpSpPr/>
              <p:nvPr/>
            </p:nvGrpSpPr>
            <p:grpSpPr>
              <a:xfrm>
                <a:off x="1522635" y="2412463"/>
                <a:ext cx="5032370" cy="4102937"/>
                <a:chOff x="1522635" y="2412463"/>
                <a:chExt cx="5032370" cy="4102937"/>
              </a:xfrm>
            </p:grpSpPr>
            <p:sp>
              <p:nvSpPr>
                <p:cNvPr id="5" name="Oval 4">
                  <a:extLst>
                    <a:ext uri="{FF2B5EF4-FFF2-40B4-BE49-F238E27FC236}">
                      <a16:creationId xmlns:a16="http://schemas.microsoft.com/office/drawing/2014/main" id="{6BAFC5F2-DBD1-7FC0-BD71-2F3A4C7FE8F0}"/>
                    </a:ext>
                  </a:extLst>
                </p:cNvPr>
                <p:cNvSpPr/>
                <p:nvPr/>
              </p:nvSpPr>
              <p:spPr>
                <a:xfrm>
                  <a:off x="2339014" y="2787928"/>
                  <a:ext cx="990600" cy="1033669"/>
                </a:xfrm>
                <a:prstGeom prst="ellipse">
                  <a:avLst/>
                </a:prstGeom>
                <a:noFill/>
                <a:ln w="2642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D3C6621-AE5E-7D40-445E-95CF5B8B53EB}"/>
                    </a:ext>
                  </a:extLst>
                </p:cNvPr>
                <p:cNvSpPr/>
                <p:nvPr/>
              </p:nvSpPr>
              <p:spPr>
                <a:xfrm>
                  <a:off x="5431736" y="2787927"/>
                  <a:ext cx="990600" cy="1033669"/>
                </a:xfrm>
                <a:prstGeom prst="ellipse">
                  <a:avLst/>
                </a:prstGeom>
                <a:noFill/>
                <a:ln w="2642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CE2A453-D51F-4B39-1667-D266B5B27161}"/>
                    </a:ext>
                  </a:extLst>
                </p:cNvPr>
                <p:cNvSpPr/>
                <p:nvPr/>
              </p:nvSpPr>
              <p:spPr>
                <a:xfrm>
                  <a:off x="2373794" y="4545498"/>
                  <a:ext cx="990600" cy="1033669"/>
                </a:xfrm>
                <a:prstGeom prst="ellipse">
                  <a:avLst/>
                </a:prstGeom>
                <a:noFill/>
                <a:ln w="2642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2DD0D750-AF45-0722-2455-1311149297CC}"/>
                    </a:ext>
                  </a:extLst>
                </p:cNvPr>
                <p:cNvSpPr/>
                <p:nvPr/>
              </p:nvSpPr>
              <p:spPr>
                <a:xfrm>
                  <a:off x="5446644" y="4535559"/>
                  <a:ext cx="990600" cy="1033669"/>
                </a:xfrm>
                <a:prstGeom prst="ellipse">
                  <a:avLst/>
                </a:prstGeom>
                <a:noFill/>
                <a:ln w="2642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06C4A96-CD4B-7142-76D6-9E12A4352B37}"/>
                    </a:ext>
                  </a:extLst>
                </p:cNvPr>
                <p:cNvSpPr txBox="1"/>
                <p:nvPr/>
              </p:nvSpPr>
              <p:spPr>
                <a:xfrm>
                  <a:off x="2544729" y="2988875"/>
                  <a:ext cx="715645" cy="560132"/>
                </a:xfrm>
                <a:prstGeom prst="rect">
                  <a:avLst/>
                </a:prstGeom>
                <a:noFill/>
              </p:spPr>
              <p:txBody>
                <a:bodyPr wrap="square" rtlCol="0">
                  <a:spAutoFit/>
                </a:bodyPr>
                <a:lstStyle/>
                <a:p>
                  <a:r>
                    <a:rPr lang="en-US" dirty="0"/>
                    <a:t>00</a:t>
                  </a:r>
                </a:p>
              </p:txBody>
            </p:sp>
            <p:sp>
              <p:nvSpPr>
                <p:cNvPr id="11" name="TextBox 10">
                  <a:extLst>
                    <a:ext uri="{FF2B5EF4-FFF2-40B4-BE49-F238E27FC236}">
                      <a16:creationId xmlns:a16="http://schemas.microsoft.com/office/drawing/2014/main" id="{95F0BE6F-C804-9E8D-1D4C-A33731FC4E5A}"/>
                    </a:ext>
                  </a:extLst>
                </p:cNvPr>
                <p:cNvSpPr txBox="1"/>
                <p:nvPr/>
              </p:nvSpPr>
              <p:spPr>
                <a:xfrm>
                  <a:off x="5623579" y="2988875"/>
                  <a:ext cx="738408" cy="560132"/>
                </a:xfrm>
                <a:prstGeom prst="rect">
                  <a:avLst/>
                </a:prstGeom>
                <a:noFill/>
              </p:spPr>
              <p:txBody>
                <a:bodyPr wrap="square" rtlCol="0">
                  <a:spAutoFit/>
                </a:bodyPr>
                <a:lstStyle/>
                <a:p>
                  <a:r>
                    <a:rPr lang="en-US" dirty="0"/>
                    <a:t>01</a:t>
                  </a:r>
                </a:p>
              </p:txBody>
            </p:sp>
            <p:sp>
              <p:nvSpPr>
                <p:cNvPr id="12" name="TextBox 11">
                  <a:extLst>
                    <a:ext uri="{FF2B5EF4-FFF2-40B4-BE49-F238E27FC236}">
                      <a16:creationId xmlns:a16="http://schemas.microsoft.com/office/drawing/2014/main" id="{57A52974-F17D-B77D-9890-458E0BDC8FFE}"/>
                    </a:ext>
                  </a:extLst>
                </p:cNvPr>
                <p:cNvSpPr txBox="1"/>
                <p:nvPr/>
              </p:nvSpPr>
              <p:spPr>
                <a:xfrm>
                  <a:off x="2522579" y="4765027"/>
                  <a:ext cx="794336" cy="646474"/>
                </a:xfrm>
                <a:prstGeom prst="rect">
                  <a:avLst/>
                </a:prstGeom>
                <a:noFill/>
              </p:spPr>
              <p:txBody>
                <a:bodyPr wrap="square" rtlCol="0">
                  <a:spAutoFit/>
                </a:bodyPr>
                <a:lstStyle/>
                <a:p>
                  <a:r>
                    <a:rPr lang="en-US" dirty="0"/>
                    <a:t>10</a:t>
                  </a:r>
                </a:p>
              </p:txBody>
            </p:sp>
            <p:sp>
              <p:nvSpPr>
                <p:cNvPr id="13" name="TextBox 12">
                  <a:extLst>
                    <a:ext uri="{FF2B5EF4-FFF2-40B4-BE49-F238E27FC236}">
                      <a16:creationId xmlns:a16="http://schemas.microsoft.com/office/drawing/2014/main" id="{0EC7D56C-6E06-DC7A-5C2D-BA1499FAF6A1}"/>
                    </a:ext>
                  </a:extLst>
                </p:cNvPr>
                <p:cNvSpPr txBox="1"/>
                <p:nvPr/>
              </p:nvSpPr>
              <p:spPr>
                <a:xfrm>
                  <a:off x="5635388" y="4714404"/>
                  <a:ext cx="700458" cy="560132"/>
                </a:xfrm>
                <a:prstGeom prst="rect">
                  <a:avLst/>
                </a:prstGeom>
                <a:noFill/>
              </p:spPr>
              <p:txBody>
                <a:bodyPr wrap="square" rtlCol="0">
                  <a:spAutoFit/>
                </a:bodyPr>
                <a:lstStyle/>
                <a:p>
                  <a:r>
                    <a:rPr lang="en-US" dirty="0"/>
                    <a:t>11</a:t>
                  </a:r>
                </a:p>
              </p:txBody>
            </p:sp>
            <p:cxnSp>
              <p:nvCxnSpPr>
                <p:cNvPr id="17" name="Straight Arrow Connector 16">
                  <a:extLst>
                    <a:ext uri="{FF2B5EF4-FFF2-40B4-BE49-F238E27FC236}">
                      <a16:creationId xmlns:a16="http://schemas.microsoft.com/office/drawing/2014/main" id="{BA646AC1-A3A3-8AD5-5B39-0236C55D3B64}"/>
                    </a:ext>
                  </a:extLst>
                </p:cNvPr>
                <p:cNvCxnSpPr>
                  <a:stCxn id="5" idx="6"/>
                  <a:endCxn id="6" idx="2"/>
                </p:cNvCxnSpPr>
                <p:nvPr/>
              </p:nvCxnSpPr>
              <p:spPr>
                <a:xfrm flipV="1">
                  <a:off x="3329614" y="3304762"/>
                  <a:ext cx="2102122" cy="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61427B7-3AC0-5D39-D3BB-57E863E290D8}"/>
                    </a:ext>
                  </a:extLst>
                </p:cNvPr>
                <p:cNvCxnSpPr>
                  <a:stCxn id="6" idx="4"/>
                  <a:endCxn id="7" idx="6"/>
                </p:cNvCxnSpPr>
                <p:nvPr/>
              </p:nvCxnSpPr>
              <p:spPr>
                <a:xfrm flipH="1">
                  <a:off x="3364394" y="3821596"/>
                  <a:ext cx="2562642" cy="124073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361D55E-4222-61A4-2EA4-7BB54AF9B7BB}"/>
                    </a:ext>
                  </a:extLst>
                </p:cNvPr>
                <p:cNvCxnSpPr>
                  <a:stCxn id="6" idx="1"/>
                  <a:endCxn id="5" idx="7"/>
                </p:cNvCxnSpPr>
                <p:nvPr/>
              </p:nvCxnSpPr>
              <p:spPr>
                <a:xfrm flipH="1">
                  <a:off x="3184544" y="2939304"/>
                  <a:ext cx="2392262" cy="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D580951-986D-BD18-F5D1-6D2978E1DA64}"/>
                    </a:ext>
                  </a:extLst>
                </p:cNvPr>
                <p:cNvCxnSpPr>
                  <a:stCxn id="7" idx="0"/>
                  <a:endCxn id="5" idx="4"/>
                </p:cNvCxnSpPr>
                <p:nvPr/>
              </p:nvCxnSpPr>
              <p:spPr>
                <a:xfrm flipH="1" flipV="1">
                  <a:off x="2834314" y="3821597"/>
                  <a:ext cx="34780" cy="7239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18D18B7-0D01-55C4-7414-33E15D94D0AC}"/>
                    </a:ext>
                  </a:extLst>
                </p:cNvPr>
                <p:cNvSpPr txBox="1"/>
                <p:nvPr/>
              </p:nvSpPr>
              <p:spPr>
                <a:xfrm>
                  <a:off x="4251731" y="2412463"/>
                  <a:ext cx="458934" cy="560131"/>
                </a:xfrm>
                <a:prstGeom prst="rect">
                  <a:avLst/>
                </a:prstGeom>
                <a:noFill/>
              </p:spPr>
              <p:txBody>
                <a:bodyPr wrap="square" rtlCol="0">
                  <a:spAutoFit/>
                </a:bodyPr>
                <a:lstStyle/>
                <a:p>
                  <a:r>
                    <a:rPr lang="en-US" dirty="0"/>
                    <a:t>0</a:t>
                  </a:r>
                </a:p>
              </p:txBody>
            </p:sp>
            <p:sp>
              <p:nvSpPr>
                <p:cNvPr id="29" name="TextBox 28">
                  <a:extLst>
                    <a:ext uri="{FF2B5EF4-FFF2-40B4-BE49-F238E27FC236}">
                      <a16:creationId xmlns:a16="http://schemas.microsoft.com/office/drawing/2014/main" id="{5288E641-966A-6337-C7F9-4E410A2C946D}"/>
                    </a:ext>
                  </a:extLst>
                </p:cNvPr>
                <p:cNvSpPr txBox="1"/>
                <p:nvPr/>
              </p:nvSpPr>
              <p:spPr>
                <a:xfrm>
                  <a:off x="4099673" y="4006264"/>
                  <a:ext cx="538975" cy="624625"/>
                </a:xfrm>
                <a:prstGeom prst="rect">
                  <a:avLst/>
                </a:prstGeom>
                <a:noFill/>
              </p:spPr>
              <p:txBody>
                <a:bodyPr wrap="square" rtlCol="0">
                  <a:spAutoFit/>
                </a:bodyPr>
                <a:lstStyle/>
                <a:p>
                  <a:r>
                    <a:rPr lang="en-US" dirty="0"/>
                    <a:t>1</a:t>
                  </a:r>
                </a:p>
              </p:txBody>
            </p:sp>
            <p:sp>
              <p:nvSpPr>
                <p:cNvPr id="30" name="TextBox 29">
                  <a:extLst>
                    <a:ext uri="{FF2B5EF4-FFF2-40B4-BE49-F238E27FC236}">
                      <a16:creationId xmlns:a16="http://schemas.microsoft.com/office/drawing/2014/main" id="{1FEA0B1B-FE01-473B-EA8C-66399197B65E}"/>
                    </a:ext>
                  </a:extLst>
                </p:cNvPr>
                <p:cNvSpPr txBox="1"/>
                <p:nvPr/>
              </p:nvSpPr>
              <p:spPr>
                <a:xfrm>
                  <a:off x="2899004" y="3956636"/>
                  <a:ext cx="465386" cy="560132"/>
                </a:xfrm>
                <a:prstGeom prst="rect">
                  <a:avLst/>
                </a:prstGeom>
                <a:noFill/>
              </p:spPr>
              <p:txBody>
                <a:bodyPr wrap="square" rtlCol="0">
                  <a:spAutoFit/>
                </a:bodyPr>
                <a:lstStyle/>
                <a:p>
                  <a:r>
                    <a:rPr lang="en-US" dirty="0"/>
                    <a:t>0</a:t>
                  </a:r>
                </a:p>
              </p:txBody>
            </p:sp>
            <p:sp>
              <p:nvSpPr>
                <p:cNvPr id="32" name="TextBox 31">
                  <a:extLst>
                    <a:ext uri="{FF2B5EF4-FFF2-40B4-BE49-F238E27FC236}">
                      <a16:creationId xmlns:a16="http://schemas.microsoft.com/office/drawing/2014/main" id="{BC241C10-80A1-D8B2-3D70-992C5DD69AA7}"/>
                    </a:ext>
                  </a:extLst>
                </p:cNvPr>
                <p:cNvSpPr txBox="1"/>
                <p:nvPr/>
              </p:nvSpPr>
              <p:spPr>
                <a:xfrm>
                  <a:off x="4273702" y="3287176"/>
                  <a:ext cx="312906" cy="369332"/>
                </a:xfrm>
                <a:prstGeom prst="rect">
                  <a:avLst/>
                </a:prstGeom>
                <a:noFill/>
              </p:spPr>
              <p:txBody>
                <a:bodyPr wrap="none" rtlCol="0">
                  <a:spAutoFit/>
                </a:bodyPr>
                <a:lstStyle/>
                <a:p>
                  <a:r>
                    <a:rPr lang="en-US" dirty="0"/>
                    <a:t>1</a:t>
                  </a:r>
                </a:p>
              </p:txBody>
            </p:sp>
            <p:cxnSp>
              <p:nvCxnSpPr>
                <p:cNvPr id="33" name="Curved Connector 32">
                  <a:extLst>
                    <a:ext uri="{FF2B5EF4-FFF2-40B4-BE49-F238E27FC236}">
                      <a16:creationId xmlns:a16="http://schemas.microsoft.com/office/drawing/2014/main" id="{F43B3FFC-FCCE-2548-D27F-30E7F56C2D04}"/>
                    </a:ext>
                  </a:extLst>
                </p:cNvPr>
                <p:cNvCxnSpPr/>
                <p:nvPr/>
              </p:nvCxnSpPr>
              <p:spPr>
                <a:xfrm rot="16200000" flipH="1">
                  <a:off x="2124976" y="5046042"/>
                  <a:ext cx="730915" cy="12700"/>
                </a:xfrm>
                <a:prstGeom prst="curvedConnector5">
                  <a:avLst>
                    <a:gd name="adj1" fmla="val -31276"/>
                    <a:gd name="adj2" fmla="val -7701213"/>
                    <a:gd name="adj3" fmla="val 13127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16C908C-02FE-2E15-9F4A-EAD4B8331536}"/>
                    </a:ext>
                  </a:extLst>
                </p:cNvPr>
                <p:cNvSpPr txBox="1"/>
                <p:nvPr/>
              </p:nvSpPr>
              <p:spPr>
                <a:xfrm>
                  <a:off x="1522635" y="5564427"/>
                  <a:ext cx="610747" cy="560132"/>
                </a:xfrm>
                <a:prstGeom prst="rect">
                  <a:avLst/>
                </a:prstGeom>
                <a:noFill/>
              </p:spPr>
              <p:txBody>
                <a:bodyPr wrap="square" rtlCol="0">
                  <a:spAutoFit/>
                </a:bodyPr>
                <a:lstStyle/>
                <a:p>
                  <a:r>
                    <a:rPr lang="en-US" dirty="0"/>
                    <a:t>1</a:t>
                  </a:r>
                </a:p>
              </p:txBody>
            </p:sp>
            <p:cxnSp>
              <p:nvCxnSpPr>
                <p:cNvPr id="39" name="Curved Connector 38">
                  <a:extLst>
                    <a:ext uri="{FF2B5EF4-FFF2-40B4-BE49-F238E27FC236}">
                      <a16:creationId xmlns:a16="http://schemas.microsoft.com/office/drawing/2014/main" id="{9E18DE17-BD1C-9402-4FD0-AF62F2B49FA2}"/>
                    </a:ext>
                  </a:extLst>
                </p:cNvPr>
                <p:cNvCxnSpPr>
                  <a:stCxn id="8" idx="3"/>
                  <a:endCxn id="8" idx="5"/>
                </p:cNvCxnSpPr>
                <p:nvPr/>
              </p:nvCxnSpPr>
              <p:spPr>
                <a:xfrm rot="16200000" flipH="1">
                  <a:off x="5941944" y="5067621"/>
                  <a:ext cx="12700" cy="700460"/>
                </a:xfrm>
                <a:prstGeom prst="curvedConnector3">
                  <a:avLst>
                    <a:gd name="adj1" fmla="val 4765858"/>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529EA00-7993-A451-4083-D56F6925AD69}"/>
                    </a:ext>
                  </a:extLst>
                </p:cNvPr>
                <p:cNvSpPr txBox="1"/>
                <p:nvPr/>
              </p:nvSpPr>
              <p:spPr>
                <a:xfrm>
                  <a:off x="5564405" y="5955268"/>
                  <a:ext cx="990600" cy="560132"/>
                </a:xfrm>
                <a:prstGeom prst="rect">
                  <a:avLst/>
                </a:prstGeom>
                <a:noFill/>
              </p:spPr>
              <p:txBody>
                <a:bodyPr wrap="square" rtlCol="0">
                  <a:spAutoFit/>
                </a:bodyPr>
                <a:lstStyle/>
                <a:p>
                  <a:r>
                    <a:rPr lang="en-US" dirty="0"/>
                    <a:t>0,1</a:t>
                  </a:r>
                </a:p>
              </p:txBody>
            </p:sp>
          </p:grpSp>
        </p:grpSp>
      </p:grpSp>
      <p:sp>
        <p:nvSpPr>
          <p:cNvPr id="9" name="Slide Number Placeholder 6">
            <a:extLst>
              <a:ext uri="{FF2B5EF4-FFF2-40B4-BE49-F238E27FC236}">
                <a16:creationId xmlns:a16="http://schemas.microsoft.com/office/drawing/2014/main" id="{4A417695-1BD4-F4B7-4631-7CD3174B137C}"/>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30</a:t>
            </a:fld>
            <a:endParaRPr dirty="0"/>
          </a:p>
        </p:txBody>
      </p:sp>
      <p:cxnSp>
        <p:nvCxnSpPr>
          <p:cNvPr id="15" name="Straight Connector 14">
            <a:extLst>
              <a:ext uri="{FF2B5EF4-FFF2-40B4-BE49-F238E27FC236}">
                <a16:creationId xmlns:a16="http://schemas.microsoft.com/office/drawing/2014/main" id="{F242C32A-8F66-6F7C-D38E-284F0AF5E80A}"/>
              </a:ext>
            </a:extLst>
          </p:cNvPr>
          <p:cNvCxnSpPr/>
          <p:nvPr/>
        </p:nvCxnSpPr>
        <p:spPr>
          <a:xfrm>
            <a:off x="4572000" y="1673345"/>
            <a:ext cx="0" cy="482479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C947867D-00CD-30E9-2FEC-6B910E665F6A}"/>
              </a:ext>
            </a:extLst>
          </p:cNvPr>
          <p:cNvSpPr txBox="1">
            <a:spLocks/>
          </p:cNvSpPr>
          <p:nvPr/>
        </p:nvSpPr>
        <p:spPr>
          <a:xfrm>
            <a:off x="4643750" y="1366041"/>
            <a:ext cx="4195450" cy="206275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lnSpc>
                <a:spcPct val="110000"/>
              </a:lnSpc>
              <a:spcBef>
                <a:spcPts val="600"/>
              </a:spcBef>
              <a:spcAft>
                <a:spcPts val="0"/>
              </a:spcAft>
              <a:buFont typeface="Wingdings" panose="05000000000000000000" pitchFamily="2" charset="2"/>
              <a:buChar char="§"/>
            </a:pPr>
            <a:r>
              <a:rPr lang="en-US" sz="2600" dirty="0"/>
              <a:t>Case 2: </a:t>
            </a:r>
            <a:r>
              <a:rPr lang="en-US" sz="2600" dirty="0">
                <a:solidFill>
                  <a:srgbClr val="0000FF"/>
                </a:solidFill>
              </a:rPr>
              <a:t>Self-Correcting Circuit</a:t>
            </a:r>
          </a:p>
          <a:p>
            <a:pPr lvl="1" fontAlgn="auto">
              <a:lnSpc>
                <a:spcPct val="110000"/>
              </a:lnSpc>
              <a:spcBef>
                <a:spcPts val="600"/>
              </a:spcBef>
              <a:spcAft>
                <a:spcPts val="0"/>
              </a:spcAft>
              <a:buFont typeface="Wingdings" panose="05000000000000000000" pitchFamily="2" charset="2"/>
              <a:buChar char="§"/>
            </a:pPr>
            <a:r>
              <a:rPr lang="en-US" sz="2200" dirty="0"/>
              <a:t>A circuit that will (eventually) find its way back to a valid state. </a:t>
            </a:r>
          </a:p>
          <a:p>
            <a:pPr lvl="1" fontAlgn="auto">
              <a:lnSpc>
                <a:spcPct val="110000"/>
              </a:lnSpc>
              <a:spcBef>
                <a:spcPts val="600"/>
              </a:spcBef>
              <a:spcAft>
                <a:spcPts val="0"/>
              </a:spcAft>
              <a:buFont typeface="Wingdings" panose="05000000000000000000" pitchFamily="2" charset="2"/>
              <a:buChar char="§"/>
            </a:pPr>
            <a:r>
              <a:rPr lang="en-US" sz="2200" dirty="0"/>
              <a:t>Here even if the circuit finds itself in state 3, it will transit to a valid state (either state 1 or 2)</a:t>
            </a:r>
          </a:p>
        </p:txBody>
      </p:sp>
      <p:grpSp>
        <p:nvGrpSpPr>
          <p:cNvPr id="18" name="Group 17">
            <a:extLst>
              <a:ext uri="{FF2B5EF4-FFF2-40B4-BE49-F238E27FC236}">
                <a16:creationId xmlns:a16="http://schemas.microsoft.com/office/drawing/2014/main" id="{49EA892A-8FDA-FEC0-DD11-4CFE5D27F689}"/>
              </a:ext>
            </a:extLst>
          </p:cNvPr>
          <p:cNvGrpSpPr/>
          <p:nvPr/>
        </p:nvGrpSpPr>
        <p:grpSpPr>
          <a:xfrm>
            <a:off x="5065695" y="3566193"/>
            <a:ext cx="3290310" cy="2252728"/>
            <a:chOff x="2206069" y="2987870"/>
            <a:chExt cx="4459369" cy="3256947"/>
          </a:xfrm>
        </p:grpSpPr>
        <p:grpSp>
          <p:nvGrpSpPr>
            <p:cNvPr id="19" name="Group 18">
              <a:extLst>
                <a:ext uri="{FF2B5EF4-FFF2-40B4-BE49-F238E27FC236}">
                  <a16:creationId xmlns:a16="http://schemas.microsoft.com/office/drawing/2014/main" id="{59C67CF8-8A48-8D16-7B2A-2841A45CF8D8}"/>
                </a:ext>
              </a:extLst>
            </p:cNvPr>
            <p:cNvGrpSpPr/>
            <p:nvPr/>
          </p:nvGrpSpPr>
          <p:grpSpPr>
            <a:xfrm>
              <a:off x="2206069" y="2987870"/>
              <a:ext cx="4262118" cy="3256947"/>
              <a:chOff x="1491579" y="2281599"/>
              <a:chExt cx="4945665" cy="3779288"/>
            </a:xfrm>
          </p:grpSpPr>
          <p:sp>
            <p:nvSpPr>
              <p:cNvPr id="35" name="TextBox 34">
                <a:extLst>
                  <a:ext uri="{FF2B5EF4-FFF2-40B4-BE49-F238E27FC236}">
                    <a16:creationId xmlns:a16="http://schemas.microsoft.com/office/drawing/2014/main" id="{EBB2481C-B679-FC52-C61C-F1D4D631B8E4}"/>
                  </a:ext>
                </a:extLst>
              </p:cNvPr>
              <p:cNvSpPr txBox="1"/>
              <p:nvPr/>
            </p:nvSpPr>
            <p:spPr>
              <a:xfrm>
                <a:off x="1491579" y="2281599"/>
                <a:ext cx="616795" cy="569990"/>
              </a:xfrm>
              <a:prstGeom prst="rect">
                <a:avLst/>
              </a:prstGeom>
              <a:noFill/>
            </p:spPr>
            <p:txBody>
              <a:bodyPr wrap="square" rtlCol="0">
                <a:spAutoFit/>
              </a:bodyPr>
              <a:lstStyle/>
              <a:p>
                <a:r>
                  <a:rPr lang="en-US" dirty="0"/>
                  <a:t>0</a:t>
                </a:r>
              </a:p>
            </p:txBody>
          </p:sp>
          <p:grpSp>
            <p:nvGrpSpPr>
              <p:cNvPr id="36" name="Group 35">
                <a:extLst>
                  <a:ext uri="{FF2B5EF4-FFF2-40B4-BE49-F238E27FC236}">
                    <a16:creationId xmlns:a16="http://schemas.microsoft.com/office/drawing/2014/main" id="{DEF64A94-1F37-B84A-8BAB-F3DE8BB054F9}"/>
                  </a:ext>
                </a:extLst>
              </p:cNvPr>
              <p:cNvGrpSpPr/>
              <p:nvPr/>
            </p:nvGrpSpPr>
            <p:grpSpPr>
              <a:xfrm>
                <a:off x="1497629" y="2356544"/>
                <a:ext cx="4939615" cy="3704343"/>
                <a:chOff x="1497629" y="2356544"/>
                <a:chExt cx="4939615" cy="3704343"/>
              </a:xfrm>
            </p:grpSpPr>
            <p:cxnSp>
              <p:nvCxnSpPr>
                <p:cNvPr id="37" name="Curved Connector 7">
                  <a:extLst>
                    <a:ext uri="{FF2B5EF4-FFF2-40B4-BE49-F238E27FC236}">
                      <a16:creationId xmlns:a16="http://schemas.microsoft.com/office/drawing/2014/main" id="{4FDEE3BC-DA53-589D-F9E5-14E644A5A2F0}"/>
                    </a:ext>
                  </a:extLst>
                </p:cNvPr>
                <p:cNvCxnSpPr>
                  <a:stCxn id="40" idx="1"/>
                  <a:endCxn id="40" idx="3"/>
                </p:cNvCxnSpPr>
                <p:nvPr/>
              </p:nvCxnSpPr>
              <p:spPr>
                <a:xfrm rot="16200000" flipH="1">
                  <a:off x="2118626" y="3304762"/>
                  <a:ext cx="730915" cy="12700"/>
                </a:xfrm>
                <a:prstGeom prst="curvedConnector5">
                  <a:avLst>
                    <a:gd name="adj1" fmla="val -31276"/>
                    <a:gd name="adj2" fmla="val -7701213"/>
                    <a:gd name="adj3" fmla="val 13127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B8C511D6-2E9A-5C3C-7603-713811F45361}"/>
                    </a:ext>
                  </a:extLst>
                </p:cNvPr>
                <p:cNvGrpSpPr/>
                <p:nvPr/>
              </p:nvGrpSpPr>
              <p:grpSpPr>
                <a:xfrm>
                  <a:off x="1497629" y="2356544"/>
                  <a:ext cx="4939615" cy="3704343"/>
                  <a:chOff x="1497629" y="2356544"/>
                  <a:chExt cx="4939615" cy="3704343"/>
                </a:xfrm>
              </p:grpSpPr>
              <p:sp>
                <p:nvSpPr>
                  <p:cNvPr id="40" name="Oval 39">
                    <a:extLst>
                      <a:ext uri="{FF2B5EF4-FFF2-40B4-BE49-F238E27FC236}">
                        <a16:creationId xmlns:a16="http://schemas.microsoft.com/office/drawing/2014/main" id="{9078C1F6-B9F1-AE41-DBB5-88147694EA83}"/>
                      </a:ext>
                    </a:extLst>
                  </p:cNvPr>
                  <p:cNvSpPr/>
                  <p:nvPr/>
                </p:nvSpPr>
                <p:spPr>
                  <a:xfrm>
                    <a:off x="2339014" y="2787928"/>
                    <a:ext cx="990600" cy="1033669"/>
                  </a:xfrm>
                  <a:prstGeom prst="ellipse">
                    <a:avLst/>
                  </a:prstGeom>
                  <a:noFill/>
                  <a:ln w="2642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3CD09A2-2F10-ED7F-1D47-5916D7D1A547}"/>
                      </a:ext>
                    </a:extLst>
                  </p:cNvPr>
                  <p:cNvSpPr/>
                  <p:nvPr/>
                </p:nvSpPr>
                <p:spPr>
                  <a:xfrm>
                    <a:off x="5431736" y="2787927"/>
                    <a:ext cx="990600" cy="1033669"/>
                  </a:xfrm>
                  <a:prstGeom prst="ellipse">
                    <a:avLst/>
                  </a:prstGeom>
                  <a:noFill/>
                  <a:ln w="2642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700F541-FB6E-5F6B-F968-EFD4310B0EA0}"/>
                      </a:ext>
                    </a:extLst>
                  </p:cNvPr>
                  <p:cNvSpPr/>
                  <p:nvPr/>
                </p:nvSpPr>
                <p:spPr>
                  <a:xfrm>
                    <a:off x="2373794" y="4545498"/>
                    <a:ext cx="990600" cy="1033669"/>
                  </a:xfrm>
                  <a:prstGeom prst="ellipse">
                    <a:avLst/>
                  </a:prstGeom>
                  <a:noFill/>
                  <a:ln w="2642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DCE0D013-AF60-EA28-3E23-FF17B3989898}"/>
                      </a:ext>
                    </a:extLst>
                  </p:cNvPr>
                  <p:cNvSpPr/>
                  <p:nvPr/>
                </p:nvSpPr>
                <p:spPr>
                  <a:xfrm>
                    <a:off x="5446644" y="4535559"/>
                    <a:ext cx="990600" cy="1033669"/>
                  </a:xfrm>
                  <a:prstGeom prst="ellipse">
                    <a:avLst/>
                  </a:prstGeom>
                  <a:noFill/>
                  <a:ln w="26424">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FEE48208-6D46-761C-3E19-26BB626E934A}"/>
                      </a:ext>
                    </a:extLst>
                  </p:cNvPr>
                  <p:cNvSpPr txBox="1"/>
                  <p:nvPr/>
                </p:nvSpPr>
                <p:spPr>
                  <a:xfrm>
                    <a:off x="2493043" y="3016500"/>
                    <a:ext cx="773955" cy="569991"/>
                  </a:xfrm>
                  <a:prstGeom prst="rect">
                    <a:avLst/>
                  </a:prstGeom>
                  <a:noFill/>
                </p:spPr>
                <p:txBody>
                  <a:bodyPr wrap="square" rtlCol="0">
                    <a:spAutoFit/>
                  </a:bodyPr>
                  <a:lstStyle/>
                  <a:p>
                    <a:r>
                      <a:rPr lang="en-US" dirty="0"/>
                      <a:t>00</a:t>
                    </a:r>
                  </a:p>
                </p:txBody>
              </p:sp>
              <p:sp>
                <p:nvSpPr>
                  <p:cNvPr id="49" name="TextBox 48">
                    <a:extLst>
                      <a:ext uri="{FF2B5EF4-FFF2-40B4-BE49-F238E27FC236}">
                        <a16:creationId xmlns:a16="http://schemas.microsoft.com/office/drawing/2014/main" id="{270CAFF5-1A10-7749-9FDB-43D605C6907A}"/>
                      </a:ext>
                    </a:extLst>
                  </p:cNvPr>
                  <p:cNvSpPr txBox="1"/>
                  <p:nvPr/>
                </p:nvSpPr>
                <p:spPr>
                  <a:xfrm>
                    <a:off x="5577106" y="2955918"/>
                    <a:ext cx="815395" cy="619610"/>
                  </a:xfrm>
                  <a:prstGeom prst="rect">
                    <a:avLst/>
                  </a:prstGeom>
                  <a:noFill/>
                </p:spPr>
                <p:txBody>
                  <a:bodyPr wrap="square" rtlCol="0">
                    <a:spAutoFit/>
                  </a:bodyPr>
                  <a:lstStyle/>
                  <a:p>
                    <a:r>
                      <a:rPr lang="en-US" dirty="0"/>
                      <a:t>01</a:t>
                    </a:r>
                  </a:p>
                </p:txBody>
              </p:sp>
              <p:sp>
                <p:nvSpPr>
                  <p:cNvPr id="50" name="TextBox 49">
                    <a:extLst>
                      <a:ext uri="{FF2B5EF4-FFF2-40B4-BE49-F238E27FC236}">
                        <a16:creationId xmlns:a16="http://schemas.microsoft.com/office/drawing/2014/main" id="{8FD3B6D9-5F3B-BCE4-77D4-B86256BA782D}"/>
                      </a:ext>
                    </a:extLst>
                  </p:cNvPr>
                  <p:cNvSpPr txBox="1"/>
                  <p:nvPr/>
                </p:nvSpPr>
                <p:spPr>
                  <a:xfrm>
                    <a:off x="2516336" y="4804837"/>
                    <a:ext cx="788496" cy="569991"/>
                  </a:xfrm>
                  <a:prstGeom prst="rect">
                    <a:avLst/>
                  </a:prstGeom>
                  <a:noFill/>
                </p:spPr>
                <p:txBody>
                  <a:bodyPr wrap="square" rtlCol="0">
                    <a:spAutoFit/>
                  </a:bodyPr>
                  <a:lstStyle/>
                  <a:p>
                    <a:r>
                      <a:rPr lang="en-US" dirty="0"/>
                      <a:t>10</a:t>
                    </a:r>
                  </a:p>
                </p:txBody>
              </p:sp>
              <p:sp>
                <p:nvSpPr>
                  <p:cNvPr id="51" name="TextBox 50">
                    <a:extLst>
                      <a:ext uri="{FF2B5EF4-FFF2-40B4-BE49-F238E27FC236}">
                        <a16:creationId xmlns:a16="http://schemas.microsoft.com/office/drawing/2014/main" id="{AEF8A4F4-F39D-BC0C-8C85-604B8F567130}"/>
                      </a:ext>
                    </a:extLst>
                  </p:cNvPr>
                  <p:cNvSpPr txBox="1"/>
                  <p:nvPr/>
                </p:nvSpPr>
                <p:spPr>
                  <a:xfrm>
                    <a:off x="5602787" y="4742585"/>
                    <a:ext cx="748740" cy="619610"/>
                  </a:xfrm>
                  <a:prstGeom prst="rect">
                    <a:avLst/>
                  </a:prstGeom>
                  <a:noFill/>
                </p:spPr>
                <p:txBody>
                  <a:bodyPr wrap="square" rtlCol="0">
                    <a:spAutoFit/>
                  </a:bodyPr>
                  <a:lstStyle/>
                  <a:p>
                    <a:r>
                      <a:rPr lang="en-US" dirty="0"/>
                      <a:t>11</a:t>
                    </a:r>
                  </a:p>
                </p:txBody>
              </p:sp>
              <p:cxnSp>
                <p:nvCxnSpPr>
                  <p:cNvPr id="52" name="Straight Arrow Connector 51">
                    <a:extLst>
                      <a:ext uri="{FF2B5EF4-FFF2-40B4-BE49-F238E27FC236}">
                        <a16:creationId xmlns:a16="http://schemas.microsoft.com/office/drawing/2014/main" id="{C69DD14A-267E-FF62-D877-94A74F62E701}"/>
                      </a:ext>
                    </a:extLst>
                  </p:cNvPr>
                  <p:cNvCxnSpPr>
                    <a:stCxn id="40" idx="6"/>
                    <a:endCxn id="45" idx="2"/>
                  </p:cNvCxnSpPr>
                  <p:nvPr/>
                </p:nvCxnSpPr>
                <p:spPr>
                  <a:xfrm flipV="1">
                    <a:off x="3329614" y="3304762"/>
                    <a:ext cx="2102122" cy="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C30F4D4-02A7-27CD-60C7-BFCC057E9C46}"/>
                      </a:ext>
                    </a:extLst>
                  </p:cNvPr>
                  <p:cNvCxnSpPr>
                    <a:stCxn id="45" idx="4"/>
                    <a:endCxn id="46" idx="6"/>
                  </p:cNvCxnSpPr>
                  <p:nvPr/>
                </p:nvCxnSpPr>
                <p:spPr>
                  <a:xfrm flipH="1">
                    <a:off x="3364394" y="3821596"/>
                    <a:ext cx="2562642" cy="124073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6DAA7E0-8610-03C0-A3D3-3DC8413742FB}"/>
                      </a:ext>
                    </a:extLst>
                  </p:cNvPr>
                  <p:cNvCxnSpPr>
                    <a:stCxn id="45" idx="1"/>
                    <a:endCxn id="40" idx="7"/>
                  </p:cNvCxnSpPr>
                  <p:nvPr/>
                </p:nvCxnSpPr>
                <p:spPr>
                  <a:xfrm flipH="1">
                    <a:off x="3184544" y="2939304"/>
                    <a:ext cx="2392262" cy="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B831EC1-CFCE-1B4D-AAB7-EF71BFAA8295}"/>
                      </a:ext>
                    </a:extLst>
                  </p:cNvPr>
                  <p:cNvCxnSpPr>
                    <a:stCxn id="46" idx="0"/>
                    <a:endCxn id="40" idx="4"/>
                  </p:cNvCxnSpPr>
                  <p:nvPr/>
                </p:nvCxnSpPr>
                <p:spPr>
                  <a:xfrm flipH="1" flipV="1">
                    <a:off x="2834314" y="3821597"/>
                    <a:ext cx="34780" cy="7239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7EBC8C7-C2AC-7D1F-0F45-9D2FA8BC2594}"/>
                      </a:ext>
                    </a:extLst>
                  </p:cNvPr>
                  <p:cNvSpPr txBox="1"/>
                  <p:nvPr/>
                </p:nvSpPr>
                <p:spPr>
                  <a:xfrm>
                    <a:off x="4273702" y="2356544"/>
                    <a:ext cx="616795" cy="619610"/>
                  </a:xfrm>
                  <a:prstGeom prst="rect">
                    <a:avLst/>
                  </a:prstGeom>
                  <a:noFill/>
                </p:spPr>
                <p:txBody>
                  <a:bodyPr wrap="square" rtlCol="0">
                    <a:spAutoFit/>
                  </a:bodyPr>
                  <a:lstStyle/>
                  <a:p>
                    <a:r>
                      <a:rPr lang="en-US" dirty="0"/>
                      <a:t>0</a:t>
                    </a:r>
                  </a:p>
                </p:txBody>
              </p:sp>
              <p:sp>
                <p:nvSpPr>
                  <p:cNvPr id="57" name="TextBox 56">
                    <a:extLst>
                      <a:ext uri="{FF2B5EF4-FFF2-40B4-BE49-F238E27FC236}">
                        <a16:creationId xmlns:a16="http://schemas.microsoft.com/office/drawing/2014/main" id="{3AE1D3F3-16EF-A7CD-2064-04B163BAB1DA}"/>
                      </a:ext>
                    </a:extLst>
                  </p:cNvPr>
                  <p:cNvSpPr txBox="1"/>
                  <p:nvPr/>
                </p:nvSpPr>
                <p:spPr>
                  <a:xfrm>
                    <a:off x="4142649" y="4012087"/>
                    <a:ext cx="607569" cy="619610"/>
                  </a:xfrm>
                  <a:prstGeom prst="rect">
                    <a:avLst/>
                  </a:prstGeom>
                  <a:noFill/>
                </p:spPr>
                <p:txBody>
                  <a:bodyPr wrap="square" rtlCol="0">
                    <a:spAutoFit/>
                  </a:bodyPr>
                  <a:lstStyle/>
                  <a:p>
                    <a:r>
                      <a:rPr lang="en-US" dirty="0"/>
                      <a:t>1</a:t>
                    </a:r>
                  </a:p>
                </p:txBody>
              </p:sp>
              <p:sp>
                <p:nvSpPr>
                  <p:cNvPr id="58" name="TextBox 57">
                    <a:extLst>
                      <a:ext uri="{FF2B5EF4-FFF2-40B4-BE49-F238E27FC236}">
                        <a16:creationId xmlns:a16="http://schemas.microsoft.com/office/drawing/2014/main" id="{CADE25A5-FD05-CBF8-ABC2-CDCDA556C012}"/>
                      </a:ext>
                    </a:extLst>
                  </p:cNvPr>
                  <p:cNvSpPr txBox="1"/>
                  <p:nvPr/>
                </p:nvSpPr>
                <p:spPr>
                  <a:xfrm>
                    <a:off x="2899006" y="3956637"/>
                    <a:ext cx="312906" cy="369332"/>
                  </a:xfrm>
                  <a:prstGeom prst="rect">
                    <a:avLst/>
                  </a:prstGeom>
                  <a:noFill/>
                </p:spPr>
                <p:txBody>
                  <a:bodyPr wrap="none" rtlCol="0">
                    <a:spAutoFit/>
                  </a:bodyPr>
                  <a:lstStyle/>
                  <a:p>
                    <a:r>
                      <a:rPr lang="en-US" dirty="0"/>
                      <a:t>0</a:t>
                    </a:r>
                  </a:p>
                </p:txBody>
              </p:sp>
              <p:sp>
                <p:nvSpPr>
                  <p:cNvPr id="59" name="TextBox 58">
                    <a:extLst>
                      <a:ext uri="{FF2B5EF4-FFF2-40B4-BE49-F238E27FC236}">
                        <a16:creationId xmlns:a16="http://schemas.microsoft.com/office/drawing/2014/main" id="{6077E0CC-7B87-596B-5C72-95576BD6F285}"/>
                      </a:ext>
                    </a:extLst>
                  </p:cNvPr>
                  <p:cNvSpPr txBox="1"/>
                  <p:nvPr/>
                </p:nvSpPr>
                <p:spPr>
                  <a:xfrm>
                    <a:off x="4273702" y="3287175"/>
                    <a:ext cx="616795" cy="619610"/>
                  </a:xfrm>
                  <a:prstGeom prst="rect">
                    <a:avLst/>
                  </a:prstGeom>
                  <a:noFill/>
                </p:spPr>
                <p:txBody>
                  <a:bodyPr wrap="square" rtlCol="0">
                    <a:spAutoFit/>
                  </a:bodyPr>
                  <a:lstStyle/>
                  <a:p>
                    <a:r>
                      <a:rPr lang="en-US" dirty="0"/>
                      <a:t>1</a:t>
                    </a:r>
                  </a:p>
                </p:txBody>
              </p:sp>
              <p:cxnSp>
                <p:nvCxnSpPr>
                  <p:cNvPr id="60" name="Curved Connector 25">
                    <a:extLst>
                      <a:ext uri="{FF2B5EF4-FFF2-40B4-BE49-F238E27FC236}">
                        <a16:creationId xmlns:a16="http://schemas.microsoft.com/office/drawing/2014/main" id="{41997C6C-93C2-A303-1893-4731DC3C256D}"/>
                      </a:ext>
                    </a:extLst>
                  </p:cNvPr>
                  <p:cNvCxnSpPr/>
                  <p:nvPr/>
                </p:nvCxnSpPr>
                <p:spPr>
                  <a:xfrm rot="16200000" flipH="1">
                    <a:off x="2124976" y="5046042"/>
                    <a:ext cx="730915" cy="12700"/>
                  </a:xfrm>
                  <a:prstGeom prst="curvedConnector5">
                    <a:avLst>
                      <a:gd name="adj1" fmla="val -31276"/>
                      <a:gd name="adj2" fmla="val -7701213"/>
                      <a:gd name="adj3" fmla="val 13127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ADAD6E3B-7A26-7B14-C20C-D486C6099E68}"/>
                      </a:ext>
                    </a:extLst>
                  </p:cNvPr>
                  <p:cNvSpPr txBox="1"/>
                  <p:nvPr/>
                </p:nvSpPr>
                <p:spPr>
                  <a:xfrm>
                    <a:off x="1497629" y="5490896"/>
                    <a:ext cx="610745" cy="569991"/>
                  </a:xfrm>
                  <a:prstGeom prst="rect">
                    <a:avLst/>
                  </a:prstGeom>
                  <a:noFill/>
                </p:spPr>
                <p:txBody>
                  <a:bodyPr wrap="square" rtlCol="0">
                    <a:spAutoFit/>
                  </a:bodyPr>
                  <a:lstStyle/>
                  <a:p>
                    <a:r>
                      <a:rPr lang="en-US" dirty="0"/>
                      <a:t>1</a:t>
                    </a:r>
                  </a:p>
                </p:txBody>
              </p:sp>
            </p:grpSp>
          </p:grpSp>
        </p:grpSp>
        <p:cxnSp>
          <p:nvCxnSpPr>
            <p:cNvPr id="21" name="Straight Arrow Connector 20">
              <a:extLst>
                <a:ext uri="{FF2B5EF4-FFF2-40B4-BE49-F238E27FC236}">
                  <a16:creationId xmlns:a16="http://schemas.microsoft.com/office/drawing/2014/main" id="{64C1A457-5F46-4CAD-69C7-3101C52E8431}"/>
                </a:ext>
              </a:extLst>
            </p:cNvPr>
            <p:cNvCxnSpPr>
              <a:stCxn id="47" idx="0"/>
              <a:endCxn id="45" idx="4"/>
            </p:cNvCxnSpPr>
            <p:nvPr/>
          </p:nvCxnSpPr>
          <p:spPr>
            <a:xfrm flipH="1" flipV="1">
              <a:off x="6028496" y="4315021"/>
              <a:ext cx="12847" cy="615285"/>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7FFDD1D-B926-3626-EBAA-83539A78B724}"/>
                </a:ext>
              </a:extLst>
            </p:cNvPr>
            <p:cNvCxnSpPr>
              <a:cxnSpLocks/>
            </p:cNvCxnSpPr>
            <p:nvPr/>
          </p:nvCxnSpPr>
          <p:spPr>
            <a:xfrm flipH="1">
              <a:off x="3836890" y="5483490"/>
              <a:ext cx="1794459" cy="8566"/>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9EE24BD-46FD-B6C8-4A59-90334C6AB40C}"/>
                </a:ext>
              </a:extLst>
            </p:cNvPr>
            <p:cNvSpPr txBox="1"/>
            <p:nvPr/>
          </p:nvSpPr>
          <p:spPr>
            <a:xfrm>
              <a:off x="6071689" y="4451409"/>
              <a:ext cx="593749" cy="533680"/>
            </a:xfrm>
            <a:prstGeom prst="rect">
              <a:avLst/>
            </a:prstGeom>
            <a:noFill/>
          </p:spPr>
          <p:txBody>
            <a:bodyPr wrap="square" rtlCol="0">
              <a:spAutoFit/>
            </a:bodyPr>
            <a:lstStyle/>
            <a:p>
              <a:r>
                <a:rPr lang="en-US" dirty="0"/>
                <a:t>0</a:t>
              </a:r>
            </a:p>
          </p:txBody>
        </p:sp>
        <p:sp>
          <p:nvSpPr>
            <p:cNvPr id="26" name="TextBox 25">
              <a:extLst>
                <a:ext uri="{FF2B5EF4-FFF2-40B4-BE49-F238E27FC236}">
                  <a16:creationId xmlns:a16="http://schemas.microsoft.com/office/drawing/2014/main" id="{BD8219A4-678E-3483-46BD-62B3587AB711}"/>
                </a:ext>
              </a:extLst>
            </p:cNvPr>
            <p:cNvSpPr txBox="1"/>
            <p:nvPr/>
          </p:nvSpPr>
          <p:spPr>
            <a:xfrm>
              <a:off x="4924269" y="5384273"/>
              <a:ext cx="526333" cy="533972"/>
            </a:xfrm>
            <a:prstGeom prst="rect">
              <a:avLst/>
            </a:prstGeom>
            <a:noFill/>
          </p:spPr>
          <p:txBody>
            <a:bodyPr wrap="square" rtlCol="0">
              <a:spAutoFit/>
            </a:bodyPr>
            <a:lstStyle/>
            <a:p>
              <a:r>
                <a:rPr lang="en-US" dirty="0"/>
                <a:t>1</a:t>
              </a:r>
            </a:p>
          </p:txBody>
        </p:sp>
      </p:grpSp>
    </p:spTree>
    <p:extLst>
      <p:ext uri="{BB962C8B-B14F-4D97-AF65-F5344CB8AC3E}">
        <p14:creationId xmlns:p14="http://schemas.microsoft.com/office/powerpoint/2010/main" val="396210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0871-BBA2-BB04-44FD-06637454C0B5}"/>
              </a:ext>
            </a:extLst>
          </p:cNvPr>
          <p:cNvSpPr>
            <a:spLocks noGrp="1"/>
          </p:cNvSpPr>
          <p:nvPr>
            <p:ph type="title"/>
          </p:nvPr>
        </p:nvSpPr>
        <p:spPr/>
        <p:txBody>
          <a:bodyPr/>
          <a:lstStyle/>
          <a:p>
            <a:r>
              <a:rPr lang="en-US" dirty="0"/>
              <a:t>Self-Correcting Circuits (3/4)</a:t>
            </a:r>
          </a:p>
        </p:txBody>
      </p:sp>
      <p:sp>
        <p:nvSpPr>
          <p:cNvPr id="3" name="Content Placeholder 2">
            <a:extLst>
              <a:ext uri="{FF2B5EF4-FFF2-40B4-BE49-F238E27FC236}">
                <a16:creationId xmlns:a16="http://schemas.microsoft.com/office/drawing/2014/main" id="{EA199BBC-F5FF-C371-6BBE-10ECCF61992C}"/>
              </a:ext>
            </a:extLst>
          </p:cNvPr>
          <p:cNvSpPr>
            <a:spLocks noGrp="1"/>
          </p:cNvSpPr>
          <p:nvPr>
            <p:ph idx="1"/>
          </p:nvPr>
        </p:nvSpPr>
        <p:spPr>
          <a:xfrm>
            <a:off x="457200" y="1440712"/>
            <a:ext cx="8229600" cy="1143000"/>
          </a:xfrm>
        </p:spPr>
        <p:txBody>
          <a:bodyPr>
            <a:normAutofit/>
          </a:bodyPr>
          <a:lstStyle/>
          <a:p>
            <a:r>
              <a:rPr lang="en-US" dirty="0"/>
              <a:t>Is Design Example III self-correcting? </a:t>
            </a:r>
          </a:p>
          <a:p>
            <a:pPr lvl="1"/>
            <a:r>
              <a:rPr lang="en-US" dirty="0"/>
              <a:t>We recreate the state table for the invalid states and see if they lead to any valid states:</a:t>
            </a:r>
          </a:p>
        </p:txBody>
      </p:sp>
      <p:sp>
        <p:nvSpPr>
          <p:cNvPr id="4" name="Footer Placeholder 3">
            <a:extLst>
              <a:ext uri="{FF2B5EF4-FFF2-40B4-BE49-F238E27FC236}">
                <a16:creationId xmlns:a16="http://schemas.microsoft.com/office/drawing/2014/main" id="{389AB043-EA09-AEC5-F783-78889AC0B956}"/>
              </a:ext>
            </a:extLst>
          </p:cNvPr>
          <p:cNvSpPr>
            <a:spLocks noGrp="1"/>
          </p:cNvSpPr>
          <p:nvPr>
            <p:ph type="ftr" sz="quarter" idx="11"/>
          </p:nvPr>
        </p:nvSpPr>
        <p:spPr/>
        <p:txBody>
          <a:bodyPr/>
          <a:lstStyle/>
          <a:p>
            <a:pPr algn="l">
              <a:defRPr/>
            </a:pPr>
            <a:r>
              <a:rPr lang="en-SG" dirty="0"/>
              <a:t>Recitation 10</a:t>
            </a:r>
            <a:endParaRPr lang="en-US" dirty="0"/>
          </a:p>
        </p:txBody>
      </p:sp>
      <p:pic>
        <p:nvPicPr>
          <p:cNvPr id="28" name="Picture 27">
            <a:extLst>
              <a:ext uri="{FF2B5EF4-FFF2-40B4-BE49-F238E27FC236}">
                <a16:creationId xmlns:a16="http://schemas.microsoft.com/office/drawing/2014/main" id="{3BD846B6-0C0F-1CEC-BCB8-1B59E0E42465}"/>
              </a:ext>
            </a:extLst>
          </p:cNvPr>
          <p:cNvPicPr>
            <a:picLocks noChangeAspect="1"/>
          </p:cNvPicPr>
          <p:nvPr/>
        </p:nvPicPr>
        <p:blipFill>
          <a:blip r:embed="rId2"/>
          <a:stretch>
            <a:fillRect/>
          </a:stretch>
        </p:blipFill>
        <p:spPr>
          <a:xfrm>
            <a:off x="717550" y="2723707"/>
            <a:ext cx="7708900" cy="3352800"/>
          </a:xfrm>
          <a:prstGeom prst="rect">
            <a:avLst/>
          </a:prstGeom>
        </p:spPr>
      </p:pic>
      <p:sp>
        <p:nvSpPr>
          <p:cNvPr id="5" name="Slide Number Placeholder 6">
            <a:extLst>
              <a:ext uri="{FF2B5EF4-FFF2-40B4-BE49-F238E27FC236}">
                <a16:creationId xmlns:a16="http://schemas.microsoft.com/office/drawing/2014/main" id="{CAAEEFB9-9184-05B5-1CF6-7C3BBC561787}"/>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31</a:t>
            </a:fld>
            <a:endParaRPr dirty="0"/>
          </a:p>
        </p:txBody>
      </p:sp>
      <p:sp>
        <p:nvSpPr>
          <p:cNvPr id="6" name="TextBox 5">
            <a:extLst>
              <a:ext uri="{FF2B5EF4-FFF2-40B4-BE49-F238E27FC236}">
                <a16:creationId xmlns:a16="http://schemas.microsoft.com/office/drawing/2014/main" id="{E3BD9F3C-B192-0EB6-0A28-2C02DE13F1FA}"/>
              </a:ext>
            </a:extLst>
          </p:cNvPr>
          <p:cNvSpPr txBox="1"/>
          <p:nvPr/>
        </p:nvSpPr>
        <p:spPr>
          <a:xfrm>
            <a:off x="5252484" y="2844693"/>
            <a:ext cx="2796364" cy="646331"/>
          </a:xfrm>
          <a:prstGeom prst="rect">
            <a:avLst/>
          </a:prstGeom>
          <a:solidFill>
            <a:schemeClr val="bg2">
              <a:lumMod val="90000"/>
            </a:schemeClr>
          </a:solidFill>
        </p:spPr>
        <p:txBody>
          <a:bodyPr wrap="square" rtlCol="0">
            <a:spAutoFit/>
          </a:bodyPr>
          <a:lstStyle/>
          <a:p>
            <a:r>
              <a:rPr lang="en-SG" dirty="0"/>
              <a:t>Valid states: 1, 2, 3, 4, 5.</a:t>
            </a:r>
          </a:p>
          <a:p>
            <a:r>
              <a:rPr lang="en-SG" dirty="0"/>
              <a:t>Invalid states: 0, 6, 7.</a:t>
            </a:r>
          </a:p>
        </p:txBody>
      </p:sp>
    </p:spTree>
    <p:extLst>
      <p:ext uri="{BB962C8B-B14F-4D97-AF65-F5344CB8AC3E}">
        <p14:creationId xmlns:p14="http://schemas.microsoft.com/office/powerpoint/2010/main" val="90594653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1142-A64D-2070-E8DC-DB944DEE7024}"/>
              </a:ext>
            </a:extLst>
          </p:cNvPr>
          <p:cNvSpPr>
            <a:spLocks noGrp="1"/>
          </p:cNvSpPr>
          <p:nvPr>
            <p:ph type="title"/>
          </p:nvPr>
        </p:nvSpPr>
        <p:spPr/>
        <p:txBody>
          <a:bodyPr/>
          <a:lstStyle/>
          <a:p>
            <a:r>
              <a:rPr lang="en-US" dirty="0"/>
              <a:t>Self-Correcting Circuits (4/4)</a:t>
            </a:r>
          </a:p>
        </p:txBody>
      </p:sp>
      <p:sp>
        <p:nvSpPr>
          <p:cNvPr id="3" name="Content Placeholder 2">
            <a:extLst>
              <a:ext uri="{FF2B5EF4-FFF2-40B4-BE49-F238E27FC236}">
                <a16:creationId xmlns:a16="http://schemas.microsoft.com/office/drawing/2014/main" id="{64FFC81C-8EE9-AB17-AABA-157CA284D970}"/>
              </a:ext>
            </a:extLst>
          </p:cNvPr>
          <p:cNvSpPr>
            <a:spLocks noGrp="1"/>
          </p:cNvSpPr>
          <p:nvPr>
            <p:ph idx="1"/>
          </p:nvPr>
        </p:nvSpPr>
        <p:spPr>
          <a:xfrm>
            <a:off x="457200" y="1600200"/>
            <a:ext cx="8229600" cy="3864935"/>
          </a:xfrm>
        </p:spPr>
        <p:txBody>
          <a:bodyPr/>
          <a:lstStyle/>
          <a:p>
            <a:r>
              <a:rPr lang="en-US" dirty="0"/>
              <a:t>Is Design Example III self-correcting? </a:t>
            </a:r>
          </a:p>
          <a:p>
            <a:pPr lvl="1"/>
            <a:r>
              <a:rPr lang="en-US" dirty="0"/>
              <a:t>The transitions for the invalid states is summarized below:</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We can see that every invalid state </a:t>
            </a:r>
            <a:r>
              <a:rPr lang="en-US" u="sng" dirty="0"/>
              <a:t>eventually</a:t>
            </a:r>
            <a:r>
              <a:rPr lang="en-US" dirty="0"/>
              <a:t> transits to some valid state, hence this circuit is </a:t>
            </a:r>
            <a:r>
              <a:rPr lang="en-US" b="1" u="sng" dirty="0"/>
              <a:t>self-correcting</a:t>
            </a:r>
            <a:r>
              <a:rPr lang="en-US" dirty="0"/>
              <a:t>.</a:t>
            </a:r>
          </a:p>
        </p:txBody>
      </p:sp>
      <p:sp>
        <p:nvSpPr>
          <p:cNvPr id="4" name="Footer Placeholder 3">
            <a:extLst>
              <a:ext uri="{FF2B5EF4-FFF2-40B4-BE49-F238E27FC236}">
                <a16:creationId xmlns:a16="http://schemas.microsoft.com/office/drawing/2014/main" id="{CE411447-7FB0-D3ED-9BD5-B7D96B4AFB1F}"/>
              </a:ext>
            </a:extLst>
          </p:cNvPr>
          <p:cNvSpPr>
            <a:spLocks noGrp="1"/>
          </p:cNvSpPr>
          <p:nvPr>
            <p:ph type="ftr" sz="quarter" idx="11"/>
          </p:nvPr>
        </p:nvSpPr>
        <p:spPr/>
        <p:txBody>
          <a:bodyPr/>
          <a:lstStyle/>
          <a:p>
            <a:pPr algn="l">
              <a:defRPr/>
            </a:pPr>
            <a:r>
              <a:rPr lang="en-SG" dirty="0"/>
              <a:t>Recitation 10</a:t>
            </a:r>
            <a:endParaRPr lang="en-US" dirty="0"/>
          </a:p>
        </p:txBody>
      </p:sp>
      <p:pic>
        <p:nvPicPr>
          <p:cNvPr id="7" name="Picture 6">
            <a:extLst>
              <a:ext uri="{FF2B5EF4-FFF2-40B4-BE49-F238E27FC236}">
                <a16:creationId xmlns:a16="http://schemas.microsoft.com/office/drawing/2014/main" id="{F9AEACFA-122B-C88F-33F1-25EDBA584348}"/>
              </a:ext>
            </a:extLst>
          </p:cNvPr>
          <p:cNvPicPr>
            <a:picLocks noChangeAspect="1"/>
          </p:cNvPicPr>
          <p:nvPr/>
        </p:nvPicPr>
        <p:blipFill>
          <a:blip r:embed="rId2"/>
          <a:stretch>
            <a:fillRect/>
          </a:stretch>
        </p:blipFill>
        <p:spPr>
          <a:xfrm>
            <a:off x="755650" y="2667000"/>
            <a:ext cx="7632700" cy="1524000"/>
          </a:xfrm>
          <a:prstGeom prst="rect">
            <a:avLst/>
          </a:prstGeom>
        </p:spPr>
      </p:pic>
      <p:sp>
        <p:nvSpPr>
          <p:cNvPr id="5" name="Slide Number Placeholder 6">
            <a:extLst>
              <a:ext uri="{FF2B5EF4-FFF2-40B4-BE49-F238E27FC236}">
                <a16:creationId xmlns:a16="http://schemas.microsoft.com/office/drawing/2014/main" id="{032A4473-2571-3B88-E727-9C4BAE0A6DAE}"/>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32</a:t>
            </a:fld>
            <a:endParaRPr dirty="0"/>
          </a:p>
        </p:txBody>
      </p:sp>
      <p:sp>
        <p:nvSpPr>
          <p:cNvPr id="6" name="TextBox 5">
            <a:extLst>
              <a:ext uri="{FF2B5EF4-FFF2-40B4-BE49-F238E27FC236}">
                <a16:creationId xmlns:a16="http://schemas.microsoft.com/office/drawing/2014/main" id="{3B757D62-82A4-4992-80D2-3E1C72F7D416}"/>
              </a:ext>
            </a:extLst>
          </p:cNvPr>
          <p:cNvSpPr txBox="1"/>
          <p:nvPr/>
        </p:nvSpPr>
        <p:spPr>
          <a:xfrm>
            <a:off x="6040031" y="4035540"/>
            <a:ext cx="2799169" cy="646331"/>
          </a:xfrm>
          <a:prstGeom prst="rect">
            <a:avLst/>
          </a:prstGeom>
          <a:solidFill>
            <a:schemeClr val="bg2">
              <a:lumMod val="90000"/>
            </a:schemeClr>
          </a:solidFill>
        </p:spPr>
        <p:txBody>
          <a:bodyPr wrap="square" rtlCol="0">
            <a:spAutoFit/>
          </a:bodyPr>
          <a:lstStyle/>
          <a:p>
            <a:r>
              <a:rPr lang="en-SG" dirty="0"/>
              <a:t>Valid states: 1, 2, 3, 4, 5.</a:t>
            </a:r>
          </a:p>
          <a:p>
            <a:r>
              <a:rPr lang="en-SG" dirty="0"/>
              <a:t>Invalid states: 0, 6, 7.</a:t>
            </a:r>
          </a:p>
        </p:txBody>
      </p:sp>
    </p:spTree>
    <p:extLst>
      <p:ext uri="{BB962C8B-B14F-4D97-AF65-F5344CB8AC3E}">
        <p14:creationId xmlns:p14="http://schemas.microsoft.com/office/powerpoint/2010/main" val="229355638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quizzes</a:t>
            </a:r>
          </a:p>
        </p:txBody>
      </p:sp>
      <p:sp>
        <p:nvSpPr>
          <p:cNvPr id="8" name="Subtitle 7"/>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2081953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16B0-F9C8-7C5C-528B-1A96E2860F6D}"/>
              </a:ext>
            </a:extLst>
          </p:cNvPr>
          <p:cNvSpPr>
            <a:spLocks noGrp="1"/>
          </p:cNvSpPr>
          <p:nvPr>
            <p:ph type="title"/>
          </p:nvPr>
        </p:nvSpPr>
        <p:spPr>
          <a:xfrm>
            <a:off x="176980" y="347472"/>
            <a:ext cx="8229600" cy="775272"/>
          </a:xfrm>
        </p:spPr>
        <p:txBody>
          <a:bodyPr/>
          <a:lstStyle/>
          <a:p>
            <a:r>
              <a:rPr lang="en-US" dirty="0"/>
              <a:t>Lecture 19 Quiz 1</a:t>
            </a:r>
          </a:p>
        </p:txBody>
      </p:sp>
      <p:sp>
        <p:nvSpPr>
          <p:cNvPr id="4" name="Footer Placeholder 3">
            <a:extLst>
              <a:ext uri="{FF2B5EF4-FFF2-40B4-BE49-F238E27FC236}">
                <a16:creationId xmlns:a16="http://schemas.microsoft.com/office/drawing/2014/main" id="{D007EAFD-2700-29E7-057B-372EB928222F}"/>
              </a:ext>
            </a:extLst>
          </p:cNvPr>
          <p:cNvSpPr>
            <a:spLocks noGrp="1"/>
          </p:cNvSpPr>
          <p:nvPr>
            <p:ph type="ftr" sz="quarter" idx="11"/>
          </p:nvPr>
        </p:nvSpPr>
        <p:spPr/>
        <p:txBody>
          <a:bodyPr/>
          <a:lstStyle/>
          <a:p>
            <a:pPr algn="l">
              <a:defRPr/>
            </a:pPr>
            <a:r>
              <a:rPr lang="en-SG" dirty="0"/>
              <a:t>Recitation 10</a:t>
            </a:r>
            <a:endParaRPr lang="en-US" dirty="0"/>
          </a:p>
        </p:txBody>
      </p:sp>
      <p:pic>
        <p:nvPicPr>
          <p:cNvPr id="5" name="Picture 4">
            <a:extLst>
              <a:ext uri="{FF2B5EF4-FFF2-40B4-BE49-F238E27FC236}">
                <a16:creationId xmlns:a16="http://schemas.microsoft.com/office/drawing/2014/main" id="{601A8A2A-9495-C5C2-CD52-4A0DEB539625}"/>
              </a:ext>
            </a:extLst>
          </p:cNvPr>
          <p:cNvPicPr>
            <a:picLocks noChangeAspect="1"/>
          </p:cNvPicPr>
          <p:nvPr/>
        </p:nvPicPr>
        <p:blipFill rotWithShape="1">
          <a:blip r:embed="rId2"/>
          <a:srcRect t="13116"/>
          <a:stretch/>
        </p:blipFill>
        <p:spPr>
          <a:xfrm>
            <a:off x="384710" y="2269960"/>
            <a:ext cx="8530689" cy="2720051"/>
          </a:xfrm>
          <a:prstGeom prst="rect">
            <a:avLst/>
          </a:prstGeom>
        </p:spPr>
      </p:pic>
      <p:sp>
        <p:nvSpPr>
          <p:cNvPr id="3" name="Slide Number Placeholder 6">
            <a:extLst>
              <a:ext uri="{FF2B5EF4-FFF2-40B4-BE49-F238E27FC236}">
                <a16:creationId xmlns:a16="http://schemas.microsoft.com/office/drawing/2014/main" id="{38CFAFB6-0D51-DE4B-B569-DB0A051862DE}"/>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34</a:t>
            </a:fld>
            <a:endParaRPr dirty="0"/>
          </a:p>
        </p:txBody>
      </p:sp>
      <p:sp>
        <p:nvSpPr>
          <p:cNvPr id="6" name="TextBox 5">
            <a:extLst>
              <a:ext uri="{FF2B5EF4-FFF2-40B4-BE49-F238E27FC236}">
                <a16:creationId xmlns:a16="http://schemas.microsoft.com/office/drawing/2014/main" id="{C6E30CB9-336B-3306-27D4-0C21D7DBD457}"/>
              </a:ext>
            </a:extLst>
          </p:cNvPr>
          <p:cNvSpPr txBox="1"/>
          <p:nvPr/>
        </p:nvSpPr>
        <p:spPr>
          <a:xfrm>
            <a:off x="578734" y="1709928"/>
            <a:ext cx="6467354" cy="461665"/>
          </a:xfrm>
          <a:prstGeom prst="rect">
            <a:avLst/>
          </a:prstGeom>
          <a:noFill/>
        </p:spPr>
        <p:txBody>
          <a:bodyPr wrap="square" rtlCol="0">
            <a:spAutoFit/>
          </a:bodyPr>
          <a:lstStyle/>
          <a:p>
            <a:r>
              <a:rPr lang="en-SG" sz="2400" dirty="0"/>
              <a:t>In this quiz we are given the following table:</a:t>
            </a:r>
          </a:p>
        </p:txBody>
      </p:sp>
    </p:spTree>
    <p:extLst>
      <p:ext uri="{BB962C8B-B14F-4D97-AF65-F5344CB8AC3E}">
        <p14:creationId xmlns:p14="http://schemas.microsoft.com/office/powerpoint/2010/main" val="111803889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7300-E803-A907-1DC5-75DC34D6F95A}"/>
              </a:ext>
            </a:extLst>
          </p:cNvPr>
          <p:cNvSpPr>
            <a:spLocks noGrp="1"/>
          </p:cNvSpPr>
          <p:nvPr>
            <p:ph type="title"/>
          </p:nvPr>
        </p:nvSpPr>
        <p:spPr>
          <a:xfrm>
            <a:off x="176980" y="347472"/>
            <a:ext cx="6249586" cy="694250"/>
          </a:xfrm>
        </p:spPr>
        <p:txBody>
          <a:bodyPr>
            <a:normAutofit fontScale="90000"/>
          </a:bodyPr>
          <a:lstStyle/>
          <a:p>
            <a:r>
              <a:rPr lang="en-US" dirty="0"/>
              <a:t>Lecture 19 Quiz 1 Question 1</a:t>
            </a:r>
          </a:p>
        </p:txBody>
      </p:sp>
      <p:sp>
        <p:nvSpPr>
          <p:cNvPr id="4" name="Footer Placeholder 3">
            <a:extLst>
              <a:ext uri="{FF2B5EF4-FFF2-40B4-BE49-F238E27FC236}">
                <a16:creationId xmlns:a16="http://schemas.microsoft.com/office/drawing/2014/main" id="{20CF13B8-35F5-DFFF-CD07-376CC1804323}"/>
              </a:ext>
            </a:extLst>
          </p:cNvPr>
          <p:cNvSpPr>
            <a:spLocks noGrp="1"/>
          </p:cNvSpPr>
          <p:nvPr>
            <p:ph type="ftr" sz="quarter" idx="11"/>
          </p:nvPr>
        </p:nvSpPr>
        <p:spPr/>
        <p:txBody>
          <a:bodyPr/>
          <a:lstStyle/>
          <a:p>
            <a:pPr algn="l">
              <a:defRPr/>
            </a:pPr>
            <a:r>
              <a:rPr lang="en-SG" dirty="0"/>
              <a:t>Recitation 10</a:t>
            </a:r>
            <a:endParaRPr lang="en-US" dirty="0"/>
          </a:p>
        </p:txBody>
      </p:sp>
      <p:pic>
        <p:nvPicPr>
          <p:cNvPr id="5" name="Picture 4">
            <a:extLst>
              <a:ext uri="{FF2B5EF4-FFF2-40B4-BE49-F238E27FC236}">
                <a16:creationId xmlns:a16="http://schemas.microsoft.com/office/drawing/2014/main" id="{9DB6EF37-428B-0664-54B2-BE3C0D11E060}"/>
              </a:ext>
            </a:extLst>
          </p:cNvPr>
          <p:cNvPicPr>
            <a:picLocks noChangeAspect="1"/>
          </p:cNvPicPr>
          <p:nvPr/>
        </p:nvPicPr>
        <p:blipFill rotWithShape="1">
          <a:blip r:embed="rId2"/>
          <a:srcRect l="4496" t="54179" r="12871" b="7718"/>
          <a:stretch/>
        </p:blipFill>
        <p:spPr>
          <a:xfrm>
            <a:off x="176980" y="2005047"/>
            <a:ext cx="4492487" cy="1790542"/>
          </a:xfrm>
          <a:prstGeom prst="rect">
            <a:avLst/>
          </a:prstGeom>
        </p:spPr>
      </p:pic>
      <p:sp>
        <p:nvSpPr>
          <p:cNvPr id="3" name="Slide Number Placeholder 6">
            <a:extLst>
              <a:ext uri="{FF2B5EF4-FFF2-40B4-BE49-F238E27FC236}">
                <a16:creationId xmlns:a16="http://schemas.microsoft.com/office/drawing/2014/main" id="{4E5DCB45-05EF-7A53-25BA-BD60323154D4}"/>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35</a:t>
            </a:fld>
            <a:endParaRPr dirty="0"/>
          </a:p>
        </p:txBody>
      </p:sp>
      <p:sp>
        <p:nvSpPr>
          <p:cNvPr id="6" name="TextBox 5">
            <a:extLst>
              <a:ext uri="{FF2B5EF4-FFF2-40B4-BE49-F238E27FC236}">
                <a16:creationId xmlns:a16="http://schemas.microsoft.com/office/drawing/2014/main" id="{BD63F8F0-E391-3A33-9088-C71FF313269B}"/>
              </a:ext>
            </a:extLst>
          </p:cNvPr>
          <p:cNvSpPr txBox="1"/>
          <p:nvPr/>
        </p:nvSpPr>
        <p:spPr>
          <a:xfrm>
            <a:off x="302150" y="944208"/>
            <a:ext cx="8104430" cy="1015663"/>
          </a:xfrm>
          <a:prstGeom prst="rect">
            <a:avLst/>
          </a:prstGeom>
          <a:noFill/>
        </p:spPr>
        <p:txBody>
          <a:bodyPr wrap="square" rtlCol="0">
            <a:spAutoFit/>
          </a:bodyPr>
          <a:lstStyle/>
          <a:p>
            <a:r>
              <a:rPr lang="en-SG" sz="2000" dirty="0"/>
              <a:t>Suppose we use </a:t>
            </a:r>
            <a:r>
              <a:rPr lang="en-SG" sz="2000" dirty="0">
                <a:solidFill>
                  <a:srgbClr val="0000FF"/>
                </a:solidFill>
              </a:rPr>
              <a:t>T flip-flops </a:t>
            </a:r>
            <a:r>
              <a:rPr lang="en-SG" sz="2000" dirty="0"/>
              <a:t>(FFs) to implement the sequential circuit. Choose the most simplified FF input equations and sequential circuit output equations from below:</a:t>
            </a:r>
          </a:p>
        </p:txBody>
      </p:sp>
      <p:sp>
        <p:nvSpPr>
          <p:cNvPr id="7" name="Content Placeholder 4">
            <a:extLst>
              <a:ext uri="{FF2B5EF4-FFF2-40B4-BE49-F238E27FC236}">
                <a16:creationId xmlns:a16="http://schemas.microsoft.com/office/drawing/2014/main" id="{A88DC648-1D0B-70B2-A4B6-BDC5846A1406}"/>
              </a:ext>
            </a:extLst>
          </p:cNvPr>
          <p:cNvSpPr>
            <a:spLocks noGrp="1"/>
          </p:cNvSpPr>
          <p:nvPr>
            <p:ph idx="1"/>
          </p:nvPr>
        </p:nvSpPr>
        <p:spPr>
          <a:xfrm>
            <a:off x="176980" y="3932592"/>
            <a:ext cx="3252020" cy="551052"/>
          </a:xfrm>
        </p:spPr>
        <p:txBody>
          <a:bodyPr>
            <a:normAutofit/>
          </a:bodyPr>
          <a:lstStyle/>
          <a:p>
            <a:pPr marL="0" indent="0">
              <a:buNone/>
            </a:pPr>
            <a:r>
              <a:rPr lang="en-US" sz="2000" dirty="0"/>
              <a:t>Augmented State Table:</a:t>
            </a:r>
          </a:p>
        </p:txBody>
      </p:sp>
      <p:pic>
        <p:nvPicPr>
          <p:cNvPr id="8" name="Picture 7">
            <a:extLst>
              <a:ext uri="{FF2B5EF4-FFF2-40B4-BE49-F238E27FC236}">
                <a16:creationId xmlns:a16="http://schemas.microsoft.com/office/drawing/2014/main" id="{9D91336B-C017-76F7-EF84-8FD40F71FCF5}"/>
              </a:ext>
            </a:extLst>
          </p:cNvPr>
          <p:cNvPicPr>
            <a:picLocks noChangeAspect="1"/>
          </p:cNvPicPr>
          <p:nvPr/>
        </p:nvPicPr>
        <p:blipFill rotWithShape="1">
          <a:blip r:embed="rId3"/>
          <a:srcRect t="4397" b="3658"/>
          <a:stretch/>
        </p:blipFill>
        <p:spPr>
          <a:xfrm>
            <a:off x="590210" y="4393256"/>
            <a:ext cx="7223815" cy="2155633"/>
          </a:xfrm>
          <a:prstGeom prst="rect">
            <a:avLst/>
          </a:prstGeom>
        </p:spPr>
      </p:pic>
      <p:grpSp>
        <p:nvGrpSpPr>
          <p:cNvPr id="9" name="Group 8">
            <a:extLst>
              <a:ext uri="{FF2B5EF4-FFF2-40B4-BE49-F238E27FC236}">
                <a16:creationId xmlns:a16="http://schemas.microsoft.com/office/drawing/2014/main" id="{E0120220-668E-399C-0376-5FE8FC27F253}"/>
              </a:ext>
            </a:extLst>
          </p:cNvPr>
          <p:cNvGrpSpPr/>
          <p:nvPr/>
        </p:nvGrpSpPr>
        <p:grpSpPr>
          <a:xfrm>
            <a:off x="4606044" y="1604048"/>
            <a:ext cx="2197092" cy="1311651"/>
            <a:chOff x="928866" y="2956380"/>
            <a:chExt cx="2614348" cy="1523946"/>
          </a:xfrm>
        </p:grpSpPr>
        <p:grpSp>
          <p:nvGrpSpPr>
            <p:cNvPr id="10" name="Group 57">
              <a:extLst>
                <a:ext uri="{FF2B5EF4-FFF2-40B4-BE49-F238E27FC236}">
                  <a16:creationId xmlns:a16="http://schemas.microsoft.com/office/drawing/2014/main" id="{09FE8D4D-350B-73F3-C96F-A25B64CAC2E2}"/>
                </a:ext>
              </a:extLst>
            </p:cNvPr>
            <p:cNvGrpSpPr>
              <a:grpSpLocks/>
            </p:cNvGrpSpPr>
            <p:nvPr/>
          </p:nvGrpSpPr>
          <p:grpSpPr bwMode="auto">
            <a:xfrm>
              <a:off x="1042258" y="2956380"/>
              <a:ext cx="2500956" cy="1523946"/>
              <a:chOff x="3648" y="2707"/>
              <a:chExt cx="1977" cy="1269"/>
            </a:xfrm>
          </p:grpSpPr>
          <p:sp>
            <p:nvSpPr>
              <p:cNvPr id="20" name="Rectangle 33">
                <a:extLst>
                  <a:ext uri="{FF2B5EF4-FFF2-40B4-BE49-F238E27FC236}">
                    <a16:creationId xmlns:a16="http://schemas.microsoft.com/office/drawing/2014/main" id="{50605C2B-DFC4-6560-BB0B-FFA93EC6B3FD}"/>
                  </a:ext>
                </a:extLst>
              </p:cNvPr>
              <p:cNvSpPr>
                <a:spLocks noChangeArrowheads="1"/>
              </p:cNvSpPr>
              <p:nvPr/>
            </p:nvSpPr>
            <p:spPr bwMode="auto">
              <a:xfrm>
                <a:off x="4123" y="3043"/>
                <a:ext cx="1493" cy="576"/>
              </a:xfrm>
              <a:prstGeom prst="rect">
                <a:avLst/>
              </a:prstGeom>
              <a:solidFill>
                <a:schemeClr val="bg1"/>
              </a:solidFill>
              <a:ln w="9525">
                <a:solidFill>
                  <a:srgbClr val="000000"/>
                </a:solidFill>
                <a:miter lim="800000"/>
                <a:headEnd/>
                <a:tailEnd/>
              </a:ln>
            </p:spPr>
            <p:txBody>
              <a:bodyPr/>
              <a:lstStyle/>
              <a:p>
                <a:endParaRPr lang="en-US"/>
              </a:p>
            </p:txBody>
          </p:sp>
          <p:sp>
            <p:nvSpPr>
              <p:cNvPr id="21" name="Line 34">
                <a:extLst>
                  <a:ext uri="{FF2B5EF4-FFF2-40B4-BE49-F238E27FC236}">
                    <a16:creationId xmlns:a16="http://schemas.microsoft.com/office/drawing/2014/main" id="{8F4E9A31-C857-E705-A126-8F3359E0D76F}"/>
                  </a:ext>
                </a:extLst>
              </p:cNvPr>
              <p:cNvSpPr>
                <a:spLocks noChangeShapeType="1"/>
              </p:cNvSpPr>
              <p:nvPr/>
            </p:nvSpPr>
            <p:spPr bwMode="auto">
              <a:xfrm>
                <a:off x="4123" y="3331"/>
                <a:ext cx="1493" cy="0"/>
              </a:xfrm>
              <a:prstGeom prst="line">
                <a:avLst/>
              </a:prstGeom>
              <a:noFill/>
              <a:ln w="9525">
                <a:solidFill>
                  <a:srgbClr val="000000"/>
                </a:solidFill>
                <a:round/>
                <a:headEnd/>
                <a:tailEnd/>
              </a:ln>
            </p:spPr>
            <p:txBody>
              <a:bodyPr/>
              <a:lstStyle/>
              <a:p>
                <a:endParaRPr lang="en-US"/>
              </a:p>
            </p:txBody>
          </p:sp>
          <p:sp>
            <p:nvSpPr>
              <p:cNvPr id="22" name="Line 35">
                <a:extLst>
                  <a:ext uri="{FF2B5EF4-FFF2-40B4-BE49-F238E27FC236}">
                    <a16:creationId xmlns:a16="http://schemas.microsoft.com/office/drawing/2014/main" id="{703FD97E-EA26-5A8A-6115-54BE7798B50F}"/>
                  </a:ext>
                </a:extLst>
              </p:cNvPr>
              <p:cNvSpPr>
                <a:spLocks noChangeShapeType="1"/>
              </p:cNvSpPr>
              <p:nvPr/>
            </p:nvSpPr>
            <p:spPr bwMode="auto">
              <a:xfrm>
                <a:off x="4497" y="3043"/>
                <a:ext cx="0" cy="576"/>
              </a:xfrm>
              <a:prstGeom prst="line">
                <a:avLst/>
              </a:prstGeom>
              <a:noFill/>
              <a:ln w="9525">
                <a:solidFill>
                  <a:srgbClr val="000000"/>
                </a:solidFill>
                <a:round/>
                <a:headEnd/>
                <a:tailEnd/>
              </a:ln>
            </p:spPr>
            <p:txBody>
              <a:bodyPr/>
              <a:lstStyle/>
              <a:p>
                <a:endParaRPr lang="en-US"/>
              </a:p>
            </p:txBody>
          </p:sp>
          <p:sp>
            <p:nvSpPr>
              <p:cNvPr id="23" name="Text Box 38">
                <a:extLst>
                  <a:ext uri="{FF2B5EF4-FFF2-40B4-BE49-F238E27FC236}">
                    <a16:creationId xmlns:a16="http://schemas.microsoft.com/office/drawing/2014/main" id="{5768D33F-1C1B-66CF-FEAE-3EEEC3CAC908}"/>
                  </a:ext>
                </a:extLst>
              </p:cNvPr>
              <p:cNvSpPr txBox="1">
                <a:spLocks noChangeArrowheads="1"/>
              </p:cNvSpPr>
              <p:nvPr/>
            </p:nvSpPr>
            <p:spPr bwMode="auto">
              <a:xfrm>
                <a:off x="3648" y="3376"/>
                <a:ext cx="432" cy="230"/>
              </a:xfrm>
              <a:prstGeom prst="rect">
                <a:avLst/>
              </a:prstGeom>
              <a:noFill/>
              <a:ln w="9525">
                <a:noFill/>
                <a:miter lim="800000"/>
                <a:headEnd/>
                <a:tailEnd/>
              </a:ln>
            </p:spPr>
            <p:txBody>
              <a:bodyPr/>
              <a:lstStyle/>
              <a:p>
                <a:pPr algn="ctr" eaLnBrk="0" hangingPunct="0"/>
                <a:r>
                  <a:rPr lang="en-GB" sz="1200" b="1" dirty="0">
                    <a:latin typeface="Tahoma" pitchFamily="34" charset="0"/>
                  </a:rPr>
                  <a:t>A</a:t>
                </a:r>
              </a:p>
            </p:txBody>
          </p:sp>
          <p:sp>
            <p:nvSpPr>
              <p:cNvPr id="24" name="AutoShape 39">
                <a:extLst>
                  <a:ext uri="{FF2B5EF4-FFF2-40B4-BE49-F238E27FC236}">
                    <a16:creationId xmlns:a16="http://schemas.microsoft.com/office/drawing/2014/main" id="{FFB0A444-C9FC-045A-C55C-1B757AB85024}"/>
                  </a:ext>
                </a:extLst>
              </p:cNvPr>
              <p:cNvSpPr>
                <a:spLocks/>
              </p:cNvSpPr>
              <p:nvPr/>
            </p:nvSpPr>
            <p:spPr bwMode="auto">
              <a:xfrm>
                <a:off x="3936" y="3331"/>
                <a:ext cx="137" cy="283"/>
              </a:xfrm>
              <a:prstGeom prst="leftBrace">
                <a:avLst>
                  <a:gd name="adj1" fmla="val 17214"/>
                  <a:gd name="adj2" fmla="val 50000"/>
                </a:avLst>
              </a:prstGeom>
              <a:noFill/>
              <a:ln w="9525">
                <a:solidFill>
                  <a:srgbClr val="000000"/>
                </a:solidFill>
                <a:round/>
                <a:headEnd/>
                <a:tailEnd/>
              </a:ln>
            </p:spPr>
            <p:txBody>
              <a:bodyPr/>
              <a:lstStyle/>
              <a:p>
                <a:endParaRPr lang="en-US"/>
              </a:p>
            </p:txBody>
          </p:sp>
          <p:sp>
            <p:nvSpPr>
              <p:cNvPr id="25" name="AutoShape 40">
                <a:extLst>
                  <a:ext uri="{FF2B5EF4-FFF2-40B4-BE49-F238E27FC236}">
                    <a16:creationId xmlns:a16="http://schemas.microsoft.com/office/drawing/2014/main" id="{51DE80EA-FD24-F8EF-8919-CFAC6BB90CDF}"/>
                  </a:ext>
                </a:extLst>
              </p:cNvPr>
              <p:cNvSpPr>
                <a:spLocks/>
              </p:cNvSpPr>
              <p:nvPr/>
            </p:nvSpPr>
            <p:spPr bwMode="auto">
              <a:xfrm rot="5400000" flipV="1">
                <a:off x="5216" y="2608"/>
                <a:ext cx="89" cy="729"/>
              </a:xfrm>
              <a:prstGeom prst="leftBrace">
                <a:avLst>
                  <a:gd name="adj1" fmla="val 68258"/>
                  <a:gd name="adj2" fmla="val 50000"/>
                </a:avLst>
              </a:prstGeom>
              <a:noFill/>
              <a:ln w="9525">
                <a:solidFill>
                  <a:srgbClr val="000000"/>
                </a:solidFill>
                <a:round/>
                <a:headEnd/>
                <a:tailEnd/>
              </a:ln>
            </p:spPr>
            <p:txBody>
              <a:bodyPr/>
              <a:lstStyle/>
              <a:p>
                <a:endParaRPr lang="en-US"/>
              </a:p>
            </p:txBody>
          </p:sp>
          <p:sp>
            <p:nvSpPr>
              <p:cNvPr id="26" name="Text Box 41">
                <a:extLst>
                  <a:ext uri="{FF2B5EF4-FFF2-40B4-BE49-F238E27FC236}">
                    <a16:creationId xmlns:a16="http://schemas.microsoft.com/office/drawing/2014/main" id="{0B7571D6-443B-67D4-CB21-1ED6CA6EBC80}"/>
                  </a:ext>
                </a:extLst>
              </p:cNvPr>
              <p:cNvSpPr txBox="1">
                <a:spLocks noChangeArrowheads="1"/>
              </p:cNvSpPr>
              <p:nvPr/>
            </p:nvSpPr>
            <p:spPr bwMode="auto">
              <a:xfrm>
                <a:off x="5120" y="2707"/>
                <a:ext cx="275" cy="222"/>
              </a:xfrm>
              <a:prstGeom prst="rect">
                <a:avLst/>
              </a:prstGeom>
              <a:noFill/>
              <a:ln w="9525">
                <a:noFill/>
                <a:miter lim="800000"/>
                <a:headEnd/>
                <a:tailEnd/>
              </a:ln>
            </p:spPr>
            <p:txBody>
              <a:bodyPr/>
              <a:lstStyle/>
              <a:p>
                <a:pPr algn="ctr" eaLnBrk="0" hangingPunct="0"/>
                <a:r>
                  <a:rPr lang="en-GB" sz="1200" b="1" dirty="0">
                    <a:latin typeface="Tahoma" pitchFamily="34" charset="0"/>
                  </a:rPr>
                  <a:t>B</a:t>
                </a:r>
              </a:p>
            </p:txBody>
          </p:sp>
          <p:sp>
            <p:nvSpPr>
              <p:cNvPr id="27" name="Line 42">
                <a:extLst>
                  <a:ext uri="{FF2B5EF4-FFF2-40B4-BE49-F238E27FC236}">
                    <a16:creationId xmlns:a16="http://schemas.microsoft.com/office/drawing/2014/main" id="{CCDAFFCA-CAD7-6D7A-336E-3E37C3D3B4D3}"/>
                  </a:ext>
                </a:extLst>
              </p:cNvPr>
              <p:cNvSpPr>
                <a:spLocks noChangeShapeType="1"/>
              </p:cNvSpPr>
              <p:nvPr/>
            </p:nvSpPr>
            <p:spPr bwMode="auto">
              <a:xfrm>
                <a:off x="4870" y="3043"/>
                <a:ext cx="0" cy="576"/>
              </a:xfrm>
              <a:prstGeom prst="line">
                <a:avLst/>
              </a:prstGeom>
              <a:noFill/>
              <a:ln w="9525">
                <a:solidFill>
                  <a:srgbClr val="000000"/>
                </a:solidFill>
                <a:round/>
                <a:headEnd/>
                <a:tailEnd/>
              </a:ln>
            </p:spPr>
            <p:txBody>
              <a:bodyPr/>
              <a:lstStyle/>
              <a:p>
                <a:endParaRPr lang="en-US"/>
              </a:p>
            </p:txBody>
          </p:sp>
          <p:sp>
            <p:nvSpPr>
              <p:cNvPr id="28" name="Line 43">
                <a:extLst>
                  <a:ext uri="{FF2B5EF4-FFF2-40B4-BE49-F238E27FC236}">
                    <a16:creationId xmlns:a16="http://schemas.microsoft.com/office/drawing/2014/main" id="{9010C805-0F6E-A706-76E1-60BAA72DF27F}"/>
                  </a:ext>
                </a:extLst>
              </p:cNvPr>
              <p:cNvSpPr>
                <a:spLocks noChangeShapeType="1"/>
              </p:cNvSpPr>
              <p:nvPr/>
            </p:nvSpPr>
            <p:spPr bwMode="auto">
              <a:xfrm>
                <a:off x="5243" y="3043"/>
                <a:ext cx="0" cy="576"/>
              </a:xfrm>
              <a:prstGeom prst="line">
                <a:avLst/>
              </a:prstGeom>
              <a:noFill/>
              <a:ln w="9525">
                <a:solidFill>
                  <a:srgbClr val="000000"/>
                </a:solidFill>
                <a:round/>
                <a:headEnd/>
                <a:tailEnd/>
              </a:ln>
            </p:spPr>
            <p:txBody>
              <a:bodyPr/>
              <a:lstStyle/>
              <a:p>
                <a:endParaRPr lang="en-US"/>
              </a:p>
            </p:txBody>
          </p:sp>
          <p:sp>
            <p:nvSpPr>
              <p:cNvPr id="29" name="AutoShape 52">
                <a:extLst>
                  <a:ext uri="{FF2B5EF4-FFF2-40B4-BE49-F238E27FC236}">
                    <a16:creationId xmlns:a16="http://schemas.microsoft.com/office/drawing/2014/main" id="{49C51E23-8E59-94EE-2385-BF7D6EB0BF1D}"/>
                  </a:ext>
                </a:extLst>
              </p:cNvPr>
              <p:cNvSpPr>
                <a:spLocks/>
              </p:cNvSpPr>
              <p:nvPr/>
            </p:nvSpPr>
            <p:spPr bwMode="auto">
              <a:xfrm rot="-5400000">
                <a:off x="4817" y="3346"/>
                <a:ext cx="89" cy="729"/>
              </a:xfrm>
              <a:prstGeom prst="leftBrace">
                <a:avLst>
                  <a:gd name="adj1" fmla="val 68258"/>
                  <a:gd name="adj2" fmla="val 50000"/>
                </a:avLst>
              </a:prstGeom>
              <a:noFill/>
              <a:ln w="9525">
                <a:solidFill>
                  <a:srgbClr val="000000"/>
                </a:solidFill>
                <a:round/>
                <a:headEnd/>
                <a:tailEnd/>
              </a:ln>
            </p:spPr>
            <p:txBody>
              <a:bodyPr/>
              <a:lstStyle/>
              <a:p>
                <a:endParaRPr lang="en-US"/>
              </a:p>
            </p:txBody>
          </p:sp>
          <p:sp>
            <p:nvSpPr>
              <p:cNvPr id="30" name="Text Box 53">
                <a:extLst>
                  <a:ext uri="{FF2B5EF4-FFF2-40B4-BE49-F238E27FC236}">
                    <a16:creationId xmlns:a16="http://schemas.microsoft.com/office/drawing/2014/main" id="{8BD62AEA-6A3B-8553-0A25-B847A173BBED}"/>
                  </a:ext>
                </a:extLst>
              </p:cNvPr>
              <p:cNvSpPr txBox="1">
                <a:spLocks noChangeArrowheads="1"/>
              </p:cNvSpPr>
              <p:nvPr/>
            </p:nvSpPr>
            <p:spPr bwMode="auto">
              <a:xfrm>
                <a:off x="4730" y="3728"/>
                <a:ext cx="275" cy="248"/>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grpSp>
        <p:sp>
          <p:nvSpPr>
            <p:cNvPr id="11" name="Text Box 61">
              <a:extLst>
                <a:ext uri="{FF2B5EF4-FFF2-40B4-BE49-F238E27FC236}">
                  <a16:creationId xmlns:a16="http://schemas.microsoft.com/office/drawing/2014/main" id="{33B75CC0-2216-37B2-B966-16D32CB420A6}"/>
                </a:ext>
              </a:extLst>
            </p:cNvPr>
            <p:cNvSpPr txBox="1">
              <a:spLocks noChangeArrowheads="1"/>
            </p:cNvSpPr>
            <p:nvPr/>
          </p:nvSpPr>
          <p:spPr bwMode="auto">
            <a:xfrm>
              <a:off x="2671036" y="3392331"/>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sp>
          <p:nvSpPr>
            <p:cNvPr id="12" name="Text Box 61">
              <a:extLst>
                <a:ext uri="{FF2B5EF4-FFF2-40B4-BE49-F238E27FC236}">
                  <a16:creationId xmlns:a16="http://schemas.microsoft.com/office/drawing/2014/main" id="{52496223-B77A-43F6-18FC-BAEA83D0A86F}"/>
                </a:ext>
              </a:extLst>
            </p:cNvPr>
            <p:cNvSpPr txBox="1">
              <a:spLocks noChangeArrowheads="1"/>
            </p:cNvSpPr>
            <p:nvPr/>
          </p:nvSpPr>
          <p:spPr bwMode="auto">
            <a:xfrm>
              <a:off x="1729189"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1</a:t>
              </a:r>
            </a:p>
          </p:txBody>
        </p:sp>
        <p:sp>
          <p:nvSpPr>
            <p:cNvPr id="13" name="Text Box 41">
              <a:extLst>
                <a:ext uri="{FF2B5EF4-FFF2-40B4-BE49-F238E27FC236}">
                  <a16:creationId xmlns:a16="http://schemas.microsoft.com/office/drawing/2014/main" id="{03131BD1-421E-6145-47B0-05724A7B5A9D}"/>
                </a:ext>
              </a:extLst>
            </p:cNvPr>
            <p:cNvSpPr txBox="1">
              <a:spLocks noChangeArrowheads="1"/>
            </p:cNvSpPr>
            <p:nvPr/>
          </p:nvSpPr>
          <p:spPr bwMode="auto">
            <a:xfrm>
              <a:off x="928866" y="2983245"/>
              <a:ext cx="586189" cy="339850"/>
            </a:xfrm>
            <a:prstGeom prst="rect">
              <a:avLst/>
            </a:prstGeom>
            <a:noFill/>
            <a:ln w="9525">
              <a:noFill/>
              <a:miter lim="800000"/>
              <a:headEnd/>
              <a:tailEnd/>
            </a:ln>
          </p:spPr>
          <p:txBody>
            <a:bodyPr/>
            <a:lstStyle/>
            <a:p>
              <a:pPr algn="ctr" eaLnBrk="0" hangingPunct="0"/>
              <a:r>
                <a:rPr lang="en-GB" sz="1200" b="1" dirty="0">
                  <a:latin typeface="Tahoma" pitchFamily="34" charset="0"/>
                </a:rPr>
                <a:t>TA</a:t>
              </a:r>
            </a:p>
          </p:txBody>
        </p:sp>
        <p:sp>
          <p:nvSpPr>
            <p:cNvPr id="14" name="Text Box 61">
              <a:extLst>
                <a:ext uri="{FF2B5EF4-FFF2-40B4-BE49-F238E27FC236}">
                  <a16:creationId xmlns:a16="http://schemas.microsoft.com/office/drawing/2014/main" id="{DC95629C-4281-27A0-F8A6-B22923019670}"/>
                </a:ext>
              </a:extLst>
            </p:cNvPr>
            <p:cNvSpPr txBox="1">
              <a:spLocks noChangeArrowheads="1"/>
            </p:cNvSpPr>
            <p:nvPr/>
          </p:nvSpPr>
          <p:spPr bwMode="auto">
            <a:xfrm>
              <a:off x="2196524"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sp>
          <p:nvSpPr>
            <p:cNvPr id="15" name="Text Box 61">
              <a:extLst>
                <a:ext uri="{FF2B5EF4-FFF2-40B4-BE49-F238E27FC236}">
                  <a16:creationId xmlns:a16="http://schemas.microsoft.com/office/drawing/2014/main" id="{A1744FCD-B9E6-043A-C930-C63F8352F215}"/>
                </a:ext>
              </a:extLst>
            </p:cNvPr>
            <p:cNvSpPr txBox="1">
              <a:spLocks noChangeArrowheads="1"/>
            </p:cNvSpPr>
            <p:nvPr/>
          </p:nvSpPr>
          <p:spPr bwMode="auto">
            <a:xfrm>
              <a:off x="3134644"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1</a:t>
              </a:r>
            </a:p>
          </p:txBody>
        </p:sp>
        <p:sp>
          <p:nvSpPr>
            <p:cNvPr id="16" name="Text Box 61">
              <a:extLst>
                <a:ext uri="{FF2B5EF4-FFF2-40B4-BE49-F238E27FC236}">
                  <a16:creationId xmlns:a16="http://schemas.microsoft.com/office/drawing/2014/main" id="{41CE33B4-BDB0-D925-AD2F-AE8302CEFDFB}"/>
                </a:ext>
              </a:extLst>
            </p:cNvPr>
            <p:cNvSpPr txBox="1">
              <a:spLocks noChangeArrowheads="1"/>
            </p:cNvSpPr>
            <p:nvPr/>
          </p:nvSpPr>
          <p:spPr bwMode="auto">
            <a:xfrm>
              <a:off x="1729232" y="3730655"/>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1</a:t>
              </a:r>
            </a:p>
          </p:txBody>
        </p:sp>
        <p:sp>
          <p:nvSpPr>
            <p:cNvPr id="17" name="Text Box 61">
              <a:extLst>
                <a:ext uri="{FF2B5EF4-FFF2-40B4-BE49-F238E27FC236}">
                  <a16:creationId xmlns:a16="http://schemas.microsoft.com/office/drawing/2014/main" id="{93FE6AB0-3BC9-C314-B039-868505728111}"/>
                </a:ext>
              </a:extLst>
            </p:cNvPr>
            <p:cNvSpPr txBox="1">
              <a:spLocks noChangeArrowheads="1"/>
            </p:cNvSpPr>
            <p:nvPr/>
          </p:nvSpPr>
          <p:spPr bwMode="auto">
            <a:xfrm>
              <a:off x="2671036"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sp>
          <p:nvSpPr>
            <p:cNvPr id="18" name="Text Box 61">
              <a:extLst>
                <a:ext uri="{FF2B5EF4-FFF2-40B4-BE49-F238E27FC236}">
                  <a16:creationId xmlns:a16="http://schemas.microsoft.com/office/drawing/2014/main" id="{F26FBE62-6F75-A62C-CA62-602573352612}"/>
                </a:ext>
              </a:extLst>
            </p:cNvPr>
            <p:cNvSpPr txBox="1">
              <a:spLocks noChangeArrowheads="1"/>
            </p:cNvSpPr>
            <p:nvPr/>
          </p:nvSpPr>
          <p:spPr bwMode="auto">
            <a:xfrm>
              <a:off x="2196524"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sp>
          <p:nvSpPr>
            <p:cNvPr id="19" name="Text Box 61">
              <a:extLst>
                <a:ext uri="{FF2B5EF4-FFF2-40B4-BE49-F238E27FC236}">
                  <a16:creationId xmlns:a16="http://schemas.microsoft.com/office/drawing/2014/main" id="{27701085-D731-36C9-8B8B-02FB5A95CB6F}"/>
                </a:ext>
              </a:extLst>
            </p:cNvPr>
            <p:cNvSpPr txBox="1">
              <a:spLocks noChangeArrowheads="1"/>
            </p:cNvSpPr>
            <p:nvPr/>
          </p:nvSpPr>
          <p:spPr bwMode="auto">
            <a:xfrm>
              <a:off x="3134644"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1</a:t>
              </a:r>
            </a:p>
          </p:txBody>
        </p:sp>
      </p:grpSp>
      <p:grpSp>
        <p:nvGrpSpPr>
          <p:cNvPr id="31" name="Group 30">
            <a:extLst>
              <a:ext uri="{FF2B5EF4-FFF2-40B4-BE49-F238E27FC236}">
                <a16:creationId xmlns:a16="http://schemas.microsoft.com/office/drawing/2014/main" id="{9D92C9C9-D945-F9E0-7D0A-BE76D06FA5D4}"/>
              </a:ext>
            </a:extLst>
          </p:cNvPr>
          <p:cNvGrpSpPr/>
          <p:nvPr/>
        </p:nvGrpSpPr>
        <p:grpSpPr>
          <a:xfrm>
            <a:off x="4572835" y="2875719"/>
            <a:ext cx="2197092" cy="1311651"/>
            <a:chOff x="928866" y="2956380"/>
            <a:chExt cx="2614348" cy="1523946"/>
          </a:xfrm>
        </p:grpSpPr>
        <p:grpSp>
          <p:nvGrpSpPr>
            <p:cNvPr id="32" name="Group 57">
              <a:extLst>
                <a:ext uri="{FF2B5EF4-FFF2-40B4-BE49-F238E27FC236}">
                  <a16:creationId xmlns:a16="http://schemas.microsoft.com/office/drawing/2014/main" id="{6EE3BB34-D265-F20C-952C-904D904563C3}"/>
                </a:ext>
              </a:extLst>
            </p:cNvPr>
            <p:cNvGrpSpPr>
              <a:grpSpLocks/>
            </p:cNvGrpSpPr>
            <p:nvPr/>
          </p:nvGrpSpPr>
          <p:grpSpPr bwMode="auto">
            <a:xfrm>
              <a:off x="1042258" y="2956380"/>
              <a:ext cx="2500956" cy="1523946"/>
              <a:chOff x="3648" y="2707"/>
              <a:chExt cx="1977" cy="1269"/>
            </a:xfrm>
          </p:grpSpPr>
          <p:sp>
            <p:nvSpPr>
              <p:cNvPr id="42" name="Rectangle 33">
                <a:extLst>
                  <a:ext uri="{FF2B5EF4-FFF2-40B4-BE49-F238E27FC236}">
                    <a16:creationId xmlns:a16="http://schemas.microsoft.com/office/drawing/2014/main" id="{94BFA628-B64C-BD57-E537-2C7C792328CB}"/>
                  </a:ext>
                </a:extLst>
              </p:cNvPr>
              <p:cNvSpPr>
                <a:spLocks noChangeArrowheads="1"/>
              </p:cNvSpPr>
              <p:nvPr/>
            </p:nvSpPr>
            <p:spPr bwMode="auto">
              <a:xfrm>
                <a:off x="4123" y="3043"/>
                <a:ext cx="1493" cy="576"/>
              </a:xfrm>
              <a:prstGeom prst="rect">
                <a:avLst/>
              </a:prstGeom>
              <a:solidFill>
                <a:schemeClr val="bg1"/>
              </a:solidFill>
              <a:ln w="9525">
                <a:solidFill>
                  <a:srgbClr val="000000"/>
                </a:solidFill>
                <a:miter lim="800000"/>
                <a:headEnd/>
                <a:tailEnd/>
              </a:ln>
            </p:spPr>
            <p:txBody>
              <a:bodyPr/>
              <a:lstStyle/>
              <a:p>
                <a:endParaRPr lang="en-US"/>
              </a:p>
            </p:txBody>
          </p:sp>
          <p:sp>
            <p:nvSpPr>
              <p:cNvPr id="43" name="Line 34">
                <a:extLst>
                  <a:ext uri="{FF2B5EF4-FFF2-40B4-BE49-F238E27FC236}">
                    <a16:creationId xmlns:a16="http://schemas.microsoft.com/office/drawing/2014/main" id="{44D70D47-11CB-7F62-DFBA-4C1034B1AC22}"/>
                  </a:ext>
                </a:extLst>
              </p:cNvPr>
              <p:cNvSpPr>
                <a:spLocks noChangeShapeType="1"/>
              </p:cNvSpPr>
              <p:nvPr/>
            </p:nvSpPr>
            <p:spPr bwMode="auto">
              <a:xfrm>
                <a:off x="4123" y="3331"/>
                <a:ext cx="1493" cy="0"/>
              </a:xfrm>
              <a:prstGeom prst="line">
                <a:avLst/>
              </a:prstGeom>
              <a:noFill/>
              <a:ln w="9525">
                <a:solidFill>
                  <a:srgbClr val="000000"/>
                </a:solidFill>
                <a:round/>
                <a:headEnd/>
                <a:tailEnd/>
              </a:ln>
            </p:spPr>
            <p:txBody>
              <a:bodyPr/>
              <a:lstStyle/>
              <a:p>
                <a:endParaRPr lang="en-US"/>
              </a:p>
            </p:txBody>
          </p:sp>
          <p:sp>
            <p:nvSpPr>
              <p:cNvPr id="44" name="Line 35">
                <a:extLst>
                  <a:ext uri="{FF2B5EF4-FFF2-40B4-BE49-F238E27FC236}">
                    <a16:creationId xmlns:a16="http://schemas.microsoft.com/office/drawing/2014/main" id="{8C87C3A0-EA2E-08E7-66A6-58558395BEC2}"/>
                  </a:ext>
                </a:extLst>
              </p:cNvPr>
              <p:cNvSpPr>
                <a:spLocks noChangeShapeType="1"/>
              </p:cNvSpPr>
              <p:nvPr/>
            </p:nvSpPr>
            <p:spPr bwMode="auto">
              <a:xfrm>
                <a:off x="4497" y="3043"/>
                <a:ext cx="0" cy="576"/>
              </a:xfrm>
              <a:prstGeom prst="line">
                <a:avLst/>
              </a:prstGeom>
              <a:noFill/>
              <a:ln w="9525">
                <a:solidFill>
                  <a:srgbClr val="000000"/>
                </a:solidFill>
                <a:round/>
                <a:headEnd/>
                <a:tailEnd/>
              </a:ln>
            </p:spPr>
            <p:txBody>
              <a:bodyPr/>
              <a:lstStyle/>
              <a:p>
                <a:endParaRPr lang="en-US"/>
              </a:p>
            </p:txBody>
          </p:sp>
          <p:sp>
            <p:nvSpPr>
              <p:cNvPr id="45" name="Text Box 38">
                <a:extLst>
                  <a:ext uri="{FF2B5EF4-FFF2-40B4-BE49-F238E27FC236}">
                    <a16:creationId xmlns:a16="http://schemas.microsoft.com/office/drawing/2014/main" id="{DDA77BB7-485F-7409-ECFB-295C2B2B9DA8}"/>
                  </a:ext>
                </a:extLst>
              </p:cNvPr>
              <p:cNvSpPr txBox="1">
                <a:spLocks noChangeArrowheads="1"/>
              </p:cNvSpPr>
              <p:nvPr/>
            </p:nvSpPr>
            <p:spPr bwMode="auto">
              <a:xfrm>
                <a:off x="3648" y="3376"/>
                <a:ext cx="432" cy="230"/>
              </a:xfrm>
              <a:prstGeom prst="rect">
                <a:avLst/>
              </a:prstGeom>
              <a:noFill/>
              <a:ln w="9525">
                <a:noFill/>
                <a:miter lim="800000"/>
                <a:headEnd/>
                <a:tailEnd/>
              </a:ln>
            </p:spPr>
            <p:txBody>
              <a:bodyPr/>
              <a:lstStyle/>
              <a:p>
                <a:pPr algn="ctr" eaLnBrk="0" hangingPunct="0"/>
                <a:r>
                  <a:rPr lang="en-GB" sz="1200" b="1" dirty="0">
                    <a:latin typeface="Tahoma" pitchFamily="34" charset="0"/>
                  </a:rPr>
                  <a:t>A</a:t>
                </a:r>
              </a:p>
            </p:txBody>
          </p:sp>
          <p:sp>
            <p:nvSpPr>
              <p:cNvPr id="46" name="AutoShape 39">
                <a:extLst>
                  <a:ext uri="{FF2B5EF4-FFF2-40B4-BE49-F238E27FC236}">
                    <a16:creationId xmlns:a16="http://schemas.microsoft.com/office/drawing/2014/main" id="{7CD977D9-D55F-9093-5FC9-0544928CC884}"/>
                  </a:ext>
                </a:extLst>
              </p:cNvPr>
              <p:cNvSpPr>
                <a:spLocks/>
              </p:cNvSpPr>
              <p:nvPr/>
            </p:nvSpPr>
            <p:spPr bwMode="auto">
              <a:xfrm>
                <a:off x="3936" y="3331"/>
                <a:ext cx="137" cy="283"/>
              </a:xfrm>
              <a:prstGeom prst="leftBrace">
                <a:avLst>
                  <a:gd name="adj1" fmla="val 17214"/>
                  <a:gd name="adj2" fmla="val 50000"/>
                </a:avLst>
              </a:prstGeom>
              <a:noFill/>
              <a:ln w="9525">
                <a:solidFill>
                  <a:srgbClr val="000000"/>
                </a:solidFill>
                <a:round/>
                <a:headEnd/>
                <a:tailEnd/>
              </a:ln>
            </p:spPr>
            <p:txBody>
              <a:bodyPr/>
              <a:lstStyle/>
              <a:p>
                <a:endParaRPr lang="en-US"/>
              </a:p>
            </p:txBody>
          </p:sp>
          <p:sp>
            <p:nvSpPr>
              <p:cNvPr id="47" name="AutoShape 40">
                <a:extLst>
                  <a:ext uri="{FF2B5EF4-FFF2-40B4-BE49-F238E27FC236}">
                    <a16:creationId xmlns:a16="http://schemas.microsoft.com/office/drawing/2014/main" id="{6D0CEE82-8A44-4DEC-3165-7F5AA186FBDA}"/>
                  </a:ext>
                </a:extLst>
              </p:cNvPr>
              <p:cNvSpPr>
                <a:spLocks/>
              </p:cNvSpPr>
              <p:nvPr/>
            </p:nvSpPr>
            <p:spPr bwMode="auto">
              <a:xfrm rot="5400000" flipV="1">
                <a:off x="5216" y="2608"/>
                <a:ext cx="89" cy="729"/>
              </a:xfrm>
              <a:prstGeom prst="leftBrace">
                <a:avLst>
                  <a:gd name="adj1" fmla="val 68258"/>
                  <a:gd name="adj2" fmla="val 50000"/>
                </a:avLst>
              </a:prstGeom>
              <a:noFill/>
              <a:ln w="9525">
                <a:solidFill>
                  <a:srgbClr val="000000"/>
                </a:solidFill>
                <a:round/>
                <a:headEnd/>
                <a:tailEnd/>
              </a:ln>
            </p:spPr>
            <p:txBody>
              <a:bodyPr/>
              <a:lstStyle/>
              <a:p>
                <a:endParaRPr lang="en-US"/>
              </a:p>
            </p:txBody>
          </p:sp>
          <p:sp>
            <p:nvSpPr>
              <p:cNvPr id="48" name="Text Box 41">
                <a:extLst>
                  <a:ext uri="{FF2B5EF4-FFF2-40B4-BE49-F238E27FC236}">
                    <a16:creationId xmlns:a16="http://schemas.microsoft.com/office/drawing/2014/main" id="{6D04CB54-DDBC-8EEC-1012-C7B057F78FD7}"/>
                  </a:ext>
                </a:extLst>
              </p:cNvPr>
              <p:cNvSpPr txBox="1">
                <a:spLocks noChangeArrowheads="1"/>
              </p:cNvSpPr>
              <p:nvPr/>
            </p:nvSpPr>
            <p:spPr bwMode="auto">
              <a:xfrm>
                <a:off x="5120" y="2707"/>
                <a:ext cx="275" cy="222"/>
              </a:xfrm>
              <a:prstGeom prst="rect">
                <a:avLst/>
              </a:prstGeom>
              <a:noFill/>
              <a:ln w="9525">
                <a:noFill/>
                <a:miter lim="800000"/>
                <a:headEnd/>
                <a:tailEnd/>
              </a:ln>
            </p:spPr>
            <p:txBody>
              <a:bodyPr/>
              <a:lstStyle/>
              <a:p>
                <a:pPr algn="ctr" eaLnBrk="0" hangingPunct="0"/>
                <a:r>
                  <a:rPr lang="en-GB" sz="1200" b="1" dirty="0">
                    <a:latin typeface="Tahoma" pitchFamily="34" charset="0"/>
                  </a:rPr>
                  <a:t>B</a:t>
                </a:r>
              </a:p>
            </p:txBody>
          </p:sp>
          <p:sp>
            <p:nvSpPr>
              <p:cNvPr id="49" name="Line 42">
                <a:extLst>
                  <a:ext uri="{FF2B5EF4-FFF2-40B4-BE49-F238E27FC236}">
                    <a16:creationId xmlns:a16="http://schemas.microsoft.com/office/drawing/2014/main" id="{75843217-61A8-0AB2-A896-9D762D41F7C3}"/>
                  </a:ext>
                </a:extLst>
              </p:cNvPr>
              <p:cNvSpPr>
                <a:spLocks noChangeShapeType="1"/>
              </p:cNvSpPr>
              <p:nvPr/>
            </p:nvSpPr>
            <p:spPr bwMode="auto">
              <a:xfrm>
                <a:off x="4870" y="3043"/>
                <a:ext cx="0" cy="576"/>
              </a:xfrm>
              <a:prstGeom prst="line">
                <a:avLst/>
              </a:prstGeom>
              <a:noFill/>
              <a:ln w="9525">
                <a:solidFill>
                  <a:srgbClr val="000000"/>
                </a:solidFill>
                <a:round/>
                <a:headEnd/>
                <a:tailEnd/>
              </a:ln>
            </p:spPr>
            <p:txBody>
              <a:bodyPr/>
              <a:lstStyle/>
              <a:p>
                <a:endParaRPr lang="en-US"/>
              </a:p>
            </p:txBody>
          </p:sp>
          <p:sp>
            <p:nvSpPr>
              <p:cNvPr id="50" name="Line 43">
                <a:extLst>
                  <a:ext uri="{FF2B5EF4-FFF2-40B4-BE49-F238E27FC236}">
                    <a16:creationId xmlns:a16="http://schemas.microsoft.com/office/drawing/2014/main" id="{1F7A7D7A-DF05-6809-0AA2-87F00A31711B}"/>
                  </a:ext>
                </a:extLst>
              </p:cNvPr>
              <p:cNvSpPr>
                <a:spLocks noChangeShapeType="1"/>
              </p:cNvSpPr>
              <p:nvPr/>
            </p:nvSpPr>
            <p:spPr bwMode="auto">
              <a:xfrm>
                <a:off x="5243" y="3043"/>
                <a:ext cx="0" cy="576"/>
              </a:xfrm>
              <a:prstGeom prst="line">
                <a:avLst/>
              </a:prstGeom>
              <a:noFill/>
              <a:ln w="9525">
                <a:solidFill>
                  <a:srgbClr val="000000"/>
                </a:solidFill>
                <a:round/>
                <a:headEnd/>
                <a:tailEnd/>
              </a:ln>
            </p:spPr>
            <p:txBody>
              <a:bodyPr/>
              <a:lstStyle/>
              <a:p>
                <a:endParaRPr lang="en-US"/>
              </a:p>
            </p:txBody>
          </p:sp>
          <p:sp>
            <p:nvSpPr>
              <p:cNvPr id="51" name="AutoShape 52">
                <a:extLst>
                  <a:ext uri="{FF2B5EF4-FFF2-40B4-BE49-F238E27FC236}">
                    <a16:creationId xmlns:a16="http://schemas.microsoft.com/office/drawing/2014/main" id="{980C1332-DECE-9317-2B81-56013C721E4A}"/>
                  </a:ext>
                </a:extLst>
              </p:cNvPr>
              <p:cNvSpPr>
                <a:spLocks/>
              </p:cNvSpPr>
              <p:nvPr/>
            </p:nvSpPr>
            <p:spPr bwMode="auto">
              <a:xfrm rot="-5400000">
                <a:off x="4817" y="3346"/>
                <a:ext cx="89" cy="729"/>
              </a:xfrm>
              <a:prstGeom prst="leftBrace">
                <a:avLst>
                  <a:gd name="adj1" fmla="val 68258"/>
                  <a:gd name="adj2" fmla="val 50000"/>
                </a:avLst>
              </a:prstGeom>
              <a:noFill/>
              <a:ln w="9525">
                <a:solidFill>
                  <a:srgbClr val="000000"/>
                </a:solidFill>
                <a:round/>
                <a:headEnd/>
                <a:tailEnd/>
              </a:ln>
            </p:spPr>
            <p:txBody>
              <a:bodyPr/>
              <a:lstStyle/>
              <a:p>
                <a:endParaRPr lang="en-US"/>
              </a:p>
            </p:txBody>
          </p:sp>
          <p:sp>
            <p:nvSpPr>
              <p:cNvPr id="52" name="Text Box 53">
                <a:extLst>
                  <a:ext uri="{FF2B5EF4-FFF2-40B4-BE49-F238E27FC236}">
                    <a16:creationId xmlns:a16="http://schemas.microsoft.com/office/drawing/2014/main" id="{B7174DD4-DB16-639F-2B5F-7342224F4FA9}"/>
                  </a:ext>
                </a:extLst>
              </p:cNvPr>
              <p:cNvSpPr txBox="1">
                <a:spLocks noChangeArrowheads="1"/>
              </p:cNvSpPr>
              <p:nvPr/>
            </p:nvSpPr>
            <p:spPr bwMode="auto">
              <a:xfrm>
                <a:off x="4730" y="3728"/>
                <a:ext cx="275" cy="248"/>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grpSp>
        <p:sp>
          <p:nvSpPr>
            <p:cNvPr id="33" name="Text Box 61">
              <a:extLst>
                <a:ext uri="{FF2B5EF4-FFF2-40B4-BE49-F238E27FC236}">
                  <a16:creationId xmlns:a16="http://schemas.microsoft.com/office/drawing/2014/main" id="{B3F372A8-9041-CF0D-6662-EF10E678135D}"/>
                </a:ext>
              </a:extLst>
            </p:cNvPr>
            <p:cNvSpPr txBox="1">
              <a:spLocks noChangeArrowheads="1"/>
            </p:cNvSpPr>
            <p:nvPr/>
          </p:nvSpPr>
          <p:spPr bwMode="auto">
            <a:xfrm>
              <a:off x="2671036" y="3392331"/>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sp>
          <p:nvSpPr>
            <p:cNvPr id="34" name="Text Box 61">
              <a:extLst>
                <a:ext uri="{FF2B5EF4-FFF2-40B4-BE49-F238E27FC236}">
                  <a16:creationId xmlns:a16="http://schemas.microsoft.com/office/drawing/2014/main" id="{B0E9304B-AA44-D196-B39B-6CE070380BF4}"/>
                </a:ext>
              </a:extLst>
            </p:cNvPr>
            <p:cNvSpPr txBox="1">
              <a:spLocks noChangeArrowheads="1"/>
            </p:cNvSpPr>
            <p:nvPr/>
          </p:nvSpPr>
          <p:spPr bwMode="auto">
            <a:xfrm>
              <a:off x="1729189"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1</a:t>
              </a:r>
            </a:p>
          </p:txBody>
        </p:sp>
        <p:sp>
          <p:nvSpPr>
            <p:cNvPr id="35" name="Text Box 41">
              <a:extLst>
                <a:ext uri="{FF2B5EF4-FFF2-40B4-BE49-F238E27FC236}">
                  <a16:creationId xmlns:a16="http://schemas.microsoft.com/office/drawing/2014/main" id="{398D07F1-A44A-A76C-5DBB-E419A3DCC54A}"/>
                </a:ext>
              </a:extLst>
            </p:cNvPr>
            <p:cNvSpPr txBox="1">
              <a:spLocks noChangeArrowheads="1"/>
            </p:cNvSpPr>
            <p:nvPr/>
          </p:nvSpPr>
          <p:spPr bwMode="auto">
            <a:xfrm>
              <a:off x="928866" y="2983245"/>
              <a:ext cx="586189" cy="339850"/>
            </a:xfrm>
            <a:prstGeom prst="rect">
              <a:avLst/>
            </a:prstGeom>
            <a:noFill/>
            <a:ln w="9525">
              <a:noFill/>
              <a:miter lim="800000"/>
              <a:headEnd/>
              <a:tailEnd/>
            </a:ln>
          </p:spPr>
          <p:txBody>
            <a:bodyPr/>
            <a:lstStyle/>
            <a:p>
              <a:pPr algn="ctr" eaLnBrk="0" hangingPunct="0"/>
              <a:r>
                <a:rPr lang="en-GB" sz="1200" b="1" dirty="0">
                  <a:latin typeface="Tahoma" pitchFamily="34" charset="0"/>
                </a:rPr>
                <a:t>TB</a:t>
              </a:r>
            </a:p>
          </p:txBody>
        </p:sp>
        <p:sp>
          <p:nvSpPr>
            <p:cNvPr id="36" name="Text Box 61">
              <a:extLst>
                <a:ext uri="{FF2B5EF4-FFF2-40B4-BE49-F238E27FC236}">
                  <a16:creationId xmlns:a16="http://schemas.microsoft.com/office/drawing/2014/main" id="{EFBE0D8C-22C8-8A46-AFBA-E52D8D1093D2}"/>
                </a:ext>
              </a:extLst>
            </p:cNvPr>
            <p:cNvSpPr txBox="1">
              <a:spLocks noChangeArrowheads="1"/>
            </p:cNvSpPr>
            <p:nvPr/>
          </p:nvSpPr>
          <p:spPr bwMode="auto">
            <a:xfrm>
              <a:off x="2196524"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sp>
          <p:nvSpPr>
            <p:cNvPr id="37" name="Text Box 61">
              <a:extLst>
                <a:ext uri="{FF2B5EF4-FFF2-40B4-BE49-F238E27FC236}">
                  <a16:creationId xmlns:a16="http://schemas.microsoft.com/office/drawing/2014/main" id="{21D0F5A3-B52F-0F4F-05E2-55895C213B28}"/>
                </a:ext>
              </a:extLst>
            </p:cNvPr>
            <p:cNvSpPr txBox="1">
              <a:spLocks noChangeArrowheads="1"/>
            </p:cNvSpPr>
            <p:nvPr/>
          </p:nvSpPr>
          <p:spPr bwMode="auto">
            <a:xfrm>
              <a:off x="3134644"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1</a:t>
              </a:r>
            </a:p>
          </p:txBody>
        </p:sp>
        <p:sp>
          <p:nvSpPr>
            <p:cNvPr id="38" name="Text Box 61">
              <a:extLst>
                <a:ext uri="{FF2B5EF4-FFF2-40B4-BE49-F238E27FC236}">
                  <a16:creationId xmlns:a16="http://schemas.microsoft.com/office/drawing/2014/main" id="{5D0B68C9-8933-8380-8809-13B0A19613DF}"/>
                </a:ext>
              </a:extLst>
            </p:cNvPr>
            <p:cNvSpPr txBox="1">
              <a:spLocks noChangeArrowheads="1"/>
            </p:cNvSpPr>
            <p:nvPr/>
          </p:nvSpPr>
          <p:spPr bwMode="auto">
            <a:xfrm>
              <a:off x="1729232" y="3730655"/>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sp>
          <p:nvSpPr>
            <p:cNvPr id="39" name="Text Box 61">
              <a:extLst>
                <a:ext uri="{FF2B5EF4-FFF2-40B4-BE49-F238E27FC236}">
                  <a16:creationId xmlns:a16="http://schemas.microsoft.com/office/drawing/2014/main" id="{645FDF18-52EE-FA2B-C70E-5C71482D5117}"/>
                </a:ext>
              </a:extLst>
            </p:cNvPr>
            <p:cNvSpPr txBox="1">
              <a:spLocks noChangeArrowheads="1"/>
            </p:cNvSpPr>
            <p:nvPr/>
          </p:nvSpPr>
          <p:spPr bwMode="auto">
            <a:xfrm>
              <a:off x="2671036"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1</a:t>
              </a:r>
            </a:p>
          </p:txBody>
        </p:sp>
        <p:sp>
          <p:nvSpPr>
            <p:cNvPr id="40" name="Text Box 61">
              <a:extLst>
                <a:ext uri="{FF2B5EF4-FFF2-40B4-BE49-F238E27FC236}">
                  <a16:creationId xmlns:a16="http://schemas.microsoft.com/office/drawing/2014/main" id="{D4682C1E-3500-23B7-60DF-F939EDDB947D}"/>
                </a:ext>
              </a:extLst>
            </p:cNvPr>
            <p:cNvSpPr txBox="1">
              <a:spLocks noChangeArrowheads="1"/>
            </p:cNvSpPr>
            <p:nvPr/>
          </p:nvSpPr>
          <p:spPr bwMode="auto">
            <a:xfrm>
              <a:off x="2196524"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1</a:t>
              </a:r>
            </a:p>
          </p:txBody>
        </p:sp>
        <p:sp>
          <p:nvSpPr>
            <p:cNvPr id="41" name="Text Box 61">
              <a:extLst>
                <a:ext uri="{FF2B5EF4-FFF2-40B4-BE49-F238E27FC236}">
                  <a16:creationId xmlns:a16="http://schemas.microsoft.com/office/drawing/2014/main" id="{80343D6A-C205-4FB6-B939-0124E1E323DB}"/>
                </a:ext>
              </a:extLst>
            </p:cNvPr>
            <p:cNvSpPr txBox="1">
              <a:spLocks noChangeArrowheads="1"/>
            </p:cNvSpPr>
            <p:nvPr/>
          </p:nvSpPr>
          <p:spPr bwMode="auto">
            <a:xfrm>
              <a:off x="3134644"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grpSp>
      <p:grpSp>
        <p:nvGrpSpPr>
          <p:cNvPr id="53" name="Group 52">
            <a:extLst>
              <a:ext uri="{FF2B5EF4-FFF2-40B4-BE49-F238E27FC236}">
                <a16:creationId xmlns:a16="http://schemas.microsoft.com/office/drawing/2014/main" id="{BE83E137-18BF-D4B4-E697-0A5BAFDC32E5}"/>
              </a:ext>
            </a:extLst>
          </p:cNvPr>
          <p:cNvGrpSpPr/>
          <p:nvPr/>
        </p:nvGrpSpPr>
        <p:grpSpPr>
          <a:xfrm>
            <a:off x="6811122" y="2871263"/>
            <a:ext cx="2197092" cy="1311651"/>
            <a:chOff x="928866" y="2956380"/>
            <a:chExt cx="2614348" cy="1523946"/>
          </a:xfrm>
        </p:grpSpPr>
        <p:grpSp>
          <p:nvGrpSpPr>
            <p:cNvPr id="54" name="Group 57">
              <a:extLst>
                <a:ext uri="{FF2B5EF4-FFF2-40B4-BE49-F238E27FC236}">
                  <a16:creationId xmlns:a16="http://schemas.microsoft.com/office/drawing/2014/main" id="{328D4833-8FEC-1356-9B74-3ED12E1E5E75}"/>
                </a:ext>
              </a:extLst>
            </p:cNvPr>
            <p:cNvGrpSpPr>
              <a:grpSpLocks/>
            </p:cNvGrpSpPr>
            <p:nvPr/>
          </p:nvGrpSpPr>
          <p:grpSpPr bwMode="auto">
            <a:xfrm>
              <a:off x="1042258" y="2956380"/>
              <a:ext cx="2500956" cy="1523946"/>
              <a:chOff x="3648" y="2707"/>
              <a:chExt cx="1977" cy="1269"/>
            </a:xfrm>
          </p:grpSpPr>
          <p:sp>
            <p:nvSpPr>
              <p:cNvPr id="64" name="Rectangle 33">
                <a:extLst>
                  <a:ext uri="{FF2B5EF4-FFF2-40B4-BE49-F238E27FC236}">
                    <a16:creationId xmlns:a16="http://schemas.microsoft.com/office/drawing/2014/main" id="{CC450F81-0201-1B4E-0380-F456B1F6CA6C}"/>
                  </a:ext>
                </a:extLst>
              </p:cNvPr>
              <p:cNvSpPr>
                <a:spLocks noChangeArrowheads="1"/>
              </p:cNvSpPr>
              <p:nvPr/>
            </p:nvSpPr>
            <p:spPr bwMode="auto">
              <a:xfrm>
                <a:off x="4123" y="3043"/>
                <a:ext cx="1493" cy="576"/>
              </a:xfrm>
              <a:prstGeom prst="rect">
                <a:avLst/>
              </a:prstGeom>
              <a:solidFill>
                <a:schemeClr val="bg1"/>
              </a:solidFill>
              <a:ln w="9525">
                <a:solidFill>
                  <a:srgbClr val="000000"/>
                </a:solidFill>
                <a:miter lim="800000"/>
                <a:headEnd/>
                <a:tailEnd/>
              </a:ln>
            </p:spPr>
            <p:txBody>
              <a:bodyPr/>
              <a:lstStyle/>
              <a:p>
                <a:endParaRPr lang="en-US"/>
              </a:p>
            </p:txBody>
          </p:sp>
          <p:sp>
            <p:nvSpPr>
              <p:cNvPr id="65" name="Line 34">
                <a:extLst>
                  <a:ext uri="{FF2B5EF4-FFF2-40B4-BE49-F238E27FC236}">
                    <a16:creationId xmlns:a16="http://schemas.microsoft.com/office/drawing/2014/main" id="{A706CDF1-DA55-6AC4-2E6C-A6D94B21B260}"/>
                  </a:ext>
                </a:extLst>
              </p:cNvPr>
              <p:cNvSpPr>
                <a:spLocks noChangeShapeType="1"/>
              </p:cNvSpPr>
              <p:nvPr/>
            </p:nvSpPr>
            <p:spPr bwMode="auto">
              <a:xfrm>
                <a:off x="4123" y="3331"/>
                <a:ext cx="1493" cy="0"/>
              </a:xfrm>
              <a:prstGeom prst="line">
                <a:avLst/>
              </a:prstGeom>
              <a:noFill/>
              <a:ln w="9525">
                <a:solidFill>
                  <a:srgbClr val="000000"/>
                </a:solidFill>
                <a:round/>
                <a:headEnd/>
                <a:tailEnd/>
              </a:ln>
            </p:spPr>
            <p:txBody>
              <a:bodyPr/>
              <a:lstStyle/>
              <a:p>
                <a:endParaRPr lang="en-US"/>
              </a:p>
            </p:txBody>
          </p:sp>
          <p:sp>
            <p:nvSpPr>
              <p:cNvPr id="66" name="Line 35">
                <a:extLst>
                  <a:ext uri="{FF2B5EF4-FFF2-40B4-BE49-F238E27FC236}">
                    <a16:creationId xmlns:a16="http://schemas.microsoft.com/office/drawing/2014/main" id="{15248648-59D6-C3EC-5674-47F2B43F0094}"/>
                  </a:ext>
                </a:extLst>
              </p:cNvPr>
              <p:cNvSpPr>
                <a:spLocks noChangeShapeType="1"/>
              </p:cNvSpPr>
              <p:nvPr/>
            </p:nvSpPr>
            <p:spPr bwMode="auto">
              <a:xfrm>
                <a:off x="4497" y="3043"/>
                <a:ext cx="0" cy="576"/>
              </a:xfrm>
              <a:prstGeom prst="line">
                <a:avLst/>
              </a:prstGeom>
              <a:noFill/>
              <a:ln w="9525">
                <a:solidFill>
                  <a:srgbClr val="000000"/>
                </a:solidFill>
                <a:round/>
                <a:headEnd/>
                <a:tailEnd/>
              </a:ln>
            </p:spPr>
            <p:txBody>
              <a:bodyPr/>
              <a:lstStyle/>
              <a:p>
                <a:endParaRPr lang="en-US"/>
              </a:p>
            </p:txBody>
          </p:sp>
          <p:sp>
            <p:nvSpPr>
              <p:cNvPr id="67" name="Text Box 38">
                <a:extLst>
                  <a:ext uri="{FF2B5EF4-FFF2-40B4-BE49-F238E27FC236}">
                    <a16:creationId xmlns:a16="http://schemas.microsoft.com/office/drawing/2014/main" id="{B7F47BDB-7B2E-2B9C-0E15-B3D57AE324CC}"/>
                  </a:ext>
                </a:extLst>
              </p:cNvPr>
              <p:cNvSpPr txBox="1">
                <a:spLocks noChangeArrowheads="1"/>
              </p:cNvSpPr>
              <p:nvPr/>
            </p:nvSpPr>
            <p:spPr bwMode="auto">
              <a:xfrm>
                <a:off x="3648" y="3376"/>
                <a:ext cx="432" cy="230"/>
              </a:xfrm>
              <a:prstGeom prst="rect">
                <a:avLst/>
              </a:prstGeom>
              <a:noFill/>
              <a:ln w="9525">
                <a:noFill/>
                <a:miter lim="800000"/>
                <a:headEnd/>
                <a:tailEnd/>
              </a:ln>
            </p:spPr>
            <p:txBody>
              <a:bodyPr/>
              <a:lstStyle/>
              <a:p>
                <a:pPr algn="ctr" eaLnBrk="0" hangingPunct="0"/>
                <a:r>
                  <a:rPr lang="en-GB" sz="1200" b="1" dirty="0">
                    <a:latin typeface="Tahoma" pitchFamily="34" charset="0"/>
                  </a:rPr>
                  <a:t>A</a:t>
                </a:r>
              </a:p>
            </p:txBody>
          </p:sp>
          <p:sp>
            <p:nvSpPr>
              <p:cNvPr id="68" name="AutoShape 39">
                <a:extLst>
                  <a:ext uri="{FF2B5EF4-FFF2-40B4-BE49-F238E27FC236}">
                    <a16:creationId xmlns:a16="http://schemas.microsoft.com/office/drawing/2014/main" id="{B0393DDC-27A0-9B3B-7407-0834F0BE8EF5}"/>
                  </a:ext>
                </a:extLst>
              </p:cNvPr>
              <p:cNvSpPr>
                <a:spLocks/>
              </p:cNvSpPr>
              <p:nvPr/>
            </p:nvSpPr>
            <p:spPr bwMode="auto">
              <a:xfrm>
                <a:off x="3936" y="3331"/>
                <a:ext cx="137" cy="283"/>
              </a:xfrm>
              <a:prstGeom prst="leftBrace">
                <a:avLst>
                  <a:gd name="adj1" fmla="val 17214"/>
                  <a:gd name="adj2" fmla="val 50000"/>
                </a:avLst>
              </a:prstGeom>
              <a:noFill/>
              <a:ln w="9525">
                <a:solidFill>
                  <a:srgbClr val="000000"/>
                </a:solidFill>
                <a:round/>
                <a:headEnd/>
                <a:tailEnd/>
              </a:ln>
            </p:spPr>
            <p:txBody>
              <a:bodyPr/>
              <a:lstStyle/>
              <a:p>
                <a:endParaRPr lang="en-US"/>
              </a:p>
            </p:txBody>
          </p:sp>
          <p:sp>
            <p:nvSpPr>
              <p:cNvPr id="69" name="AutoShape 40">
                <a:extLst>
                  <a:ext uri="{FF2B5EF4-FFF2-40B4-BE49-F238E27FC236}">
                    <a16:creationId xmlns:a16="http://schemas.microsoft.com/office/drawing/2014/main" id="{2C04AF72-4679-BF1F-1AB8-88F6E82E30E8}"/>
                  </a:ext>
                </a:extLst>
              </p:cNvPr>
              <p:cNvSpPr>
                <a:spLocks/>
              </p:cNvSpPr>
              <p:nvPr/>
            </p:nvSpPr>
            <p:spPr bwMode="auto">
              <a:xfrm rot="5400000" flipV="1">
                <a:off x="5216" y="2608"/>
                <a:ext cx="89" cy="729"/>
              </a:xfrm>
              <a:prstGeom prst="leftBrace">
                <a:avLst>
                  <a:gd name="adj1" fmla="val 68258"/>
                  <a:gd name="adj2" fmla="val 50000"/>
                </a:avLst>
              </a:prstGeom>
              <a:noFill/>
              <a:ln w="9525">
                <a:solidFill>
                  <a:srgbClr val="000000"/>
                </a:solidFill>
                <a:round/>
                <a:headEnd/>
                <a:tailEnd/>
              </a:ln>
            </p:spPr>
            <p:txBody>
              <a:bodyPr/>
              <a:lstStyle/>
              <a:p>
                <a:endParaRPr lang="en-US"/>
              </a:p>
            </p:txBody>
          </p:sp>
          <p:sp>
            <p:nvSpPr>
              <p:cNvPr id="70" name="Text Box 41">
                <a:extLst>
                  <a:ext uri="{FF2B5EF4-FFF2-40B4-BE49-F238E27FC236}">
                    <a16:creationId xmlns:a16="http://schemas.microsoft.com/office/drawing/2014/main" id="{DC42E7E4-4FF0-68FA-8D8A-318B03F0590C}"/>
                  </a:ext>
                </a:extLst>
              </p:cNvPr>
              <p:cNvSpPr txBox="1">
                <a:spLocks noChangeArrowheads="1"/>
              </p:cNvSpPr>
              <p:nvPr/>
            </p:nvSpPr>
            <p:spPr bwMode="auto">
              <a:xfrm>
                <a:off x="5120" y="2707"/>
                <a:ext cx="275" cy="222"/>
              </a:xfrm>
              <a:prstGeom prst="rect">
                <a:avLst/>
              </a:prstGeom>
              <a:noFill/>
              <a:ln w="9525">
                <a:noFill/>
                <a:miter lim="800000"/>
                <a:headEnd/>
                <a:tailEnd/>
              </a:ln>
            </p:spPr>
            <p:txBody>
              <a:bodyPr/>
              <a:lstStyle/>
              <a:p>
                <a:pPr algn="ctr" eaLnBrk="0" hangingPunct="0"/>
                <a:r>
                  <a:rPr lang="en-GB" sz="1200" b="1" dirty="0">
                    <a:latin typeface="Tahoma" pitchFamily="34" charset="0"/>
                  </a:rPr>
                  <a:t>B</a:t>
                </a:r>
              </a:p>
            </p:txBody>
          </p:sp>
          <p:sp>
            <p:nvSpPr>
              <p:cNvPr id="71" name="Line 42">
                <a:extLst>
                  <a:ext uri="{FF2B5EF4-FFF2-40B4-BE49-F238E27FC236}">
                    <a16:creationId xmlns:a16="http://schemas.microsoft.com/office/drawing/2014/main" id="{3BE8C850-6571-2928-307D-0D22EFA21A87}"/>
                  </a:ext>
                </a:extLst>
              </p:cNvPr>
              <p:cNvSpPr>
                <a:spLocks noChangeShapeType="1"/>
              </p:cNvSpPr>
              <p:nvPr/>
            </p:nvSpPr>
            <p:spPr bwMode="auto">
              <a:xfrm>
                <a:off x="4870" y="3043"/>
                <a:ext cx="0" cy="576"/>
              </a:xfrm>
              <a:prstGeom prst="line">
                <a:avLst/>
              </a:prstGeom>
              <a:noFill/>
              <a:ln w="9525">
                <a:solidFill>
                  <a:srgbClr val="000000"/>
                </a:solidFill>
                <a:round/>
                <a:headEnd/>
                <a:tailEnd/>
              </a:ln>
            </p:spPr>
            <p:txBody>
              <a:bodyPr/>
              <a:lstStyle/>
              <a:p>
                <a:endParaRPr lang="en-US"/>
              </a:p>
            </p:txBody>
          </p:sp>
          <p:sp>
            <p:nvSpPr>
              <p:cNvPr id="72" name="Line 43">
                <a:extLst>
                  <a:ext uri="{FF2B5EF4-FFF2-40B4-BE49-F238E27FC236}">
                    <a16:creationId xmlns:a16="http://schemas.microsoft.com/office/drawing/2014/main" id="{D1AA3350-612D-7472-F70C-F53B6A8234C5}"/>
                  </a:ext>
                </a:extLst>
              </p:cNvPr>
              <p:cNvSpPr>
                <a:spLocks noChangeShapeType="1"/>
              </p:cNvSpPr>
              <p:nvPr/>
            </p:nvSpPr>
            <p:spPr bwMode="auto">
              <a:xfrm>
                <a:off x="5243" y="3043"/>
                <a:ext cx="0" cy="576"/>
              </a:xfrm>
              <a:prstGeom prst="line">
                <a:avLst/>
              </a:prstGeom>
              <a:noFill/>
              <a:ln w="9525">
                <a:solidFill>
                  <a:srgbClr val="000000"/>
                </a:solidFill>
                <a:round/>
                <a:headEnd/>
                <a:tailEnd/>
              </a:ln>
            </p:spPr>
            <p:txBody>
              <a:bodyPr/>
              <a:lstStyle/>
              <a:p>
                <a:endParaRPr lang="en-US"/>
              </a:p>
            </p:txBody>
          </p:sp>
          <p:sp>
            <p:nvSpPr>
              <p:cNvPr id="73" name="AutoShape 52">
                <a:extLst>
                  <a:ext uri="{FF2B5EF4-FFF2-40B4-BE49-F238E27FC236}">
                    <a16:creationId xmlns:a16="http://schemas.microsoft.com/office/drawing/2014/main" id="{E479E7F5-E83E-5E98-CF32-1C29A8DD7CB0}"/>
                  </a:ext>
                </a:extLst>
              </p:cNvPr>
              <p:cNvSpPr>
                <a:spLocks/>
              </p:cNvSpPr>
              <p:nvPr/>
            </p:nvSpPr>
            <p:spPr bwMode="auto">
              <a:xfrm rot="-5400000">
                <a:off x="4817" y="3346"/>
                <a:ext cx="89" cy="729"/>
              </a:xfrm>
              <a:prstGeom prst="leftBrace">
                <a:avLst>
                  <a:gd name="adj1" fmla="val 68258"/>
                  <a:gd name="adj2" fmla="val 50000"/>
                </a:avLst>
              </a:prstGeom>
              <a:noFill/>
              <a:ln w="9525">
                <a:solidFill>
                  <a:srgbClr val="000000"/>
                </a:solidFill>
                <a:round/>
                <a:headEnd/>
                <a:tailEnd/>
              </a:ln>
            </p:spPr>
            <p:txBody>
              <a:bodyPr/>
              <a:lstStyle/>
              <a:p>
                <a:endParaRPr lang="en-US"/>
              </a:p>
            </p:txBody>
          </p:sp>
          <p:sp>
            <p:nvSpPr>
              <p:cNvPr id="74" name="Text Box 53">
                <a:extLst>
                  <a:ext uri="{FF2B5EF4-FFF2-40B4-BE49-F238E27FC236}">
                    <a16:creationId xmlns:a16="http://schemas.microsoft.com/office/drawing/2014/main" id="{C07B8771-08D2-3256-C766-76902DC7AAFF}"/>
                  </a:ext>
                </a:extLst>
              </p:cNvPr>
              <p:cNvSpPr txBox="1">
                <a:spLocks noChangeArrowheads="1"/>
              </p:cNvSpPr>
              <p:nvPr/>
            </p:nvSpPr>
            <p:spPr bwMode="auto">
              <a:xfrm>
                <a:off x="4730" y="3728"/>
                <a:ext cx="275" cy="248"/>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grpSp>
        <p:sp>
          <p:nvSpPr>
            <p:cNvPr id="55" name="Text Box 61">
              <a:extLst>
                <a:ext uri="{FF2B5EF4-FFF2-40B4-BE49-F238E27FC236}">
                  <a16:creationId xmlns:a16="http://schemas.microsoft.com/office/drawing/2014/main" id="{EEB2A291-4723-C19D-D03D-EC2656722EF9}"/>
                </a:ext>
              </a:extLst>
            </p:cNvPr>
            <p:cNvSpPr txBox="1">
              <a:spLocks noChangeArrowheads="1"/>
            </p:cNvSpPr>
            <p:nvPr/>
          </p:nvSpPr>
          <p:spPr bwMode="auto">
            <a:xfrm>
              <a:off x="2671036" y="3392331"/>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sp>
          <p:nvSpPr>
            <p:cNvPr id="56" name="Text Box 61">
              <a:extLst>
                <a:ext uri="{FF2B5EF4-FFF2-40B4-BE49-F238E27FC236}">
                  <a16:creationId xmlns:a16="http://schemas.microsoft.com/office/drawing/2014/main" id="{AD6EB7BF-3624-94F7-8C1C-FB59D80B98C3}"/>
                </a:ext>
              </a:extLst>
            </p:cNvPr>
            <p:cNvSpPr txBox="1">
              <a:spLocks noChangeArrowheads="1"/>
            </p:cNvSpPr>
            <p:nvPr/>
          </p:nvSpPr>
          <p:spPr bwMode="auto">
            <a:xfrm>
              <a:off x="1729189"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1</a:t>
              </a:r>
            </a:p>
          </p:txBody>
        </p:sp>
        <p:sp>
          <p:nvSpPr>
            <p:cNvPr id="57" name="Text Box 41">
              <a:extLst>
                <a:ext uri="{FF2B5EF4-FFF2-40B4-BE49-F238E27FC236}">
                  <a16:creationId xmlns:a16="http://schemas.microsoft.com/office/drawing/2014/main" id="{605DDDAD-60E9-89FB-69A6-3A3AE6FB403D}"/>
                </a:ext>
              </a:extLst>
            </p:cNvPr>
            <p:cNvSpPr txBox="1">
              <a:spLocks noChangeArrowheads="1"/>
            </p:cNvSpPr>
            <p:nvPr/>
          </p:nvSpPr>
          <p:spPr bwMode="auto">
            <a:xfrm>
              <a:off x="928866" y="2983245"/>
              <a:ext cx="586189" cy="339850"/>
            </a:xfrm>
            <a:prstGeom prst="rect">
              <a:avLst/>
            </a:prstGeom>
            <a:noFill/>
            <a:ln w="9525">
              <a:noFill/>
              <a:miter lim="800000"/>
              <a:headEnd/>
              <a:tailEnd/>
            </a:ln>
          </p:spPr>
          <p:txBody>
            <a:bodyPr/>
            <a:lstStyle/>
            <a:p>
              <a:pPr algn="ctr" eaLnBrk="0" hangingPunct="0"/>
              <a:r>
                <a:rPr lang="en-GB" sz="1200" b="1" dirty="0">
                  <a:latin typeface="Tahoma" pitchFamily="34" charset="0"/>
                </a:rPr>
                <a:t>y</a:t>
              </a:r>
            </a:p>
          </p:txBody>
        </p:sp>
        <p:sp>
          <p:nvSpPr>
            <p:cNvPr id="58" name="Text Box 61">
              <a:extLst>
                <a:ext uri="{FF2B5EF4-FFF2-40B4-BE49-F238E27FC236}">
                  <a16:creationId xmlns:a16="http://schemas.microsoft.com/office/drawing/2014/main" id="{FAE5250A-8E3A-BE36-CC06-8FB227812C32}"/>
                </a:ext>
              </a:extLst>
            </p:cNvPr>
            <p:cNvSpPr txBox="1">
              <a:spLocks noChangeArrowheads="1"/>
            </p:cNvSpPr>
            <p:nvPr/>
          </p:nvSpPr>
          <p:spPr bwMode="auto">
            <a:xfrm>
              <a:off x="2196524"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sp>
          <p:nvSpPr>
            <p:cNvPr id="59" name="Text Box 61">
              <a:extLst>
                <a:ext uri="{FF2B5EF4-FFF2-40B4-BE49-F238E27FC236}">
                  <a16:creationId xmlns:a16="http://schemas.microsoft.com/office/drawing/2014/main" id="{FAED5586-43FF-9447-3CC1-9E13B780DE76}"/>
                </a:ext>
              </a:extLst>
            </p:cNvPr>
            <p:cNvSpPr txBox="1">
              <a:spLocks noChangeArrowheads="1"/>
            </p:cNvSpPr>
            <p:nvPr/>
          </p:nvSpPr>
          <p:spPr bwMode="auto">
            <a:xfrm>
              <a:off x="3134644"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sp>
          <p:nvSpPr>
            <p:cNvPr id="60" name="Text Box 61">
              <a:extLst>
                <a:ext uri="{FF2B5EF4-FFF2-40B4-BE49-F238E27FC236}">
                  <a16:creationId xmlns:a16="http://schemas.microsoft.com/office/drawing/2014/main" id="{5A1B508A-0DB7-6CEF-25E0-F12C019959A2}"/>
                </a:ext>
              </a:extLst>
            </p:cNvPr>
            <p:cNvSpPr txBox="1">
              <a:spLocks noChangeArrowheads="1"/>
            </p:cNvSpPr>
            <p:nvPr/>
          </p:nvSpPr>
          <p:spPr bwMode="auto">
            <a:xfrm>
              <a:off x="1729232" y="3730655"/>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1</a:t>
              </a:r>
            </a:p>
          </p:txBody>
        </p:sp>
        <p:sp>
          <p:nvSpPr>
            <p:cNvPr id="61" name="Text Box 61">
              <a:extLst>
                <a:ext uri="{FF2B5EF4-FFF2-40B4-BE49-F238E27FC236}">
                  <a16:creationId xmlns:a16="http://schemas.microsoft.com/office/drawing/2014/main" id="{EF141BFF-D3A9-DA27-332A-224AD795FE31}"/>
                </a:ext>
              </a:extLst>
            </p:cNvPr>
            <p:cNvSpPr txBox="1">
              <a:spLocks noChangeArrowheads="1"/>
            </p:cNvSpPr>
            <p:nvPr/>
          </p:nvSpPr>
          <p:spPr bwMode="auto">
            <a:xfrm>
              <a:off x="2671036"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1</a:t>
              </a:r>
            </a:p>
          </p:txBody>
        </p:sp>
        <p:sp>
          <p:nvSpPr>
            <p:cNvPr id="62" name="Text Box 61">
              <a:extLst>
                <a:ext uri="{FF2B5EF4-FFF2-40B4-BE49-F238E27FC236}">
                  <a16:creationId xmlns:a16="http://schemas.microsoft.com/office/drawing/2014/main" id="{8FA458BB-E336-42F2-01F3-1F07ED13A1E9}"/>
                </a:ext>
              </a:extLst>
            </p:cNvPr>
            <p:cNvSpPr txBox="1">
              <a:spLocks noChangeArrowheads="1"/>
            </p:cNvSpPr>
            <p:nvPr/>
          </p:nvSpPr>
          <p:spPr bwMode="auto">
            <a:xfrm>
              <a:off x="2196524"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sp>
          <p:nvSpPr>
            <p:cNvPr id="63" name="Text Box 61">
              <a:extLst>
                <a:ext uri="{FF2B5EF4-FFF2-40B4-BE49-F238E27FC236}">
                  <a16:creationId xmlns:a16="http://schemas.microsoft.com/office/drawing/2014/main" id="{E142C798-6787-3857-6609-FD3BBA3EF956}"/>
                </a:ext>
              </a:extLst>
            </p:cNvPr>
            <p:cNvSpPr txBox="1">
              <a:spLocks noChangeArrowheads="1"/>
            </p:cNvSpPr>
            <p:nvPr/>
          </p:nvSpPr>
          <p:spPr bwMode="auto">
            <a:xfrm>
              <a:off x="3134644"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grpSp>
      <p:sp>
        <p:nvSpPr>
          <p:cNvPr id="75" name="Rounded Rectangle 2">
            <a:extLst>
              <a:ext uri="{FF2B5EF4-FFF2-40B4-BE49-F238E27FC236}">
                <a16:creationId xmlns:a16="http://schemas.microsoft.com/office/drawing/2014/main" id="{AC3A9D93-41A6-03EB-AB37-24DF52EF533C}"/>
              </a:ext>
            </a:extLst>
          </p:cNvPr>
          <p:cNvSpPr/>
          <p:nvPr/>
        </p:nvSpPr>
        <p:spPr>
          <a:xfrm>
            <a:off x="135786" y="2968868"/>
            <a:ext cx="3502586" cy="36605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05AD214-3F63-A716-D3B9-7B8FC247E860}"/>
              </a:ext>
            </a:extLst>
          </p:cNvPr>
          <p:cNvPicPr>
            <a:picLocks noChangeAspect="1"/>
          </p:cNvPicPr>
          <p:nvPr/>
        </p:nvPicPr>
        <p:blipFill>
          <a:blip r:embed="rId4"/>
          <a:stretch>
            <a:fillRect/>
          </a:stretch>
        </p:blipFill>
        <p:spPr>
          <a:xfrm>
            <a:off x="7872680" y="4704421"/>
            <a:ext cx="1198625" cy="1400075"/>
          </a:xfrm>
          <a:prstGeom prst="rect">
            <a:avLst/>
          </a:prstGeom>
        </p:spPr>
      </p:pic>
    </p:spTree>
    <p:extLst>
      <p:ext uri="{BB962C8B-B14F-4D97-AF65-F5344CB8AC3E}">
        <p14:creationId xmlns:p14="http://schemas.microsoft.com/office/powerpoint/2010/main" val="1435727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blinds(horizontal)">
                                      <p:cBhvr>
                                        <p:cTn id="16" dur="500"/>
                                        <p:tgtEl>
                                          <p:spTgt spid="7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dissolve">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dissolve">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blinds(horizontal)">
                                      <p:cBhvr>
                                        <p:cTn id="3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7300-E803-A907-1DC5-75DC34D6F95A}"/>
              </a:ext>
            </a:extLst>
          </p:cNvPr>
          <p:cNvSpPr>
            <a:spLocks noGrp="1"/>
          </p:cNvSpPr>
          <p:nvPr>
            <p:ph type="title"/>
          </p:nvPr>
        </p:nvSpPr>
        <p:spPr>
          <a:xfrm>
            <a:off x="176980" y="347472"/>
            <a:ext cx="6381637" cy="694250"/>
          </a:xfrm>
        </p:spPr>
        <p:txBody>
          <a:bodyPr>
            <a:normAutofit fontScale="90000"/>
          </a:bodyPr>
          <a:lstStyle/>
          <a:p>
            <a:r>
              <a:rPr lang="en-US" dirty="0"/>
              <a:t>Lecture 19 Quiz 1 Question 2</a:t>
            </a:r>
          </a:p>
        </p:txBody>
      </p:sp>
      <p:sp>
        <p:nvSpPr>
          <p:cNvPr id="4" name="Footer Placeholder 3">
            <a:extLst>
              <a:ext uri="{FF2B5EF4-FFF2-40B4-BE49-F238E27FC236}">
                <a16:creationId xmlns:a16="http://schemas.microsoft.com/office/drawing/2014/main" id="{20CF13B8-35F5-DFFF-CD07-376CC1804323}"/>
              </a:ext>
            </a:extLst>
          </p:cNvPr>
          <p:cNvSpPr>
            <a:spLocks noGrp="1"/>
          </p:cNvSpPr>
          <p:nvPr>
            <p:ph type="ftr" sz="quarter" idx="11"/>
          </p:nvPr>
        </p:nvSpPr>
        <p:spPr/>
        <p:txBody>
          <a:bodyPr/>
          <a:lstStyle/>
          <a:p>
            <a:pPr algn="l">
              <a:defRPr/>
            </a:pPr>
            <a:r>
              <a:rPr lang="en-SG" dirty="0"/>
              <a:t>Recitation 10</a:t>
            </a:r>
            <a:endParaRPr lang="en-US" dirty="0"/>
          </a:p>
        </p:txBody>
      </p:sp>
      <p:sp>
        <p:nvSpPr>
          <p:cNvPr id="3" name="Slide Number Placeholder 6">
            <a:extLst>
              <a:ext uri="{FF2B5EF4-FFF2-40B4-BE49-F238E27FC236}">
                <a16:creationId xmlns:a16="http://schemas.microsoft.com/office/drawing/2014/main" id="{4E5DCB45-05EF-7A53-25BA-BD60323154D4}"/>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36</a:t>
            </a:fld>
            <a:endParaRPr dirty="0"/>
          </a:p>
        </p:txBody>
      </p:sp>
      <p:sp>
        <p:nvSpPr>
          <p:cNvPr id="79" name="TextBox 78">
            <a:extLst>
              <a:ext uri="{FF2B5EF4-FFF2-40B4-BE49-F238E27FC236}">
                <a16:creationId xmlns:a16="http://schemas.microsoft.com/office/drawing/2014/main" id="{81C758F5-52F8-24DF-9C66-3FD6AF346D71}"/>
              </a:ext>
            </a:extLst>
          </p:cNvPr>
          <p:cNvSpPr txBox="1"/>
          <p:nvPr/>
        </p:nvSpPr>
        <p:spPr>
          <a:xfrm>
            <a:off x="302150" y="1091278"/>
            <a:ext cx="8104430" cy="1015663"/>
          </a:xfrm>
          <a:prstGeom prst="rect">
            <a:avLst/>
          </a:prstGeom>
          <a:noFill/>
        </p:spPr>
        <p:txBody>
          <a:bodyPr wrap="square" rtlCol="0">
            <a:spAutoFit/>
          </a:bodyPr>
          <a:lstStyle/>
          <a:p>
            <a:r>
              <a:rPr lang="en-SG" sz="2000" dirty="0"/>
              <a:t>Now suppose we use </a:t>
            </a:r>
            <a:r>
              <a:rPr lang="en-SG" sz="2000" dirty="0">
                <a:solidFill>
                  <a:srgbClr val="0000FF"/>
                </a:solidFill>
              </a:rPr>
              <a:t>JK flip-flops </a:t>
            </a:r>
            <a:r>
              <a:rPr lang="en-SG" sz="2000" dirty="0"/>
              <a:t>instead. Choose the most simplified FF input equations from below:</a:t>
            </a:r>
          </a:p>
          <a:p>
            <a:r>
              <a:rPr lang="en-SG" sz="2000" dirty="0"/>
              <a:t>(Note: a XNOR b = (a XOR b)’.</a:t>
            </a:r>
          </a:p>
        </p:txBody>
      </p:sp>
      <p:pic>
        <p:nvPicPr>
          <p:cNvPr id="80" name="Picture 79">
            <a:extLst>
              <a:ext uri="{FF2B5EF4-FFF2-40B4-BE49-F238E27FC236}">
                <a16:creationId xmlns:a16="http://schemas.microsoft.com/office/drawing/2014/main" id="{BBD14D62-089E-AE58-235C-1283813448B5}"/>
              </a:ext>
            </a:extLst>
          </p:cNvPr>
          <p:cNvPicPr>
            <a:picLocks noChangeAspect="1"/>
          </p:cNvPicPr>
          <p:nvPr/>
        </p:nvPicPr>
        <p:blipFill rotWithShape="1">
          <a:blip r:embed="rId3"/>
          <a:srcRect l="5219" t="58944" r="22060" b="7230"/>
          <a:stretch/>
        </p:blipFill>
        <p:spPr>
          <a:xfrm>
            <a:off x="302150" y="2156496"/>
            <a:ext cx="4790845" cy="1894509"/>
          </a:xfrm>
          <a:prstGeom prst="rect">
            <a:avLst/>
          </a:prstGeom>
        </p:spPr>
      </p:pic>
      <p:sp>
        <p:nvSpPr>
          <p:cNvPr id="81" name="Content Placeholder 4">
            <a:extLst>
              <a:ext uri="{FF2B5EF4-FFF2-40B4-BE49-F238E27FC236}">
                <a16:creationId xmlns:a16="http://schemas.microsoft.com/office/drawing/2014/main" id="{B71E23AD-535D-02E2-9C1E-0C5EDE9BC817}"/>
              </a:ext>
            </a:extLst>
          </p:cNvPr>
          <p:cNvSpPr>
            <a:spLocks noGrp="1"/>
          </p:cNvSpPr>
          <p:nvPr>
            <p:ph idx="1"/>
          </p:nvPr>
        </p:nvSpPr>
        <p:spPr>
          <a:xfrm>
            <a:off x="341260" y="4100560"/>
            <a:ext cx="3252020" cy="551052"/>
          </a:xfrm>
        </p:spPr>
        <p:txBody>
          <a:bodyPr>
            <a:normAutofit/>
          </a:bodyPr>
          <a:lstStyle/>
          <a:p>
            <a:pPr marL="0" indent="0">
              <a:buNone/>
            </a:pPr>
            <a:r>
              <a:rPr lang="en-US" sz="2000" dirty="0"/>
              <a:t>Augmented State Table:</a:t>
            </a:r>
          </a:p>
        </p:txBody>
      </p:sp>
      <p:pic>
        <p:nvPicPr>
          <p:cNvPr id="82" name="Picture 81">
            <a:extLst>
              <a:ext uri="{FF2B5EF4-FFF2-40B4-BE49-F238E27FC236}">
                <a16:creationId xmlns:a16="http://schemas.microsoft.com/office/drawing/2014/main" id="{4DC34093-C347-5A27-4AFC-D2DFE243E0EF}"/>
              </a:ext>
            </a:extLst>
          </p:cNvPr>
          <p:cNvPicPr>
            <a:picLocks noChangeAspect="1"/>
          </p:cNvPicPr>
          <p:nvPr/>
        </p:nvPicPr>
        <p:blipFill rotWithShape="1">
          <a:blip r:embed="rId4"/>
          <a:srcRect b="6227"/>
          <a:stretch/>
        </p:blipFill>
        <p:spPr>
          <a:xfrm>
            <a:off x="341260" y="4488806"/>
            <a:ext cx="7202540" cy="2191418"/>
          </a:xfrm>
          <a:prstGeom prst="rect">
            <a:avLst/>
          </a:prstGeom>
        </p:spPr>
      </p:pic>
      <p:grpSp>
        <p:nvGrpSpPr>
          <p:cNvPr id="83" name="Group 4">
            <a:extLst>
              <a:ext uri="{FF2B5EF4-FFF2-40B4-BE49-F238E27FC236}">
                <a16:creationId xmlns:a16="http://schemas.microsoft.com/office/drawing/2014/main" id="{A5938C7B-56B4-CAFA-30E2-072FF41349AD}"/>
              </a:ext>
            </a:extLst>
          </p:cNvPr>
          <p:cNvGrpSpPr>
            <a:grpSpLocks/>
          </p:cNvGrpSpPr>
          <p:nvPr/>
        </p:nvGrpSpPr>
        <p:grpSpPr bwMode="auto">
          <a:xfrm>
            <a:off x="7543799" y="4968736"/>
            <a:ext cx="1453228" cy="1349087"/>
            <a:chOff x="1776" y="1440"/>
            <a:chExt cx="1256" cy="1153"/>
          </a:xfrm>
        </p:grpSpPr>
        <p:graphicFrame>
          <p:nvGraphicFramePr>
            <p:cNvPr id="84" name="Object 5">
              <a:extLst>
                <a:ext uri="{FF2B5EF4-FFF2-40B4-BE49-F238E27FC236}">
                  <a16:creationId xmlns:a16="http://schemas.microsoft.com/office/drawing/2014/main" id="{2218127A-CA0F-352F-DCBD-4559CC8A82CA}"/>
                </a:ext>
              </a:extLst>
            </p:cNvPr>
            <p:cNvGraphicFramePr>
              <a:graphicFrameLocks noChangeAspect="1"/>
            </p:cNvGraphicFramePr>
            <p:nvPr/>
          </p:nvGraphicFramePr>
          <p:xfrm>
            <a:off x="1776" y="1440"/>
            <a:ext cx="1168" cy="962"/>
          </p:xfrm>
          <a:graphic>
            <a:graphicData uri="http://schemas.openxmlformats.org/presentationml/2006/ole">
              <mc:AlternateContent xmlns:mc="http://schemas.openxmlformats.org/markup-compatibility/2006">
                <mc:Choice xmlns:v="urn:schemas-microsoft-com:vml" Requires="v">
                  <p:oleObj spid="_x0000_s12295" name="Document" r:id="rId5" imgW="1863000" imgH="1528560" progId="Word.Document.8">
                    <p:embed/>
                  </p:oleObj>
                </mc:Choice>
                <mc:Fallback>
                  <p:oleObj name="Document" r:id="rId5" imgW="1863000" imgH="1528560" progId="Word.Document.8">
                    <p:embed/>
                    <p:pic>
                      <p:nvPicPr>
                        <p:cNvPr id="8" name="Object 5">
                          <a:extLst>
                            <a:ext uri="{FF2B5EF4-FFF2-40B4-BE49-F238E27FC236}">
                              <a16:creationId xmlns:a16="http://schemas.microsoft.com/office/drawing/2014/main" id="{2582851F-7E9A-D977-96DD-DB522CCF7E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 y="1440"/>
                          <a:ext cx="1168" cy="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 name="Line 6">
              <a:extLst>
                <a:ext uri="{FF2B5EF4-FFF2-40B4-BE49-F238E27FC236}">
                  <a16:creationId xmlns:a16="http://schemas.microsoft.com/office/drawing/2014/main" id="{A8F4E4F5-5BE4-5861-032B-4218D01A2AD1}"/>
                </a:ext>
              </a:extLst>
            </p:cNvPr>
            <p:cNvSpPr>
              <a:spLocks noChangeShapeType="1"/>
            </p:cNvSpPr>
            <p:nvPr/>
          </p:nvSpPr>
          <p:spPr bwMode="auto">
            <a:xfrm>
              <a:off x="1824" y="1632"/>
              <a:ext cx="1152" cy="0"/>
            </a:xfrm>
            <a:prstGeom prst="line">
              <a:avLst/>
            </a:prstGeom>
            <a:noFill/>
            <a:ln w="9525">
              <a:solidFill>
                <a:schemeClr val="tx1"/>
              </a:solidFill>
              <a:round/>
              <a:headEnd/>
              <a:tailEnd/>
            </a:ln>
          </p:spPr>
          <p:txBody>
            <a:bodyPr wrap="none" anchor="ctr"/>
            <a:lstStyle/>
            <a:p>
              <a:endParaRPr lang="en-US"/>
            </a:p>
          </p:txBody>
        </p:sp>
        <p:sp>
          <p:nvSpPr>
            <p:cNvPr id="86" name="Line 7">
              <a:extLst>
                <a:ext uri="{FF2B5EF4-FFF2-40B4-BE49-F238E27FC236}">
                  <a16:creationId xmlns:a16="http://schemas.microsoft.com/office/drawing/2014/main" id="{68768DD2-3509-E03B-BC92-42579400A336}"/>
                </a:ext>
              </a:extLst>
            </p:cNvPr>
            <p:cNvSpPr>
              <a:spLocks noChangeShapeType="1"/>
            </p:cNvSpPr>
            <p:nvPr/>
          </p:nvSpPr>
          <p:spPr bwMode="auto">
            <a:xfrm rot="5400000">
              <a:off x="2016" y="1872"/>
              <a:ext cx="864" cy="0"/>
            </a:xfrm>
            <a:prstGeom prst="line">
              <a:avLst/>
            </a:prstGeom>
            <a:noFill/>
            <a:ln w="9525">
              <a:solidFill>
                <a:schemeClr val="tx1"/>
              </a:solidFill>
              <a:round/>
              <a:headEnd/>
              <a:tailEnd/>
            </a:ln>
          </p:spPr>
          <p:txBody>
            <a:bodyPr wrap="none" anchor="ctr"/>
            <a:lstStyle/>
            <a:p>
              <a:endParaRPr lang="en-US"/>
            </a:p>
          </p:txBody>
        </p:sp>
        <p:sp>
          <p:nvSpPr>
            <p:cNvPr id="87" name="Text Box 8">
              <a:extLst>
                <a:ext uri="{FF2B5EF4-FFF2-40B4-BE49-F238E27FC236}">
                  <a16:creationId xmlns:a16="http://schemas.microsoft.com/office/drawing/2014/main" id="{5A60205C-768E-7342-CB21-645117A6FBCD}"/>
                </a:ext>
              </a:extLst>
            </p:cNvPr>
            <p:cNvSpPr txBox="1">
              <a:spLocks noChangeArrowheads="1"/>
            </p:cNvSpPr>
            <p:nvPr/>
          </p:nvSpPr>
          <p:spPr bwMode="auto">
            <a:xfrm>
              <a:off x="1864" y="2304"/>
              <a:ext cx="1168" cy="289"/>
            </a:xfrm>
            <a:prstGeom prst="rect">
              <a:avLst/>
            </a:prstGeom>
            <a:noFill/>
            <a:ln w="9525">
              <a:noFill/>
              <a:miter lim="800000"/>
              <a:headEnd/>
              <a:tailEnd/>
            </a:ln>
          </p:spPr>
          <p:txBody>
            <a:bodyPr wrap="square">
              <a:spAutoFit/>
            </a:bodyPr>
            <a:lstStyle/>
            <a:p>
              <a:pPr algn="ctr" eaLnBrk="0" hangingPunct="0">
                <a:spcBef>
                  <a:spcPct val="50000"/>
                </a:spcBef>
              </a:pPr>
              <a:r>
                <a:rPr lang="en-GB" sz="1600" i="1" dirty="0"/>
                <a:t>JK</a:t>
              </a:r>
              <a:r>
                <a:rPr lang="en-GB" sz="1600" dirty="0"/>
                <a:t> Flip-flop</a:t>
              </a:r>
            </a:p>
          </p:txBody>
        </p:sp>
      </p:grpSp>
      <p:grpSp>
        <p:nvGrpSpPr>
          <p:cNvPr id="88" name="Group 87">
            <a:extLst>
              <a:ext uri="{FF2B5EF4-FFF2-40B4-BE49-F238E27FC236}">
                <a16:creationId xmlns:a16="http://schemas.microsoft.com/office/drawing/2014/main" id="{FA9C92C2-9F36-9A22-4F42-8236CD092D9E}"/>
              </a:ext>
            </a:extLst>
          </p:cNvPr>
          <p:cNvGrpSpPr/>
          <p:nvPr/>
        </p:nvGrpSpPr>
        <p:grpSpPr>
          <a:xfrm>
            <a:off x="4606044" y="1550277"/>
            <a:ext cx="2197092" cy="1311651"/>
            <a:chOff x="928866" y="2956380"/>
            <a:chExt cx="2614348" cy="1523946"/>
          </a:xfrm>
        </p:grpSpPr>
        <p:grpSp>
          <p:nvGrpSpPr>
            <p:cNvPr id="89" name="Group 57">
              <a:extLst>
                <a:ext uri="{FF2B5EF4-FFF2-40B4-BE49-F238E27FC236}">
                  <a16:creationId xmlns:a16="http://schemas.microsoft.com/office/drawing/2014/main" id="{BC26667D-F51B-75CE-8712-A1B127356D2E}"/>
                </a:ext>
              </a:extLst>
            </p:cNvPr>
            <p:cNvGrpSpPr>
              <a:grpSpLocks/>
            </p:cNvGrpSpPr>
            <p:nvPr/>
          </p:nvGrpSpPr>
          <p:grpSpPr bwMode="auto">
            <a:xfrm>
              <a:off x="1042258" y="2956380"/>
              <a:ext cx="2500956" cy="1523946"/>
              <a:chOff x="3648" y="2707"/>
              <a:chExt cx="1977" cy="1269"/>
            </a:xfrm>
          </p:grpSpPr>
          <p:sp>
            <p:nvSpPr>
              <p:cNvPr id="99" name="Rectangle 33">
                <a:extLst>
                  <a:ext uri="{FF2B5EF4-FFF2-40B4-BE49-F238E27FC236}">
                    <a16:creationId xmlns:a16="http://schemas.microsoft.com/office/drawing/2014/main" id="{0DBF88F6-CAA6-5983-823D-25785ADEC7FB}"/>
                  </a:ext>
                </a:extLst>
              </p:cNvPr>
              <p:cNvSpPr>
                <a:spLocks noChangeArrowheads="1"/>
              </p:cNvSpPr>
              <p:nvPr/>
            </p:nvSpPr>
            <p:spPr bwMode="auto">
              <a:xfrm>
                <a:off x="4123" y="3043"/>
                <a:ext cx="1493" cy="576"/>
              </a:xfrm>
              <a:prstGeom prst="rect">
                <a:avLst/>
              </a:prstGeom>
              <a:solidFill>
                <a:schemeClr val="bg1"/>
              </a:solidFill>
              <a:ln w="9525">
                <a:solidFill>
                  <a:srgbClr val="000000"/>
                </a:solidFill>
                <a:miter lim="800000"/>
                <a:headEnd/>
                <a:tailEnd/>
              </a:ln>
            </p:spPr>
            <p:txBody>
              <a:bodyPr/>
              <a:lstStyle/>
              <a:p>
                <a:endParaRPr lang="en-US"/>
              </a:p>
            </p:txBody>
          </p:sp>
          <p:sp>
            <p:nvSpPr>
              <p:cNvPr id="100" name="Line 34">
                <a:extLst>
                  <a:ext uri="{FF2B5EF4-FFF2-40B4-BE49-F238E27FC236}">
                    <a16:creationId xmlns:a16="http://schemas.microsoft.com/office/drawing/2014/main" id="{89A11234-B622-71E0-572B-F98A18E069B4}"/>
                  </a:ext>
                </a:extLst>
              </p:cNvPr>
              <p:cNvSpPr>
                <a:spLocks noChangeShapeType="1"/>
              </p:cNvSpPr>
              <p:nvPr/>
            </p:nvSpPr>
            <p:spPr bwMode="auto">
              <a:xfrm>
                <a:off x="4123" y="3331"/>
                <a:ext cx="1493" cy="0"/>
              </a:xfrm>
              <a:prstGeom prst="line">
                <a:avLst/>
              </a:prstGeom>
              <a:noFill/>
              <a:ln w="9525">
                <a:solidFill>
                  <a:srgbClr val="000000"/>
                </a:solidFill>
                <a:round/>
                <a:headEnd/>
                <a:tailEnd/>
              </a:ln>
            </p:spPr>
            <p:txBody>
              <a:bodyPr/>
              <a:lstStyle/>
              <a:p>
                <a:endParaRPr lang="en-US"/>
              </a:p>
            </p:txBody>
          </p:sp>
          <p:sp>
            <p:nvSpPr>
              <p:cNvPr id="101" name="Line 35">
                <a:extLst>
                  <a:ext uri="{FF2B5EF4-FFF2-40B4-BE49-F238E27FC236}">
                    <a16:creationId xmlns:a16="http://schemas.microsoft.com/office/drawing/2014/main" id="{981E0730-6100-0D35-55CA-36BE6999D8AB}"/>
                  </a:ext>
                </a:extLst>
              </p:cNvPr>
              <p:cNvSpPr>
                <a:spLocks noChangeShapeType="1"/>
              </p:cNvSpPr>
              <p:nvPr/>
            </p:nvSpPr>
            <p:spPr bwMode="auto">
              <a:xfrm>
                <a:off x="4497" y="3043"/>
                <a:ext cx="0" cy="576"/>
              </a:xfrm>
              <a:prstGeom prst="line">
                <a:avLst/>
              </a:prstGeom>
              <a:noFill/>
              <a:ln w="9525">
                <a:solidFill>
                  <a:srgbClr val="000000"/>
                </a:solidFill>
                <a:round/>
                <a:headEnd/>
                <a:tailEnd/>
              </a:ln>
            </p:spPr>
            <p:txBody>
              <a:bodyPr/>
              <a:lstStyle/>
              <a:p>
                <a:endParaRPr lang="en-US"/>
              </a:p>
            </p:txBody>
          </p:sp>
          <p:sp>
            <p:nvSpPr>
              <p:cNvPr id="102" name="Text Box 38">
                <a:extLst>
                  <a:ext uri="{FF2B5EF4-FFF2-40B4-BE49-F238E27FC236}">
                    <a16:creationId xmlns:a16="http://schemas.microsoft.com/office/drawing/2014/main" id="{0E40071F-2F8D-3F77-D908-BD55F26C755C}"/>
                  </a:ext>
                </a:extLst>
              </p:cNvPr>
              <p:cNvSpPr txBox="1">
                <a:spLocks noChangeArrowheads="1"/>
              </p:cNvSpPr>
              <p:nvPr/>
            </p:nvSpPr>
            <p:spPr bwMode="auto">
              <a:xfrm>
                <a:off x="3648" y="3376"/>
                <a:ext cx="432" cy="230"/>
              </a:xfrm>
              <a:prstGeom prst="rect">
                <a:avLst/>
              </a:prstGeom>
              <a:noFill/>
              <a:ln w="9525">
                <a:noFill/>
                <a:miter lim="800000"/>
                <a:headEnd/>
                <a:tailEnd/>
              </a:ln>
            </p:spPr>
            <p:txBody>
              <a:bodyPr/>
              <a:lstStyle/>
              <a:p>
                <a:pPr algn="ctr" eaLnBrk="0" hangingPunct="0"/>
                <a:r>
                  <a:rPr lang="en-GB" sz="1200" b="1" dirty="0">
                    <a:latin typeface="Tahoma" pitchFamily="34" charset="0"/>
                  </a:rPr>
                  <a:t>A</a:t>
                </a:r>
              </a:p>
            </p:txBody>
          </p:sp>
          <p:sp>
            <p:nvSpPr>
              <p:cNvPr id="103" name="AutoShape 39">
                <a:extLst>
                  <a:ext uri="{FF2B5EF4-FFF2-40B4-BE49-F238E27FC236}">
                    <a16:creationId xmlns:a16="http://schemas.microsoft.com/office/drawing/2014/main" id="{B397F3BC-54F2-52AB-C55C-23DF40C979B2}"/>
                  </a:ext>
                </a:extLst>
              </p:cNvPr>
              <p:cNvSpPr>
                <a:spLocks/>
              </p:cNvSpPr>
              <p:nvPr/>
            </p:nvSpPr>
            <p:spPr bwMode="auto">
              <a:xfrm>
                <a:off x="3936" y="3331"/>
                <a:ext cx="137" cy="283"/>
              </a:xfrm>
              <a:prstGeom prst="leftBrace">
                <a:avLst>
                  <a:gd name="adj1" fmla="val 17214"/>
                  <a:gd name="adj2" fmla="val 50000"/>
                </a:avLst>
              </a:prstGeom>
              <a:noFill/>
              <a:ln w="9525">
                <a:solidFill>
                  <a:srgbClr val="000000"/>
                </a:solidFill>
                <a:round/>
                <a:headEnd/>
                <a:tailEnd/>
              </a:ln>
            </p:spPr>
            <p:txBody>
              <a:bodyPr/>
              <a:lstStyle/>
              <a:p>
                <a:endParaRPr lang="en-US"/>
              </a:p>
            </p:txBody>
          </p:sp>
          <p:sp>
            <p:nvSpPr>
              <p:cNvPr id="104" name="AutoShape 40">
                <a:extLst>
                  <a:ext uri="{FF2B5EF4-FFF2-40B4-BE49-F238E27FC236}">
                    <a16:creationId xmlns:a16="http://schemas.microsoft.com/office/drawing/2014/main" id="{4C53F446-26F3-311F-AC51-B1A7FFF42A16}"/>
                  </a:ext>
                </a:extLst>
              </p:cNvPr>
              <p:cNvSpPr>
                <a:spLocks/>
              </p:cNvSpPr>
              <p:nvPr/>
            </p:nvSpPr>
            <p:spPr bwMode="auto">
              <a:xfrm rot="5400000" flipV="1">
                <a:off x="5216" y="2608"/>
                <a:ext cx="89" cy="729"/>
              </a:xfrm>
              <a:prstGeom prst="leftBrace">
                <a:avLst>
                  <a:gd name="adj1" fmla="val 68258"/>
                  <a:gd name="adj2" fmla="val 50000"/>
                </a:avLst>
              </a:prstGeom>
              <a:noFill/>
              <a:ln w="9525">
                <a:solidFill>
                  <a:srgbClr val="000000"/>
                </a:solidFill>
                <a:round/>
                <a:headEnd/>
                <a:tailEnd/>
              </a:ln>
            </p:spPr>
            <p:txBody>
              <a:bodyPr/>
              <a:lstStyle/>
              <a:p>
                <a:endParaRPr lang="en-US"/>
              </a:p>
            </p:txBody>
          </p:sp>
          <p:sp>
            <p:nvSpPr>
              <p:cNvPr id="105" name="Text Box 41">
                <a:extLst>
                  <a:ext uri="{FF2B5EF4-FFF2-40B4-BE49-F238E27FC236}">
                    <a16:creationId xmlns:a16="http://schemas.microsoft.com/office/drawing/2014/main" id="{D66F4477-379C-A4FD-10C6-5A40B11009D5}"/>
                  </a:ext>
                </a:extLst>
              </p:cNvPr>
              <p:cNvSpPr txBox="1">
                <a:spLocks noChangeArrowheads="1"/>
              </p:cNvSpPr>
              <p:nvPr/>
            </p:nvSpPr>
            <p:spPr bwMode="auto">
              <a:xfrm>
                <a:off x="5120" y="2707"/>
                <a:ext cx="275" cy="222"/>
              </a:xfrm>
              <a:prstGeom prst="rect">
                <a:avLst/>
              </a:prstGeom>
              <a:noFill/>
              <a:ln w="9525">
                <a:noFill/>
                <a:miter lim="800000"/>
                <a:headEnd/>
                <a:tailEnd/>
              </a:ln>
            </p:spPr>
            <p:txBody>
              <a:bodyPr/>
              <a:lstStyle/>
              <a:p>
                <a:pPr algn="ctr" eaLnBrk="0" hangingPunct="0"/>
                <a:r>
                  <a:rPr lang="en-GB" sz="1200" b="1" dirty="0">
                    <a:latin typeface="Tahoma" pitchFamily="34" charset="0"/>
                  </a:rPr>
                  <a:t>B</a:t>
                </a:r>
              </a:p>
            </p:txBody>
          </p:sp>
          <p:sp>
            <p:nvSpPr>
              <p:cNvPr id="106" name="Line 42">
                <a:extLst>
                  <a:ext uri="{FF2B5EF4-FFF2-40B4-BE49-F238E27FC236}">
                    <a16:creationId xmlns:a16="http://schemas.microsoft.com/office/drawing/2014/main" id="{76D69906-B307-0A17-DD64-668FA7A39A15}"/>
                  </a:ext>
                </a:extLst>
              </p:cNvPr>
              <p:cNvSpPr>
                <a:spLocks noChangeShapeType="1"/>
              </p:cNvSpPr>
              <p:nvPr/>
            </p:nvSpPr>
            <p:spPr bwMode="auto">
              <a:xfrm>
                <a:off x="4870" y="3043"/>
                <a:ext cx="0" cy="576"/>
              </a:xfrm>
              <a:prstGeom prst="line">
                <a:avLst/>
              </a:prstGeom>
              <a:noFill/>
              <a:ln w="9525">
                <a:solidFill>
                  <a:srgbClr val="000000"/>
                </a:solidFill>
                <a:round/>
                <a:headEnd/>
                <a:tailEnd/>
              </a:ln>
            </p:spPr>
            <p:txBody>
              <a:bodyPr/>
              <a:lstStyle/>
              <a:p>
                <a:endParaRPr lang="en-US"/>
              </a:p>
            </p:txBody>
          </p:sp>
          <p:sp>
            <p:nvSpPr>
              <p:cNvPr id="107" name="Line 43">
                <a:extLst>
                  <a:ext uri="{FF2B5EF4-FFF2-40B4-BE49-F238E27FC236}">
                    <a16:creationId xmlns:a16="http://schemas.microsoft.com/office/drawing/2014/main" id="{9A833615-876F-586A-2B62-9952D54292F8}"/>
                  </a:ext>
                </a:extLst>
              </p:cNvPr>
              <p:cNvSpPr>
                <a:spLocks noChangeShapeType="1"/>
              </p:cNvSpPr>
              <p:nvPr/>
            </p:nvSpPr>
            <p:spPr bwMode="auto">
              <a:xfrm>
                <a:off x="5243" y="3043"/>
                <a:ext cx="0" cy="576"/>
              </a:xfrm>
              <a:prstGeom prst="line">
                <a:avLst/>
              </a:prstGeom>
              <a:noFill/>
              <a:ln w="9525">
                <a:solidFill>
                  <a:srgbClr val="000000"/>
                </a:solidFill>
                <a:round/>
                <a:headEnd/>
                <a:tailEnd/>
              </a:ln>
            </p:spPr>
            <p:txBody>
              <a:bodyPr/>
              <a:lstStyle/>
              <a:p>
                <a:endParaRPr lang="en-US"/>
              </a:p>
            </p:txBody>
          </p:sp>
          <p:sp>
            <p:nvSpPr>
              <p:cNvPr id="108" name="AutoShape 52">
                <a:extLst>
                  <a:ext uri="{FF2B5EF4-FFF2-40B4-BE49-F238E27FC236}">
                    <a16:creationId xmlns:a16="http://schemas.microsoft.com/office/drawing/2014/main" id="{6569C9FC-7FAD-D5FA-E43C-77EE93D760F7}"/>
                  </a:ext>
                </a:extLst>
              </p:cNvPr>
              <p:cNvSpPr>
                <a:spLocks/>
              </p:cNvSpPr>
              <p:nvPr/>
            </p:nvSpPr>
            <p:spPr bwMode="auto">
              <a:xfrm rot="-5400000">
                <a:off x="4817" y="3346"/>
                <a:ext cx="89" cy="729"/>
              </a:xfrm>
              <a:prstGeom prst="leftBrace">
                <a:avLst>
                  <a:gd name="adj1" fmla="val 68258"/>
                  <a:gd name="adj2" fmla="val 50000"/>
                </a:avLst>
              </a:prstGeom>
              <a:noFill/>
              <a:ln w="9525">
                <a:solidFill>
                  <a:srgbClr val="000000"/>
                </a:solidFill>
                <a:round/>
                <a:headEnd/>
                <a:tailEnd/>
              </a:ln>
            </p:spPr>
            <p:txBody>
              <a:bodyPr/>
              <a:lstStyle/>
              <a:p>
                <a:endParaRPr lang="en-US"/>
              </a:p>
            </p:txBody>
          </p:sp>
          <p:sp>
            <p:nvSpPr>
              <p:cNvPr id="109" name="Text Box 53">
                <a:extLst>
                  <a:ext uri="{FF2B5EF4-FFF2-40B4-BE49-F238E27FC236}">
                    <a16:creationId xmlns:a16="http://schemas.microsoft.com/office/drawing/2014/main" id="{EAC7D811-91AA-511C-7BAC-67D18EA62F8F}"/>
                  </a:ext>
                </a:extLst>
              </p:cNvPr>
              <p:cNvSpPr txBox="1">
                <a:spLocks noChangeArrowheads="1"/>
              </p:cNvSpPr>
              <p:nvPr/>
            </p:nvSpPr>
            <p:spPr bwMode="auto">
              <a:xfrm>
                <a:off x="4730" y="3728"/>
                <a:ext cx="275" cy="248"/>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grpSp>
        <p:sp>
          <p:nvSpPr>
            <p:cNvPr id="90" name="Text Box 61">
              <a:extLst>
                <a:ext uri="{FF2B5EF4-FFF2-40B4-BE49-F238E27FC236}">
                  <a16:creationId xmlns:a16="http://schemas.microsoft.com/office/drawing/2014/main" id="{2D6E9F35-3EEA-8EB9-8D05-8D727DA2E097}"/>
                </a:ext>
              </a:extLst>
            </p:cNvPr>
            <p:cNvSpPr txBox="1">
              <a:spLocks noChangeArrowheads="1"/>
            </p:cNvSpPr>
            <p:nvPr/>
          </p:nvSpPr>
          <p:spPr bwMode="auto">
            <a:xfrm>
              <a:off x="2671036" y="3392331"/>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sp>
          <p:nvSpPr>
            <p:cNvPr id="91" name="Text Box 61">
              <a:extLst>
                <a:ext uri="{FF2B5EF4-FFF2-40B4-BE49-F238E27FC236}">
                  <a16:creationId xmlns:a16="http://schemas.microsoft.com/office/drawing/2014/main" id="{76E31A1A-F7AB-3EA2-DF7C-C27AD2996E9A}"/>
                </a:ext>
              </a:extLst>
            </p:cNvPr>
            <p:cNvSpPr txBox="1">
              <a:spLocks noChangeArrowheads="1"/>
            </p:cNvSpPr>
            <p:nvPr/>
          </p:nvSpPr>
          <p:spPr bwMode="auto">
            <a:xfrm>
              <a:off x="1729189"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1</a:t>
              </a:r>
            </a:p>
          </p:txBody>
        </p:sp>
        <p:sp>
          <p:nvSpPr>
            <p:cNvPr id="92" name="Text Box 41">
              <a:extLst>
                <a:ext uri="{FF2B5EF4-FFF2-40B4-BE49-F238E27FC236}">
                  <a16:creationId xmlns:a16="http://schemas.microsoft.com/office/drawing/2014/main" id="{606D29DC-5FC3-007F-A8A8-9F431B1E391D}"/>
                </a:ext>
              </a:extLst>
            </p:cNvPr>
            <p:cNvSpPr txBox="1">
              <a:spLocks noChangeArrowheads="1"/>
            </p:cNvSpPr>
            <p:nvPr/>
          </p:nvSpPr>
          <p:spPr bwMode="auto">
            <a:xfrm>
              <a:off x="928866" y="2983245"/>
              <a:ext cx="586189" cy="339850"/>
            </a:xfrm>
            <a:prstGeom prst="rect">
              <a:avLst/>
            </a:prstGeom>
            <a:noFill/>
            <a:ln w="9525">
              <a:noFill/>
              <a:miter lim="800000"/>
              <a:headEnd/>
              <a:tailEnd/>
            </a:ln>
          </p:spPr>
          <p:txBody>
            <a:bodyPr/>
            <a:lstStyle/>
            <a:p>
              <a:pPr algn="ctr" eaLnBrk="0" hangingPunct="0"/>
              <a:r>
                <a:rPr lang="en-GB" sz="1200" b="1" dirty="0">
                  <a:latin typeface="Tahoma" pitchFamily="34" charset="0"/>
                </a:rPr>
                <a:t>JA</a:t>
              </a:r>
            </a:p>
          </p:txBody>
        </p:sp>
        <p:sp>
          <p:nvSpPr>
            <p:cNvPr id="93" name="Text Box 61">
              <a:extLst>
                <a:ext uri="{FF2B5EF4-FFF2-40B4-BE49-F238E27FC236}">
                  <a16:creationId xmlns:a16="http://schemas.microsoft.com/office/drawing/2014/main" id="{10699C66-B173-AD34-E926-68658275AB23}"/>
                </a:ext>
              </a:extLst>
            </p:cNvPr>
            <p:cNvSpPr txBox="1">
              <a:spLocks noChangeArrowheads="1"/>
            </p:cNvSpPr>
            <p:nvPr/>
          </p:nvSpPr>
          <p:spPr bwMode="auto">
            <a:xfrm>
              <a:off x="2196524"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sp>
          <p:nvSpPr>
            <p:cNvPr id="94" name="Text Box 61">
              <a:extLst>
                <a:ext uri="{FF2B5EF4-FFF2-40B4-BE49-F238E27FC236}">
                  <a16:creationId xmlns:a16="http://schemas.microsoft.com/office/drawing/2014/main" id="{B82977BB-FA63-6779-6446-174ACB45904F}"/>
                </a:ext>
              </a:extLst>
            </p:cNvPr>
            <p:cNvSpPr txBox="1">
              <a:spLocks noChangeArrowheads="1"/>
            </p:cNvSpPr>
            <p:nvPr/>
          </p:nvSpPr>
          <p:spPr bwMode="auto">
            <a:xfrm>
              <a:off x="3134644"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1</a:t>
              </a:r>
            </a:p>
          </p:txBody>
        </p:sp>
        <p:sp>
          <p:nvSpPr>
            <p:cNvPr id="95" name="Text Box 61">
              <a:extLst>
                <a:ext uri="{FF2B5EF4-FFF2-40B4-BE49-F238E27FC236}">
                  <a16:creationId xmlns:a16="http://schemas.microsoft.com/office/drawing/2014/main" id="{9AFFCAA2-9A7F-767A-444B-3403AFBA5671}"/>
                </a:ext>
              </a:extLst>
            </p:cNvPr>
            <p:cNvSpPr txBox="1">
              <a:spLocks noChangeArrowheads="1"/>
            </p:cNvSpPr>
            <p:nvPr/>
          </p:nvSpPr>
          <p:spPr bwMode="auto">
            <a:xfrm>
              <a:off x="1729232" y="3730655"/>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sp>
          <p:nvSpPr>
            <p:cNvPr id="96" name="Text Box 61">
              <a:extLst>
                <a:ext uri="{FF2B5EF4-FFF2-40B4-BE49-F238E27FC236}">
                  <a16:creationId xmlns:a16="http://schemas.microsoft.com/office/drawing/2014/main" id="{AF98BFF0-5229-F263-3C30-52AC24636E3A}"/>
                </a:ext>
              </a:extLst>
            </p:cNvPr>
            <p:cNvSpPr txBox="1">
              <a:spLocks noChangeArrowheads="1"/>
            </p:cNvSpPr>
            <p:nvPr/>
          </p:nvSpPr>
          <p:spPr bwMode="auto">
            <a:xfrm>
              <a:off x="2671036"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sp>
          <p:nvSpPr>
            <p:cNvPr id="97" name="Text Box 61">
              <a:extLst>
                <a:ext uri="{FF2B5EF4-FFF2-40B4-BE49-F238E27FC236}">
                  <a16:creationId xmlns:a16="http://schemas.microsoft.com/office/drawing/2014/main" id="{0B7A3B09-7A13-1E92-3B48-7F4C5C099774}"/>
                </a:ext>
              </a:extLst>
            </p:cNvPr>
            <p:cNvSpPr txBox="1">
              <a:spLocks noChangeArrowheads="1"/>
            </p:cNvSpPr>
            <p:nvPr/>
          </p:nvSpPr>
          <p:spPr bwMode="auto">
            <a:xfrm>
              <a:off x="2196524"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sp>
          <p:nvSpPr>
            <p:cNvPr id="98" name="Text Box 61">
              <a:extLst>
                <a:ext uri="{FF2B5EF4-FFF2-40B4-BE49-F238E27FC236}">
                  <a16:creationId xmlns:a16="http://schemas.microsoft.com/office/drawing/2014/main" id="{48B38930-45DB-75E8-9A33-3D730F66CB13}"/>
                </a:ext>
              </a:extLst>
            </p:cNvPr>
            <p:cNvSpPr txBox="1">
              <a:spLocks noChangeArrowheads="1"/>
            </p:cNvSpPr>
            <p:nvPr/>
          </p:nvSpPr>
          <p:spPr bwMode="auto">
            <a:xfrm>
              <a:off x="3134644"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grpSp>
      <p:grpSp>
        <p:nvGrpSpPr>
          <p:cNvPr id="132" name="Group 131">
            <a:extLst>
              <a:ext uri="{FF2B5EF4-FFF2-40B4-BE49-F238E27FC236}">
                <a16:creationId xmlns:a16="http://schemas.microsoft.com/office/drawing/2014/main" id="{2411C2C4-0BB2-9D2E-38A8-D9700A4392D9}"/>
              </a:ext>
            </a:extLst>
          </p:cNvPr>
          <p:cNvGrpSpPr/>
          <p:nvPr/>
        </p:nvGrpSpPr>
        <p:grpSpPr>
          <a:xfrm>
            <a:off x="6792142" y="1550277"/>
            <a:ext cx="2197092" cy="1311651"/>
            <a:chOff x="928866" y="2956380"/>
            <a:chExt cx="2614348" cy="1523946"/>
          </a:xfrm>
        </p:grpSpPr>
        <p:grpSp>
          <p:nvGrpSpPr>
            <p:cNvPr id="133" name="Group 57">
              <a:extLst>
                <a:ext uri="{FF2B5EF4-FFF2-40B4-BE49-F238E27FC236}">
                  <a16:creationId xmlns:a16="http://schemas.microsoft.com/office/drawing/2014/main" id="{A354D135-88F4-588C-FEF0-2380044F85F6}"/>
                </a:ext>
              </a:extLst>
            </p:cNvPr>
            <p:cNvGrpSpPr>
              <a:grpSpLocks/>
            </p:cNvGrpSpPr>
            <p:nvPr/>
          </p:nvGrpSpPr>
          <p:grpSpPr bwMode="auto">
            <a:xfrm>
              <a:off x="1042258" y="2956380"/>
              <a:ext cx="2500956" cy="1523946"/>
              <a:chOff x="3648" y="2707"/>
              <a:chExt cx="1977" cy="1269"/>
            </a:xfrm>
          </p:grpSpPr>
          <p:sp>
            <p:nvSpPr>
              <p:cNvPr id="143" name="Rectangle 33">
                <a:extLst>
                  <a:ext uri="{FF2B5EF4-FFF2-40B4-BE49-F238E27FC236}">
                    <a16:creationId xmlns:a16="http://schemas.microsoft.com/office/drawing/2014/main" id="{30E4E8A3-D242-3558-3772-839815E1B05F}"/>
                  </a:ext>
                </a:extLst>
              </p:cNvPr>
              <p:cNvSpPr>
                <a:spLocks noChangeArrowheads="1"/>
              </p:cNvSpPr>
              <p:nvPr/>
            </p:nvSpPr>
            <p:spPr bwMode="auto">
              <a:xfrm>
                <a:off x="4123" y="3043"/>
                <a:ext cx="1493" cy="576"/>
              </a:xfrm>
              <a:prstGeom prst="rect">
                <a:avLst/>
              </a:prstGeom>
              <a:solidFill>
                <a:schemeClr val="bg1"/>
              </a:solidFill>
              <a:ln w="9525">
                <a:solidFill>
                  <a:srgbClr val="000000"/>
                </a:solidFill>
                <a:miter lim="800000"/>
                <a:headEnd/>
                <a:tailEnd/>
              </a:ln>
            </p:spPr>
            <p:txBody>
              <a:bodyPr/>
              <a:lstStyle/>
              <a:p>
                <a:endParaRPr lang="en-US"/>
              </a:p>
            </p:txBody>
          </p:sp>
          <p:sp>
            <p:nvSpPr>
              <p:cNvPr id="144" name="Line 34">
                <a:extLst>
                  <a:ext uri="{FF2B5EF4-FFF2-40B4-BE49-F238E27FC236}">
                    <a16:creationId xmlns:a16="http://schemas.microsoft.com/office/drawing/2014/main" id="{F35958E5-E9A4-B036-FE8F-2924ED86A56C}"/>
                  </a:ext>
                </a:extLst>
              </p:cNvPr>
              <p:cNvSpPr>
                <a:spLocks noChangeShapeType="1"/>
              </p:cNvSpPr>
              <p:nvPr/>
            </p:nvSpPr>
            <p:spPr bwMode="auto">
              <a:xfrm>
                <a:off x="4123" y="3331"/>
                <a:ext cx="1493" cy="0"/>
              </a:xfrm>
              <a:prstGeom prst="line">
                <a:avLst/>
              </a:prstGeom>
              <a:noFill/>
              <a:ln w="9525">
                <a:solidFill>
                  <a:srgbClr val="000000"/>
                </a:solidFill>
                <a:round/>
                <a:headEnd/>
                <a:tailEnd/>
              </a:ln>
            </p:spPr>
            <p:txBody>
              <a:bodyPr/>
              <a:lstStyle/>
              <a:p>
                <a:endParaRPr lang="en-US"/>
              </a:p>
            </p:txBody>
          </p:sp>
          <p:sp>
            <p:nvSpPr>
              <p:cNvPr id="145" name="Line 35">
                <a:extLst>
                  <a:ext uri="{FF2B5EF4-FFF2-40B4-BE49-F238E27FC236}">
                    <a16:creationId xmlns:a16="http://schemas.microsoft.com/office/drawing/2014/main" id="{F712C1B1-BD85-FB67-19F4-7AA1A6A8DADC}"/>
                  </a:ext>
                </a:extLst>
              </p:cNvPr>
              <p:cNvSpPr>
                <a:spLocks noChangeShapeType="1"/>
              </p:cNvSpPr>
              <p:nvPr/>
            </p:nvSpPr>
            <p:spPr bwMode="auto">
              <a:xfrm>
                <a:off x="4497" y="3043"/>
                <a:ext cx="0" cy="576"/>
              </a:xfrm>
              <a:prstGeom prst="line">
                <a:avLst/>
              </a:prstGeom>
              <a:noFill/>
              <a:ln w="9525">
                <a:solidFill>
                  <a:srgbClr val="000000"/>
                </a:solidFill>
                <a:round/>
                <a:headEnd/>
                <a:tailEnd/>
              </a:ln>
            </p:spPr>
            <p:txBody>
              <a:bodyPr/>
              <a:lstStyle/>
              <a:p>
                <a:endParaRPr lang="en-US"/>
              </a:p>
            </p:txBody>
          </p:sp>
          <p:sp>
            <p:nvSpPr>
              <p:cNvPr id="146" name="Text Box 38">
                <a:extLst>
                  <a:ext uri="{FF2B5EF4-FFF2-40B4-BE49-F238E27FC236}">
                    <a16:creationId xmlns:a16="http://schemas.microsoft.com/office/drawing/2014/main" id="{B957CCF3-491C-5EF0-DC7F-0BE3A320C888}"/>
                  </a:ext>
                </a:extLst>
              </p:cNvPr>
              <p:cNvSpPr txBox="1">
                <a:spLocks noChangeArrowheads="1"/>
              </p:cNvSpPr>
              <p:nvPr/>
            </p:nvSpPr>
            <p:spPr bwMode="auto">
              <a:xfrm>
                <a:off x="3648" y="3376"/>
                <a:ext cx="432" cy="230"/>
              </a:xfrm>
              <a:prstGeom prst="rect">
                <a:avLst/>
              </a:prstGeom>
              <a:noFill/>
              <a:ln w="9525">
                <a:noFill/>
                <a:miter lim="800000"/>
                <a:headEnd/>
                <a:tailEnd/>
              </a:ln>
            </p:spPr>
            <p:txBody>
              <a:bodyPr/>
              <a:lstStyle/>
              <a:p>
                <a:pPr algn="ctr" eaLnBrk="0" hangingPunct="0"/>
                <a:r>
                  <a:rPr lang="en-GB" sz="1200" b="1" dirty="0">
                    <a:latin typeface="Tahoma" pitchFamily="34" charset="0"/>
                  </a:rPr>
                  <a:t>A</a:t>
                </a:r>
              </a:p>
            </p:txBody>
          </p:sp>
          <p:sp>
            <p:nvSpPr>
              <p:cNvPr id="147" name="AutoShape 39">
                <a:extLst>
                  <a:ext uri="{FF2B5EF4-FFF2-40B4-BE49-F238E27FC236}">
                    <a16:creationId xmlns:a16="http://schemas.microsoft.com/office/drawing/2014/main" id="{878E58FC-3251-138D-DC7A-4746CF949B0E}"/>
                  </a:ext>
                </a:extLst>
              </p:cNvPr>
              <p:cNvSpPr>
                <a:spLocks/>
              </p:cNvSpPr>
              <p:nvPr/>
            </p:nvSpPr>
            <p:spPr bwMode="auto">
              <a:xfrm>
                <a:off x="3936" y="3331"/>
                <a:ext cx="137" cy="283"/>
              </a:xfrm>
              <a:prstGeom prst="leftBrace">
                <a:avLst>
                  <a:gd name="adj1" fmla="val 17214"/>
                  <a:gd name="adj2" fmla="val 50000"/>
                </a:avLst>
              </a:prstGeom>
              <a:noFill/>
              <a:ln w="9525">
                <a:solidFill>
                  <a:srgbClr val="000000"/>
                </a:solidFill>
                <a:round/>
                <a:headEnd/>
                <a:tailEnd/>
              </a:ln>
            </p:spPr>
            <p:txBody>
              <a:bodyPr/>
              <a:lstStyle/>
              <a:p>
                <a:endParaRPr lang="en-US"/>
              </a:p>
            </p:txBody>
          </p:sp>
          <p:sp>
            <p:nvSpPr>
              <p:cNvPr id="148" name="AutoShape 40">
                <a:extLst>
                  <a:ext uri="{FF2B5EF4-FFF2-40B4-BE49-F238E27FC236}">
                    <a16:creationId xmlns:a16="http://schemas.microsoft.com/office/drawing/2014/main" id="{A6FDF835-4BDA-8539-EE82-C01CBEA8936D}"/>
                  </a:ext>
                </a:extLst>
              </p:cNvPr>
              <p:cNvSpPr>
                <a:spLocks/>
              </p:cNvSpPr>
              <p:nvPr/>
            </p:nvSpPr>
            <p:spPr bwMode="auto">
              <a:xfrm rot="5400000" flipV="1">
                <a:off x="5216" y="2608"/>
                <a:ext cx="89" cy="729"/>
              </a:xfrm>
              <a:prstGeom prst="leftBrace">
                <a:avLst>
                  <a:gd name="adj1" fmla="val 68258"/>
                  <a:gd name="adj2" fmla="val 50000"/>
                </a:avLst>
              </a:prstGeom>
              <a:noFill/>
              <a:ln w="9525">
                <a:solidFill>
                  <a:srgbClr val="000000"/>
                </a:solidFill>
                <a:round/>
                <a:headEnd/>
                <a:tailEnd/>
              </a:ln>
            </p:spPr>
            <p:txBody>
              <a:bodyPr/>
              <a:lstStyle/>
              <a:p>
                <a:endParaRPr lang="en-US"/>
              </a:p>
            </p:txBody>
          </p:sp>
          <p:sp>
            <p:nvSpPr>
              <p:cNvPr id="149" name="Text Box 41">
                <a:extLst>
                  <a:ext uri="{FF2B5EF4-FFF2-40B4-BE49-F238E27FC236}">
                    <a16:creationId xmlns:a16="http://schemas.microsoft.com/office/drawing/2014/main" id="{4C4DC14F-684D-7A63-7F2E-F6F6852EBB92}"/>
                  </a:ext>
                </a:extLst>
              </p:cNvPr>
              <p:cNvSpPr txBox="1">
                <a:spLocks noChangeArrowheads="1"/>
              </p:cNvSpPr>
              <p:nvPr/>
            </p:nvSpPr>
            <p:spPr bwMode="auto">
              <a:xfrm>
                <a:off x="5120" y="2707"/>
                <a:ext cx="275" cy="222"/>
              </a:xfrm>
              <a:prstGeom prst="rect">
                <a:avLst/>
              </a:prstGeom>
              <a:noFill/>
              <a:ln w="9525">
                <a:noFill/>
                <a:miter lim="800000"/>
                <a:headEnd/>
                <a:tailEnd/>
              </a:ln>
            </p:spPr>
            <p:txBody>
              <a:bodyPr/>
              <a:lstStyle/>
              <a:p>
                <a:pPr algn="ctr" eaLnBrk="0" hangingPunct="0"/>
                <a:r>
                  <a:rPr lang="en-GB" sz="1200" b="1" dirty="0">
                    <a:latin typeface="Tahoma" pitchFamily="34" charset="0"/>
                  </a:rPr>
                  <a:t>B</a:t>
                </a:r>
              </a:p>
            </p:txBody>
          </p:sp>
          <p:sp>
            <p:nvSpPr>
              <p:cNvPr id="150" name="Line 42">
                <a:extLst>
                  <a:ext uri="{FF2B5EF4-FFF2-40B4-BE49-F238E27FC236}">
                    <a16:creationId xmlns:a16="http://schemas.microsoft.com/office/drawing/2014/main" id="{36B876A1-7140-05C3-62F2-242F9D041BCF}"/>
                  </a:ext>
                </a:extLst>
              </p:cNvPr>
              <p:cNvSpPr>
                <a:spLocks noChangeShapeType="1"/>
              </p:cNvSpPr>
              <p:nvPr/>
            </p:nvSpPr>
            <p:spPr bwMode="auto">
              <a:xfrm>
                <a:off x="4870" y="3043"/>
                <a:ext cx="0" cy="576"/>
              </a:xfrm>
              <a:prstGeom prst="line">
                <a:avLst/>
              </a:prstGeom>
              <a:noFill/>
              <a:ln w="9525">
                <a:solidFill>
                  <a:srgbClr val="000000"/>
                </a:solidFill>
                <a:round/>
                <a:headEnd/>
                <a:tailEnd/>
              </a:ln>
            </p:spPr>
            <p:txBody>
              <a:bodyPr/>
              <a:lstStyle/>
              <a:p>
                <a:endParaRPr lang="en-US"/>
              </a:p>
            </p:txBody>
          </p:sp>
          <p:sp>
            <p:nvSpPr>
              <p:cNvPr id="151" name="Line 43">
                <a:extLst>
                  <a:ext uri="{FF2B5EF4-FFF2-40B4-BE49-F238E27FC236}">
                    <a16:creationId xmlns:a16="http://schemas.microsoft.com/office/drawing/2014/main" id="{9E0D3F50-6729-1639-F4BF-7FF09D633049}"/>
                  </a:ext>
                </a:extLst>
              </p:cNvPr>
              <p:cNvSpPr>
                <a:spLocks noChangeShapeType="1"/>
              </p:cNvSpPr>
              <p:nvPr/>
            </p:nvSpPr>
            <p:spPr bwMode="auto">
              <a:xfrm>
                <a:off x="5243" y="3043"/>
                <a:ext cx="0" cy="576"/>
              </a:xfrm>
              <a:prstGeom prst="line">
                <a:avLst/>
              </a:prstGeom>
              <a:noFill/>
              <a:ln w="9525">
                <a:solidFill>
                  <a:srgbClr val="000000"/>
                </a:solidFill>
                <a:round/>
                <a:headEnd/>
                <a:tailEnd/>
              </a:ln>
            </p:spPr>
            <p:txBody>
              <a:bodyPr/>
              <a:lstStyle/>
              <a:p>
                <a:endParaRPr lang="en-US"/>
              </a:p>
            </p:txBody>
          </p:sp>
          <p:sp>
            <p:nvSpPr>
              <p:cNvPr id="152" name="AutoShape 52">
                <a:extLst>
                  <a:ext uri="{FF2B5EF4-FFF2-40B4-BE49-F238E27FC236}">
                    <a16:creationId xmlns:a16="http://schemas.microsoft.com/office/drawing/2014/main" id="{B4DAB77D-6C44-97EE-74B9-278DA753B49A}"/>
                  </a:ext>
                </a:extLst>
              </p:cNvPr>
              <p:cNvSpPr>
                <a:spLocks/>
              </p:cNvSpPr>
              <p:nvPr/>
            </p:nvSpPr>
            <p:spPr bwMode="auto">
              <a:xfrm rot="-5400000">
                <a:off x="4817" y="3346"/>
                <a:ext cx="89" cy="729"/>
              </a:xfrm>
              <a:prstGeom prst="leftBrace">
                <a:avLst>
                  <a:gd name="adj1" fmla="val 68258"/>
                  <a:gd name="adj2" fmla="val 50000"/>
                </a:avLst>
              </a:prstGeom>
              <a:noFill/>
              <a:ln w="9525">
                <a:solidFill>
                  <a:srgbClr val="000000"/>
                </a:solidFill>
                <a:round/>
                <a:headEnd/>
                <a:tailEnd/>
              </a:ln>
            </p:spPr>
            <p:txBody>
              <a:bodyPr/>
              <a:lstStyle/>
              <a:p>
                <a:endParaRPr lang="en-US"/>
              </a:p>
            </p:txBody>
          </p:sp>
          <p:sp>
            <p:nvSpPr>
              <p:cNvPr id="153" name="Text Box 53">
                <a:extLst>
                  <a:ext uri="{FF2B5EF4-FFF2-40B4-BE49-F238E27FC236}">
                    <a16:creationId xmlns:a16="http://schemas.microsoft.com/office/drawing/2014/main" id="{19294643-A45C-E05E-4B0E-0D941332D2AB}"/>
                  </a:ext>
                </a:extLst>
              </p:cNvPr>
              <p:cNvSpPr txBox="1">
                <a:spLocks noChangeArrowheads="1"/>
              </p:cNvSpPr>
              <p:nvPr/>
            </p:nvSpPr>
            <p:spPr bwMode="auto">
              <a:xfrm>
                <a:off x="4730" y="3728"/>
                <a:ext cx="275" cy="248"/>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grpSp>
        <p:sp>
          <p:nvSpPr>
            <p:cNvPr id="134" name="Text Box 61">
              <a:extLst>
                <a:ext uri="{FF2B5EF4-FFF2-40B4-BE49-F238E27FC236}">
                  <a16:creationId xmlns:a16="http://schemas.microsoft.com/office/drawing/2014/main" id="{69D301A7-D599-8AB7-9051-AF151FD9EA2B}"/>
                </a:ext>
              </a:extLst>
            </p:cNvPr>
            <p:cNvSpPr txBox="1">
              <a:spLocks noChangeArrowheads="1"/>
            </p:cNvSpPr>
            <p:nvPr/>
          </p:nvSpPr>
          <p:spPr bwMode="auto">
            <a:xfrm>
              <a:off x="2671036" y="3392331"/>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sp>
          <p:nvSpPr>
            <p:cNvPr id="135" name="Text Box 61">
              <a:extLst>
                <a:ext uri="{FF2B5EF4-FFF2-40B4-BE49-F238E27FC236}">
                  <a16:creationId xmlns:a16="http://schemas.microsoft.com/office/drawing/2014/main" id="{04F6232F-0C09-B92E-0D88-1E879C1947E7}"/>
                </a:ext>
              </a:extLst>
            </p:cNvPr>
            <p:cNvSpPr txBox="1">
              <a:spLocks noChangeArrowheads="1"/>
            </p:cNvSpPr>
            <p:nvPr/>
          </p:nvSpPr>
          <p:spPr bwMode="auto">
            <a:xfrm>
              <a:off x="1729189"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sp>
          <p:nvSpPr>
            <p:cNvPr id="136" name="Text Box 41">
              <a:extLst>
                <a:ext uri="{FF2B5EF4-FFF2-40B4-BE49-F238E27FC236}">
                  <a16:creationId xmlns:a16="http://schemas.microsoft.com/office/drawing/2014/main" id="{1161D382-DB2F-A4B7-FDDE-1E52BDAB869C}"/>
                </a:ext>
              </a:extLst>
            </p:cNvPr>
            <p:cNvSpPr txBox="1">
              <a:spLocks noChangeArrowheads="1"/>
            </p:cNvSpPr>
            <p:nvPr/>
          </p:nvSpPr>
          <p:spPr bwMode="auto">
            <a:xfrm>
              <a:off x="928866" y="2983245"/>
              <a:ext cx="586189" cy="339850"/>
            </a:xfrm>
            <a:prstGeom prst="rect">
              <a:avLst/>
            </a:prstGeom>
            <a:noFill/>
            <a:ln w="9525">
              <a:noFill/>
              <a:miter lim="800000"/>
              <a:headEnd/>
              <a:tailEnd/>
            </a:ln>
          </p:spPr>
          <p:txBody>
            <a:bodyPr/>
            <a:lstStyle/>
            <a:p>
              <a:pPr algn="ctr" eaLnBrk="0" hangingPunct="0"/>
              <a:r>
                <a:rPr lang="en-GB" sz="1200" b="1" dirty="0">
                  <a:latin typeface="Tahoma" pitchFamily="34" charset="0"/>
                </a:rPr>
                <a:t>KA</a:t>
              </a:r>
            </a:p>
          </p:txBody>
        </p:sp>
        <p:sp>
          <p:nvSpPr>
            <p:cNvPr id="137" name="Text Box 61">
              <a:extLst>
                <a:ext uri="{FF2B5EF4-FFF2-40B4-BE49-F238E27FC236}">
                  <a16:creationId xmlns:a16="http://schemas.microsoft.com/office/drawing/2014/main" id="{21A03223-4336-2495-3D97-C12B76E6F97F}"/>
                </a:ext>
              </a:extLst>
            </p:cNvPr>
            <p:cNvSpPr txBox="1">
              <a:spLocks noChangeArrowheads="1"/>
            </p:cNvSpPr>
            <p:nvPr/>
          </p:nvSpPr>
          <p:spPr bwMode="auto">
            <a:xfrm>
              <a:off x="2196524"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sp>
          <p:nvSpPr>
            <p:cNvPr id="138" name="Text Box 61">
              <a:extLst>
                <a:ext uri="{FF2B5EF4-FFF2-40B4-BE49-F238E27FC236}">
                  <a16:creationId xmlns:a16="http://schemas.microsoft.com/office/drawing/2014/main" id="{9960FFE2-05A1-A6CE-D67C-2DA704405716}"/>
                </a:ext>
              </a:extLst>
            </p:cNvPr>
            <p:cNvSpPr txBox="1">
              <a:spLocks noChangeArrowheads="1"/>
            </p:cNvSpPr>
            <p:nvPr/>
          </p:nvSpPr>
          <p:spPr bwMode="auto">
            <a:xfrm>
              <a:off x="3134644"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sp>
          <p:nvSpPr>
            <p:cNvPr id="139" name="Text Box 61">
              <a:extLst>
                <a:ext uri="{FF2B5EF4-FFF2-40B4-BE49-F238E27FC236}">
                  <a16:creationId xmlns:a16="http://schemas.microsoft.com/office/drawing/2014/main" id="{027A838C-9E0A-9025-7FE8-86C17B2CD5F6}"/>
                </a:ext>
              </a:extLst>
            </p:cNvPr>
            <p:cNvSpPr txBox="1">
              <a:spLocks noChangeArrowheads="1"/>
            </p:cNvSpPr>
            <p:nvPr/>
          </p:nvSpPr>
          <p:spPr bwMode="auto">
            <a:xfrm>
              <a:off x="1729232" y="3730655"/>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1</a:t>
              </a:r>
            </a:p>
          </p:txBody>
        </p:sp>
        <p:sp>
          <p:nvSpPr>
            <p:cNvPr id="140" name="Text Box 61">
              <a:extLst>
                <a:ext uri="{FF2B5EF4-FFF2-40B4-BE49-F238E27FC236}">
                  <a16:creationId xmlns:a16="http://schemas.microsoft.com/office/drawing/2014/main" id="{A69781A2-9454-9BA6-7439-F6134934E0E8}"/>
                </a:ext>
              </a:extLst>
            </p:cNvPr>
            <p:cNvSpPr txBox="1">
              <a:spLocks noChangeArrowheads="1"/>
            </p:cNvSpPr>
            <p:nvPr/>
          </p:nvSpPr>
          <p:spPr bwMode="auto">
            <a:xfrm>
              <a:off x="2671036"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sp>
          <p:nvSpPr>
            <p:cNvPr id="141" name="Text Box 61">
              <a:extLst>
                <a:ext uri="{FF2B5EF4-FFF2-40B4-BE49-F238E27FC236}">
                  <a16:creationId xmlns:a16="http://schemas.microsoft.com/office/drawing/2014/main" id="{01B33308-0CDD-F679-0FEA-8FEEF93D7FF3}"/>
                </a:ext>
              </a:extLst>
            </p:cNvPr>
            <p:cNvSpPr txBox="1">
              <a:spLocks noChangeArrowheads="1"/>
            </p:cNvSpPr>
            <p:nvPr/>
          </p:nvSpPr>
          <p:spPr bwMode="auto">
            <a:xfrm>
              <a:off x="2196524"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sp>
          <p:nvSpPr>
            <p:cNvPr id="142" name="Text Box 61">
              <a:extLst>
                <a:ext uri="{FF2B5EF4-FFF2-40B4-BE49-F238E27FC236}">
                  <a16:creationId xmlns:a16="http://schemas.microsoft.com/office/drawing/2014/main" id="{27CDEFC2-CB37-7265-17A5-833FB90221F4}"/>
                </a:ext>
              </a:extLst>
            </p:cNvPr>
            <p:cNvSpPr txBox="1">
              <a:spLocks noChangeArrowheads="1"/>
            </p:cNvSpPr>
            <p:nvPr/>
          </p:nvSpPr>
          <p:spPr bwMode="auto">
            <a:xfrm>
              <a:off x="3134644"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1</a:t>
              </a:r>
            </a:p>
          </p:txBody>
        </p:sp>
      </p:grpSp>
      <p:grpSp>
        <p:nvGrpSpPr>
          <p:cNvPr id="154" name="Group 153">
            <a:extLst>
              <a:ext uri="{FF2B5EF4-FFF2-40B4-BE49-F238E27FC236}">
                <a16:creationId xmlns:a16="http://schemas.microsoft.com/office/drawing/2014/main" id="{65C9AA00-A734-2DA3-E4F9-F1A3B379D04E}"/>
              </a:ext>
            </a:extLst>
          </p:cNvPr>
          <p:cNvGrpSpPr/>
          <p:nvPr/>
        </p:nvGrpSpPr>
        <p:grpSpPr>
          <a:xfrm>
            <a:off x="4606044" y="2949147"/>
            <a:ext cx="2197092" cy="1311651"/>
            <a:chOff x="928866" y="2956380"/>
            <a:chExt cx="2614348" cy="1523946"/>
          </a:xfrm>
        </p:grpSpPr>
        <p:grpSp>
          <p:nvGrpSpPr>
            <p:cNvPr id="155" name="Group 57">
              <a:extLst>
                <a:ext uri="{FF2B5EF4-FFF2-40B4-BE49-F238E27FC236}">
                  <a16:creationId xmlns:a16="http://schemas.microsoft.com/office/drawing/2014/main" id="{213CEC18-71BA-8B9C-ECBD-1A19C61165DD}"/>
                </a:ext>
              </a:extLst>
            </p:cNvPr>
            <p:cNvGrpSpPr>
              <a:grpSpLocks/>
            </p:cNvGrpSpPr>
            <p:nvPr/>
          </p:nvGrpSpPr>
          <p:grpSpPr bwMode="auto">
            <a:xfrm>
              <a:off x="1042258" y="2956380"/>
              <a:ext cx="2500956" cy="1523946"/>
              <a:chOff x="3648" y="2707"/>
              <a:chExt cx="1977" cy="1269"/>
            </a:xfrm>
          </p:grpSpPr>
          <p:sp>
            <p:nvSpPr>
              <p:cNvPr id="165" name="Rectangle 33">
                <a:extLst>
                  <a:ext uri="{FF2B5EF4-FFF2-40B4-BE49-F238E27FC236}">
                    <a16:creationId xmlns:a16="http://schemas.microsoft.com/office/drawing/2014/main" id="{E0E5CC52-49D8-B5B5-CC3A-65F2D8CB9C35}"/>
                  </a:ext>
                </a:extLst>
              </p:cNvPr>
              <p:cNvSpPr>
                <a:spLocks noChangeArrowheads="1"/>
              </p:cNvSpPr>
              <p:nvPr/>
            </p:nvSpPr>
            <p:spPr bwMode="auto">
              <a:xfrm>
                <a:off x="4123" y="3043"/>
                <a:ext cx="1493" cy="576"/>
              </a:xfrm>
              <a:prstGeom prst="rect">
                <a:avLst/>
              </a:prstGeom>
              <a:solidFill>
                <a:schemeClr val="bg1"/>
              </a:solidFill>
              <a:ln w="9525">
                <a:solidFill>
                  <a:srgbClr val="000000"/>
                </a:solidFill>
                <a:miter lim="800000"/>
                <a:headEnd/>
                <a:tailEnd/>
              </a:ln>
            </p:spPr>
            <p:txBody>
              <a:bodyPr/>
              <a:lstStyle/>
              <a:p>
                <a:endParaRPr lang="en-US"/>
              </a:p>
            </p:txBody>
          </p:sp>
          <p:sp>
            <p:nvSpPr>
              <p:cNvPr id="166" name="Line 34">
                <a:extLst>
                  <a:ext uri="{FF2B5EF4-FFF2-40B4-BE49-F238E27FC236}">
                    <a16:creationId xmlns:a16="http://schemas.microsoft.com/office/drawing/2014/main" id="{0265410A-65AD-B0A1-714D-A032385BB002}"/>
                  </a:ext>
                </a:extLst>
              </p:cNvPr>
              <p:cNvSpPr>
                <a:spLocks noChangeShapeType="1"/>
              </p:cNvSpPr>
              <p:nvPr/>
            </p:nvSpPr>
            <p:spPr bwMode="auto">
              <a:xfrm>
                <a:off x="4123" y="3331"/>
                <a:ext cx="1493" cy="0"/>
              </a:xfrm>
              <a:prstGeom prst="line">
                <a:avLst/>
              </a:prstGeom>
              <a:noFill/>
              <a:ln w="9525">
                <a:solidFill>
                  <a:srgbClr val="000000"/>
                </a:solidFill>
                <a:round/>
                <a:headEnd/>
                <a:tailEnd/>
              </a:ln>
            </p:spPr>
            <p:txBody>
              <a:bodyPr/>
              <a:lstStyle/>
              <a:p>
                <a:endParaRPr lang="en-US"/>
              </a:p>
            </p:txBody>
          </p:sp>
          <p:sp>
            <p:nvSpPr>
              <p:cNvPr id="167" name="Line 35">
                <a:extLst>
                  <a:ext uri="{FF2B5EF4-FFF2-40B4-BE49-F238E27FC236}">
                    <a16:creationId xmlns:a16="http://schemas.microsoft.com/office/drawing/2014/main" id="{BD2EB440-ED0D-6376-F4BB-E70CBA73AFE4}"/>
                  </a:ext>
                </a:extLst>
              </p:cNvPr>
              <p:cNvSpPr>
                <a:spLocks noChangeShapeType="1"/>
              </p:cNvSpPr>
              <p:nvPr/>
            </p:nvSpPr>
            <p:spPr bwMode="auto">
              <a:xfrm>
                <a:off x="4497" y="3043"/>
                <a:ext cx="0" cy="576"/>
              </a:xfrm>
              <a:prstGeom prst="line">
                <a:avLst/>
              </a:prstGeom>
              <a:noFill/>
              <a:ln w="9525">
                <a:solidFill>
                  <a:srgbClr val="000000"/>
                </a:solidFill>
                <a:round/>
                <a:headEnd/>
                <a:tailEnd/>
              </a:ln>
            </p:spPr>
            <p:txBody>
              <a:bodyPr/>
              <a:lstStyle/>
              <a:p>
                <a:endParaRPr lang="en-US"/>
              </a:p>
            </p:txBody>
          </p:sp>
          <p:sp>
            <p:nvSpPr>
              <p:cNvPr id="168" name="Text Box 38">
                <a:extLst>
                  <a:ext uri="{FF2B5EF4-FFF2-40B4-BE49-F238E27FC236}">
                    <a16:creationId xmlns:a16="http://schemas.microsoft.com/office/drawing/2014/main" id="{EDDAF6A9-A61A-CBA2-4AEC-A1AAA93D05CD}"/>
                  </a:ext>
                </a:extLst>
              </p:cNvPr>
              <p:cNvSpPr txBox="1">
                <a:spLocks noChangeArrowheads="1"/>
              </p:cNvSpPr>
              <p:nvPr/>
            </p:nvSpPr>
            <p:spPr bwMode="auto">
              <a:xfrm>
                <a:off x="3648" y="3376"/>
                <a:ext cx="432" cy="230"/>
              </a:xfrm>
              <a:prstGeom prst="rect">
                <a:avLst/>
              </a:prstGeom>
              <a:noFill/>
              <a:ln w="9525">
                <a:noFill/>
                <a:miter lim="800000"/>
                <a:headEnd/>
                <a:tailEnd/>
              </a:ln>
            </p:spPr>
            <p:txBody>
              <a:bodyPr/>
              <a:lstStyle/>
              <a:p>
                <a:pPr algn="ctr" eaLnBrk="0" hangingPunct="0"/>
                <a:r>
                  <a:rPr lang="en-GB" sz="1200" b="1" dirty="0">
                    <a:latin typeface="Tahoma" pitchFamily="34" charset="0"/>
                  </a:rPr>
                  <a:t>A</a:t>
                </a:r>
              </a:p>
            </p:txBody>
          </p:sp>
          <p:sp>
            <p:nvSpPr>
              <p:cNvPr id="169" name="AutoShape 39">
                <a:extLst>
                  <a:ext uri="{FF2B5EF4-FFF2-40B4-BE49-F238E27FC236}">
                    <a16:creationId xmlns:a16="http://schemas.microsoft.com/office/drawing/2014/main" id="{3AA462E7-3304-DA3E-DB53-9CDEBA6E0916}"/>
                  </a:ext>
                </a:extLst>
              </p:cNvPr>
              <p:cNvSpPr>
                <a:spLocks/>
              </p:cNvSpPr>
              <p:nvPr/>
            </p:nvSpPr>
            <p:spPr bwMode="auto">
              <a:xfrm>
                <a:off x="3936" y="3331"/>
                <a:ext cx="137" cy="283"/>
              </a:xfrm>
              <a:prstGeom prst="leftBrace">
                <a:avLst>
                  <a:gd name="adj1" fmla="val 17214"/>
                  <a:gd name="adj2" fmla="val 50000"/>
                </a:avLst>
              </a:prstGeom>
              <a:noFill/>
              <a:ln w="9525">
                <a:solidFill>
                  <a:srgbClr val="000000"/>
                </a:solidFill>
                <a:round/>
                <a:headEnd/>
                <a:tailEnd/>
              </a:ln>
            </p:spPr>
            <p:txBody>
              <a:bodyPr/>
              <a:lstStyle/>
              <a:p>
                <a:endParaRPr lang="en-US"/>
              </a:p>
            </p:txBody>
          </p:sp>
          <p:sp>
            <p:nvSpPr>
              <p:cNvPr id="170" name="AutoShape 40">
                <a:extLst>
                  <a:ext uri="{FF2B5EF4-FFF2-40B4-BE49-F238E27FC236}">
                    <a16:creationId xmlns:a16="http://schemas.microsoft.com/office/drawing/2014/main" id="{880E2305-35F6-A4A0-B227-2C858FC72CCD}"/>
                  </a:ext>
                </a:extLst>
              </p:cNvPr>
              <p:cNvSpPr>
                <a:spLocks/>
              </p:cNvSpPr>
              <p:nvPr/>
            </p:nvSpPr>
            <p:spPr bwMode="auto">
              <a:xfrm rot="5400000" flipV="1">
                <a:off x="5216" y="2608"/>
                <a:ext cx="89" cy="729"/>
              </a:xfrm>
              <a:prstGeom prst="leftBrace">
                <a:avLst>
                  <a:gd name="adj1" fmla="val 68258"/>
                  <a:gd name="adj2" fmla="val 50000"/>
                </a:avLst>
              </a:prstGeom>
              <a:noFill/>
              <a:ln w="9525">
                <a:solidFill>
                  <a:srgbClr val="000000"/>
                </a:solidFill>
                <a:round/>
                <a:headEnd/>
                <a:tailEnd/>
              </a:ln>
            </p:spPr>
            <p:txBody>
              <a:bodyPr/>
              <a:lstStyle/>
              <a:p>
                <a:endParaRPr lang="en-US"/>
              </a:p>
            </p:txBody>
          </p:sp>
          <p:sp>
            <p:nvSpPr>
              <p:cNvPr id="171" name="Text Box 41">
                <a:extLst>
                  <a:ext uri="{FF2B5EF4-FFF2-40B4-BE49-F238E27FC236}">
                    <a16:creationId xmlns:a16="http://schemas.microsoft.com/office/drawing/2014/main" id="{77C02420-DA9B-B2BC-1BF3-28D441844352}"/>
                  </a:ext>
                </a:extLst>
              </p:cNvPr>
              <p:cNvSpPr txBox="1">
                <a:spLocks noChangeArrowheads="1"/>
              </p:cNvSpPr>
              <p:nvPr/>
            </p:nvSpPr>
            <p:spPr bwMode="auto">
              <a:xfrm>
                <a:off x="5120" y="2707"/>
                <a:ext cx="275" cy="222"/>
              </a:xfrm>
              <a:prstGeom prst="rect">
                <a:avLst/>
              </a:prstGeom>
              <a:noFill/>
              <a:ln w="9525">
                <a:noFill/>
                <a:miter lim="800000"/>
                <a:headEnd/>
                <a:tailEnd/>
              </a:ln>
            </p:spPr>
            <p:txBody>
              <a:bodyPr/>
              <a:lstStyle/>
              <a:p>
                <a:pPr algn="ctr" eaLnBrk="0" hangingPunct="0"/>
                <a:r>
                  <a:rPr lang="en-GB" sz="1200" b="1" dirty="0">
                    <a:latin typeface="Tahoma" pitchFamily="34" charset="0"/>
                  </a:rPr>
                  <a:t>B</a:t>
                </a:r>
              </a:p>
            </p:txBody>
          </p:sp>
          <p:sp>
            <p:nvSpPr>
              <p:cNvPr id="172" name="Line 42">
                <a:extLst>
                  <a:ext uri="{FF2B5EF4-FFF2-40B4-BE49-F238E27FC236}">
                    <a16:creationId xmlns:a16="http://schemas.microsoft.com/office/drawing/2014/main" id="{48B83C59-21EC-47C1-D6B4-589552DF1F42}"/>
                  </a:ext>
                </a:extLst>
              </p:cNvPr>
              <p:cNvSpPr>
                <a:spLocks noChangeShapeType="1"/>
              </p:cNvSpPr>
              <p:nvPr/>
            </p:nvSpPr>
            <p:spPr bwMode="auto">
              <a:xfrm>
                <a:off x="4870" y="3043"/>
                <a:ext cx="0" cy="576"/>
              </a:xfrm>
              <a:prstGeom prst="line">
                <a:avLst/>
              </a:prstGeom>
              <a:noFill/>
              <a:ln w="9525">
                <a:solidFill>
                  <a:srgbClr val="000000"/>
                </a:solidFill>
                <a:round/>
                <a:headEnd/>
                <a:tailEnd/>
              </a:ln>
            </p:spPr>
            <p:txBody>
              <a:bodyPr/>
              <a:lstStyle/>
              <a:p>
                <a:endParaRPr lang="en-US"/>
              </a:p>
            </p:txBody>
          </p:sp>
          <p:sp>
            <p:nvSpPr>
              <p:cNvPr id="173" name="Line 43">
                <a:extLst>
                  <a:ext uri="{FF2B5EF4-FFF2-40B4-BE49-F238E27FC236}">
                    <a16:creationId xmlns:a16="http://schemas.microsoft.com/office/drawing/2014/main" id="{A5685F99-6E56-584F-4303-B923AC9CCB8D}"/>
                  </a:ext>
                </a:extLst>
              </p:cNvPr>
              <p:cNvSpPr>
                <a:spLocks noChangeShapeType="1"/>
              </p:cNvSpPr>
              <p:nvPr/>
            </p:nvSpPr>
            <p:spPr bwMode="auto">
              <a:xfrm>
                <a:off x="5243" y="3043"/>
                <a:ext cx="0" cy="576"/>
              </a:xfrm>
              <a:prstGeom prst="line">
                <a:avLst/>
              </a:prstGeom>
              <a:noFill/>
              <a:ln w="9525">
                <a:solidFill>
                  <a:srgbClr val="000000"/>
                </a:solidFill>
                <a:round/>
                <a:headEnd/>
                <a:tailEnd/>
              </a:ln>
            </p:spPr>
            <p:txBody>
              <a:bodyPr/>
              <a:lstStyle/>
              <a:p>
                <a:endParaRPr lang="en-US"/>
              </a:p>
            </p:txBody>
          </p:sp>
          <p:sp>
            <p:nvSpPr>
              <p:cNvPr id="174" name="AutoShape 52">
                <a:extLst>
                  <a:ext uri="{FF2B5EF4-FFF2-40B4-BE49-F238E27FC236}">
                    <a16:creationId xmlns:a16="http://schemas.microsoft.com/office/drawing/2014/main" id="{5D85273D-78CE-9C7D-B6BC-4FAED35B9403}"/>
                  </a:ext>
                </a:extLst>
              </p:cNvPr>
              <p:cNvSpPr>
                <a:spLocks/>
              </p:cNvSpPr>
              <p:nvPr/>
            </p:nvSpPr>
            <p:spPr bwMode="auto">
              <a:xfrm rot="-5400000">
                <a:off x="4817" y="3346"/>
                <a:ext cx="89" cy="729"/>
              </a:xfrm>
              <a:prstGeom prst="leftBrace">
                <a:avLst>
                  <a:gd name="adj1" fmla="val 68258"/>
                  <a:gd name="adj2" fmla="val 50000"/>
                </a:avLst>
              </a:prstGeom>
              <a:noFill/>
              <a:ln w="9525">
                <a:solidFill>
                  <a:srgbClr val="000000"/>
                </a:solidFill>
                <a:round/>
                <a:headEnd/>
                <a:tailEnd/>
              </a:ln>
            </p:spPr>
            <p:txBody>
              <a:bodyPr/>
              <a:lstStyle/>
              <a:p>
                <a:endParaRPr lang="en-US"/>
              </a:p>
            </p:txBody>
          </p:sp>
          <p:sp>
            <p:nvSpPr>
              <p:cNvPr id="175" name="Text Box 53">
                <a:extLst>
                  <a:ext uri="{FF2B5EF4-FFF2-40B4-BE49-F238E27FC236}">
                    <a16:creationId xmlns:a16="http://schemas.microsoft.com/office/drawing/2014/main" id="{CD9257A4-363D-24E7-28FF-80143EE92B35}"/>
                  </a:ext>
                </a:extLst>
              </p:cNvPr>
              <p:cNvSpPr txBox="1">
                <a:spLocks noChangeArrowheads="1"/>
              </p:cNvSpPr>
              <p:nvPr/>
            </p:nvSpPr>
            <p:spPr bwMode="auto">
              <a:xfrm>
                <a:off x="4730" y="3728"/>
                <a:ext cx="275" cy="248"/>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grpSp>
        <p:sp>
          <p:nvSpPr>
            <p:cNvPr id="156" name="Text Box 61">
              <a:extLst>
                <a:ext uri="{FF2B5EF4-FFF2-40B4-BE49-F238E27FC236}">
                  <a16:creationId xmlns:a16="http://schemas.microsoft.com/office/drawing/2014/main" id="{671896BA-C8DC-A2E1-0290-55A4A0D69CC7}"/>
                </a:ext>
              </a:extLst>
            </p:cNvPr>
            <p:cNvSpPr txBox="1">
              <a:spLocks noChangeArrowheads="1"/>
            </p:cNvSpPr>
            <p:nvPr/>
          </p:nvSpPr>
          <p:spPr bwMode="auto">
            <a:xfrm>
              <a:off x="2671036" y="3392331"/>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sp>
          <p:nvSpPr>
            <p:cNvPr id="157" name="Text Box 61">
              <a:extLst>
                <a:ext uri="{FF2B5EF4-FFF2-40B4-BE49-F238E27FC236}">
                  <a16:creationId xmlns:a16="http://schemas.microsoft.com/office/drawing/2014/main" id="{195795CF-356F-85E6-07CD-3A9B0081AAC5}"/>
                </a:ext>
              </a:extLst>
            </p:cNvPr>
            <p:cNvSpPr txBox="1">
              <a:spLocks noChangeArrowheads="1"/>
            </p:cNvSpPr>
            <p:nvPr/>
          </p:nvSpPr>
          <p:spPr bwMode="auto">
            <a:xfrm>
              <a:off x="1729189"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1</a:t>
              </a:r>
            </a:p>
          </p:txBody>
        </p:sp>
        <p:sp>
          <p:nvSpPr>
            <p:cNvPr id="158" name="Text Box 41">
              <a:extLst>
                <a:ext uri="{FF2B5EF4-FFF2-40B4-BE49-F238E27FC236}">
                  <a16:creationId xmlns:a16="http://schemas.microsoft.com/office/drawing/2014/main" id="{0E53DD5F-82B4-A343-8D6F-7855EB64ADF7}"/>
                </a:ext>
              </a:extLst>
            </p:cNvPr>
            <p:cNvSpPr txBox="1">
              <a:spLocks noChangeArrowheads="1"/>
            </p:cNvSpPr>
            <p:nvPr/>
          </p:nvSpPr>
          <p:spPr bwMode="auto">
            <a:xfrm>
              <a:off x="928866" y="2983245"/>
              <a:ext cx="586189" cy="339850"/>
            </a:xfrm>
            <a:prstGeom prst="rect">
              <a:avLst/>
            </a:prstGeom>
            <a:noFill/>
            <a:ln w="9525">
              <a:noFill/>
              <a:miter lim="800000"/>
              <a:headEnd/>
              <a:tailEnd/>
            </a:ln>
          </p:spPr>
          <p:txBody>
            <a:bodyPr/>
            <a:lstStyle/>
            <a:p>
              <a:pPr algn="ctr" eaLnBrk="0" hangingPunct="0"/>
              <a:r>
                <a:rPr lang="en-GB" sz="1200" b="1" dirty="0">
                  <a:latin typeface="Tahoma" pitchFamily="34" charset="0"/>
                </a:rPr>
                <a:t>JB</a:t>
              </a:r>
            </a:p>
          </p:txBody>
        </p:sp>
        <p:sp>
          <p:nvSpPr>
            <p:cNvPr id="159" name="Text Box 61">
              <a:extLst>
                <a:ext uri="{FF2B5EF4-FFF2-40B4-BE49-F238E27FC236}">
                  <a16:creationId xmlns:a16="http://schemas.microsoft.com/office/drawing/2014/main" id="{8CEB7356-D134-E0A2-DB96-E8EE86BCFFE8}"/>
                </a:ext>
              </a:extLst>
            </p:cNvPr>
            <p:cNvSpPr txBox="1">
              <a:spLocks noChangeArrowheads="1"/>
            </p:cNvSpPr>
            <p:nvPr/>
          </p:nvSpPr>
          <p:spPr bwMode="auto">
            <a:xfrm>
              <a:off x="2196524"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sp>
          <p:nvSpPr>
            <p:cNvPr id="160" name="Text Box 61">
              <a:extLst>
                <a:ext uri="{FF2B5EF4-FFF2-40B4-BE49-F238E27FC236}">
                  <a16:creationId xmlns:a16="http://schemas.microsoft.com/office/drawing/2014/main" id="{78A594C1-5129-F1F4-9BE1-20C00499C56D}"/>
                </a:ext>
              </a:extLst>
            </p:cNvPr>
            <p:cNvSpPr txBox="1">
              <a:spLocks noChangeArrowheads="1"/>
            </p:cNvSpPr>
            <p:nvPr/>
          </p:nvSpPr>
          <p:spPr bwMode="auto">
            <a:xfrm>
              <a:off x="3134644"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sp>
          <p:nvSpPr>
            <p:cNvPr id="161" name="Text Box 61">
              <a:extLst>
                <a:ext uri="{FF2B5EF4-FFF2-40B4-BE49-F238E27FC236}">
                  <a16:creationId xmlns:a16="http://schemas.microsoft.com/office/drawing/2014/main" id="{D83E2854-2211-6EAC-A4B6-CDB8F2C059C3}"/>
                </a:ext>
              </a:extLst>
            </p:cNvPr>
            <p:cNvSpPr txBox="1">
              <a:spLocks noChangeArrowheads="1"/>
            </p:cNvSpPr>
            <p:nvPr/>
          </p:nvSpPr>
          <p:spPr bwMode="auto">
            <a:xfrm>
              <a:off x="1729232" y="3730655"/>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sp>
          <p:nvSpPr>
            <p:cNvPr id="162" name="Text Box 61">
              <a:extLst>
                <a:ext uri="{FF2B5EF4-FFF2-40B4-BE49-F238E27FC236}">
                  <a16:creationId xmlns:a16="http://schemas.microsoft.com/office/drawing/2014/main" id="{D4682E25-2B07-30C2-BCDC-C43B3C626B03}"/>
                </a:ext>
              </a:extLst>
            </p:cNvPr>
            <p:cNvSpPr txBox="1">
              <a:spLocks noChangeArrowheads="1"/>
            </p:cNvSpPr>
            <p:nvPr/>
          </p:nvSpPr>
          <p:spPr bwMode="auto">
            <a:xfrm>
              <a:off x="2671036"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sp>
          <p:nvSpPr>
            <p:cNvPr id="163" name="Text Box 61">
              <a:extLst>
                <a:ext uri="{FF2B5EF4-FFF2-40B4-BE49-F238E27FC236}">
                  <a16:creationId xmlns:a16="http://schemas.microsoft.com/office/drawing/2014/main" id="{B19E80BE-CDDC-2EBB-8BE3-2397618A0560}"/>
                </a:ext>
              </a:extLst>
            </p:cNvPr>
            <p:cNvSpPr txBox="1">
              <a:spLocks noChangeArrowheads="1"/>
            </p:cNvSpPr>
            <p:nvPr/>
          </p:nvSpPr>
          <p:spPr bwMode="auto">
            <a:xfrm>
              <a:off x="2196524"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1</a:t>
              </a:r>
            </a:p>
          </p:txBody>
        </p:sp>
        <p:sp>
          <p:nvSpPr>
            <p:cNvPr id="164" name="Text Box 61">
              <a:extLst>
                <a:ext uri="{FF2B5EF4-FFF2-40B4-BE49-F238E27FC236}">
                  <a16:creationId xmlns:a16="http://schemas.microsoft.com/office/drawing/2014/main" id="{CB4B9B5D-D1FC-B059-F813-C5305FA55EDC}"/>
                </a:ext>
              </a:extLst>
            </p:cNvPr>
            <p:cNvSpPr txBox="1">
              <a:spLocks noChangeArrowheads="1"/>
            </p:cNvSpPr>
            <p:nvPr/>
          </p:nvSpPr>
          <p:spPr bwMode="auto">
            <a:xfrm>
              <a:off x="3134644"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grpSp>
      <p:grpSp>
        <p:nvGrpSpPr>
          <p:cNvPr id="176" name="Group 175">
            <a:extLst>
              <a:ext uri="{FF2B5EF4-FFF2-40B4-BE49-F238E27FC236}">
                <a16:creationId xmlns:a16="http://schemas.microsoft.com/office/drawing/2014/main" id="{D3B8A2B1-5901-2B89-08F3-EFD4DE0C9CF6}"/>
              </a:ext>
            </a:extLst>
          </p:cNvPr>
          <p:cNvGrpSpPr/>
          <p:nvPr/>
        </p:nvGrpSpPr>
        <p:grpSpPr>
          <a:xfrm>
            <a:off x="6792142" y="2949147"/>
            <a:ext cx="2197092" cy="1311651"/>
            <a:chOff x="928866" y="2956380"/>
            <a:chExt cx="2614348" cy="1523946"/>
          </a:xfrm>
        </p:grpSpPr>
        <p:grpSp>
          <p:nvGrpSpPr>
            <p:cNvPr id="177" name="Group 57">
              <a:extLst>
                <a:ext uri="{FF2B5EF4-FFF2-40B4-BE49-F238E27FC236}">
                  <a16:creationId xmlns:a16="http://schemas.microsoft.com/office/drawing/2014/main" id="{8FDBBAEC-674B-453D-2005-47409974917A}"/>
                </a:ext>
              </a:extLst>
            </p:cNvPr>
            <p:cNvGrpSpPr>
              <a:grpSpLocks/>
            </p:cNvGrpSpPr>
            <p:nvPr/>
          </p:nvGrpSpPr>
          <p:grpSpPr bwMode="auto">
            <a:xfrm>
              <a:off x="1042258" y="2956380"/>
              <a:ext cx="2500956" cy="1523946"/>
              <a:chOff x="3648" y="2707"/>
              <a:chExt cx="1977" cy="1269"/>
            </a:xfrm>
          </p:grpSpPr>
          <p:sp>
            <p:nvSpPr>
              <p:cNvPr id="187" name="Rectangle 33">
                <a:extLst>
                  <a:ext uri="{FF2B5EF4-FFF2-40B4-BE49-F238E27FC236}">
                    <a16:creationId xmlns:a16="http://schemas.microsoft.com/office/drawing/2014/main" id="{B6779B55-CAC3-3151-BC40-6ECFBAD9DB81}"/>
                  </a:ext>
                </a:extLst>
              </p:cNvPr>
              <p:cNvSpPr>
                <a:spLocks noChangeArrowheads="1"/>
              </p:cNvSpPr>
              <p:nvPr/>
            </p:nvSpPr>
            <p:spPr bwMode="auto">
              <a:xfrm>
                <a:off x="4123" y="3043"/>
                <a:ext cx="1493" cy="576"/>
              </a:xfrm>
              <a:prstGeom prst="rect">
                <a:avLst/>
              </a:prstGeom>
              <a:solidFill>
                <a:schemeClr val="bg1"/>
              </a:solidFill>
              <a:ln w="9525">
                <a:solidFill>
                  <a:srgbClr val="000000"/>
                </a:solidFill>
                <a:miter lim="800000"/>
                <a:headEnd/>
                <a:tailEnd/>
              </a:ln>
            </p:spPr>
            <p:txBody>
              <a:bodyPr/>
              <a:lstStyle/>
              <a:p>
                <a:endParaRPr lang="en-US"/>
              </a:p>
            </p:txBody>
          </p:sp>
          <p:sp>
            <p:nvSpPr>
              <p:cNvPr id="188" name="Line 34">
                <a:extLst>
                  <a:ext uri="{FF2B5EF4-FFF2-40B4-BE49-F238E27FC236}">
                    <a16:creationId xmlns:a16="http://schemas.microsoft.com/office/drawing/2014/main" id="{BF757459-FBDF-8E6D-891A-4C7758911D9B}"/>
                  </a:ext>
                </a:extLst>
              </p:cNvPr>
              <p:cNvSpPr>
                <a:spLocks noChangeShapeType="1"/>
              </p:cNvSpPr>
              <p:nvPr/>
            </p:nvSpPr>
            <p:spPr bwMode="auto">
              <a:xfrm>
                <a:off x="4123" y="3331"/>
                <a:ext cx="1493" cy="0"/>
              </a:xfrm>
              <a:prstGeom prst="line">
                <a:avLst/>
              </a:prstGeom>
              <a:noFill/>
              <a:ln w="9525">
                <a:solidFill>
                  <a:srgbClr val="000000"/>
                </a:solidFill>
                <a:round/>
                <a:headEnd/>
                <a:tailEnd/>
              </a:ln>
            </p:spPr>
            <p:txBody>
              <a:bodyPr/>
              <a:lstStyle/>
              <a:p>
                <a:endParaRPr lang="en-US"/>
              </a:p>
            </p:txBody>
          </p:sp>
          <p:sp>
            <p:nvSpPr>
              <p:cNvPr id="189" name="Line 35">
                <a:extLst>
                  <a:ext uri="{FF2B5EF4-FFF2-40B4-BE49-F238E27FC236}">
                    <a16:creationId xmlns:a16="http://schemas.microsoft.com/office/drawing/2014/main" id="{AEEA5BE1-3264-EAB5-2D74-7CC49463480D}"/>
                  </a:ext>
                </a:extLst>
              </p:cNvPr>
              <p:cNvSpPr>
                <a:spLocks noChangeShapeType="1"/>
              </p:cNvSpPr>
              <p:nvPr/>
            </p:nvSpPr>
            <p:spPr bwMode="auto">
              <a:xfrm>
                <a:off x="4497" y="3043"/>
                <a:ext cx="0" cy="576"/>
              </a:xfrm>
              <a:prstGeom prst="line">
                <a:avLst/>
              </a:prstGeom>
              <a:noFill/>
              <a:ln w="9525">
                <a:solidFill>
                  <a:srgbClr val="000000"/>
                </a:solidFill>
                <a:round/>
                <a:headEnd/>
                <a:tailEnd/>
              </a:ln>
            </p:spPr>
            <p:txBody>
              <a:bodyPr/>
              <a:lstStyle/>
              <a:p>
                <a:endParaRPr lang="en-US"/>
              </a:p>
            </p:txBody>
          </p:sp>
          <p:sp>
            <p:nvSpPr>
              <p:cNvPr id="190" name="Text Box 38">
                <a:extLst>
                  <a:ext uri="{FF2B5EF4-FFF2-40B4-BE49-F238E27FC236}">
                    <a16:creationId xmlns:a16="http://schemas.microsoft.com/office/drawing/2014/main" id="{7C8E2EE6-5241-90EF-7FD4-DEF3A6105A3A}"/>
                  </a:ext>
                </a:extLst>
              </p:cNvPr>
              <p:cNvSpPr txBox="1">
                <a:spLocks noChangeArrowheads="1"/>
              </p:cNvSpPr>
              <p:nvPr/>
            </p:nvSpPr>
            <p:spPr bwMode="auto">
              <a:xfrm>
                <a:off x="3648" y="3376"/>
                <a:ext cx="432" cy="230"/>
              </a:xfrm>
              <a:prstGeom prst="rect">
                <a:avLst/>
              </a:prstGeom>
              <a:noFill/>
              <a:ln w="9525">
                <a:noFill/>
                <a:miter lim="800000"/>
                <a:headEnd/>
                <a:tailEnd/>
              </a:ln>
            </p:spPr>
            <p:txBody>
              <a:bodyPr/>
              <a:lstStyle/>
              <a:p>
                <a:pPr algn="ctr" eaLnBrk="0" hangingPunct="0"/>
                <a:r>
                  <a:rPr lang="en-GB" sz="1200" b="1" dirty="0">
                    <a:latin typeface="Tahoma" pitchFamily="34" charset="0"/>
                  </a:rPr>
                  <a:t>A</a:t>
                </a:r>
              </a:p>
            </p:txBody>
          </p:sp>
          <p:sp>
            <p:nvSpPr>
              <p:cNvPr id="191" name="AutoShape 39">
                <a:extLst>
                  <a:ext uri="{FF2B5EF4-FFF2-40B4-BE49-F238E27FC236}">
                    <a16:creationId xmlns:a16="http://schemas.microsoft.com/office/drawing/2014/main" id="{8009703E-A574-4CC4-7F9B-B9269ABA97AE}"/>
                  </a:ext>
                </a:extLst>
              </p:cNvPr>
              <p:cNvSpPr>
                <a:spLocks/>
              </p:cNvSpPr>
              <p:nvPr/>
            </p:nvSpPr>
            <p:spPr bwMode="auto">
              <a:xfrm>
                <a:off x="3936" y="3331"/>
                <a:ext cx="137" cy="283"/>
              </a:xfrm>
              <a:prstGeom prst="leftBrace">
                <a:avLst>
                  <a:gd name="adj1" fmla="val 17214"/>
                  <a:gd name="adj2" fmla="val 50000"/>
                </a:avLst>
              </a:prstGeom>
              <a:noFill/>
              <a:ln w="9525">
                <a:solidFill>
                  <a:srgbClr val="000000"/>
                </a:solidFill>
                <a:round/>
                <a:headEnd/>
                <a:tailEnd/>
              </a:ln>
            </p:spPr>
            <p:txBody>
              <a:bodyPr/>
              <a:lstStyle/>
              <a:p>
                <a:endParaRPr lang="en-US"/>
              </a:p>
            </p:txBody>
          </p:sp>
          <p:sp>
            <p:nvSpPr>
              <p:cNvPr id="192" name="AutoShape 40">
                <a:extLst>
                  <a:ext uri="{FF2B5EF4-FFF2-40B4-BE49-F238E27FC236}">
                    <a16:creationId xmlns:a16="http://schemas.microsoft.com/office/drawing/2014/main" id="{52E1EF53-66D3-C102-056A-47F5A5BBB4C9}"/>
                  </a:ext>
                </a:extLst>
              </p:cNvPr>
              <p:cNvSpPr>
                <a:spLocks/>
              </p:cNvSpPr>
              <p:nvPr/>
            </p:nvSpPr>
            <p:spPr bwMode="auto">
              <a:xfrm rot="5400000" flipV="1">
                <a:off x="5216" y="2608"/>
                <a:ext cx="89" cy="729"/>
              </a:xfrm>
              <a:prstGeom prst="leftBrace">
                <a:avLst>
                  <a:gd name="adj1" fmla="val 68258"/>
                  <a:gd name="adj2" fmla="val 50000"/>
                </a:avLst>
              </a:prstGeom>
              <a:noFill/>
              <a:ln w="9525">
                <a:solidFill>
                  <a:srgbClr val="000000"/>
                </a:solidFill>
                <a:round/>
                <a:headEnd/>
                <a:tailEnd/>
              </a:ln>
            </p:spPr>
            <p:txBody>
              <a:bodyPr/>
              <a:lstStyle/>
              <a:p>
                <a:endParaRPr lang="en-US"/>
              </a:p>
            </p:txBody>
          </p:sp>
          <p:sp>
            <p:nvSpPr>
              <p:cNvPr id="193" name="Text Box 41">
                <a:extLst>
                  <a:ext uri="{FF2B5EF4-FFF2-40B4-BE49-F238E27FC236}">
                    <a16:creationId xmlns:a16="http://schemas.microsoft.com/office/drawing/2014/main" id="{7B1AAD93-B297-C113-F97F-B12C98E0E587}"/>
                  </a:ext>
                </a:extLst>
              </p:cNvPr>
              <p:cNvSpPr txBox="1">
                <a:spLocks noChangeArrowheads="1"/>
              </p:cNvSpPr>
              <p:nvPr/>
            </p:nvSpPr>
            <p:spPr bwMode="auto">
              <a:xfrm>
                <a:off x="5120" y="2707"/>
                <a:ext cx="275" cy="222"/>
              </a:xfrm>
              <a:prstGeom prst="rect">
                <a:avLst/>
              </a:prstGeom>
              <a:noFill/>
              <a:ln w="9525">
                <a:noFill/>
                <a:miter lim="800000"/>
                <a:headEnd/>
                <a:tailEnd/>
              </a:ln>
            </p:spPr>
            <p:txBody>
              <a:bodyPr/>
              <a:lstStyle/>
              <a:p>
                <a:pPr algn="ctr" eaLnBrk="0" hangingPunct="0"/>
                <a:r>
                  <a:rPr lang="en-GB" sz="1200" b="1" dirty="0">
                    <a:latin typeface="Tahoma" pitchFamily="34" charset="0"/>
                  </a:rPr>
                  <a:t>B</a:t>
                </a:r>
              </a:p>
            </p:txBody>
          </p:sp>
          <p:sp>
            <p:nvSpPr>
              <p:cNvPr id="194" name="Line 42">
                <a:extLst>
                  <a:ext uri="{FF2B5EF4-FFF2-40B4-BE49-F238E27FC236}">
                    <a16:creationId xmlns:a16="http://schemas.microsoft.com/office/drawing/2014/main" id="{85A62649-76E1-F29E-6351-1C4182BACE82}"/>
                  </a:ext>
                </a:extLst>
              </p:cNvPr>
              <p:cNvSpPr>
                <a:spLocks noChangeShapeType="1"/>
              </p:cNvSpPr>
              <p:nvPr/>
            </p:nvSpPr>
            <p:spPr bwMode="auto">
              <a:xfrm>
                <a:off x="4870" y="3043"/>
                <a:ext cx="0" cy="576"/>
              </a:xfrm>
              <a:prstGeom prst="line">
                <a:avLst/>
              </a:prstGeom>
              <a:noFill/>
              <a:ln w="9525">
                <a:solidFill>
                  <a:srgbClr val="000000"/>
                </a:solidFill>
                <a:round/>
                <a:headEnd/>
                <a:tailEnd/>
              </a:ln>
            </p:spPr>
            <p:txBody>
              <a:bodyPr/>
              <a:lstStyle/>
              <a:p>
                <a:endParaRPr lang="en-US"/>
              </a:p>
            </p:txBody>
          </p:sp>
          <p:sp>
            <p:nvSpPr>
              <p:cNvPr id="195" name="Line 43">
                <a:extLst>
                  <a:ext uri="{FF2B5EF4-FFF2-40B4-BE49-F238E27FC236}">
                    <a16:creationId xmlns:a16="http://schemas.microsoft.com/office/drawing/2014/main" id="{50BDC130-F4D3-F009-D173-B1168D0872B4}"/>
                  </a:ext>
                </a:extLst>
              </p:cNvPr>
              <p:cNvSpPr>
                <a:spLocks noChangeShapeType="1"/>
              </p:cNvSpPr>
              <p:nvPr/>
            </p:nvSpPr>
            <p:spPr bwMode="auto">
              <a:xfrm>
                <a:off x="5243" y="3043"/>
                <a:ext cx="0" cy="576"/>
              </a:xfrm>
              <a:prstGeom prst="line">
                <a:avLst/>
              </a:prstGeom>
              <a:noFill/>
              <a:ln w="9525">
                <a:solidFill>
                  <a:srgbClr val="000000"/>
                </a:solidFill>
                <a:round/>
                <a:headEnd/>
                <a:tailEnd/>
              </a:ln>
            </p:spPr>
            <p:txBody>
              <a:bodyPr/>
              <a:lstStyle/>
              <a:p>
                <a:endParaRPr lang="en-US"/>
              </a:p>
            </p:txBody>
          </p:sp>
          <p:sp>
            <p:nvSpPr>
              <p:cNvPr id="196" name="AutoShape 52">
                <a:extLst>
                  <a:ext uri="{FF2B5EF4-FFF2-40B4-BE49-F238E27FC236}">
                    <a16:creationId xmlns:a16="http://schemas.microsoft.com/office/drawing/2014/main" id="{10548FA8-F984-C550-FCBD-1A5BBD2FBB5B}"/>
                  </a:ext>
                </a:extLst>
              </p:cNvPr>
              <p:cNvSpPr>
                <a:spLocks/>
              </p:cNvSpPr>
              <p:nvPr/>
            </p:nvSpPr>
            <p:spPr bwMode="auto">
              <a:xfrm rot="-5400000">
                <a:off x="4817" y="3346"/>
                <a:ext cx="89" cy="729"/>
              </a:xfrm>
              <a:prstGeom prst="leftBrace">
                <a:avLst>
                  <a:gd name="adj1" fmla="val 68258"/>
                  <a:gd name="adj2" fmla="val 50000"/>
                </a:avLst>
              </a:prstGeom>
              <a:noFill/>
              <a:ln w="9525">
                <a:solidFill>
                  <a:srgbClr val="000000"/>
                </a:solidFill>
                <a:round/>
                <a:headEnd/>
                <a:tailEnd/>
              </a:ln>
            </p:spPr>
            <p:txBody>
              <a:bodyPr/>
              <a:lstStyle/>
              <a:p>
                <a:endParaRPr lang="en-US"/>
              </a:p>
            </p:txBody>
          </p:sp>
          <p:sp>
            <p:nvSpPr>
              <p:cNvPr id="197" name="Text Box 53">
                <a:extLst>
                  <a:ext uri="{FF2B5EF4-FFF2-40B4-BE49-F238E27FC236}">
                    <a16:creationId xmlns:a16="http://schemas.microsoft.com/office/drawing/2014/main" id="{B17ED13F-5CA8-7AA4-D755-04B7A40D22D5}"/>
                  </a:ext>
                </a:extLst>
              </p:cNvPr>
              <p:cNvSpPr txBox="1">
                <a:spLocks noChangeArrowheads="1"/>
              </p:cNvSpPr>
              <p:nvPr/>
            </p:nvSpPr>
            <p:spPr bwMode="auto">
              <a:xfrm>
                <a:off x="4730" y="3728"/>
                <a:ext cx="275" cy="248"/>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grpSp>
        <p:sp>
          <p:nvSpPr>
            <p:cNvPr id="178" name="Text Box 61">
              <a:extLst>
                <a:ext uri="{FF2B5EF4-FFF2-40B4-BE49-F238E27FC236}">
                  <a16:creationId xmlns:a16="http://schemas.microsoft.com/office/drawing/2014/main" id="{BD128218-150C-0932-49B6-70614F8CDE5B}"/>
                </a:ext>
              </a:extLst>
            </p:cNvPr>
            <p:cNvSpPr txBox="1">
              <a:spLocks noChangeArrowheads="1"/>
            </p:cNvSpPr>
            <p:nvPr/>
          </p:nvSpPr>
          <p:spPr bwMode="auto">
            <a:xfrm>
              <a:off x="2671036" y="3392331"/>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sp>
          <p:nvSpPr>
            <p:cNvPr id="179" name="Text Box 61">
              <a:extLst>
                <a:ext uri="{FF2B5EF4-FFF2-40B4-BE49-F238E27FC236}">
                  <a16:creationId xmlns:a16="http://schemas.microsoft.com/office/drawing/2014/main" id="{E7BDE10A-E05B-45F7-EE69-473B5BA7CE2A}"/>
                </a:ext>
              </a:extLst>
            </p:cNvPr>
            <p:cNvSpPr txBox="1">
              <a:spLocks noChangeArrowheads="1"/>
            </p:cNvSpPr>
            <p:nvPr/>
          </p:nvSpPr>
          <p:spPr bwMode="auto">
            <a:xfrm>
              <a:off x="1729189"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sp>
          <p:nvSpPr>
            <p:cNvPr id="180" name="Text Box 41">
              <a:extLst>
                <a:ext uri="{FF2B5EF4-FFF2-40B4-BE49-F238E27FC236}">
                  <a16:creationId xmlns:a16="http://schemas.microsoft.com/office/drawing/2014/main" id="{30D8D21B-D2CE-A24D-9D6A-572D2206EFBE}"/>
                </a:ext>
              </a:extLst>
            </p:cNvPr>
            <p:cNvSpPr txBox="1">
              <a:spLocks noChangeArrowheads="1"/>
            </p:cNvSpPr>
            <p:nvPr/>
          </p:nvSpPr>
          <p:spPr bwMode="auto">
            <a:xfrm>
              <a:off x="928866" y="2983245"/>
              <a:ext cx="586189" cy="339850"/>
            </a:xfrm>
            <a:prstGeom prst="rect">
              <a:avLst/>
            </a:prstGeom>
            <a:noFill/>
            <a:ln w="9525">
              <a:noFill/>
              <a:miter lim="800000"/>
              <a:headEnd/>
              <a:tailEnd/>
            </a:ln>
          </p:spPr>
          <p:txBody>
            <a:bodyPr/>
            <a:lstStyle/>
            <a:p>
              <a:pPr algn="ctr" eaLnBrk="0" hangingPunct="0"/>
              <a:r>
                <a:rPr lang="en-GB" sz="1200" b="1" dirty="0">
                  <a:latin typeface="Tahoma" pitchFamily="34" charset="0"/>
                </a:rPr>
                <a:t>KB</a:t>
              </a:r>
            </a:p>
          </p:txBody>
        </p:sp>
        <p:sp>
          <p:nvSpPr>
            <p:cNvPr id="181" name="Text Box 61">
              <a:extLst>
                <a:ext uri="{FF2B5EF4-FFF2-40B4-BE49-F238E27FC236}">
                  <a16:creationId xmlns:a16="http://schemas.microsoft.com/office/drawing/2014/main" id="{A1B12EC3-D3CC-2C63-8B76-08749E9B9C9E}"/>
                </a:ext>
              </a:extLst>
            </p:cNvPr>
            <p:cNvSpPr txBox="1">
              <a:spLocks noChangeArrowheads="1"/>
            </p:cNvSpPr>
            <p:nvPr/>
          </p:nvSpPr>
          <p:spPr bwMode="auto">
            <a:xfrm>
              <a:off x="2196524"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sp>
          <p:nvSpPr>
            <p:cNvPr id="182" name="Text Box 61">
              <a:extLst>
                <a:ext uri="{FF2B5EF4-FFF2-40B4-BE49-F238E27FC236}">
                  <a16:creationId xmlns:a16="http://schemas.microsoft.com/office/drawing/2014/main" id="{0A0EA4EF-473A-C06E-FE39-BD0F8CCD8D30}"/>
                </a:ext>
              </a:extLst>
            </p:cNvPr>
            <p:cNvSpPr txBox="1">
              <a:spLocks noChangeArrowheads="1"/>
            </p:cNvSpPr>
            <p:nvPr/>
          </p:nvSpPr>
          <p:spPr bwMode="auto">
            <a:xfrm>
              <a:off x="3134644" y="3392331"/>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1</a:t>
              </a:r>
            </a:p>
          </p:txBody>
        </p:sp>
        <p:sp>
          <p:nvSpPr>
            <p:cNvPr id="183" name="Text Box 61">
              <a:extLst>
                <a:ext uri="{FF2B5EF4-FFF2-40B4-BE49-F238E27FC236}">
                  <a16:creationId xmlns:a16="http://schemas.microsoft.com/office/drawing/2014/main" id="{E6EFAFD4-7612-0272-BC46-3BC8A0B4BA2A}"/>
                </a:ext>
              </a:extLst>
            </p:cNvPr>
            <p:cNvSpPr txBox="1">
              <a:spLocks noChangeArrowheads="1"/>
            </p:cNvSpPr>
            <p:nvPr/>
          </p:nvSpPr>
          <p:spPr bwMode="auto">
            <a:xfrm>
              <a:off x="1729232" y="3730655"/>
              <a:ext cx="322515" cy="304800"/>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sp>
          <p:nvSpPr>
            <p:cNvPr id="184" name="Text Box 61">
              <a:extLst>
                <a:ext uri="{FF2B5EF4-FFF2-40B4-BE49-F238E27FC236}">
                  <a16:creationId xmlns:a16="http://schemas.microsoft.com/office/drawing/2014/main" id="{45904271-CCE6-8420-7550-046AB3CEA730}"/>
                </a:ext>
              </a:extLst>
            </p:cNvPr>
            <p:cNvSpPr txBox="1">
              <a:spLocks noChangeArrowheads="1"/>
            </p:cNvSpPr>
            <p:nvPr/>
          </p:nvSpPr>
          <p:spPr bwMode="auto">
            <a:xfrm>
              <a:off x="2671036"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1</a:t>
              </a:r>
            </a:p>
          </p:txBody>
        </p:sp>
        <p:sp>
          <p:nvSpPr>
            <p:cNvPr id="185" name="Text Box 61">
              <a:extLst>
                <a:ext uri="{FF2B5EF4-FFF2-40B4-BE49-F238E27FC236}">
                  <a16:creationId xmlns:a16="http://schemas.microsoft.com/office/drawing/2014/main" id="{A0F314C6-6F87-E8F9-5473-9BA367615BE6}"/>
                </a:ext>
              </a:extLst>
            </p:cNvPr>
            <p:cNvSpPr txBox="1">
              <a:spLocks noChangeArrowheads="1"/>
            </p:cNvSpPr>
            <p:nvPr/>
          </p:nvSpPr>
          <p:spPr bwMode="auto">
            <a:xfrm>
              <a:off x="2196524"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X</a:t>
              </a:r>
            </a:p>
          </p:txBody>
        </p:sp>
        <p:sp>
          <p:nvSpPr>
            <p:cNvPr id="186" name="Text Box 61">
              <a:extLst>
                <a:ext uri="{FF2B5EF4-FFF2-40B4-BE49-F238E27FC236}">
                  <a16:creationId xmlns:a16="http://schemas.microsoft.com/office/drawing/2014/main" id="{C787E698-DD96-2727-0FB1-7EB2C4F600C5}"/>
                </a:ext>
              </a:extLst>
            </p:cNvPr>
            <p:cNvSpPr txBox="1">
              <a:spLocks noChangeArrowheads="1"/>
            </p:cNvSpPr>
            <p:nvPr/>
          </p:nvSpPr>
          <p:spPr bwMode="auto">
            <a:xfrm>
              <a:off x="3134644" y="3730655"/>
              <a:ext cx="342420" cy="304800"/>
            </a:xfrm>
            <a:prstGeom prst="rect">
              <a:avLst/>
            </a:prstGeom>
            <a:noFill/>
            <a:ln w="9525">
              <a:noFill/>
              <a:miter lim="800000"/>
              <a:headEnd/>
              <a:tailEnd/>
            </a:ln>
          </p:spPr>
          <p:txBody>
            <a:bodyPr/>
            <a:lstStyle/>
            <a:p>
              <a:pPr algn="ctr" eaLnBrk="0" hangingPunct="0"/>
              <a:r>
                <a:rPr lang="en-GB" sz="1200" b="1" dirty="0">
                  <a:latin typeface="Tahoma" pitchFamily="34" charset="0"/>
                </a:rPr>
                <a:t>0</a:t>
              </a:r>
            </a:p>
          </p:txBody>
        </p:sp>
      </p:grpSp>
      <p:sp>
        <p:nvSpPr>
          <p:cNvPr id="198" name="Rounded Rectangle 2">
            <a:extLst>
              <a:ext uri="{FF2B5EF4-FFF2-40B4-BE49-F238E27FC236}">
                <a16:creationId xmlns:a16="http://schemas.microsoft.com/office/drawing/2014/main" id="{65F4AAD8-52B2-2791-A9C3-71F51EDFD1AF}"/>
              </a:ext>
            </a:extLst>
          </p:cNvPr>
          <p:cNvSpPr/>
          <p:nvPr/>
        </p:nvSpPr>
        <p:spPr>
          <a:xfrm>
            <a:off x="281429" y="2645952"/>
            <a:ext cx="4256528" cy="43915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02186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blinds(horizontal)">
                                      <p:cBhvr>
                                        <p:cTn id="12" dur="500"/>
                                        <p:tgtEl>
                                          <p:spTgt spid="82"/>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dissolve">
                                      <p:cBhvr>
                                        <p:cTn id="16" dur="500"/>
                                        <p:tgtEl>
                                          <p:spTgt spid="8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88"/>
                                        </p:tgtEl>
                                        <p:attrNameLst>
                                          <p:attrName>style.visibility</p:attrName>
                                        </p:attrNameLst>
                                      </p:cBhvr>
                                      <p:to>
                                        <p:strVal val="visible"/>
                                      </p:to>
                                    </p:set>
                                    <p:animEffect transition="in" filter="dissolve">
                                      <p:cBhvr>
                                        <p:cTn id="21" dur="500"/>
                                        <p:tgtEl>
                                          <p:spTgt spid="8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32"/>
                                        </p:tgtEl>
                                        <p:attrNameLst>
                                          <p:attrName>style.visibility</p:attrName>
                                        </p:attrNameLst>
                                      </p:cBhvr>
                                      <p:to>
                                        <p:strVal val="visible"/>
                                      </p:to>
                                    </p:set>
                                    <p:animEffect transition="in" filter="dissolve">
                                      <p:cBhvr>
                                        <p:cTn id="26" dur="500"/>
                                        <p:tgtEl>
                                          <p:spTgt spid="13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54"/>
                                        </p:tgtEl>
                                        <p:attrNameLst>
                                          <p:attrName>style.visibility</p:attrName>
                                        </p:attrNameLst>
                                      </p:cBhvr>
                                      <p:to>
                                        <p:strVal val="visible"/>
                                      </p:to>
                                    </p:set>
                                    <p:animEffect transition="in" filter="dissolve">
                                      <p:cBhvr>
                                        <p:cTn id="31" dur="500"/>
                                        <p:tgtEl>
                                          <p:spTgt spid="15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76"/>
                                        </p:tgtEl>
                                        <p:attrNameLst>
                                          <p:attrName>style.visibility</p:attrName>
                                        </p:attrNameLst>
                                      </p:cBhvr>
                                      <p:to>
                                        <p:strVal val="visible"/>
                                      </p:to>
                                    </p:set>
                                    <p:animEffect transition="in" filter="dissolve">
                                      <p:cBhvr>
                                        <p:cTn id="36" dur="500"/>
                                        <p:tgtEl>
                                          <p:spTgt spid="17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98"/>
                                        </p:tgtEl>
                                        <p:attrNameLst>
                                          <p:attrName>style.visibility</p:attrName>
                                        </p:attrNameLst>
                                      </p:cBhvr>
                                      <p:to>
                                        <p:strVal val="visible"/>
                                      </p:to>
                                    </p:set>
                                    <p:animEffect transition="in" filter="blinds(horizontal)">
                                      <p:cBhvr>
                                        <p:cTn id="41"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p"/>
      <p:bldP spid="19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16B0-F9C8-7C5C-528B-1A96E2860F6D}"/>
              </a:ext>
            </a:extLst>
          </p:cNvPr>
          <p:cNvSpPr>
            <a:spLocks noGrp="1"/>
          </p:cNvSpPr>
          <p:nvPr>
            <p:ph type="title"/>
          </p:nvPr>
        </p:nvSpPr>
        <p:spPr>
          <a:xfrm>
            <a:off x="176980" y="347472"/>
            <a:ext cx="8229600" cy="775272"/>
          </a:xfrm>
        </p:spPr>
        <p:txBody>
          <a:bodyPr/>
          <a:lstStyle/>
          <a:p>
            <a:r>
              <a:rPr lang="en-US" dirty="0"/>
              <a:t>Lecture 19 Quiz 2</a:t>
            </a:r>
          </a:p>
        </p:txBody>
      </p:sp>
      <p:sp>
        <p:nvSpPr>
          <p:cNvPr id="4" name="Footer Placeholder 3">
            <a:extLst>
              <a:ext uri="{FF2B5EF4-FFF2-40B4-BE49-F238E27FC236}">
                <a16:creationId xmlns:a16="http://schemas.microsoft.com/office/drawing/2014/main" id="{D007EAFD-2700-29E7-057B-372EB928222F}"/>
              </a:ext>
            </a:extLst>
          </p:cNvPr>
          <p:cNvSpPr>
            <a:spLocks noGrp="1"/>
          </p:cNvSpPr>
          <p:nvPr>
            <p:ph type="ftr" sz="quarter" idx="11"/>
          </p:nvPr>
        </p:nvSpPr>
        <p:spPr/>
        <p:txBody>
          <a:bodyPr/>
          <a:lstStyle/>
          <a:p>
            <a:pPr algn="l">
              <a:defRPr/>
            </a:pPr>
            <a:r>
              <a:rPr lang="en-SG" dirty="0"/>
              <a:t>Recitation 10</a:t>
            </a:r>
            <a:endParaRPr lang="en-US" dirty="0"/>
          </a:p>
        </p:txBody>
      </p:sp>
      <p:sp>
        <p:nvSpPr>
          <p:cNvPr id="3" name="Slide Number Placeholder 6">
            <a:extLst>
              <a:ext uri="{FF2B5EF4-FFF2-40B4-BE49-F238E27FC236}">
                <a16:creationId xmlns:a16="http://schemas.microsoft.com/office/drawing/2014/main" id="{38CFAFB6-0D51-DE4B-B569-DB0A051862DE}"/>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37</a:t>
            </a:fld>
            <a:endParaRPr dirty="0"/>
          </a:p>
        </p:txBody>
      </p:sp>
      <p:sp>
        <p:nvSpPr>
          <p:cNvPr id="6" name="TextBox 5">
            <a:extLst>
              <a:ext uri="{FF2B5EF4-FFF2-40B4-BE49-F238E27FC236}">
                <a16:creationId xmlns:a16="http://schemas.microsoft.com/office/drawing/2014/main" id="{C6E30CB9-336B-3306-27D4-0C21D7DBD457}"/>
              </a:ext>
            </a:extLst>
          </p:cNvPr>
          <p:cNvSpPr txBox="1"/>
          <p:nvPr/>
        </p:nvSpPr>
        <p:spPr>
          <a:xfrm>
            <a:off x="642234" y="1122744"/>
            <a:ext cx="6467354" cy="461665"/>
          </a:xfrm>
          <a:prstGeom prst="rect">
            <a:avLst/>
          </a:prstGeom>
          <a:noFill/>
        </p:spPr>
        <p:txBody>
          <a:bodyPr wrap="square" rtlCol="0">
            <a:spAutoFit/>
          </a:bodyPr>
          <a:lstStyle/>
          <a:p>
            <a:r>
              <a:rPr lang="en-SG" sz="2400" dirty="0"/>
              <a:t>In this quiz we are given the following circuit:</a:t>
            </a:r>
          </a:p>
        </p:txBody>
      </p:sp>
      <p:pic>
        <p:nvPicPr>
          <p:cNvPr id="7" name="Picture 6">
            <a:extLst>
              <a:ext uri="{FF2B5EF4-FFF2-40B4-BE49-F238E27FC236}">
                <a16:creationId xmlns:a16="http://schemas.microsoft.com/office/drawing/2014/main" id="{7421BB48-3867-5F29-2D74-0E972AAC499C}"/>
              </a:ext>
            </a:extLst>
          </p:cNvPr>
          <p:cNvPicPr>
            <a:picLocks noChangeAspect="1"/>
          </p:cNvPicPr>
          <p:nvPr/>
        </p:nvPicPr>
        <p:blipFill rotWithShape="1">
          <a:blip r:embed="rId2"/>
          <a:srcRect t="18454"/>
          <a:stretch/>
        </p:blipFill>
        <p:spPr>
          <a:xfrm>
            <a:off x="1324513" y="1773432"/>
            <a:ext cx="6685907" cy="4768212"/>
          </a:xfrm>
          <a:prstGeom prst="rect">
            <a:avLst/>
          </a:prstGeom>
        </p:spPr>
      </p:pic>
    </p:spTree>
    <p:extLst>
      <p:ext uri="{BB962C8B-B14F-4D97-AF65-F5344CB8AC3E}">
        <p14:creationId xmlns:p14="http://schemas.microsoft.com/office/powerpoint/2010/main" val="203340918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5525E-72FB-B9CF-63AB-D50C1C1403ED}"/>
              </a:ext>
            </a:extLst>
          </p:cNvPr>
          <p:cNvSpPr>
            <a:spLocks noGrp="1"/>
          </p:cNvSpPr>
          <p:nvPr>
            <p:ph type="ftr" sz="quarter" idx="11"/>
          </p:nvPr>
        </p:nvSpPr>
        <p:spPr/>
        <p:txBody>
          <a:bodyPr/>
          <a:lstStyle/>
          <a:p>
            <a:pPr algn="l">
              <a:defRPr/>
            </a:pPr>
            <a:r>
              <a:rPr lang="en-SG" dirty="0"/>
              <a:t>Recitation 10</a:t>
            </a:r>
            <a:endParaRPr lang="en-US" dirty="0"/>
          </a:p>
        </p:txBody>
      </p:sp>
      <p:pic>
        <p:nvPicPr>
          <p:cNvPr id="5" name="Picture 4">
            <a:extLst>
              <a:ext uri="{FF2B5EF4-FFF2-40B4-BE49-F238E27FC236}">
                <a16:creationId xmlns:a16="http://schemas.microsoft.com/office/drawing/2014/main" id="{4485501D-EE35-D32D-923B-83F7633A01BD}"/>
              </a:ext>
            </a:extLst>
          </p:cNvPr>
          <p:cNvPicPr>
            <a:picLocks noChangeAspect="1"/>
          </p:cNvPicPr>
          <p:nvPr/>
        </p:nvPicPr>
        <p:blipFill rotWithShape="1">
          <a:blip r:embed="rId2"/>
          <a:srcRect l="4513" t="37276" r="5542" b="7594"/>
          <a:stretch/>
        </p:blipFill>
        <p:spPr>
          <a:xfrm>
            <a:off x="642233" y="1955800"/>
            <a:ext cx="7439737" cy="3949700"/>
          </a:xfrm>
          <a:prstGeom prst="rect">
            <a:avLst/>
          </a:prstGeom>
        </p:spPr>
      </p:pic>
      <p:sp>
        <p:nvSpPr>
          <p:cNvPr id="3" name="Slide Number Placeholder 6">
            <a:extLst>
              <a:ext uri="{FF2B5EF4-FFF2-40B4-BE49-F238E27FC236}">
                <a16:creationId xmlns:a16="http://schemas.microsoft.com/office/drawing/2014/main" id="{72BA3E85-122F-7FE9-044D-16AC1C176873}"/>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38</a:t>
            </a:fld>
            <a:endParaRPr dirty="0"/>
          </a:p>
        </p:txBody>
      </p:sp>
      <p:sp>
        <p:nvSpPr>
          <p:cNvPr id="6" name="Title 1">
            <a:extLst>
              <a:ext uri="{FF2B5EF4-FFF2-40B4-BE49-F238E27FC236}">
                <a16:creationId xmlns:a16="http://schemas.microsoft.com/office/drawing/2014/main" id="{10E43C9D-1ABA-8445-1A39-2C82E3161A88}"/>
              </a:ext>
            </a:extLst>
          </p:cNvPr>
          <p:cNvSpPr txBox="1">
            <a:spLocks/>
          </p:cNvSpPr>
          <p:nvPr/>
        </p:nvSpPr>
        <p:spPr>
          <a:xfrm>
            <a:off x="176980" y="347472"/>
            <a:ext cx="6249586" cy="694250"/>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dirty="0"/>
              <a:t>Lecture 19 Quiz 2 Question 1</a:t>
            </a:r>
          </a:p>
        </p:txBody>
      </p:sp>
      <p:sp>
        <p:nvSpPr>
          <p:cNvPr id="9" name="TextBox 8">
            <a:extLst>
              <a:ext uri="{FF2B5EF4-FFF2-40B4-BE49-F238E27FC236}">
                <a16:creationId xmlns:a16="http://schemas.microsoft.com/office/drawing/2014/main" id="{E19E0AC9-D98A-417D-D7C1-7119C8B64B93}"/>
              </a:ext>
            </a:extLst>
          </p:cNvPr>
          <p:cNvSpPr txBox="1"/>
          <p:nvPr/>
        </p:nvSpPr>
        <p:spPr>
          <a:xfrm>
            <a:off x="390967" y="1355329"/>
            <a:ext cx="7727066" cy="461665"/>
          </a:xfrm>
          <a:prstGeom prst="rect">
            <a:avLst/>
          </a:prstGeom>
          <a:noFill/>
        </p:spPr>
        <p:txBody>
          <a:bodyPr wrap="square" rtlCol="0">
            <a:spAutoFit/>
          </a:bodyPr>
          <a:lstStyle/>
          <a:p>
            <a:r>
              <a:rPr lang="en-SG" sz="2400" dirty="0"/>
              <a:t>Choose the statement that best describes this circuit:</a:t>
            </a:r>
          </a:p>
        </p:txBody>
      </p:sp>
    </p:spTree>
    <p:extLst>
      <p:ext uri="{BB962C8B-B14F-4D97-AF65-F5344CB8AC3E}">
        <p14:creationId xmlns:p14="http://schemas.microsoft.com/office/powerpoint/2010/main" val="185606253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5525E-72FB-B9CF-63AB-D50C1C1403ED}"/>
              </a:ext>
            </a:extLst>
          </p:cNvPr>
          <p:cNvSpPr>
            <a:spLocks noGrp="1"/>
          </p:cNvSpPr>
          <p:nvPr>
            <p:ph type="ftr" sz="quarter" idx="11"/>
          </p:nvPr>
        </p:nvSpPr>
        <p:spPr/>
        <p:txBody>
          <a:bodyPr/>
          <a:lstStyle/>
          <a:p>
            <a:pPr algn="l">
              <a:defRPr/>
            </a:pPr>
            <a:r>
              <a:rPr lang="en-SG" dirty="0"/>
              <a:t>Recitation 10</a:t>
            </a:r>
            <a:endParaRPr lang="en-US" dirty="0"/>
          </a:p>
        </p:txBody>
      </p:sp>
      <p:sp>
        <p:nvSpPr>
          <p:cNvPr id="3" name="Slide Number Placeholder 6">
            <a:extLst>
              <a:ext uri="{FF2B5EF4-FFF2-40B4-BE49-F238E27FC236}">
                <a16:creationId xmlns:a16="http://schemas.microsoft.com/office/drawing/2014/main" id="{72BA3E85-122F-7FE9-044D-16AC1C176873}"/>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39</a:t>
            </a:fld>
            <a:endParaRPr dirty="0"/>
          </a:p>
        </p:txBody>
      </p:sp>
      <p:sp>
        <p:nvSpPr>
          <p:cNvPr id="6" name="Title 1">
            <a:extLst>
              <a:ext uri="{FF2B5EF4-FFF2-40B4-BE49-F238E27FC236}">
                <a16:creationId xmlns:a16="http://schemas.microsoft.com/office/drawing/2014/main" id="{10E43C9D-1ABA-8445-1A39-2C82E3161A88}"/>
              </a:ext>
            </a:extLst>
          </p:cNvPr>
          <p:cNvSpPr txBox="1">
            <a:spLocks/>
          </p:cNvSpPr>
          <p:nvPr/>
        </p:nvSpPr>
        <p:spPr>
          <a:xfrm>
            <a:off x="176980" y="347472"/>
            <a:ext cx="6249586" cy="694250"/>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dirty="0"/>
              <a:t>Lecture 19 Quiz 2 Question 1</a:t>
            </a:r>
          </a:p>
        </p:txBody>
      </p:sp>
      <p:pic>
        <p:nvPicPr>
          <p:cNvPr id="2" name="Picture 1">
            <a:extLst>
              <a:ext uri="{FF2B5EF4-FFF2-40B4-BE49-F238E27FC236}">
                <a16:creationId xmlns:a16="http://schemas.microsoft.com/office/drawing/2014/main" id="{3D6155EE-F63D-82A0-E488-59B292CB955C}"/>
              </a:ext>
            </a:extLst>
          </p:cNvPr>
          <p:cNvPicPr>
            <a:picLocks noChangeAspect="1"/>
          </p:cNvPicPr>
          <p:nvPr/>
        </p:nvPicPr>
        <p:blipFill>
          <a:blip r:embed="rId2"/>
          <a:stretch>
            <a:fillRect/>
          </a:stretch>
        </p:blipFill>
        <p:spPr>
          <a:xfrm>
            <a:off x="302178" y="1370906"/>
            <a:ext cx="6810188" cy="4923742"/>
          </a:xfrm>
          <a:prstGeom prst="rect">
            <a:avLst/>
          </a:prstGeom>
        </p:spPr>
      </p:pic>
      <p:sp>
        <p:nvSpPr>
          <p:cNvPr id="8" name="TextBox 7">
            <a:extLst>
              <a:ext uri="{FF2B5EF4-FFF2-40B4-BE49-F238E27FC236}">
                <a16:creationId xmlns:a16="http://schemas.microsoft.com/office/drawing/2014/main" id="{2E29760A-F2B9-5FAB-CF28-5C659BAFE588}"/>
              </a:ext>
            </a:extLst>
          </p:cNvPr>
          <p:cNvSpPr txBox="1"/>
          <p:nvPr/>
        </p:nvSpPr>
        <p:spPr>
          <a:xfrm>
            <a:off x="1958971" y="1597891"/>
            <a:ext cx="584200" cy="369332"/>
          </a:xfrm>
          <a:prstGeom prst="rect">
            <a:avLst/>
          </a:prstGeom>
          <a:noFill/>
        </p:spPr>
        <p:txBody>
          <a:bodyPr wrap="square" rtlCol="0">
            <a:spAutoFit/>
          </a:bodyPr>
          <a:lstStyle/>
          <a:p>
            <a:pPr algn="ctr"/>
            <a:r>
              <a:rPr lang="en-SG" dirty="0">
                <a:solidFill>
                  <a:srgbClr val="0000FF"/>
                </a:solidFill>
              </a:rPr>
              <a:t>x’</a:t>
            </a:r>
          </a:p>
        </p:txBody>
      </p:sp>
      <p:sp>
        <p:nvSpPr>
          <p:cNvPr id="10" name="TextBox 9">
            <a:extLst>
              <a:ext uri="{FF2B5EF4-FFF2-40B4-BE49-F238E27FC236}">
                <a16:creationId xmlns:a16="http://schemas.microsoft.com/office/drawing/2014/main" id="{A91273A9-D804-53C8-E570-BD40DECE8E71}"/>
              </a:ext>
            </a:extLst>
          </p:cNvPr>
          <p:cNvSpPr txBox="1"/>
          <p:nvPr/>
        </p:nvSpPr>
        <p:spPr>
          <a:xfrm>
            <a:off x="2324100" y="3776639"/>
            <a:ext cx="736600" cy="369332"/>
          </a:xfrm>
          <a:prstGeom prst="rect">
            <a:avLst/>
          </a:prstGeom>
          <a:noFill/>
        </p:spPr>
        <p:txBody>
          <a:bodyPr wrap="square" rtlCol="0">
            <a:spAutoFit/>
          </a:bodyPr>
          <a:lstStyle/>
          <a:p>
            <a:pPr algn="ctr"/>
            <a:r>
              <a:rPr lang="en-SG" dirty="0" err="1">
                <a:solidFill>
                  <a:srgbClr val="0000FF"/>
                </a:solidFill>
              </a:rPr>
              <a:t>B’·x</a:t>
            </a:r>
            <a:r>
              <a:rPr lang="en-SG" dirty="0">
                <a:solidFill>
                  <a:srgbClr val="0000FF"/>
                </a:solidFill>
              </a:rPr>
              <a:t>’</a:t>
            </a:r>
          </a:p>
        </p:txBody>
      </p:sp>
      <p:sp>
        <p:nvSpPr>
          <p:cNvPr id="11" name="TextBox 10">
            <a:extLst>
              <a:ext uri="{FF2B5EF4-FFF2-40B4-BE49-F238E27FC236}">
                <a16:creationId xmlns:a16="http://schemas.microsoft.com/office/drawing/2014/main" id="{014134B3-5661-1FD5-DF89-6A3E95C135F2}"/>
              </a:ext>
            </a:extLst>
          </p:cNvPr>
          <p:cNvSpPr txBox="1"/>
          <p:nvPr/>
        </p:nvSpPr>
        <p:spPr>
          <a:xfrm>
            <a:off x="2216142" y="4442955"/>
            <a:ext cx="736600" cy="369332"/>
          </a:xfrm>
          <a:prstGeom prst="rect">
            <a:avLst/>
          </a:prstGeom>
          <a:noFill/>
        </p:spPr>
        <p:txBody>
          <a:bodyPr wrap="square" rtlCol="0">
            <a:spAutoFit/>
          </a:bodyPr>
          <a:lstStyle/>
          <a:p>
            <a:pPr algn="ctr"/>
            <a:r>
              <a:rPr lang="en-SG" dirty="0">
                <a:solidFill>
                  <a:srgbClr val="0000FF"/>
                </a:solidFill>
              </a:rPr>
              <a:t>A·B’</a:t>
            </a:r>
          </a:p>
        </p:txBody>
      </p:sp>
      <p:sp>
        <p:nvSpPr>
          <p:cNvPr id="12" name="TextBox 11">
            <a:extLst>
              <a:ext uri="{FF2B5EF4-FFF2-40B4-BE49-F238E27FC236}">
                <a16:creationId xmlns:a16="http://schemas.microsoft.com/office/drawing/2014/main" id="{011FB19C-6AB4-8D65-F4FB-B86C653144B1}"/>
              </a:ext>
            </a:extLst>
          </p:cNvPr>
          <p:cNvSpPr txBox="1"/>
          <p:nvPr/>
        </p:nvSpPr>
        <p:spPr>
          <a:xfrm>
            <a:off x="2273300" y="4999469"/>
            <a:ext cx="736600" cy="369332"/>
          </a:xfrm>
          <a:prstGeom prst="rect">
            <a:avLst/>
          </a:prstGeom>
          <a:noFill/>
        </p:spPr>
        <p:txBody>
          <a:bodyPr wrap="square" rtlCol="0">
            <a:spAutoFit/>
          </a:bodyPr>
          <a:lstStyle/>
          <a:p>
            <a:pPr algn="ctr"/>
            <a:r>
              <a:rPr lang="en-SG" dirty="0">
                <a:solidFill>
                  <a:srgbClr val="0000FF"/>
                </a:solidFill>
              </a:rPr>
              <a:t>A’·B</a:t>
            </a:r>
          </a:p>
        </p:txBody>
      </p:sp>
      <p:sp>
        <p:nvSpPr>
          <p:cNvPr id="13" name="TextBox 12">
            <a:extLst>
              <a:ext uri="{FF2B5EF4-FFF2-40B4-BE49-F238E27FC236}">
                <a16:creationId xmlns:a16="http://schemas.microsoft.com/office/drawing/2014/main" id="{96B6FF9D-954E-BA1F-3616-52705FD7036C}"/>
              </a:ext>
            </a:extLst>
          </p:cNvPr>
          <p:cNvSpPr txBox="1"/>
          <p:nvPr/>
        </p:nvSpPr>
        <p:spPr>
          <a:xfrm>
            <a:off x="2174871" y="5555983"/>
            <a:ext cx="736600" cy="369332"/>
          </a:xfrm>
          <a:prstGeom prst="rect">
            <a:avLst/>
          </a:prstGeom>
          <a:noFill/>
        </p:spPr>
        <p:txBody>
          <a:bodyPr wrap="square" rtlCol="0">
            <a:spAutoFit/>
          </a:bodyPr>
          <a:lstStyle/>
          <a:p>
            <a:pPr algn="ctr"/>
            <a:r>
              <a:rPr lang="en-SG" dirty="0" err="1">
                <a:solidFill>
                  <a:srgbClr val="0000FF"/>
                </a:solidFill>
              </a:rPr>
              <a:t>B·x</a:t>
            </a:r>
            <a:endParaRPr lang="en-SG" dirty="0">
              <a:solidFill>
                <a:srgbClr val="0000FF"/>
              </a:solidFill>
            </a:endParaRPr>
          </a:p>
        </p:txBody>
      </p:sp>
      <p:sp>
        <p:nvSpPr>
          <p:cNvPr id="14" name="TextBox 13">
            <a:extLst>
              <a:ext uri="{FF2B5EF4-FFF2-40B4-BE49-F238E27FC236}">
                <a16:creationId xmlns:a16="http://schemas.microsoft.com/office/drawing/2014/main" id="{03719A54-A323-0640-21D7-185C232C9D2B}"/>
              </a:ext>
            </a:extLst>
          </p:cNvPr>
          <p:cNvSpPr txBox="1"/>
          <p:nvPr/>
        </p:nvSpPr>
        <p:spPr>
          <a:xfrm>
            <a:off x="3722868" y="1734436"/>
            <a:ext cx="736600" cy="369332"/>
          </a:xfrm>
          <a:prstGeom prst="rect">
            <a:avLst/>
          </a:prstGeom>
          <a:noFill/>
        </p:spPr>
        <p:txBody>
          <a:bodyPr wrap="square" rtlCol="0">
            <a:spAutoFit/>
          </a:bodyPr>
          <a:lstStyle/>
          <a:p>
            <a:pPr algn="ctr"/>
            <a:r>
              <a:rPr lang="en-SG" dirty="0" err="1">
                <a:solidFill>
                  <a:srgbClr val="C00000"/>
                </a:solidFill>
              </a:rPr>
              <a:t>B·x</a:t>
            </a:r>
            <a:r>
              <a:rPr lang="en-SG" dirty="0">
                <a:solidFill>
                  <a:srgbClr val="C00000"/>
                </a:solidFill>
              </a:rPr>
              <a:t>’</a:t>
            </a:r>
          </a:p>
        </p:txBody>
      </p:sp>
      <p:sp>
        <p:nvSpPr>
          <p:cNvPr id="15" name="TextBox 14">
            <a:extLst>
              <a:ext uri="{FF2B5EF4-FFF2-40B4-BE49-F238E27FC236}">
                <a16:creationId xmlns:a16="http://schemas.microsoft.com/office/drawing/2014/main" id="{39857707-4C78-B5B4-217F-5A80E8413B0B}"/>
              </a:ext>
            </a:extLst>
          </p:cNvPr>
          <p:cNvSpPr txBox="1"/>
          <p:nvPr/>
        </p:nvSpPr>
        <p:spPr>
          <a:xfrm>
            <a:off x="3711936" y="2467298"/>
            <a:ext cx="736600" cy="369332"/>
          </a:xfrm>
          <a:prstGeom prst="rect">
            <a:avLst/>
          </a:prstGeom>
          <a:noFill/>
        </p:spPr>
        <p:txBody>
          <a:bodyPr wrap="square" rtlCol="0">
            <a:spAutoFit/>
          </a:bodyPr>
          <a:lstStyle/>
          <a:p>
            <a:pPr algn="ctr"/>
            <a:r>
              <a:rPr lang="en-SG" dirty="0" err="1">
                <a:solidFill>
                  <a:srgbClr val="C00000"/>
                </a:solidFill>
              </a:rPr>
              <a:t>B’·x</a:t>
            </a:r>
            <a:endParaRPr lang="en-SG" dirty="0">
              <a:solidFill>
                <a:srgbClr val="C00000"/>
              </a:solidFill>
            </a:endParaRPr>
          </a:p>
        </p:txBody>
      </p:sp>
      <p:sp>
        <p:nvSpPr>
          <p:cNvPr id="16" name="TextBox 15">
            <a:extLst>
              <a:ext uri="{FF2B5EF4-FFF2-40B4-BE49-F238E27FC236}">
                <a16:creationId xmlns:a16="http://schemas.microsoft.com/office/drawing/2014/main" id="{BA9D5039-EC07-28AA-E612-06554F10B245}"/>
              </a:ext>
            </a:extLst>
          </p:cNvPr>
          <p:cNvSpPr txBox="1"/>
          <p:nvPr/>
        </p:nvSpPr>
        <p:spPr>
          <a:xfrm>
            <a:off x="6708954" y="1851344"/>
            <a:ext cx="584200" cy="369332"/>
          </a:xfrm>
          <a:prstGeom prst="rect">
            <a:avLst/>
          </a:prstGeom>
          <a:noFill/>
        </p:spPr>
        <p:txBody>
          <a:bodyPr wrap="square" rtlCol="0">
            <a:spAutoFit/>
          </a:bodyPr>
          <a:lstStyle/>
          <a:p>
            <a:pPr algn="ctr"/>
            <a:r>
              <a:rPr lang="en-SG" dirty="0">
                <a:solidFill>
                  <a:srgbClr val="0000FF"/>
                </a:solidFill>
              </a:rPr>
              <a:t>A</a:t>
            </a:r>
          </a:p>
        </p:txBody>
      </p:sp>
      <p:sp>
        <p:nvSpPr>
          <p:cNvPr id="17" name="TextBox 16">
            <a:extLst>
              <a:ext uri="{FF2B5EF4-FFF2-40B4-BE49-F238E27FC236}">
                <a16:creationId xmlns:a16="http://schemas.microsoft.com/office/drawing/2014/main" id="{B350478C-0602-2C09-4FDA-3FBB9F078CB0}"/>
              </a:ext>
            </a:extLst>
          </p:cNvPr>
          <p:cNvSpPr txBox="1"/>
          <p:nvPr/>
        </p:nvSpPr>
        <p:spPr>
          <a:xfrm>
            <a:off x="6708954" y="2630877"/>
            <a:ext cx="584200" cy="369332"/>
          </a:xfrm>
          <a:prstGeom prst="rect">
            <a:avLst/>
          </a:prstGeom>
          <a:noFill/>
        </p:spPr>
        <p:txBody>
          <a:bodyPr wrap="square" rtlCol="0">
            <a:spAutoFit/>
          </a:bodyPr>
          <a:lstStyle/>
          <a:p>
            <a:pPr algn="ctr"/>
            <a:r>
              <a:rPr lang="en-SG" dirty="0">
                <a:solidFill>
                  <a:srgbClr val="0000FF"/>
                </a:solidFill>
              </a:rPr>
              <a:t>A’</a:t>
            </a:r>
          </a:p>
        </p:txBody>
      </p:sp>
      <p:sp>
        <p:nvSpPr>
          <p:cNvPr id="18" name="TextBox 17">
            <a:extLst>
              <a:ext uri="{FF2B5EF4-FFF2-40B4-BE49-F238E27FC236}">
                <a16:creationId xmlns:a16="http://schemas.microsoft.com/office/drawing/2014/main" id="{CDD585C6-3830-D232-13AE-E1505E7F412C}"/>
              </a:ext>
            </a:extLst>
          </p:cNvPr>
          <p:cNvSpPr txBox="1"/>
          <p:nvPr/>
        </p:nvSpPr>
        <p:spPr>
          <a:xfrm>
            <a:off x="6910660" y="4369708"/>
            <a:ext cx="584200" cy="369332"/>
          </a:xfrm>
          <a:prstGeom prst="rect">
            <a:avLst/>
          </a:prstGeom>
          <a:noFill/>
        </p:spPr>
        <p:txBody>
          <a:bodyPr wrap="square" rtlCol="0">
            <a:spAutoFit/>
          </a:bodyPr>
          <a:lstStyle/>
          <a:p>
            <a:pPr algn="ctr"/>
            <a:r>
              <a:rPr lang="en-SG" dirty="0">
                <a:solidFill>
                  <a:srgbClr val="0000FF"/>
                </a:solidFill>
              </a:rPr>
              <a:t>B</a:t>
            </a:r>
          </a:p>
        </p:txBody>
      </p:sp>
      <p:sp>
        <p:nvSpPr>
          <p:cNvPr id="19" name="TextBox 18">
            <a:extLst>
              <a:ext uri="{FF2B5EF4-FFF2-40B4-BE49-F238E27FC236}">
                <a16:creationId xmlns:a16="http://schemas.microsoft.com/office/drawing/2014/main" id="{8C2BCF86-E3A6-35FF-E2ED-A87EC379C491}"/>
              </a:ext>
            </a:extLst>
          </p:cNvPr>
          <p:cNvSpPr txBox="1"/>
          <p:nvPr/>
        </p:nvSpPr>
        <p:spPr>
          <a:xfrm>
            <a:off x="6910660" y="5149241"/>
            <a:ext cx="584200" cy="369332"/>
          </a:xfrm>
          <a:prstGeom prst="rect">
            <a:avLst/>
          </a:prstGeom>
          <a:noFill/>
        </p:spPr>
        <p:txBody>
          <a:bodyPr wrap="square" rtlCol="0">
            <a:spAutoFit/>
          </a:bodyPr>
          <a:lstStyle/>
          <a:p>
            <a:pPr algn="ctr"/>
            <a:r>
              <a:rPr lang="en-SG" dirty="0">
                <a:solidFill>
                  <a:srgbClr val="0000FF"/>
                </a:solidFill>
              </a:rPr>
              <a:t>B’</a:t>
            </a:r>
          </a:p>
        </p:txBody>
      </p:sp>
      <p:sp>
        <p:nvSpPr>
          <p:cNvPr id="20" name="TextBox 19">
            <a:extLst>
              <a:ext uri="{FF2B5EF4-FFF2-40B4-BE49-F238E27FC236}">
                <a16:creationId xmlns:a16="http://schemas.microsoft.com/office/drawing/2014/main" id="{A1DF8646-5C6D-5FEA-3B62-954F6BB49D52}"/>
              </a:ext>
            </a:extLst>
          </p:cNvPr>
          <p:cNvSpPr txBox="1"/>
          <p:nvPr/>
        </p:nvSpPr>
        <p:spPr>
          <a:xfrm>
            <a:off x="3343736" y="3933022"/>
            <a:ext cx="1494864" cy="369332"/>
          </a:xfrm>
          <a:prstGeom prst="rect">
            <a:avLst/>
          </a:prstGeom>
          <a:noFill/>
        </p:spPr>
        <p:txBody>
          <a:bodyPr wrap="square" rtlCol="0">
            <a:spAutoFit/>
          </a:bodyPr>
          <a:lstStyle/>
          <a:p>
            <a:pPr algn="ctr"/>
            <a:r>
              <a:rPr lang="en-SG" dirty="0" err="1">
                <a:solidFill>
                  <a:srgbClr val="C00000"/>
                </a:solidFill>
              </a:rPr>
              <a:t>B’·x</a:t>
            </a:r>
            <a:r>
              <a:rPr lang="en-SG" dirty="0">
                <a:solidFill>
                  <a:srgbClr val="C00000"/>
                </a:solidFill>
              </a:rPr>
              <a:t>’ + A·B’</a:t>
            </a:r>
          </a:p>
        </p:txBody>
      </p:sp>
      <p:sp>
        <p:nvSpPr>
          <p:cNvPr id="21" name="TextBox 20">
            <a:extLst>
              <a:ext uri="{FF2B5EF4-FFF2-40B4-BE49-F238E27FC236}">
                <a16:creationId xmlns:a16="http://schemas.microsoft.com/office/drawing/2014/main" id="{CF7E8035-953D-11E6-EE5E-94F9D775BE6D}"/>
              </a:ext>
            </a:extLst>
          </p:cNvPr>
          <p:cNvSpPr txBox="1"/>
          <p:nvPr/>
        </p:nvSpPr>
        <p:spPr>
          <a:xfrm>
            <a:off x="3164176" y="5009161"/>
            <a:ext cx="1494864" cy="369332"/>
          </a:xfrm>
          <a:prstGeom prst="rect">
            <a:avLst/>
          </a:prstGeom>
          <a:noFill/>
        </p:spPr>
        <p:txBody>
          <a:bodyPr wrap="square" rtlCol="0">
            <a:spAutoFit/>
          </a:bodyPr>
          <a:lstStyle/>
          <a:p>
            <a:pPr algn="ctr"/>
            <a:r>
              <a:rPr lang="en-SG" dirty="0">
                <a:solidFill>
                  <a:srgbClr val="C00000"/>
                </a:solidFill>
              </a:rPr>
              <a:t>A’·B + </a:t>
            </a:r>
            <a:r>
              <a:rPr lang="en-SG" dirty="0" err="1">
                <a:solidFill>
                  <a:srgbClr val="C00000"/>
                </a:solidFill>
              </a:rPr>
              <a:t>B·x</a:t>
            </a:r>
            <a:endParaRPr lang="en-SG" dirty="0">
              <a:solidFill>
                <a:srgbClr val="C00000"/>
              </a:solidFill>
            </a:endParaRPr>
          </a:p>
        </p:txBody>
      </p:sp>
    </p:spTree>
    <p:extLst>
      <p:ext uri="{BB962C8B-B14F-4D97-AF65-F5344CB8AC3E}">
        <p14:creationId xmlns:p14="http://schemas.microsoft.com/office/powerpoint/2010/main" val="24899294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dissolv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dissolv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dissolv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dissolve">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a:t>summary</a:t>
            </a:r>
          </a:p>
        </p:txBody>
      </p:sp>
      <p:sp>
        <p:nvSpPr>
          <p:cNvPr id="8" name="Subtitle 7"/>
          <p:cNvSpPr>
            <a:spLocks noGrp="1"/>
          </p:cNvSpPr>
          <p:nvPr>
            <p:ph type="subTitle" idx="1"/>
          </p:nvPr>
        </p:nvSpPr>
        <p:spPr/>
        <p:txBody>
          <a:bodyPr>
            <a:normAutofit/>
          </a:bodyPr>
          <a:lstStyle/>
          <a:p>
            <a:r>
              <a:rPr lang="en-US" sz="3200" dirty="0"/>
              <a:t>Latches</a:t>
            </a:r>
          </a:p>
        </p:txBody>
      </p:sp>
      <p:sp>
        <p:nvSpPr>
          <p:cNvPr id="2" name="Slide Number Placeholder 6">
            <a:extLst>
              <a:ext uri="{FF2B5EF4-FFF2-40B4-BE49-F238E27FC236}">
                <a16:creationId xmlns:a16="http://schemas.microsoft.com/office/drawing/2014/main" id="{8CF71949-8053-62D0-1A31-9A2E938ADDE3}"/>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a:t>
            </a:fld>
            <a:endParaRPr dirty="0"/>
          </a:p>
        </p:txBody>
      </p:sp>
    </p:spTree>
    <p:extLst>
      <p:ext uri="{BB962C8B-B14F-4D97-AF65-F5344CB8AC3E}">
        <p14:creationId xmlns:p14="http://schemas.microsoft.com/office/powerpoint/2010/main" val="4160950867"/>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5525E-72FB-B9CF-63AB-D50C1C1403ED}"/>
              </a:ext>
            </a:extLst>
          </p:cNvPr>
          <p:cNvSpPr>
            <a:spLocks noGrp="1"/>
          </p:cNvSpPr>
          <p:nvPr>
            <p:ph type="ftr" sz="quarter" idx="11"/>
          </p:nvPr>
        </p:nvSpPr>
        <p:spPr/>
        <p:txBody>
          <a:bodyPr/>
          <a:lstStyle/>
          <a:p>
            <a:pPr algn="l">
              <a:defRPr/>
            </a:pPr>
            <a:r>
              <a:rPr lang="en-SG" dirty="0"/>
              <a:t>Recitation 10</a:t>
            </a:r>
            <a:endParaRPr lang="en-US" dirty="0"/>
          </a:p>
        </p:txBody>
      </p:sp>
      <p:sp>
        <p:nvSpPr>
          <p:cNvPr id="3" name="Slide Number Placeholder 6">
            <a:extLst>
              <a:ext uri="{FF2B5EF4-FFF2-40B4-BE49-F238E27FC236}">
                <a16:creationId xmlns:a16="http://schemas.microsoft.com/office/drawing/2014/main" id="{72BA3E85-122F-7FE9-044D-16AC1C176873}"/>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40</a:t>
            </a:fld>
            <a:endParaRPr dirty="0"/>
          </a:p>
        </p:txBody>
      </p:sp>
      <p:sp>
        <p:nvSpPr>
          <p:cNvPr id="6" name="Title 1">
            <a:extLst>
              <a:ext uri="{FF2B5EF4-FFF2-40B4-BE49-F238E27FC236}">
                <a16:creationId xmlns:a16="http://schemas.microsoft.com/office/drawing/2014/main" id="{10E43C9D-1ABA-8445-1A39-2C82E3161A88}"/>
              </a:ext>
            </a:extLst>
          </p:cNvPr>
          <p:cNvSpPr txBox="1">
            <a:spLocks/>
          </p:cNvSpPr>
          <p:nvPr/>
        </p:nvSpPr>
        <p:spPr>
          <a:xfrm>
            <a:off x="176980" y="347472"/>
            <a:ext cx="6249586" cy="694250"/>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dirty="0"/>
              <a:t>Lecture 19 Quiz 2 Question 1</a:t>
            </a:r>
          </a:p>
        </p:txBody>
      </p:sp>
      <p:pic>
        <p:nvPicPr>
          <p:cNvPr id="5" name="Picture 4">
            <a:extLst>
              <a:ext uri="{FF2B5EF4-FFF2-40B4-BE49-F238E27FC236}">
                <a16:creationId xmlns:a16="http://schemas.microsoft.com/office/drawing/2014/main" id="{5F664BED-3FE7-C6D7-120E-0955D6E0D0B4}"/>
              </a:ext>
            </a:extLst>
          </p:cNvPr>
          <p:cNvPicPr>
            <a:picLocks noChangeAspect="1"/>
          </p:cNvPicPr>
          <p:nvPr/>
        </p:nvPicPr>
        <p:blipFill>
          <a:blip r:embed="rId2"/>
          <a:stretch>
            <a:fillRect/>
          </a:stretch>
        </p:blipFill>
        <p:spPr>
          <a:xfrm>
            <a:off x="6247295" y="533400"/>
            <a:ext cx="2694494" cy="1211981"/>
          </a:xfrm>
          <a:prstGeom prst="rect">
            <a:avLst/>
          </a:prstGeom>
        </p:spPr>
      </p:pic>
      <p:sp>
        <p:nvSpPr>
          <p:cNvPr id="7" name="Content Placeholder 2">
            <a:extLst>
              <a:ext uri="{FF2B5EF4-FFF2-40B4-BE49-F238E27FC236}">
                <a16:creationId xmlns:a16="http://schemas.microsoft.com/office/drawing/2014/main" id="{3E97FC67-0E3E-4BB4-A973-726385800FD0}"/>
              </a:ext>
            </a:extLst>
          </p:cNvPr>
          <p:cNvSpPr>
            <a:spLocks noGrp="1"/>
          </p:cNvSpPr>
          <p:nvPr>
            <p:ph idx="1"/>
          </p:nvPr>
        </p:nvSpPr>
        <p:spPr>
          <a:xfrm>
            <a:off x="520700" y="1273438"/>
            <a:ext cx="1968500" cy="556591"/>
          </a:xfrm>
        </p:spPr>
        <p:txBody>
          <a:bodyPr/>
          <a:lstStyle/>
          <a:p>
            <a:pPr marL="0" indent="0">
              <a:buNone/>
            </a:pPr>
            <a:r>
              <a:rPr lang="en-US" dirty="0"/>
              <a:t>State Table</a:t>
            </a:r>
          </a:p>
        </p:txBody>
      </p:sp>
      <p:pic>
        <p:nvPicPr>
          <p:cNvPr id="9" name="Picture 8">
            <a:extLst>
              <a:ext uri="{FF2B5EF4-FFF2-40B4-BE49-F238E27FC236}">
                <a16:creationId xmlns:a16="http://schemas.microsoft.com/office/drawing/2014/main" id="{98A18ED1-6EA9-2D4F-0F8F-D3F3FC7581BE}"/>
              </a:ext>
            </a:extLst>
          </p:cNvPr>
          <p:cNvPicPr>
            <a:picLocks noChangeAspect="1"/>
          </p:cNvPicPr>
          <p:nvPr/>
        </p:nvPicPr>
        <p:blipFill>
          <a:blip r:embed="rId3"/>
          <a:stretch>
            <a:fillRect/>
          </a:stretch>
        </p:blipFill>
        <p:spPr>
          <a:xfrm>
            <a:off x="520700" y="1914677"/>
            <a:ext cx="7632700" cy="2870200"/>
          </a:xfrm>
          <a:prstGeom prst="rect">
            <a:avLst/>
          </a:prstGeom>
        </p:spPr>
      </p:pic>
    </p:spTree>
    <p:extLst>
      <p:ext uri="{BB962C8B-B14F-4D97-AF65-F5344CB8AC3E}">
        <p14:creationId xmlns:p14="http://schemas.microsoft.com/office/powerpoint/2010/main" val="360563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dissolv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5525E-72FB-B9CF-63AB-D50C1C1403ED}"/>
              </a:ext>
            </a:extLst>
          </p:cNvPr>
          <p:cNvSpPr>
            <a:spLocks noGrp="1"/>
          </p:cNvSpPr>
          <p:nvPr>
            <p:ph type="ftr" sz="quarter" idx="11"/>
          </p:nvPr>
        </p:nvSpPr>
        <p:spPr/>
        <p:txBody>
          <a:bodyPr/>
          <a:lstStyle/>
          <a:p>
            <a:pPr algn="l">
              <a:defRPr/>
            </a:pPr>
            <a:r>
              <a:rPr lang="en-SG" dirty="0"/>
              <a:t>Recitation 10</a:t>
            </a:r>
            <a:endParaRPr lang="en-US" dirty="0"/>
          </a:p>
        </p:txBody>
      </p:sp>
      <p:sp>
        <p:nvSpPr>
          <p:cNvPr id="3" name="Slide Number Placeholder 6">
            <a:extLst>
              <a:ext uri="{FF2B5EF4-FFF2-40B4-BE49-F238E27FC236}">
                <a16:creationId xmlns:a16="http://schemas.microsoft.com/office/drawing/2014/main" id="{72BA3E85-122F-7FE9-044D-16AC1C176873}"/>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41</a:t>
            </a:fld>
            <a:endParaRPr dirty="0"/>
          </a:p>
        </p:txBody>
      </p:sp>
      <p:sp>
        <p:nvSpPr>
          <p:cNvPr id="6" name="Title 1">
            <a:extLst>
              <a:ext uri="{FF2B5EF4-FFF2-40B4-BE49-F238E27FC236}">
                <a16:creationId xmlns:a16="http://schemas.microsoft.com/office/drawing/2014/main" id="{10E43C9D-1ABA-8445-1A39-2C82E3161A88}"/>
              </a:ext>
            </a:extLst>
          </p:cNvPr>
          <p:cNvSpPr txBox="1">
            <a:spLocks/>
          </p:cNvSpPr>
          <p:nvPr/>
        </p:nvSpPr>
        <p:spPr>
          <a:xfrm>
            <a:off x="176980" y="347472"/>
            <a:ext cx="6249586" cy="694250"/>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dirty="0"/>
              <a:t>Lecture 19 Quiz 2 Question 1</a:t>
            </a:r>
          </a:p>
        </p:txBody>
      </p:sp>
      <p:sp>
        <p:nvSpPr>
          <p:cNvPr id="7" name="Content Placeholder 2">
            <a:extLst>
              <a:ext uri="{FF2B5EF4-FFF2-40B4-BE49-F238E27FC236}">
                <a16:creationId xmlns:a16="http://schemas.microsoft.com/office/drawing/2014/main" id="{3E97FC67-0E3E-4BB4-A973-726385800FD0}"/>
              </a:ext>
            </a:extLst>
          </p:cNvPr>
          <p:cNvSpPr>
            <a:spLocks noGrp="1"/>
          </p:cNvSpPr>
          <p:nvPr>
            <p:ph idx="1"/>
          </p:nvPr>
        </p:nvSpPr>
        <p:spPr>
          <a:xfrm>
            <a:off x="202380" y="1041722"/>
            <a:ext cx="1181920" cy="825178"/>
          </a:xfrm>
        </p:spPr>
        <p:txBody>
          <a:bodyPr>
            <a:normAutofit/>
          </a:bodyPr>
          <a:lstStyle/>
          <a:p>
            <a:pPr marL="0" indent="0">
              <a:buNone/>
            </a:pPr>
            <a:r>
              <a:rPr lang="en-US" dirty="0"/>
              <a:t>State Table</a:t>
            </a:r>
          </a:p>
        </p:txBody>
      </p:sp>
      <p:pic>
        <p:nvPicPr>
          <p:cNvPr id="9" name="Picture 8">
            <a:extLst>
              <a:ext uri="{FF2B5EF4-FFF2-40B4-BE49-F238E27FC236}">
                <a16:creationId xmlns:a16="http://schemas.microsoft.com/office/drawing/2014/main" id="{98A18ED1-6EA9-2D4F-0F8F-D3F3FC7581BE}"/>
              </a:ext>
            </a:extLst>
          </p:cNvPr>
          <p:cNvPicPr>
            <a:picLocks noChangeAspect="1"/>
          </p:cNvPicPr>
          <p:nvPr/>
        </p:nvPicPr>
        <p:blipFill>
          <a:blip r:embed="rId2"/>
          <a:stretch>
            <a:fillRect/>
          </a:stretch>
        </p:blipFill>
        <p:spPr>
          <a:xfrm>
            <a:off x="1308920" y="1041722"/>
            <a:ext cx="7632700" cy="2870200"/>
          </a:xfrm>
          <a:prstGeom prst="rect">
            <a:avLst/>
          </a:prstGeom>
        </p:spPr>
      </p:pic>
      <p:sp>
        <p:nvSpPr>
          <p:cNvPr id="33" name="Content Placeholder 2">
            <a:extLst>
              <a:ext uri="{FF2B5EF4-FFF2-40B4-BE49-F238E27FC236}">
                <a16:creationId xmlns:a16="http://schemas.microsoft.com/office/drawing/2014/main" id="{767DB310-A978-A367-CDE2-6E93FA907E72}"/>
              </a:ext>
            </a:extLst>
          </p:cNvPr>
          <p:cNvSpPr txBox="1">
            <a:spLocks/>
          </p:cNvSpPr>
          <p:nvPr/>
        </p:nvSpPr>
        <p:spPr>
          <a:xfrm>
            <a:off x="426727" y="4063274"/>
            <a:ext cx="2268343" cy="59010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fontAlgn="auto">
              <a:spcAft>
                <a:spcPts val="0"/>
              </a:spcAft>
              <a:buFont typeface="Arial" pitchFamily="34" charset="0"/>
              <a:buNone/>
            </a:pPr>
            <a:r>
              <a:rPr lang="en-US" dirty="0"/>
              <a:t>State Diagram</a:t>
            </a:r>
          </a:p>
        </p:txBody>
      </p:sp>
      <p:grpSp>
        <p:nvGrpSpPr>
          <p:cNvPr id="52" name="Group 51">
            <a:extLst>
              <a:ext uri="{FF2B5EF4-FFF2-40B4-BE49-F238E27FC236}">
                <a16:creationId xmlns:a16="http://schemas.microsoft.com/office/drawing/2014/main" id="{2C418BC4-339F-6FE3-0D17-34F98AD14263}"/>
              </a:ext>
            </a:extLst>
          </p:cNvPr>
          <p:cNvGrpSpPr/>
          <p:nvPr/>
        </p:nvGrpSpPr>
        <p:grpSpPr>
          <a:xfrm>
            <a:off x="2820826" y="4063274"/>
            <a:ext cx="2901182" cy="2379824"/>
            <a:chOff x="2960526" y="4063274"/>
            <a:chExt cx="2901182" cy="2379824"/>
          </a:xfrm>
        </p:grpSpPr>
        <p:grpSp>
          <p:nvGrpSpPr>
            <p:cNvPr id="51" name="Group 50">
              <a:extLst>
                <a:ext uri="{FF2B5EF4-FFF2-40B4-BE49-F238E27FC236}">
                  <a16:creationId xmlns:a16="http://schemas.microsoft.com/office/drawing/2014/main" id="{E5D2C6E9-B70E-9BAE-2573-FEA6A31FA3E7}"/>
                </a:ext>
              </a:extLst>
            </p:cNvPr>
            <p:cNvGrpSpPr/>
            <p:nvPr/>
          </p:nvGrpSpPr>
          <p:grpSpPr>
            <a:xfrm>
              <a:off x="3470756" y="4415271"/>
              <a:ext cx="2218235" cy="1989176"/>
              <a:chOff x="3470756" y="4415271"/>
              <a:chExt cx="2218235" cy="1989176"/>
            </a:xfrm>
          </p:grpSpPr>
          <p:grpSp>
            <p:nvGrpSpPr>
              <p:cNvPr id="45" name="Group 44">
                <a:extLst>
                  <a:ext uri="{FF2B5EF4-FFF2-40B4-BE49-F238E27FC236}">
                    <a16:creationId xmlns:a16="http://schemas.microsoft.com/office/drawing/2014/main" id="{47C7024A-D73D-CB9D-1A96-3A83D53C519A}"/>
                  </a:ext>
                </a:extLst>
              </p:cNvPr>
              <p:cNvGrpSpPr/>
              <p:nvPr/>
            </p:nvGrpSpPr>
            <p:grpSpPr>
              <a:xfrm>
                <a:off x="3470757" y="4415272"/>
                <a:ext cx="724736" cy="734798"/>
                <a:chOff x="3470757" y="4415272"/>
                <a:chExt cx="724736" cy="734798"/>
              </a:xfrm>
            </p:grpSpPr>
            <p:sp>
              <p:nvSpPr>
                <p:cNvPr id="8" name="Oval 7">
                  <a:extLst>
                    <a:ext uri="{FF2B5EF4-FFF2-40B4-BE49-F238E27FC236}">
                      <a16:creationId xmlns:a16="http://schemas.microsoft.com/office/drawing/2014/main" id="{28CD80B4-B938-8155-4466-BB6919AC8751}"/>
                    </a:ext>
                  </a:extLst>
                </p:cNvPr>
                <p:cNvSpPr/>
                <p:nvPr/>
              </p:nvSpPr>
              <p:spPr>
                <a:xfrm>
                  <a:off x="3470757" y="4415272"/>
                  <a:ext cx="724736" cy="7347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2383C27-8426-8817-5806-EB3985A60278}"/>
                    </a:ext>
                  </a:extLst>
                </p:cNvPr>
                <p:cNvSpPr txBox="1"/>
                <p:nvPr/>
              </p:nvSpPr>
              <p:spPr>
                <a:xfrm>
                  <a:off x="3532260" y="4577681"/>
                  <a:ext cx="612977" cy="369332"/>
                </a:xfrm>
                <a:prstGeom prst="rect">
                  <a:avLst/>
                </a:prstGeom>
                <a:noFill/>
              </p:spPr>
              <p:txBody>
                <a:bodyPr wrap="square" rtlCol="0">
                  <a:spAutoFit/>
                </a:bodyPr>
                <a:lstStyle/>
                <a:p>
                  <a:pPr algn="ctr"/>
                  <a:r>
                    <a:rPr lang="en-US" dirty="0"/>
                    <a:t>00</a:t>
                  </a:r>
                </a:p>
              </p:txBody>
            </p:sp>
          </p:grpSp>
          <p:grpSp>
            <p:nvGrpSpPr>
              <p:cNvPr id="46" name="Group 45">
                <a:extLst>
                  <a:ext uri="{FF2B5EF4-FFF2-40B4-BE49-F238E27FC236}">
                    <a16:creationId xmlns:a16="http://schemas.microsoft.com/office/drawing/2014/main" id="{3077C9CF-F293-6041-7E5A-0E604855B5AA}"/>
                  </a:ext>
                </a:extLst>
              </p:cNvPr>
              <p:cNvGrpSpPr/>
              <p:nvPr/>
            </p:nvGrpSpPr>
            <p:grpSpPr>
              <a:xfrm>
                <a:off x="4964255" y="4415271"/>
                <a:ext cx="724736" cy="734798"/>
                <a:chOff x="4964255" y="4415271"/>
                <a:chExt cx="724736" cy="734798"/>
              </a:xfrm>
            </p:grpSpPr>
            <p:sp>
              <p:nvSpPr>
                <p:cNvPr id="10" name="Oval 9">
                  <a:extLst>
                    <a:ext uri="{FF2B5EF4-FFF2-40B4-BE49-F238E27FC236}">
                      <a16:creationId xmlns:a16="http://schemas.microsoft.com/office/drawing/2014/main" id="{05156402-AF0E-801A-73D5-598F3F37C996}"/>
                    </a:ext>
                  </a:extLst>
                </p:cNvPr>
                <p:cNvSpPr/>
                <p:nvPr/>
              </p:nvSpPr>
              <p:spPr>
                <a:xfrm>
                  <a:off x="4964255" y="4415271"/>
                  <a:ext cx="724736" cy="7347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EC1AE24-C0FD-8F9F-316A-2EA33AE9E31D}"/>
                    </a:ext>
                  </a:extLst>
                </p:cNvPr>
                <p:cNvSpPr txBox="1"/>
                <p:nvPr/>
              </p:nvSpPr>
              <p:spPr>
                <a:xfrm>
                  <a:off x="5132358" y="4592582"/>
                  <a:ext cx="462816" cy="369332"/>
                </a:xfrm>
                <a:prstGeom prst="rect">
                  <a:avLst/>
                </a:prstGeom>
                <a:noFill/>
              </p:spPr>
              <p:txBody>
                <a:bodyPr wrap="square" rtlCol="0">
                  <a:spAutoFit/>
                </a:bodyPr>
                <a:lstStyle/>
                <a:p>
                  <a:pPr algn="ctr"/>
                  <a:r>
                    <a:rPr lang="en-US" dirty="0"/>
                    <a:t>01</a:t>
                  </a:r>
                </a:p>
              </p:txBody>
            </p:sp>
          </p:grpSp>
          <p:grpSp>
            <p:nvGrpSpPr>
              <p:cNvPr id="47" name="Group 46">
                <a:extLst>
                  <a:ext uri="{FF2B5EF4-FFF2-40B4-BE49-F238E27FC236}">
                    <a16:creationId xmlns:a16="http://schemas.microsoft.com/office/drawing/2014/main" id="{8221C540-7182-5119-CD29-A1445C2A54F7}"/>
                  </a:ext>
                </a:extLst>
              </p:cNvPr>
              <p:cNvGrpSpPr/>
              <p:nvPr/>
            </p:nvGrpSpPr>
            <p:grpSpPr>
              <a:xfrm>
                <a:off x="4964255" y="5669649"/>
                <a:ext cx="724736" cy="734798"/>
                <a:chOff x="4964255" y="5669649"/>
                <a:chExt cx="724736" cy="734798"/>
              </a:xfrm>
            </p:grpSpPr>
            <p:sp>
              <p:nvSpPr>
                <p:cNvPr id="12" name="Oval 11">
                  <a:extLst>
                    <a:ext uri="{FF2B5EF4-FFF2-40B4-BE49-F238E27FC236}">
                      <a16:creationId xmlns:a16="http://schemas.microsoft.com/office/drawing/2014/main" id="{DC918E0E-EE6D-EC8D-DC89-70B50441576A}"/>
                    </a:ext>
                  </a:extLst>
                </p:cNvPr>
                <p:cNvSpPr/>
                <p:nvPr/>
              </p:nvSpPr>
              <p:spPr>
                <a:xfrm>
                  <a:off x="4964255" y="5669649"/>
                  <a:ext cx="724736" cy="7347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C45CC5F-1C93-0900-012D-B04BAD33E603}"/>
                    </a:ext>
                  </a:extLst>
                </p:cNvPr>
                <p:cNvSpPr txBox="1"/>
                <p:nvPr/>
              </p:nvSpPr>
              <p:spPr>
                <a:xfrm>
                  <a:off x="5096331" y="5844883"/>
                  <a:ext cx="480900" cy="369332"/>
                </a:xfrm>
                <a:prstGeom prst="rect">
                  <a:avLst/>
                </a:prstGeom>
                <a:noFill/>
              </p:spPr>
              <p:txBody>
                <a:bodyPr wrap="square" rtlCol="0">
                  <a:spAutoFit/>
                </a:bodyPr>
                <a:lstStyle/>
                <a:p>
                  <a:pPr algn="ctr"/>
                  <a:r>
                    <a:rPr lang="en-US" dirty="0"/>
                    <a:t>10</a:t>
                  </a:r>
                </a:p>
              </p:txBody>
            </p:sp>
          </p:grpSp>
          <p:grpSp>
            <p:nvGrpSpPr>
              <p:cNvPr id="48" name="Group 47">
                <a:extLst>
                  <a:ext uri="{FF2B5EF4-FFF2-40B4-BE49-F238E27FC236}">
                    <a16:creationId xmlns:a16="http://schemas.microsoft.com/office/drawing/2014/main" id="{07B279B6-0CC7-1B53-D045-F8A03FC1A7FF}"/>
                  </a:ext>
                </a:extLst>
              </p:cNvPr>
              <p:cNvGrpSpPr/>
              <p:nvPr/>
            </p:nvGrpSpPr>
            <p:grpSpPr>
              <a:xfrm>
                <a:off x="3470756" y="5662150"/>
                <a:ext cx="724736" cy="734798"/>
                <a:chOff x="3470756" y="5662150"/>
                <a:chExt cx="724736" cy="734798"/>
              </a:xfrm>
            </p:grpSpPr>
            <p:sp>
              <p:nvSpPr>
                <p:cNvPr id="11" name="Oval 10">
                  <a:extLst>
                    <a:ext uri="{FF2B5EF4-FFF2-40B4-BE49-F238E27FC236}">
                      <a16:creationId xmlns:a16="http://schemas.microsoft.com/office/drawing/2014/main" id="{0B2D5101-CB22-ADF8-AA18-6868F4995CCB}"/>
                    </a:ext>
                  </a:extLst>
                </p:cNvPr>
                <p:cNvSpPr/>
                <p:nvPr/>
              </p:nvSpPr>
              <p:spPr>
                <a:xfrm>
                  <a:off x="3470756" y="5662150"/>
                  <a:ext cx="724736" cy="7347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5E026FD-BDEB-83DB-11F4-E38673994E0C}"/>
                    </a:ext>
                  </a:extLst>
                </p:cNvPr>
                <p:cNvSpPr txBox="1"/>
                <p:nvPr/>
              </p:nvSpPr>
              <p:spPr>
                <a:xfrm>
                  <a:off x="3583301" y="5808925"/>
                  <a:ext cx="479329" cy="369332"/>
                </a:xfrm>
                <a:prstGeom prst="rect">
                  <a:avLst/>
                </a:prstGeom>
                <a:noFill/>
              </p:spPr>
              <p:txBody>
                <a:bodyPr wrap="square" rtlCol="0">
                  <a:spAutoFit/>
                </a:bodyPr>
                <a:lstStyle/>
                <a:p>
                  <a:pPr algn="ctr"/>
                  <a:r>
                    <a:rPr lang="en-US" dirty="0"/>
                    <a:t>11</a:t>
                  </a:r>
                </a:p>
              </p:txBody>
            </p:sp>
          </p:grpSp>
        </p:grpSp>
        <p:grpSp>
          <p:nvGrpSpPr>
            <p:cNvPr id="50" name="Group 49">
              <a:extLst>
                <a:ext uri="{FF2B5EF4-FFF2-40B4-BE49-F238E27FC236}">
                  <a16:creationId xmlns:a16="http://schemas.microsoft.com/office/drawing/2014/main" id="{F8F4089B-8F46-785E-1A8D-EBBFB71B86C0}"/>
                </a:ext>
              </a:extLst>
            </p:cNvPr>
            <p:cNvGrpSpPr/>
            <p:nvPr/>
          </p:nvGrpSpPr>
          <p:grpSpPr>
            <a:xfrm>
              <a:off x="2960526" y="4063274"/>
              <a:ext cx="2901182" cy="2379824"/>
              <a:chOff x="2960526" y="4063274"/>
              <a:chExt cx="2901182" cy="2379824"/>
            </a:xfrm>
          </p:grpSpPr>
          <p:sp>
            <p:nvSpPr>
              <p:cNvPr id="26" name="TextBox 25">
                <a:extLst>
                  <a:ext uri="{FF2B5EF4-FFF2-40B4-BE49-F238E27FC236}">
                    <a16:creationId xmlns:a16="http://schemas.microsoft.com/office/drawing/2014/main" id="{2ADC13E6-A345-4B58-8DAD-EC021E5BF62C}"/>
                  </a:ext>
                </a:extLst>
              </p:cNvPr>
              <p:cNvSpPr txBox="1"/>
              <p:nvPr/>
            </p:nvSpPr>
            <p:spPr>
              <a:xfrm>
                <a:off x="4399282" y="4730378"/>
                <a:ext cx="345435" cy="369332"/>
              </a:xfrm>
              <a:prstGeom prst="rect">
                <a:avLst/>
              </a:prstGeom>
              <a:noFill/>
            </p:spPr>
            <p:txBody>
              <a:bodyPr wrap="square" rtlCol="0">
                <a:spAutoFit/>
              </a:bodyPr>
              <a:lstStyle/>
              <a:p>
                <a:pPr algn="ctr"/>
                <a:r>
                  <a:rPr lang="en-US" dirty="0"/>
                  <a:t>1</a:t>
                </a:r>
              </a:p>
            </p:txBody>
          </p:sp>
          <p:cxnSp>
            <p:nvCxnSpPr>
              <p:cNvPr id="38" name="Straight Arrow Connector 37">
                <a:extLst>
                  <a:ext uri="{FF2B5EF4-FFF2-40B4-BE49-F238E27FC236}">
                    <a16:creationId xmlns:a16="http://schemas.microsoft.com/office/drawing/2014/main" id="{638AD428-FCFD-74C4-C4DE-D14DA765EA97}"/>
                  </a:ext>
                </a:extLst>
              </p:cNvPr>
              <p:cNvCxnSpPr/>
              <p:nvPr/>
            </p:nvCxnSpPr>
            <p:spPr>
              <a:xfrm>
                <a:off x="5186256" y="5150069"/>
                <a:ext cx="0" cy="5195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AC4D1E8-E7B4-B2A4-6D45-5D0E44F1CE53}"/>
                  </a:ext>
                </a:extLst>
              </p:cNvPr>
              <p:cNvCxnSpPr/>
              <p:nvPr/>
            </p:nvCxnSpPr>
            <p:spPr>
              <a:xfrm flipV="1">
                <a:off x="5566756" y="5142570"/>
                <a:ext cx="0" cy="5195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1F245685-D55C-E6E0-FED5-97F24EB2F806}"/>
                  </a:ext>
                </a:extLst>
              </p:cNvPr>
              <p:cNvGrpSpPr/>
              <p:nvPr/>
            </p:nvGrpSpPr>
            <p:grpSpPr>
              <a:xfrm>
                <a:off x="2960526" y="4063274"/>
                <a:ext cx="2901182" cy="2379824"/>
                <a:chOff x="2960526" y="4063274"/>
                <a:chExt cx="2901182" cy="2379824"/>
              </a:xfrm>
            </p:grpSpPr>
            <p:cxnSp>
              <p:nvCxnSpPr>
                <p:cNvPr id="23" name="Curved Connector 58">
                  <a:extLst>
                    <a:ext uri="{FF2B5EF4-FFF2-40B4-BE49-F238E27FC236}">
                      <a16:creationId xmlns:a16="http://schemas.microsoft.com/office/drawing/2014/main" id="{FE74733E-830E-D877-1B63-8B39AA59CD2A}"/>
                    </a:ext>
                  </a:extLst>
                </p:cNvPr>
                <p:cNvCxnSpPr>
                  <a:stCxn id="8" idx="1"/>
                  <a:endCxn id="8" idx="2"/>
                </p:cNvCxnSpPr>
                <p:nvPr/>
              </p:nvCxnSpPr>
              <p:spPr>
                <a:xfrm rot="16200000" flipH="1" flipV="1">
                  <a:off x="3393929" y="4599707"/>
                  <a:ext cx="259791" cy="106135"/>
                </a:xfrm>
                <a:prstGeom prst="curvedConnector4">
                  <a:avLst>
                    <a:gd name="adj1" fmla="val -79662"/>
                    <a:gd name="adj2" fmla="val 38877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61">
                  <a:extLst>
                    <a:ext uri="{FF2B5EF4-FFF2-40B4-BE49-F238E27FC236}">
                      <a16:creationId xmlns:a16="http://schemas.microsoft.com/office/drawing/2014/main" id="{64C8CC14-E8FC-37D2-CB97-5ED4EF09C656}"/>
                    </a:ext>
                  </a:extLst>
                </p:cNvPr>
                <p:cNvCxnSpPr>
                  <a:cxnSpLocks/>
                </p:cNvCxnSpPr>
                <p:nvPr/>
              </p:nvCxnSpPr>
              <p:spPr>
                <a:xfrm rot="16200000" flipH="1" flipV="1">
                  <a:off x="3393927" y="5835340"/>
                  <a:ext cx="259791" cy="106135"/>
                </a:xfrm>
                <a:prstGeom prst="curvedConnector4">
                  <a:avLst>
                    <a:gd name="adj1" fmla="val -79662"/>
                    <a:gd name="adj2" fmla="val 38877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304D35D-8C98-493D-F38B-962E89F60F12}"/>
                    </a:ext>
                  </a:extLst>
                </p:cNvPr>
                <p:cNvSpPr txBox="1"/>
                <p:nvPr/>
              </p:nvSpPr>
              <p:spPr>
                <a:xfrm>
                  <a:off x="4412985" y="4094653"/>
                  <a:ext cx="345435" cy="369332"/>
                </a:xfrm>
                <a:prstGeom prst="rect">
                  <a:avLst/>
                </a:prstGeom>
                <a:noFill/>
              </p:spPr>
              <p:txBody>
                <a:bodyPr wrap="square" rtlCol="0">
                  <a:spAutoFit/>
                </a:bodyPr>
                <a:lstStyle/>
                <a:p>
                  <a:pPr algn="ctr"/>
                  <a:r>
                    <a:rPr lang="en-US" dirty="0"/>
                    <a:t>0</a:t>
                  </a:r>
                </a:p>
              </p:txBody>
            </p:sp>
            <p:sp>
              <p:nvSpPr>
                <p:cNvPr id="27" name="TextBox 26">
                  <a:extLst>
                    <a:ext uri="{FF2B5EF4-FFF2-40B4-BE49-F238E27FC236}">
                      <a16:creationId xmlns:a16="http://schemas.microsoft.com/office/drawing/2014/main" id="{87E60D15-4F5F-25D9-FA75-BC390BB618B4}"/>
                    </a:ext>
                  </a:extLst>
                </p:cNvPr>
                <p:cNvSpPr txBox="1"/>
                <p:nvPr/>
              </p:nvSpPr>
              <p:spPr>
                <a:xfrm>
                  <a:off x="4905875" y="5208255"/>
                  <a:ext cx="345435" cy="369332"/>
                </a:xfrm>
                <a:prstGeom prst="rect">
                  <a:avLst/>
                </a:prstGeom>
                <a:noFill/>
              </p:spPr>
              <p:txBody>
                <a:bodyPr wrap="square" rtlCol="0">
                  <a:spAutoFit/>
                </a:bodyPr>
                <a:lstStyle/>
                <a:p>
                  <a:pPr algn="ctr"/>
                  <a:r>
                    <a:rPr lang="en-US" dirty="0"/>
                    <a:t>0</a:t>
                  </a:r>
                </a:p>
              </p:txBody>
            </p:sp>
            <p:sp>
              <p:nvSpPr>
                <p:cNvPr id="28" name="TextBox 27">
                  <a:extLst>
                    <a:ext uri="{FF2B5EF4-FFF2-40B4-BE49-F238E27FC236}">
                      <a16:creationId xmlns:a16="http://schemas.microsoft.com/office/drawing/2014/main" id="{68458808-1A66-2AEE-4DC1-19DB94D7215C}"/>
                    </a:ext>
                  </a:extLst>
                </p:cNvPr>
                <p:cNvSpPr txBox="1"/>
                <p:nvPr/>
              </p:nvSpPr>
              <p:spPr>
                <a:xfrm>
                  <a:off x="5516273" y="5217694"/>
                  <a:ext cx="345435" cy="369332"/>
                </a:xfrm>
                <a:prstGeom prst="rect">
                  <a:avLst/>
                </a:prstGeom>
                <a:noFill/>
              </p:spPr>
              <p:txBody>
                <a:bodyPr wrap="square" rtlCol="0">
                  <a:spAutoFit/>
                </a:bodyPr>
                <a:lstStyle/>
                <a:p>
                  <a:pPr algn="ctr"/>
                  <a:r>
                    <a:rPr lang="en-US" dirty="0"/>
                    <a:t>1</a:t>
                  </a:r>
                </a:p>
              </p:txBody>
            </p:sp>
            <p:sp>
              <p:nvSpPr>
                <p:cNvPr id="29" name="TextBox 28">
                  <a:extLst>
                    <a:ext uri="{FF2B5EF4-FFF2-40B4-BE49-F238E27FC236}">
                      <a16:creationId xmlns:a16="http://schemas.microsoft.com/office/drawing/2014/main" id="{BEEAE0F5-18E7-57ED-5008-D442BB718DBF}"/>
                    </a:ext>
                  </a:extLst>
                </p:cNvPr>
                <p:cNvSpPr txBox="1"/>
                <p:nvPr/>
              </p:nvSpPr>
              <p:spPr>
                <a:xfrm>
                  <a:off x="4404279" y="5365064"/>
                  <a:ext cx="345435" cy="369332"/>
                </a:xfrm>
                <a:prstGeom prst="rect">
                  <a:avLst/>
                </a:prstGeom>
                <a:noFill/>
              </p:spPr>
              <p:txBody>
                <a:bodyPr wrap="square" rtlCol="0">
                  <a:spAutoFit/>
                </a:bodyPr>
                <a:lstStyle/>
                <a:p>
                  <a:pPr algn="ctr"/>
                  <a:r>
                    <a:rPr lang="en-US" dirty="0"/>
                    <a:t>1</a:t>
                  </a:r>
                </a:p>
              </p:txBody>
            </p:sp>
            <p:sp>
              <p:nvSpPr>
                <p:cNvPr id="30" name="TextBox 29">
                  <a:extLst>
                    <a:ext uri="{FF2B5EF4-FFF2-40B4-BE49-F238E27FC236}">
                      <a16:creationId xmlns:a16="http://schemas.microsoft.com/office/drawing/2014/main" id="{73245420-C33D-EACA-E9A0-DC3F00F36001}"/>
                    </a:ext>
                  </a:extLst>
                </p:cNvPr>
                <p:cNvSpPr txBox="1"/>
                <p:nvPr/>
              </p:nvSpPr>
              <p:spPr>
                <a:xfrm>
                  <a:off x="4391044" y="6073766"/>
                  <a:ext cx="345435" cy="369332"/>
                </a:xfrm>
                <a:prstGeom prst="rect">
                  <a:avLst/>
                </a:prstGeom>
                <a:noFill/>
              </p:spPr>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5051B4AD-69B9-8DBF-F3B2-E9449EC10D68}"/>
                    </a:ext>
                  </a:extLst>
                </p:cNvPr>
                <p:cNvSpPr txBox="1"/>
                <p:nvPr/>
              </p:nvSpPr>
              <p:spPr>
                <a:xfrm>
                  <a:off x="2960526" y="4063274"/>
                  <a:ext cx="478058" cy="369332"/>
                </a:xfrm>
                <a:prstGeom prst="rect">
                  <a:avLst/>
                </a:prstGeom>
                <a:noFill/>
              </p:spPr>
              <p:txBody>
                <a:bodyPr wrap="square" rtlCol="0">
                  <a:spAutoFit/>
                </a:bodyPr>
                <a:lstStyle/>
                <a:p>
                  <a:pPr algn="ctr"/>
                  <a:r>
                    <a:rPr lang="en-US" dirty="0"/>
                    <a:t>1</a:t>
                  </a:r>
                </a:p>
              </p:txBody>
            </p:sp>
            <p:sp>
              <p:nvSpPr>
                <p:cNvPr id="32" name="TextBox 31">
                  <a:extLst>
                    <a:ext uri="{FF2B5EF4-FFF2-40B4-BE49-F238E27FC236}">
                      <a16:creationId xmlns:a16="http://schemas.microsoft.com/office/drawing/2014/main" id="{7110FDA8-BEFA-DF9E-E2C6-AE3B07941B5B}"/>
                    </a:ext>
                  </a:extLst>
                </p:cNvPr>
                <p:cNvSpPr txBox="1"/>
                <p:nvPr/>
              </p:nvSpPr>
              <p:spPr>
                <a:xfrm>
                  <a:off x="3093149" y="5889108"/>
                  <a:ext cx="345435" cy="369332"/>
                </a:xfrm>
                <a:prstGeom prst="rect">
                  <a:avLst/>
                </a:prstGeom>
                <a:noFill/>
              </p:spPr>
              <p:txBody>
                <a:bodyPr wrap="square" rtlCol="0">
                  <a:spAutoFit/>
                </a:bodyPr>
                <a:lstStyle/>
                <a:p>
                  <a:pPr algn="ctr"/>
                  <a:r>
                    <a:rPr lang="en-US" dirty="0"/>
                    <a:t>0</a:t>
                  </a:r>
                </a:p>
              </p:txBody>
            </p:sp>
            <p:sp>
              <p:nvSpPr>
                <p:cNvPr id="41" name="Freeform: Shape 40">
                  <a:extLst>
                    <a:ext uri="{FF2B5EF4-FFF2-40B4-BE49-F238E27FC236}">
                      <a16:creationId xmlns:a16="http://schemas.microsoft.com/office/drawing/2014/main" id="{6665BCC4-D57C-C1C6-5E61-71DD1B7B9D72}"/>
                    </a:ext>
                  </a:extLst>
                </p:cNvPr>
                <p:cNvSpPr/>
                <p:nvPr/>
              </p:nvSpPr>
              <p:spPr>
                <a:xfrm>
                  <a:off x="4182140" y="4458348"/>
                  <a:ext cx="800986" cy="156182"/>
                </a:xfrm>
                <a:custGeom>
                  <a:avLst/>
                  <a:gdLst>
                    <a:gd name="connsiteX0" fmla="*/ 0 w 800986"/>
                    <a:gd name="connsiteY0" fmla="*/ 127829 h 156182"/>
                    <a:gd name="connsiteX1" fmla="*/ 389860 w 800986"/>
                    <a:gd name="connsiteY1" fmla="*/ 238 h 156182"/>
                    <a:gd name="connsiteX2" fmla="*/ 800986 w 800986"/>
                    <a:gd name="connsiteY2" fmla="*/ 156182 h 156182"/>
                  </a:gdLst>
                  <a:ahLst/>
                  <a:cxnLst>
                    <a:cxn ang="0">
                      <a:pos x="connsiteX0" y="connsiteY0"/>
                    </a:cxn>
                    <a:cxn ang="0">
                      <a:pos x="connsiteX1" y="connsiteY1"/>
                    </a:cxn>
                    <a:cxn ang="0">
                      <a:pos x="connsiteX2" y="connsiteY2"/>
                    </a:cxn>
                  </a:cxnLst>
                  <a:rect l="l" t="t" r="r" b="b"/>
                  <a:pathLst>
                    <a:path w="800986" h="156182">
                      <a:moveTo>
                        <a:pt x="0" y="127829"/>
                      </a:moveTo>
                      <a:cubicBezTo>
                        <a:pt x="128181" y="61671"/>
                        <a:pt x="256362" y="-4487"/>
                        <a:pt x="389860" y="238"/>
                      </a:cubicBezTo>
                      <a:cubicBezTo>
                        <a:pt x="523358" y="4963"/>
                        <a:pt x="662172" y="80572"/>
                        <a:pt x="800986" y="156182"/>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Freeform: Shape 41">
                  <a:extLst>
                    <a:ext uri="{FF2B5EF4-FFF2-40B4-BE49-F238E27FC236}">
                      <a16:creationId xmlns:a16="http://schemas.microsoft.com/office/drawing/2014/main" id="{DAFA2F1D-CC76-1178-F409-AE25920F5090}"/>
                    </a:ext>
                  </a:extLst>
                </p:cNvPr>
                <p:cNvSpPr/>
                <p:nvPr/>
              </p:nvSpPr>
              <p:spPr>
                <a:xfrm>
                  <a:off x="4175028" y="5704434"/>
                  <a:ext cx="800986" cy="156182"/>
                </a:xfrm>
                <a:custGeom>
                  <a:avLst/>
                  <a:gdLst>
                    <a:gd name="connsiteX0" fmla="*/ 0 w 800986"/>
                    <a:gd name="connsiteY0" fmla="*/ 127829 h 156182"/>
                    <a:gd name="connsiteX1" fmla="*/ 389860 w 800986"/>
                    <a:gd name="connsiteY1" fmla="*/ 238 h 156182"/>
                    <a:gd name="connsiteX2" fmla="*/ 800986 w 800986"/>
                    <a:gd name="connsiteY2" fmla="*/ 156182 h 156182"/>
                  </a:gdLst>
                  <a:ahLst/>
                  <a:cxnLst>
                    <a:cxn ang="0">
                      <a:pos x="connsiteX0" y="connsiteY0"/>
                    </a:cxn>
                    <a:cxn ang="0">
                      <a:pos x="connsiteX1" y="connsiteY1"/>
                    </a:cxn>
                    <a:cxn ang="0">
                      <a:pos x="connsiteX2" y="connsiteY2"/>
                    </a:cxn>
                  </a:cxnLst>
                  <a:rect l="l" t="t" r="r" b="b"/>
                  <a:pathLst>
                    <a:path w="800986" h="156182">
                      <a:moveTo>
                        <a:pt x="0" y="127829"/>
                      </a:moveTo>
                      <a:cubicBezTo>
                        <a:pt x="128181" y="61671"/>
                        <a:pt x="256362" y="-4487"/>
                        <a:pt x="389860" y="238"/>
                      </a:cubicBezTo>
                      <a:cubicBezTo>
                        <a:pt x="523358" y="4963"/>
                        <a:pt x="662172" y="80572"/>
                        <a:pt x="800986" y="156182"/>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Freeform: Shape 42">
                  <a:extLst>
                    <a:ext uri="{FF2B5EF4-FFF2-40B4-BE49-F238E27FC236}">
                      <a16:creationId xmlns:a16="http://schemas.microsoft.com/office/drawing/2014/main" id="{D9A644FA-4DC1-6D3D-564A-6F95FD6C2C24}"/>
                    </a:ext>
                  </a:extLst>
                </p:cNvPr>
                <p:cNvSpPr/>
                <p:nvPr/>
              </p:nvSpPr>
              <p:spPr>
                <a:xfrm flipH="1" flipV="1">
                  <a:off x="4163269" y="4909704"/>
                  <a:ext cx="800986" cy="156182"/>
                </a:xfrm>
                <a:custGeom>
                  <a:avLst/>
                  <a:gdLst>
                    <a:gd name="connsiteX0" fmla="*/ 0 w 800986"/>
                    <a:gd name="connsiteY0" fmla="*/ 127829 h 156182"/>
                    <a:gd name="connsiteX1" fmla="*/ 389860 w 800986"/>
                    <a:gd name="connsiteY1" fmla="*/ 238 h 156182"/>
                    <a:gd name="connsiteX2" fmla="*/ 800986 w 800986"/>
                    <a:gd name="connsiteY2" fmla="*/ 156182 h 156182"/>
                  </a:gdLst>
                  <a:ahLst/>
                  <a:cxnLst>
                    <a:cxn ang="0">
                      <a:pos x="connsiteX0" y="connsiteY0"/>
                    </a:cxn>
                    <a:cxn ang="0">
                      <a:pos x="connsiteX1" y="connsiteY1"/>
                    </a:cxn>
                    <a:cxn ang="0">
                      <a:pos x="connsiteX2" y="connsiteY2"/>
                    </a:cxn>
                  </a:cxnLst>
                  <a:rect l="l" t="t" r="r" b="b"/>
                  <a:pathLst>
                    <a:path w="800986" h="156182">
                      <a:moveTo>
                        <a:pt x="0" y="127829"/>
                      </a:moveTo>
                      <a:cubicBezTo>
                        <a:pt x="128181" y="61671"/>
                        <a:pt x="256362" y="-4487"/>
                        <a:pt x="389860" y="238"/>
                      </a:cubicBezTo>
                      <a:cubicBezTo>
                        <a:pt x="523358" y="4963"/>
                        <a:pt x="662172" y="80572"/>
                        <a:pt x="800986" y="156182"/>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Freeform: Shape 43">
                  <a:extLst>
                    <a:ext uri="{FF2B5EF4-FFF2-40B4-BE49-F238E27FC236}">
                      <a16:creationId xmlns:a16="http://schemas.microsoft.com/office/drawing/2014/main" id="{86FC0F88-D7E5-69C7-175C-0CE3CDA838C5}"/>
                    </a:ext>
                  </a:extLst>
                </p:cNvPr>
                <p:cNvSpPr/>
                <p:nvPr/>
              </p:nvSpPr>
              <p:spPr>
                <a:xfrm flipH="1" flipV="1">
                  <a:off x="4136014" y="6230928"/>
                  <a:ext cx="800986" cy="156182"/>
                </a:xfrm>
                <a:custGeom>
                  <a:avLst/>
                  <a:gdLst>
                    <a:gd name="connsiteX0" fmla="*/ 0 w 800986"/>
                    <a:gd name="connsiteY0" fmla="*/ 127829 h 156182"/>
                    <a:gd name="connsiteX1" fmla="*/ 389860 w 800986"/>
                    <a:gd name="connsiteY1" fmla="*/ 238 h 156182"/>
                    <a:gd name="connsiteX2" fmla="*/ 800986 w 800986"/>
                    <a:gd name="connsiteY2" fmla="*/ 156182 h 156182"/>
                  </a:gdLst>
                  <a:ahLst/>
                  <a:cxnLst>
                    <a:cxn ang="0">
                      <a:pos x="connsiteX0" y="connsiteY0"/>
                    </a:cxn>
                    <a:cxn ang="0">
                      <a:pos x="connsiteX1" y="connsiteY1"/>
                    </a:cxn>
                    <a:cxn ang="0">
                      <a:pos x="connsiteX2" y="connsiteY2"/>
                    </a:cxn>
                  </a:cxnLst>
                  <a:rect l="l" t="t" r="r" b="b"/>
                  <a:pathLst>
                    <a:path w="800986" h="156182">
                      <a:moveTo>
                        <a:pt x="0" y="127829"/>
                      </a:moveTo>
                      <a:cubicBezTo>
                        <a:pt x="128181" y="61671"/>
                        <a:pt x="256362" y="-4487"/>
                        <a:pt x="389860" y="238"/>
                      </a:cubicBezTo>
                      <a:cubicBezTo>
                        <a:pt x="523358" y="4963"/>
                        <a:pt x="662172" y="80572"/>
                        <a:pt x="800986" y="156182"/>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grpSp>
    </p:spTree>
    <p:extLst>
      <p:ext uri="{BB962C8B-B14F-4D97-AF65-F5344CB8AC3E}">
        <p14:creationId xmlns:p14="http://schemas.microsoft.com/office/powerpoint/2010/main" val="25993138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ssolve">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5525E-72FB-B9CF-63AB-D50C1C1403ED}"/>
              </a:ext>
            </a:extLst>
          </p:cNvPr>
          <p:cNvSpPr>
            <a:spLocks noGrp="1"/>
          </p:cNvSpPr>
          <p:nvPr>
            <p:ph type="ftr" sz="quarter" idx="11"/>
          </p:nvPr>
        </p:nvSpPr>
        <p:spPr/>
        <p:txBody>
          <a:bodyPr/>
          <a:lstStyle/>
          <a:p>
            <a:pPr algn="l">
              <a:defRPr/>
            </a:pPr>
            <a:r>
              <a:rPr lang="en-SG" dirty="0"/>
              <a:t>Recitation 10</a:t>
            </a:r>
            <a:endParaRPr lang="en-US" dirty="0"/>
          </a:p>
        </p:txBody>
      </p:sp>
      <p:sp>
        <p:nvSpPr>
          <p:cNvPr id="3" name="Slide Number Placeholder 6">
            <a:extLst>
              <a:ext uri="{FF2B5EF4-FFF2-40B4-BE49-F238E27FC236}">
                <a16:creationId xmlns:a16="http://schemas.microsoft.com/office/drawing/2014/main" id="{72BA3E85-122F-7FE9-044D-16AC1C176873}"/>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42</a:t>
            </a:fld>
            <a:endParaRPr dirty="0"/>
          </a:p>
        </p:txBody>
      </p:sp>
      <p:sp>
        <p:nvSpPr>
          <p:cNvPr id="6" name="Title 1">
            <a:extLst>
              <a:ext uri="{FF2B5EF4-FFF2-40B4-BE49-F238E27FC236}">
                <a16:creationId xmlns:a16="http://schemas.microsoft.com/office/drawing/2014/main" id="{10E43C9D-1ABA-8445-1A39-2C82E3161A88}"/>
              </a:ext>
            </a:extLst>
          </p:cNvPr>
          <p:cNvSpPr txBox="1">
            <a:spLocks/>
          </p:cNvSpPr>
          <p:nvPr/>
        </p:nvSpPr>
        <p:spPr>
          <a:xfrm>
            <a:off x="176980" y="347472"/>
            <a:ext cx="6249586" cy="694250"/>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dirty="0"/>
              <a:t>Lecture 19 Quiz 2 Question 1</a:t>
            </a:r>
          </a:p>
        </p:txBody>
      </p:sp>
      <p:sp>
        <p:nvSpPr>
          <p:cNvPr id="33" name="Content Placeholder 2">
            <a:extLst>
              <a:ext uri="{FF2B5EF4-FFF2-40B4-BE49-F238E27FC236}">
                <a16:creationId xmlns:a16="http://schemas.microsoft.com/office/drawing/2014/main" id="{767DB310-A978-A367-CDE2-6E93FA907E72}"/>
              </a:ext>
            </a:extLst>
          </p:cNvPr>
          <p:cNvSpPr txBox="1">
            <a:spLocks/>
          </p:cNvSpPr>
          <p:nvPr/>
        </p:nvSpPr>
        <p:spPr>
          <a:xfrm>
            <a:off x="6409628" y="698292"/>
            <a:ext cx="2268343" cy="59010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fontAlgn="auto">
              <a:spcAft>
                <a:spcPts val="0"/>
              </a:spcAft>
              <a:buFont typeface="Arial" pitchFamily="34" charset="0"/>
              <a:buNone/>
            </a:pPr>
            <a:r>
              <a:rPr lang="en-US" dirty="0"/>
              <a:t>State Diagram</a:t>
            </a:r>
          </a:p>
        </p:txBody>
      </p:sp>
      <p:grpSp>
        <p:nvGrpSpPr>
          <p:cNvPr id="52" name="Group 51">
            <a:extLst>
              <a:ext uri="{FF2B5EF4-FFF2-40B4-BE49-F238E27FC236}">
                <a16:creationId xmlns:a16="http://schemas.microsoft.com/office/drawing/2014/main" id="{2C418BC4-339F-6FE3-0D17-34F98AD14263}"/>
              </a:ext>
            </a:extLst>
          </p:cNvPr>
          <p:cNvGrpSpPr/>
          <p:nvPr/>
        </p:nvGrpSpPr>
        <p:grpSpPr>
          <a:xfrm>
            <a:off x="5987023" y="1050907"/>
            <a:ext cx="2901182" cy="2379824"/>
            <a:chOff x="2960526" y="4063274"/>
            <a:chExt cx="2901182" cy="2379824"/>
          </a:xfrm>
        </p:grpSpPr>
        <p:grpSp>
          <p:nvGrpSpPr>
            <p:cNvPr id="51" name="Group 50">
              <a:extLst>
                <a:ext uri="{FF2B5EF4-FFF2-40B4-BE49-F238E27FC236}">
                  <a16:creationId xmlns:a16="http://schemas.microsoft.com/office/drawing/2014/main" id="{E5D2C6E9-B70E-9BAE-2573-FEA6A31FA3E7}"/>
                </a:ext>
              </a:extLst>
            </p:cNvPr>
            <p:cNvGrpSpPr/>
            <p:nvPr/>
          </p:nvGrpSpPr>
          <p:grpSpPr>
            <a:xfrm>
              <a:off x="3470756" y="4415271"/>
              <a:ext cx="2218235" cy="1989176"/>
              <a:chOff x="3470756" y="4415271"/>
              <a:chExt cx="2218235" cy="1989176"/>
            </a:xfrm>
          </p:grpSpPr>
          <p:grpSp>
            <p:nvGrpSpPr>
              <p:cNvPr id="45" name="Group 44">
                <a:extLst>
                  <a:ext uri="{FF2B5EF4-FFF2-40B4-BE49-F238E27FC236}">
                    <a16:creationId xmlns:a16="http://schemas.microsoft.com/office/drawing/2014/main" id="{47C7024A-D73D-CB9D-1A96-3A83D53C519A}"/>
                  </a:ext>
                </a:extLst>
              </p:cNvPr>
              <p:cNvGrpSpPr/>
              <p:nvPr/>
            </p:nvGrpSpPr>
            <p:grpSpPr>
              <a:xfrm>
                <a:off x="3470757" y="4415272"/>
                <a:ext cx="724736" cy="734798"/>
                <a:chOff x="3470757" y="4415272"/>
                <a:chExt cx="724736" cy="734798"/>
              </a:xfrm>
            </p:grpSpPr>
            <p:sp>
              <p:nvSpPr>
                <p:cNvPr id="8" name="Oval 7">
                  <a:extLst>
                    <a:ext uri="{FF2B5EF4-FFF2-40B4-BE49-F238E27FC236}">
                      <a16:creationId xmlns:a16="http://schemas.microsoft.com/office/drawing/2014/main" id="{28CD80B4-B938-8155-4466-BB6919AC8751}"/>
                    </a:ext>
                  </a:extLst>
                </p:cNvPr>
                <p:cNvSpPr/>
                <p:nvPr/>
              </p:nvSpPr>
              <p:spPr>
                <a:xfrm>
                  <a:off x="3470757" y="4415272"/>
                  <a:ext cx="724736" cy="7347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2383C27-8426-8817-5806-EB3985A60278}"/>
                    </a:ext>
                  </a:extLst>
                </p:cNvPr>
                <p:cNvSpPr txBox="1"/>
                <p:nvPr/>
              </p:nvSpPr>
              <p:spPr>
                <a:xfrm>
                  <a:off x="3532260" y="4577681"/>
                  <a:ext cx="612977" cy="369332"/>
                </a:xfrm>
                <a:prstGeom prst="rect">
                  <a:avLst/>
                </a:prstGeom>
                <a:noFill/>
              </p:spPr>
              <p:txBody>
                <a:bodyPr wrap="square" rtlCol="0">
                  <a:spAutoFit/>
                </a:bodyPr>
                <a:lstStyle/>
                <a:p>
                  <a:pPr algn="ctr"/>
                  <a:r>
                    <a:rPr lang="en-US" dirty="0"/>
                    <a:t>00</a:t>
                  </a:r>
                </a:p>
              </p:txBody>
            </p:sp>
          </p:grpSp>
          <p:grpSp>
            <p:nvGrpSpPr>
              <p:cNvPr id="46" name="Group 45">
                <a:extLst>
                  <a:ext uri="{FF2B5EF4-FFF2-40B4-BE49-F238E27FC236}">
                    <a16:creationId xmlns:a16="http://schemas.microsoft.com/office/drawing/2014/main" id="{3077C9CF-F293-6041-7E5A-0E604855B5AA}"/>
                  </a:ext>
                </a:extLst>
              </p:cNvPr>
              <p:cNvGrpSpPr/>
              <p:nvPr/>
            </p:nvGrpSpPr>
            <p:grpSpPr>
              <a:xfrm>
                <a:off x="4964255" y="4415271"/>
                <a:ext cx="724736" cy="734798"/>
                <a:chOff x="4964255" y="4415271"/>
                <a:chExt cx="724736" cy="734798"/>
              </a:xfrm>
            </p:grpSpPr>
            <p:sp>
              <p:nvSpPr>
                <p:cNvPr id="10" name="Oval 9">
                  <a:extLst>
                    <a:ext uri="{FF2B5EF4-FFF2-40B4-BE49-F238E27FC236}">
                      <a16:creationId xmlns:a16="http://schemas.microsoft.com/office/drawing/2014/main" id="{05156402-AF0E-801A-73D5-598F3F37C996}"/>
                    </a:ext>
                  </a:extLst>
                </p:cNvPr>
                <p:cNvSpPr/>
                <p:nvPr/>
              </p:nvSpPr>
              <p:spPr>
                <a:xfrm>
                  <a:off x="4964255" y="4415271"/>
                  <a:ext cx="724736" cy="7347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EC1AE24-C0FD-8F9F-316A-2EA33AE9E31D}"/>
                    </a:ext>
                  </a:extLst>
                </p:cNvPr>
                <p:cNvSpPr txBox="1"/>
                <p:nvPr/>
              </p:nvSpPr>
              <p:spPr>
                <a:xfrm>
                  <a:off x="5132358" y="4592582"/>
                  <a:ext cx="462816" cy="369332"/>
                </a:xfrm>
                <a:prstGeom prst="rect">
                  <a:avLst/>
                </a:prstGeom>
                <a:noFill/>
              </p:spPr>
              <p:txBody>
                <a:bodyPr wrap="square" rtlCol="0">
                  <a:spAutoFit/>
                </a:bodyPr>
                <a:lstStyle/>
                <a:p>
                  <a:pPr algn="ctr"/>
                  <a:r>
                    <a:rPr lang="en-US" dirty="0"/>
                    <a:t>01</a:t>
                  </a:r>
                </a:p>
              </p:txBody>
            </p:sp>
          </p:grpSp>
          <p:grpSp>
            <p:nvGrpSpPr>
              <p:cNvPr id="47" name="Group 46">
                <a:extLst>
                  <a:ext uri="{FF2B5EF4-FFF2-40B4-BE49-F238E27FC236}">
                    <a16:creationId xmlns:a16="http://schemas.microsoft.com/office/drawing/2014/main" id="{8221C540-7182-5119-CD29-A1445C2A54F7}"/>
                  </a:ext>
                </a:extLst>
              </p:cNvPr>
              <p:cNvGrpSpPr/>
              <p:nvPr/>
            </p:nvGrpSpPr>
            <p:grpSpPr>
              <a:xfrm>
                <a:off x="4964255" y="5669649"/>
                <a:ext cx="724736" cy="734798"/>
                <a:chOff x="4964255" y="5669649"/>
                <a:chExt cx="724736" cy="734798"/>
              </a:xfrm>
            </p:grpSpPr>
            <p:sp>
              <p:nvSpPr>
                <p:cNvPr id="12" name="Oval 11">
                  <a:extLst>
                    <a:ext uri="{FF2B5EF4-FFF2-40B4-BE49-F238E27FC236}">
                      <a16:creationId xmlns:a16="http://schemas.microsoft.com/office/drawing/2014/main" id="{DC918E0E-EE6D-EC8D-DC89-70B50441576A}"/>
                    </a:ext>
                  </a:extLst>
                </p:cNvPr>
                <p:cNvSpPr/>
                <p:nvPr/>
              </p:nvSpPr>
              <p:spPr>
                <a:xfrm>
                  <a:off x="4964255" y="5669649"/>
                  <a:ext cx="724736" cy="7347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C45CC5F-1C93-0900-012D-B04BAD33E603}"/>
                    </a:ext>
                  </a:extLst>
                </p:cNvPr>
                <p:cNvSpPr txBox="1"/>
                <p:nvPr/>
              </p:nvSpPr>
              <p:spPr>
                <a:xfrm>
                  <a:off x="5096331" y="5844883"/>
                  <a:ext cx="480900" cy="369332"/>
                </a:xfrm>
                <a:prstGeom prst="rect">
                  <a:avLst/>
                </a:prstGeom>
                <a:noFill/>
              </p:spPr>
              <p:txBody>
                <a:bodyPr wrap="square" rtlCol="0">
                  <a:spAutoFit/>
                </a:bodyPr>
                <a:lstStyle/>
                <a:p>
                  <a:pPr algn="ctr"/>
                  <a:r>
                    <a:rPr lang="en-US" dirty="0"/>
                    <a:t>10</a:t>
                  </a:r>
                </a:p>
              </p:txBody>
            </p:sp>
          </p:grpSp>
          <p:grpSp>
            <p:nvGrpSpPr>
              <p:cNvPr id="48" name="Group 47">
                <a:extLst>
                  <a:ext uri="{FF2B5EF4-FFF2-40B4-BE49-F238E27FC236}">
                    <a16:creationId xmlns:a16="http://schemas.microsoft.com/office/drawing/2014/main" id="{07B279B6-0CC7-1B53-D045-F8A03FC1A7FF}"/>
                  </a:ext>
                </a:extLst>
              </p:cNvPr>
              <p:cNvGrpSpPr/>
              <p:nvPr/>
            </p:nvGrpSpPr>
            <p:grpSpPr>
              <a:xfrm>
                <a:off x="3470756" y="5662150"/>
                <a:ext cx="724736" cy="734798"/>
                <a:chOff x="3470756" y="5662150"/>
                <a:chExt cx="724736" cy="734798"/>
              </a:xfrm>
            </p:grpSpPr>
            <p:sp>
              <p:nvSpPr>
                <p:cNvPr id="11" name="Oval 10">
                  <a:extLst>
                    <a:ext uri="{FF2B5EF4-FFF2-40B4-BE49-F238E27FC236}">
                      <a16:creationId xmlns:a16="http://schemas.microsoft.com/office/drawing/2014/main" id="{0B2D5101-CB22-ADF8-AA18-6868F4995CCB}"/>
                    </a:ext>
                  </a:extLst>
                </p:cNvPr>
                <p:cNvSpPr/>
                <p:nvPr/>
              </p:nvSpPr>
              <p:spPr>
                <a:xfrm>
                  <a:off x="3470756" y="5662150"/>
                  <a:ext cx="724736" cy="7347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5E026FD-BDEB-83DB-11F4-E38673994E0C}"/>
                    </a:ext>
                  </a:extLst>
                </p:cNvPr>
                <p:cNvSpPr txBox="1"/>
                <p:nvPr/>
              </p:nvSpPr>
              <p:spPr>
                <a:xfrm>
                  <a:off x="3583301" y="5808925"/>
                  <a:ext cx="479329" cy="369332"/>
                </a:xfrm>
                <a:prstGeom prst="rect">
                  <a:avLst/>
                </a:prstGeom>
                <a:noFill/>
              </p:spPr>
              <p:txBody>
                <a:bodyPr wrap="square" rtlCol="0">
                  <a:spAutoFit/>
                </a:bodyPr>
                <a:lstStyle/>
                <a:p>
                  <a:pPr algn="ctr"/>
                  <a:r>
                    <a:rPr lang="en-US" dirty="0"/>
                    <a:t>11</a:t>
                  </a:r>
                </a:p>
              </p:txBody>
            </p:sp>
          </p:grpSp>
        </p:grpSp>
        <p:grpSp>
          <p:nvGrpSpPr>
            <p:cNvPr id="50" name="Group 49">
              <a:extLst>
                <a:ext uri="{FF2B5EF4-FFF2-40B4-BE49-F238E27FC236}">
                  <a16:creationId xmlns:a16="http://schemas.microsoft.com/office/drawing/2014/main" id="{F8F4089B-8F46-785E-1A8D-EBBFB71B86C0}"/>
                </a:ext>
              </a:extLst>
            </p:cNvPr>
            <p:cNvGrpSpPr/>
            <p:nvPr/>
          </p:nvGrpSpPr>
          <p:grpSpPr>
            <a:xfrm>
              <a:off x="2960526" y="4063274"/>
              <a:ext cx="2901182" cy="2379824"/>
              <a:chOff x="2960526" y="4063274"/>
              <a:chExt cx="2901182" cy="2379824"/>
            </a:xfrm>
          </p:grpSpPr>
          <p:sp>
            <p:nvSpPr>
              <p:cNvPr id="26" name="TextBox 25">
                <a:extLst>
                  <a:ext uri="{FF2B5EF4-FFF2-40B4-BE49-F238E27FC236}">
                    <a16:creationId xmlns:a16="http://schemas.microsoft.com/office/drawing/2014/main" id="{2ADC13E6-A345-4B58-8DAD-EC021E5BF62C}"/>
                  </a:ext>
                </a:extLst>
              </p:cNvPr>
              <p:cNvSpPr txBox="1"/>
              <p:nvPr/>
            </p:nvSpPr>
            <p:spPr>
              <a:xfrm>
                <a:off x="4399282" y="4730378"/>
                <a:ext cx="345435" cy="369332"/>
              </a:xfrm>
              <a:prstGeom prst="rect">
                <a:avLst/>
              </a:prstGeom>
              <a:noFill/>
            </p:spPr>
            <p:txBody>
              <a:bodyPr wrap="square" rtlCol="0">
                <a:spAutoFit/>
              </a:bodyPr>
              <a:lstStyle/>
              <a:p>
                <a:pPr algn="ctr"/>
                <a:r>
                  <a:rPr lang="en-US" dirty="0"/>
                  <a:t>1</a:t>
                </a:r>
              </a:p>
            </p:txBody>
          </p:sp>
          <p:cxnSp>
            <p:nvCxnSpPr>
              <p:cNvPr id="38" name="Straight Arrow Connector 37">
                <a:extLst>
                  <a:ext uri="{FF2B5EF4-FFF2-40B4-BE49-F238E27FC236}">
                    <a16:creationId xmlns:a16="http://schemas.microsoft.com/office/drawing/2014/main" id="{638AD428-FCFD-74C4-C4DE-D14DA765EA97}"/>
                  </a:ext>
                </a:extLst>
              </p:cNvPr>
              <p:cNvCxnSpPr/>
              <p:nvPr/>
            </p:nvCxnSpPr>
            <p:spPr>
              <a:xfrm>
                <a:off x="5186256" y="5150069"/>
                <a:ext cx="0" cy="5195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AC4D1E8-E7B4-B2A4-6D45-5D0E44F1CE53}"/>
                  </a:ext>
                </a:extLst>
              </p:cNvPr>
              <p:cNvCxnSpPr/>
              <p:nvPr/>
            </p:nvCxnSpPr>
            <p:spPr>
              <a:xfrm flipV="1">
                <a:off x="5566756" y="5142570"/>
                <a:ext cx="0" cy="5195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1F245685-D55C-E6E0-FED5-97F24EB2F806}"/>
                  </a:ext>
                </a:extLst>
              </p:cNvPr>
              <p:cNvGrpSpPr/>
              <p:nvPr/>
            </p:nvGrpSpPr>
            <p:grpSpPr>
              <a:xfrm>
                <a:off x="2960526" y="4063274"/>
                <a:ext cx="2901182" cy="2379824"/>
                <a:chOff x="2960526" y="4063274"/>
                <a:chExt cx="2901182" cy="2379824"/>
              </a:xfrm>
            </p:grpSpPr>
            <p:cxnSp>
              <p:nvCxnSpPr>
                <p:cNvPr id="23" name="Curved Connector 58">
                  <a:extLst>
                    <a:ext uri="{FF2B5EF4-FFF2-40B4-BE49-F238E27FC236}">
                      <a16:creationId xmlns:a16="http://schemas.microsoft.com/office/drawing/2014/main" id="{FE74733E-830E-D877-1B63-8B39AA59CD2A}"/>
                    </a:ext>
                  </a:extLst>
                </p:cNvPr>
                <p:cNvCxnSpPr>
                  <a:stCxn id="8" idx="1"/>
                  <a:endCxn id="8" idx="2"/>
                </p:cNvCxnSpPr>
                <p:nvPr/>
              </p:nvCxnSpPr>
              <p:spPr>
                <a:xfrm rot="16200000" flipH="1" flipV="1">
                  <a:off x="3393929" y="4599707"/>
                  <a:ext cx="259791" cy="106135"/>
                </a:xfrm>
                <a:prstGeom prst="curvedConnector4">
                  <a:avLst>
                    <a:gd name="adj1" fmla="val -79662"/>
                    <a:gd name="adj2" fmla="val 38877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61">
                  <a:extLst>
                    <a:ext uri="{FF2B5EF4-FFF2-40B4-BE49-F238E27FC236}">
                      <a16:creationId xmlns:a16="http://schemas.microsoft.com/office/drawing/2014/main" id="{64C8CC14-E8FC-37D2-CB97-5ED4EF09C656}"/>
                    </a:ext>
                  </a:extLst>
                </p:cNvPr>
                <p:cNvCxnSpPr>
                  <a:cxnSpLocks/>
                </p:cNvCxnSpPr>
                <p:nvPr/>
              </p:nvCxnSpPr>
              <p:spPr>
                <a:xfrm rot="16200000" flipH="1" flipV="1">
                  <a:off x="3393927" y="5835340"/>
                  <a:ext cx="259791" cy="106135"/>
                </a:xfrm>
                <a:prstGeom prst="curvedConnector4">
                  <a:avLst>
                    <a:gd name="adj1" fmla="val -79662"/>
                    <a:gd name="adj2" fmla="val 38877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304D35D-8C98-493D-F38B-962E89F60F12}"/>
                    </a:ext>
                  </a:extLst>
                </p:cNvPr>
                <p:cNvSpPr txBox="1"/>
                <p:nvPr/>
              </p:nvSpPr>
              <p:spPr>
                <a:xfrm>
                  <a:off x="4412985" y="4094653"/>
                  <a:ext cx="345435" cy="369332"/>
                </a:xfrm>
                <a:prstGeom prst="rect">
                  <a:avLst/>
                </a:prstGeom>
                <a:noFill/>
              </p:spPr>
              <p:txBody>
                <a:bodyPr wrap="square" rtlCol="0">
                  <a:spAutoFit/>
                </a:bodyPr>
                <a:lstStyle/>
                <a:p>
                  <a:pPr algn="ctr"/>
                  <a:r>
                    <a:rPr lang="en-US" dirty="0"/>
                    <a:t>0</a:t>
                  </a:r>
                </a:p>
              </p:txBody>
            </p:sp>
            <p:sp>
              <p:nvSpPr>
                <p:cNvPr id="27" name="TextBox 26">
                  <a:extLst>
                    <a:ext uri="{FF2B5EF4-FFF2-40B4-BE49-F238E27FC236}">
                      <a16:creationId xmlns:a16="http://schemas.microsoft.com/office/drawing/2014/main" id="{87E60D15-4F5F-25D9-FA75-BC390BB618B4}"/>
                    </a:ext>
                  </a:extLst>
                </p:cNvPr>
                <p:cNvSpPr txBox="1"/>
                <p:nvPr/>
              </p:nvSpPr>
              <p:spPr>
                <a:xfrm>
                  <a:off x="4905875" y="5208255"/>
                  <a:ext cx="345435" cy="369332"/>
                </a:xfrm>
                <a:prstGeom prst="rect">
                  <a:avLst/>
                </a:prstGeom>
                <a:noFill/>
              </p:spPr>
              <p:txBody>
                <a:bodyPr wrap="square" rtlCol="0">
                  <a:spAutoFit/>
                </a:bodyPr>
                <a:lstStyle/>
                <a:p>
                  <a:pPr algn="ctr"/>
                  <a:r>
                    <a:rPr lang="en-US" dirty="0"/>
                    <a:t>0</a:t>
                  </a:r>
                </a:p>
              </p:txBody>
            </p:sp>
            <p:sp>
              <p:nvSpPr>
                <p:cNvPr id="28" name="TextBox 27">
                  <a:extLst>
                    <a:ext uri="{FF2B5EF4-FFF2-40B4-BE49-F238E27FC236}">
                      <a16:creationId xmlns:a16="http://schemas.microsoft.com/office/drawing/2014/main" id="{68458808-1A66-2AEE-4DC1-19DB94D7215C}"/>
                    </a:ext>
                  </a:extLst>
                </p:cNvPr>
                <p:cNvSpPr txBox="1"/>
                <p:nvPr/>
              </p:nvSpPr>
              <p:spPr>
                <a:xfrm>
                  <a:off x="5516273" y="5217694"/>
                  <a:ext cx="345435" cy="369332"/>
                </a:xfrm>
                <a:prstGeom prst="rect">
                  <a:avLst/>
                </a:prstGeom>
                <a:noFill/>
              </p:spPr>
              <p:txBody>
                <a:bodyPr wrap="square" rtlCol="0">
                  <a:spAutoFit/>
                </a:bodyPr>
                <a:lstStyle/>
                <a:p>
                  <a:pPr algn="ctr"/>
                  <a:r>
                    <a:rPr lang="en-US" dirty="0"/>
                    <a:t>1</a:t>
                  </a:r>
                </a:p>
              </p:txBody>
            </p:sp>
            <p:sp>
              <p:nvSpPr>
                <p:cNvPr id="29" name="TextBox 28">
                  <a:extLst>
                    <a:ext uri="{FF2B5EF4-FFF2-40B4-BE49-F238E27FC236}">
                      <a16:creationId xmlns:a16="http://schemas.microsoft.com/office/drawing/2014/main" id="{BEEAE0F5-18E7-57ED-5008-D442BB718DBF}"/>
                    </a:ext>
                  </a:extLst>
                </p:cNvPr>
                <p:cNvSpPr txBox="1"/>
                <p:nvPr/>
              </p:nvSpPr>
              <p:spPr>
                <a:xfrm>
                  <a:off x="4404279" y="5365064"/>
                  <a:ext cx="345435" cy="369332"/>
                </a:xfrm>
                <a:prstGeom prst="rect">
                  <a:avLst/>
                </a:prstGeom>
                <a:noFill/>
              </p:spPr>
              <p:txBody>
                <a:bodyPr wrap="square" rtlCol="0">
                  <a:spAutoFit/>
                </a:bodyPr>
                <a:lstStyle/>
                <a:p>
                  <a:pPr algn="ctr"/>
                  <a:r>
                    <a:rPr lang="en-US" dirty="0"/>
                    <a:t>1</a:t>
                  </a:r>
                </a:p>
              </p:txBody>
            </p:sp>
            <p:sp>
              <p:nvSpPr>
                <p:cNvPr id="30" name="TextBox 29">
                  <a:extLst>
                    <a:ext uri="{FF2B5EF4-FFF2-40B4-BE49-F238E27FC236}">
                      <a16:creationId xmlns:a16="http://schemas.microsoft.com/office/drawing/2014/main" id="{73245420-C33D-EACA-E9A0-DC3F00F36001}"/>
                    </a:ext>
                  </a:extLst>
                </p:cNvPr>
                <p:cNvSpPr txBox="1"/>
                <p:nvPr/>
              </p:nvSpPr>
              <p:spPr>
                <a:xfrm>
                  <a:off x="4391044" y="6073766"/>
                  <a:ext cx="345435" cy="369332"/>
                </a:xfrm>
                <a:prstGeom prst="rect">
                  <a:avLst/>
                </a:prstGeom>
                <a:noFill/>
              </p:spPr>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5051B4AD-69B9-8DBF-F3B2-E9449EC10D68}"/>
                    </a:ext>
                  </a:extLst>
                </p:cNvPr>
                <p:cNvSpPr txBox="1"/>
                <p:nvPr/>
              </p:nvSpPr>
              <p:spPr>
                <a:xfrm>
                  <a:off x="2960526" y="4063274"/>
                  <a:ext cx="478058" cy="369332"/>
                </a:xfrm>
                <a:prstGeom prst="rect">
                  <a:avLst/>
                </a:prstGeom>
                <a:noFill/>
              </p:spPr>
              <p:txBody>
                <a:bodyPr wrap="square" rtlCol="0">
                  <a:spAutoFit/>
                </a:bodyPr>
                <a:lstStyle/>
                <a:p>
                  <a:pPr algn="ctr"/>
                  <a:r>
                    <a:rPr lang="en-US" dirty="0"/>
                    <a:t>1</a:t>
                  </a:r>
                </a:p>
              </p:txBody>
            </p:sp>
            <p:sp>
              <p:nvSpPr>
                <p:cNvPr id="32" name="TextBox 31">
                  <a:extLst>
                    <a:ext uri="{FF2B5EF4-FFF2-40B4-BE49-F238E27FC236}">
                      <a16:creationId xmlns:a16="http://schemas.microsoft.com/office/drawing/2014/main" id="{7110FDA8-BEFA-DF9E-E2C6-AE3B07941B5B}"/>
                    </a:ext>
                  </a:extLst>
                </p:cNvPr>
                <p:cNvSpPr txBox="1"/>
                <p:nvPr/>
              </p:nvSpPr>
              <p:spPr>
                <a:xfrm>
                  <a:off x="3093149" y="5889108"/>
                  <a:ext cx="345435" cy="369332"/>
                </a:xfrm>
                <a:prstGeom prst="rect">
                  <a:avLst/>
                </a:prstGeom>
                <a:noFill/>
              </p:spPr>
              <p:txBody>
                <a:bodyPr wrap="square" rtlCol="0">
                  <a:spAutoFit/>
                </a:bodyPr>
                <a:lstStyle/>
                <a:p>
                  <a:pPr algn="ctr"/>
                  <a:r>
                    <a:rPr lang="en-US" dirty="0"/>
                    <a:t>0</a:t>
                  </a:r>
                </a:p>
              </p:txBody>
            </p:sp>
            <p:sp>
              <p:nvSpPr>
                <p:cNvPr id="41" name="Freeform: Shape 40">
                  <a:extLst>
                    <a:ext uri="{FF2B5EF4-FFF2-40B4-BE49-F238E27FC236}">
                      <a16:creationId xmlns:a16="http://schemas.microsoft.com/office/drawing/2014/main" id="{6665BCC4-D57C-C1C6-5E61-71DD1B7B9D72}"/>
                    </a:ext>
                  </a:extLst>
                </p:cNvPr>
                <p:cNvSpPr/>
                <p:nvPr/>
              </p:nvSpPr>
              <p:spPr>
                <a:xfrm>
                  <a:off x="4182140" y="4458348"/>
                  <a:ext cx="800986" cy="156182"/>
                </a:xfrm>
                <a:custGeom>
                  <a:avLst/>
                  <a:gdLst>
                    <a:gd name="connsiteX0" fmla="*/ 0 w 800986"/>
                    <a:gd name="connsiteY0" fmla="*/ 127829 h 156182"/>
                    <a:gd name="connsiteX1" fmla="*/ 389860 w 800986"/>
                    <a:gd name="connsiteY1" fmla="*/ 238 h 156182"/>
                    <a:gd name="connsiteX2" fmla="*/ 800986 w 800986"/>
                    <a:gd name="connsiteY2" fmla="*/ 156182 h 156182"/>
                  </a:gdLst>
                  <a:ahLst/>
                  <a:cxnLst>
                    <a:cxn ang="0">
                      <a:pos x="connsiteX0" y="connsiteY0"/>
                    </a:cxn>
                    <a:cxn ang="0">
                      <a:pos x="connsiteX1" y="connsiteY1"/>
                    </a:cxn>
                    <a:cxn ang="0">
                      <a:pos x="connsiteX2" y="connsiteY2"/>
                    </a:cxn>
                  </a:cxnLst>
                  <a:rect l="l" t="t" r="r" b="b"/>
                  <a:pathLst>
                    <a:path w="800986" h="156182">
                      <a:moveTo>
                        <a:pt x="0" y="127829"/>
                      </a:moveTo>
                      <a:cubicBezTo>
                        <a:pt x="128181" y="61671"/>
                        <a:pt x="256362" y="-4487"/>
                        <a:pt x="389860" y="238"/>
                      </a:cubicBezTo>
                      <a:cubicBezTo>
                        <a:pt x="523358" y="4963"/>
                        <a:pt x="662172" y="80572"/>
                        <a:pt x="800986" y="156182"/>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Freeform: Shape 41">
                  <a:extLst>
                    <a:ext uri="{FF2B5EF4-FFF2-40B4-BE49-F238E27FC236}">
                      <a16:creationId xmlns:a16="http://schemas.microsoft.com/office/drawing/2014/main" id="{DAFA2F1D-CC76-1178-F409-AE25920F5090}"/>
                    </a:ext>
                  </a:extLst>
                </p:cNvPr>
                <p:cNvSpPr/>
                <p:nvPr/>
              </p:nvSpPr>
              <p:spPr>
                <a:xfrm>
                  <a:off x="4175028" y="5704434"/>
                  <a:ext cx="800986" cy="156182"/>
                </a:xfrm>
                <a:custGeom>
                  <a:avLst/>
                  <a:gdLst>
                    <a:gd name="connsiteX0" fmla="*/ 0 w 800986"/>
                    <a:gd name="connsiteY0" fmla="*/ 127829 h 156182"/>
                    <a:gd name="connsiteX1" fmla="*/ 389860 w 800986"/>
                    <a:gd name="connsiteY1" fmla="*/ 238 h 156182"/>
                    <a:gd name="connsiteX2" fmla="*/ 800986 w 800986"/>
                    <a:gd name="connsiteY2" fmla="*/ 156182 h 156182"/>
                  </a:gdLst>
                  <a:ahLst/>
                  <a:cxnLst>
                    <a:cxn ang="0">
                      <a:pos x="connsiteX0" y="connsiteY0"/>
                    </a:cxn>
                    <a:cxn ang="0">
                      <a:pos x="connsiteX1" y="connsiteY1"/>
                    </a:cxn>
                    <a:cxn ang="0">
                      <a:pos x="connsiteX2" y="connsiteY2"/>
                    </a:cxn>
                  </a:cxnLst>
                  <a:rect l="l" t="t" r="r" b="b"/>
                  <a:pathLst>
                    <a:path w="800986" h="156182">
                      <a:moveTo>
                        <a:pt x="0" y="127829"/>
                      </a:moveTo>
                      <a:cubicBezTo>
                        <a:pt x="128181" y="61671"/>
                        <a:pt x="256362" y="-4487"/>
                        <a:pt x="389860" y="238"/>
                      </a:cubicBezTo>
                      <a:cubicBezTo>
                        <a:pt x="523358" y="4963"/>
                        <a:pt x="662172" y="80572"/>
                        <a:pt x="800986" y="156182"/>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Freeform: Shape 42">
                  <a:extLst>
                    <a:ext uri="{FF2B5EF4-FFF2-40B4-BE49-F238E27FC236}">
                      <a16:creationId xmlns:a16="http://schemas.microsoft.com/office/drawing/2014/main" id="{D9A644FA-4DC1-6D3D-564A-6F95FD6C2C24}"/>
                    </a:ext>
                  </a:extLst>
                </p:cNvPr>
                <p:cNvSpPr/>
                <p:nvPr/>
              </p:nvSpPr>
              <p:spPr>
                <a:xfrm flipH="1" flipV="1">
                  <a:off x="4163269" y="4909704"/>
                  <a:ext cx="800986" cy="156182"/>
                </a:xfrm>
                <a:custGeom>
                  <a:avLst/>
                  <a:gdLst>
                    <a:gd name="connsiteX0" fmla="*/ 0 w 800986"/>
                    <a:gd name="connsiteY0" fmla="*/ 127829 h 156182"/>
                    <a:gd name="connsiteX1" fmla="*/ 389860 w 800986"/>
                    <a:gd name="connsiteY1" fmla="*/ 238 h 156182"/>
                    <a:gd name="connsiteX2" fmla="*/ 800986 w 800986"/>
                    <a:gd name="connsiteY2" fmla="*/ 156182 h 156182"/>
                  </a:gdLst>
                  <a:ahLst/>
                  <a:cxnLst>
                    <a:cxn ang="0">
                      <a:pos x="connsiteX0" y="connsiteY0"/>
                    </a:cxn>
                    <a:cxn ang="0">
                      <a:pos x="connsiteX1" y="connsiteY1"/>
                    </a:cxn>
                    <a:cxn ang="0">
                      <a:pos x="connsiteX2" y="connsiteY2"/>
                    </a:cxn>
                  </a:cxnLst>
                  <a:rect l="l" t="t" r="r" b="b"/>
                  <a:pathLst>
                    <a:path w="800986" h="156182">
                      <a:moveTo>
                        <a:pt x="0" y="127829"/>
                      </a:moveTo>
                      <a:cubicBezTo>
                        <a:pt x="128181" y="61671"/>
                        <a:pt x="256362" y="-4487"/>
                        <a:pt x="389860" y="238"/>
                      </a:cubicBezTo>
                      <a:cubicBezTo>
                        <a:pt x="523358" y="4963"/>
                        <a:pt x="662172" y="80572"/>
                        <a:pt x="800986" y="156182"/>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Freeform: Shape 43">
                  <a:extLst>
                    <a:ext uri="{FF2B5EF4-FFF2-40B4-BE49-F238E27FC236}">
                      <a16:creationId xmlns:a16="http://schemas.microsoft.com/office/drawing/2014/main" id="{86FC0F88-D7E5-69C7-175C-0CE3CDA838C5}"/>
                    </a:ext>
                  </a:extLst>
                </p:cNvPr>
                <p:cNvSpPr/>
                <p:nvPr/>
              </p:nvSpPr>
              <p:spPr>
                <a:xfrm flipH="1" flipV="1">
                  <a:off x="4136014" y="6230928"/>
                  <a:ext cx="800986" cy="156182"/>
                </a:xfrm>
                <a:custGeom>
                  <a:avLst/>
                  <a:gdLst>
                    <a:gd name="connsiteX0" fmla="*/ 0 w 800986"/>
                    <a:gd name="connsiteY0" fmla="*/ 127829 h 156182"/>
                    <a:gd name="connsiteX1" fmla="*/ 389860 w 800986"/>
                    <a:gd name="connsiteY1" fmla="*/ 238 h 156182"/>
                    <a:gd name="connsiteX2" fmla="*/ 800986 w 800986"/>
                    <a:gd name="connsiteY2" fmla="*/ 156182 h 156182"/>
                  </a:gdLst>
                  <a:ahLst/>
                  <a:cxnLst>
                    <a:cxn ang="0">
                      <a:pos x="connsiteX0" y="connsiteY0"/>
                    </a:cxn>
                    <a:cxn ang="0">
                      <a:pos x="connsiteX1" y="connsiteY1"/>
                    </a:cxn>
                    <a:cxn ang="0">
                      <a:pos x="connsiteX2" y="connsiteY2"/>
                    </a:cxn>
                  </a:cxnLst>
                  <a:rect l="l" t="t" r="r" b="b"/>
                  <a:pathLst>
                    <a:path w="800986" h="156182">
                      <a:moveTo>
                        <a:pt x="0" y="127829"/>
                      </a:moveTo>
                      <a:cubicBezTo>
                        <a:pt x="128181" y="61671"/>
                        <a:pt x="256362" y="-4487"/>
                        <a:pt x="389860" y="238"/>
                      </a:cubicBezTo>
                      <a:cubicBezTo>
                        <a:pt x="523358" y="4963"/>
                        <a:pt x="662172" y="80572"/>
                        <a:pt x="800986" y="156182"/>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grpSp>
      <p:pic>
        <p:nvPicPr>
          <p:cNvPr id="17" name="Picture 16">
            <a:extLst>
              <a:ext uri="{FF2B5EF4-FFF2-40B4-BE49-F238E27FC236}">
                <a16:creationId xmlns:a16="http://schemas.microsoft.com/office/drawing/2014/main" id="{FF410404-462B-3E86-5304-B39E5752B586}"/>
              </a:ext>
            </a:extLst>
          </p:cNvPr>
          <p:cNvPicPr>
            <a:picLocks noChangeAspect="1"/>
          </p:cNvPicPr>
          <p:nvPr/>
        </p:nvPicPr>
        <p:blipFill rotWithShape="1">
          <a:blip r:embed="rId2"/>
          <a:srcRect l="4513" t="37276" r="5542" b="7594"/>
          <a:stretch/>
        </p:blipFill>
        <p:spPr>
          <a:xfrm>
            <a:off x="255795" y="2692067"/>
            <a:ext cx="5707690" cy="3030170"/>
          </a:xfrm>
          <a:prstGeom prst="rect">
            <a:avLst/>
          </a:prstGeom>
        </p:spPr>
      </p:pic>
      <p:sp>
        <p:nvSpPr>
          <p:cNvPr id="18" name="TextBox 17">
            <a:extLst>
              <a:ext uri="{FF2B5EF4-FFF2-40B4-BE49-F238E27FC236}">
                <a16:creationId xmlns:a16="http://schemas.microsoft.com/office/drawing/2014/main" id="{0F9C18D2-B5F8-BF7B-F9A0-5EA162953B51}"/>
              </a:ext>
            </a:extLst>
          </p:cNvPr>
          <p:cNvSpPr txBox="1"/>
          <p:nvPr/>
        </p:nvSpPr>
        <p:spPr>
          <a:xfrm>
            <a:off x="241839" y="1734223"/>
            <a:ext cx="4100681" cy="830997"/>
          </a:xfrm>
          <a:prstGeom prst="rect">
            <a:avLst/>
          </a:prstGeom>
          <a:noFill/>
        </p:spPr>
        <p:txBody>
          <a:bodyPr wrap="square" rtlCol="0">
            <a:spAutoFit/>
          </a:bodyPr>
          <a:lstStyle/>
          <a:p>
            <a:r>
              <a:rPr lang="en-SG" sz="2400" dirty="0"/>
              <a:t>Choose the statement that best describes this circuit:</a:t>
            </a:r>
          </a:p>
        </p:txBody>
      </p:sp>
      <p:sp>
        <p:nvSpPr>
          <p:cNvPr id="19" name="Rounded Rectangle 2">
            <a:extLst>
              <a:ext uri="{FF2B5EF4-FFF2-40B4-BE49-F238E27FC236}">
                <a16:creationId xmlns:a16="http://schemas.microsoft.com/office/drawing/2014/main" id="{23A2703B-E6A4-45B5-330A-8657B64AE98E}"/>
              </a:ext>
            </a:extLst>
          </p:cNvPr>
          <p:cNvSpPr/>
          <p:nvPr/>
        </p:nvSpPr>
        <p:spPr>
          <a:xfrm>
            <a:off x="293910" y="2692067"/>
            <a:ext cx="5701747" cy="79844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40889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err="1"/>
              <a:t>Sli.do</a:t>
            </a:r>
            <a:r>
              <a:rPr lang="en-US" dirty="0"/>
              <a:t> questions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459990"/>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DC47-D219-8297-D388-0AEEE9DD24CB}"/>
              </a:ext>
            </a:extLst>
          </p:cNvPr>
          <p:cNvSpPr>
            <a:spLocks noGrp="1"/>
          </p:cNvSpPr>
          <p:nvPr>
            <p:ph type="title"/>
          </p:nvPr>
        </p:nvSpPr>
        <p:spPr>
          <a:xfrm>
            <a:off x="176980" y="221503"/>
            <a:ext cx="4242620" cy="990600"/>
          </a:xfrm>
        </p:spPr>
        <p:txBody>
          <a:bodyPr/>
          <a:lstStyle/>
          <a:p>
            <a:r>
              <a:rPr lang="en-US" dirty="0" err="1"/>
              <a:t>Slido</a:t>
            </a:r>
            <a:r>
              <a:rPr lang="en-US" dirty="0"/>
              <a:t> Questions</a:t>
            </a:r>
          </a:p>
        </p:txBody>
      </p:sp>
      <p:sp>
        <p:nvSpPr>
          <p:cNvPr id="4" name="Footer Placeholder 3">
            <a:extLst>
              <a:ext uri="{FF2B5EF4-FFF2-40B4-BE49-F238E27FC236}">
                <a16:creationId xmlns:a16="http://schemas.microsoft.com/office/drawing/2014/main" id="{C6CC0A83-29D5-05C7-AF38-6817F54BE1F9}"/>
              </a:ext>
            </a:extLst>
          </p:cNvPr>
          <p:cNvSpPr>
            <a:spLocks noGrp="1"/>
          </p:cNvSpPr>
          <p:nvPr>
            <p:ph type="ftr" sz="quarter" idx="11"/>
          </p:nvPr>
        </p:nvSpPr>
        <p:spPr/>
        <p:txBody>
          <a:bodyPr/>
          <a:lstStyle/>
          <a:p>
            <a:pPr algn="l">
              <a:defRPr/>
            </a:pPr>
            <a:r>
              <a:rPr lang="en-SG" dirty="0"/>
              <a:t>Recitation 10</a:t>
            </a:r>
            <a:endParaRPr lang="en-US" dirty="0"/>
          </a:p>
        </p:txBody>
      </p:sp>
      <p:sp>
        <p:nvSpPr>
          <p:cNvPr id="3" name="Slide Number Placeholder 6">
            <a:extLst>
              <a:ext uri="{FF2B5EF4-FFF2-40B4-BE49-F238E27FC236}">
                <a16:creationId xmlns:a16="http://schemas.microsoft.com/office/drawing/2014/main" id="{719FE0BD-0C81-7544-760E-2A26D0A8CB57}"/>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44</a:t>
            </a:fld>
            <a:endParaRPr dirty="0"/>
          </a:p>
        </p:txBody>
      </p:sp>
      <p:sp>
        <p:nvSpPr>
          <p:cNvPr id="6" name="TextBox 5">
            <a:extLst>
              <a:ext uri="{FF2B5EF4-FFF2-40B4-BE49-F238E27FC236}">
                <a16:creationId xmlns:a16="http://schemas.microsoft.com/office/drawing/2014/main" id="{DFD77A25-C8D0-71F4-9768-6EB9594CDB53}"/>
              </a:ext>
            </a:extLst>
          </p:cNvPr>
          <p:cNvSpPr txBox="1"/>
          <p:nvPr/>
        </p:nvSpPr>
        <p:spPr>
          <a:xfrm>
            <a:off x="457200" y="2404715"/>
            <a:ext cx="7950200" cy="369332"/>
          </a:xfrm>
          <a:prstGeom prst="rect">
            <a:avLst/>
          </a:prstGeom>
          <a:noFill/>
        </p:spPr>
        <p:txBody>
          <a:bodyPr wrap="square" rtlCol="0">
            <a:spAutoFit/>
          </a:bodyPr>
          <a:lstStyle/>
          <a:p>
            <a:r>
              <a:rPr lang="en-SG" dirty="0"/>
              <a:t>Q2: Does Q(t+1), Q+ and Q’ all mean the same thing?</a:t>
            </a:r>
          </a:p>
        </p:txBody>
      </p:sp>
      <p:sp>
        <p:nvSpPr>
          <p:cNvPr id="7" name="TextBox 6">
            <a:extLst>
              <a:ext uri="{FF2B5EF4-FFF2-40B4-BE49-F238E27FC236}">
                <a16:creationId xmlns:a16="http://schemas.microsoft.com/office/drawing/2014/main" id="{64E2618C-0F4F-8A85-280A-2E47B2810842}"/>
              </a:ext>
            </a:extLst>
          </p:cNvPr>
          <p:cNvSpPr txBox="1"/>
          <p:nvPr/>
        </p:nvSpPr>
        <p:spPr>
          <a:xfrm>
            <a:off x="457200" y="2784441"/>
            <a:ext cx="7950200" cy="923330"/>
          </a:xfrm>
          <a:prstGeom prst="rect">
            <a:avLst/>
          </a:prstGeom>
          <a:noFill/>
        </p:spPr>
        <p:txBody>
          <a:bodyPr wrap="square" rtlCol="0">
            <a:spAutoFit/>
          </a:bodyPr>
          <a:lstStyle/>
          <a:p>
            <a:r>
              <a:rPr lang="en-SG" dirty="0">
                <a:solidFill>
                  <a:srgbClr val="0000FF"/>
                </a:solidFill>
              </a:rPr>
              <a:t>A: Q(t) and Q(t+1) mean present state and next state respectively. They can also be referred to simply as Q and Q+ respectively. So, Q = Q(t), and Q+ = Q(t+1).</a:t>
            </a:r>
          </a:p>
        </p:txBody>
      </p:sp>
      <p:sp>
        <p:nvSpPr>
          <p:cNvPr id="8" name="TextBox 7">
            <a:extLst>
              <a:ext uri="{FF2B5EF4-FFF2-40B4-BE49-F238E27FC236}">
                <a16:creationId xmlns:a16="http://schemas.microsoft.com/office/drawing/2014/main" id="{F1BE68A7-1681-D66B-152C-13A70A0374A9}"/>
              </a:ext>
            </a:extLst>
          </p:cNvPr>
          <p:cNvSpPr txBox="1"/>
          <p:nvPr/>
        </p:nvSpPr>
        <p:spPr>
          <a:xfrm>
            <a:off x="456380" y="3663751"/>
            <a:ext cx="7950200" cy="923330"/>
          </a:xfrm>
          <a:prstGeom prst="rect">
            <a:avLst/>
          </a:prstGeom>
          <a:noFill/>
        </p:spPr>
        <p:txBody>
          <a:bodyPr wrap="square" rtlCol="0">
            <a:spAutoFit/>
          </a:bodyPr>
          <a:lstStyle/>
          <a:p>
            <a:r>
              <a:rPr lang="en-SG" dirty="0">
                <a:solidFill>
                  <a:srgbClr val="0000FF"/>
                </a:solidFill>
              </a:rPr>
              <a:t>Q’ is the complement of Q. Therefore, Q’ is not the same as Q (in fact, it is the negation/opposite of Q), nor is it the same as Q+ (it has no relationship to Q+).</a:t>
            </a:r>
          </a:p>
        </p:txBody>
      </p:sp>
      <p:sp>
        <p:nvSpPr>
          <p:cNvPr id="5" name="TextBox 4">
            <a:extLst>
              <a:ext uri="{FF2B5EF4-FFF2-40B4-BE49-F238E27FC236}">
                <a16:creationId xmlns:a16="http://schemas.microsoft.com/office/drawing/2014/main" id="{0F059059-B4B8-F175-983D-4C239050A257}"/>
              </a:ext>
            </a:extLst>
          </p:cNvPr>
          <p:cNvSpPr txBox="1"/>
          <p:nvPr/>
        </p:nvSpPr>
        <p:spPr>
          <a:xfrm>
            <a:off x="456380" y="1049076"/>
            <a:ext cx="7950200" cy="646331"/>
          </a:xfrm>
          <a:prstGeom prst="rect">
            <a:avLst/>
          </a:prstGeom>
          <a:noFill/>
        </p:spPr>
        <p:txBody>
          <a:bodyPr wrap="square" rtlCol="0">
            <a:spAutoFit/>
          </a:bodyPr>
          <a:lstStyle/>
          <a:p>
            <a:r>
              <a:rPr lang="en-SG" dirty="0"/>
              <a:t>Q1: How does slide 9 of </a:t>
            </a:r>
            <a:r>
              <a:rPr lang="en-SG" dirty="0" err="1"/>
              <a:t>lect</a:t>
            </a:r>
            <a:r>
              <a:rPr lang="en-SG" dirty="0"/>
              <a:t> 19 work? Why is it that both R and S are high considered an invalid input?</a:t>
            </a:r>
          </a:p>
        </p:txBody>
      </p:sp>
      <p:sp>
        <p:nvSpPr>
          <p:cNvPr id="9" name="TextBox 8">
            <a:extLst>
              <a:ext uri="{FF2B5EF4-FFF2-40B4-BE49-F238E27FC236}">
                <a16:creationId xmlns:a16="http://schemas.microsoft.com/office/drawing/2014/main" id="{A3D13927-673D-FFDE-EE41-6CE0A2E551D7}"/>
              </a:ext>
            </a:extLst>
          </p:cNvPr>
          <p:cNvSpPr txBox="1"/>
          <p:nvPr/>
        </p:nvSpPr>
        <p:spPr>
          <a:xfrm>
            <a:off x="456380" y="1637067"/>
            <a:ext cx="8382820" cy="646331"/>
          </a:xfrm>
          <a:prstGeom prst="rect">
            <a:avLst/>
          </a:prstGeom>
          <a:noFill/>
        </p:spPr>
        <p:txBody>
          <a:bodyPr wrap="square" rtlCol="0">
            <a:spAutoFit/>
          </a:bodyPr>
          <a:lstStyle/>
          <a:p>
            <a:r>
              <a:rPr lang="en-SG" dirty="0">
                <a:solidFill>
                  <a:srgbClr val="0000FF"/>
                </a:solidFill>
              </a:rPr>
              <a:t>A: It has been illustrated that when both R and S are high, the output Q and Q’ are the same, which violates the definition of a latch/flip-flop.</a:t>
            </a:r>
          </a:p>
        </p:txBody>
      </p:sp>
      <p:sp>
        <p:nvSpPr>
          <p:cNvPr id="10" name="TextBox 9">
            <a:extLst>
              <a:ext uri="{FF2B5EF4-FFF2-40B4-BE49-F238E27FC236}">
                <a16:creationId xmlns:a16="http://schemas.microsoft.com/office/drawing/2014/main" id="{2D7C1D6C-87C8-39FE-7983-5D04C67844F7}"/>
              </a:ext>
            </a:extLst>
          </p:cNvPr>
          <p:cNvSpPr txBox="1"/>
          <p:nvPr/>
        </p:nvSpPr>
        <p:spPr>
          <a:xfrm>
            <a:off x="456380" y="4713101"/>
            <a:ext cx="8548724" cy="646331"/>
          </a:xfrm>
          <a:prstGeom prst="rect">
            <a:avLst/>
          </a:prstGeom>
          <a:noFill/>
        </p:spPr>
        <p:txBody>
          <a:bodyPr wrap="square" rtlCol="0">
            <a:spAutoFit/>
          </a:bodyPr>
          <a:lstStyle/>
          <a:p>
            <a:r>
              <a:rPr lang="en-SG" dirty="0"/>
              <a:t>Q3: L19 slide 10, the outputs are redirected as inputs, and to get outputs we need inputs first. How does the whole thing work as it seems like a never-ending cycle.</a:t>
            </a:r>
          </a:p>
        </p:txBody>
      </p:sp>
      <p:sp>
        <p:nvSpPr>
          <p:cNvPr id="11" name="TextBox 10">
            <a:extLst>
              <a:ext uri="{FF2B5EF4-FFF2-40B4-BE49-F238E27FC236}">
                <a16:creationId xmlns:a16="http://schemas.microsoft.com/office/drawing/2014/main" id="{91077328-28B6-403D-3519-585269CBB39F}"/>
              </a:ext>
            </a:extLst>
          </p:cNvPr>
          <p:cNvSpPr txBox="1"/>
          <p:nvPr/>
        </p:nvSpPr>
        <p:spPr>
          <a:xfrm>
            <a:off x="456380" y="5359432"/>
            <a:ext cx="7950200" cy="923330"/>
          </a:xfrm>
          <a:prstGeom prst="rect">
            <a:avLst/>
          </a:prstGeom>
          <a:noFill/>
        </p:spPr>
        <p:txBody>
          <a:bodyPr wrap="square" rtlCol="0">
            <a:spAutoFit/>
          </a:bodyPr>
          <a:lstStyle/>
          <a:p>
            <a:r>
              <a:rPr lang="en-SG" dirty="0">
                <a:solidFill>
                  <a:srgbClr val="0000FF"/>
                </a:solidFill>
              </a:rPr>
              <a:t>A: If there isn’t a clock, will be a “never-ending cycle”. The clock provides synchronisation. The flip flop acts only when it is activated (by the rising edge or falling edge of the clock).</a:t>
            </a:r>
          </a:p>
        </p:txBody>
      </p:sp>
    </p:spTree>
    <p:extLst>
      <p:ext uri="{BB962C8B-B14F-4D97-AF65-F5344CB8AC3E}">
        <p14:creationId xmlns:p14="http://schemas.microsoft.com/office/powerpoint/2010/main" val="20761717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6CC0A83-29D5-05C7-AF38-6817F54BE1F9}"/>
              </a:ext>
            </a:extLst>
          </p:cNvPr>
          <p:cNvSpPr>
            <a:spLocks noGrp="1"/>
          </p:cNvSpPr>
          <p:nvPr>
            <p:ph type="ftr" sz="quarter" idx="11"/>
          </p:nvPr>
        </p:nvSpPr>
        <p:spPr/>
        <p:txBody>
          <a:bodyPr/>
          <a:lstStyle/>
          <a:p>
            <a:pPr algn="l">
              <a:defRPr/>
            </a:pPr>
            <a:r>
              <a:rPr lang="en-SG" dirty="0"/>
              <a:t>Recitation 10</a:t>
            </a:r>
            <a:endParaRPr lang="en-US" dirty="0"/>
          </a:p>
        </p:txBody>
      </p:sp>
      <p:sp>
        <p:nvSpPr>
          <p:cNvPr id="3" name="Slide Number Placeholder 6">
            <a:extLst>
              <a:ext uri="{FF2B5EF4-FFF2-40B4-BE49-F238E27FC236}">
                <a16:creationId xmlns:a16="http://schemas.microsoft.com/office/drawing/2014/main" id="{719FE0BD-0C81-7544-760E-2A26D0A8CB57}"/>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45</a:t>
            </a:fld>
            <a:endParaRPr dirty="0"/>
          </a:p>
        </p:txBody>
      </p:sp>
      <p:sp>
        <p:nvSpPr>
          <p:cNvPr id="6" name="TextBox 5">
            <a:extLst>
              <a:ext uri="{FF2B5EF4-FFF2-40B4-BE49-F238E27FC236}">
                <a16:creationId xmlns:a16="http://schemas.microsoft.com/office/drawing/2014/main" id="{DFD77A25-C8D0-71F4-9768-6EB9594CDB53}"/>
              </a:ext>
            </a:extLst>
          </p:cNvPr>
          <p:cNvSpPr txBox="1"/>
          <p:nvPr/>
        </p:nvSpPr>
        <p:spPr>
          <a:xfrm>
            <a:off x="456380" y="1187974"/>
            <a:ext cx="7950200" cy="461665"/>
          </a:xfrm>
          <a:prstGeom prst="rect">
            <a:avLst/>
          </a:prstGeom>
          <a:noFill/>
        </p:spPr>
        <p:txBody>
          <a:bodyPr wrap="square" rtlCol="0">
            <a:spAutoFit/>
          </a:bodyPr>
          <a:lstStyle/>
          <a:p>
            <a:r>
              <a:rPr lang="en-SG" sz="2400" dirty="0"/>
              <a:t>Q4: Why is there a circle at Q’ output on the flip flop?</a:t>
            </a:r>
          </a:p>
        </p:txBody>
      </p:sp>
      <p:sp>
        <p:nvSpPr>
          <p:cNvPr id="7" name="TextBox 6">
            <a:extLst>
              <a:ext uri="{FF2B5EF4-FFF2-40B4-BE49-F238E27FC236}">
                <a16:creationId xmlns:a16="http://schemas.microsoft.com/office/drawing/2014/main" id="{64E2618C-0F4F-8A85-280A-2E47B2810842}"/>
              </a:ext>
            </a:extLst>
          </p:cNvPr>
          <p:cNvSpPr txBox="1"/>
          <p:nvPr/>
        </p:nvSpPr>
        <p:spPr>
          <a:xfrm>
            <a:off x="971550" y="5686432"/>
            <a:ext cx="7537450" cy="830997"/>
          </a:xfrm>
          <a:prstGeom prst="rect">
            <a:avLst/>
          </a:prstGeom>
          <a:noFill/>
        </p:spPr>
        <p:txBody>
          <a:bodyPr wrap="square" rtlCol="0">
            <a:spAutoFit/>
          </a:bodyPr>
          <a:lstStyle/>
          <a:p>
            <a:r>
              <a:rPr lang="en-SG" sz="2400" dirty="0">
                <a:solidFill>
                  <a:srgbClr val="0000FF"/>
                </a:solidFill>
              </a:rPr>
              <a:t>A: Just a labelling convention, to remind users that the output (Q’) is the negation of Q.</a:t>
            </a:r>
          </a:p>
        </p:txBody>
      </p:sp>
      <p:grpSp>
        <p:nvGrpSpPr>
          <p:cNvPr id="8" name="Group 132">
            <a:extLst>
              <a:ext uri="{FF2B5EF4-FFF2-40B4-BE49-F238E27FC236}">
                <a16:creationId xmlns:a16="http://schemas.microsoft.com/office/drawing/2014/main" id="{5B4AD8BE-DA20-A1EF-9145-CF5473352ABA}"/>
              </a:ext>
            </a:extLst>
          </p:cNvPr>
          <p:cNvGrpSpPr>
            <a:grpSpLocks/>
          </p:cNvGrpSpPr>
          <p:nvPr/>
        </p:nvGrpSpPr>
        <p:grpSpPr bwMode="auto">
          <a:xfrm>
            <a:off x="1333500" y="1837906"/>
            <a:ext cx="6477000" cy="1662113"/>
            <a:chOff x="1344" y="1536"/>
            <a:chExt cx="4080" cy="1047"/>
          </a:xfrm>
        </p:grpSpPr>
        <p:grpSp>
          <p:nvGrpSpPr>
            <p:cNvPr id="9" name="Group 131">
              <a:extLst>
                <a:ext uri="{FF2B5EF4-FFF2-40B4-BE49-F238E27FC236}">
                  <a16:creationId xmlns:a16="http://schemas.microsoft.com/office/drawing/2014/main" id="{C9BEE777-94AB-2B27-52E3-CD0BAF845016}"/>
                </a:ext>
              </a:extLst>
            </p:cNvPr>
            <p:cNvGrpSpPr>
              <a:grpSpLocks/>
            </p:cNvGrpSpPr>
            <p:nvPr/>
          </p:nvGrpSpPr>
          <p:grpSpPr bwMode="auto">
            <a:xfrm>
              <a:off x="1344" y="1536"/>
              <a:ext cx="4080" cy="768"/>
              <a:chOff x="1344" y="1536"/>
              <a:chExt cx="4080" cy="768"/>
            </a:xfrm>
          </p:grpSpPr>
          <p:grpSp>
            <p:nvGrpSpPr>
              <p:cNvPr id="11" name="Group 61">
                <a:extLst>
                  <a:ext uri="{FF2B5EF4-FFF2-40B4-BE49-F238E27FC236}">
                    <a16:creationId xmlns:a16="http://schemas.microsoft.com/office/drawing/2014/main" id="{6A06D9EB-5401-8D6A-87A7-D17414FBC956}"/>
                  </a:ext>
                </a:extLst>
              </p:cNvPr>
              <p:cNvGrpSpPr>
                <a:grpSpLocks/>
              </p:cNvGrpSpPr>
              <p:nvPr/>
            </p:nvGrpSpPr>
            <p:grpSpPr bwMode="auto">
              <a:xfrm>
                <a:off x="1344" y="1536"/>
                <a:ext cx="1200" cy="768"/>
                <a:chOff x="1248" y="1344"/>
                <a:chExt cx="1200" cy="768"/>
              </a:xfrm>
            </p:grpSpPr>
            <p:sp>
              <p:nvSpPr>
                <p:cNvPr id="33" name="Rectangle 62">
                  <a:extLst>
                    <a:ext uri="{FF2B5EF4-FFF2-40B4-BE49-F238E27FC236}">
                      <a16:creationId xmlns:a16="http://schemas.microsoft.com/office/drawing/2014/main" id="{06D1BB38-B750-33D1-EA6E-E5FB68718F8A}"/>
                    </a:ext>
                  </a:extLst>
                </p:cNvPr>
                <p:cNvSpPr>
                  <a:spLocks noChangeArrowheads="1"/>
                </p:cNvSpPr>
                <p:nvPr/>
              </p:nvSpPr>
              <p:spPr bwMode="auto">
                <a:xfrm>
                  <a:off x="1488" y="1344"/>
                  <a:ext cx="480" cy="768"/>
                </a:xfrm>
                <a:prstGeom prst="rect">
                  <a:avLst/>
                </a:prstGeom>
                <a:noFill/>
                <a:ln w="25400">
                  <a:solidFill>
                    <a:schemeClr val="tx1"/>
                  </a:solidFill>
                  <a:miter lim="800000"/>
                  <a:headEnd/>
                  <a:tailEnd/>
                </a:ln>
              </p:spPr>
              <p:txBody>
                <a:bodyPr wrap="none" anchor="ctr"/>
                <a:lstStyle/>
                <a:p>
                  <a:endParaRPr lang="en-US"/>
                </a:p>
              </p:txBody>
            </p:sp>
            <p:sp>
              <p:nvSpPr>
                <p:cNvPr id="34" name="Line 63">
                  <a:extLst>
                    <a:ext uri="{FF2B5EF4-FFF2-40B4-BE49-F238E27FC236}">
                      <a16:creationId xmlns:a16="http://schemas.microsoft.com/office/drawing/2014/main" id="{EDE9F501-4B14-AF47-2BB0-839571443A40}"/>
                    </a:ext>
                  </a:extLst>
                </p:cNvPr>
                <p:cNvSpPr>
                  <a:spLocks noChangeShapeType="1"/>
                </p:cNvSpPr>
                <p:nvPr/>
              </p:nvSpPr>
              <p:spPr bwMode="auto">
                <a:xfrm>
                  <a:off x="1248" y="1488"/>
                  <a:ext cx="240" cy="0"/>
                </a:xfrm>
                <a:prstGeom prst="line">
                  <a:avLst/>
                </a:prstGeom>
                <a:noFill/>
                <a:ln w="19050">
                  <a:solidFill>
                    <a:schemeClr val="tx1"/>
                  </a:solidFill>
                  <a:round/>
                  <a:headEnd/>
                  <a:tailEnd/>
                </a:ln>
              </p:spPr>
              <p:txBody>
                <a:bodyPr wrap="none" anchor="ctr"/>
                <a:lstStyle/>
                <a:p>
                  <a:endParaRPr lang="en-US"/>
                </a:p>
              </p:txBody>
            </p:sp>
            <p:sp>
              <p:nvSpPr>
                <p:cNvPr id="35" name="Oval 64">
                  <a:extLst>
                    <a:ext uri="{FF2B5EF4-FFF2-40B4-BE49-F238E27FC236}">
                      <a16:creationId xmlns:a16="http://schemas.microsoft.com/office/drawing/2014/main" id="{CEC85BC3-690D-DAC5-1905-AA9B9EE37541}"/>
                    </a:ext>
                  </a:extLst>
                </p:cNvPr>
                <p:cNvSpPr>
                  <a:spLocks noChangeArrowheads="1"/>
                </p:cNvSpPr>
                <p:nvPr/>
              </p:nvSpPr>
              <p:spPr bwMode="auto">
                <a:xfrm>
                  <a:off x="1968" y="1897"/>
                  <a:ext cx="48" cy="48"/>
                </a:xfrm>
                <a:prstGeom prst="ellipse">
                  <a:avLst/>
                </a:prstGeom>
                <a:noFill/>
                <a:ln w="19050">
                  <a:solidFill>
                    <a:schemeClr val="tx1"/>
                  </a:solidFill>
                  <a:round/>
                  <a:headEnd/>
                  <a:tailEnd/>
                </a:ln>
              </p:spPr>
              <p:txBody>
                <a:bodyPr wrap="none" anchor="ctr"/>
                <a:lstStyle/>
                <a:p>
                  <a:endParaRPr lang="en-US"/>
                </a:p>
              </p:txBody>
            </p:sp>
            <p:sp>
              <p:nvSpPr>
                <p:cNvPr id="36" name="Line 65">
                  <a:extLst>
                    <a:ext uri="{FF2B5EF4-FFF2-40B4-BE49-F238E27FC236}">
                      <a16:creationId xmlns:a16="http://schemas.microsoft.com/office/drawing/2014/main" id="{63A7E38F-7379-FE3D-AEDD-6EBE11140E84}"/>
                    </a:ext>
                  </a:extLst>
                </p:cNvPr>
                <p:cNvSpPr>
                  <a:spLocks noChangeShapeType="1"/>
                </p:cNvSpPr>
                <p:nvPr/>
              </p:nvSpPr>
              <p:spPr bwMode="auto">
                <a:xfrm>
                  <a:off x="1968" y="1536"/>
                  <a:ext cx="192" cy="0"/>
                </a:xfrm>
                <a:prstGeom prst="line">
                  <a:avLst/>
                </a:prstGeom>
                <a:noFill/>
                <a:ln w="19050">
                  <a:solidFill>
                    <a:schemeClr val="tx1"/>
                  </a:solidFill>
                  <a:round/>
                  <a:headEnd/>
                  <a:tailEnd/>
                </a:ln>
              </p:spPr>
              <p:txBody>
                <a:bodyPr wrap="none" anchor="ctr"/>
                <a:lstStyle/>
                <a:p>
                  <a:endParaRPr lang="en-US"/>
                </a:p>
              </p:txBody>
            </p:sp>
            <p:sp>
              <p:nvSpPr>
                <p:cNvPr id="37" name="Line 66">
                  <a:extLst>
                    <a:ext uri="{FF2B5EF4-FFF2-40B4-BE49-F238E27FC236}">
                      <a16:creationId xmlns:a16="http://schemas.microsoft.com/office/drawing/2014/main" id="{B39B163A-230C-7F71-5011-8AEB7E879173}"/>
                    </a:ext>
                  </a:extLst>
                </p:cNvPr>
                <p:cNvSpPr>
                  <a:spLocks noChangeShapeType="1"/>
                </p:cNvSpPr>
                <p:nvPr/>
              </p:nvSpPr>
              <p:spPr bwMode="auto">
                <a:xfrm flipV="1">
                  <a:off x="2016" y="1920"/>
                  <a:ext cx="144" cy="0"/>
                </a:xfrm>
                <a:prstGeom prst="line">
                  <a:avLst/>
                </a:prstGeom>
                <a:noFill/>
                <a:ln w="19050">
                  <a:solidFill>
                    <a:schemeClr val="tx1"/>
                  </a:solidFill>
                  <a:round/>
                  <a:headEnd/>
                  <a:tailEnd/>
                </a:ln>
              </p:spPr>
              <p:txBody>
                <a:bodyPr wrap="none" anchor="ctr"/>
                <a:lstStyle/>
                <a:p>
                  <a:endParaRPr lang="en-US"/>
                </a:p>
              </p:txBody>
            </p:sp>
            <p:sp>
              <p:nvSpPr>
                <p:cNvPr id="38" name="Text Box 67">
                  <a:extLst>
                    <a:ext uri="{FF2B5EF4-FFF2-40B4-BE49-F238E27FC236}">
                      <a16:creationId xmlns:a16="http://schemas.microsoft.com/office/drawing/2014/main" id="{06319FB4-9E2D-1BF6-0A7C-059553152AC1}"/>
                    </a:ext>
                  </a:extLst>
                </p:cNvPr>
                <p:cNvSpPr txBox="1">
                  <a:spLocks noChangeArrowheads="1"/>
                </p:cNvSpPr>
                <p:nvPr/>
              </p:nvSpPr>
              <p:spPr bwMode="auto">
                <a:xfrm>
                  <a:off x="1488" y="1392"/>
                  <a:ext cx="336" cy="674"/>
                </a:xfrm>
                <a:prstGeom prst="rect">
                  <a:avLst/>
                </a:prstGeom>
                <a:noFill/>
                <a:ln w="9525">
                  <a:noFill/>
                  <a:miter lim="800000"/>
                  <a:headEnd/>
                  <a:tailEnd/>
                </a:ln>
              </p:spPr>
              <p:txBody>
                <a:bodyPr>
                  <a:spAutoFit/>
                </a:bodyPr>
                <a:lstStyle/>
                <a:p>
                  <a:pPr eaLnBrk="0" hangingPunct="0">
                    <a:spcBef>
                      <a:spcPct val="50000"/>
                    </a:spcBef>
                  </a:pPr>
                  <a:r>
                    <a:rPr lang="en-US" sz="1600" b="1" i="1"/>
                    <a:t>S</a:t>
                  </a:r>
                </a:p>
                <a:p>
                  <a:pPr eaLnBrk="0" hangingPunct="0">
                    <a:spcBef>
                      <a:spcPct val="50000"/>
                    </a:spcBef>
                  </a:pPr>
                  <a:r>
                    <a:rPr lang="en-US" sz="1600" b="1" i="1"/>
                    <a:t> C</a:t>
                  </a:r>
                </a:p>
                <a:p>
                  <a:pPr eaLnBrk="0" hangingPunct="0">
                    <a:spcBef>
                      <a:spcPct val="50000"/>
                    </a:spcBef>
                  </a:pPr>
                  <a:r>
                    <a:rPr lang="en-US" sz="1600" b="1" i="1"/>
                    <a:t>R</a:t>
                  </a:r>
                </a:p>
              </p:txBody>
            </p:sp>
            <p:sp>
              <p:nvSpPr>
                <p:cNvPr id="39" name="Rectangle 68">
                  <a:extLst>
                    <a:ext uri="{FF2B5EF4-FFF2-40B4-BE49-F238E27FC236}">
                      <a16:creationId xmlns:a16="http://schemas.microsoft.com/office/drawing/2014/main" id="{0CA69A69-CD88-951A-C384-E79FF38FB558}"/>
                    </a:ext>
                  </a:extLst>
                </p:cNvPr>
                <p:cNvSpPr>
                  <a:spLocks noChangeArrowheads="1"/>
                </p:cNvSpPr>
                <p:nvPr/>
              </p:nvSpPr>
              <p:spPr bwMode="auto">
                <a:xfrm>
                  <a:off x="2160" y="1440"/>
                  <a:ext cx="288" cy="612"/>
                </a:xfrm>
                <a:prstGeom prst="rect">
                  <a:avLst/>
                </a:prstGeom>
                <a:noFill/>
                <a:ln w="9525">
                  <a:noFill/>
                  <a:miter lim="800000"/>
                  <a:headEnd/>
                  <a:tailEnd/>
                </a:ln>
              </p:spPr>
              <p:txBody>
                <a:bodyPr>
                  <a:spAutoFit/>
                </a:bodyPr>
                <a:lstStyle/>
                <a:p>
                  <a:pPr eaLnBrk="0" hangingPunct="0">
                    <a:spcBef>
                      <a:spcPct val="30000"/>
                    </a:spcBef>
                  </a:pPr>
                  <a:r>
                    <a:rPr lang="en-US" sz="1600" b="1" i="1"/>
                    <a:t>Q</a:t>
                  </a:r>
                </a:p>
                <a:p>
                  <a:pPr eaLnBrk="0" hangingPunct="0">
                    <a:spcBef>
                      <a:spcPct val="30000"/>
                    </a:spcBef>
                  </a:pPr>
                  <a:endParaRPr lang="en-US" sz="1600" b="1" i="1"/>
                </a:p>
                <a:p>
                  <a:pPr eaLnBrk="0" hangingPunct="0">
                    <a:spcBef>
                      <a:spcPct val="30000"/>
                    </a:spcBef>
                  </a:pPr>
                  <a:r>
                    <a:rPr lang="en-US" sz="1600" b="1" i="1"/>
                    <a:t>Q'</a:t>
                  </a:r>
                </a:p>
              </p:txBody>
            </p:sp>
            <p:sp>
              <p:nvSpPr>
                <p:cNvPr id="40" name="Line 69">
                  <a:extLst>
                    <a:ext uri="{FF2B5EF4-FFF2-40B4-BE49-F238E27FC236}">
                      <a16:creationId xmlns:a16="http://schemas.microsoft.com/office/drawing/2014/main" id="{9F06F639-2A3D-8B97-251D-95CD8D99B2B2}"/>
                    </a:ext>
                  </a:extLst>
                </p:cNvPr>
                <p:cNvSpPr>
                  <a:spLocks noChangeShapeType="1"/>
                </p:cNvSpPr>
                <p:nvPr/>
              </p:nvSpPr>
              <p:spPr bwMode="auto">
                <a:xfrm>
                  <a:off x="1248" y="1728"/>
                  <a:ext cx="240" cy="0"/>
                </a:xfrm>
                <a:prstGeom prst="line">
                  <a:avLst/>
                </a:prstGeom>
                <a:noFill/>
                <a:ln w="19050">
                  <a:solidFill>
                    <a:schemeClr val="tx1"/>
                  </a:solidFill>
                  <a:round/>
                  <a:headEnd/>
                  <a:tailEnd/>
                </a:ln>
              </p:spPr>
              <p:txBody>
                <a:bodyPr wrap="none" anchor="ctr"/>
                <a:lstStyle/>
                <a:p>
                  <a:endParaRPr lang="en-US"/>
                </a:p>
              </p:txBody>
            </p:sp>
            <p:sp>
              <p:nvSpPr>
                <p:cNvPr id="41" name="Line 70">
                  <a:extLst>
                    <a:ext uri="{FF2B5EF4-FFF2-40B4-BE49-F238E27FC236}">
                      <a16:creationId xmlns:a16="http://schemas.microsoft.com/office/drawing/2014/main" id="{7D983240-6938-675F-E4B8-765DF4D082F1}"/>
                    </a:ext>
                  </a:extLst>
                </p:cNvPr>
                <p:cNvSpPr>
                  <a:spLocks noChangeShapeType="1"/>
                </p:cNvSpPr>
                <p:nvPr/>
              </p:nvSpPr>
              <p:spPr bwMode="auto">
                <a:xfrm>
                  <a:off x="1248" y="1968"/>
                  <a:ext cx="240" cy="0"/>
                </a:xfrm>
                <a:prstGeom prst="line">
                  <a:avLst/>
                </a:prstGeom>
                <a:noFill/>
                <a:ln w="19050">
                  <a:solidFill>
                    <a:schemeClr val="tx1"/>
                  </a:solidFill>
                  <a:round/>
                  <a:headEnd/>
                  <a:tailEnd/>
                </a:ln>
              </p:spPr>
              <p:txBody>
                <a:bodyPr wrap="none" anchor="ctr"/>
                <a:lstStyle/>
                <a:p>
                  <a:endParaRPr lang="en-US"/>
                </a:p>
              </p:txBody>
            </p:sp>
            <p:sp>
              <p:nvSpPr>
                <p:cNvPr id="42" name="AutoShape 71">
                  <a:extLst>
                    <a:ext uri="{FF2B5EF4-FFF2-40B4-BE49-F238E27FC236}">
                      <a16:creationId xmlns:a16="http://schemas.microsoft.com/office/drawing/2014/main" id="{79B7E0DD-A1D4-1864-7555-B359B99E8244}"/>
                    </a:ext>
                  </a:extLst>
                </p:cNvPr>
                <p:cNvSpPr>
                  <a:spLocks noChangeArrowheads="1"/>
                </p:cNvSpPr>
                <p:nvPr/>
              </p:nvSpPr>
              <p:spPr bwMode="auto">
                <a:xfrm rot="5400000">
                  <a:off x="1488" y="1680"/>
                  <a:ext cx="72" cy="72"/>
                </a:xfrm>
                <a:prstGeom prst="triangle">
                  <a:avLst>
                    <a:gd name="adj" fmla="val 50000"/>
                  </a:avLst>
                </a:prstGeom>
                <a:noFill/>
                <a:ln w="19050">
                  <a:solidFill>
                    <a:schemeClr val="tx1"/>
                  </a:solidFill>
                  <a:miter lim="800000"/>
                  <a:headEnd/>
                  <a:tailEnd/>
                </a:ln>
              </p:spPr>
              <p:txBody>
                <a:bodyPr wrap="none" anchor="ctr"/>
                <a:lstStyle/>
                <a:p>
                  <a:endParaRPr lang="en-US"/>
                </a:p>
              </p:txBody>
            </p:sp>
          </p:grpSp>
          <p:grpSp>
            <p:nvGrpSpPr>
              <p:cNvPr id="12" name="Group 84">
                <a:extLst>
                  <a:ext uri="{FF2B5EF4-FFF2-40B4-BE49-F238E27FC236}">
                    <a16:creationId xmlns:a16="http://schemas.microsoft.com/office/drawing/2014/main" id="{77F24D61-0DE3-49AF-CFA0-FFB3DFB58C9B}"/>
                  </a:ext>
                </a:extLst>
              </p:cNvPr>
              <p:cNvGrpSpPr>
                <a:grpSpLocks/>
              </p:cNvGrpSpPr>
              <p:nvPr/>
            </p:nvGrpSpPr>
            <p:grpSpPr bwMode="auto">
              <a:xfrm>
                <a:off x="2784" y="1536"/>
                <a:ext cx="1200" cy="768"/>
                <a:chOff x="2688" y="1344"/>
                <a:chExt cx="1200" cy="768"/>
              </a:xfrm>
            </p:grpSpPr>
            <p:sp>
              <p:nvSpPr>
                <p:cNvPr id="24" name="Rectangle 85">
                  <a:extLst>
                    <a:ext uri="{FF2B5EF4-FFF2-40B4-BE49-F238E27FC236}">
                      <a16:creationId xmlns:a16="http://schemas.microsoft.com/office/drawing/2014/main" id="{31E8FBEC-CC66-836C-3C71-11B9899DD878}"/>
                    </a:ext>
                  </a:extLst>
                </p:cNvPr>
                <p:cNvSpPr>
                  <a:spLocks noChangeArrowheads="1"/>
                </p:cNvSpPr>
                <p:nvPr/>
              </p:nvSpPr>
              <p:spPr bwMode="auto">
                <a:xfrm>
                  <a:off x="2928" y="1344"/>
                  <a:ext cx="480" cy="768"/>
                </a:xfrm>
                <a:prstGeom prst="rect">
                  <a:avLst/>
                </a:prstGeom>
                <a:noFill/>
                <a:ln w="25400">
                  <a:solidFill>
                    <a:schemeClr val="tx1"/>
                  </a:solidFill>
                  <a:miter lim="800000"/>
                  <a:headEnd/>
                  <a:tailEnd/>
                </a:ln>
              </p:spPr>
              <p:txBody>
                <a:bodyPr wrap="none" anchor="ctr"/>
                <a:lstStyle/>
                <a:p>
                  <a:endParaRPr lang="en-US"/>
                </a:p>
              </p:txBody>
            </p:sp>
            <p:sp>
              <p:nvSpPr>
                <p:cNvPr id="25" name="Line 86">
                  <a:extLst>
                    <a:ext uri="{FF2B5EF4-FFF2-40B4-BE49-F238E27FC236}">
                      <a16:creationId xmlns:a16="http://schemas.microsoft.com/office/drawing/2014/main" id="{B4310FFF-37F0-BBCD-1646-3ABCBC338329}"/>
                    </a:ext>
                  </a:extLst>
                </p:cNvPr>
                <p:cNvSpPr>
                  <a:spLocks noChangeShapeType="1"/>
                </p:cNvSpPr>
                <p:nvPr/>
              </p:nvSpPr>
              <p:spPr bwMode="auto">
                <a:xfrm>
                  <a:off x="2688" y="1488"/>
                  <a:ext cx="240" cy="0"/>
                </a:xfrm>
                <a:prstGeom prst="line">
                  <a:avLst/>
                </a:prstGeom>
                <a:noFill/>
                <a:ln w="19050">
                  <a:solidFill>
                    <a:schemeClr val="tx1"/>
                  </a:solidFill>
                  <a:round/>
                  <a:headEnd/>
                  <a:tailEnd/>
                </a:ln>
              </p:spPr>
              <p:txBody>
                <a:bodyPr wrap="none" anchor="ctr"/>
                <a:lstStyle/>
                <a:p>
                  <a:endParaRPr lang="en-US"/>
                </a:p>
              </p:txBody>
            </p:sp>
            <p:sp>
              <p:nvSpPr>
                <p:cNvPr id="26" name="Oval 87">
                  <a:extLst>
                    <a:ext uri="{FF2B5EF4-FFF2-40B4-BE49-F238E27FC236}">
                      <a16:creationId xmlns:a16="http://schemas.microsoft.com/office/drawing/2014/main" id="{7FFB0A15-2D01-25A3-BFCB-4FD81F0989F8}"/>
                    </a:ext>
                  </a:extLst>
                </p:cNvPr>
                <p:cNvSpPr>
                  <a:spLocks noChangeArrowheads="1"/>
                </p:cNvSpPr>
                <p:nvPr/>
              </p:nvSpPr>
              <p:spPr bwMode="auto">
                <a:xfrm>
                  <a:off x="3408" y="1897"/>
                  <a:ext cx="48" cy="48"/>
                </a:xfrm>
                <a:prstGeom prst="ellipse">
                  <a:avLst/>
                </a:prstGeom>
                <a:noFill/>
                <a:ln w="19050">
                  <a:solidFill>
                    <a:schemeClr val="tx1"/>
                  </a:solidFill>
                  <a:round/>
                  <a:headEnd/>
                  <a:tailEnd/>
                </a:ln>
              </p:spPr>
              <p:txBody>
                <a:bodyPr wrap="none" anchor="ctr"/>
                <a:lstStyle/>
                <a:p>
                  <a:endParaRPr lang="en-US"/>
                </a:p>
              </p:txBody>
            </p:sp>
            <p:sp>
              <p:nvSpPr>
                <p:cNvPr id="27" name="Line 88">
                  <a:extLst>
                    <a:ext uri="{FF2B5EF4-FFF2-40B4-BE49-F238E27FC236}">
                      <a16:creationId xmlns:a16="http://schemas.microsoft.com/office/drawing/2014/main" id="{40BDDB8C-4906-3C28-660E-464143F64733}"/>
                    </a:ext>
                  </a:extLst>
                </p:cNvPr>
                <p:cNvSpPr>
                  <a:spLocks noChangeShapeType="1"/>
                </p:cNvSpPr>
                <p:nvPr/>
              </p:nvSpPr>
              <p:spPr bwMode="auto">
                <a:xfrm>
                  <a:off x="3408" y="1536"/>
                  <a:ext cx="192" cy="0"/>
                </a:xfrm>
                <a:prstGeom prst="line">
                  <a:avLst/>
                </a:prstGeom>
                <a:noFill/>
                <a:ln w="19050">
                  <a:solidFill>
                    <a:schemeClr val="tx1"/>
                  </a:solidFill>
                  <a:round/>
                  <a:headEnd/>
                  <a:tailEnd/>
                </a:ln>
              </p:spPr>
              <p:txBody>
                <a:bodyPr wrap="none" anchor="ctr"/>
                <a:lstStyle/>
                <a:p>
                  <a:endParaRPr lang="en-US"/>
                </a:p>
              </p:txBody>
            </p:sp>
            <p:sp>
              <p:nvSpPr>
                <p:cNvPr id="28" name="Line 89">
                  <a:extLst>
                    <a:ext uri="{FF2B5EF4-FFF2-40B4-BE49-F238E27FC236}">
                      <a16:creationId xmlns:a16="http://schemas.microsoft.com/office/drawing/2014/main" id="{13507267-BF52-A7E3-2169-A8B742CA2F9B}"/>
                    </a:ext>
                  </a:extLst>
                </p:cNvPr>
                <p:cNvSpPr>
                  <a:spLocks noChangeShapeType="1"/>
                </p:cNvSpPr>
                <p:nvPr/>
              </p:nvSpPr>
              <p:spPr bwMode="auto">
                <a:xfrm flipV="1">
                  <a:off x="3456" y="1920"/>
                  <a:ext cx="144" cy="0"/>
                </a:xfrm>
                <a:prstGeom prst="line">
                  <a:avLst/>
                </a:prstGeom>
                <a:noFill/>
                <a:ln w="19050">
                  <a:solidFill>
                    <a:schemeClr val="tx1"/>
                  </a:solidFill>
                  <a:round/>
                  <a:headEnd/>
                  <a:tailEnd/>
                </a:ln>
              </p:spPr>
              <p:txBody>
                <a:bodyPr wrap="none" anchor="ctr"/>
                <a:lstStyle/>
                <a:p>
                  <a:endParaRPr lang="en-US"/>
                </a:p>
              </p:txBody>
            </p:sp>
            <p:sp>
              <p:nvSpPr>
                <p:cNvPr id="29" name="Text Box 90">
                  <a:extLst>
                    <a:ext uri="{FF2B5EF4-FFF2-40B4-BE49-F238E27FC236}">
                      <a16:creationId xmlns:a16="http://schemas.microsoft.com/office/drawing/2014/main" id="{0773A497-D96A-F36B-DCF2-5EF42003FA95}"/>
                    </a:ext>
                  </a:extLst>
                </p:cNvPr>
                <p:cNvSpPr txBox="1">
                  <a:spLocks noChangeArrowheads="1"/>
                </p:cNvSpPr>
                <p:nvPr/>
              </p:nvSpPr>
              <p:spPr bwMode="auto">
                <a:xfrm>
                  <a:off x="2928" y="1392"/>
                  <a:ext cx="336" cy="443"/>
                </a:xfrm>
                <a:prstGeom prst="rect">
                  <a:avLst/>
                </a:prstGeom>
                <a:noFill/>
                <a:ln w="9525">
                  <a:noFill/>
                  <a:miter lim="800000"/>
                  <a:headEnd/>
                  <a:tailEnd/>
                </a:ln>
              </p:spPr>
              <p:txBody>
                <a:bodyPr>
                  <a:spAutoFit/>
                </a:bodyPr>
                <a:lstStyle/>
                <a:p>
                  <a:pPr eaLnBrk="0" hangingPunct="0">
                    <a:spcBef>
                      <a:spcPct val="50000"/>
                    </a:spcBef>
                  </a:pPr>
                  <a:r>
                    <a:rPr lang="en-US" sz="1600" b="1" i="1"/>
                    <a:t>D</a:t>
                  </a:r>
                </a:p>
                <a:p>
                  <a:pPr eaLnBrk="0" hangingPunct="0">
                    <a:spcBef>
                      <a:spcPct val="50000"/>
                    </a:spcBef>
                  </a:pPr>
                  <a:r>
                    <a:rPr lang="en-US" sz="1600" b="1" i="1"/>
                    <a:t> C</a:t>
                  </a:r>
                </a:p>
              </p:txBody>
            </p:sp>
            <p:sp>
              <p:nvSpPr>
                <p:cNvPr id="30" name="Rectangle 91">
                  <a:extLst>
                    <a:ext uri="{FF2B5EF4-FFF2-40B4-BE49-F238E27FC236}">
                      <a16:creationId xmlns:a16="http://schemas.microsoft.com/office/drawing/2014/main" id="{1F11262D-F665-FBF1-6803-2339E3FA336B}"/>
                    </a:ext>
                  </a:extLst>
                </p:cNvPr>
                <p:cNvSpPr>
                  <a:spLocks noChangeArrowheads="1"/>
                </p:cNvSpPr>
                <p:nvPr/>
              </p:nvSpPr>
              <p:spPr bwMode="auto">
                <a:xfrm>
                  <a:off x="3600" y="1440"/>
                  <a:ext cx="288" cy="612"/>
                </a:xfrm>
                <a:prstGeom prst="rect">
                  <a:avLst/>
                </a:prstGeom>
                <a:noFill/>
                <a:ln w="9525">
                  <a:noFill/>
                  <a:miter lim="800000"/>
                  <a:headEnd/>
                  <a:tailEnd/>
                </a:ln>
              </p:spPr>
              <p:txBody>
                <a:bodyPr>
                  <a:spAutoFit/>
                </a:bodyPr>
                <a:lstStyle/>
                <a:p>
                  <a:pPr eaLnBrk="0" hangingPunct="0">
                    <a:spcBef>
                      <a:spcPct val="30000"/>
                    </a:spcBef>
                  </a:pPr>
                  <a:r>
                    <a:rPr lang="en-US" sz="1600" b="1" i="1"/>
                    <a:t>Q</a:t>
                  </a:r>
                </a:p>
                <a:p>
                  <a:pPr eaLnBrk="0" hangingPunct="0">
                    <a:spcBef>
                      <a:spcPct val="30000"/>
                    </a:spcBef>
                  </a:pPr>
                  <a:endParaRPr lang="en-US" sz="1600" b="1" i="1"/>
                </a:p>
                <a:p>
                  <a:pPr eaLnBrk="0" hangingPunct="0">
                    <a:spcBef>
                      <a:spcPct val="30000"/>
                    </a:spcBef>
                  </a:pPr>
                  <a:r>
                    <a:rPr lang="en-US" sz="1600" b="1" i="1"/>
                    <a:t>Q'</a:t>
                  </a:r>
                </a:p>
              </p:txBody>
            </p:sp>
            <p:sp>
              <p:nvSpPr>
                <p:cNvPr id="31" name="Line 92">
                  <a:extLst>
                    <a:ext uri="{FF2B5EF4-FFF2-40B4-BE49-F238E27FC236}">
                      <a16:creationId xmlns:a16="http://schemas.microsoft.com/office/drawing/2014/main" id="{1755F75A-A47D-DCCE-9ECF-EB7281234D78}"/>
                    </a:ext>
                  </a:extLst>
                </p:cNvPr>
                <p:cNvSpPr>
                  <a:spLocks noChangeShapeType="1"/>
                </p:cNvSpPr>
                <p:nvPr/>
              </p:nvSpPr>
              <p:spPr bwMode="auto">
                <a:xfrm>
                  <a:off x="2688" y="1728"/>
                  <a:ext cx="240" cy="0"/>
                </a:xfrm>
                <a:prstGeom prst="line">
                  <a:avLst/>
                </a:prstGeom>
                <a:noFill/>
                <a:ln w="19050">
                  <a:solidFill>
                    <a:schemeClr val="tx1"/>
                  </a:solidFill>
                  <a:round/>
                  <a:headEnd/>
                  <a:tailEnd/>
                </a:ln>
              </p:spPr>
              <p:txBody>
                <a:bodyPr wrap="none" anchor="ctr"/>
                <a:lstStyle/>
                <a:p>
                  <a:endParaRPr lang="en-US"/>
                </a:p>
              </p:txBody>
            </p:sp>
            <p:sp>
              <p:nvSpPr>
                <p:cNvPr id="32" name="AutoShape 93">
                  <a:extLst>
                    <a:ext uri="{FF2B5EF4-FFF2-40B4-BE49-F238E27FC236}">
                      <a16:creationId xmlns:a16="http://schemas.microsoft.com/office/drawing/2014/main" id="{ABD97E9F-D09C-83AC-7BBC-2D75AC30735B}"/>
                    </a:ext>
                  </a:extLst>
                </p:cNvPr>
                <p:cNvSpPr>
                  <a:spLocks noChangeArrowheads="1"/>
                </p:cNvSpPr>
                <p:nvPr/>
              </p:nvSpPr>
              <p:spPr bwMode="auto">
                <a:xfrm rot="5400000">
                  <a:off x="2928" y="1680"/>
                  <a:ext cx="72" cy="72"/>
                </a:xfrm>
                <a:prstGeom prst="triangle">
                  <a:avLst>
                    <a:gd name="adj" fmla="val 50000"/>
                  </a:avLst>
                </a:prstGeom>
                <a:noFill/>
                <a:ln w="19050">
                  <a:solidFill>
                    <a:schemeClr val="tx1"/>
                  </a:solidFill>
                  <a:miter lim="800000"/>
                  <a:headEnd/>
                  <a:tailEnd/>
                </a:ln>
              </p:spPr>
              <p:txBody>
                <a:bodyPr wrap="none" anchor="ctr"/>
                <a:lstStyle/>
                <a:p>
                  <a:endParaRPr lang="en-US"/>
                </a:p>
              </p:txBody>
            </p:sp>
          </p:grpSp>
          <p:grpSp>
            <p:nvGrpSpPr>
              <p:cNvPr id="13" name="Group 106">
                <a:extLst>
                  <a:ext uri="{FF2B5EF4-FFF2-40B4-BE49-F238E27FC236}">
                    <a16:creationId xmlns:a16="http://schemas.microsoft.com/office/drawing/2014/main" id="{EE4CCB9C-766C-7307-8A67-D04AF7C99EB7}"/>
                  </a:ext>
                </a:extLst>
              </p:cNvPr>
              <p:cNvGrpSpPr>
                <a:grpSpLocks/>
              </p:cNvGrpSpPr>
              <p:nvPr/>
            </p:nvGrpSpPr>
            <p:grpSpPr bwMode="auto">
              <a:xfrm>
                <a:off x="4224" y="1536"/>
                <a:ext cx="1200" cy="768"/>
                <a:chOff x="1248" y="1344"/>
                <a:chExt cx="1200" cy="768"/>
              </a:xfrm>
            </p:grpSpPr>
            <p:sp>
              <p:nvSpPr>
                <p:cNvPr id="14" name="Rectangle 107">
                  <a:extLst>
                    <a:ext uri="{FF2B5EF4-FFF2-40B4-BE49-F238E27FC236}">
                      <a16:creationId xmlns:a16="http://schemas.microsoft.com/office/drawing/2014/main" id="{89AF6E6D-E611-409E-B0DA-4E0128E1DA10}"/>
                    </a:ext>
                  </a:extLst>
                </p:cNvPr>
                <p:cNvSpPr>
                  <a:spLocks noChangeArrowheads="1"/>
                </p:cNvSpPr>
                <p:nvPr/>
              </p:nvSpPr>
              <p:spPr bwMode="auto">
                <a:xfrm>
                  <a:off x="1488" y="1344"/>
                  <a:ext cx="480" cy="768"/>
                </a:xfrm>
                <a:prstGeom prst="rect">
                  <a:avLst/>
                </a:prstGeom>
                <a:noFill/>
                <a:ln w="25400">
                  <a:solidFill>
                    <a:schemeClr val="tx1"/>
                  </a:solidFill>
                  <a:miter lim="800000"/>
                  <a:headEnd/>
                  <a:tailEnd/>
                </a:ln>
              </p:spPr>
              <p:txBody>
                <a:bodyPr wrap="none" anchor="ctr"/>
                <a:lstStyle/>
                <a:p>
                  <a:endParaRPr lang="en-US"/>
                </a:p>
              </p:txBody>
            </p:sp>
            <p:sp>
              <p:nvSpPr>
                <p:cNvPr id="15" name="Line 108">
                  <a:extLst>
                    <a:ext uri="{FF2B5EF4-FFF2-40B4-BE49-F238E27FC236}">
                      <a16:creationId xmlns:a16="http://schemas.microsoft.com/office/drawing/2014/main" id="{EEA9A095-F688-D4F4-B0CA-1CF6825C08E1}"/>
                    </a:ext>
                  </a:extLst>
                </p:cNvPr>
                <p:cNvSpPr>
                  <a:spLocks noChangeShapeType="1"/>
                </p:cNvSpPr>
                <p:nvPr/>
              </p:nvSpPr>
              <p:spPr bwMode="auto">
                <a:xfrm>
                  <a:off x="1248" y="1488"/>
                  <a:ext cx="240" cy="0"/>
                </a:xfrm>
                <a:prstGeom prst="line">
                  <a:avLst/>
                </a:prstGeom>
                <a:noFill/>
                <a:ln w="19050">
                  <a:solidFill>
                    <a:schemeClr val="tx1"/>
                  </a:solidFill>
                  <a:round/>
                  <a:headEnd/>
                  <a:tailEnd/>
                </a:ln>
              </p:spPr>
              <p:txBody>
                <a:bodyPr wrap="none" anchor="ctr"/>
                <a:lstStyle/>
                <a:p>
                  <a:endParaRPr lang="en-US"/>
                </a:p>
              </p:txBody>
            </p:sp>
            <p:sp>
              <p:nvSpPr>
                <p:cNvPr id="16" name="Oval 109">
                  <a:extLst>
                    <a:ext uri="{FF2B5EF4-FFF2-40B4-BE49-F238E27FC236}">
                      <a16:creationId xmlns:a16="http://schemas.microsoft.com/office/drawing/2014/main" id="{1E8DE17F-3BA2-41AE-066C-47E16461BECF}"/>
                    </a:ext>
                  </a:extLst>
                </p:cNvPr>
                <p:cNvSpPr>
                  <a:spLocks noChangeArrowheads="1"/>
                </p:cNvSpPr>
                <p:nvPr/>
              </p:nvSpPr>
              <p:spPr bwMode="auto">
                <a:xfrm>
                  <a:off x="1968" y="1897"/>
                  <a:ext cx="48" cy="48"/>
                </a:xfrm>
                <a:prstGeom prst="ellipse">
                  <a:avLst/>
                </a:prstGeom>
                <a:noFill/>
                <a:ln w="19050">
                  <a:solidFill>
                    <a:schemeClr val="tx1"/>
                  </a:solidFill>
                  <a:round/>
                  <a:headEnd/>
                  <a:tailEnd/>
                </a:ln>
              </p:spPr>
              <p:txBody>
                <a:bodyPr wrap="none" anchor="ctr"/>
                <a:lstStyle/>
                <a:p>
                  <a:endParaRPr lang="en-US"/>
                </a:p>
              </p:txBody>
            </p:sp>
            <p:sp>
              <p:nvSpPr>
                <p:cNvPr id="17" name="Line 110">
                  <a:extLst>
                    <a:ext uri="{FF2B5EF4-FFF2-40B4-BE49-F238E27FC236}">
                      <a16:creationId xmlns:a16="http://schemas.microsoft.com/office/drawing/2014/main" id="{9A5AC2ED-6CFE-3342-1F8F-D9CC05764B74}"/>
                    </a:ext>
                  </a:extLst>
                </p:cNvPr>
                <p:cNvSpPr>
                  <a:spLocks noChangeShapeType="1"/>
                </p:cNvSpPr>
                <p:nvPr/>
              </p:nvSpPr>
              <p:spPr bwMode="auto">
                <a:xfrm>
                  <a:off x="1968" y="1536"/>
                  <a:ext cx="192" cy="0"/>
                </a:xfrm>
                <a:prstGeom prst="line">
                  <a:avLst/>
                </a:prstGeom>
                <a:noFill/>
                <a:ln w="19050">
                  <a:solidFill>
                    <a:schemeClr val="tx1"/>
                  </a:solidFill>
                  <a:round/>
                  <a:headEnd/>
                  <a:tailEnd/>
                </a:ln>
              </p:spPr>
              <p:txBody>
                <a:bodyPr wrap="none" anchor="ctr"/>
                <a:lstStyle/>
                <a:p>
                  <a:endParaRPr lang="en-US"/>
                </a:p>
              </p:txBody>
            </p:sp>
            <p:sp>
              <p:nvSpPr>
                <p:cNvPr id="18" name="Line 111">
                  <a:extLst>
                    <a:ext uri="{FF2B5EF4-FFF2-40B4-BE49-F238E27FC236}">
                      <a16:creationId xmlns:a16="http://schemas.microsoft.com/office/drawing/2014/main" id="{8D4A2064-F5CE-99EA-9479-88AEAB268E6A}"/>
                    </a:ext>
                  </a:extLst>
                </p:cNvPr>
                <p:cNvSpPr>
                  <a:spLocks noChangeShapeType="1"/>
                </p:cNvSpPr>
                <p:nvPr/>
              </p:nvSpPr>
              <p:spPr bwMode="auto">
                <a:xfrm flipV="1">
                  <a:off x="2016" y="1920"/>
                  <a:ext cx="144" cy="0"/>
                </a:xfrm>
                <a:prstGeom prst="line">
                  <a:avLst/>
                </a:prstGeom>
                <a:noFill/>
                <a:ln w="19050">
                  <a:solidFill>
                    <a:schemeClr val="tx1"/>
                  </a:solidFill>
                  <a:round/>
                  <a:headEnd/>
                  <a:tailEnd/>
                </a:ln>
              </p:spPr>
              <p:txBody>
                <a:bodyPr wrap="none" anchor="ctr"/>
                <a:lstStyle/>
                <a:p>
                  <a:endParaRPr lang="en-US"/>
                </a:p>
              </p:txBody>
            </p:sp>
            <p:sp>
              <p:nvSpPr>
                <p:cNvPr id="19" name="Text Box 112">
                  <a:extLst>
                    <a:ext uri="{FF2B5EF4-FFF2-40B4-BE49-F238E27FC236}">
                      <a16:creationId xmlns:a16="http://schemas.microsoft.com/office/drawing/2014/main" id="{059F9409-D116-1D88-3315-E1D314DB4CC9}"/>
                    </a:ext>
                  </a:extLst>
                </p:cNvPr>
                <p:cNvSpPr txBox="1">
                  <a:spLocks noChangeArrowheads="1"/>
                </p:cNvSpPr>
                <p:nvPr/>
              </p:nvSpPr>
              <p:spPr bwMode="auto">
                <a:xfrm>
                  <a:off x="1488" y="1392"/>
                  <a:ext cx="336" cy="674"/>
                </a:xfrm>
                <a:prstGeom prst="rect">
                  <a:avLst/>
                </a:prstGeom>
                <a:noFill/>
                <a:ln w="9525">
                  <a:noFill/>
                  <a:miter lim="800000"/>
                  <a:headEnd/>
                  <a:tailEnd/>
                </a:ln>
              </p:spPr>
              <p:txBody>
                <a:bodyPr>
                  <a:spAutoFit/>
                </a:bodyPr>
                <a:lstStyle/>
                <a:p>
                  <a:pPr eaLnBrk="0" hangingPunct="0">
                    <a:spcBef>
                      <a:spcPct val="50000"/>
                    </a:spcBef>
                  </a:pPr>
                  <a:r>
                    <a:rPr lang="en-US" sz="1600" b="1" i="1"/>
                    <a:t>J</a:t>
                  </a:r>
                </a:p>
                <a:p>
                  <a:pPr eaLnBrk="0" hangingPunct="0">
                    <a:spcBef>
                      <a:spcPct val="50000"/>
                    </a:spcBef>
                  </a:pPr>
                  <a:r>
                    <a:rPr lang="en-US" sz="1600" b="1" i="1"/>
                    <a:t> C</a:t>
                  </a:r>
                </a:p>
                <a:p>
                  <a:pPr eaLnBrk="0" hangingPunct="0">
                    <a:spcBef>
                      <a:spcPct val="50000"/>
                    </a:spcBef>
                  </a:pPr>
                  <a:r>
                    <a:rPr lang="en-US" sz="1600" b="1" i="1"/>
                    <a:t>K</a:t>
                  </a:r>
                </a:p>
              </p:txBody>
            </p:sp>
            <p:sp>
              <p:nvSpPr>
                <p:cNvPr id="20" name="Rectangle 113">
                  <a:extLst>
                    <a:ext uri="{FF2B5EF4-FFF2-40B4-BE49-F238E27FC236}">
                      <a16:creationId xmlns:a16="http://schemas.microsoft.com/office/drawing/2014/main" id="{F69F5463-55EA-8FD1-4C7B-5CCB3C8700A6}"/>
                    </a:ext>
                  </a:extLst>
                </p:cNvPr>
                <p:cNvSpPr>
                  <a:spLocks noChangeArrowheads="1"/>
                </p:cNvSpPr>
                <p:nvPr/>
              </p:nvSpPr>
              <p:spPr bwMode="auto">
                <a:xfrm>
                  <a:off x="2160" y="1440"/>
                  <a:ext cx="288" cy="612"/>
                </a:xfrm>
                <a:prstGeom prst="rect">
                  <a:avLst/>
                </a:prstGeom>
                <a:noFill/>
                <a:ln w="9525">
                  <a:noFill/>
                  <a:miter lim="800000"/>
                  <a:headEnd/>
                  <a:tailEnd/>
                </a:ln>
              </p:spPr>
              <p:txBody>
                <a:bodyPr>
                  <a:spAutoFit/>
                </a:bodyPr>
                <a:lstStyle/>
                <a:p>
                  <a:pPr eaLnBrk="0" hangingPunct="0">
                    <a:spcBef>
                      <a:spcPct val="30000"/>
                    </a:spcBef>
                  </a:pPr>
                  <a:r>
                    <a:rPr lang="en-US" sz="1600" b="1" i="1"/>
                    <a:t>Q</a:t>
                  </a:r>
                </a:p>
                <a:p>
                  <a:pPr eaLnBrk="0" hangingPunct="0">
                    <a:spcBef>
                      <a:spcPct val="30000"/>
                    </a:spcBef>
                  </a:pPr>
                  <a:endParaRPr lang="en-US" sz="1600" b="1" i="1"/>
                </a:p>
                <a:p>
                  <a:pPr eaLnBrk="0" hangingPunct="0">
                    <a:spcBef>
                      <a:spcPct val="30000"/>
                    </a:spcBef>
                  </a:pPr>
                  <a:r>
                    <a:rPr lang="en-US" sz="1600" b="1" i="1"/>
                    <a:t>Q'</a:t>
                  </a:r>
                </a:p>
              </p:txBody>
            </p:sp>
            <p:sp>
              <p:nvSpPr>
                <p:cNvPr id="21" name="Line 114">
                  <a:extLst>
                    <a:ext uri="{FF2B5EF4-FFF2-40B4-BE49-F238E27FC236}">
                      <a16:creationId xmlns:a16="http://schemas.microsoft.com/office/drawing/2014/main" id="{7360BE2A-45BE-7BB9-1B95-998E50DF97C7}"/>
                    </a:ext>
                  </a:extLst>
                </p:cNvPr>
                <p:cNvSpPr>
                  <a:spLocks noChangeShapeType="1"/>
                </p:cNvSpPr>
                <p:nvPr/>
              </p:nvSpPr>
              <p:spPr bwMode="auto">
                <a:xfrm>
                  <a:off x="1248" y="1728"/>
                  <a:ext cx="240" cy="0"/>
                </a:xfrm>
                <a:prstGeom prst="line">
                  <a:avLst/>
                </a:prstGeom>
                <a:noFill/>
                <a:ln w="19050">
                  <a:solidFill>
                    <a:schemeClr val="tx1"/>
                  </a:solidFill>
                  <a:round/>
                  <a:headEnd/>
                  <a:tailEnd/>
                </a:ln>
              </p:spPr>
              <p:txBody>
                <a:bodyPr wrap="none" anchor="ctr"/>
                <a:lstStyle/>
                <a:p>
                  <a:endParaRPr lang="en-US"/>
                </a:p>
              </p:txBody>
            </p:sp>
            <p:sp>
              <p:nvSpPr>
                <p:cNvPr id="22" name="Line 115">
                  <a:extLst>
                    <a:ext uri="{FF2B5EF4-FFF2-40B4-BE49-F238E27FC236}">
                      <a16:creationId xmlns:a16="http://schemas.microsoft.com/office/drawing/2014/main" id="{62C047C5-A1C9-9D63-6FE0-1B7829DBDFB8}"/>
                    </a:ext>
                  </a:extLst>
                </p:cNvPr>
                <p:cNvSpPr>
                  <a:spLocks noChangeShapeType="1"/>
                </p:cNvSpPr>
                <p:nvPr/>
              </p:nvSpPr>
              <p:spPr bwMode="auto">
                <a:xfrm>
                  <a:off x="1248" y="1968"/>
                  <a:ext cx="240" cy="0"/>
                </a:xfrm>
                <a:prstGeom prst="line">
                  <a:avLst/>
                </a:prstGeom>
                <a:noFill/>
                <a:ln w="19050">
                  <a:solidFill>
                    <a:schemeClr val="tx1"/>
                  </a:solidFill>
                  <a:round/>
                  <a:headEnd/>
                  <a:tailEnd/>
                </a:ln>
              </p:spPr>
              <p:txBody>
                <a:bodyPr wrap="none" anchor="ctr"/>
                <a:lstStyle/>
                <a:p>
                  <a:endParaRPr lang="en-US"/>
                </a:p>
              </p:txBody>
            </p:sp>
            <p:sp>
              <p:nvSpPr>
                <p:cNvPr id="23" name="AutoShape 116">
                  <a:extLst>
                    <a:ext uri="{FF2B5EF4-FFF2-40B4-BE49-F238E27FC236}">
                      <a16:creationId xmlns:a16="http://schemas.microsoft.com/office/drawing/2014/main" id="{3E062C2E-36A8-19ED-BD54-FC50D6E69371}"/>
                    </a:ext>
                  </a:extLst>
                </p:cNvPr>
                <p:cNvSpPr>
                  <a:spLocks noChangeArrowheads="1"/>
                </p:cNvSpPr>
                <p:nvPr/>
              </p:nvSpPr>
              <p:spPr bwMode="auto">
                <a:xfrm rot="5400000">
                  <a:off x="1488" y="1680"/>
                  <a:ext cx="72" cy="72"/>
                </a:xfrm>
                <a:prstGeom prst="triangle">
                  <a:avLst>
                    <a:gd name="adj" fmla="val 50000"/>
                  </a:avLst>
                </a:prstGeom>
                <a:noFill/>
                <a:ln w="19050">
                  <a:solidFill>
                    <a:schemeClr val="tx1"/>
                  </a:solidFill>
                  <a:miter lim="800000"/>
                  <a:headEnd/>
                  <a:tailEnd/>
                </a:ln>
              </p:spPr>
              <p:txBody>
                <a:bodyPr wrap="none" anchor="ctr"/>
                <a:lstStyle/>
                <a:p>
                  <a:endParaRPr lang="en-US"/>
                </a:p>
              </p:txBody>
            </p:sp>
          </p:grpSp>
        </p:grpSp>
        <p:sp>
          <p:nvSpPr>
            <p:cNvPr id="10" name="Text Box 129">
              <a:extLst>
                <a:ext uri="{FF2B5EF4-FFF2-40B4-BE49-F238E27FC236}">
                  <a16:creationId xmlns:a16="http://schemas.microsoft.com/office/drawing/2014/main" id="{9A913B22-F125-A693-8FBD-72B5D8845C13}"/>
                </a:ext>
              </a:extLst>
            </p:cNvPr>
            <p:cNvSpPr txBox="1">
              <a:spLocks noChangeArrowheads="1"/>
            </p:cNvSpPr>
            <p:nvPr/>
          </p:nvSpPr>
          <p:spPr bwMode="auto">
            <a:xfrm>
              <a:off x="2232" y="2352"/>
              <a:ext cx="2304" cy="231"/>
            </a:xfrm>
            <a:prstGeom prst="rect">
              <a:avLst/>
            </a:prstGeom>
            <a:noFill/>
            <a:ln w="9525">
              <a:noFill/>
              <a:miter lim="800000"/>
              <a:headEnd/>
              <a:tailEnd/>
            </a:ln>
          </p:spPr>
          <p:txBody>
            <a:bodyPr>
              <a:spAutoFit/>
            </a:bodyPr>
            <a:lstStyle/>
            <a:p>
              <a:pPr algn="ctr" eaLnBrk="0" hangingPunct="0">
                <a:spcBef>
                  <a:spcPct val="50000"/>
                </a:spcBef>
              </a:pPr>
              <a:r>
                <a:rPr lang="en-US" dirty="0">
                  <a:solidFill>
                    <a:srgbClr val="C00000"/>
                  </a:solidFill>
                </a:rPr>
                <a:t>Positive edge-triggered flip-flops</a:t>
              </a:r>
            </a:p>
          </p:txBody>
        </p:sp>
      </p:grpSp>
      <p:grpSp>
        <p:nvGrpSpPr>
          <p:cNvPr id="43" name="Group 134">
            <a:extLst>
              <a:ext uri="{FF2B5EF4-FFF2-40B4-BE49-F238E27FC236}">
                <a16:creationId xmlns:a16="http://schemas.microsoft.com/office/drawing/2014/main" id="{A7347845-9FBA-25B6-15AF-21F6BBEFEBF7}"/>
              </a:ext>
            </a:extLst>
          </p:cNvPr>
          <p:cNvGrpSpPr>
            <a:grpSpLocks/>
          </p:cNvGrpSpPr>
          <p:nvPr/>
        </p:nvGrpSpPr>
        <p:grpSpPr bwMode="auto">
          <a:xfrm>
            <a:off x="1333500" y="3819106"/>
            <a:ext cx="6477000" cy="1662113"/>
            <a:chOff x="1344" y="2784"/>
            <a:chExt cx="4080" cy="1047"/>
          </a:xfrm>
        </p:grpSpPr>
        <p:grpSp>
          <p:nvGrpSpPr>
            <p:cNvPr id="44" name="Group 133">
              <a:extLst>
                <a:ext uri="{FF2B5EF4-FFF2-40B4-BE49-F238E27FC236}">
                  <a16:creationId xmlns:a16="http://schemas.microsoft.com/office/drawing/2014/main" id="{8B84BA58-8464-6AE4-95E6-80CD3D1F2D74}"/>
                </a:ext>
              </a:extLst>
            </p:cNvPr>
            <p:cNvGrpSpPr>
              <a:grpSpLocks/>
            </p:cNvGrpSpPr>
            <p:nvPr/>
          </p:nvGrpSpPr>
          <p:grpSpPr bwMode="auto">
            <a:xfrm>
              <a:off x="1344" y="2784"/>
              <a:ext cx="4080" cy="768"/>
              <a:chOff x="1344" y="2784"/>
              <a:chExt cx="4080" cy="768"/>
            </a:xfrm>
          </p:grpSpPr>
          <p:grpSp>
            <p:nvGrpSpPr>
              <p:cNvPr id="46" name="Group 72">
                <a:extLst>
                  <a:ext uri="{FF2B5EF4-FFF2-40B4-BE49-F238E27FC236}">
                    <a16:creationId xmlns:a16="http://schemas.microsoft.com/office/drawing/2014/main" id="{BBC0317A-7CDD-5CD5-92DC-6859BCCFD8FA}"/>
                  </a:ext>
                </a:extLst>
              </p:cNvPr>
              <p:cNvGrpSpPr>
                <a:grpSpLocks/>
              </p:cNvGrpSpPr>
              <p:nvPr/>
            </p:nvGrpSpPr>
            <p:grpSpPr bwMode="auto">
              <a:xfrm>
                <a:off x="1344" y="2784"/>
                <a:ext cx="1200" cy="768"/>
                <a:chOff x="1248" y="2688"/>
                <a:chExt cx="1200" cy="768"/>
              </a:xfrm>
            </p:grpSpPr>
            <p:sp>
              <p:nvSpPr>
                <p:cNvPr id="71" name="Rectangle 73">
                  <a:extLst>
                    <a:ext uri="{FF2B5EF4-FFF2-40B4-BE49-F238E27FC236}">
                      <a16:creationId xmlns:a16="http://schemas.microsoft.com/office/drawing/2014/main" id="{25DD209C-7689-7BAD-CF14-32CD72873691}"/>
                    </a:ext>
                  </a:extLst>
                </p:cNvPr>
                <p:cNvSpPr>
                  <a:spLocks noChangeArrowheads="1"/>
                </p:cNvSpPr>
                <p:nvPr/>
              </p:nvSpPr>
              <p:spPr bwMode="auto">
                <a:xfrm>
                  <a:off x="1488" y="2688"/>
                  <a:ext cx="480" cy="768"/>
                </a:xfrm>
                <a:prstGeom prst="rect">
                  <a:avLst/>
                </a:prstGeom>
                <a:noFill/>
                <a:ln w="25400">
                  <a:solidFill>
                    <a:schemeClr val="tx1"/>
                  </a:solidFill>
                  <a:miter lim="800000"/>
                  <a:headEnd/>
                  <a:tailEnd/>
                </a:ln>
              </p:spPr>
              <p:txBody>
                <a:bodyPr wrap="none" anchor="ctr"/>
                <a:lstStyle/>
                <a:p>
                  <a:endParaRPr lang="en-US"/>
                </a:p>
              </p:txBody>
            </p:sp>
            <p:sp>
              <p:nvSpPr>
                <p:cNvPr id="72" name="Line 74">
                  <a:extLst>
                    <a:ext uri="{FF2B5EF4-FFF2-40B4-BE49-F238E27FC236}">
                      <a16:creationId xmlns:a16="http://schemas.microsoft.com/office/drawing/2014/main" id="{9011D733-7163-1605-22A5-A55E9E85A7F9}"/>
                    </a:ext>
                  </a:extLst>
                </p:cNvPr>
                <p:cNvSpPr>
                  <a:spLocks noChangeShapeType="1"/>
                </p:cNvSpPr>
                <p:nvPr/>
              </p:nvSpPr>
              <p:spPr bwMode="auto">
                <a:xfrm>
                  <a:off x="1248" y="2832"/>
                  <a:ext cx="240" cy="0"/>
                </a:xfrm>
                <a:prstGeom prst="line">
                  <a:avLst/>
                </a:prstGeom>
                <a:noFill/>
                <a:ln w="19050">
                  <a:solidFill>
                    <a:schemeClr val="tx1"/>
                  </a:solidFill>
                  <a:round/>
                  <a:headEnd/>
                  <a:tailEnd/>
                </a:ln>
              </p:spPr>
              <p:txBody>
                <a:bodyPr wrap="none" anchor="ctr"/>
                <a:lstStyle/>
                <a:p>
                  <a:endParaRPr lang="en-US"/>
                </a:p>
              </p:txBody>
            </p:sp>
            <p:sp>
              <p:nvSpPr>
                <p:cNvPr id="73" name="Oval 75">
                  <a:extLst>
                    <a:ext uri="{FF2B5EF4-FFF2-40B4-BE49-F238E27FC236}">
                      <a16:creationId xmlns:a16="http://schemas.microsoft.com/office/drawing/2014/main" id="{7BE9643B-4D5B-766F-9A94-5BFF884203C2}"/>
                    </a:ext>
                  </a:extLst>
                </p:cNvPr>
                <p:cNvSpPr>
                  <a:spLocks noChangeArrowheads="1"/>
                </p:cNvSpPr>
                <p:nvPr/>
              </p:nvSpPr>
              <p:spPr bwMode="auto">
                <a:xfrm>
                  <a:off x="1968" y="3241"/>
                  <a:ext cx="48" cy="48"/>
                </a:xfrm>
                <a:prstGeom prst="ellipse">
                  <a:avLst/>
                </a:prstGeom>
                <a:noFill/>
                <a:ln w="19050">
                  <a:solidFill>
                    <a:schemeClr val="tx1"/>
                  </a:solidFill>
                  <a:round/>
                  <a:headEnd/>
                  <a:tailEnd/>
                </a:ln>
              </p:spPr>
              <p:txBody>
                <a:bodyPr wrap="none" anchor="ctr"/>
                <a:lstStyle/>
                <a:p>
                  <a:endParaRPr lang="en-US"/>
                </a:p>
              </p:txBody>
            </p:sp>
            <p:sp>
              <p:nvSpPr>
                <p:cNvPr id="74" name="Line 76">
                  <a:extLst>
                    <a:ext uri="{FF2B5EF4-FFF2-40B4-BE49-F238E27FC236}">
                      <a16:creationId xmlns:a16="http://schemas.microsoft.com/office/drawing/2014/main" id="{EBCECF0A-F1E2-1F5D-E6EC-9C38B00B867D}"/>
                    </a:ext>
                  </a:extLst>
                </p:cNvPr>
                <p:cNvSpPr>
                  <a:spLocks noChangeShapeType="1"/>
                </p:cNvSpPr>
                <p:nvPr/>
              </p:nvSpPr>
              <p:spPr bwMode="auto">
                <a:xfrm>
                  <a:off x="1968" y="2880"/>
                  <a:ext cx="192" cy="0"/>
                </a:xfrm>
                <a:prstGeom prst="line">
                  <a:avLst/>
                </a:prstGeom>
                <a:noFill/>
                <a:ln w="19050">
                  <a:solidFill>
                    <a:schemeClr val="tx1"/>
                  </a:solidFill>
                  <a:round/>
                  <a:headEnd/>
                  <a:tailEnd/>
                </a:ln>
              </p:spPr>
              <p:txBody>
                <a:bodyPr wrap="none" anchor="ctr"/>
                <a:lstStyle/>
                <a:p>
                  <a:endParaRPr lang="en-US"/>
                </a:p>
              </p:txBody>
            </p:sp>
            <p:sp>
              <p:nvSpPr>
                <p:cNvPr id="75" name="Line 77">
                  <a:extLst>
                    <a:ext uri="{FF2B5EF4-FFF2-40B4-BE49-F238E27FC236}">
                      <a16:creationId xmlns:a16="http://schemas.microsoft.com/office/drawing/2014/main" id="{A7AD94BB-D502-82FD-87B9-464D7A551CA6}"/>
                    </a:ext>
                  </a:extLst>
                </p:cNvPr>
                <p:cNvSpPr>
                  <a:spLocks noChangeShapeType="1"/>
                </p:cNvSpPr>
                <p:nvPr/>
              </p:nvSpPr>
              <p:spPr bwMode="auto">
                <a:xfrm flipV="1">
                  <a:off x="2016" y="3264"/>
                  <a:ext cx="144" cy="0"/>
                </a:xfrm>
                <a:prstGeom prst="line">
                  <a:avLst/>
                </a:prstGeom>
                <a:noFill/>
                <a:ln w="19050">
                  <a:solidFill>
                    <a:schemeClr val="tx1"/>
                  </a:solidFill>
                  <a:round/>
                  <a:headEnd/>
                  <a:tailEnd/>
                </a:ln>
              </p:spPr>
              <p:txBody>
                <a:bodyPr wrap="none" anchor="ctr"/>
                <a:lstStyle/>
                <a:p>
                  <a:endParaRPr lang="en-US"/>
                </a:p>
              </p:txBody>
            </p:sp>
            <p:sp>
              <p:nvSpPr>
                <p:cNvPr id="76" name="Text Box 78">
                  <a:extLst>
                    <a:ext uri="{FF2B5EF4-FFF2-40B4-BE49-F238E27FC236}">
                      <a16:creationId xmlns:a16="http://schemas.microsoft.com/office/drawing/2014/main" id="{EC03C5F4-9620-FF4D-1623-3435BF934DCE}"/>
                    </a:ext>
                  </a:extLst>
                </p:cNvPr>
                <p:cNvSpPr txBox="1">
                  <a:spLocks noChangeArrowheads="1"/>
                </p:cNvSpPr>
                <p:nvPr/>
              </p:nvSpPr>
              <p:spPr bwMode="auto">
                <a:xfrm>
                  <a:off x="1488" y="2736"/>
                  <a:ext cx="336" cy="674"/>
                </a:xfrm>
                <a:prstGeom prst="rect">
                  <a:avLst/>
                </a:prstGeom>
                <a:noFill/>
                <a:ln w="9525">
                  <a:noFill/>
                  <a:miter lim="800000"/>
                  <a:headEnd/>
                  <a:tailEnd/>
                </a:ln>
              </p:spPr>
              <p:txBody>
                <a:bodyPr>
                  <a:spAutoFit/>
                </a:bodyPr>
                <a:lstStyle/>
                <a:p>
                  <a:pPr eaLnBrk="0" hangingPunct="0">
                    <a:spcBef>
                      <a:spcPct val="50000"/>
                    </a:spcBef>
                  </a:pPr>
                  <a:r>
                    <a:rPr lang="en-US" sz="1600" b="1" i="1"/>
                    <a:t>S</a:t>
                  </a:r>
                </a:p>
                <a:p>
                  <a:pPr eaLnBrk="0" hangingPunct="0">
                    <a:spcBef>
                      <a:spcPct val="50000"/>
                    </a:spcBef>
                  </a:pPr>
                  <a:r>
                    <a:rPr lang="en-US" sz="1600" b="1" i="1"/>
                    <a:t> C</a:t>
                  </a:r>
                </a:p>
                <a:p>
                  <a:pPr eaLnBrk="0" hangingPunct="0">
                    <a:spcBef>
                      <a:spcPct val="50000"/>
                    </a:spcBef>
                  </a:pPr>
                  <a:r>
                    <a:rPr lang="en-US" sz="1600" b="1" i="1"/>
                    <a:t>R</a:t>
                  </a:r>
                </a:p>
              </p:txBody>
            </p:sp>
            <p:sp>
              <p:nvSpPr>
                <p:cNvPr id="77" name="Rectangle 79">
                  <a:extLst>
                    <a:ext uri="{FF2B5EF4-FFF2-40B4-BE49-F238E27FC236}">
                      <a16:creationId xmlns:a16="http://schemas.microsoft.com/office/drawing/2014/main" id="{84DEF709-AAE6-67FE-36B5-97C9EF81ED87}"/>
                    </a:ext>
                  </a:extLst>
                </p:cNvPr>
                <p:cNvSpPr>
                  <a:spLocks noChangeArrowheads="1"/>
                </p:cNvSpPr>
                <p:nvPr/>
              </p:nvSpPr>
              <p:spPr bwMode="auto">
                <a:xfrm>
                  <a:off x="2160" y="2784"/>
                  <a:ext cx="288" cy="612"/>
                </a:xfrm>
                <a:prstGeom prst="rect">
                  <a:avLst/>
                </a:prstGeom>
                <a:noFill/>
                <a:ln w="9525">
                  <a:noFill/>
                  <a:miter lim="800000"/>
                  <a:headEnd/>
                  <a:tailEnd/>
                </a:ln>
              </p:spPr>
              <p:txBody>
                <a:bodyPr>
                  <a:spAutoFit/>
                </a:bodyPr>
                <a:lstStyle/>
                <a:p>
                  <a:pPr eaLnBrk="0" hangingPunct="0">
                    <a:spcBef>
                      <a:spcPct val="30000"/>
                    </a:spcBef>
                  </a:pPr>
                  <a:r>
                    <a:rPr lang="en-US" sz="1600" b="1" i="1"/>
                    <a:t>Q</a:t>
                  </a:r>
                </a:p>
                <a:p>
                  <a:pPr eaLnBrk="0" hangingPunct="0">
                    <a:spcBef>
                      <a:spcPct val="30000"/>
                    </a:spcBef>
                  </a:pPr>
                  <a:endParaRPr lang="en-US" sz="1600" b="1" i="1"/>
                </a:p>
                <a:p>
                  <a:pPr eaLnBrk="0" hangingPunct="0">
                    <a:spcBef>
                      <a:spcPct val="30000"/>
                    </a:spcBef>
                  </a:pPr>
                  <a:r>
                    <a:rPr lang="en-US" sz="1600" b="1" i="1"/>
                    <a:t>Q'</a:t>
                  </a:r>
                </a:p>
              </p:txBody>
            </p:sp>
            <p:sp>
              <p:nvSpPr>
                <p:cNvPr id="78" name="Line 80">
                  <a:extLst>
                    <a:ext uri="{FF2B5EF4-FFF2-40B4-BE49-F238E27FC236}">
                      <a16:creationId xmlns:a16="http://schemas.microsoft.com/office/drawing/2014/main" id="{6866ABC1-99A6-6E58-7903-E0D6095A399B}"/>
                    </a:ext>
                  </a:extLst>
                </p:cNvPr>
                <p:cNvSpPr>
                  <a:spLocks noChangeShapeType="1"/>
                </p:cNvSpPr>
                <p:nvPr/>
              </p:nvSpPr>
              <p:spPr bwMode="auto">
                <a:xfrm>
                  <a:off x="1248" y="3072"/>
                  <a:ext cx="192" cy="0"/>
                </a:xfrm>
                <a:prstGeom prst="line">
                  <a:avLst/>
                </a:prstGeom>
                <a:noFill/>
                <a:ln w="19050">
                  <a:solidFill>
                    <a:schemeClr val="tx1"/>
                  </a:solidFill>
                  <a:round/>
                  <a:headEnd/>
                  <a:tailEnd/>
                </a:ln>
              </p:spPr>
              <p:txBody>
                <a:bodyPr wrap="none" anchor="ctr"/>
                <a:lstStyle/>
                <a:p>
                  <a:endParaRPr lang="en-US"/>
                </a:p>
              </p:txBody>
            </p:sp>
            <p:sp>
              <p:nvSpPr>
                <p:cNvPr id="79" name="Line 81">
                  <a:extLst>
                    <a:ext uri="{FF2B5EF4-FFF2-40B4-BE49-F238E27FC236}">
                      <a16:creationId xmlns:a16="http://schemas.microsoft.com/office/drawing/2014/main" id="{8FA467F7-A178-C827-ACCF-8C34E86CC6A5}"/>
                    </a:ext>
                  </a:extLst>
                </p:cNvPr>
                <p:cNvSpPr>
                  <a:spLocks noChangeShapeType="1"/>
                </p:cNvSpPr>
                <p:nvPr/>
              </p:nvSpPr>
              <p:spPr bwMode="auto">
                <a:xfrm>
                  <a:off x="1248" y="3312"/>
                  <a:ext cx="240" cy="0"/>
                </a:xfrm>
                <a:prstGeom prst="line">
                  <a:avLst/>
                </a:prstGeom>
                <a:noFill/>
                <a:ln w="19050">
                  <a:solidFill>
                    <a:schemeClr val="tx1"/>
                  </a:solidFill>
                  <a:round/>
                  <a:headEnd/>
                  <a:tailEnd/>
                </a:ln>
              </p:spPr>
              <p:txBody>
                <a:bodyPr wrap="none" anchor="ctr"/>
                <a:lstStyle/>
                <a:p>
                  <a:endParaRPr lang="en-US"/>
                </a:p>
              </p:txBody>
            </p:sp>
            <p:sp>
              <p:nvSpPr>
                <p:cNvPr id="80" name="AutoShape 82">
                  <a:extLst>
                    <a:ext uri="{FF2B5EF4-FFF2-40B4-BE49-F238E27FC236}">
                      <a16:creationId xmlns:a16="http://schemas.microsoft.com/office/drawing/2014/main" id="{CAB59360-3A07-1000-05D6-1801A1E52EA1}"/>
                    </a:ext>
                  </a:extLst>
                </p:cNvPr>
                <p:cNvSpPr>
                  <a:spLocks noChangeArrowheads="1"/>
                </p:cNvSpPr>
                <p:nvPr/>
              </p:nvSpPr>
              <p:spPr bwMode="auto">
                <a:xfrm rot="5400000">
                  <a:off x="1488" y="3024"/>
                  <a:ext cx="72" cy="72"/>
                </a:xfrm>
                <a:prstGeom prst="triangle">
                  <a:avLst>
                    <a:gd name="adj" fmla="val 50000"/>
                  </a:avLst>
                </a:prstGeom>
                <a:noFill/>
                <a:ln w="19050">
                  <a:solidFill>
                    <a:schemeClr val="tx1"/>
                  </a:solidFill>
                  <a:miter lim="800000"/>
                  <a:headEnd/>
                  <a:tailEnd/>
                </a:ln>
              </p:spPr>
              <p:txBody>
                <a:bodyPr wrap="none" anchor="ctr"/>
                <a:lstStyle/>
                <a:p>
                  <a:endParaRPr lang="en-US"/>
                </a:p>
              </p:txBody>
            </p:sp>
            <p:sp>
              <p:nvSpPr>
                <p:cNvPr id="81" name="Oval 83">
                  <a:extLst>
                    <a:ext uri="{FF2B5EF4-FFF2-40B4-BE49-F238E27FC236}">
                      <a16:creationId xmlns:a16="http://schemas.microsoft.com/office/drawing/2014/main" id="{499E79D1-3E12-C6FB-374C-613088E8CE9B}"/>
                    </a:ext>
                  </a:extLst>
                </p:cNvPr>
                <p:cNvSpPr>
                  <a:spLocks noChangeArrowheads="1"/>
                </p:cNvSpPr>
                <p:nvPr/>
              </p:nvSpPr>
              <p:spPr bwMode="auto">
                <a:xfrm>
                  <a:off x="1432" y="3048"/>
                  <a:ext cx="48" cy="48"/>
                </a:xfrm>
                <a:prstGeom prst="ellipse">
                  <a:avLst/>
                </a:prstGeom>
                <a:noFill/>
                <a:ln w="19050">
                  <a:solidFill>
                    <a:schemeClr val="tx1"/>
                  </a:solidFill>
                  <a:round/>
                  <a:headEnd/>
                  <a:tailEnd/>
                </a:ln>
              </p:spPr>
              <p:txBody>
                <a:bodyPr wrap="none" anchor="ctr"/>
                <a:lstStyle/>
                <a:p>
                  <a:endParaRPr lang="en-US"/>
                </a:p>
              </p:txBody>
            </p:sp>
          </p:grpSp>
          <p:grpSp>
            <p:nvGrpSpPr>
              <p:cNvPr id="47" name="Group 94">
                <a:extLst>
                  <a:ext uri="{FF2B5EF4-FFF2-40B4-BE49-F238E27FC236}">
                    <a16:creationId xmlns:a16="http://schemas.microsoft.com/office/drawing/2014/main" id="{8B87D84C-B292-5F02-CF64-AFD9E88EF04E}"/>
                  </a:ext>
                </a:extLst>
              </p:cNvPr>
              <p:cNvGrpSpPr>
                <a:grpSpLocks/>
              </p:cNvGrpSpPr>
              <p:nvPr/>
            </p:nvGrpSpPr>
            <p:grpSpPr bwMode="auto">
              <a:xfrm>
                <a:off x="2784" y="2784"/>
                <a:ext cx="1200" cy="768"/>
                <a:chOff x="2688" y="2688"/>
                <a:chExt cx="1200" cy="768"/>
              </a:xfrm>
            </p:grpSpPr>
            <p:sp>
              <p:nvSpPr>
                <p:cNvPr id="60" name="Rectangle 95">
                  <a:extLst>
                    <a:ext uri="{FF2B5EF4-FFF2-40B4-BE49-F238E27FC236}">
                      <a16:creationId xmlns:a16="http://schemas.microsoft.com/office/drawing/2014/main" id="{914C099E-0BFB-B8AA-E54F-12A849560731}"/>
                    </a:ext>
                  </a:extLst>
                </p:cNvPr>
                <p:cNvSpPr>
                  <a:spLocks noChangeArrowheads="1"/>
                </p:cNvSpPr>
                <p:nvPr/>
              </p:nvSpPr>
              <p:spPr bwMode="auto">
                <a:xfrm>
                  <a:off x="2928" y="2688"/>
                  <a:ext cx="480" cy="768"/>
                </a:xfrm>
                <a:prstGeom prst="rect">
                  <a:avLst/>
                </a:prstGeom>
                <a:noFill/>
                <a:ln w="25400">
                  <a:solidFill>
                    <a:schemeClr val="tx1"/>
                  </a:solidFill>
                  <a:miter lim="800000"/>
                  <a:headEnd/>
                  <a:tailEnd/>
                </a:ln>
              </p:spPr>
              <p:txBody>
                <a:bodyPr wrap="none" anchor="ctr"/>
                <a:lstStyle/>
                <a:p>
                  <a:endParaRPr lang="en-US"/>
                </a:p>
              </p:txBody>
            </p:sp>
            <p:sp>
              <p:nvSpPr>
                <p:cNvPr id="61" name="Line 96">
                  <a:extLst>
                    <a:ext uri="{FF2B5EF4-FFF2-40B4-BE49-F238E27FC236}">
                      <a16:creationId xmlns:a16="http://schemas.microsoft.com/office/drawing/2014/main" id="{76A54E02-28C7-0306-53E7-576FA94E5B71}"/>
                    </a:ext>
                  </a:extLst>
                </p:cNvPr>
                <p:cNvSpPr>
                  <a:spLocks noChangeShapeType="1"/>
                </p:cNvSpPr>
                <p:nvPr/>
              </p:nvSpPr>
              <p:spPr bwMode="auto">
                <a:xfrm>
                  <a:off x="2688" y="2832"/>
                  <a:ext cx="240" cy="0"/>
                </a:xfrm>
                <a:prstGeom prst="line">
                  <a:avLst/>
                </a:prstGeom>
                <a:noFill/>
                <a:ln w="19050">
                  <a:solidFill>
                    <a:schemeClr val="tx1"/>
                  </a:solidFill>
                  <a:round/>
                  <a:headEnd/>
                  <a:tailEnd/>
                </a:ln>
              </p:spPr>
              <p:txBody>
                <a:bodyPr wrap="none" anchor="ctr"/>
                <a:lstStyle/>
                <a:p>
                  <a:endParaRPr lang="en-US"/>
                </a:p>
              </p:txBody>
            </p:sp>
            <p:sp>
              <p:nvSpPr>
                <p:cNvPr id="62" name="Oval 97">
                  <a:extLst>
                    <a:ext uri="{FF2B5EF4-FFF2-40B4-BE49-F238E27FC236}">
                      <a16:creationId xmlns:a16="http://schemas.microsoft.com/office/drawing/2014/main" id="{05803AF5-8CD3-7EAB-026C-74900391CCEC}"/>
                    </a:ext>
                  </a:extLst>
                </p:cNvPr>
                <p:cNvSpPr>
                  <a:spLocks noChangeArrowheads="1"/>
                </p:cNvSpPr>
                <p:nvPr/>
              </p:nvSpPr>
              <p:spPr bwMode="auto">
                <a:xfrm>
                  <a:off x="3408" y="3241"/>
                  <a:ext cx="48" cy="48"/>
                </a:xfrm>
                <a:prstGeom prst="ellipse">
                  <a:avLst/>
                </a:prstGeom>
                <a:noFill/>
                <a:ln w="19050">
                  <a:solidFill>
                    <a:schemeClr val="tx1"/>
                  </a:solidFill>
                  <a:round/>
                  <a:headEnd/>
                  <a:tailEnd/>
                </a:ln>
              </p:spPr>
              <p:txBody>
                <a:bodyPr wrap="none" anchor="ctr"/>
                <a:lstStyle/>
                <a:p>
                  <a:endParaRPr lang="en-US"/>
                </a:p>
              </p:txBody>
            </p:sp>
            <p:sp>
              <p:nvSpPr>
                <p:cNvPr id="63" name="Line 98">
                  <a:extLst>
                    <a:ext uri="{FF2B5EF4-FFF2-40B4-BE49-F238E27FC236}">
                      <a16:creationId xmlns:a16="http://schemas.microsoft.com/office/drawing/2014/main" id="{F31E25CF-5CE2-6966-3B6A-AD6B71ADACFE}"/>
                    </a:ext>
                  </a:extLst>
                </p:cNvPr>
                <p:cNvSpPr>
                  <a:spLocks noChangeShapeType="1"/>
                </p:cNvSpPr>
                <p:nvPr/>
              </p:nvSpPr>
              <p:spPr bwMode="auto">
                <a:xfrm>
                  <a:off x="3408" y="2880"/>
                  <a:ext cx="192" cy="0"/>
                </a:xfrm>
                <a:prstGeom prst="line">
                  <a:avLst/>
                </a:prstGeom>
                <a:noFill/>
                <a:ln w="19050">
                  <a:solidFill>
                    <a:schemeClr val="tx1"/>
                  </a:solidFill>
                  <a:round/>
                  <a:headEnd/>
                  <a:tailEnd/>
                </a:ln>
              </p:spPr>
              <p:txBody>
                <a:bodyPr wrap="none" anchor="ctr"/>
                <a:lstStyle/>
                <a:p>
                  <a:endParaRPr lang="en-US"/>
                </a:p>
              </p:txBody>
            </p:sp>
            <p:sp>
              <p:nvSpPr>
                <p:cNvPr id="64" name="Line 99">
                  <a:extLst>
                    <a:ext uri="{FF2B5EF4-FFF2-40B4-BE49-F238E27FC236}">
                      <a16:creationId xmlns:a16="http://schemas.microsoft.com/office/drawing/2014/main" id="{FE77845E-E246-C264-A16F-A64E6CB19110}"/>
                    </a:ext>
                  </a:extLst>
                </p:cNvPr>
                <p:cNvSpPr>
                  <a:spLocks noChangeShapeType="1"/>
                </p:cNvSpPr>
                <p:nvPr/>
              </p:nvSpPr>
              <p:spPr bwMode="auto">
                <a:xfrm flipV="1">
                  <a:off x="3456" y="3264"/>
                  <a:ext cx="144" cy="0"/>
                </a:xfrm>
                <a:prstGeom prst="line">
                  <a:avLst/>
                </a:prstGeom>
                <a:noFill/>
                <a:ln w="19050">
                  <a:solidFill>
                    <a:schemeClr val="tx1"/>
                  </a:solidFill>
                  <a:round/>
                  <a:headEnd/>
                  <a:tailEnd/>
                </a:ln>
              </p:spPr>
              <p:txBody>
                <a:bodyPr wrap="none" anchor="ctr"/>
                <a:lstStyle/>
                <a:p>
                  <a:endParaRPr lang="en-US"/>
                </a:p>
              </p:txBody>
            </p:sp>
            <p:sp>
              <p:nvSpPr>
                <p:cNvPr id="65" name="Text Box 100">
                  <a:extLst>
                    <a:ext uri="{FF2B5EF4-FFF2-40B4-BE49-F238E27FC236}">
                      <a16:creationId xmlns:a16="http://schemas.microsoft.com/office/drawing/2014/main" id="{BB7D067F-884D-FAB0-0F1F-677D37E7848A}"/>
                    </a:ext>
                  </a:extLst>
                </p:cNvPr>
                <p:cNvSpPr txBox="1">
                  <a:spLocks noChangeArrowheads="1"/>
                </p:cNvSpPr>
                <p:nvPr/>
              </p:nvSpPr>
              <p:spPr bwMode="auto">
                <a:xfrm>
                  <a:off x="2928" y="2736"/>
                  <a:ext cx="336" cy="443"/>
                </a:xfrm>
                <a:prstGeom prst="rect">
                  <a:avLst/>
                </a:prstGeom>
                <a:noFill/>
                <a:ln w="9525">
                  <a:noFill/>
                  <a:miter lim="800000"/>
                  <a:headEnd/>
                  <a:tailEnd/>
                </a:ln>
              </p:spPr>
              <p:txBody>
                <a:bodyPr>
                  <a:spAutoFit/>
                </a:bodyPr>
                <a:lstStyle/>
                <a:p>
                  <a:pPr eaLnBrk="0" hangingPunct="0">
                    <a:spcBef>
                      <a:spcPct val="50000"/>
                    </a:spcBef>
                  </a:pPr>
                  <a:r>
                    <a:rPr lang="en-US" sz="1600" b="1" i="1"/>
                    <a:t>D</a:t>
                  </a:r>
                </a:p>
                <a:p>
                  <a:pPr eaLnBrk="0" hangingPunct="0">
                    <a:spcBef>
                      <a:spcPct val="50000"/>
                    </a:spcBef>
                  </a:pPr>
                  <a:r>
                    <a:rPr lang="en-US" sz="1600" b="1" i="1"/>
                    <a:t> C</a:t>
                  </a:r>
                </a:p>
              </p:txBody>
            </p:sp>
            <p:sp>
              <p:nvSpPr>
                <p:cNvPr id="66" name="Rectangle 101">
                  <a:extLst>
                    <a:ext uri="{FF2B5EF4-FFF2-40B4-BE49-F238E27FC236}">
                      <a16:creationId xmlns:a16="http://schemas.microsoft.com/office/drawing/2014/main" id="{2C6D626F-3455-0F17-C75D-D989F217F5BF}"/>
                    </a:ext>
                  </a:extLst>
                </p:cNvPr>
                <p:cNvSpPr>
                  <a:spLocks noChangeArrowheads="1"/>
                </p:cNvSpPr>
                <p:nvPr/>
              </p:nvSpPr>
              <p:spPr bwMode="auto">
                <a:xfrm>
                  <a:off x="3600" y="2784"/>
                  <a:ext cx="288" cy="612"/>
                </a:xfrm>
                <a:prstGeom prst="rect">
                  <a:avLst/>
                </a:prstGeom>
                <a:noFill/>
                <a:ln w="9525">
                  <a:noFill/>
                  <a:miter lim="800000"/>
                  <a:headEnd/>
                  <a:tailEnd/>
                </a:ln>
              </p:spPr>
              <p:txBody>
                <a:bodyPr>
                  <a:spAutoFit/>
                </a:bodyPr>
                <a:lstStyle/>
                <a:p>
                  <a:pPr eaLnBrk="0" hangingPunct="0">
                    <a:spcBef>
                      <a:spcPct val="30000"/>
                    </a:spcBef>
                  </a:pPr>
                  <a:r>
                    <a:rPr lang="en-US" sz="1600" b="1" i="1"/>
                    <a:t>Q</a:t>
                  </a:r>
                </a:p>
                <a:p>
                  <a:pPr eaLnBrk="0" hangingPunct="0">
                    <a:spcBef>
                      <a:spcPct val="30000"/>
                    </a:spcBef>
                  </a:pPr>
                  <a:endParaRPr lang="en-US" sz="1600" b="1" i="1"/>
                </a:p>
                <a:p>
                  <a:pPr eaLnBrk="0" hangingPunct="0">
                    <a:spcBef>
                      <a:spcPct val="30000"/>
                    </a:spcBef>
                  </a:pPr>
                  <a:r>
                    <a:rPr lang="en-US" sz="1600" b="1" i="1"/>
                    <a:t>Q'</a:t>
                  </a:r>
                </a:p>
              </p:txBody>
            </p:sp>
            <p:sp>
              <p:nvSpPr>
                <p:cNvPr id="67" name="Line 102">
                  <a:extLst>
                    <a:ext uri="{FF2B5EF4-FFF2-40B4-BE49-F238E27FC236}">
                      <a16:creationId xmlns:a16="http://schemas.microsoft.com/office/drawing/2014/main" id="{41B2FB72-C6CB-4912-5BC1-81BCBE44AE10}"/>
                    </a:ext>
                  </a:extLst>
                </p:cNvPr>
                <p:cNvSpPr>
                  <a:spLocks noChangeShapeType="1"/>
                </p:cNvSpPr>
                <p:nvPr/>
              </p:nvSpPr>
              <p:spPr bwMode="auto">
                <a:xfrm>
                  <a:off x="2688" y="3072"/>
                  <a:ext cx="192" cy="0"/>
                </a:xfrm>
                <a:prstGeom prst="line">
                  <a:avLst/>
                </a:prstGeom>
                <a:noFill/>
                <a:ln w="19050">
                  <a:solidFill>
                    <a:schemeClr val="tx1"/>
                  </a:solidFill>
                  <a:round/>
                  <a:headEnd/>
                  <a:tailEnd/>
                </a:ln>
              </p:spPr>
              <p:txBody>
                <a:bodyPr wrap="none" anchor="ctr"/>
                <a:lstStyle/>
                <a:p>
                  <a:endParaRPr lang="en-US"/>
                </a:p>
              </p:txBody>
            </p:sp>
            <p:sp>
              <p:nvSpPr>
                <p:cNvPr id="68" name="Line 103">
                  <a:extLst>
                    <a:ext uri="{FF2B5EF4-FFF2-40B4-BE49-F238E27FC236}">
                      <a16:creationId xmlns:a16="http://schemas.microsoft.com/office/drawing/2014/main" id="{BADA443D-A08D-DB0A-1107-D46CD2151B9C}"/>
                    </a:ext>
                  </a:extLst>
                </p:cNvPr>
                <p:cNvSpPr>
                  <a:spLocks noChangeShapeType="1"/>
                </p:cNvSpPr>
                <p:nvPr/>
              </p:nvSpPr>
              <p:spPr bwMode="auto">
                <a:xfrm>
                  <a:off x="2688" y="3312"/>
                  <a:ext cx="240" cy="0"/>
                </a:xfrm>
                <a:prstGeom prst="line">
                  <a:avLst/>
                </a:prstGeom>
                <a:noFill/>
                <a:ln w="19050">
                  <a:solidFill>
                    <a:schemeClr val="tx1"/>
                  </a:solidFill>
                  <a:round/>
                  <a:headEnd/>
                  <a:tailEnd/>
                </a:ln>
              </p:spPr>
              <p:txBody>
                <a:bodyPr wrap="none" anchor="ctr"/>
                <a:lstStyle/>
                <a:p>
                  <a:endParaRPr lang="en-US"/>
                </a:p>
              </p:txBody>
            </p:sp>
            <p:sp>
              <p:nvSpPr>
                <p:cNvPr id="69" name="AutoShape 104">
                  <a:extLst>
                    <a:ext uri="{FF2B5EF4-FFF2-40B4-BE49-F238E27FC236}">
                      <a16:creationId xmlns:a16="http://schemas.microsoft.com/office/drawing/2014/main" id="{AE6EB7B7-7C5D-5B96-B13D-C3C3D1FAA7B4}"/>
                    </a:ext>
                  </a:extLst>
                </p:cNvPr>
                <p:cNvSpPr>
                  <a:spLocks noChangeArrowheads="1"/>
                </p:cNvSpPr>
                <p:nvPr/>
              </p:nvSpPr>
              <p:spPr bwMode="auto">
                <a:xfrm rot="5400000">
                  <a:off x="2928" y="3024"/>
                  <a:ext cx="72" cy="72"/>
                </a:xfrm>
                <a:prstGeom prst="triangle">
                  <a:avLst>
                    <a:gd name="adj" fmla="val 50000"/>
                  </a:avLst>
                </a:prstGeom>
                <a:noFill/>
                <a:ln w="19050">
                  <a:solidFill>
                    <a:schemeClr val="tx1"/>
                  </a:solidFill>
                  <a:miter lim="800000"/>
                  <a:headEnd/>
                  <a:tailEnd/>
                </a:ln>
              </p:spPr>
              <p:txBody>
                <a:bodyPr wrap="none" anchor="ctr"/>
                <a:lstStyle/>
                <a:p>
                  <a:endParaRPr lang="en-US"/>
                </a:p>
              </p:txBody>
            </p:sp>
            <p:sp>
              <p:nvSpPr>
                <p:cNvPr id="70" name="Oval 105">
                  <a:extLst>
                    <a:ext uri="{FF2B5EF4-FFF2-40B4-BE49-F238E27FC236}">
                      <a16:creationId xmlns:a16="http://schemas.microsoft.com/office/drawing/2014/main" id="{00643589-B893-13E9-25C0-FE2A883C0D00}"/>
                    </a:ext>
                  </a:extLst>
                </p:cNvPr>
                <p:cNvSpPr>
                  <a:spLocks noChangeArrowheads="1"/>
                </p:cNvSpPr>
                <p:nvPr/>
              </p:nvSpPr>
              <p:spPr bwMode="auto">
                <a:xfrm>
                  <a:off x="2872" y="3048"/>
                  <a:ext cx="48" cy="48"/>
                </a:xfrm>
                <a:prstGeom prst="ellipse">
                  <a:avLst/>
                </a:prstGeom>
                <a:noFill/>
                <a:ln w="19050">
                  <a:solidFill>
                    <a:schemeClr val="tx1"/>
                  </a:solidFill>
                  <a:round/>
                  <a:headEnd/>
                  <a:tailEnd/>
                </a:ln>
              </p:spPr>
              <p:txBody>
                <a:bodyPr wrap="none" anchor="ctr"/>
                <a:lstStyle/>
                <a:p>
                  <a:endParaRPr lang="en-US"/>
                </a:p>
              </p:txBody>
            </p:sp>
          </p:grpSp>
          <p:grpSp>
            <p:nvGrpSpPr>
              <p:cNvPr id="48" name="Group 117">
                <a:extLst>
                  <a:ext uri="{FF2B5EF4-FFF2-40B4-BE49-F238E27FC236}">
                    <a16:creationId xmlns:a16="http://schemas.microsoft.com/office/drawing/2014/main" id="{AA16E0F6-B728-3818-3ED6-369C5C05AD68}"/>
                  </a:ext>
                </a:extLst>
              </p:cNvPr>
              <p:cNvGrpSpPr>
                <a:grpSpLocks/>
              </p:cNvGrpSpPr>
              <p:nvPr/>
            </p:nvGrpSpPr>
            <p:grpSpPr bwMode="auto">
              <a:xfrm>
                <a:off x="4224" y="2784"/>
                <a:ext cx="1200" cy="768"/>
                <a:chOff x="1248" y="2688"/>
                <a:chExt cx="1200" cy="768"/>
              </a:xfrm>
            </p:grpSpPr>
            <p:sp>
              <p:nvSpPr>
                <p:cNvPr id="49" name="Rectangle 118">
                  <a:extLst>
                    <a:ext uri="{FF2B5EF4-FFF2-40B4-BE49-F238E27FC236}">
                      <a16:creationId xmlns:a16="http://schemas.microsoft.com/office/drawing/2014/main" id="{562E5B17-BEBC-7C7B-C881-598F989AB9DA}"/>
                    </a:ext>
                  </a:extLst>
                </p:cNvPr>
                <p:cNvSpPr>
                  <a:spLocks noChangeArrowheads="1"/>
                </p:cNvSpPr>
                <p:nvPr/>
              </p:nvSpPr>
              <p:spPr bwMode="auto">
                <a:xfrm>
                  <a:off x="1488" y="2688"/>
                  <a:ext cx="480" cy="768"/>
                </a:xfrm>
                <a:prstGeom prst="rect">
                  <a:avLst/>
                </a:prstGeom>
                <a:noFill/>
                <a:ln w="25400">
                  <a:solidFill>
                    <a:schemeClr val="tx1"/>
                  </a:solidFill>
                  <a:miter lim="800000"/>
                  <a:headEnd/>
                  <a:tailEnd/>
                </a:ln>
              </p:spPr>
              <p:txBody>
                <a:bodyPr wrap="none" anchor="ctr"/>
                <a:lstStyle/>
                <a:p>
                  <a:endParaRPr lang="en-US"/>
                </a:p>
              </p:txBody>
            </p:sp>
            <p:sp>
              <p:nvSpPr>
                <p:cNvPr id="50" name="Line 119">
                  <a:extLst>
                    <a:ext uri="{FF2B5EF4-FFF2-40B4-BE49-F238E27FC236}">
                      <a16:creationId xmlns:a16="http://schemas.microsoft.com/office/drawing/2014/main" id="{E2DF3A15-621E-561D-2CC0-1C7100C9D9C5}"/>
                    </a:ext>
                  </a:extLst>
                </p:cNvPr>
                <p:cNvSpPr>
                  <a:spLocks noChangeShapeType="1"/>
                </p:cNvSpPr>
                <p:nvPr/>
              </p:nvSpPr>
              <p:spPr bwMode="auto">
                <a:xfrm>
                  <a:off x="1248" y="2832"/>
                  <a:ext cx="240" cy="0"/>
                </a:xfrm>
                <a:prstGeom prst="line">
                  <a:avLst/>
                </a:prstGeom>
                <a:noFill/>
                <a:ln w="19050">
                  <a:solidFill>
                    <a:schemeClr val="tx1"/>
                  </a:solidFill>
                  <a:round/>
                  <a:headEnd/>
                  <a:tailEnd/>
                </a:ln>
              </p:spPr>
              <p:txBody>
                <a:bodyPr wrap="none" anchor="ctr"/>
                <a:lstStyle/>
                <a:p>
                  <a:endParaRPr lang="en-US"/>
                </a:p>
              </p:txBody>
            </p:sp>
            <p:sp>
              <p:nvSpPr>
                <p:cNvPr id="51" name="Oval 120">
                  <a:extLst>
                    <a:ext uri="{FF2B5EF4-FFF2-40B4-BE49-F238E27FC236}">
                      <a16:creationId xmlns:a16="http://schemas.microsoft.com/office/drawing/2014/main" id="{FA8E4413-17D0-7386-6C53-4DCBF054E835}"/>
                    </a:ext>
                  </a:extLst>
                </p:cNvPr>
                <p:cNvSpPr>
                  <a:spLocks noChangeArrowheads="1"/>
                </p:cNvSpPr>
                <p:nvPr/>
              </p:nvSpPr>
              <p:spPr bwMode="auto">
                <a:xfrm>
                  <a:off x="1968" y="3241"/>
                  <a:ext cx="48" cy="48"/>
                </a:xfrm>
                <a:prstGeom prst="ellipse">
                  <a:avLst/>
                </a:prstGeom>
                <a:noFill/>
                <a:ln w="19050">
                  <a:solidFill>
                    <a:schemeClr val="tx1"/>
                  </a:solidFill>
                  <a:round/>
                  <a:headEnd/>
                  <a:tailEnd/>
                </a:ln>
              </p:spPr>
              <p:txBody>
                <a:bodyPr wrap="none" anchor="ctr"/>
                <a:lstStyle/>
                <a:p>
                  <a:endParaRPr lang="en-US"/>
                </a:p>
              </p:txBody>
            </p:sp>
            <p:sp>
              <p:nvSpPr>
                <p:cNvPr id="52" name="Line 121">
                  <a:extLst>
                    <a:ext uri="{FF2B5EF4-FFF2-40B4-BE49-F238E27FC236}">
                      <a16:creationId xmlns:a16="http://schemas.microsoft.com/office/drawing/2014/main" id="{4546EE86-7281-7BB9-63E7-0FBB9B0CD862}"/>
                    </a:ext>
                  </a:extLst>
                </p:cNvPr>
                <p:cNvSpPr>
                  <a:spLocks noChangeShapeType="1"/>
                </p:cNvSpPr>
                <p:nvPr/>
              </p:nvSpPr>
              <p:spPr bwMode="auto">
                <a:xfrm>
                  <a:off x="1968" y="2880"/>
                  <a:ext cx="192" cy="0"/>
                </a:xfrm>
                <a:prstGeom prst="line">
                  <a:avLst/>
                </a:prstGeom>
                <a:noFill/>
                <a:ln w="19050">
                  <a:solidFill>
                    <a:schemeClr val="tx1"/>
                  </a:solidFill>
                  <a:round/>
                  <a:headEnd/>
                  <a:tailEnd/>
                </a:ln>
              </p:spPr>
              <p:txBody>
                <a:bodyPr wrap="none" anchor="ctr"/>
                <a:lstStyle/>
                <a:p>
                  <a:endParaRPr lang="en-US"/>
                </a:p>
              </p:txBody>
            </p:sp>
            <p:sp>
              <p:nvSpPr>
                <p:cNvPr id="53" name="Line 122">
                  <a:extLst>
                    <a:ext uri="{FF2B5EF4-FFF2-40B4-BE49-F238E27FC236}">
                      <a16:creationId xmlns:a16="http://schemas.microsoft.com/office/drawing/2014/main" id="{F36FE1DE-ACF9-9A8F-ADA0-83868FAF1AFB}"/>
                    </a:ext>
                  </a:extLst>
                </p:cNvPr>
                <p:cNvSpPr>
                  <a:spLocks noChangeShapeType="1"/>
                </p:cNvSpPr>
                <p:nvPr/>
              </p:nvSpPr>
              <p:spPr bwMode="auto">
                <a:xfrm flipV="1">
                  <a:off x="2016" y="3264"/>
                  <a:ext cx="144" cy="0"/>
                </a:xfrm>
                <a:prstGeom prst="line">
                  <a:avLst/>
                </a:prstGeom>
                <a:noFill/>
                <a:ln w="19050">
                  <a:solidFill>
                    <a:schemeClr val="tx1"/>
                  </a:solidFill>
                  <a:round/>
                  <a:headEnd/>
                  <a:tailEnd/>
                </a:ln>
              </p:spPr>
              <p:txBody>
                <a:bodyPr wrap="none" anchor="ctr"/>
                <a:lstStyle/>
                <a:p>
                  <a:endParaRPr lang="en-US"/>
                </a:p>
              </p:txBody>
            </p:sp>
            <p:sp>
              <p:nvSpPr>
                <p:cNvPr id="54" name="Text Box 123">
                  <a:extLst>
                    <a:ext uri="{FF2B5EF4-FFF2-40B4-BE49-F238E27FC236}">
                      <a16:creationId xmlns:a16="http://schemas.microsoft.com/office/drawing/2014/main" id="{568DC185-229A-6E09-E263-B5108B7D5D02}"/>
                    </a:ext>
                  </a:extLst>
                </p:cNvPr>
                <p:cNvSpPr txBox="1">
                  <a:spLocks noChangeArrowheads="1"/>
                </p:cNvSpPr>
                <p:nvPr/>
              </p:nvSpPr>
              <p:spPr bwMode="auto">
                <a:xfrm>
                  <a:off x="1488" y="2736"/>
                  <a:ext cx="336" cy="674"/>
                </a:xfrm>
                <a:prstGeom prst="rect">
                  <a:avLst/>
                </a:prstGeom>
                <a:noFill/>
                <a:ln w="9525">
                  <a:noFill/>
                  <a:miter lim="800000"/>
                  <a:headEnd/>
                  <a:tailEnd/>
                </a:ln>
              </p:spPr>
              <p:txBody>
                <a:bodyPr>
                  <a:spAutoFit/>
                </a:bodyPr>
                <a:lstStyle/>
                <a:p>
                  <a:pPr eaLnBrk="0" hangingPunct="0">
                    <a:spcBef>
                      <a:spcPct val="50000"/>
                    </a:spcBef>
                  </a:pPr>
                  <a:r>
                    <a:rPr lang="en-US" sz="1600" b="1" i="1"/>
                    <a:t>J</a:t>
                  </a:r>
                </a:p>
                <a:p>
                  <a:pPr eaLnBrk="0" hangingPunct="0">
                    <a:spcBef>
                      <a:spcPct val="50000"/>
                    </a:spcBef>
                  </a:pPr>
                  <a:r>
                    <a:rPr lang="en-US" sz="1600" b="1" i="1"/>
                    <a:t> C</a:t>
                  </a:r>
                </a:p>
                <a:p>
                  <a:pPr eaLnBrk="0" hangingPunct="0">
                    <a:spcBef>
                      <a:spcPct val="50000"/>
                    </a:spcBef>
                  </a:pPr>
                  <a:r>
                    <a:rPr lang="en-US" sz="1600" b="1" i="1"/>
                    <a:t>K</a:t>
                  </a:r>
                </a:p>
              </p:txBody>
            </p:sp>
            <p:sp>
              <p:nvSpPr>
                <p:cNvPr id="55" name="Rectangle 124">
                  <a:extLst>
                    <a:ext uri="{FF2B5EF4-FFF2-40B4-BE49-F238E27FC236}">
                      <a16:creationId xmlns:a16="http://schemas.microsoft.com/office/drawing/2014/main" id="{0D1DC64F-2E10-433F-FE53-77863DCA7198}"/>
                    </a:ext>
                  </a:extLst>
                </p:cNvPr>
                <p:cNvSpPr>
                  <a:spLocks noChangeArrowheads="1"/>
                </p:cNvSpPr>
                <p:nvPr/>
              </p:nvSpPr>
              <p:spPr bwMode="auto">
                <a:xfrm>
                  <a:off x="2160" y="2784"/>
                  <a:ext cx="288" cy="612"/>
                </a:xfrm>
                <a:prstGeom prst="rect">
                  <a:avLst/>
                </a:prstGeom>
                <a:noFill/>
                <a:ln w="9525">
                  <a:noFill/>
                  <a:miter lim="800000"/>
                  <a:headEnd/>
                  <a:tailEnd/>
                </a:ln>
              </p:spPr>
              <p:txBody>
                <a:bodyPr>
                  <a:spAutoFit/>
                </a:bodyPr>
                <a:lstStyle/>
                <a:p>
                  <a:pPr eaLnBrk="0" hangingPunct="0">
                    <a:spcBef>
                      <a:spcPct val="30000"/>
                    </a:spcBef>
                  </a:pPr>
                  <a:r>
                    <a:rPr lang="en-US" sz="1600" b="1" i="1"/>
                    <a:t>Q</a:t>
                  </a:r>
                </a:p>
                <a:p>
                  <a:pPr eaLnBrk="0" hangingPunct="0">
                    <a:spcBef>
                      <a:spcPct val="30000"/>
                    </a:spcBef>
                  </a:pPr>
                  <a:endParaRPr lang="en-US" sz="1600" b="1" i="1"/>
                </a:p>
                <a:p>
                  <a:pPr eaLnBrk="0" hangingPunct="0">
                    <a:spcBef>
                      <a:spcPct val="30000"/>
                    </a:spcBef>
                  </a:pPr>
                  <a:r>
                    <a:rPr lang="en-US" sz="1600" b="1" i="1"/>
                    <a:t>Q'</a:t>
                  </a:r>
                </a:p>
              </p:txBody>
            </p:sp>
            <p:sp>
              <p:nvSpPr>
                <p:cNvPr id="56" name="Line 125">
                  <a:extLst>
                    <a:ext uri="{FF2B5EF4-FFF2-40B4-BE49-F238E27FC236}">
                      <a16:creationId xmlns:a16="http://schemas.microsoft.com/office/drawing/2014/main" id="{C557C9AD-4EDB-2702-CCCA-79E0F1780235}"/>
                    </a:ext>
                  </a:extLst>
                </p:cNvPr>
                <p:cNvSpPr>
                  <a:spLocks noChangeShapeType="1"/>
                </p:cNvSpPr>
                <p:nvPr/>
              </p:nvSpPr>
              <p:spPr bwMode="auto">
                <a:xfrm>
                  <a:off x="1248" y="3072"/>
                  <a:ext cx="192" cy="0"/>
                </a:xfrm>
                <a:prstGeom prst="line">
                  <a:avLst/>
                </a:prstGeom>
                <a:noFill/>
                <a:ln w="19050">
                  <a:solidFill>
                    <a:schemeClr val="tx1"/>
                  </a:solidFill>
                  <a:round/>
                  <a:headEnd/>
                  <a:tailEnd/>
                </a:ln>
              </p:spPr>
              <p:txBody>
                <a:bodyPr wrap="none" anchor="ctr"/>
                <a:lstStyle/>
                <a:p>
                  <a:endParaRPr lang="en-US"/>
                </a:p>
              </p:txBody>
            </p:sp>
            <p:sp>
              <p:nvSpPr>
                <p:cNvPr id="57" name="Line 126">
                  <a:extLst>
                    <a:ext uri="{FF2B5EF4-FFF2-40B4-BE49-F238E27FC236}">
                      <a16:creationId xmlns:a16="http://schemas.microsoft.com/office/drawing/2014/main" id="{C5F2A16B-2A5A-1DBF-45F7-246C38CA169C}"/>
                    </a:ext>
                  </a:extLst>
                </p:cNvPr>
                <p:cNvSpPr>
                  <a:spLocks noChangeShapeType="1"/>
                </p:cNvSpPr>
                <p:nvPr/>
              </p:nvSpPr>
              <p:spPr bwMode="auto">
                <a:xfrm>
                  <a:off x="1248" y="3312"/>
                  <a:ext cx="240" cy="0"/>
                </a:xfrm>
                <a:prstGeom prst="line">
                  <a:avLst/>
                </a:prstGeom>
                <a:noFill/>
                <a:ln w="19050">
                  <a:solidFill>
                    <a:schemeClr val="tx1"/>
                  </a:solidFill>
                  <a:round/>
                  <a:headEnd/>
                  <a:tailEnd/>
                </a:ln>
              </p:spPr>
              <p:txBody>
                <a:bodyPr wrap="none" anchor="ctr"/>
                <a:lstStyle/>
                <a:p>
                  <a:endParaRPr lang="en-US"/>
                </a:p>
              </p:txBody>
            </p:sp>
            <p:sp>
              <p:nvSpPr>
                <p:cNvPr id="58" name="AutoShape 127">
                  <a:extLst>
                    <a:ext uri="{FF2B5EF4-FFF2-40B4-BE49-F238E27FC236}">
                      <a16:creationId xmlns:a16="http://schemas.microsoft.com/office/drawing/2014/main" id="{D7ED08E6-B0FF-D7ED-E628-36AE534B94D8}"/>
                    </a:ext>
                  </a:extLst>
                </p:cNvPr>
                <p:cNvSpPr>
                  <a:spLocks noChangeArrowheads="1"/>
                </p:cNvSpPr>
                <p:nvPr/>
              </p:nvSpPr>
              <p:spPr bwMode="auto">
                <a:xfrm rot="5400000">
                  <a:off x="1488" y="3024"/>
                  <a:ext cx="72" cy="72"/>
                </a:xfrm>
                <a:prstGeom prst="triangle">
                  <a:avLst>
                    <a:gd name="adj" fmla="val 50000"/>
                  </a:avLst>
                </a:prstGeom>
                <a:noFill/>
                <a:ln w="19050">
                  <a:solidFill>
                    <a:schemeClr val="tx1"/>
                  </a:solidFill>
                  <a:miter lim="800000"/>
                  <a:headEnd/>
                  <a:tailEnd/>
                </a:ln>
              </p:spPr>
              <p:txBody>
                <a:bodyPr wrap="none" anchor="ctr"/>
                <a:lstStyle/>
                <a:p>
                  <a:endParaRPr lang="en-US"/>
                </a:p>
              </p:txBody>
            </p:sp>
            <p:sp>
              <p:nvSpPr>
                <p:cNvPr id="59" name="Oval 128">
                  <a:extLst>
                    <a:ext uri="{FF2B5EF4-FFF2-40B4-BE49-F238E27FC236}">
                      <a16:creationId xmlns:a16="http://schemas.microsoft.com/office/drawing/2014/main" id="{2FAD4B95-D29C-2761-ECC4-F4905A57B73C}"/>
                    </a:ext>
                  </a:extLst>
                </p:cNvPr>
                <p:cNvSpPr>
                  <a:spLocks noChangeArrowheads="1"/>
                </p:cNvSpPr>
                <p:nvPr/>
              </p:nvSpPr>
              <p:spPr bwMode="auto">
                <a:xfrm>
                  <a:off x="1432" y="3048"/>
                  <a:ext cx="48" cy="48"/>
                </a:xfrm>
                <a:prstGeom prst="ellipse">
                  <a:avLst/>
                </a:prstGeom>
                <a:noFill/>
                <a:ln w="19050">
                  <a:solidFill>
                    <a:schemeClr val="tx1"/>
                  </a:solidFill>
                  <a:round/>
                  <a:headEnd/>
                  <a:tailEnd/>
                </a:ln>
              </p:spPr>
              <p:txBody>
                <a:bodyPr wrap="none" anchor="ctr"/>
                <a:lstStyle/>
                <a:p>
                  <a:endParaRPr lang="en-US"/>
                </a:p>
              </p:txBody>
            </p:sp>
          </p:grpSp>
        </p:grpSp>
        <p:sp>
          <p:nvSpPr>
            <p:cNvPr id="45" name="Text Box 130">
              <a:extLst>
                <a:ext uri="{FF2B5EF4-FFF2-40B4-BE49-F238E27FC236}">
                  <a16:creationId xmlns:a16="http://schemas.microsoft.com/office/drawing/2014/main" id="{9AD186AB-42A3-D11B-C3AE-28AB93130E31}"/>
                </a:ext>
              </a:extLst>
            </p:cNvPr>
            <p:cNvSpPr txBox="1">
              <a:spLocks noChangeArrowheads="1"/>
            </p:cNvSpPr>
            <p:nvPr/>
          </p:nvSpPr>
          <p:spPr bwMode="auto">
            <a:xfrm>
              <a:off x="2232" y="3600"/>
              <a:ext cx="2304" cy="231"/>
            </a:xfrm>
            <a:prstGeom prst="rect">
              <a:avLst/>
            </a:prstGeom>
            <a:noFill/>
            <a:ln w="9525">
              <a:noFill/>
              <a:miter lim="800000"/>
              <a:headEnd/>
              <a:tailEnd/>
            </a:ln>
          </p:spPr>
          <p:txBody>
            <a:bodyPr>
              <a:spAutoFit/>
            </a:bodyPr>
            <a:lstStyle/>
            <a:p>
              <a:pPr algn="ctr" eaLnBrk="0" hangingPunct="0">
                <a:spcBef>
                  <a:spcPct val="50000"/>
                </a:spcBef>
              </a:pPr>
              <a:r>
                <a:rPr lang="en-US" dirty="0">
                  <a:solidFill>
                    <a:srgbClr val="C00000"/>
                  </a:solidFill>
                </a:rPr>
                <a:t>Negative edge-triggered flip-flops</a:t>
              </a:r>
            </a:p>
          </p:txBody>
        </p:sp>
      </p:grpSp>
      <p:sp>
        <p:nvSpPr>
          <p:cNvPr id="82" name="Title 1">
            <a:extLst>
              <a:ext uri="{FF2B5EF4-FFF2-40B4-BE49-F238E27FC236}">
                <a16:creationId xmlns:a16="http://schemas.microsoft.com/office/drawing/2014/main" id="{509F236B-8F86-5BAB-E616-B97E5AA9C4F6}"/>
              </a:ext>
            </a:extLst>
          </p:cNvPr>
          <p:cNvSpPr txBox="1">
            <a:spLocks/>
          </p:cNvSpPr>
          <p:nvPr/>
        </p:nvSpPr>
        <p:spPr>
          <a:xfrm>
            <a:off x="176980" y="221503"/>
            <a:ext cx="424262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dirty="0" err="1"/>
              <a:t>Slido</a:t>
            </a:r>
            <a:r>
              <a:rPr lang="en-US" dirty="0"/>
              <a:t> Questions</a:t>
            </a:r>
          </a:p>
        </p:txBody>
      </p:sp>
    </p:spTree>
    <p:extLst>
      <p:ext uri="{BB962C8B-B14F-4D97-AF65-F5344CB8AC3E}">
        <p14:creationId xmlns:p14="http://schemas.microsoft.com/office/powerpoint/2010/main" val="40618709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dissolve">
                                      <p:cBhvr>
                                        <p:cTn id="11" dur="500"/>
                                        <p:tgtEl>
                                          <p:spTgt spid="4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6CC0A83-29D5-05C7-AF38-6817F54BE1F9}"/>
              </a:ext>
            </a:extLst>
          </p:cNvPr>
          <p:cNvSpPr>
            <a:spLocks noGrp="1"/>
          </p:cNvSpPr>
          <p:nvPr>
            <p:ph type="ftr" sz="quarter" idx="11"/>
          </p:nvPr>
        </p:nvSpPr>
        <p:spPr/>
        <p:txBody>
          <a:bodyPr/>
          <a:lstStyle/>
          <a:p>
            <a:pPr algn="l">
              <a:defRPr/>
            </a:pPr>
            <a:r>
              <a:rPr lang="en-SG" dirty="0"/>
              <a:t>Recitation 10</a:t>
            </a:r>
            <a:endParaRPr lang="en-US" dirty="0"/>
          </a:p>
        </p:txBody>
      </p:sp>
      <p:sp>
        <p:nvSpPr>
          <p:cNvPr id="3" name="Slide Number Placeholder 6">
            <a:extLst>
              <a:ext uri="{FF2B5EF4-FFF2-40B4-BE49-F238E27FC236}">
                <a16:creationId xmlns:a16="http://schemas.microsoft.com/office/drawing/2014/main" id="{719FE0BD-0C81-7544-760E-2A26D0A8CB57}"/>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46</a:t>
            </a:fld>
            <a:endParaRPr dirty="0"/>
          </a:p>
        </p:txBody>
      </p:sp>
      <p:sp>
        <p:nvSpPr>
          <p:cNvPr id="6" name="TextBox 5">
            <a:extLst>
              <a:ext uri="{FF2B5EF4-FFF2-40B4-BE49-F238E27FC236}">
                <a16:creationId xmlns:a16="http://schemas.microsoft.com/office/drawing/2014/main" id="{DFD77A25-C8D0-71F4-9768-6EB9594CDB53}"/>
              </a:ext>
            </a:extLst>
          </p:cNvPr>
          <p:cNvSpPr txBox="1"/>
          <p:nvPr/>
        </p:nvSpPr>
        <p:spPr>
          <a:xfrm>
            <a:off x="406400" y="1241304"/>
            <a:ext cx="7950200" cy="461665"/>
          </a:xfrm>
          <a:prstGeom prst="rect">
            <a:avLst/>
          </a:prstGeom>
          <a:noFill/>
        </p:spPr>
        <p:txBody>
          <a:bodyPr wrap="square" rtlCol="0">
            <a:spAutoFit/>
          </a:bodyPr>
          <a:lstStyle/>
          <a:p>
            <a:r>
              <a:rPr lang="en-SG" sz="2400" dirty="0"/>
              <a:t>Q5: What do Q and Q’ represent on the flip flop?</a:t>
            </a:r>
          </a:p>
        </p:txBody>
      </p:sp>
      <p:grpSp>
        <p:nvGrpSpPr>
          <p:cNvPr id="8" name="Group 132">
            <a:extLst>
              <a:ext uri="{FF2B5EF4-FFF2-40B4-BE49-F238E27FC236}">
                <a16:creationId xmlns:a16="http://schemas.microsoft.com/office/drawing/2014/main" id="{5E7EDA28-1B0C-A4F3-54A4-086E818573BB}"/>
              </a:ext>
            </a:extLst>
          </p:cNvPr>
          <p:cNvGrpSpPr>
            <a:grpSpLocks/>
          </p:cNvGrpSpPr>
          <p:nvPr/>
        </p:nvGrpSpPr>
        <p:grpSpPr bwMode="auto">
          <a:xfrm>
            <a:off x="1333500" y="1837906"/>
            <a:ext cx="6477000" cy="1662113"/>
            <a:chOff x="1344" y="1536"/>
            <a:chExt cx="4080" cy="1047"/>
          </a:xfrm>
        </p:grpSpPr>
        <p:grpSp>
          <p:nvGrpSpPr>
            <p:cNvPr id="9" name="Group 131">
              <a:extLst>
                <a:ext uri="{FF2B5EF4-FFF2-40B4-BE49-F238E27FC236}">
                  <a16:creationId xmlns:a16="http://schemas.microsoft.com/office/drawing/2014/main" id="{762F2A93-AC05-0444-20C3-AE12E1018847}"/>
                </a:ext>
              </a:extLst>
            </p:cNvPr>
            <p:cNvGrpSpPr>
              <a:grpSpLocks/>
            </p:cNvGrpSpPr>
            <p:nvPr/>
          </p:nvGrpSpPr>
          <p:grpSpPr bwMode="auto">
            <a:xfrm>
              <a:off x="1344" y="1536"/>
              <a:ext cx="4080" cy="768"/>
              <a:chOff x="1344" y="1536"/>
              <a:chExt cx="4080" cy="768"/>
            </a:xfrm>
          </p:grpSpPr>
          <p:grpSp>
            <p:nvGrpSpPr>
              <p:cNvPr id="11" name="Group 61">
                <a:extLst>
                  <a:ext uri="{FF2B5EF4-FFF2-40B4-BE49-F238E27FC236}">
                    <a16:creationId xmlns:a16="http://schemas.microsoft.com/office/drawing/2014/main" id="{8A4B2436-D617-9F55-BF7C-33F9847EAD05}"/>
                  </a:ext>
                </a:extLst>
              </p:cNvPr>
              <p:cNvGrpSpPr>
                <a:grpSpLocks/>
              </p:cNvGrpSpPr>
              <p:nvPr/>
            </p:nvGrpSpPr>
            <p:grpSpPr bwMode="auto">
              <a:xfrm>
                <a:off x="1344" y="1536"/>
                <a:ext cx="1200" cy="768"/>
                <a:chOff x="1248" y="1344"/>
                <a:chExt cx="1200" cy="768"/>
              </a:xfrm>
            </p:grpSpPr>
            <p:sp>
              <p:nvSpPr>
                <p:cNvPr id="33" name="Rectangle 62">
                  <a:extLst>
                    <a:ext uri="{FF2B5EF4-FFF2-40B4-BE49-F238E27FC236}">
                      <a16:creationId xmlns:a16="http://schemas.microsoft.com/office/drawing/2014/main" id="{52CEE067-1DE4-4D97-0A2D-FC17F5B00D46}"/>
                    </a:ext>
                  </a:extLst>
                </p:cNvPr>
                <p:cNvSpPr>
                  <a:spLocks noChangeArrowheads="1"/>
                </p:cNvSpPr>
                <p:nvPr/>
              </p:nvSpPr>
              <p:spPr bwMode="auto">
                <a:xfrm>
                  <a:off x="1488" y="1344"/>
                  <a:ext cx="480" cy="768"/>
                </a:xfrm>
                <a:prstGeom prst="rect">
                  <a:avLst/>
                </a:prstGeom>
                <a:noFill/>
                <a:ln w="25400">
                  <a:solidFill>
                    <a:schemeClr val="tx1"/>
                  </a:solidFill>
                  <a:miter lim="800000"/>
                  <a:headEnd/>
                  <a:tailEnd/>
                </a:ln>
              </p:spPr>
              <p:txBody>
                <a:bodyPr wrap="none" anchor="ctr"/>
                <a:lstStyle/>
                <a:p>
                  <a:endParaRPr lang="en-US"/>
                </a:p>
              </p:txBody>
            </p:sp>
            <p:sp>
              <p:nvSpPr>
                <p:cNvPr id="34" name="Line 63">
                  <a:extLst>
                    <a:ext uri="{FF2B5EF4-FFF2-40B4-BE49-F238E27FC236}">
                      <a16:creationId xmlns:a16="http://schemas.microsoft.com/office/drawing/2014/main" id="{320FD633-E82A-7764-CF9A-88B7FB7FBDAF}"/>
                    </a:ext>
                  </a:extLst>
                </p:cNvPr>
                <p:cNvSpPr>
                  <a:spLocks noChangeShapeType="1"/>
                </p:cNvSpPr>
                <p:nvPr/>
              </p:nvSpPr>
              <p:spPr bwMode="auto">
                <a:xfrm>
                  <a:off x="1248" y="1488"/>
                  <a:ext cx="240" cy="0"/>
                </a:xfrm>
                <a:prstGeom prst="line">
                  <a:avLst/>
                </a:prstGeom>
                <a:noFill/>
                <a:ln w="19050">
                  <a:solidFill>
                    <a:schemeClr val="tx1"/>
                  </a:solidFill>
                  <a:round/>
                  <a:headEnd/>
                  <a:tailEnd/>
                </a:ln>
              </p:spPr>
              <p:txBody>
                <a:bodyPr wrap="none" anchor="ctr"/>
                <a:lstStyle/>
                <a:p>
                  <a:endParaRPr lang="en-US"/>
                </a:p>
              </p:txBody>
            </p:sp>
            <p:sp>
              <p:nvSpPr>
                <p:cNvPr id="35" name="Oval 64">
                  <a:extLst>
                    <a:ext uri="{FF2B5EF4-FFF2-40B4-BE49-F238E27FC236}">
                      <a16:creationId xmlns:a16="http://schemas.microsoft.com/office/drawing/2014/main" id="{68777776-F6DE-431C-79C8-31AB53026DFA}"/>
                    </a:ext>
                  </a:extLst>
                </p:cNvPr>
                <p:cNvSpPr>
                  <a:spLocks noChangeArrowheads="1"/>
                </p:cNvSpPr>
                <p:nvPr/>
              </p:nvSpPr>
              <p:spPr bwMode="auto">
                <a:xfrm>
                  <a:off x="1968" y="1897"/>
                  <a:ext cx="48" cy="48"/>
                </a:xfrm>
                <a:prstGeom prst="ellipse">
                  <a:avLst/>
                </a:prstGeom>
                <a:noFill/>
                <a:ln w="19050">
                  <a:solidFill>
                    <a:schemeClr val="tx1"/>
                  </a:solidFill>
                  <a:round/>
                  <a:headEnd/>
                  <a:tailEnd/>
                </a:ln>
              </p:spPr>
              <p:txBody>
                <a:bodyPr wrap="none" anchor="ctr"/>
                <a:lstStyle/>
                <a:p>
                  <a:endParaRPr lang="en-US"/>
                </a:p>
              </p:txBody>
            </p:sp>
            <p:sp>
              <p:nvSpPr>
                <p:cNvPr id="36" name="Line 65">
                  <a:extLst>
                    <a:ext uri="{FF2B5EF4-FFF2-40B4-BE49-F238E27FC236}">
                      <a16:creationId xmlns:a16="http://schemas.microsoft.com/office/drawing/2014/main" id="{C90A03A7-C3E2-4B91-7A32-F93D75B19434}"/>
                    </a:ext>
                  </a:extLst>
                </p:cNvPr>
                <p:cNvSpPr>
                  <a:spLocks noChangeShapeType="1"/>
                </p:cNvSpPr>
                <p:nvPr/>
              </p:nvSpPr>
              <p:spPr bwMode="auto">
                <a:xfrm>
                  <a:off x="1968" y="1536"/>
                  <a:ext cx="192" cy="0"/>
                </a:xfrm>
                <a:prstGeom prst="line">
                  <a:avLst/>
                </a:prstGeom>
                <a:noFill/>
                <a:ln w="19050">
                  <a:solidFill>
                    <a:schemeClr val="tx1"/>
                  </a:solidFill>
                  <a:round/>
                  <a:headEnd/>
                  <a:tailEnd/>
                </a:ln>
              </p:spPr>
              <p:txBody>
                <a:bodyPr wrap="none" anchor="ctr"/>
                <a:lstStyle/>
                <a:p>
                  <a:endParaRPr lang="en-US"/>
                </a:p>
              </p:txBody>
            </p:sp>
            <p:sp>
              <p:nvSpPr>
                <p:cNvPr id="37" name="Line 66">
                  <a:extLst>
                    <a:ext uri="{FF2B5EF4-FFF2-40B4-BE49-F238E27FC236}">
                      <a16:creationId xmlns:a16="http://schemas.microsoft.com/office/drawing/2014/main" id="{D3856304-1D1B-32B9-EEA8-870FD31D390A}"/>
                    </a:ext>
                  </a:extLst>
                </p:cNvPr>
                <p:cNvSpPr>
                  <a:spLocks noChangeShapeType="1"/>
                </p:cNvSpPr>
                <p:nvPr/>
              </p:nvSpPr>
              <p:spPr bwMode="auto">
                <a:xfrm flipV="1">
                  <a:off x="2016" y="1920"/>
                  <a:ext cx="144" cy="0"/>
                </a:xfrm>
                <a:prstGeom prst="line">
                  <a:avLst/>
                </a:prstGeom>
                <a:noFill/>
                <a:ln w="19050">
                  <a:solidFill>
                    <a:schemeClr val="tx1"/>
                  </a:solidFill>
                  <a:round/>
                  <a:headEnd/>
                  <a:tailEnd/>
                </a:ln>
              </p:spPr>
              <p:txBody>
                <a:bodyPr wrap="none" anchor="ctr"/>
                <a:lstStyle/>
                <a:p>
                  <a:endParaRPr lang="en-US"/>
                </a:p>
              </p:txBody>
            </p:sp>
            <p:sp>
              <p:nvSpPr>
                <p:cNvPr id="38" name="Text Box 67">
                  <a:extLst>
                    <a:ext uri="{FF2B5EF4-FFF2-40B4-BE49-F238E27FC236}">
                      <a16:creationId xmlns:a16="http://schemas.microsoft.com/office/drawing/2014/main" id="{47BB5BAF-2241-CFF9-FAB0-2AADA3A9804D}"/>
                    </a:ext>
                  </a:extLst>
                </p:cNvPr>
                <p:cNvSpPr txBox="1">
                  <a:spLocks noChangeArrowheads="1"/>
                </p:cNvSpPr>
                <p:nvPr/>
              </p:nvSpPr>
              <p:spPr bwMode="auto">
                <a:xfrm>
                  <a:off x="1488" y="1392"/>
                  <a:ext cx="336" cy="674"/>
                </a:xfrm>
                <a:prstGeom prst="rect">
                  <a:avLst/>
                </a:prstGeom>
                <a:noFill/>
                <a:ln w="9525">
                  <a:noFill/>
                  <a:miter lim="800000"/>
                  <a:headEnd/>
                  <a:tailEnd/>
                </a:ln>
              </p:spPr>
              <p:txBody>
                <a:bodyPr>
                  <a:spAutoFit/>
                </a:bodyPr>
                <a:lstStyle/>
                <a:p>
                  <a:pPr eaLnBrk="0" hangingPunct="0">
                    <a:spcBef>
                      <a:spcPct val="50000"/>
                    </a:spcBef>
                  </a:pPr>
                  <a:r>
                    <a:rPr lang="en-US" sz="1600" b="1" i="1"/>
                    <a:t>S</a:t>
                  </a:r>
                </a:p>
                <a:p>
                  <a:pPr eaLnBrk="0" hangingPunct="0">
                    <a:spcBef>
                      <a:spcPct val="50000"/>
                    </a:spcBef>
                  </a:pPr>
                  <a:r>
                    <a:rPr lang="en-US" sz="1600" b="1" i="1"/>
                    <a:t> C</a:t>
                  </a:r>
                </a:p>
                <a:p>
                  <a:pPr eaLnBrk="0" hangingPunct="0">
                    <a:spcBef>
                      <a:spcPct val="50000"/>
                    </a:spcBef>
                  </a:pPr>
                  <a:r>
                    <a:rPr lang="en-US" sz="1600" b="1" i="1"/>
                    <a:t>R</a:t>
                  </a:r>
                </a:p>
              </p:txBody>
            </p:sp>
            <p:sp>
              <p:nvSpPr>
                <p:cNvPr id="39" name="Rectangle 68">
                  <a:extLst>
                    <a:ext uri="{FF2B5EF4-FFF2-40B4-BE49-F238E27FC236}">
                      <a16:creationId xmlns:a16="http://schemas.microsoft.com/office/drawing/2014/main" id="{8777311D-92E9-3941-418B-67BFF2DD9701}"/>
                    </a:ext>
                  </a:extLst>
                </p:cNvPr>
                <p:cNvSpPr>
                  <a:spLocks noChangeArrowheads="1"/>
                </p:cNvSpPr>
                <p:nvPr/>
              </p:nvSpPr>
              <p:spPr bwMode="auto">
                <a:xfrm>
                  <a:off x="2160" y="1440"/>
                  <a:ext cx="288" cy="612"/>
                </a:xfrm>
                <a:prstGeom prst="rect">
                  <a:avLst/>
                </a:prstGeom>
                <a:noFill/>
                <a:ln w="9525">
                  <a:noFill/>
                  <a:miter lim="800000"/>
                  <a:headEnd/>
                  <a:tailEnd/>
                </a:ln>
              </p:spPr>
              <p:txBody>
                <a:bodyPr>
                  <a:spAutoFit/>
                </a:bodyPr>
                <a:lstStyle/>
                <a:p>
                  <a:pPr eaLnBrk="0" hangingPunct="0">
                    <a:spcBef>
                      <a:spcPct val="30000"/>
                    </a:spcBef>
                  </a:pPr>
                  <a:r>
                    <a:rPr lang="en-US" sz="1600" b="1" i="1"/>
                    <a:t>Q</a:t>
                  </a:r>
                </a:p>
                <a:p>
                  <a:pPr eaLnBrk="0" hangingPunct="0">
                    <a:spcBef>
                      <a:spcPct val="30000"/>
                    </a:spcBef>
                  </a:pPr>
                  <a:endParaRPr lang="en-US" sz="1600" b="1" i="1"/>
                </a:p>
                <a:p>
                  <a:pPr eaLnBrk="0" hangingPunct="0">
                    <a:spcBef>
                      <a:spcPct val="30000"/>
                    </a:spcBef>
                  </a:pPr>
                  <a:r>
                    <a:rPr lang="en-US" sz="1600" b="1" i="1"/>
                    <a:t>Q'</a:t>
                  </a:r>
                </a:p>
              </p:txBody>
            </p:sp>
            <p:sp>
              <p:nvSpPr>
                <p:cNvPr id="40" name="Line 69">
                  <a:extLst>
                    <a:ext uri="{FF2B5EF4-FFF2-40B4-BE49-F238E27FC236}">
                      <a16:creationId xmlns:a16="http://schemas.microsoft.com/office/drawing/2014/main" id="{526C7FD4-022E-AF79-E622-AC6A3DB4DE03}"/>
                    </a:ext>
                  </a:extLst>
                </p:cNvPr>
                <p:cNvSpPr>
                  <a:spLocks noChangeShapeType="1"/>
                </p:cNvSpPr>
                <p:nvPr/>
              </p:nvSpPr>
              <p:spPr bwMode="auto">
                <a:xfrm>
                  <a:off x="1248" y="1728"/>
                  <a:ext cx="240" cy="0"/>
                </a:xfrm>
                <a:prstGeom prst="line">
                  <a:avLst/>
                </a:prstGeom>
                <a:noFill/>
                <a:ln w="19050">
                  <a:solidFill>
                    <a:schemeClr val="tx1"/>
                  </a:solidFill>
                  <a:round/>
                  <a:headEnd/>
                  <a:tailEnd/>
                </a:ln>
              </p:spPr>
              <p:txBody>
                <a:bodyPr wrap="none" anchor="ctr"/>
                <a:lstStyle/>
                <a:p>
                  <a:endParaRPr lang="en-US"/>
                </a:p>
              </p:txBody>
            </p:sp>
            <p:sp>
              <p:nvSpPr>
                <p:cNvPr id="41" name="Line 70">
                  <a:extLst>
                    <a:ext uri="{FF2B5EF4-FFF2-40B4-BE49-F238E27FC236}">
                      <a16:creationId xmlns:a16="http://schemas.microsoft.com/office/drawing/2014/main" id="{0DB8B5B8-9EF1-5A4D-CA4E-95512022ADE6}"/>
                    </a:ext>
                  </a:extLst>
                </p:cNvPr>
                <p:cNvSpPr>
                  <a:spLocks noChangeShapeType="1"/>
                </p:cNvSpPr>
                <p:nvPr/>
              </p:nvSpPr>
              <p:spPr bwMode="auto">
                <a:xfrm>
                  <a:off x="1248" y="1968"/>
                  <a:ext cx="240" cy="0"/>
                </a:xfrm>
                <a:prstGeom prst="line">
                  <a:avLst/>
                </a:prstGeom>
                <a:noFill/>
                <a:ln w="19050">
                  <a:solidFill>
                    <a:schemeClr val="tx1"/>
                  </a:solidFill>
                  <a:round/>
                  <a:headEnd/>
                  <a:tailEnd/>
                </a:ln>
              </p:spPr>
              <p:txBody>
                <a:bodyPr wrap="none" anchor="ctr"/>
                <a:lstStyle/>
                <a:p>
                  <a:endParaRPr lang="en-US"/>
                </a:p>
              </p:txBody>
            </p:sp>
            <p:sp>
              <p:nvSpPr>
                <p:cNvPr id="42" name="AutoShape 71">
                  <a:extLst>
                    <a:ext uri="{FF2B5EF4-FFF2-40B4-BE49-F238E27FC236}">
                      <a16:creationId xmlns:a16="http://schemas.microsoft.com/office/drawing/2014/main" id="{94221BB0-1517-F89D-12CF-708AF00D8DA4}"/>
                    </a:ext>
                  </a:extLst>
                </p:cNvPr>
                <p:cNvSpPr>
                  <a:spLocks noChangeArrowheads="1"/>
                </p:cNvSpPr>
                <p:nvPr/>
              </p:nvSpPr>
              <p:spPr bwMode="auto">
                <a:xfrm rot="5400000">
                  <a:off x="1488" y="1680"/>
                  <a:ext cx="72" cy="72"/>
                </a:xfrm>
                <a:prstGeom prst="triangle">
                  <a:avLst>
                    <a:gd name="adj" fmla="val 50000"/>
                  </a:avLst>
                </a:prstGeom>
                <a:noFill/>
                <a:ln w="19050">
                  <a:solidFill>
                    <a:schemeClr val="tx1"/>
                  </a:solidFill>
                  <a:miter lim="800000"/>
                  <a:headEnd/>
                  <a:tailEnd/>
                </a:ln>
              </p:spPr>
              <p:txBody>
                <a:bodyPr wrap="none" anchor="ctr"/>
                <a:lstStyle/>
                <a:p>
                  <a:endParaRPr lang="en-US"/>
                </a:p>
              </p:txBody>
            </p:sp>
          </p:grpSp>
          <p:grpSp>
            <p:nvGrpSpPr>
              <p:cNvPr id="12" name="Group 84">
                <a:extLst>
                  <a:ext uri="{FF2B5EF4-FFF2-40B4-BE49-F238E27FC236}">
                    <a16:creationId xmlns:a16="http://schemas.microsoft.com/office/drawing/2014/main" id="{BFA68171-D1D0-82BC-8DDA-3BE94C3F3B2E}"/>
                  </a:ext>
                </a:extLst>
              </p:cNvPr>
              <p:cNvGrpSpPr>
                <a:grpSpLocks/>
              </p:cNvGrpSpPr>
              <p:nvPr/>
            </p:nvGrpSpPr>
            <p:grpSpPr bwMode="auto">
              <a:xfrm>
                <a:off x="2784" y="1536"/>
                <a:ext cx="1200" cy="768"/>
                <a:chOff x="2688" y="1344"/>
                <a:chExt cx="1200" cy="768"/>
              </a:xfrm>
            </p:grpSpPr>
            <p:sp>
              <p:nvSpPr>
                <p:cNvPr id="24" name="Rectangle 85">
                  <a:extLst>
                    <a:ext uri="{FF2B5EF4-FFF2-40B4-BE49-F238E27FC236}">
                      <a16:creationId xmlns:a16="http://schemas.microsoft.com/office/drawing/2014/main" id="{078E0E4A-9555-A073-2C11-8D94A63DFA90}"/>
                    </a:ext>
                  </a:extLst>
                </p:cNvPr>
                <p:cNvSpPr>
                  <a:spLocks noChangeArrowheads="1"/>
                </p:cNvSpPr>
                <p:nvPr/>
              </p:nvSpPr>
              <p:spPr bwMode="auto">
                <a:xfrm>
                  <a:off x="2928" y="1344"/>
                  <a:ext cx="480" cy="768"/>
                </a:xfrm>
                <a:prstGeom prst="rect">
                  <a:avLst/>
                </a:prstGeom>
                <a:noFill/>
                <a:ln w="25400">
                  <a:solidFill>
                    <a:schemeClr val="tx1"/>
                  </a:solidFill>
                  <a:miter lim="800000"/>
                  <a:headEnd/>
                  <a:tailEnd/>
                </a:ln>
              </p:spPr>
              <p:txBody>
                <a:bodyPr wrap="none" anchor="ctr"/>
                <a:lstStyle/>
                <a:p>
                  <a:endParaRPr lang="en-US"/>
                </a:p>
              </p:txBody>
            </p:sp>
            <p:sp>
              <p:nvSpPr>
                <p:cNvPr id="25" name="Line 86">
                  <a:extLst>
                    <a:ext uri="{FF2B5EF4-FFF2-40B4-BE49-F238E27FC236}">
                      <a16:creationId xmlns:a16="http://schemas.microsoft.com/office/drawing/2014/main" id="{CC1E6E51-F94D-3E6E-0DA4-7A70EF815BBD}"/>
                    </a:ext>
                  </a:extLst>
                </p:cNvPr>
                <p:cNvSpPr>
                  <a:spLocks noChangeShapeType="1"/>
                </p:cNvSpPr>
                <p:nvPr/>
              </p:nvSpPr>
              <p:spPr bwMode="auto">
                <a:xfrm>
                  <a:off x="2688" y="1488"/>
                  <a:ext cx="240" cy="0"/>
                </a:xfrm>
                <a:prstGeom prst="line">
                  <a:avLst/>
                </a:prstGeom>
                <a:noFill/>
                <a:ln w="19050">
                  <a:solidFill>
                    <a:schemeClr val="tx1"/>
                  </a:solidFill>
                  <a:round/>
                  <a:headEnd/>
                  <a:tailEnd/>
                </a:ln>
              </p:spPr>
              <p:txBody>
                <a:bodyPr wrap="none" anchor="ctr"/>
                <a:lstStyle/>
                <a:p>
                  <a:endParaRPr lang="en-US"/>
                </a:p>
              </p:txBody>
            </p:sp>
            <p:sp>
              <p:nvSpPr>
                <p:cNvPr id="26" name="Oval 87">
                  <a:extLst>
                    <a:ext uri="{FF2B5EF4-FFF2-40B4-BE49-F238E27FC236}">
                      <a16:creationId xmlns:a16="http://schemas.microsoft.com/office/drawing/2014/main" id="{5B4ADB05-09B6-9AA3-10B8-B4900F5F74B6}"/>
                    </a:ext>
                  </a:extLst>
                </p:cNvPr>
                <p:cNvSpPr>
                  <a:spLocks noChangeArrowheads="1"/>
                </p:cNvSpPr>
                <p:nvPr/>
              </p:nvSpPr>
              <p:spPr bwMode="auto">
                <a:xfrm>
                  <a:off x="3408" y="1897"/>
                  <a:ext cx="48" cy="48"/>
                </a:xfrm>
                <a:prstGeom prst="ellipse">
                  <a:avLst/>
                </a:prstGeom>
                <a:noFill/>
                <a:ln w="19050">
                  <a:solidFill>
                    <a:schemeClr val="tx1"/>
                  </a:solidFill>
                  <a:round/>
                  <a:headEnd/>
                  <a:tailEnd/>
                </a:ln>
              </p:spPr>
              <p:txBody>
                <a:bodyPr wrap="none" anchor="ctr"/>
                <a:lstStyle/>
                <a:p>
                  <a:endParaRPr lang="en-US"/>
                </a:p>
              </p:txBody>
            </p:sp>
            <p:sp>
              <p:nvSpPr>
                <p:cNvPr id="27" name="Line 88">
                  <a:extLst>
                    <a:ext uri="{FF2B5EF4-FFF2-40B4-BE49-F238E27FC236}">
                      <a16:creationId xmlns:a16="http://schemas.microsoft.com/office/drawing/2014/main" id="{A74DDFC4-C813-CA13-E2EC-36E8214AB309}"/>
                    </a:ext>
                  </a:extLst>
                </p:cNvPr>
                <p:cNvSpPr>
                  <a:spLocks noChangeShapeType="1"/>
                </p:cNvSpPr>
                <p:nvPr/>
              </p:nvSpPr>
              <p:spPr bwMode="auto">
                <a:xfrm>
                  <a:off x="3408" y="1536"/>
                  <a:ext cx="192" cy="0"/>
                </a:xfrm>
                <a:prstGeom prst="line">
                  <a:avLst/>
                </a:prstGeom>
                <a:noFill/>
                <a:ln w="19050">
                  <a:solidFill>
                    <a:schemeClr val="tx1"/>
                  </a:solidFill>
                  <a:round/>
                  <a:headEnd/>
                  <a:tailEnd/>
                </a:ln>
              </p:spPr>
              <p:txBody>
                <a:bodyPr wrap="none" anchor="ctr"/>
                <a:lstStyle/>
                <a:p>
                  <a:endParaRPr lang="en-US"/>
                </a:p>
              </p:txBody>
            </p:sp>
            <p:sp>
              <p:nvSpPr>
                <p:cNvPr id="28" name="Line 89">
                  <a:extLst>
                    <a:ext uri="{FF2B5EF4-FFF2-40B4-BE49-F238E27FC236}">
                      <a16:creationId xmlns:a16="http://schemas.microsoft.com/office/drawing/2014/main" id="{8CE53A38-734E-4601-86B6-B74485E20ADE}"/>
                    </a:ext>
                  </a:extLst>
                </p:cNvPr>
                <p:cNvSpPr>
                  <a:spLocks noChangeShapeType="1"/>
                </p:cNvSpPr>
                <p:nvPr/>
              </p:nvSpPr>
              <p:spPr bwMode="auto">
                <a:xfrm flipV="1">
                  <a:off x="3456" y="1920"/>
                  <a:ext cx="144" cy="0"/>
                </a:xfrm>
                <a:prstGeom prst="line">
                  <a:avLst/>
                </a:prstGeom>
                <a:noFill/>
                <a:ln w="19050">
                  <a:solidFill>
                    <a:schemeClr val="tx1"/>
                  </a:solidFill>
                  <a:round/>
                  <a:headEnd/>
                  <a:tailEnd/>
                </a:ln>
              </p:spPr>
              <p:txBody>
                <a:bodyPr wrap="none" anchor="ctr"/>
                <a:lstStyle/>
                <a:p>
                  <a:endParaRPr lang="en-US"/>
                </a:p>
              </p:txBody>
            </p:sp>
            <p:sp>
              <p:nvSpPr>
                <p:cNvPr id="29" name="Text Box 90">
                  <a:extLst>
                    <a:ext uri="{FF2B5EF4-FFF2-40B4-BE49-F238E27FC236}">
                      <a16:creationId xmlns:a16="http://schemas.microsoft.com/office/drawing/2014/main" id="{AE06597C-8E20-9530-06AE-B448F678CA3E}"/>
                    </a:ext>
                  </a:extLst>
                </p:cNvPr>
                <p:cNvSpPr txBox="1">
                  <a:spLocks noChangeArrowheads="1"/>
                </p:cNvSpPr>
                <p:nvPr/>
              </p:nvSpPr>
              <p:spPr bwMode="auto">
                <a:xfrm>
                  <a:off x="2928" y="1392"/>
                  <a:ext cx="336" cy="443"/>
                </a:xfrm>
                <a:prstGeom prst="rect">
                  <a:avLst/>
                </a:prstGeom>
                <a:noFill/>
                <a:ln w="9525">
                  <a:noFill/>
                  <a:miter lim="800000"/>
                  <a:headEnd/>
                  <a:tailEnd/>
                </a:ln>
              </p:spPr>
              <p:txBody>
                <a:bodyPr>
                  <a:spAutoFit/>
                </a:bodyPr>
                <a:lstStyle/>
                <a:p>
                  <a:pPr eaLnBrk="0" hangingPunct="0">
                    <a:spcBef>
                      <a:spcPct val="50000"/>
                    </a:spcBef>
                  </a:pPr>
                  <a:r>
                    <a:rPr lang="en-US" sz="1600" b="1" i="1"/>
                    <a:t>D</a:t>
                  </a:r>
                </a:p>
                <a:p>
                  <a:pPr eaLnBrk="0" hangingPunct="0">
                    <a:spcBef>
                      <a:spcPct val="50000"/>
                    </a:spcBef>
                  </a:pPr>
                  <a:r>
                    <a:rPr lang="en-US" sz="1600" b="1" i="1"/>
                    <a:t> C</a:t>
                  </a:r>
                </a:p>
              </p:txBody>
            </p:sp>
            <p:sp>
              <p:nvSpPr>
                <p:cNvPr id="30" name="Rectangle 91">
                  <a:extLst>
                    <a:ext uri="{FF2B5EF4-FFF2-40B4-BE49-F238E27FC236}">
                      <a16:creationId xmlns:a16="http://schemas.microsoft.com/office/drawing/2014/main" id="{05D339CB-C522-5B2F-1599-0F155AE65768}"/>
                    </a:ext>
                  </a:extLst>
                </p:cNvPr>
                <p:cNvSpPr>
                  <a:spLocks noChangeArrowheads="1"/>
                </p:cNvSpPr>
                <p:nvPr/>
              </p:nvSpPr>
              <p:spPr bwMode="auto">
                <a:xfrm>
                  <a:off x="3600" y="1440"/>
                  <a:ext cx="288" cy="612"/>
                </a:xfrm>
                <a:prstGeom prst="rect">
                  <a:avLst/>
                </a:prstGeom>
                <a:noFill/>
                <a:ln w="9525">
                  <a:noFill/>
                  <a:miter lim="800000"/>
                  <a:headEnd/>
                  <a:tailEnd/>
                </a:ln>
              </p:spPr>
              <p:txBody>
                <a:bodyPr>
                  <a:spAutoFit/>
                </a:bodyPr>
                <a:lstStyle/>
                <a:p>
                  <a:pPr eaLnBrk="0" hangingPunct="0">
                    <a:spcBef>
                      <a:spcPct val="30000"/>
                    </a:spcBef>
                  </a:pPr>
                  <a:r>
                    <a:rPr lang="en-US" sz="1600" b="1" i="1"/>
                    <a:t>Q</a:t>
                  </a:r>
                </a:p>
                <a:p>
                  <a:pPr eaLnBrk="0" hangingPunct="0">
                    <a:spcBef>
                      <a:spcPct val="30000"/>
                    </a:spcBef>
                  </a:pPr>
                  <a:endParaRPr lang="en-US" sz="1600" b="1" i="1"/>
                </a:p>
                <a:p>
                  <a:pPr eaLnBrk="0" hangingPunct="0">
                    <a:spcBef>
                      <a:spcPct val="30000"/>
                    </a:spcBef>
                  </a:pPr>
                  <a:r>
                    <a:rPr lang="en-US" sz="1600" b="1" i="1"/>
                    <a:t>Q'</a:t>
                  </a:r>
                </a:p>
              </p:txBody>
            </p:sp>
            <p:sp>
              <p:nvSpPr>
                <p:cNvPr id="31" name="Line 92">
                  <a:extLst>
                    <a:ext uri="{FF2B5EF4-FFF2-40B4-BE49-F238E27FC236}">
                      <a16:creationId xmlns:a16="http://schemas.microsoft.com/office/drawing/2014/main" id="{6FFAEB03-245D-2147-4FF0-B9BB5BC2A3C1}"/>
                    </a:ext>
                  </a:extLst>
                </p:cNvPr>
                <p:cNvSpPr>
                  <a:spLocks noChangeShapeType="1"/>
                </p:cNvSpPr>
                <p:nvPr/>
              </p:nvSpPr>
              <p:spPr bwMode="auto">
                <a:xfrm>
                  <a:off x="2688" y="1728"/>
                  <a:ext cx="240" cy="0"/>
                </a:xfrm>
                <a:prstGeom prst="line">
                  <a:avLst/>
                </a:prstGeom>
                <a:noFill/>
                <a:ln w="19050">
                  <a:solidFill>
                    <a:schemeClr val="tx1"/>
                  </a:solidFill>
                  <a:round/>
                  <a:headEnd/>
                  <a:tailEnd/>
                </a:ln>
              </p:spPr>
              <p:txBody>
                <a:bodyPr wrap="none" anchor="ctr"/>
                <a:lstStyle/>
                <a:p>
                  <a:endParaRPr lang="en-US"/>
                </a:p>
              </p:txBody>
            </p:sp>
            <p:sp>
              <p:nvSpPr>
                <p:cNvPr id="32" name="AutoShape 93">
                  <a:extLst>
                    <a:ext uri="{FF2B5EF4-FFF2-40B4-BE49-F238E27FC236}">
                      <a16:creationId xmlns:a16="http://schemas.microsoft.com/office/drawing/2014/main" id="{C0FD1EF2-1A3D-2491-0D2C-F5605A64C841}"/>
                    </a:ext>
                  </a:extLst>
                </p:cNvPr>
                <p:cNvSpPr>
                  <a:spLocks noChangeArrowheads="1"/>
                </p:cNvSpPr>
                <p:nvPr/>
              </p:nvSpPr>
              <p:spPr bwMode="auto">
                <a:xfrm rot="5400000">
                  <a:off x="2928" y="1680"/>
                  <a:ext cx="72" cy="72"/>
                </a:xfrm>
                <a:prstGeom prst="triangle">
                  <a:avLst>
                    <a:gd name="adj" fmla="val 50000"/>
                  </a:avLst>
                </a:prstGeom>
                <a:noFill/>
                <a:ln w="19050">
                  <a:solidFill>
                    <a:schemeClr val="tx1"/>
                  </a:solidFill>
                  <a:miter lim="800000"/>
                  <a:headEnd/>
                  <a:tailEnd/>
                </a:ln>
              </p:spPr>
              <p:txBody>
                <a:bodyPr wrap="none" anchor="ctr"/>
                <a:lstStyle/>
                <a:p>
                  <a:endParaRPr lang="en-US"/>
                </a:p>
              </p:txBody>
            </p:sp>
          </p:grpSp>
          <p:grpSp>
            <p:nvGrpSpPr>
              <p:cNvPr id="13" name="Group 106">
                <a:extLst>
                  <a:ext uri="{FF2B5EF4-FFF2-40B4-BE49-F238E27FC236}">
                    <a16:creationId xmlns:a16="http://schemas.microsoft.com/office/drawing/2014/main" id="{7DC5177C-A4C4-B726-2162-AD8495B96D43}"/>
                  </a:ext>
                </a:extLst>
              </p:cNvPr>
              <p:cNvGrpSpPr>
                <a:grpSpLocks/>
              </p:cNvGrpSpPr>
              <p:nvPr/>
            </p:nvGrpSpPr>
            <p:grpSpPr bwMode="auto">
              <a:xfrm>
                <a:off x="4224" y="1536"/>
                <a:ext cx="1200" cy="768"/>
                <a:chOff x="1248" y="1344"/>
                <a:chExt cx="1200" cy="768"/>
              </a:xfrm>
            </p:grpSpPr>
            <p:sp>
              <p:nvSpPr>
                <p:cNvPr id="14" name="Rectangle 107">
                  <a:extLst>
                    <a:ext uri="{FF2B5EF4-FFF2-40B4-BE49-F238E27FC236}">
                      <a16:creationId xmlns:a16="http://schemas.microsoft.com/office/drawing/2014/main" id="{9ED3666D-106F-A4EF-9E37-BBF0F23DE866}"/>
                    </a:ext>
                  </a:extLst>
                </p:cNvPr>
                <p:cNvSpPr>
                  <a:spLocks noChangeArrowheads="1"/>
                </p:cNvSpPr>
                <p:nvPr/>
              </p:nvSpPr>
              <p:spPr bwMode="auto">
                <a:xfrm>
                  <a:off x="1488" y="1344"/>
                  <a:ext cx="480" cy="768"/>
                </a:xfrm>
                <a:prstGeom prst="rect">
                  <a:avLst/>
                </a:prstGeom>
                <a:noFill/>
                <a:ln w="25400">
                  <a:solidFill>
                    <a:schemeClr val="tx1"/>
                  </a:solidFill>
                  <a:miter lim="800000"/>
                  <a:headEnd/>
                  <a:tailEnd/>
                </a:ln>
              </p:spPr>
              <p:txBody>
                <a:bodyPr wrap="none" anchor="ctr"/>
                <a:lstStyle/>
                <a:p>
                  <a:endParaRPr lang="en-US"/>
                </a:p>
              </p:txBody>
            </p:sp>
            <p:sp>
              <p:nvSpPr>
                <p:cNvPr id="15" name="Line 108">
                  <a:extLst>
                    <a:ext uri="{FF2B5EF4-FFF2-40B4-BE49-F238E27FC236}">
                      <a16:creationId xmlns:a16="http://schemas.microsoft.com/office/drawing/2014/main" id="{BCA684C0-A8E6-AB86-58B5-D3D86D8F7179}"/>
                    </a:ext>
                  </a:extLst>
                </p:cNvPr>
                <p:cNvSpPr>
                  <a:spLocks noChangeShapeType="1"/>
                </p:cNvSpPr>
                <p:nvPr/>
              </p:nvSpPr>
              <p:spPr bwMode="auto">
                <a:xfrm>
                  <a:off x="1248" y="1488"/>
                  <a:ext cx="240" cy="0"/>
                </a:xfrm>
                <a:prstGeom prst="line">
                  <a:avLst/>
                </a:prstGeom>
                <a:noFill/>
                <a:ln w="19050">
                  <a:solidFill>
                    <a:schemeClr val="tx1"/>
                  </a:solidFill>
                  <a:round/>
                  <a:headEnd/>
                  <a:tailEnd/>
                </a:ln>
              </p:spPr>
              <p:txBody>
                <a:bodyPr wrap="none" anchor="ctr"/>
                <a:lstStyle/>
                <a:p>
                  <a:endParaRPr lang="en-US"/>
                </a:p>
              </p:txBody>
            </p:sp>
            <p:sp>
              <p:nvSpPr>
                <p:cNvPr id="16" name="Oval 109">
                  <a:extLst>
                    <a:ext uri="{FF2B5EF4-FFF2-40B4-BE49-F238E27FC236}">
                      <a16:creationId xmlns:a16="http://schemas.microsoft.com/office/drawing/2014/main" id="{93ABB3BA-CDA3-CF0B-B04F-A72DF47C9F3A}"/>
                    </a:ext>
                  </a:extLst>
                </p:cNvPr>
                <p:cNvSpPr>
                  <a:spLocks noChangeArrowheads="1"/>
                </p:cNvSpPr>
                <p:nvPr/>
              </p:nvSpPr>
              <p:spPr bwMode="auto">
                <a:xfrm>
                  <a:off x="1968" y="1897"/>
                  <a:ext cx="48" cy="48"/>
                </a:xfrm>
                <a:prstGeom prst="ellipse">
                  <a:avLst/>
                </a:prstGeom>
                <a:noFill/>
                <a:ln w="19050">
                  <a:solidFill>
                    <a:schemeClr val="tx1"/>
                  </a:solidFill>
                  <a:round/>
                  <a:headEnd/>
                  <a:tailEnd/>
                </a:ln>
              </p:spPr>
              <p:txBody>
                <a:bodyPr wrap="none" anchor="ctr"/>
                <a:lstStyle/>
                <a:p>
                  <a:endParaRPr lang="en-US"/>
                </a:p>
              </p:txBody>
            </p:sp>
            <p:sp>
              <p:nvSpPr>
                <p:cNvPr id="17" name="Line 110">
                  <a:extLst>
                    <a:ext uri="{FF2B5EF4-FFF2-40B4-BE49-F238E27FC236}">
                      <a16:creationId xmlns:a16="http://schemas.microsoft.com/office/drawing/2014/main" id="{A2E42D27-73B8-B1C3-10A9-839827841664}"/>
                    </a:ext>
                  </a:extLst>
                </p:cNvPr>
                <p:cNvSpPr>
                  <a:spLocks noChangeShapeType="1"/>
                </p:cNvSpPr>
                <p:nvPr/>
              </p:nvSpPr>
              <p:spPr bwMode="auto">
                <a:xfrm>
                  <a:off x="1968" y="1536"/>
                  <a:ext cx="192" cy="0"/>
                </a:xfrm>
                <a:prstGeom prst="line">
                  <a:avLst/>
                </a:prstGeom>
                <a:noFill/>
                <a:ln w="19050">
                  <a:solidFill>
                    <a:schemeClr val="tx1"/>
                  </a:solidFill>
                  <a:round/>
                  <a:headEnd/>
                  <a:tailEnd/>
                </a:ln>
              </p:spPr>
              <p:txBody>
                <a:bodyPr wrap="none" anchor="ctr"/>
                <a:lstStyle/>
                <a:p>
                  <a:endParaRPr lang="en-US"/>
                </a:p>
              </p:txBody>
            </p:sp>
            <p:sp>
              <p:nvSpPr>
                <p:cNvPr id="18" name="Line 111">
                  <a:extLst>
                    <a:ext uri="{FF2B5EF4-FFF2-40B4-BE49-F238E27FC236}">
                      <a16:creationId xmlns:a16="http://schemas.microsoft.com/office/drawing/2014/main" id="{B228028F-A9D3-12A8-481D-5ADBD4FC96C5}"/>
                    </a:ext>
                  </a:extLst>
                </p:cNvPr>
                <p:cNvSpPr>
                  <a:spLocks noChangeShapeType="1"/>
                </p:cNvSpPr>
                <p:nvPr/>
              </p:nvSpPr>
              <p:spPr bwMode="auto">
                <a:xfrm flipV="1">
                  <a:off x="2016" y="1920"/>
                  <a:ext cx="144" cy="0"/>
                </a:xfrm>
                <a:prstGeom prst="line">
                  <a:avLst/>
                </a:prstGeom>
                <a:noFill/>
                <a:ln w="19050">
                  <a:solidFill>
                    <a:schemeClr val="tx1"/>
                  </a:solidFill>
                  <a:round/>
                  <a:headEnd/>
                  <a:tailEnd/>
                </a:ln>
              </p:spPr>
              <p:txBody>
                <a:bodyPr wrap="none" anchor="ctr"/>
                <a:lstStyle/>
                <a:p>
                  <a:endParaRPr lang="en-US"/>
                </a:p>
              </p:txBody>
            </p:sp>
            <p:sp>
              <p:nvSpPr>
                <p:cNvPr id="19" name="Text Box 112">
                  <a:extLst>
                    <a:ext uri="{FF2B5EF4-FFF2-40B4-BE49-F238E27FC236}">
                      <a16:creationId xmlns:a16="http://schemas.microsoft.com/office/drawing/2014/main" id="{F51945C6-527F-7F6E-2A59-8BFE09C15551}"/>
                    </a:ext>
                  </a:extLst>
                </p:cNvPr>
                <p:cNvSpPr txBox="1">
                  <a:spLocks noChangeArrowheads="1"/>
                </p:cNvSpPr>
                <p:nvPr/>
              </p:nvSpPr>
              <p:spPr bwMode="auto">
                <a:xfrm>
                  <a:off x="1488" y="1392"/>
                  <a:ext cx="336" cy="674"/>
                </a:xfrm>
                <a:prstGeom prst="rect">
                  <a:avLst/>
                </a:prstGeom>
                <a:noFill/>
                <a:ln w="9525">
                  <a:noFill/>
                  <a:miter lim="800000"/>
                  <a:headEnd/>
                  <a:tailEnd/>
                </a:ln>
              </p:spPr>
              <p:txBody>
                <a:bodyPr>
                  <a:spAutoFit/>
                </a:bodyPr>
                <a:lstStyle/>
                <a:p>
                  <a:pPr eaLnBrk="0" hangingPunct="0">
                    <a:spcBef>
                      <a:spcPct val="50000"/>
                    </a:spcBef>
                  </a:pPr>
                  <a:r>
                    <a:rPr lang="en-US" sz="1600" b="1" i="1"/>
                    <a:t>J</a:t>
                  </a:r>
                </a:p>
                <a:p>
                  <a:pPr eaLnBrk="0" hangingPunct="0">
                    <a:spcBef>
                      <a:spcPct val="50000"/>
                    </a:spcBef>
                  </a:pPr>
                  <a:r>
                    <a:rPr lang="en-US" sz="1600" b="1" i="1"/>
                    <a:t> C</a:t>
                  </a:r>
                </a:p>
                <a:p>
                  <a:pPr eaLnBrk="0" hangingPunct="0">
                    <a:spcBef>
                      <a:spcPct val="50000"/>
                    </a:spcBef>
                  </a:pPr>
                  <a:r>
                    <a:rPr lang="en-US" sz="1600" b="1" i="1"/>
                    <a:t>K</a:t>
                  </a:r>
                </a:p>
              </p:txBody>
            </p:sp>
            <p:sp>
              <p:nvSpPr>
                <p:cNvPr id="20" name="Rectangle 113">
                  <a:extLst>
                    <a:ext uri="{FF2B5EF4-FFF2-40B4-BE49-F238E27FC236}">
                      <a16:creationId xmlns:a16="http://schemas.microsoft.com/office/drawing/2014/main" id="{96101B43-3136-8F36-565F-D943AD0990DD}"/>
                    </a:ext>
                  </a:extLst>
                </p:cNvPr>
                <p:cNvSpPr>
                  <a:spLocks noChangeArrowheads="1"/>
                </p:cNvSpPr>
                <p:nvPr/>
              </p:nvSpPr>
              <p:spPr bwMode="auto">
                <a:xfrm>
                  <a:off x="2160" y="1440"/>
                  <a:ext cx="288" cy="612"/>
                </a:xfrm>
                <a:prstGeom prst="rect">
                  <a:avLst/>
                </a:prstGeom>
                <a:noFill/>
                <a:ln w="9525">
                  <a:noFill/>
                  <a:miter lim="800000"/>
                  <a:headEnd/>
                  <a:tailEnd/>
                </a:ln>
              </p:spPr>
              <p:txBody>
                <a:bodyPr>
                  <a:spAutoFit/>
                </a:bodyPr>
                <a:lstStyle/>
                <a:p>
                  <a:pPr eaLnBrk="0" hangingPunct="0">
                    <a:spcBef>
                      <a:spcPct val="30000"/>
                    </a:spcBef>
                  </a:pPr>
                  <a:r>
                    <a:rPr lang="en-US" sz="1600" b="1" i="1"/>
                    <a:t>Q</a:t>
                  </a:r>
                </a:p>
                <a:p>
                  <a:pPr eaLnBrk="0" hangingPunct="0">
                    <a:spcBef>
                      <a:spcPct val="30000"/>
                    </a:spcBef>
                  </a:pPr>
                  <a:endParaRPr lang="en-US" sz="1600" b="1" i="1"/>
                </a:p>
                <a:p>
                  <a:pPr eaLnBrk="0" hangingPunct="0">
                    <a:spcBef>
                      <a:spcPct val="30000"/>
                    </a:spcBef>
                  </a:pPr>
                  <a:r>
                    <a:rPr lang="en-US" sz="1600" b="1" i="1"/>
                    <a:t>Q'</a:t>
                  </a:r>
                </a:p>
              </p:txBody>
            </p:sp>
            <p:sp>
              <p:nvSpPr>
                <p:cNvPr id="21" name="Line 114">
                  <a:extLst>
                    <a:ext uri="{FF2B5EF4-FFF2-40B4-BE49-F238E27FC236}">
                      <a16:creationId xmlns:a16="http://schemas.microsoft.com/office/drawing/2014/main" id="{B6BB784F-C2BD-F1ED-8E98-08D7A25CB2EC}"/>
                    </a:ext>
                  </a:extLst>
                </p:cNvPr>
                <p:cNvSpPr>
                  <a:spLocks noChangeShapeType="1"/>
                </p:cNvSpPr>
                <p:nvPr/>
              </p:nvSpPr>
              <p:spPr bwMode="auto">
                <a:xfrm>
                  <a:off x="1248" y="1728"/>
                  <a:ext cx="240" cy="0"/>
                </a:xfrm>
                <a:prstGeom prst="line">
                  <a:avLst/>
                </a:prstGeom>
                <a:noFill/>
                <a:ln w="19050">
                  <a:solidFill>
                    <a:schemeClr val="tx1"/>
                  </a:solidFill>
                  <a:round/>
                  <a:headEnd/>
                  <a:tailEnd/>
                </a:ln>
              </p:spPr>
              <p:txBody>
                <a:bodyPr wrap="none" anchor="ctr"/>
                <a:lstStyle/>
                <a:p>
                  <a:endParaRPr lang="en-US"/>
                </a:p>
              </p:txBody>
            </p:sp>
            <p:sp>
              <p:nvSpPr>
                <p:cNvPr id="22" name="Line 115">
                  <a:extLst>
                    <a:ext uri="{FF2B5EF4-FFF2-40B4-BE49-F238E27FC236}">
                      <a16:creationId xmlns:a16="http://schemas.microsoft.com/office/drawing/2014/main" id="{8A868C69-8170-02D3-FE6F-B39BB8FBA9F9}"/>
                    </a:ext>
                  </a:extLst>
                </p:cNvPr>
                <p:cNvSpPr>
                  <a:spLocks noChangeShapeType="1"/>
                </p:cNvSpPr>
                <p:nvPr/>
              </p:nvSpPr>
              <p:spPr bwMode="auto">
                <a:xfrm>
                  <a:off x="1248" y="1968"/>
                  <a:ext cx="240" cy="0"/>
                </a:xfrm>
                <a:prstGeom prst="line">
                  <a:avLst/>
                </a:prstGeom>
                <a:noFill/>
                <a:ln w="19050">
                  <a:solidFill>
                    <a:schemeClr val="tx1"/>
                  </a:solidFill>
                  <a:round/>
                  <a:headEnd/>
                  <a:tailEnd/>
                </a:ln>
              </p:spPr>
              <p:txBody>
                <a:bodyPr wrap="none" anchor="ctr"/>
                <a:lstStyle/>
                <a:p>
                  <a:endParaRPr lang="en-US"/>
                </a:p>
              </p:txBody>
            </p:sp>
            <p:sp>
              <p:nvSpPr>
                <p:cNvPr id="23" name="AutoShape 116">
                  <a:extLst>
                    <a:ext uri="{FF2B5EF4-FFF2-40B4-BE49-F238E27FC236}">
                      <a16:creationId xmlns:a16="http://schemas.microsoft.com/office/drawing/2014/main" id="{DF3B6973-0517-5AC5-6623-62B77011FC17}"/>
                    </a:ext>
                  </a:extLst>
                </p:cNvPr>
                <p:cNvSpPr>
                  <a:spLocks noChangeArrowheads="1"/>
                </p:cNvSpPr>
                <p:nvPr/>
              </p:nvSpPr>
              <p:spPr bwMode="auto">
                <a:xfrm rot="5400000">
                  <a:off x="1488" y="1680"/>
                  <a:ext cx="72" cy="72"/>
                </a:xfrm>
                <a:prstGeom prst="triangle">
                  <a:avLst>
                    <a:gd name="adj" fmla="val 50000"/>
                  </a:avLst>
                </a:prstGeom>
                <a:noFill/>
                <a:ln w="19050">
                  <a:solidFill>
                    <a:schemeClr val="tx1"/>
                  </a:solidFill>
                  <a:miter lim="800000"/>
                  <a:headEnd/>
                  <a:tailEnd/>
                </a:ln>
              </p:spPr>
              <p:txBody>
                <a:bodyPr wrap="none" anchor="ctr"/>
                <a:lstStyle/>
                <a:p>
                  <a:endParaRPr lang="en-US"/>
                </a:p>
              </p:txBody>
            </p:sp>
          </p:grpSp>
        </p:grpSp>
        <p:sp>
          <p:nvSpPr>
            <p:cNvPr id="10" name="Text Box 129">
              <a:extLst>
                <a:ext uri="{FF2B5EF4-FFF2-40B4-BE49-F238E27FC236}">
                  <a16:creationId xmlns:a16="http://schemas.microsoft.com/office/drawing/2014/main" id="{7615B104-8709-45D9-452A-EE62DB2D4085}"/>
                </a:ext>
              </a:extLst>
            </p:cNvPr>
            <p:cNvSpPr txBox="1">
              <a:spLocks noChangeArrowheads="1"/>
            </p:cNvSpPr>
            <p:nvPr/>
          </p:nvSpPr>
          <p:spPr bwMode="auto">
            <a:xfrm>
              <a:off x="2232" y="2352"/>
              <a:ext cx="2304" cy="231"/>
            </a:xfrm>
            <a:prstGeom prst="rect">
              <a:avLst/>
            </a:prstGeom>
            <a:noFill/>
            <a:ln w="9525">
              <a:noFill/>
              <a:miter lim="800000"/>
              <a:headEnd/>
              <a:tailEnd/>
            </a:ln>
          </p:spPr>
          <p:txBody>
            <a:bodyPr>
              <a:spAutoFit/>
            </a:bodyPr>
            <a:lstStyle/>
            <a:p>
              <a:pPr algn="ctr" eaLnBrk="0" hangingPunct="0">
                <a:spcBef>
                  <a:spcPct val="50000"/>
                </a:spcBef>
              </a:pPr>
              <a:r>
                <a:rPr lang="en-US" dirty="0">
                  <a:solidFill>
                    <a:srgbClr val="C00000"/>
                  </a:solidFill>
                </a:rPr>
                <a:t>Positive edge-triggered flip-flops</a:t>
              </a:r>
            </a:p>
          </p:txBody>
        </p:sp>
      </p:grpSp>
      <p:sp>
        <p:nvSpPr>
          <p:cNvPr id="82" name="Title 1">
            <a:extLst>
              <a:ext uri="{FF2B5EF4-FFF2-40B4-BE49-F238E27FC236}">
                <a16:creationId xmlns:a16="http://schemas.microsoft.com/office/drawing/2014/main" id="{A483DF21-0FC9-399C-AF20-BBDF10343856}"/>
              </a:ext>
            </a:extLst>
          </p:cNvPr>
          <p:cNvSpPr txBox="1">
            <a:spLocks/>
          </p:cNvSpPr>
          <p:nvPr/>
        </p:nvSpPr>
        <p:spPr>
          <a:xfrm>
            <a:off x="176980" y="221503"/>
            <a:ext cx="424262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dirty="0" err="1"/>
              <a:t>Slido</a:t>
            </a:r>
            <a:r>
              <a:rPr lang="en-US" dirty="0"/>
              <a:t> Questions</a:t>
            </a:r>
          </a:p>
        </p:txBody>
      </p:sp>
      <p:sp>
        <p:nvSpPr>
          <p:cNvPr id="85" name="TextBox 84">
            <a:extLst>
              <a:ext uri="{FF2B5EF4-FFF2-40B4-BE49-F238E27FC236}">
                <a16:creationId xmlns:a16="http://schemas.microsoft.com/office/drawing/2014/main" id="{C90157D5-A2B3-6CEE-BAB5-764B19A4629E}"/>
              </a:ext>
            </a:extLst>
          </p:cNvPr>
          <p:cNvSpPr txBox="1"/>
          <p:nvPr/>
        </p:nvSpPr>
        <p:spPr>
          <a:xfrm>
            <a:off x="477837" y="3819106"/>
            <a:ext cx="8188325" cy="461665"/>
          </a:xfrm>
          <a:prstGeom prst="rect">
            <a:avLst/>
          </a:prstGeom>
          <a:noFill/>
        </p:spPr>
        <p:txBody>
          <a:bodyPr wrap="square" rtlCol="0">
            <a:spAutoFit/>
          </a:bodyPr>
          <a:lstStyle/>
          <a:p>
            <a:r>
              <a:rPr lang="en-SG" sz="2400" dirty="0">
                <a:solidFill>
                  <a:srgbClr val="0000FF"/>
                </a:solidFill>
              </a:rPr>
              <a:t>A: Q is the state of the flip-flop and Q’ is the negation of Q.</a:t>
            </a:r>
          </a:p>
        </p:txBody>
      </p:sp>
      <p:sp>
        <p:nvSpPr>
          <p:cNvPr id="86" name="TextBox 85">
            <a:extLst>
              <a:ext uri="{FF2B5EF4-FFF2-40B4-BE49-F238E27FC236}">
                <a16:creationId xmlns:a16="http://schemas.microsoft.com/office/drawing/2014/main" id="{28F6D6AA-E173-55BD-CBE8-35EB7D43A671}"/>
              </a:ext>
            </a:extLst>
          </p:cNvPr>
          <p:cNvSpPr txBox="1"/>
          <p:nvPr/>
        </p:nvSpPr>
        <p:spPr>
          <a:xfrm>
            <a:off x="477837" y="4520063"/>
            <a:ext cx="8188325" cy="1569660"/>
          </a:xfrm>
          <a:prstGeom prst="rect">
            <a:avLst/>
          </a:prstGeom>
          <a:noFill/>
        </p:spPr>
        <p:txBody>
          <a:bodyPr wrap="square" rtlCol="0">
            <a:spAutoFit/>
          </a:bodyPr>
          <a:lstStyle/>
          <a:p>
            <a:r>
              <a:rPr lang="en-SG" sz="2400" dirty="0">
                <a:solidFill>
                  <a:srgbClr val="0000FF"/>
                </a:solidFill>
              </a:rPr>
              <a:t>A flip-flop is a one-bit memory unit; when it stores a 0 it is said to be in the reset state; when it stores a 1 it is in the set state. The Q output of a flip-flop determines the state it is in.</a:t>
            </a:r>
          </a:p>
        </p:txBody>
      </p:sp>
    </p:spTree>
    <p:extLst>
      <p:ext uri="{BB962C8B-B14F-4D97-AF65-F5344CB8AC3E}">
        <p14:creationId xmlns:p14="http://schemas.microsoft.com/office/powerpoint/2010/main" val="6925917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dissolve">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dissolve">
                                      <p:cBhvr>
                                        <p:cTn id="1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6CC0A83-29D5-05C7-AF38-6817F54BE1F9}"/>
              </a:ext>
            </a:extLst>
          </p:cNvPr>
          <p:cNvSpPr>
            <a:spLocks noGrp="1"/>
          </p:cNvSpPr>
          <p:nvPr>
            <p:ph type="ftr" sz="quarter" idx="11"/>
          </p:nvPr>
        </p:nvSpPr>
        <p:spPr/>
        <p:txBody>
          <a:bodyPr/>
          <a:lstStyle/>
          <a:p>
            <a:pPr algn="l">
              <a:defRPr/>
            </a:pPr>
            <a:r>
              <a:rPr lang="en-SG" dirty="0"/>
              <a:t>Recitation 10</a:t>
            </a:r>
            <a:endParaRPr lang="en-US" dirty="0"/>
          </a:p>
        </p:txBody>
      </p:sp>
      <p:sp>
        <p:nvSpPr>
          <p:cNvPr id="3" name="Slide Number Placeholder 6">
            <a:extLst>
              <a:ext uri="{FF2B5EF4-FFF2-40B4-BE49-F238E27FC236}">
                <a16:creationId xmlns:a16="http://schemas.microsoft.com/office/drawing/2014/main" id="{719FE0BD-0C81-7544-760E-2A26D0A8CB57}"/>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47</a:t>
            </a:fld>
            <a:endParaRPr dirty="0"/>
          </a:p>
        </p:txBody>
      </p:sp>
      <p:sp>
        <p:nvSpPr>
          <p:cNvPr id="6" name="TextBox 5">
            <a:extLst>
              <a:ext uri="{FF2B5EF4-FFF2-40B4-BE49-F238E27FC236}">
                <a16:creationId xmlns:a16="http://schemas.microsoft.com/office/drawing/2014/main" id="{DFD77A25-C8D0-71F4-9768-6EB9594CDB53}"/>
              </a:ext>
            </a:extLst>
          </p:cNvPr>
          <p:cNvSpPr txBox="1"/>
          <p:nvPr/>
        </p:nvSpPr>
        <p:spPr>
          <a:xfrm>
            <a:off x="406400" y="1241304"/>
            <a:ext cx="7950200" cy="830997"/>
          </a:xfrm>
          <a:prstGeom prst="rect">
            <a:avLst/>
          </a:prstGeom>
          <a:noFill/>
        </p:spPr>
        <p:txBody>
          <a:bodyPr wrap="square" rtlCol="0">
            <a:spAutoFit/>
          </a:bodyPr>
          <a:lstStyle/>
          <a:p>
            <a:r>
              <a:rPr lang="en-SG" sz="2400" dirty="0"/>
              <a:t>Q6: Under 6.2 of flip flop input functions (3/3), why does Q+ = DQ for a D flip flop?</a:t>
            </a:r>
          </a:p>
        </p:txBody>
      </p:sp>
      <p:sp>
        <p:nvSpPr>
          <p:cNvPr id="82" name="Title 1">
            <a:extLst>
              <a:ext uri="{FF2B5EF4-FFF2-40B4-BE49-F238E27FC236}">
                <a16:creationId xmlns:a16="http://schemas.microsoft.com/office/drawing/2014/main" id="{A483DF21-0FC9-399C-AF20-BBDF10343856}"/>
              </a:ext>
            </a:extLst>
          </p:cNvPr>
          <p:cNvSpPr txBox="1">
            <a:spLocks/>
          </p:cNvSpPr>
          <p:nvPr/>
        </p:nvSpPr>
        <p:spPr>
          <a:xfrm>
            <a:off x="176980" y="221503"/>
            <a:ext cx="424262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dirty="0" err="1"/>
              <a:t>Slido</a:t>
            </a:r>
            <a:r>
              <a:rPr lang="en-US" dirty="0"/>
              <a:t> Questions</a:t>
            </a:r>
          </a:p>
        </p:txBody>
      </p:sp>
      <p:sp>
        <p:nvSpPr>
          <p:cNvPr id="85" name="TextBox 84">
            <a:extLst>
              <a:ext uri="{FF2B5EF4-FFF2-40B4-BE49-F238E27FC236}">
                <a16:creationId xmlns:a16="http://schemas.microsoft.com/office/drawing/2014/main" id="{C90157D5-A2B3-6CEE-BAB5-764B19A4629E}"/>
              </a:ext>
            </a:extLst>
          </p:cNvPr>
          <p:cNvSpPr txBox="1"/>
          <p:nvPr/>
        </p:nvSpPr>
        <p:spPr>
          <a:xfrm>
            <a:off x="463307" y="3531328"/>
            <a:ext cx="3331208" cy="1200329"/>
          </a:xfrm>
          <a:prstGeom prst="rect">
            <a:avLst/>
          </a:prstGeom>
          <a:noFill/>
        </p:spPr>
        <p:txBody>
          <a:bodyPr wrap="square" rtlCol="0">
            <a:spAutoFit/>
          </a:bodyPr>
          <a:lstStyle/>
          <a:p>
            <a:r>
              <a:rPr lang="en-SG" sz="2400" dirty="0">
                <a:solidFill>
                  <a:srgbClr val="0000FF"/>
                </a:solidFill>
              </a:rPr>
              <a:t>A: Because this is the characteristic table of a D flip-flop.</a:t>
            </a:r>
          </a:p>
        </p:txBody>
      </p:sp>
      <p:grpSp>
        <p:nvGrpSpPr>
          <p:cNvPr id="135" name="Group 16">
            <a:extLst>
              <a:ext uri="{FF2B5EF4-FFF2-40B4-BE49-F238E27FC236}">
                <a16:creationId xmlns:a16="http://schemas.microsoft.com/office/drawing/2014/main" id="{A432A72F-26F3-499A-3C26-4A95BD61F348}"/>
              </a:ext>
            </a:extLst>
          </p:cNvPr>
          <p:cNvGrpSpPr>
            <a:grpSpLocks/>
          </p:cNvGrpSpPr>
          <p:nvPr/>
        </p:nvGrpSpPr>
        <p:grpSpPr bwMode="auto">
          <a:xfrm>
            <a:off x="864861" y="4934769"/>
            <a:ext cx="2219325" cy="992188"/>
            <a:chOff x="1248" y="3024"/>
            <a:chExt cx="1398" cy="625"/>
          </a:xfrm>
        </p:grpSpPr>
        <p:graphicFrame>
          <p:nvGraphicFramePr>
            <p:cNvPr id="136" name="Object 17">
              <a:extLst>
                <a:ext uri="{FF2B5EF4-FFF2-40B4-BE49-F238E27FC236}">
                  <a16:creationId xmlns:a16="http://schemas.microsoft.com/office/drawing/2014/main" id="{84D64609-BD31-0AE0-3352-B9BFDAF21BAF}"/>
                </a:ext>
              </a:extLst>
            </p:cNvPr>
            <p:cNvGraphicFramePr>
              <a:graphicFrameLocks noChangeAspect="1"/>
            </p:cNvGraphicFramePr>
            <p:nvPr/>
          </p:nvGraphicFramePr>
          <p:xfrm>
            <a:off x="1248" y="3024"/>
            <a:ext cx="1398" cy="625"/>
          </p:xfrm>
          <a:graphic>
            <a:graphicData uri="http://schemas.openxmlformats.org/presentationml/2006/ole">
              <mc:AlternateContent xmlns:mc="http://schemas.openxmlformats.org/markup-compatibility/2006">
                <mc:Choice xmlns:v="urn:schemas-microsoft-com:vml" Requires="v">
                  <p:oleObj spid="_x0000_s13319" name="Document" r:id="rId3" imgW="2225520" imgH="1025640" progId="Word.Document.8">
                    <p:embed/>
                  </p:oleObj>
                </mc:Choice>
                <mc:Fallback>
                  <p:oleObj name="Document" r:id="rId3" imgW="2225520" imgH="1025640" progId="Word.Document.8">
                    <p:embed/>
                    <p:pic>
                      <p:nvPicPr>
                        <p:cNvPr id="23"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 y="3024"/>
                          <a:ext cx="1398" cy="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 name="Line 18">
              <a:extLst>
                <a:ext uri="{FF2B5EF4-FFF2-40B4-BE49-F238E27FC236}">
                  <a16:creationId xmlns:a16="http://schemas.microsoft.com/office/drawing/2014/main" id="{6B893B81-A243-23C4-81AB-7EEDFBD77E4D}"/>
                </a:ext>
              </a:extLst>
            </p:cNvPr>
            <p:cNvSpPr>
              <a:spLocks noChangeShapeType="1"/>
            </p:cNvSpPr>
            <p:nvPr/>
          </p:nvSpPr>
          <p:spPr bwMode="auto">
            <a:xfrm>
              <a:off x="1296" y="3216"/>
              <a:ext cx="1344" cy="0"/>
            </a:xfrm>
            <a:prstGeom prst="line">
              <a:avLst/>
            </a:prstGeom>
            <a:noFill/>
            <a:ln w="9525">
              <a:solidFill>
                <a:schemeClr val="tx1"/>
              </a:solidFill>
              <a:round/>
              <a:headEnd/>
              <a:tailEnd/>
            </a:ln>
          </p:spPr>
          <p:txBody>
            <a:bodyPr wrap="none" anchor="ctr"/>
            <a:lstStyle/>
            <a:p>
              <a:endParaRPr lang="en-US"/>
            </a:p>
          </p:txBody>
        </p:sp>
        <p:sp>
          <p:nvSpPr>
            <p:cNvPr id="138" name="Line 19">
              <a:extLst>
                <a:ext uri="{FF2B5EF4-FFF2-40B4-BE49-F238E27FC236}">
                  <a16:creationId xmlns:a16="http://schemas.microsoft.com/office/drawing/2014/main" id="{3A800879-57A4-178E-2905-AACF04953F4A}"/>
                </a:ext>
              </a:extLst>
            </p:cNvPr>
            <p:cNvSpPr>
              <a:spLocks noChangeShapeType="1"/>
            </p:cNvSpPr>
            <p:nvPr/>
          </p:nvSpPr>
          <p:spPr bwMode="auto">
            <a:xfrm rot="5400000">
              <a:off x="1320" y="3288"/>
              <a:ext cx="528" cy="0"/>
            </a:xfrm>
            <a:prstGeom prst="line">
              <a:avLst/>
            </a:prstGeom>
            <a:noFill/>
            <a:ln w="9525">
              <a:solidFill>
                <a:schemeClr val="tx1"/>
              </a:solidFill>
              <a:round/>
              <a:headEnd/>
              <a:tailEnd/>
            </a:ln>
          </p:spPr>
          <p:txBody>
            <a:bodyPr wrap="none" anchor="ctr"/>
            <a:lstStyle/>
            <a:p>
              <a:endParaRPr lang="en-US"/>
            </a:p>
          </p:txBody>
        </p:sp>
      </p:grpSp>
      <p:grpSp>
        <p:nvGrpSpPr>
          <p:cNvPr id="140" name="Group 139">
            <a:extLst>
              <a:ext uri="{FF2B5EF4-FFF2-40B4-BE49-F238E27FC236}">
                <a16:creationId xmlns:a16="http://schemas.microsoft.com/office/drawing/2014/main" id="{BA4D986A-1744-5B97-DD58-2F2F2D841002}"/>
              </a:ext>
            </a:extLst>
          </p:cNvPr>
          <p:cNvGrpSpPr/>
          <p:nvPr/>
        </p:nvGrpSpPr>
        <p:grpSpPr>
          <a:xfrm>
            <a:off x="3806370" y="1844763"/>
            <a:ext cx="5256213" cy="4102037"/>
            <a:chOff x="3806370" y="1844763"/>
            <a:chExt cx="5256213" cy="4102037"/>
          </a:xfrm>
        </p:grpSpPr>
        <p:grpSp>
          <p:nvGrpSpPr>
            <p:cNvPr id="2" name="Group 97">
              <a:extLst>
                <a:ext uri="{FF2B5EF4-FFF2-40B4-BE49-F238E27FC236}">
                  <a16:creationId xmlns:a16="http://schemas.microsoft.com/office/drawing/2014/main" id="{81620158-4246-A298-A2F9-D4EBA40EBA66}"/>
                </a:ext>
              </a:extLst>
            </p:cNvPr>
            <p:cNvGrpSpPr>
              <a:grpSpLocks/>
            </p:cNvGrpSpPr>
            <p:nvPr/>
          </p:nvGrpSpPr>
          <p:grpSpPr bwMode="auto">
            <a:xfrm>
              <a:off x="3806370" y="2586062"/>
              <a:ext cx="4902200" cy="3360738"/>
              <a:chOff x="4014787" y="2743200"/>
              <a:chExt cx="4902200" cy="3360738"/>
            </a:xfrm>
          </p:grpSpPr>
          <p:grpSp>
            <p:nvGrpSpPr>
              <p:cNvPr id="5" name="Group 181">
                <a:extLst>
                  <a:ext uri="{FF2B5EF4-FFF2-40B4-BE49-F238E27FC236}">
                    <a16:creationId xmlns:a16="http://schemas.microsoft.com/office/drawing/2014/main" id="{0583F974-FF4D-6AB1-D580-FEFA5429EB89}"/>
                  </a:ext>
                </a:extLst>
              </p:cNvPr>
              <p:cNvGrpSpPr>
                <a:grpSpLocks/>
              </p:cNvGrpSpPr>
              <p:nvPr/>
            </p:nvGrpSpPr>
            <p:grpSpPr bwMode="auto">
              <a:xfrm>
                <a:off x="4014787" y="2743200"/>
                <a:ext cx="4902200" cy="3360738"/>
                <a:chOff x="2529" y="1728"/>
                <a:chExt cx="3088" cy="2117"/>
              </a:xfrm>
            </p:grpSpPr>
            <p:grpSp>
              <p:nvGrpSpPr>
                <p:cNvPr id="44" name="Group 93">
                  <a:extLst>
                    <a:ext uri="{FF2B5EF4-FFF2-40B4-BE49-F238E27FC236}">
                      <a16:creationId xmlns:a16="http://schemas.microsoft.com/office/drawing/2014/main" id="{1E72E6FB-FC44-CFF0-F691-9F84C6076C1D}"/>
                    </a:ext>
                  </a:extLst>
                </p:cNvPr>
                <p:cNvGrpSpPr>
                  <a:grpSpLocks/>
                </p:cNvGrpSpPr>
                <p:nvPr/>
              </p:nvGrpSpPr>
              <p:grpSpPr bwMode="auto">
                <a:xfrm>
                  <a:off x="2784" y="1728"/>
                  <a:ext cx="2833" cy="2016"/>
                  <a:chOff x="2784" y="1824"/>
                  <a:chExt cx="2833" cy="2016"/>
                </a:xfrm>
              </p:grpSpPr>
              <p:sp>
                <p:nvSpPr>
                  <p:cNvPr id="46" name="Oval 94">
                    <a:extLst>
                      <a:ext uri="{FF2B5EF4-FFF2-40B4-BE49-F238E27FC236}">
                        <a16:creationId xmlns:a16="http://schemas.microsoft.com/office/drawing/2014/main" id="{DCF5A5B2-BA7D-E734-5747-46F8E44F3D22}"/>
                      </a:ext>
                    </a:extLst>
                  </p:cNvPr>
                  <p:cNvSpPr>
                    <a:spLocks noChangeArrowheads="1"/>
                  </p:cNvSpPr>
                  <p:nvPr/>
                </p:nvSpPr>
                <p:spPr bwMode="auto">
                  <a:xfrm>
                    <a:off x="5235" y="2461"/>
                    <a:ext cx="36"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47" name="Line 95">
                    <a:extLst>
                      <a:ext uri="{FF2B5EF4-FFF2-40B4-BE49-F238E27FC236}">
                        <a16:creationId xmlns:a16="http://schemas.microsoft.com/office/drawing/2014/main" id="{8BA44732-72E5-9C55-EDE7-56DA8E0C636A}"/>
                      </a:ext>
                    </a:extLst>
                  </p:cNvPr>
                  <p:cNvSpPr>
                    <a:spLocks noChangeShapeType="1"/>
                  </p:cNvSpPr>
                  <p:nvPr/>
                </p:nvSpPr>
                <p:spPr bwMode="auto">
                  <a:xfrm>
                    <a:off x="5114" y="3244"/>
                    <a:ext cx="274" cy="0"/>
                  </a:xfrm>
                  <a:prstGeom prst="line">
                    <a:avLst/>
                  </a:prstGeom>
                  <a:noFill/>
                  <a:ln w="15875">
                    <a:solidFill>
                      <a:schemeClr val="tx1"/>
                    </a:solidFill>
                    <a:round/>
                    <a:headEnd/>
                    <a:tailEnd/>
                  </a:ln>
                </p:spPr>
                <p:txBody>
                  <a:bodyPr wrap="none" anchor="ctr"/>
                  <a:lstStyle/>
                  <a:p>
                    <a:endParaRPr lang="en-US"/>
                  </a:p>
                </p:txBody>
              </p:sp>
              <p:sp>
                <p:nvSpPr>
                  <p:cNvPr id="48" name="Line 96">
                    <a:extLst>
                      <a:ext uri="{FF2B5EF4-FFF2-40B4-BE49-F238E27FC236}">
                        <a16:creationId xmlns:a16="http://schemas.microsoft.com/office/drawing/2014/main" id="{3FC79447-4A80-3835-6FDE-A657693C6D57}"/>
                      </a:ext>
                    </a:extLst>
                  </p:cNvPr>
                  <p:cNvSpPr>
                    <a:spLocks noChangeShapeType="1"/>
                  </p:cNvSpPr>
                  <p:nvPr/>
                </p:nvSpPr>
                <p:spPr bwMode="auto">
                  <a:xfrm>
                    <a:off x="5114" y="2960"/>
                    <a:ext cx="274" cy="0"/>
                  </a:xfrm>
                  <a:prstGeom prst="line">
                    <a:avLst/>
                  </a:prstGeom>
                  <a:noFill/>
                  <a:ln w="15875">
                    <a:solidFill>
                      <a:schemeClr val="tx1"/>
                    </a:solidFill>
                    <a:round/>
                    <a:headEnd/>
                    <a:tailEnd/>
                  </a:ln>
                </p:spPr>
                <p:txBody>
                  <a:bodyPr wrap="none" anchor="ctr"/>
                  <a:lstStyle/>
                  <a:p>
                    <a:endParaRPr lang="en-US"/>
                  </a:p>
                </p:txBody>
              </p:sp>
              <p:sp>
                <p:nvSpPr>
                  <p:cNvPr id="49" name="Line 97">
                    <a:extLst>
                      <a:ext uri="{FF2B5EF4-FFF2-40B4-BE49-F238E27FC236}">
                        <a16:creationId xmlns:a16="http://schemas.microsoft.com/office/drawing/2014/main" id="{9659C5CE-4FE9-FE1E-BD97-92AB4596F057}"/>
                      </a:ext>
                    </a:extLst>
                  </p:cNvPr>
                  <p:cNvSpPr>
                    <a:spLocks noChangeShapeType="1"/>
                  </p:cNvSpPr>
                  <p:nvPr/>
                </p:nvSpPr>
                <p:spPr bwMode="auto">
                  <a:xfrm flipV="1">
                    <a:off x="5114" y="2473"/>
                    <a:ext cx="274" cy="0"/>
                  </a:xfrm>
                  <a:prstGeom prst="line">
                    <a:avLst/>
                  </a:prstGeom>
                  <a:noFill/>
                  <a:ln w="15875">
                    <a:solidFill>
                      <a:schemeClr val="tx1"/>
                    </a:solidFill>
                    <a:round/>
                    <a:headEnd/>
                    <a:tailEnd/>
                  </a:ln>
                </p:spPr>
                <p:txBody>
                  <a:bodyPr wrap="none" anchor="ctr"/>
                  <a:lstStyle/>
                  <a:p>
                    <a:endParaRPr lang="en-US"/>
                  </a:p>
                </p:txBody>
              </p:sp>
              <p:sp>
                <p:nvSpPr>
                  <p:cNvPr id="50" name="Line 98">
                    <a:extLst>
                      <a:ext uri="{FF2B5EF4-FFF2-40B4-BE49-F238E27FC236}">
                        <a16:creationId xmlns:a16="http://schemas.microsoft.com/office/drawing/2014/main" id="{61B1C91E-47E6-7787-E796-FA87C8A50EB5}"/>
                      </a:ext>
                    </a:extLst>
                  </p:cNvPr>
                  <p:cNvSpPr>
                    <a:spLocks noChangeShapeType="1"/>
                  </p:cNvSpPr>
                  <p:nvPr/>
                </p:nvSpPr>
                <p:spPr bwMode="auto">
                  <a:xfrm flipH="1">
                    <a:off x="5251" y="2473"/>
                    <a:ext cx="0" cy="203"/>
                  </a:xfrm>
                  <a:prstGeom prst="line">
                    <a:avLst/>
                  </a:prstGeom>
                  <a:noFill/>
                  <a:ln w="15875">
                    <a:solidFill>
                      <a:schemeClr val="tx1"/>
                    </a:solidFill>
                    <a:round/>
                    <a:headEnd/>
                    <a:tailEnd/>
                  </a:ln>
                </p:spPr>
                <p:txBody>
                  <a:bodyPr wrap="none" anchor="ctr"/>
                  <a:lstStyle/>
                  <a:p>
                    <a:endParaRPr lang="en-US"/>
                  </a:p>
                </p:txBody>
              </p:sp>
              <p:sp>
                <p:nvSpPr>
                  <p:cNvPr id="51" name="Line 99">
                    <a:extLst>
                      <a:ext uri="{FF2B5EF4-FFF2-40B4-BE49-F238E27FC236}">
                        <a16:creationId xmlns:a16="http://schemas.microsoft.com/office/drawing/2014/main" id="{6BA8BEFA-2D5C-8C26-7B2A-F54366B113C9}"/>
                      </a:ext>
                    </a:extLst>
                  </p:cNvPr>
                  <p:cNvSpPr>
                    <a:spLocks noChangeShapeType="1"/>
                  </p:cNvSpPr>
                  <p:nvPr/>
                </p:nvSpPr>
                <p:spPr bwMode="auto">
                  <a:xfrm>
                    <a:off x="5114" y="2189"/>
                    <a:ext cx="274" cy="0"/>
                  </a:xfrm>
                  <a:prstGeom prst="line">
                    <a:avLst/>
                  </a:prstGeom>
                  <a:noFill/>
                  <a:ln w="15875">
                    <a:solidFill>
                      <a:schemeClr val="tx1"/>
                    </a:solidFill>
                    <a:round/>
                    <a:headEnd/>
                    <a:tailEnd/>
                  </a:ln>
                </p:spPr>
                <p:txBody>
                  <a:bodyPr wrap="none" anchor="ctr"/>
                  <a:lstStyle/>
                  <a:p>
                    <a:endParaRPr lang="en-US"/>
                  </a:p>
                </p:txBody>
              </p:sp>
              <p:sp>
                <p:nvSpPr>
                  <p:cNvPr id="52" name="Line 100">
                    <a:extLst>
                      <a:ext uri="{FF2B5EF4-FFF2-40B4-BE49-F238E27FC236}">
                        <a16:creationId xmlns:a16="http://schemas.microsoft.com/office/drawing/2014/main" id="{A54B222A-D398-24FD-1259-7A95D721A608}"/>
                      </a:ext>
                    </a:extLst>
                  </p:cNvPr>
                  <p:cNvSpPr>
                    <a:spLocks noChangeShapeType="1"/>
                  </p:cNvSpPr>
                  <p:nvPr/>
                </p:nvSpPr>
                <p:spPr bwMode="auto">
                  <a:xfrm flipH="1">
                    <a:off x="5251" y="1824"/>
                    <a:ext cx="0" cy="365"/>
                  </a:xfrm>
                  <a:prstGeom prst="line">
                    <a:avLst/>
                  </a:prstGeom>
                  <a:noFill/>
                  <a:ln w="15875">
                    <a:solidFill>
                      <a:schemeClr val="tx1"/>
                    </a:solidFill>
                    <a:round/>
                    <a:headEnd/>
                    <a:tailEnd/>
                  </a:ln>
                </p:spPr>
                <p:txBody>
                  <a:bodyPr wrap="none" anchor="ctr"/>
                  <a:lstStyle/>
                  <a:p>
                    <a:endParaRPr lang="en-US"/>
                  </a:p>
                </p:txBody>
              </p:sp>
              <p:sp>
                <p:nvSpPr>
                  <p:cNvPr id="53" name="Oval 101">
                    <a:extLst>
                      <a:ext uri="{FF2B5EF4-FFF2-40B4-BE49-F238E27FC236}">
                        <a16:creationId xmlns:a16="http://schemas.microsoft.com/office/drawing/2014/main" id="{E8E4B7CC-7607-518F-2220-54167F4C1858}"/>
                      </a:ext>
                    </a:extLst>
                  </p:cNvPr>
                  <p:cNvSpPr>
                    <a:spLocks noChangeArrowheads="1"/>
                  </p:cNvSpPr>
                  <p:nvPr/>
                </p:nvSpPr>
                <p:spPr bwMode="auto">
                  <a:xfrm>
                    <a:off x="5232" y="2175"/>
                    <a:ext cx="35" cy="36"/>
                  </a:xfrm>
                  <a:prstGeom prst="ellipse">
                    <a:avLst/>
                  </a:prstGeom>
                  <a:solidFill>
                    <a:schemeClr val="tx1"/>
                  </a:solidFill>
                  <a:ln w="9525">
                    <a:solidFill>
                      <a:schemeClr val="tx1"/>
                    </a:solidFill>
                    <a:round/>
                    <a:headEnd/>
                    <a:tailEnd/>
                  </a:ln>
                </p:spPr>
                <p:txBody>
                  <a:bodyPr wrap="none" anchor="ctr"/>
                  <a:lstStyle/>
                  <a:p>
                    <a:endParaRPr lang="en-US"/>
                  </a:p>
                </p:txBody>
              </p:sp>
              <p:sp>
                <p:nvSpPr>
                  <p:cNvPr id="54" name="Text Box 102">
                    <a:extLst>
                      <a:ext uri="{FF2B5EF4-FFF2-40B4-BE49-F238E27FC236}">
                        <a16:creationId xmlns:a16="http://schemas.microsoft.com/office/drawing/2014/main" id="{184D4FD9-F7D2-4876-AFE0-2543F38ED1BF}"/>
                      </a:ext>
                    </a:extLst>
                  </p:cNvPr>
                  <p:cNvSpPr txBox="1">
                    <a:spLocks noChangeArrowheads="1"/>
                  </p:cNvSpPr>
                  <p:nvPr/>
                </p:nvSpPr>
                <p:spPr bwMode="auto">
                  <a:xfrm>
                    <a:off x="5399" y="2120"/>
                    <a:ext cx="197" cy="192"/>
                  </a:xfrm>
                  <a:prstGeom prst="rect">
                    <a:avLst/>
                  </a:prstGeom>
                  <a:noFill/>
                  <a:ln w="9525">
                    <a:noFill/>
                    <a:miter lim="800000"/>
                    <a:headEnd/>
                    <a:tailEnd/>
                  </a:ln>
                </p:spPr>
                <p:txBody>
                  <a:bodyPr wrap="none">
                    <a:spAutoFit/>
                  </a:bodyPr>
                  <a:lstStyle/>
                  <a:p>
                    <a:pPr eaLnBrk="0" hangingPunct="0"/>
                    <a:r>
                      <a:rPr lang="en-US" sz="1400" b="1" i="1"/>
                      <a:t>A</a:t>
                    </a:r>
                  </a:p>
                </p:txBody>
              </p:sp>
              <p:sp>
                <p:nvSpPr>
                  <p:cNvPr id="55" name="Text Box 103">
                    <a:extLst>
                      <a:ext uri="{FF2B5EF4-FFF2-40B4-BE49-F238E27FC236}">
                        <a16:creationId xmlns:a16="http://schemas.microsoft.com/office/drawing/2014/main" id="{7A94EFEE-15B1-27AD-0692-48251F836B00}"/>
                      </a:ext>
                    </a:extLst>
                  </p:cNvPr>
                  <p:cNvSpPr txBox="1">
                    <a:spLocks noChangeArrowheads="1"/>
                  </p:cNvSpPr>
                  <p:nvPr/>
                </p:nvSpPr>
                <p:spPr bwMode="auto">
                  <a:xfrm>
                    <a:off x="5393" y="2384"/>
                    <a:ext cx="224" cy="192"/>
                  </a:xfrm>
                  <a:prstGeom prst="rect">
                    <a:avLst/>
                  </a:prstGeom>
                  <a:noFill/>
                  <a:ln w="9525">
                    <a:noFill/>
                    <a:miter lim="800000"/>
                    <a:headEnd/>
                    <a:tailEnd/>
                  </a:ln>
                </p:spPr>
                <p:txBody>
                  <a:bodyPr wrap="none">
                    <a:spAutoFit/>
                  </a:bodyPr>
                  <a:lstStyle/>
                  <a:p>
                    <a:pPr eaLnBrk="0" hangingPunct="0"/>
                    <a:r>
                      <a:rPr lang="en-US" sz="1400" b="1" i="1"/>
                      <a:t>A'</a:t>
                    </a:r>
                  </a:p>
                </p:txBody>
              </p:sp>
              <p:sp>
                <p:nvSpPr>
                  <p:cNvPr id="56" name="Text Box 104">
                    <a:extLst>
                      <a:ext uri="{FF2B5EF4-FFF2-40B4-BE49-F238E27FC236}">
                        <a16:creationId xmlns:a16="http://schemas.microsoft.com/office/drawing/2014/main" id="{7EBD6956-7D4A-ADF7-17B4-5274A4257D70}"/>
                      </a:ext>
                    </a:extLst>
                  </p:cNvPr>
                  <p:cNvSpPr txBox="1">
                    <a:spLocks noChangeArrowheads="1"/>
                  </p:cNvSpPr>
                  <p:nvPr/>
                </p:nvSpPr>
                <p:spPr bwMode="auto">
                  <a:xfrm>
                    <a:off x="5387" y="2879"/>
                    <a:ext cx="197" cy="192"/>
                  </a:xfrm>
                  <a:prstGeom prst="rect">
                    <a:avLst/>
                  </a:prstGeom>
                  <a:noFill/>
                  <a:ln w="9525">
                    <a:noFill/>
                    <a:miter lim="800000"/>
                    <a:headEnd/>
                    <a:tailEnd/>
                  </a:ln>
                </p:spPr>
                <p:txBody>
                  <a:bodyPr wrap="none">
                    <a:spAutoFit/>
                  </a:bodyPr>
                  <a:lstStyle/>
                  <a:p>
                    <a:pPr eaLnBrk="0" hangingPunct="0"/>
                    <a:r>
                      <a:rPr lang="en-US" sz="1400" b="1" i="1"/>
                      <a:t>B</a:t>
                    </a:r>
                  </a:p>
                </p:txBody>
              </p:sp>
              <p:sp>
                <p:nvSpPr>
                  <p:cNvPr id="57" name="Text Box 105">
                    <a:extLst>
                      <a:ext uri="{FF2B5EF4-FFF2-40B4-BE49-F238E27FC236}">
                        <a16:creationId xmlns:a16="http://schemas.microsoft.com/office/drawing/2014/main" id="{1CCFD8A8-E140-089D-7A8A-34966AC08CA4}"/>
                      </a:ext>
                    </a:extLst>
                  </p:cNvPr>
                  <p:cNvSpPr txBox="1">
                    <a:spLocks noChangeArrowheads="1"/>
                  </p:cNvSpPr>
                  <p:nvPr/>
                </p:nvSpPr>
                <p:spPr bwMode="auto">
                  <a:xfrm>
                    <a:off x="5387" y="3163"/>
                    <a:ext cx="224" cy="192"/>
                  </a:xfrm>
                  <a:prstGeom prst="rect">
                    <a:avLst/>
                  </a:prstGeom>
                  <a:noFill/>
                  <a:ln w="9525">
                    <a:noFill/>
                    <a:miter lim="800000"/>
                    <a:headEnd/>
                    <a:tailEnd/>
                  </a:ln>
                </p:spPr>
                <p:txBody>
                  <a:bodyPr wrap="none">
                    <a:spAutoFit/>
                  </a:bodyPr>
                  <a:lstStyle/>
                  <a:p>
                    <a:pPr eaLnBrk="0" hangingPunct="0"/>
                    <a:r>
                      <a:rPr lang="en-US" sz="1400" b="1" i="1"/>
                      <a:t>B'</a:t>
                    </a:r>
                  </a:p>
                </p:txBody>
              </p:sp>
              <p:sp>
                <p:nvSpPr>
                  <p:cNvPr id="58" name="Line 106">
                    <a:extLst>
                      <a:ext uri="{FF2B5EF4-FFF2-40B4-BE49-F238E27FC236}">
                        <a16:creationId xmlns:a16="http://schemas.microsoft.com/office/drawing/2014/main" id="{5BF06A4B-1746-56BE-7F52-C7F3BE6002C6}"/>
                      </a:ext>
                    </a:extLst>
                  </p:cNvPr>
                  <p:cNvSpPr>
                    <a:spLocks noChangeShapeType="1"/>
                  </p:cNvSpPr>
                  <p:nvPr/>
                </p:nvSpPr>
                <p:spPr bwMode="auto">
                  <a:xfrm flipH="1">
                    <a:off x="5251" y="2757"/>
                    <a:ext cx="0" cy="203"/>
                  </a:xfrm>
                  <a:prstGeom prst="line">
                    <a:avLst/>
                  </a:prstGeom>
                  <a:noFill/>
                  <a:ln w="15875">
                    <a:solidFill>
                      <a:schemeClr val="tx1"/>
                    </a:solidFill>
                    <a:round/>
                    <a:headEnd/>
                    <a:tailEnd/>
                  </a:ln>
                </p:spPr>
                <p:txBody>
                  <a:bodyPr wrap="none" anchor="ctr"/>
                  <a:lstStyle/>
                  <a:p>
                    <a:endParaRPr lang="en-US"/>
                  </a:p>
                </p:txBody>
              </p:sp>
              <p:sp>
                <p:nvSpPr>
                  <p:cNvPr id="59" name="Oval 107">
                    <a:extLst>
                      <a:ext uri="{FF2B5EF4-FFF2-40B4-BE49-F238E27FC236}">
                        <a16:creationId xmlns:a16="http://schemas.microsoft.com/office/drawing/2014/main" id="{AAE1D381-593A-7DFA-ADFB-38314B9D9EC9}"/>
                      </a:ext>
                    </a:extLst>
                  </p:cNvPr>
                  <p:cNvSpPr>
                    <a:spLocks noChangeArrowheads="1"/>
                  </p:cNvSpPr>
                  <p:nvPr/>
                </p:nvSpPr>
                <p:spPr bwMode="auto">
                  <a:xfrm>
                    <a:off x="5232" y="2946"/>
                    <a:ext cx="35" cy="36"/>
                  </a:xfrm>
                  <a:prstGeom prst="ellipse">
                    <a:avLst/>
                  </a:prstGeom>
                  <a:solidFill>
                    <a:schemeClr val="tx1"/>
                  </a:solidFill>
                  <a:ln w="9525">
                    <a:solidFill>
                      <a:schemeClr val="tx1"/>
                    </a:solidFill>
                    <a:round/>
                    <a:headEnd/>
                    <a:tailEnd/>
                  </a:ln>
                </p:spPr>
                <p:txBody>
                  <a:bodyPr wrap="none" anchor="ctr"/>
                  <a:lstStyle/>
                  <a:p>
                    <a:endParaRPr lang="en-US"/>
                  </a:p>
                </p:txBody>
              </p:sp>
              <p:sp>
                <p:nvSpPr>
                  <p:cNvPr id="60" name="Line 108">
                    <a:extLst>
                      <a:ext uri="{FF2B5EF4-FFF2-40B4-BE49-F238E27FC236}">
                        <a16:creationId xmlns:a16="http://schemas.microsoft.com/office/drawing/2014/main" id="{C85C5CEF-9EC4-28FA-784B-F1C6D9767BB8}"/>
                      </a:ext>
                    </a:extLst>
                  </p:cNvPr>
                  <p:cNvSpPr>
                    <a:spLocks noChangeShapeType="1"/>
                  </p:cNvSpPr>
                  <p:nvPr/>
                </p:nvSpPr>
                <p:spPr bwMode="auto">
                  <a:xfrm>
                    <a:off x="3195" y="3772"/>
                    <a:ext cx="868" cy="0"/>
                  </a:xfrm>
                  <a:prstGeom prst="line">
                    <a:avLst/>
                  </a:prstGeom>
                  <a:noFill/>
                  <a:ln w="15875">
                    <a:solidFill>
                      <a:schemeClr val="tx1"/>
                    </a:solidFill>
                    <a:round/>
                    <a:headEnd/>
                    <a:tailEnd/>
                  </a:ln>
                </p:spPr>
                <p:txBody>
                  <a:bodyPr wrap="none" anchor="ctr"/>
                  <a:lstStyle/>
                  <a:p>
                    <a:endParaRPr lang="en-US"/>
                  </a:p>
                </p:txBody>
              </p:sp>
              <p:sp>
                <p:nvSpPr>
                  <p:cNvPr id="61" name="Line 109">
                    <a:extLst>
                      <a:ext uri="{FF2B5EF4-FFF2-40B4-BE49-F238E27FC236}">
                        <a16:creationId xmlns:a16="http://schemas.microsoft.com/office/drawing/2014/main" id="{EC4DDFCB-33DB-5AFC-A5E5-EF268A2592F0}"/>
                      </a:ext>
                    </a:extLst>
                  </p:cNvPr>
                  <p:cNvSpPr>
                    <a:spLocks noChangeShapeType="1"/>
                  </p:cNvSpPr>
                  <p:nvPr/>
                </p:nvSpPr>
                <p:spPr bwMode="auto">
                  <a:xfrm flipV="1">
                    <a:off x="4246" y="3772"/>
                    <a:ext cx="228" cy="0"/>
                  </a:xfrm>
                  <a:prstGeom prst="line">
                    <a:avLst/>
                  </a:prstGeom>
                  <a:noFill/>
                  <a:ln w="15875">
                    <a:solidFill>
                      <a:schemeClr val="tx1"/>
                    </a:solidFill>
                    <a:round/>
                    <a:headEnd/>
                    <a:tailEnd/>
                  </a:ln>
                </p:spPr>
                <p:txBody>
                  <a:bodyPr wrap="none" anchor="ctr"/>
                  <a:lstStyle/>
                  <a:p>
                    <a:endParaRPr lang="en-US"/>
                  </a:p>
                </p:txBody>
              </p:sp>
              <p:grpSp>
                <p:nvGrpSpPr>
                  <p:cNvPr id="62" name="Group 110">
                    <a:extLst>
                      <a:ext uri="{FF2B5EF4-FFF2-40B4-BE49-F238E27FC236}">
                        <a16:creationId xmlns:a16="http://schemas.microsoft.com/office/drawing/2014/main" id="{4E2F3F3A-9BDB-05B7-FE14-8B390D932900}"/>
                      </a:ext>
                    </a:extLst>
                  </p:cNvPr>
                  <p:cNvGrpSpPr>
                    <a:grpSpLocks/>
                  </p:cNvGrpSpPr>
                  <p:nvPr/>
                </p:nvGrpSpPr>
                <p:grpSpPr bwMode="auto">
                  <a:xfrm>
                    <a:off x="4337" y="2108"/>
                    <a:ext cx="262" cy="184"/>
                    <a:chOff x="6768" y="11808"/>
                    <a:chExt cx="1008" cy="792"/>
                  </a:xfrm>
                </p:grpSpPr>
                <p:sp>
                  <p:nvSpPr>
                    <p:cNvPr id="130" name="Freeform 111">
                      <a:extLst>
                        <a:ext uri="{FF2B5EF4-FFF2-40B4-BE49-F238E27FC236}">
                          <a16:creationId xmlns:a16="http://schemas.microsoft.com/office/drawing/2014/main" id="{88996D67-9F2B-0B83-66B0-DABC35E95313}"/>
                        </a:ext>
                      </a:extLst>
                    </p:cNvPr>
                    <p:cNvSpPr>
                      <a:spLocks/>
                    </p:cNvSpPr>
                    <p:nvPr/>
                  </p:nvSpPr>
                  <p:spPr bwMode="auto">
                    <a:xfrm>
                      <a:off x="6768" y="11808"/>
                      <a:ext cx="144" cy="792"/>
                    </a:xfrm>
                    <a:custGeom>
                      <a:avLst/>
                      <a:gdLst>
                        <a:gd name="T0" fmla="*/ 0 w 288"/>
                        <a:gd name="T1" fmla="*/ 0 h 864"/>
                        <a:gd name="T2" fmla="*/ 5 w 288"/>
                        <a:gd name="T3" fmla="*/ 257 h 864"/>
                        <a:gd name="T4" fmla="*/ 0 w 288"/>
                        <a:gd name="T5" fmla="*/ 513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19050">
                      <a:solidFill>
                        <a:srgbClr val="000000"/>
                      </a:solidFill>
                      <a:round/>
                      <a:headEnd/>
                      <a:tailEnd/>
                    </a:ln>
                  </p:spPr>
                  <p:txBody>
                    <a:bodyPr/>
                    <a:lstStyle/>
                    <a:p>
                      <a:endParaRPr lang="en-US"/>
                    </a:p>
                  </p:txBody>
                </p:sp>
                <p:sp>
                  <p:nvSpPr>
                    <p:cNvPr id="131" name="Line 112">
                      <a:extLst>
                        <a:ext uri="{FF2B5EF4-FFF2-40B4-BE49-F238E27FC236}">
                          <a16:creationId xmlns:a16="http://schemas.microsoft.com/office/drawing/2014/main" id="{7ED5D54D-7505-8FD4-6071-556DDA4D8CAA}"/>
                        </a:ext>
                      </a:extLst>
                    </p:cNvPr>
                    <p:cNvSpPr>
                      <a:spLocks noChangeShapeType="1"/>
                    </p:cNvSpPr>
                    <p:nvPr/>
                  </p:nvSpPr>
                  <p:spPr bwMode="auto">
                    <a:xfrm>
                      <a:off x="6768" y="11808"/>
                      <a:ext cx="360" cy="0"/>
                    </a:xfrm>
                    <a:prstGeom prst="line">
                      <a:avLst/>
                    </a:prstGeom>
                    <a:noFill/>
                    <a:ln w="19050">
                      <a:solidFill>
                        <a:srgbClr val="000000"/>
                      </a:solidFill>
                      <a:round/>
                      <a:headEnd/>
                      <a:tailEnd/>
                    </a:ln>
                  </p:spPr>
                  <p:txBody>
                    <a:bodyPr/>
                    <a:lstStyle/>
                    <a:p>
                      <a:endParaRPr lang="en-US"/>
                    </a:p>
                  </p:txBody>
                </p:sp>
                <p:sp>
                  <p:nvSpPr>
                    <p:cNvPr id="132" name="Line 113">
                      <a:extLst>
                        <a:ext uri="{FF2B5EF4-FFF2-40B4-BE49-F238E27FC236}">
                          <a16:creationId xmlns:a16="http://schemas.microsoft.com/office/drawing/2014/main" id="{757FFF8B-B271-1CEC-6B0E-A04DD90227FE}"/>
                        </a:ext>
                      </a:extLst>
                    </p:cNvPr>
                    <p:cNvSpPr>
                      <a:spLocks noChangeShapeType="1"/>
                    </p:cNvSpPr>
                    <p:nvPr/>
                  </p:nvSpPr>
                  <p:spPr bwMode="auto">
                    <a:xfrm>
                      <a:off x="6768" y="12600"/>
                      <a:ext cx="360" cy="0"/>
                    </a:xfrm>
                    <a:prstGeom prst="line">
                      <a:avLst/>
                    </a:prstGeom>
                    <a:noFill/>
                    <a:ln w="19050">
                      <a:solidFill>
                        <a:srgbClr val="000000"/>
                      </a:solidFill>
                      <a:round/>
                      <a:headEnd/>
                      <a:tailEnd/>
                    </a:ln>
                  </p:spPr>
                  <p:txBody>
                    <a:bodyPr/>
                    <a:lstStyle/>
                    <a:p>
                      <a:endParaRPr lang="en-US"/>
                    </a:p>
                  </p:txBody>
                </p:sp>
                <p:sp>
                  <p:nvSpPr>
                    <p:cNvPr id="133" name="Freeform 114">
                      <a:extLst>
                        <a:ext uri="{FF2B5EF4-FFF2-40B4-BE49-F238E27FC236}">
                          <a16:creationId xmlns:a16="http://schemas.microsoft.com/office/drawing/2014/main" id="{C037EFD8-787E-6610-9700-F2205AF92264}"/>
                        </a:ext>
                      </a:extLst>
                    </p:cNvPr>
                    <p:cNvSpPr>
                      <a:spLocks/>
                    </p:cNvSpPr>
                    <p:nvPr/>
                  </p:nvSpPr>
                  <p:spPr bwMode="auto">
                    <a:xfrm>
                      <a:off x="7128" y="11808"/>
                      <a:ext cx="648" cy="432"/>
                    </a:xfrm>
                    <a:custGeom>
                      <a:avLst/>
                      <a:gdLst>
                        <a:gd name="T0" fmla="*/ 0 w 576"/>
                        <a:gd name="T1" fmla="*/ 0 h 432"/>
                        <a:gd name="T2" fmla="*/ 875 w 576"/>
                        <a:gd name="T3" fmla="*/ 144 h 432"/>
                        <a:gd name="T4" fmla="*/ 1167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19050">
                      <a:solidFill>
                        <a:srgbClr val="000000"/>
                      </a:solidFill>
                      <a:round/>
                      <a:headEnd/>
                      <a:tailEnd/>
                    </a:ln>
                  </p:spPr>
                  <p:txBody>
                    <a:bodyPr/>
                    <a:lstStyle/>
                    <a:p>
                      <a:endParaRPr lang="en-US"/>
                    </a:p>
                  </p:txBody>
                </p:sp>
                <p:sp>
                  <p:nvSpPr>
                    <p:cNvPr id="134" name="Freeform 115">
                      <a:extLst>
                        <a:ext uri="{FF2B5EF4-FFF2-40B4-BE49-F238E27FC236}">
                          <a16:creationId xmlns:a16="http://schemas.microsoft.com/office/drawing/2014/main" id="{0BBF4890-EC6E-3329-7356-60295DA3CCD2}"/>
                        </a:ext>
                      </a:extLst>
                    </p:cNvPr>
                    <p:cNvSpPr>
                      <a:spLocks/>
                    </p:cNvSpPr>
                    <p:nvPr/>
                  </p:nvSpPr>
                  <p:spPr bwMode="auto">
                    <a:xfrm flipV="1">
                      <a:off x="7128" y="12168"/>
                      <a:ext cx="648" cy="432"/>
                    </a:xfrm>
                    <a:custGeom>
                      <a:avLst/>
                      <a:gdLst>
                        <a:gd name="T0" fmla="*/ 0 w 576"/>
                        <a:gd name="T1" fmla="*/ 0 h 432"/>
                        <a:gd name="T2" fmla="*/ 875 w 576"/>
                        <a:gd name="T3" fmla="*/ 144 h 432"/>
                        <a:gd name="T4" fmla="*/ 1167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19050">
                      <a:solidFill>
                        <a:srgbClr val="000000"/>
                      </a:solidFill>
                      <a:round/>
                      <a:headEnd/>
                      <a:tailEnd/>
                    </a:ln>
                  </p:spPr>
                  <p:txBody>
                    <a:bodyPr/>
                    <a:lstStyle/>
                    <a:p>
                      <a:endParaRPr lang="en-US"/>
                    </a:p>
                  </p:txBody>
                </p:sp>
              </p:grpSp>
              <p:sp>
                <p:nvSpPr>
                  <p:cNvPr id="63" name="AutoShape 116">
                    <a:extLst>
                      <a:ext uri="{FF2B5EF4-FFF2-40B4-BE49-F238E27FC236}">
                        <a16:creationId xmlns:a16="http://schemas.microsoft.com/office/drawing/2014/main" id="{1D9C1D28-BAF1-5B96-B7BC-624BC970562A}"/>
                      </a:ext>
                    </a:extLst>
                  </p:cNvPr>
                  <p:cNvSpPr>
                    <a:spLocks noChangeArrowheads="1"/>
                  </p:cNvSpPr>
                  <p:nvPr/>
                </p:nvSpPr>
                <p:spPr bwMode="auto">
                  <a:xfrm>
                    <a:off x="3743" y="1986"/>
                    <a:ext cx="235" cy="184"/>
                  </a:xfrm>
                  <a:prstGeom prst="flowChartDelay">
                    <a:avLst/>
                  </a:prstGeom>
                  <a:noFill/>
                  <a:ln w="19050">
                    <a:solidFill>
                      <a:srgbClr val="000000"/>
                    </a:solidFill>
                    <a:miter lim="800000"/>
                    <a:headEnd/>
                    <a:tailEnd/>
                  </a:ln>
                </p:spPr>
                <p:txBody>
                  <a:bodyPr/>
                  <a:lstStyle/>
                  <a:p>
                    <a:endParaRPr lang="en-US"/>
                  </a:p>
                </p:txBody>
              </p:sp>
              <p:sp>
                <p:nvSpPr>
                  <p:cNvPr id="64" name="AutoShape 117">
                    <a:extLst>
                      <a:ext uri="{FF2B5EF4-FFF2-40B4-BE49-F238E27FC236}">
                        <a16:creationId xmlns:a16="http://schemas.microsoft.com/office/drawing/2014/main" id="{371E0429-AC29-CFC2-E55A-4BC24238AE7A}"/>
                      </a:ext>
                    </a:extLst>
                  </p:cNvPr>
                  <p:cNvSpPr>
                    <a:spLocks noChangeArrowheads="1"/>
                  </p:cNvSpPr>
                  <p:nvPr/>
                </p:nvSpPr>
                <p:spPr bwMode="auto">
                  <a:xfrm>
                    <a:off x="3743" y="2270"/>
                    <a:ext cx="235" cy="184"/>
                  </a:xfrm>
                  <a:prstGeom prst="flowChartDelay">
                    <a:avLst/>
                  </a:prstGeom>
                  <a:noFill/>
                  <a:ln w="19050">
                    <a:solidFill>
                      <a:srgbClr val="000000"/>
                    </a:solidFill>
                    <a:miter lim="800000"/>
                    <a:headEnd/>
                    <a:tailEnd/>
                  </a:ln>
                </p:spPr>
                <p:txBody>
                  <a:bodyPr/>
                  <a:lstStyle/>
                  <a:p>
                    <a:endParaRPr lang="en-US"/>
                  </a:p>
                </p:txBody>
              </p:sp>
              <p:sp>
                <p:nvSpPr>
                  <p:cNvPr id="65" name="Line 118">
                    <a:extLst>
                      <a:ext uri="{FF2B5EF4-FFF2-40B4-BE49-F238E27FC236}">
                        <a16:creationId xmlns:a16="http://schemas.microsoft.com/office/drawing/2014/main" id="{4942D7CE-648A-0736-23B2-7FA8E35ABEDC}"/>
                      </a:ext>
                    </a:extLst>
                  </p:cNvPr>
                  <p:cNvSpPr>
                    <a:spLocks noChangeShapeType="1"/>
                  </p:cNvSpPr>
                  <p:nvPr/>
                </p:nvSpPr>
                <p:spPr bwMode="auto">
                  <a:xfrm flipV="1">
                    <a:off x="4154" y="2270"/>
                    <a:ext cx="199" cy="0"/>
                  </a:xfrm>
                  <a:prstGeom prst="line">
                    <a:avLst/>
                  </a:prstGeom>
                  <a:noFill/>
                  <a:ln w="15875">
                    <a:solidFill>
                      <a:schemeClr val="tx1"/>
                    </a:solidFill>
                    <a:round/>
                    <a:headEnd/>
                    <a:tailEnd/>
                  </a:ln>
                </p:spPr>
                <p:txBody>
                  <a:bodyPr wrap="none" anchor="ctr"/>
                  <a:lstStyle/>
                  <a:p>
                    <a:endParaRPr lang="en-US"/>
                  </a:p>
                </p:txBody>
              </p:sp>
              <p:sp>
                <p:nvSpPr>
                  <p:cNvPr id="66" name="Line 119">
                    <a:extLst>
                      <a:ext uri="{FF2B5EF4-FFF2-40B4-BE49-F238E27FC236}">
                        <a16:creationId xmlns:a16="http://schemas.microsoft.com/office/drawing/2014/main" id="{103045F0-E37C-8E4B-D374-B1AB4B2CEFEF}"/>
                      </a:ext>
                    </a:extLst>
                  </p:cNvPr>
                  <p:cNvSpPr>
                    <a:spLocks noChangeShapeType="1"/>
                  </p:cNvSpPr>
                  <p:nvPr/>
                </p:nvSpPr>
                <p:spPr bwMode="auto">
                  <a:xfrm>
                    <a:off x="3972" y="2067"/>
                    <a:ext cx="182" cy="0"/>
                  </a:xfrm>
                  <a:prstGeom prst="line">
                    <a:avLst/>
                  </a:prstGeom>
                  <a:noFill/>
                  <a:ln w="15875">
                    <a:solidFill>
                      <a:schemeClr val="tx1"/>
                    </a:solidFill>
                    <a:round/>
                    <a:headEnd/>
                    <a:tailEnd/>
                  </a:ln>
                </p:spPr>
                <p:txBody>
                  <a:bodyPr wrap="none" anchor="ctr"/>
                  <a:lstStyle/>
                  <a:p>
                    <a:endParaRPr lang="en-US"/>
                  </a:p>
                </p:txBody>
              </p:sp>
              <p:sp>
                <p:nvSpPr>
                  <p:cNvPr id="67" name="Line 120">
                    <a:extLst>
                      <a:ext uri="{FF2B5EF4-FFF2-40B4-BE49-F238E27FC236}">
                        <a16:creationId xmlns:a16="http://schemas.microsoft.com/office/drawing/2014/main" id="{D38FC682-A603-53EB-F62F-9E79F262CC54}"/>
                      </a:ext>
                    </a:extLst>
                  </p:cNvPr>
                  <p:cNvSpPr>
                    <a:spLocks noChangeShapeType="1"/>
                  </p:cNvSpPr>
                  <p:nvPr/>
                </p:nvSpPr>
                <p:spPr bwMode="auto">
                  <a:xfrm flipV="1">
                    <a:off x="3972" y="2351"/>
                    <a:ext cx="182" cy="0"/>
                  </a:xfrm>
                  <a:prstGeom prst="line">
                    <a:avLst/>
                  </a:prstGeom>
                  <a:noFill/>
                  <a:ln w="15875">
                    <a:solidFill>
                      <a:schemeClr val="tx1"/>
                    </a:solidFill>
                    <a:round/>
                    <a:headEnd/>
                    <a:tailEnd/>
                  </a:ln>
                </p:spPr>
                <p:txBody>
                  <a:bodyPr wrap="none" anchor="ctr"/>
                  <a:lstStyle/>
                  <a:p>
                    <a:endParaRPr lang="en-US"/>
                  </a:p>
                </p:txBody>
              </p:sp>
              <p:sp>
                <p:nvSpPr>
                  <p:cNvPr id="68" name="Line 121">
                    <a:extLst>
                      <a:ext uri="{FF2B5EF4-FFF2-40B4-BE49-F238E27FC236}">
                        <a16:creationId xmlns:a16="http://schemas.microsoft.com/office/drawing/2014/main" id="{05E3B580-800A-E6A6-9494-01B27642332B}"/>
                      </a:ext>
                    </a:extLst>
                  </p:cNvPr>
                  <p:cNvSpPr>
                    <a:spLocks noChangeShapeType="1"/>
                  </p:cNvSpPr>
                  <p:nvPr/>
                </p:nvSpPr>
                <p:spPr bwMode="auto">
                  <a:xfrm flipH="1">
                    <a:off x="4154" y="2067"/>
                    <a:ext cx="0" cy="82"/>
                  </a:xfrm>
                  <a:prstGeom prst="line">
                    <a:avLst/>
                  </a:prstGeom>
                  <a:noFill/>
                  <a:ln w="15875">
                    <a:solidFill>
                      <a:schemeClr val="tx1"/>
                    </a:solidFill>
                    <a:round/>
                    <a:headEnd/>
                    <a:tailEnd/>
                  </a:ln>
                </p:spPr>
                <p:txBody>
                  <a:bodyPr wrap="none" anchor="ctr"/>
                  <a:lstStyle/>
                  <a:p>
                    <a:endParaRPr lang="en-US"/>
                  </a:p>
                </p:txBody>
              </p:sp>
              <p:sp>
                <p:nvSpPr>
                  <p:cNvPr id="69" name="Line 122">
                    <a:extLst>
                      <a:ext uri="{FF2B5EF4-FFF2-40B4-BE49-F238E27FC236}">
                        <a16:creationId xmlns:a16="http://schemas.microsoft.com/office/drawing/2014/main" id="{A41D813F-C37E-2881-AAF3-AF745660428B}"/>
                      </a:ext>
                    </a:extLst>
                  </p:cNvPr>
                  <p:cNvSpPr>
                    <a:spLocks noChangeShapeType="1"/>
                  </p:cNvSpPr>
                  <p:nvPr/>
                </p:nvSpPr>
                <p:spPr bwMode="auto">
                  <a:xfrm flipH="1">
                    <a:off x="4154" y="2270"/>
                    <a:ext cx="0" cy="81"/>
                  </a:xfrm>
                  <a:prstGeom prst="line">
                    <a:avLst/>
                  </a:prstGeom>
                  <a:noFill/>
                  <a:ln w="15875">
                    <a:solidFill>
                      <a:schemeClr val="tx1"/>
                    </a:solidFill>
                    <a:round/>
                    <a:headEnd/>
                    <a:tailEnd/>
                  </a:ln>
                </p:spPr>
                <p:txBody>
                  <a:bodyPr wrap="none" anchor="ctr"/>
                  <a:lstStyle/>
                  <a:p>
                    <a:endParaRPr lang="en-US"/>
                  </a:p>
                </p:txBody>
              </p:sp>
              <p:sp>
                <p:nvSpPr>
                  <p:cNvPr id="70" name="Line 123">
                    <a:extLst>
                      <a:ext uri="{FF2B5EF4-FFF2-40B4-BE49-F238E27FC236}">
                        <a16:creationId xmlns:a16="http://schemas.microsoft.com/office/drawing/2014/main" id="{9975B6D0-2EE0-2B56-4C07-3827BF5B8A06}"/>
                      </a:ext>
                    </a:extLst>
                  </p:cNvPr>
                  <p:cNvSpPr>
                    <a:spLocks noChangeShapeType="1"/>
                  </p:cNvSpPr>
                  <p:nvPr/>
                </p:nvSpPr>
                <p:spPr bwMode="auto">
                  <a:xfrm flipV="1">
                    <a:off x="4154" y="2149"/>
                    <a:ext cx="199" cy="0"/>
                  </a:xfrm>
                  <a:prstGeom prst="line">
                    <a:avLst/>
                  </a:prstGeom>
                  <a:noFill/>
                  <a:ln w="15875">
                    <a:solidFill>
                      <a:schemeClr val="tx1"/>
                    </a:solidFill>
                    <a:round/>
                    <a:headEnd/>
                    <a:tailEnd/>
                  </a:ln>
                </p:spPr>
                <p:txBody>
                  <a:bodyPr wrap="none" anchor="ctr"/>
                  <a:lstStyle/>
                  <a:p>
                    <a:endParaRPr lang="en-US"/>
                  </a:p>
                </p:txBody>
              </p:sp>
              <p:sp>
                <p:nvSpPr>
                  <p:cNvPr id="71" name="Oval 124">
                    <a:extLst>
                      <a:ext uri="{FF2B5EF4-FFF2-40B4-BE49-F238E27FC236}">
                        <a16:creationId xmlns:a16="http://schemas.microsoft.com/office/drawing/2014/main" id="{27DBE428-C7B5-C89E-8FFB-E876C8759ED3}"/>
                      </a:ext>
                    </a:extLst>
                  </p:cNvPr>
                  <p:cNvSpPr>
                    <a:spLocks noChangeArrowheads="1"/>
                  </p:cNvSpPr>
                  <p:nvPr/>
                </p:nvSpPr>
                <p:spPr bwMode="auto">
                  <a:xfrm>
                    <a:off x="3354" y="2007"/>
                    <a:ext cx="35"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72" name="AutoShape 125">
                    <a:extLst>
                      <a:ext uri="{FF2B5EF4-FFF2-40B4-BE49-F238E27FC236}">
                        <a16:creationId xmlns:a16="http://schemas.microsoft.com/office/drawing/2014/main" id="{E993D03A-8870-6B8F-6D22-000B37D969B9}"/>
                      </a:ext>
                    </a:extLst>
                  </p:cNvPr>
                  <p:cNvSpPr>
                    <a:spLocks noChangeArrowheads="1"/>
                  </p:cNvSpPr>
                  <p:nvPr/>
                </p:nvSpPr>
                <p:spPr bwMode="auto">
                  <a:xfrm>
                    <a:off x="4657" y="3488"/>
                    <a:ext cx="235" cy="183"/>
                  </a:xfrm>
                  <a:prstGeom prst="flowChartDelay">
                    <a:avLst/>
                  </a:prstGeom>
                  <a:noFill/>
                  <a:ln w="19050">
                    <a:solidFill>
                      <a:srgbClr val="000000"/>
                    </a:solidFill>
                    <a:miter lim="800000"/>
                    <a:headEnd/>
                    <a:tailEnd/>
                  </a:ln>
                </p:spPr>
                <p:txBody>
                  <a:bodyPr/>
                  <a:lstStyle/>
                  <a:p>
                    <a:endParaRPr lang="en-US"/>
                  </a:p>
                </p:txBody>
              </p:sp>
              <p:sp>
                <p:nvSpPr>
                  <p:cNvPr id="73" name="AutoShape 126">
                    <a:extLst>
                      <a:ext uri="{FF2B5EF4-FFF2-40B4-BE49-F238E27FC236}">
                        <a16:creationId xmlns:a16="http://schemas.microsoft.com/office/drawing/2014/main" id="{23DD738C-843F-66A3-566F-539E1FEEEBF7}"/>
                      </a:ext>
                    </a:extLst>
                  </p:cNvPr>
                  <p:cNvSpPr>
                    <a:spLocks noChangeArrowheads="1"/>
                  </p:cNvSpPr>
                  <p:nvPr/>
                </p:nvSpPr>
                <p:spPr bwMode="auto">
                  <a:xfrm>
                    <a:off x="4109" y="2879"/>
                    <a:ext cx="235" cy="183"/>
                  </a:xfrm>
                  <a:prstGeom prst="flowChartDelay">
                    <a:avLst/>
                  </a:prstGeom>
                  <a:noFill/>
                  <a:ln w="19050">
                    <a:solidFill>
                      <a:srgbClr val="000000"/>
                    </a:solidFill>
                    <a:miter lim="800000"/>
                    <a:headEnd/>
                    <a:tailEnd/>
                  </a:ln>
                </p:spPr>
                <p:txBody>
                  <a:bodyPr/>
                  <a:lstStyle/>
                  <a:p>
                    <a:endParaRPr lang="en-US"/>
                  </a:p>
                </p:txBody>
              </p:sp>
              <p:grpSp>
                <p:nvGrpSpPr>
                  <p:cNvPr id="74" name="Group 127">
                    <a:extLst>
                      <a:ext uri="{FF2B5EF4-FFF2-40B4-BE49-F238E27FC236}">
                        <a16:creationId xmlns:a16="http://schemas.microsoft.com/office/drawing/2014/main" id="{54AB8145-80EC-5FDE-3C94-B7CC5C6E85F9}"/>
                      </a:ext>
                    </a:extLst>
                  </p:cNvPr>
                  <p:cNvGrpSpPr>
                    <a:grpSpLocks/>
                  </p:cNvGrpSpPr>
                  <p:nvPr/>
                </p:nvGrpSpPr>
                <p:grpSpPr bwMode="auto">
                  <a:xfrm>
                    <a:off x="4017" y="3447"/>
                    <a:ext cx="262" cy="184"/>
                    <a:chOff x="6768" y="11808"/>
                    <a:chExt cx="1008" cy="792"/>
                  </a:xfrm>
                </p:grpSpPr>
                <p:sp>
                  <p:nvSpPr>
                    <p:cNvPr id="125" name="Freeform 128">
                      <a:extLst>
                        <a:ext uri="{FF2B5EF4-FFF2-40B4-BE49-F238E27FC236}">
                          <a16:creationId xmlns:a16="http://schemas.microsoft.com/office/drawing/2014/main" id="{36EDDF14-03CE-5DC9-4E66-436084342ED0}"/>
                        </a:ext>
                      </a:extLst>
                    </p:cNvPr>
                    <p:cNvSpPr>
                      <a:spLocks/>
                    </p:cNvSpPr>
                    <p:nvPr/>
                  </p:nvSpPr>
                  <p:spPr bwMode="auto">
                    <a:xfrm>
                      <a:off x="6768" y="11808"/>
                      <a:ext cx="144" cy="792"/>
                    </a:xfrm>
                    <a:custGeom>
                      <a:avLst/>
                      <a:gdLst>
                        <a:gd name="T0" fmla="*/ 0 w 288"/>
                        <a:gd name="T1" fmla="*/ 0 h 864"/>
                        <a:gd name="T2" fmla="*/ 5 w 288"/>
                        <a:gd name="T3" fmla="*/ 257 h 864"/>
                        <a:gd name="T4" fmla="*/ 0 w 288"/>
                        <a:gd name="T5" fmla="*/ 513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19050">
                      <a:solidFill>
                        <a:srgbClr val="000000"/>
                      </a:solidFill>
                      <a:round/>
                      <a:headEnd/>
                      <a:tailEnd/>
                    </a:ln>
                  </p:spPr>
                  <p:txBody>
                    <a:bodyPr/>
                    <a:lstStyle/>
                    <a:p>
                      <a:endParaRPr lang="en-US"/>
                    </a:p>
                  </p:txBody>
                </p:sp>
                <p:sp>
                  <p:nvSpPr>
                    <p:cNvPr id="126" name="Line 129">
                      <a:extLst>
                        <a:ext uri="{FF2B5EF4-FFF2-40B4-BE49-F238E27FC236}">
                          <a16:creationId xmlns:a16="http://schemas.microsoft.com/office/drawing/2014/main" id="{D03714F3-6BA8-C59F-CFF5-1AF719F6808F}"/>
                        </a:ext>
                      </a:extLst>
                    </p:cNvPr>
                    <p:cNvSpPr>
                      <a:spLocks noChangeShapeType="1"/>
                    </p:cNvSpPr>
                    <p:nvPr/>
                  </p:nvSpPr>
                  <p:spPr bwMode="auto">
                    <a:xfrm>
                      <a:off x="6768" y="11808"/>
                      <a:ext cx="360" cy="0"/>
                    </a:xfrm>
                    <a:prstGeom prst="line">
                      <a:avLst/>
                    </a:prstGeom>
                    <a:noFill/>
                    <a:ln w="19050">
                      <a:solidFill>
                        <a:srgbClr val="000000"/>
                      </a:solidFill>
                      <a:round/>
                      <a:headEnd/>
                      <a:tailEnd/>
                    </a:ln>
                  </p:spPr>
                  <p:txBody>
                    <a:bodyPr/>
                    <a:lstStyle/>
                    <a:p>
                      <a:endParaRPr lang="en-US"/>
                    </a:p>
                  </p:txBody>
                </p:sp>
                <p:sp>
                  <p:nvSpPr>
                    <p:cNvPr id="127" name="Line 130">
                      <a:extLst>
                        <a:ext uri="{FF2B5EF4-FFF2-40B4-BE49-F238E27FC236}">
                          <a16:creationId xmlns:a16="http://schemas.microsoft.com/office/drawing/2014/main" id="{4328E940-F3BD-D3E4-BA7C-D3897EA92360}"/>
                        </a:ext>
                      </a:extLst>
                    </p:cNvPr>
                    <p:cNvSpPr>
                      <a:spLocks noChangeShapeType="1"/>
                    </p:cNvSpPr>
                    <p:nvPr/>
                  </p:nvSpPr>
                  <p:spPr bwMode="auto">
                    <a:xfrm>
                      <a:off x="6768" y="12600"/>
                      <a:ext cx="360" cy="0"/>
                    </a:xfrm>
                    <a:prstGeom prst="line">
                      <a:avLst/>
                    </a:prstGeom>
                    <a:noFill/>
                    <a:ln w="19050">
                      <a:solidFill>
                        <a:srgbClr val="000000"/>
                      </a:solidFill>
                      <a:round/>
                      <a:headEnd/>
                      <a:tailEnd/>
                    </a:ln>
                  </p:spPr>
                  <p:txBody>
                    <a:bodyPr/>
                    <a:lstStyle/>
                    <a:p>
                      <a:endParaRPr lang="en-US"/>
                    </a:p>
                  </p:txBody>
                </p:sp>
                <p:sp>
                  <p:nvSpPr>
                    <p:cNvPr id="128" name="Freeform 131">
                      <a:extLst>
                        <a:ext uri="{FF2B5EF4-FFF2-40B4-BE49-F238E27FC236}">
                          <a16:creationId xmlns:a16="http://schemas.microsoft.com/office/drawing/2014/main" id="{BCA50993-802A-E19E-D0C3-E60544469FEB}"/>
                        </a:ext>
                      </a:extLst>
                    </p:cNvPr>
                    <p:cNvSpPr>
                      <a:spLocks/>
                    </p:cNvSpPr>
                    <p:nvPr/>
                  </p:nvSpPr>
                  <p:spPr bwMode="auto">
                    <a:xfrm>
                      <a:off x="7128" y="11808"/>
                      <a:ext cx="648" cy="432"/>
                    </a:xfrm>
                    <a:custGeom>
                      <a:avLst/>
                      <a:gdLst>
                        <a:gd name="T0" fmla="*/ 0 w 576"/>
                        <a:gd name="T1" fmla="*/ 0 h 432"/>
                        <a:gd name="T2" fmla="*/ 875 w 576"/>
                        <a:gd name="T3" fmla="*/ 144 h 432"/>
                        <a:gd name="T4" fmla="*/ 1167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19050">
                      <a:solidFill>
                        <a:srgbClr val="000000"/>
                      </a:solidFill>
                      <a:round/>
                      <a:headEnd/>
                      <a:tailEnd/>
                    </a:ln>
                  </p:spPr>
                  <p:txBody>
                    <a:bodyPr/>
                    <a:lstStyle/>
                    <a:p>
                      <a:endParaRPr lang="en-US"/>
                    </a:p>
                  </p:txBody>
                </p:sp>
                <p:sp>
                  <p:nvSpPr>
                    <p:cNvPr id="129" name="Freeform 132">
                      <a:extLst>
                        <a:ext uri="{FF2B5EF4-FFF2-40B4-BE49-F238E27FC236}">
                          <a16:creationId xmlns:a16="http://schemas.microsoft.com/office/drawing/2014/main" id="{FAC289A6-0567-0E9E-A0B2-47C6283C5A01}"/>
                        </a:ext>
                      </a:extLst>
                    </p:cNvPr>
                    <p:cNvSpPr>
                      <a:spLocks/>
                    </p:cNvSpPr>
                    <p:nvPr/>
                  </p:nvSpPr>
                  <p:spPr bwMode="auto">
                    <a:xfrm flipV="1">
                      <a:off x="7128" y="12168"/>
                      <a:ext cx="648" cy="432"/>
                    </a:xfrm>
                    <a:custGeom>
                      <a:avLst/>
                      <a:gdLst>
                        <a:gd name="T0" fmla="*/ 0 w 576"/>
                        <a:gd name="T1" fmla="*/ 0 h 432"/>
                        <a:gd name="T2" fmla="*/ 875 w 576"/>
                        <a:gd name="T3" fmla="*/ 144 h 432"/>
                        <a:gd name="T4" fmla="*/ 1167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19050">
                      <a:solidFill>
                        <a:srgbClr val="000000"/>
                      </a:solidFill>
                      <a:round/>
                      <a:headEnd/>
                      <a:tailEnd/>
                    </a:ln>
                  </p:spPr>
                  <p:txBody>
                    <a:bodyPr/>
                    <a:lstStyle/>
                    <a:p>
                      <a:endParaRPr lang="en-US"/>
                    </a:p>
                  </p:txBody>
                </p:sp>
              </p:grpSp>
              <p:sp>
                <p:nvSpPr>
                  <p:cNvPr id="75" name="Line 133">
                    <a:extLst>
                      <a:ext uri="{FF2B5EF4-FFF2-40B4-BE49-F238E27FC236}">
                        <a16:creationId xmlns:a16="http://schemas.microsoft.com/office/drawing/2014/main" id="{4DB8CDF5-7984-BA92-38D1-2C4ED2C606FF}"/>
                      </a:ext>
                    </a:extLst>
                  </p:cNvPr>
                  <p:cNvSpPr>
                    <a:spLocks noChangeShapeType="1"/>
                  </p:cNvSpPr>
                  <p:nvPr/>
                </p:nvSpPr>
                <p:spPr bwMode="auto">
                  <a:xfrm>
                    <a:off x="4611" y="2189"/>
                    <a:ext cx="183" cy="0"/>
                  </a:xfrm>
                  <a:prstGeom prst="line">
                    <a:avLst/>
                  </a:prstGeom>
                  <a:noFill/>
                  <a:ln w="15875">
                    <a:solidFill>
                      <a:schemeClr val="tx1"/>
                    </a:solidFill>
                    <a:round/>
                    <a:headEnd/>
                    <a:tailEnd/>
                  </a:ln>
                </p:spPr>
                <p:txBody>
                  <a:bodyPr wrap="none" anchor="ctr"/>
                  <a:lstStyle/>
                  <a:p>
                    <a:endParaRPr lang="en-US"/>
                  </a:p>
                </p:txBody>
              </p:sp>
              <p:sp>
                <p:nvSpPr>
                  <p:cNvPr id="76" name="Line 134">
                    <a:extLst>
                      <a:ext uri="{FF2B5EF4-FFF2-40B4-BE49-F238E27FC236}">
                        <a16:creationId xmlns:a16="http://schemas.microsoft.com/office/drawing/2014/main" id="{656C16CA-4FE3-3E89-C223-A0E9271ECFA8}"/>
                      </a:ext>
                    </a:extLst>
                  </p:cNvPr>
                  <p:cNvSpPr>
                    <a:spLocks noChangeShapeType="1"/>
                  </p:cNvSpPr>
                  <p:nvPr/>
                </p:nvSpPr>
                <p:spPr bwMode="auto">
                  <a:xfrm flipV="1">
                    <a:off x="3378" y="2027"/>
                    <a:ext cx="365" cy="0"/>
                  </a:xfrm>
                  <a:prstGeom prst="line">
                    <a:avLst/>
                  </a:prstGeom>
                  <a:noFill/>
                  <a:ln w="15875">
                    <a:solidFill>
                      <a:schemeClr val="tx1"/>
                    </a:solidFill>
                    <a:round/>
                    <a:headEnd/>
                    <a:tailEnd/>
                  </a:ln>
                </p:spPr>
                <p:txBody>
                  <a:bodyPr wrap="none" anchor="ctr"/>
                  <a:lstStyle/>
                  <a:p>
                    <a:endParaRPr lang="en-US"/>
                  </a:p>
                </p:txBody>
              </p:sp>
              <p:sp>
                <p:nvSpPr>
                  <p:cNvPr id="77" name="Line 135">
                    <a:extLst>
                      <a:ext uri="{FF2B5EF4-FFF2-40B4-BE49-F238E27FC236}">
                        <a16:creationId xmlns:a16="http://schemas.microsoft.com/office/drawing/2014/main" id="{511A0A42-27AD-B8B5-BAD3-88E6E5CEF43C}"/>
                      </a:ext>
                    </a:extLst>
                  </p:cNvPr>
                  <p:cNvSpPr>
                    <a:spLocks noChangeShapeType="1"/>
                  </p:cNvSpPr>
                  <p:nvPr/>
                </p:nvSpPr>
                <p:spPr bwMode="auto">
                  <a:xfrm flipV="1">
                    <a:off x="2967" y="2149"/>
                    <a:ext cx="776" cy="0"/>
                  </a:xfrm>
                  <a:prstGeom prst="line">
                    <a:avLst/>
                  </a:prstGeom>
                  <a:noFill/>
                  <a:ln w="15875">
                    <a:solidFill>
                      <a:schemeClr val="tx1"/>
                    </a:solidFill>
                    <a:round/>
                    <a:headEnd/>
                    <a:tailEnd/>
                  </a:ln>
                </p:spPr>
                <p:txBody>
                  <a:bodyPr wrap="none" anchor="ctr"/>
                  <a:lstStyle/>
                  <a:p>
                    <a:endParaRPr lang="en-US"/>
                  </a:p>
                </p:txBody>
              </p:sp>
              <p:sp>
                <p:nvSpPr>
                  <p:cNvPr id="78" name="Line 136">
                    <a:extLst>
                      <a:ext uri="{FF2B5EF4-FFF2-40B4-BE49-F238E27FC236}">
                        <a16:creationId xmlns:a16="http://schemas.microsoft.com/office/drawing/2014/main" id="{5C4AAC2D-3D1F-8164-0312-B287A3079D63}"/>
                      </a:ext>
                    </a:extLst>
                  </p:cNvPr>
                  <p:cNvSpPr>
                    <a:spLocks noChangeShapeType="1"/>
                  </p:cNvSpPr>
                  <p:nvPr/>
                </p:nvSpPr>
                <p:spPr bwMode="auto">
                  <a:xfrm flipV="1">
                    <a:off x="3195" y="2311"/>
                    <a:ext cx="558" cy="0"/>
                  </a:xfrm>
                  <a:prstGeom prst="line">
                    <a:avLst/>
                  </a:prstGeom>
                  <a:noFill/>
                  <a:ln w="15875">
                    <a:solidFill>
                      <a:schemeClr val="tx1"/>
                    </a:solidFill>
                    <a:round/>
                    <a:headEnd/>
                    <a:tailEnd/>
                  </a:ln>
                </p:spPr>
                <p:txBody>
                  <a:bodyPr wrap="none" anchor="ctr"/>
                  <a:lstStyle/>
                  <a:p>
                    <a:endParaRPr lang="en-US"/>
                  </a:p>
                </p:txBody>
              </p:sp>
              <p:sp>
                <p:nvSpPr>
                  <p:cNvPr id="79" name="Line 137">
                    <a:extLst>
                      <a:ext uri="{FF2B5EF4-FFF2-40B4-BE49-F238E27FC236}">
                        <a16:creationId xmlns:a16="http://schemas.microsoft.com/office/drawing/2014/main" id="{6F2EBE59-F4E5-DB85-5E31-D539CD574B67}"/>
                      </a:ext>
                    </a:extLst>
                  </p:cNvPr>
                  <p:cNvSpPr>
                    <a:spLocks noChangeShapeType="1"/>
                  </p:cNvSpPr>
                  <p:nvPr/>
                </p:nvSpPr>
                <p:spPr bwMode="auto">
                  <a:xfrm>
                    <a:off x="3561" y="2433"/>
                    <a:ext cx="182" cy="0"/>
                  </a:xfrm>
                  <a:prstGeom prst="line">
                    <a:avLst/>
                  </a:prstGeom>
                  <a:noFill/>
                  <a:ln w="15875">
                    <a:solidFill>
                      <a:schemeClr val="tx1"/>
                    </a:solidFill>
                    <a:round/>
                    <a:headEnd/>
                    <a:tailEnd/>
                  </a:ln>
                </p:spPr>
                <p:txBody>
                  <a:bodyPr wrap="none" anchor="ctr"/>
                  <a:lstStyle/>
                  <a:p>
                    <a:endParaRPr lang="en-US"/>
                  </a:p>
                </p:txBody>
              </p:sp>
              <p:sp>
                <p:nvSpPr>
                  <p:cNvPr id="80" name="Line 138">
                    <a:extLst>
                      <a:ext uri="{FF2B5EF4-FFF2-40B4-BE49-F238E27FC236}">
                        <a16:creationId xmlns:a16="http://schemas.microsoft.com/office/drawing/2014/main" id="{A7CD5500-757E-D34D-B2BF-A537BB29BC80}"/>
                      </a:ext>
                    </a:extLst>
                  </p:cNvPr>
                  <p:cNvSpPr>
                    <a:spLocks noChangeShapeType="1"/>
                  </p:cNvSpPr>
                  <p:nvPr/>
                </p:nvSpPr>
                <p:spPr bwMode="auto">
                  <a:xfrm flipH="1">
                    <a:off x="3195" y="2149"/>
                    <a:ext cx="1" cy="1623"/>
                  </a:xfrm>
                  <a:prstGeom prst="line">
                    <a:avLst/>
                  </a:prstGeom>
                  <a:noFill/>
                  <a:ln w="15875">
                    <a:solidFill>
                      <a:schemeClr val="tx1"/>
                    </a:solidFill>
                    <a:round/>
                    <a:headEnd/>
                    <a:tailEnd/>
                  </a:ln>
                </p:spPr>
                <p:txBody>
                  <a:bodyPr wrap="none" anchor="ctr"/>
                  <a:lstStyle/>
                  <a:p>
                    <a:endParaRPr lang="en-US"/>
                  </a:p>
                </p:txBody>
              </p:sp>
              <p:sp>
                <p:nvSpPr>
                  <p:cNvPr id="81" name="Oval 139">
                    <a:extLst>
                      <a:ext uri="{FF2B5EF4-FFF2-40B4-BE49-F238E27FC236}">
                        <a16:creationId xmlns:a16="http://schemas.microsoft.com/office/drawing/2014/main" id="{5B16D928-87AE-A42C-95BA-1EB7E9FA0FC6}"/>
                      </a:ext>
                    </a:extLst>
                  </p:cNvPr>
                  <p:cNvSpPr>
                    <a:spLocks noChangeArrowheads="1"/>
                  </p:cNvSpPr>
                  <p:nvPr/>
                </p:nvSpPr>
                <p:spPr bwMode="auto">
                  <a:xfrm>
                    <a:off x="3174" y="2127"/>
                    <a:ext cx="35"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83" name="Oval 140">
                    <a:extLst>
                      <a:ext uri="{FF2B5EF4-FFF2-40B4-BE49-F238E27FC236}">
                        <a16:creationId xmlns:a16="http://schemas.microsoft.com/office/drawing/2014/main" id="{D06213A1-BF20-FBE4-FD8C-4137DF30C885}"/>
                      </a:ext>
                    </a:extLst>
                  </p:cNvPr>
                  <p:cNvSpPr>
                    <a:spLocks noChangeArrowheads="1"/>
                  </p:cNvSpPr>
                  <p:nvPr/>
                </p:nvSpPr>
                <p:spPr bwMode="auto">
                  <a:xfrm>
                    <a:off x="3174" y="2290"/>
                    <a:ext cx="35" cy="36"/>
                  </a:xfrm>
                  <a:prstGeom prst="ellipse">
                    <a:avLst/>
                  </a:prstGeom>
                  <a:solidFill>
                    <a:schemeClr val="tx1"/>
                  </a:solidFill>
                  <a:ln w="9525">
                    <a:solidFill>
                      <a:schemeClr val="tx1"/>
                    </a:solidFill>
                    <a:round/>
                    <a:headEnd/>
                    <a:tailEnd/>
                  </a:ln>
                </p:spPr>
                <p:txBody>
                  <a:bodyPr wrap="none" anchor="ctr"/>
                  <a:lstStyle/>
                  <a:p>
                    <a:endParaRPr lang="en-US"/>
                  </a:p>
                </p:txBody>
              </p:sp>
              <p:sp>
                <p:nvSpPr>
                  <p:cNvPr id="84" name="Oval 141">
                    <a:extLst>
                      <a:ext uri="{FF2B5EF4-FFF2-40B4-BE49-F238E27FC236}">
                        <a16:creationId xmlns:a16="http://schemas.microsoft.com/office/drawing/2014/main" id="{CECE9D4A-C4D6-F3A7-17EC-6506B06CF9FD}"/>
                      </a:ext>
                    </a:extLst>
                  </p:cNvPr>
                  <p:cNvSpPr>
                    <a:spLocks noChangeArrowheads="1"/>
                  </p:cNvSpPr>
                  <p:nvPr/>
                </p:nvSpPr>
                <p:spPr bwMode="auto">
                  <a:xfrm>
                    <a:off x="3174" y="2980"/>
                    <a:ext cx="35" cy="36"/>
                  </a:xfrm>
                  <a:prstGeom prst="ellipse">
                    <a:avLst/>
                  </a:prstGeom>
                  <a:solidFill>
                    <a:schemeClr val="tx1"/>
                  </a:solidFill>
                  <a:ln w="9525">
                    <a:solidFill>
                      <a:schemeClr val="tx1"/>
                    </a:solidFill>
                    <a:round/>
                    <a:headEnd/>
                    <a:tailEnd/>
                  </a:ln>
                </p:spPr>
                <p:txBody>
                  <a:bodyPr wrap="none" anchor="ctr"/>
                  <a:lstStyle/>
                  <a:p>
                    <a:endParaRPr lang="en-US"/>
                  </a:p>
                </p:txBody>
              </p:sp>
              <p:sp>
                <p:nvSpPr>
                  <p:cNvPr id="87" name="Line 142">
                    <a:extLst>
                      <a:ext uri="{FF2B5EF4-FFF2-40B4-BE49-F238E27FC236}">
                        <a16:creationId xmlns:a16="http://schemas.microsoft.com/office/drawing/2014/main" id="{A4E5F731-9F2F-749C-06A4-4E0CCE16E5B4}"/>
                      </a:ext>
                    </a:extLst>
                  </p:cNvPr>
                  <p:cNvSpPr>
                    <a:spLocks noChangeShapeType="1"/>
                  </p:cNvSpPr>
                  <p:nvPr/>
                </p:nvSpPr>
                <p:spPr bwMode="auto">
                  <a:xfrm flipH="1">
                    <a:off x="3561" y="2433"/>
                    <a:ext cx="0" cy="1055"/>
                  </a:xfrm>
                  <a:prstGeom prst="line">
                    <a:avLst/>
                  </a:prstGeom>
                  <a:noFill/>
                  <a:ln w="15875">
                    <a:solidFill>
                      <a:schemeClr val="tx1"/>
                    </a:solidFill>
                    <a:round/>
                    <a:headEnd/>
                    <a:tailEnd/>
                  </a:ln>
                </p:spPr>
                <p:txBody>
                  <a:bodyPr wrap="none" anchor="ctr"/>
                  <a:lstStyle/>
                  <a:p>
                    <a:endParaRPr lang="en-US"/>
                  </a:p>
                </p:txBody>
              </p:sp>
              <p:sp>
                <p:nvSpPr>
                  <p:cNvPr id="88" name="Line 143">
                    <a:extLst>
                      <a:ext uri="{FF2B5EF4-FFF2-40B4-BE49-F238E27FC236}">
                        <a16:creationId xmlns:a16="http://schemas.microsoft.com/office/drawing/2014/main" id="{11842146-32E4-9054-1C03-3CC108C010C3}"/>
                      </a:ext>
                    </a:extLst>
                  </p:cNvPr>
                  <p:cNvSpPr>
                    <a:spLocks noChangeShapeType="1"/>
                  </p:cNvSpPr>
                  <p:nvPr/>
                </p:nvSpPr>
                <p:spPr bwMode="auto">
                  <a:xfrm>
                    <a:off x="3561" y="3488"/>
                    <a:ext cx="456" cy="0"/>
                  </a:xfrm>
                  <a:prstGeom prst="line">
                    <a:avLst/>
                  </a:prstGeom>
                  <a:noFill/>
                  <a:ln w="15875">
                    <a:solidFill>
                      <a:schemeClr val="tx1"/>
                    </a:solidFill>
                    <a:round/>
                    <a:headEnd/>
                    <a:tailEnd/>
                  </a:ln>
                </p:spPr>
                <p:txBody>
                  <a:bodyPr wrap="none" anchor="ctr"/>
                  <a:lstStyle/>
                  <a:p>
                    <a:endParaRPr lang="en-US"/>
                  </a:p>
                </p:txBody>
              </p:sp>
              <p:sp>
                <p:nvSpPr>
                  <p:cNvPr id="89" name="Line 144">
                    <a:extLst>
                      <a:ext uri="{FF2B5EF4-FFF2-40B4-BE49-F238E27FC236}">
                        <a16:creationId xmlns:a16="http://schemas.microsoft.com/office/drawing/2014/main" id="{D51ECF01-BF70-D31A-54B3-11437D56477A}"/>
                      </a:ext>
                    </a:extLst>
                  </p:cNvPr>
                  <p:cNvSpPr>
                    <a:spLocks noChangeShapeType="1"/>
                  </p:cNvSpPr>
                  <p:nvPr/>
                </p:nvSpPr>
                <p:spPr bwMode="auto">
                  <a:xfrm>
                    <a:off x="3378" y="1831"/>
                    <a:ext cx="0" cy="1785"/>
                  </a:xfrm>
                  <a:prstGeom prst="line">
                    <a:avLst/>
                  </a:prstGeom>
                  <a:noFill/>
                  <a:ln w="15875">
                    <a:solidFill>
                      <a:schemeClr val="tx1"/>
                    </a:solidFill>
                    <a:round/>
                    <a:headEnd/>
                    <a:tailEnd/>
                  </a:ln>
                </p:spPr>
                <p:txBody>
                  <a:bodyPr wrap="none" anchor="ctr"/>
                  <a:lstStyle/>
                  <a:p>
                    <a:endParaRPr lang="en-US"/>
                  </a:p>
                </p:txBody>
              </p:sp>
              <p:sp>
                <p:nvSpPr>
                  <p:cNvPr id="90" name="Line 145">
                    <a:extLst>
                      <a:ext uri="{FF2B5EF4-FFF2-40B4-BE49-F238E27FC236}">
                        <a16:creationId xmlns:a16="http://schemas.microsoft.com/office/drawing/2014/main" id="{29AD5682-9415-728C-4BB5-2A8F9B55C31B}"/>
                      </a:ext>
                    </a:extLst>
                  </p:cNvPr>
                  <p:cNvSpPr>
                    <a:spLocks noChangeShapeType="1"/>
                  </p:cNvSpPr>
                  <p:nvPr/>
                </p:nvSpPr>
                <p:spPr bwMode="auto">
                  <a:xfrm>
                    <a:off x="3378" y="3609"/>
                    <a:ext cx="639" cy="0"/>
                  </a:xfrm>
                  <a:prstGeom prst="line">
                    <a:avLst/>
                  </a:prstGeom>
                  <a:noFill/>
                  <a:ln w="15875">
                    <a:solidFill>
                      <a:schemeClr val="tx1"/>
                    </a:solidFill>
                    <a:round/>
                    <a:headEnd/>
                    <a:tailEnd/>
                  </a:ln>
                </p:spPr>
                <p:txBody>
                  <a:bodyPr wrap="none" anchor="ctr"/>
                  <a:lstStyle/>
                  <a:p>
                    <a:endParaRPr lang="en-US"/>
                  </a:p>
                </p:txBody>
              </p:sp>
              <p:sp>
                <p:nvSpPr>
                  <p:cNvPr id="91" name="Line 146">
                    <a:extLst>
                      <a:ext uri="{FF2B5EF4-FFF2-40B4-BE49-F238E27FC236}">
                        <a16:creationId xmlns:a16="http://schemas.microsoft.com/office/drawing/2014/main" id="{FF3C5035-360F-1421-0232-59B932377534}"/>
                      </a:ext>
                    </a:extLst>
                  </p:cNvPr>
                  <p:cNvSpPr>
                    <a:spLocks noChangeShapeType="1"/>
                  </p:cNvSpPr>
                  <p:nvPr/>
                </p:nvSpPr>
                <p:spPr bwMode="auto">
                  <a:xfrm flipV="1">
                    <a:off x="3378" y="1824"/>
                    <a:ext cx="1876" cy="0"/>
                  </a:xfrm>
                  <a:prstGeom prst="line">
                    <a:avLst/>
                  </a:prstGeom>
                  <a:noFill/>
                  <a:ln w="15875">
                    <a:solidFill>
                      <a:schemeClr val="tx1"/>
                    </a:solidFill>
                    <a:round/>
                    <a:headEnd/>
                    <a:tailEnd/>
                  </a:ln>
                </p:spPr>
                <p:txBody>
                  <a:bodyPr wrap="none" anchor="ctr"/>
                  <a:lstStyle/>
                  <a:p>
                    <a:endParaRPr lang="en-US"/>
                  </a:p>
                </p:txBody>
              </p:sp>
              <p:sp>
                <p:nvSpPr>
                  <p:cNvPr id="92" name="Line 147">
                    <a:extLst>
                      <a:ext uri="{FF2B5EF4-FFF2-40B4-BE49-F238E27FC236}">
                        <a16:creationId xmlns:a16="http://schemas.microsoft.com/office/drawing/2014/main" id="{8E8537F0-558C-A8F4-2361-5AA36EEF5E7B}"/>
                      </a:ext>
                    </a:extLst>
                  </p:cNvPr>
                  <p:cNvSpPr>
                    <a:spLocks noChangeShapeType="1"/>
                  </p:cNvSpPr>
                  <p:nvPr/>
                </p:nvSpPr>
                <p:spPr bwMode="auto">
                  <a:xfrm flipV="1">
                    <a:off x="3195" y="3001"/>
                    <a:ext cx="914" cy="0"/>
                  </a:xfrm>
                  <a:prstGeom prst="line">
                    <a:avLst/>
                  </a:prstGeom>
                  <a:noFill/>
                  <a:ln w="15875">
                    <a:solidFill>
                      <a:schemeClr val="tx1"/>
                    </a:solidFill>
                    <a:round/>
                    <a:headEnd/>
                    <a:tailEnd/>
                  </a:ln>
                </p:spPr>
                <p:txBody>
                  <a:bodyPr wrap="none" anchor="ctr"/>
                  <a:lstStyle/>
                  <a:p>
                    <a:endParaRPr lang="en-US"/>
                  </a:p>
                </p:txBody>
              </p:sp>
              <p:sp>
                <p:nvSpPr>
                  <p:cNvPr id="93" name="Oval 148">
                    <a:extLst>
                      <a:ext uri="{FF2B5EF4-FFF2-40B4-BE49-F238E27FC236}">
                        <a16:creationId xmlns:a16="http://schemas.microsoft.com/office/drawing/2014/main" id="{77315771-A8E2-C2DA-C7BE-DF5B15D291A9}"/>
                      </a:ext>
                    </a:extLst>
                  </p:cNvPr>
                  <p:cNvSpPr>
                    <a:spLocks noChangeArrowheads="1"/>
                  </p:cNvSpPr>
                  <p:nvPr/>
                </p:nvSpPr>
                <p:spPr bwMode="auto">
                  <a:xfrm>
                    <a:off x="4589" y="3107"/>
                    <a:ext cx="35" cy="36"/>
                  </a:xfrm>
                  <a:prstGeom prst="ellipse">
                    <a:avLst/>
                  </a:prstGeom>
                  <a:solidFill>
                    <a:schemeClr val="tx1"/>
                  </a:solidFill>
                  <a:ln w="9525">
                    <a:solidFill>
                      <a:schemeClr val="tx1"/>
                    </a:solidFill>
                    <a:round/>
                    <a:headEnd/>
                    <a:tailEnd/>
                  </a:ln>
                </p:spPr>
                <p:txBody>
                  <a:bodyPr wrap="none" anchor="ctr"/>
                  <a:lstStyle/>
                  <a:p>
                    <a:endParaRPr lang="en-US"/>
                  </a:p>
                </p:txBody>
              </p:sp>
              <p:sp>
                <p:nvSpPr>
                  <p:cNvPr id="94" name="Line 149">
                    <a:extLst>
                      <a:ext uri="{FF2B5EF4-FFF2-40B4-BE49-F238E27FC236}">
                        <a16:creationId xmlns:a16="http://schemas.microsoft.com/office/drawing/2014/main" id="{F4CAFF8C-3DD0-52E3-E6E4-B01B502A6DEF}"/>
                      </a:ext>
                    </a:extLst>
                  </p:cNvPr>
                  <p:cNvSpPr>
                    <a:spLocks noChangeShapeType="1"/>
                  </p:cNvSpPr>
                  <p:nvPr/>
                </p:nvSpPr>
                <p:spPr bwMode="auto">
                  <a:xfrm>
                    <a:off x="4337" y="2960"/>
                    <a:ext cx="457" cy="0"/>
                  </a:xfrm>
                  <a:prstGeom prst="line">
                    <a:avLst/>
                  </a:prstGeom>
                  <a:noFill/>
                  <a:ln w="15875">
                    <a:solidFill>
                      <a:schemeClr val="tx1"/>
                    </a:solidFill>
                    <a:round/>
                    <a:headEnd/>
                    <a:tailEnd/>
                  </a:ln>
                </p:spPr>
                <p:txBody>
                  <a:bodyPr wrap="none" anchor="ctr"/>
                  <a:lstStyle/>
                  <a:p>
                    <a:endParaRPr lang="en-US"/>
                  </a:p>
                </p:txBody>
              </p:sp>
              <p:sp>
                <p:nvSpPr>
                  <p:cNvPr id="95" name="Line 150">
                    <a:extLst>
                      <a:ext uri="{FF2B5EF4-FFF2-40B4-BE49-F238E27FC236}">
                        <a16:creationId xmlns:a16="http://schemas.microsoft.com/office/drawing/2014/main" id="{3578563C-BFB5-F255-D0BE-C0D632BE08C0}"/>
                      </a:ext>
                    </a:extLst>
                  </p:cNvPr>
                  <p:cNvSpPr>
                    <a:spLocks noChangeShapeType="1"/>
                  </p:cNvSpPr>
                  <p:nvPr/>
                </p:nvSpPr>
                <p:spPr bwMode="auto">
                  <a:xfrm>
                    <a:off x="3926" y="2919"/>
                    <a:ext cx="183" cy="0"/>
                  </a:xfrm>
                  <a:prstGeom prst="line">
                    <a:avLst/>
                  </a:prstGeom>
                  <a:noFill/>
                  <a:ln w="15875">
                    <a:solidFill>
                      <a:schemeClr val="tx1"/>
                    </a:solidFill>
                    <a:round/>
                    <a:headEnd/>
                    <a:tailEnd/>
                  </a:ln>
                </p:spPr>
                <p:txBody>
                  <a:bodyPr wrap="none" anchor="ctr"/>
                  <a:lstStyle/>
                  <a:p>
                    <a:endParaRPr lang="en-US"/>
                  </a:p>
                </p:txBody>
              </p:sp>
              <p:sp>
                <p:nvSpPr>
                  <p:cNvPr id="96" name="Line 151">
                    <a:extLst>
                      <a:ext uri="{FF2B5EF4-FFF2-40B4-BE49-F238E27FC236}">
                        <a16:creationId xmlns:a16="http://schemas.microsoft.com/office/drawing/2014/main" id="{92A9E0C6-2A9A-46F0-17D1-236330987B57}"/>
                      </a:ext>
                    </a:extLst>
                  </p:cNvPr>
                  <p:cNvSpPr>
                    <a:spLocks noChangeShapeType="1"/>
                  </p:cNvSpPr>
                  <p:nvPr/>
                </p:nvSpPr>
                <p:spPr bwMode="auto">
                  <a:xfrm>
                    <a:off x="3926" y="2676"/>
                    <a:ext cx="1325" cy="0"/>
                  </a:xfrm>
                  <a:prstGeom prst="line">
                    <a:avLst/>
                  </a:prstGeom>
                  <a:noFill/>
                  <a:ln w="15875">
                    <a:solidFill>
                      <a:schemeClr val="tx1"/>
                    </a:solidFill>
                    <a:round/>
                    <a:headEnd/>
                    <a:tailEnd/>
                  </a:ln>
                </p:spPr>
                <p:txBody>
                  <a:bodyPr wrap="none" anchor="ctr"/>
                  <a:lstStyle/>
                  <a:p>
                    <a:endParaRPr lang="en-US"/>
                  </a:p>
                </p:txBody>
              </p:sp>
              <p:sp>
                <p:nvSpPr>
                  <p:cNvPr id="97" name="Line 152">
                    <a:extLst>
                      <a:ext uri="{FF2B5EF4-FFF2-40B4-BE49-F238E27FC236}">
                        <a16:creationId xmlns:a16="http://schemas.microsoft.com/office/drawing/2014/main" id="{A0EBA6C5-4659-7914-0AE2-6700DBA248DE}"/>
                      </a:ext>
                    </a:extLst>
                  </p:cNvPr>
                  <p:cNvSpPr>
                    <a:spLocks noChangeShapeType="1"/>
                  </p:cNvSpPr>
                  <p:nvPr/>
                </p:nvSpPr>
                <p:spPr bwMode="auto">
                  <a:xfrm>
                    <a:off x="3571" y="2753"/>
                    <a:ext cx="1680" cy="4"/>
                  </a:xfrm>
                  <a:prstGeom prst="line">
                    <a:avLst/>
                  </a:prstGeom>
                  <a:noFill/>
                  <a:ln w="15875">
                    <a:solidFill>
                      <a:schemeClr val="tx1"/>
                    </a:solidFill>
                    <a:round/>
                    <a:headEnd/>
                    <a:tailEnd/>
                  </a:ln>
                </p:spPr>
                <p:txBody>
                  <a:bodyPr wrap="none" anchor="ctr"/>
                  <a:lstStyle/>
                  <a:p>
                    <a:endParaRPr lang="en-US"/>
                  </a:p>
                </p:txBody>
              </p:sp>
              <p:sp>
                <p:nvSpPr>
                  <p:cNvPr id="98" name="Line 153">
                    <a:extLst>
                      <a:ext uri="{FF2B5EF4-FFF2-40B4-BE49-F238E27FC236}">
                        <a16:creationId xmlns:a16="http://schemas.microsoft.com/office/drawing/2014/main" id="{98F45ED2-CFF7-A048-CF59-A696A2EE115D}"/>
                      </a:ext>
                    </a:extLst>
                  </p:cNvPr>
                  <p:cNvSpPr>
                    <a:spLocks noChangeShapeType="1"/>
                  </p:cNvSpPr>
                  <p:nvPr/>
                </p:nvSpPr>
                <p:spPr bwMode="auto">
                  <a:xfrm flipV="1">
                    <a:off x="4885" y="3569"/>
                    <a:ext cx="503" cy="0"/>
                  </a:xfrm>
                  <a:prstGeom prst="line">
                    <a:avLst/>
                  </a:prstGeom>
                  <a:noFill/>
                  <a:ln w="15875">
                    <a:solidFill>
                      <a:schemeClr val="tx1"/>
                    </a:solidFill>
                    <a:round/>
                    <a:headEnd/>
                    <a:tailEnd/>
                  </a:ln>
                </p:spPr>
                <p:txBody>
                  <a:bodyPr wrap="none" anchor="ctr"/>
                  <a:lstStyle/>
                  <a:p>
                    <a:endParaRPr lang="en-US"/>
                  </a:p>
                </p:txBody>
              </p:sp>
              <p:sp>
                <p:nvSpPr>
                  <p:cNvPr id="99" name="Line 154">
                    <a:extLst>
                      <a:ext uri="{FF2B5EF4-FFF2-40B4-BE49-F238E27FC236}">
                        <a16:creationId xmlns:a16="http://schemas.microsoft.com/office/drawing/2014/main" id="{E0A4B696-E7A4-3D1A-3EAB-5FB1AB76C83B}"/>
                      </a:ext>
                    </a:extLst>
                  </p:cNvPr>
                  <p:cNvSpPr>
                    <a:spLocks noChangeShapeType="1"/>
                  </p:cNvSpPr>
                  <p:nvPr/>
                </p:nvSpPr>
                <p:spPr bwMode="auto">
                  <a:xfrm>
                    <a:off x="4291" y="3528"/>
                    <a:ext cx="366" cy="0"/>
                  </a:xfrm>
                  <a:prstGeom prst="line">
                    <a:avLst/>
                  </a:prstGeom>
                  <a:noFill/>
                  <a:ln w="15875">
                    <a:solidFill>
                      <a:schemeClr val="tx1"/>
                    </a:solidFill>
                    <a:round/>
                    <a:headEnd/>
                    <a:tailEnd/>
                  </a:ln>
                </p:spPr>
                <p:txBody>
                  <a:bodyPr wrap="none" anchor="ctr"/>
                  <a:lstStyle/>
                  <a:p>
                    <a:endParaRPr lang="en-US"/>
                  </a:p>
                </p:txBody>
              </p:sp>
              <p:sp>
                <p:nvSpPr>
                  <p:cNvPr id="100" name="Line 155">
                    <a:extLst>
                      <a:ext uri="{FF2B5EF4-FFF2-40B4-BE49-F238E27FC236}">
                        <a16:creationId xmlns:a16="http://schemas.microsoft.com/office/drawing/2014/main" id="{FDC6B4E1-08F9-C24D-DC5F-1E557C9A45E9}"/>
                      </a:ext>
                    </a:extLst>
                  </p:cNvPr>
                  <p:cNvSpPr>
                    <a:spLocks noChangeShapeType="1"/>
                  </p:cNvSpPr>
                  <p:nvPr/>
                </p:nvSpPr>
                <p:spPr bwMode="auto">
                  <a:xfrm flipH="1">
                    <a:off x="3926" y="2676"/>
                    <a:ext cx="0" cy="243"/>
                  </a:xfrm>
                  <a:prstGeom prst="line">
                    <a:avLst/>
                  </a:prstGeom>
                  <a:noFill/>
                  <a:ln w="15875">
                    <a:solidFill>
                      <a:schemeClr val="tx1"/>
                    </a:solidFill>
                    <a:round/>
                    <a:headEnd/>
                    <a:tailEnd/>
                  </a:ln>
                </p:spPr>
                <p:txBody>
                  <a:bodyPr wrap="none" anchor="ctr"/>
                  <a:lstStyle/>
                  <a:p>
                    <a:endParaRPr lang="en-US"/>
                  </a:p>
                </p:txBody>
              </p:sp>
              <p:sp>
                <p:nvSpPr>
                  <p:cNvPr id="101" name="Line 156">
                    <a:extLst>
                      <a:ext uri="{FF2B5EF4-FFF2-40B4-BE49-F238E27FC236}">
                        <a16:creationId xmlns:a16="http://schemas.microsoft.com/office/drawing/2014/main" id="{BF961BE8-3C2B-DD5A-1F69-64812C64BA09}"/>
                      </a:ext>
                    </a:extLst>
                  </p:cNvPr>
                  <p:cNvSpPr>
                    <a:spLocks noChangeShapeType="1"/>
                  </p:cNvSpPr>
                  <p:nvPr/>
                </p:nvSpPr>
                <p:spPr bwMode="auto">
                  <a:xfrm flipV="1">
                    <a:off x="4474" y="3609"/>
                    <a:ext cx="183" cy="0"/>
                  </a:xfrm>
                  <a:prstGeom prst="line">
                    <a:avLst/>
                  </a:prstGeom>
                  <a:noFill/>
                  <a:ln w="15875">
                    <a:solidFill>
                      <a:schemeClr val="tx1"/>
                    </a:solidFill>
                    <a:round/>
                    <a:headEnd/>
                    <a:tailEnd/>
                  </a:ln>
                </p:spPr>
                <p:txBody>
                  <a:bodyPr wrap="none" anchor="ctr"/>
                  <a:lstStyle/>
                  <a:p>
                    <a:endParaRPr lang="en-US"/>
                  </a:p>
                </p:txBody>
              </p:sp>
              <p:sp>
                <p:nvSpPr>
                  <p:cNvPr id="102" name="Line 157">
                    <a:extLst>
                      <a:ext uri="{FF2B5EF4-FFF2-40B4-BE49-F238E27FC236}">
                        <a16:creationId xmlns:a16="http://schemas.microsoft.com/office/drawing/2014/main" id="{C275F7DE-BD8E-F877-F512-E416B8602CAF}"/>
                      </a:ext>
                    </a:extLst>
                  </p:cNvPr>
                  <p:cNvSpPr>
                    <a:spLocks noChangeShapeType="1"/>
                  </p:cNvSpPr>
                  <p:nvPr/>
                </p:nvSpPr>
                <p:spPr bwMode="auto">
                  <a:xfrm flipH="1">
                    <a:off x="4474" y="3609"/>
                    <a:ext cx="0" cy="163"/>
                  </a:xfrm>
                  <a:prstGeom prst="line">
                    <a:avLst/>
                  </a:prstGeom>
                  <a:noFill/>
                  <a:ln w="15875">
                    <a:solidFill>
                      <a:schemeClr val="tx1"/>
                    </a:solidFill>
                    <a:round/>
                    <a:headEnd/>
                    <a:tailEnd/>
                  </a:ln>
                </p:spPr>
                <p:txBody>
                  <a:bodyPr wrap="none" anchor="ctr"/>
                  <a:lstStyle/>
                  <a:p>
                    <a:endParaRPr lang="en-US"/>
                  </a:p>
                </p:txBody>
              </p:sp>
              <p:sp>
                <p:nvSpPr>
                  <p:cNvPr id="103" name="Line 158">
                    <a:extLst>
                      <a:ext uri="{FF2B5EF4-FFF2-40B4-BE49-F238E27FC236}">
                        <a16:creationId xmlns:a16="http://schemas.microsoft.com/office/drawing/2014/main" id="{9C22F0A4-7584-74BC-A38A-EB1A7D250111}"/>
                      </a:ext>
                    </a:extLst>
                  </p:cNvPr>
                  <p:cNvSpPr>
                    <a:spLocks noChangeShapeType="1"/>
                  </p:cNvSpPr>
                  <p:nvPr/>
                </p:nvSpPr>
                <p:spPr bwMode="auto">
                  <a:xfrm>
                    <a:off x="4611" y="2351"/>
                    <a:ext cx="0" cy="893"/>
                  </a:xfrm>
                  <a:prstGeom prst="line">
                    <a:avLst/>
                  </a:prstGeom>
                  <a:noFill/>
                  <a:ln w="15875">
                    <a:solidFill>
                      <a:schemeClr val="tx1"/>
                    </a:solidFill>
                    <a:round/>
                    <a:headEnd/>
                    <a:tailEnd/>
                  </a:ln>
                </p:spPr>
                <p:txBody>
                  <a:bodyPr wrap="none" anchor="ctr"/>
                  <a:lstStyle/>
                  <a:p>
                    <a:endParaRPr lang="en-US"/>
                  </a:p>
                </p:txBody>
              </p:sp>
              <p:sp>
                <p:nvSpPr>
                  <p:cNvPr id="104" name="Line 159">
                    <a:extLst>
                      <a:ext uri="{FF2B5EF4-FFF2-40B4-BE49-F238E27FC236}">
                        <a16:creationId xmlns:a16="http://schemas.microsoft.com/office/drawing/2014/main" id="{213216D3-0F77-7C1B-4EDA-3BE9915E6004}"/>
                      </a:ext>
                    </a:extLst>
                  </p:cNvPr>
                  <p:cNvSpPr>
                    <a:spLocks noChangeShapeType="1"/>
                  </p:cNvSpPr>
                  <p:nvPr/>
                </p:nvSpPr>
                <p:spPr bwMode="auto">
                  <a:xfrm>
                    <a:off x="4611" y="2351"/>
                    <a:ext cx="183" cy="0"/>
                  </a:xfrm>
                  <a:prstGeom prst="line">
                    <a:avLst/>
                  </a:prstGeom>
                  <a:noFill/>
                  <a:ln w="15875">
                    <a:solidFill>
                      <a:schemeClr val="tx1"/>
                    </a:solidFill>
                    <a:round/>
                    <a:headEnd/>
                    <a:tailEnd/>
                  </a:ln>
                </p:spPr>
                <p:txBody>
                  <a:bodyPr wrap="none" anchor="ctr"/>
                  <a:lstStyle/>
                  <a:p>
                    <a:endParaRPr lang="en-US"/>
                  </a:p>
                </p:txBody>
              </p:sp>
              <p:sp>
                <p:nvSpPr>
                  <p:cNvPr id="105" name="Line 160">
                    <a:extLst>
                      <a:ext uri="{FF2B5EF4-FFF2-40B4-BE49-F238E27FC236}">
                        <a16:creationId xmlns:a16="http://schemas.microsoft.com/office/drawing/2014/main" id="{0237B75F-7C4D-C678-4730-E70475B41ADE}"/>
                      </a:ext>
                    </a:extLst>
                  </p:cNvPr>
                  <p:cNvSpPr>
                    <a:spLocks noChangeShapeType="1"/>
                  </p:cNvSpPr>
                  <p:nvPr/>
                </p:nvSpPr>
                <p:spPr bwMode="auto">
                  <a:xfrm flipV="1">
                    <a:off x="4611" y="3122"/>
                    <a:ext cx="183" cy="0"/>
                  </a:xfrm>
                  <a:prstGeom prst="line">
                    <a:avLst/>
                  </a:prstGeom>
                  <a:noFill/>
                  <a:ln w="15875">
                    <a:solidFill>
                      <a:schemeClr val="tx1"/>
                    </a:solidFill>
                    <a:round/>
                    <a:headEnd/>
                    <a:tailEnd/>
                  </a:ln>
                </p:spPr>
                <p:txBody>
                  <a:bodyPr wrap="none" anchor="ctr"/>
                  <a:lstStyle/>
                  <a:p>
                    <a:endParaRPr lang="en-US"/>
                  </a:p>
                </p:txBody>
              </p:sp>
              <p:sp>
                <p:nvSpPr>
                  <p:cNvPr id="106" name="Text Box 161">
                    <a:extLst>
                      <a:ext uri="{FF2B5EF4-FFF2-40B4-BE49-F238E27FC236}">
                        <a16:creationId xmlns:a16="http://schemas.microsoft.com/office/drawing/2014/main" id="{1CFC7275-120F-7C64-01C5-5E0470D10D4C}"/>
                      </a:ext>
                    </a:extLst>
                  </p:cNvPr>
                  <p:cNvSpPr txBox="1">
                    <a:spLocks noChangeArrowheads="1"/>
                  </p:cNvSpPr>
                  <p:nvPr/>
                </p:nvSpPr>
                <p:spPr bwMode="auto">
                  <a:xfrm>
                    <a:off x="5387" y="3488"/>
                    <a:ext cx="178" cy="192"/>
                  </a:xfrm>
                  <a:prstGeom prst="rect">
                    <a:avLst/>
                  </a:prstGeom>
                  <a:noFill/>
                  <a:ln w="9525">
                    <a:noFill/>
                    <a:miter lim="800000"/>
                    <a:headEnd/>
                    <a:tailEnd/>
                  </a:ln>
                </p:spPr>
                <p:txBody>
                  <a:bodyPr wrap="none">
                    <a:spAutoFit/>
                  </a:bodyPr>
                  <a:lstStyle/>
                  <a:p>
                    <a:pPr eaLnBrk="0" hangingPunct="0"/>
                    <a:r>
                      <a:rPr lang="en-US" sz="1400" b="1" i="1"/>
                      <a:t>y</a:t>
                    </a:r>
                  </a:p>
                </p:txBody>
              </p:sp>
              <p:sp>
                <p:nvSpPr>
                  <p:cNvPr id="107" name="Text Box 162">
                    <a:extLst>
                      <a:ext uri="{FF2B5EF4-FFF2-40B4-BE49-F238E27FC236}">
                        <a16:creationId xmlns:a16="http://schemas.microsoft.com/office/drawing/2014/main" id="{83249C98-548C-EA24-97D6-5E63C5C94EA2}"/>
                      </a:ext>
                    </a:extLst>
                  </p:cNvPr>
                  <p:cNvSpPr txBox="1">
                    <a:spLocks noChangeArrowheads="1"/>
                  </p:cNvSpPr>
                  <p:nvPr/>
                </p:nvSpPr>
                <p:spPr bwMode="auto">
                  <a:xfrm>
                    <a:off x="2784" y="2067"/>
                    <a:ext cx="178" cy="192"/>
                  </a:xfrm>
                  <a:prstGeom prst="rect">
                    <a:avLst/>
                  </a:prstGeom>
                  <a:noFill/>
                  <a:ln w="9525">
                    <a:noFill/>
                    <a:miter lim="800000"/>
                    <a:headEnd/>
                    <a:tailEnd/>
                  </a:ln>
                </p:spPr>
                <p:txBody>
                  <a:bodyPr wrap="none">
                    <a:spAutoFit/>
                  </a:bodyPr>
                  <a:lstStyle/>
                  <a:p>
                    <a:pPr eaLnBrk="0" hangingPunct="0"/>
                    <a:r>
                      <a:rPr lang="en-US" sz="1400" b="1" i="1"/>
                      <a:t>x</a:t>
                    </a:r>
                  </a:p>
                </p:txBody>
              </p:sp>
              <p:sp>
                <p:nvSpPr>
                  <p:cNvPr id="108" name="Text Box 163">
                    <a:extLst>
                      <a:ext uri="{FF2B5EF4-FFF2-40B4-BE49-F238E27FC236}">
                        <a16:creationId xmlns:a16="http://schemas.microsoft.com/office/drawing/2014/main" id="{B9595853-AD73-8143-8583-657745336483}"/>
                      </a:ext>
                    </a:extLst>
                  </p:cNvPr>
                  <p:cNvSpPr txBox="1">
                    <a:spLocks noChangeArrowheads="1"/>
                  </p:cNvSpPr>
                  <p:nvPr/>
                </p:nvSpPr>
                <p:spPr bwMode="auto">
                  <a:xfrm>
                    <a:off x="4474" y="3245"/>
                    <a:ext cx="272" cy="192"/>
                  </a:xfrm>
                  <a:prstGeom prst="rect">
                    <a:avLst/>
                  </a:prstGeom>
                  <a:noFill/>
                  <a:ln w="9525">
                    <a:noFill/>
                    <a:miter lim="800000"/>
                    <a:headEnd/>
                    <a:tailEnd/>
                  </a:ln>
                </p:spPr>
                <p:txBody>
                  <a:bodyPr wrap="none">
                    <a:spAutoFit/>
                  </a:bodyPr>
                  <a:lstStyle/>
                  <a:p>
                    <a:pPr eaLnBrk="0" hangingPunct="0"/>
                    <a:r>
                      <a:rPr lang="en-US" sz="1400" b="1" i="1"/>
                      <a:t>CP</a:t>
                    </a:r>
                  </a:p>
                </p:txBody>
              </p:sp>
              <p:grpSp>
                <p:nvGrpSpPr>
                  <p:cNvPr id="109" name="Group 164">
                    <a:extLst>
                      <a:ext uri="{FF2B5EF4-FFF2-40B4-BE49-F238E27FC236}">
                        <a16:creationId xmlns:a16="http://schemas.microsoft.com/office/drawing/2014/main" id="{93D20138-99BD-F8EC-FC1A-DC0465F4A8EE}"/>
                      </a:ext>
                    </a:extLst>
                  </p:cNvPr>
                  <p:cNvGrpSpPr>
                    <a:grpSpLocks/>
                  </p:cNvGrpSpPr>
                  <p:nvPr/>
                </p:nvGrpSpPr>
                <p:grpSpPr bwMode="auto">
                  <a:xfrm>
                    <a:off x="4748" y="2107"/>
                    <a:ext cx="414" cy="473"/>
                    <a:chOff x="4656" y="1775"/>
                    <a:chExt cx="435" cy="560"/>
                  </a:xfrm>
                </p:grpSpPr>
                <p:sp>
                  <p:nvSpPr>
                    <p:cNvPr id="120" name="Rectangle 165">
                      <a:extLst>
                        <a:ext uri="{FF2B5EF4-FFF2-40B4-BE49-F238E27FC236}">
                          <a16:creationId xmlns:a16="http://schemas.microsoft.com/office/drawing/2014/main" id="{27D9DA60-3DF3-1F48-29E0-9DC7E3532B75}"/>
                        </a:ext>
                      </a:extLst>
                    </p:cNvPr>
                    <p:cNvSpPr>
                      <a:spLocks noChangeArrowheads="1"/>
                    </p:cNvSpPr>
                    <p:nvPr/>
                  </p:nvSpPr>
                  <p:spPr bwMode="auto">
                    <a:xfrm>
                      <a:off x="4704" y="1786"/>
                      <a:ext cx="336" cy="514"/>
                    </a:xfrm>
                    <a:prstGeom prst="rect">
                      <a:avLst/>
                    </a:prstGeom>
                    <a:noFill/>
                    <a:ln w="19050">
                      <a:solidFill>
                        <a:schemeClr val="tx1"/>
                      </a:solidFill>
                      <a:miter lim="800000"/>
                      <a:headEnd/>
                      <a:tailEnd/>
                    </a:ln>
                  </p:spPr>
                  <p:txBody>
                    <a:bodyPr wrap="none" anchor="ctr"/>
                    <a:lstStyle/>
                    <a:p>
                      <a:endParaRPr lang="en-US"/>
                    </a:p>
                  </p:txBody>
                </p:sp>
                <p:sp>
                  <p:nvSpPr>
                    <p:cNvPr id="121" name="Text Box 166">
                      <a:extLst>
                        <a:ext uri="{FF2B5EF4-FFF2-40B4-BE49-F238E27FC236}">
                          <a16:creationId xmlns:a16="http://schemas.microsoft.com/office/drawing/2014/main" id="{716FA68F-7DF5-9E20-A523-BD361D92B8AD}"/>
                        </a:ext>
                      </a:extLst>
                    </p:cNvPr>
                    <p:cNvSpPr txBox="1">
                      <a:spLocks noChangeArrowheads="1"/>
                    </p:cNvSpPr>
                    <p:nvPr/>
                  </p:nvSpPr>
                  <p:spPr bwMode="auto">
                    <a:xfrm>
                      <a:off x="4656" y="1776"/>
                      <a:ext cx="207" cy="227"/>
                    </a:xfrm>
                    <a:prstGeom prst="rect">
                      <a:avLst/>
                    </a:prstGeom>
                    <a:noFill/>
                    <a:ln w="9525">
                      <a:noFill/>
                      <a:miter lim="800000"/>
                      <a:headEnd/>
                      <a:tailEnd/>
                    </a:ln>
                  </p:spPr>
                  <p:txBody>
                    <a:bodyPr wrap="none">
                      <a:spAutoFit/>
                    </a:bodyPr>
                    <a:lstStyle/>
                    <a:p>
                      <a:pPr eaLnBrk="0" hangingPunct="0"/>
                      <a:r>
                        <a:rPr lang="en-US" sz="1400" b="1" i="1"/>
                        <a:t>D</a:t>
                      </a:r>
                    </a:p>
                  </p:txBody>
                </p:sp>
                <p:sp>
                  <p:nvSpPr>
                    <p:cNvPr id="122" name="Text Box 167">
                      <a:extLst>
                        <a:ext uri="{FF2B5EF4-FFF2-40B4-BE49-F238E27FC236}">
                          <a16:creationId xmlns:a16="http://schemas.microsoft.com/office/drawing/2014/main" id="{CE497A94-405C-1A3F-F4F1-83A87EE4963C}"/>
                        </a:ext>
                      </a:extLst>
                    </p:cNvPr>
                    <p:cNvSpPr txBox="1">
                      <a:spLocks noChangeArrowheads="1"/>
                    </p:cNvSpPr>
                    <p:nvPr/>
                  </p:nvSpPr>
                  <p:spPr bwMode="auto">
                    <a:xfrm>
                      <a:off x="4859" y="1775"/>
                      <a:ext cx="213" cy="227"/>
                    </a:xfrm>
                    <a:prstGeom prst="rect">
                      <a:avLst/>
                    </a:prstGeom>
                    <a:noFill/>
                    <a:ln w="9525">
                      <a:noFill/>
                      <a:miter lim="800000"/>
                      <a:headEnd/>
                      <a:tailEnd/>
                    </a:ln>
                  </p:spPr>
                  <p:txBody>
                    <a:bodyPr wrap="none">
                      <a:spAutoFit/>
                    </a:bodyPr>
                    <a:lstStyle/>
                    <a:p>
                      <a:pPr eaLnBrk="0" hangingPunct="0"/>
                      <a:r>
                        <a:rPr lang="en-US" sz="1400" b="1" i="1"/>
                        <a:t>Q</a:t>
                      </a:r>
                      <a:endParaRPr lang="en-US" sz="1400" b="1"/>
                    </a:p>
                  </p:txBody>
                </p:sp>
                <p:sp>
                  <p:nvSpPr>
                    <p:cNvPr id="123" name="Text Box 168">
                      <a:extLst>
                        <a:ext uri="{FF2B5EF4-FFF2-40B4-BE49-F238E27FC236}">
                          <a16:creationId xmlns:a16="http://schemas.microsoft.com/office/drawing/2014/main" id="{E78145D4-F862-A570-E6E0-6CA4475C7F29}"/>
                        </a:ext>
                      </a:extLst>
                    </p:cNvPr>
                    <p:cNvSpPr txBox="1">
                      <a:spLocks noChangeArrowheads="1"/>
                    </p:cNvSpPr>
                    <p:nvPr/>
                  </p:nvSpPr>
                  <p:spPr bwMode="auto">
                    <a:xfrm>
                      <a:off x="4848" y="2108"/>
                      <a:ext cx="243" cy="227"/>
                    </a:xfrm>
                    <a:prstGeom prst="rect">
                      <a:avLst/>
                    </a:prstGeom>
                    <a:noFill/>
                    <a:ln w="9525">
                      <a:noFill/>
                      <a:miter lim="800000"/>
                      <a:headEnd/>
                      <a:tailEnd/>
                    </a:ln>
                  </p:spPr>
                  <p:txBody>
                    <a:bodyPr>
                      <a:spAutoFit/>
                    </a:bodyPr>
                    <a:lstStyle/>
                    <a:p>
                      <a:pPr eaLnBrk="0" hangingPunct="0"/>
                      <a:r>
                        <a:rPr lang="en-US" sz="1400" b="1" i="1"/>
                        <a:t>Q'</a:t>
                      </a:r>
                    </a:p>
                  </p:txBody>
                </p:sp>
                <p:sp>
                  <p:nvSpPr>
                    <p:cNvPr id="124" name="AutoShape 169">
                      <a:extLst>
                        <a:ext uri="{FF2B5EF4-FFF2-40B4-BE49-F238E27FC236}">
                          <a16:creationId xmlns:a16="http://schemas.microsoft.com/office/drawing/2014/main" id="{176431F4-E117-C9BD-801A-506F4D4F95C7}"/>
                        </a:ext>
                      </a:extLst>
                    </p:cNvPr>
                    <p:cNvSpPr>
                      <a:spLocks noChangeArrowheads="1"/>
                    </p:cNvSpPr>
                    <p:nvPr/>
                  </p:nvSpPr>
                  <p:spPr bwMode="auto">
                    <a:xfrm rot="5400000">
                      <a:off x="4680" y="2040"/>
                      <a:ext cx="96" cy="48"/>
                    </a:xfrm>
                    <a:prstGeom prst="triangle">
                      <a:avLst>
                        <a:gd name="adj" fmla="val 50000"/>
                      </a:avLst>
                    </a:prstGeom>
                    <a:noFill/>
                    <a:ln w="15875">
                      <a:solidFill>
                        <a:schemeClr val="tx1"/>
                      </a:solidFill>
                      <a:miter lim="800000"/>
                      <a:headEnd/>
                      <a:tailEnd/>
                    </a:ln>
                  </p:spPr>
                  <p:txBody>
                    <a:bodyPr wrap="none" anchor="ctr"/>
                    <a:lstStyle/>
                    <a:p>
                      <a:endParaRPr lang="en-US"/>
                    </a:p>
                  </p:txBody>
                </p:sp>
              </p:grpSp>
              <p:grpSp>
                <p:nvGrpSpPr>
                  <p:cNvPr id="110" name="Group 170">
                    <a:extLst>
                      <a:ext uri="{FF2B5EF4-FFF2-40B4-BE49-F238E27FC236}">
                        <a16:creationId xmlns:a16="http://schemas.microsoft.com/office/drawing/2014/main" id="{65911AFB-C9C7-8ADE-714B-6E6A55AD5EF8}"/>
                      </a:ext>
                    </a:extLst>
                  </p:cNvPr>
                  <p:cNvGrpSpPr>
                    <a:grpSpLocks/>
                  </p:cNvGrpSpPr>
                  <p:nvPr/>
                </p:nvGrpSpPr>
                <p:grpSpPr bwMode="auto">
                  <a:xfrm>
                    <a:off x="4748" y="2879"/>
                    <a:ext cx="414" cy="474"/>
                    <a:chOff x="4656" y="1775"/>
                    <a:chExt cx="435" cy="561"/>
                  </a:xfrm>
                </p:grpSpPr>
                <p:sp>
                  <p:nvSpPr>
                    <p:cNvPr id="115" name="Rectangle 171">
                      <a:extLst>
                        <a:ext uri="{FF2B5EF4-FFF2-40B4-BE49-F238E27FC236}">
                          <a16:creationId xmlns:a16="http://schemas.microsoft.com/office/drawing/2014/main" id="{9FAA95DF-D6D6-5CDE-6CA8-0EF319D130FA}"/>
                        </a:ext>
                      </a:extLst>
                    </p:cNvPr>
                    <p:cNvSpPr>
                      <a:spLocks noChangeArrowheads="1"/>
                    </p:cNvSpPr>
                    <p:nvPr/>
                  </p:nvSpPr>
                  <p:spPr bwMode="auto">
                    <a:xfrm>
                      <a:off x="4704" y="1786"/>
                      <a:ext cx="336" cy="514"/>
                    </a:xfrm>
                    <a:prstGeom prst="rect">
                      <a:avLst/>
                    </a:prstGeom>
                    <a:noFill/>
                    <a:ln w="19050">
                      <a:solidFill>
                        <a:schemeClr val="tx1"/>
                      </a:solidFill>
                      <a:miter lim="800000"/>
                      <a:headEnd/>
                      <a:tailEnd/>
                    </a:ln>
                  </p:spPr>
                  <p:txBody>
                    <a:bodyPr wrap="none" anchor="ctr"/>
                    <a:lstStyle/>
                    <a:p>
                      <a:endParaRPr lang="en-US"/>
                    </a:p>
                  </p:txBody>
                </p:sp>
                <p:sp>
                  <p:nvSpPr>
                    <p:cNvPr id="116" name="Text Box 172">
                      <a:extLst>
                        <a:ext uri="{FF2B5EF4-FFF2-40B4-BE49-F238E27FC236}">
                          <a16:creationId xmlns:a16="http://schemas.microsoft.com/office/drawing/2014/main" id="{23AD2006-1501-AAA7-EE30-0D9C84FDC9BC}"/>
                        </a:ext>
                      </a:extLst>
                    </p:cNvPr>
                    <p:cNvSpPr txBox="1">
                      <a:spLocks noChangeArrowheads="1"/>
                    </p:cNvSpPr>
                    <p:nvPr/>
                  </p:nvSpPr>
                  <p:spPr bwMode="auto">
                    <a:xfrm>
                      <a:off x="4656" y="1776"/>
                      <a:ext cx="207" cy="227"/>
                    </a:xfrm>
                    <a:prstGeom prst="rect">
                      <a:avLst/>
                    </a:prstGeom>
                    <a:noFill/>
                    <a:ln w="9525">
                      <a:noFill/>
                      <a:miter lim="800000"/>
                      <a:headEnd/>
                      <a:tailEnd/>
                    </a:ln>
                  </p:spPr>
                  <p:txBody>
                    <a:bodyPr wrap="none">
                      <a:spAutoFit/>
                    </a:bodyPr>
                    <a:lstStyle/>
                    <a:p>
                      <a:pPr eaLnBrk="0" hangingPunct="0"/>
                      <a:r>
                        <a:rPr lang="en-US" sz="1400" b="1" i="1"/>
                        <a:t>D</a:t>
                      </a:r>
                    </a:p>
                  </p:txBody>
                </p:sp>
                <p:sp>
                  <p:nvSpPr>
                    <p:cNvPr id="117" name="Text Box 173">
                      <a:extLst>
                        <a:ext uri="{FF2B5EF4-FFF2-40B4-BE49-F238E27FC236}">
                          <a16:creationId xmlns:a16="http://schemas.microsoft.com/office/drawing/2014/main" id="{C949BB4C-5476-BB30-7414-34FEF4DDFA3A}"/>
                        </a:ext>
                      </a:extLst>
                    </p:cNvPr>
                    <p:cNvSpPr txBox="1">
                      <a:spLocks noChangeArrowheads="1"/>
                    </p:cNvSpPr>
                    <p:nvPr/>
                  </p:nvSpPr>
                  <p:spPr bwMode="auto">
                    <a:xfrm>
                      <a:off x="4859" y="1775"/>
                      <a:ext cx="213" cy="227"/>
                    </a:xfrm>
                    <a:prstGeom prst="rect">
                      <a:avLst/>
                    </a:prstGeom>
                    <a:noFill/>
                    <a:ln w="9525">
                      <a:noFill/>
                      <a:miter lim="800000"/>
                      <a:headEnd/>
                      <a:tailEnd/>
                    </a:ln>
                  </p:spPr>
                  <p:txBody>
                    <a:bodyPr wrap="none">
                      <a:spAutoFit/>
                    </a:bodyPr>
                    <a:lstStyle/>
                    <a:p>
                      <a:pPr eaLnBrk="0" hangingPunct="0"/>
                      <a:r>
                        <a:rPr lang="en-US" sz="1400" b="1" i="1"/>
                        <a:t>Q</a:t>
                      </a:r>
                      <a:endParaRPr lang="en-US" sz="1400" b="1"/>
                    </a:p>
                  </p:txBody>
                </p:sp>
                <p:sp>
                  <p:nvSpPr>
                    <p:cNvPr id="118" name="Text Box 174">
                      <a:extLst>
                        <a:ext uri="{FF2B5EF4-FFF2-40B4-BE49-F238E27FC236}">
                          <a16:creationId xmlns:a16="http://schemas.microsoft.com/office/drawing/2014/main" id="{63719C23-9A4B-87DD-C6E5-9AC53886E931}"/>
                        </a:ext>
                      </a:extLst>
                    </p:cNvPr>
                    <p:cNvSpPr txBox="1">
                      <a:spLocks noChangeArrowheads="1"/>
                    </p:cNvSpPr>
                    <p:nvPr/>
                  </p:nvSpPr>
                  <p:spPr bwMode="auto">
                    <a:xfrm>
                      <a:off x="4848" y="2109"/>
                      <a:ext cx="243" cy="227"/>
                    </a:xfrm>
                    <a:prstGeom prst="rect">
                      <a:avLst/>
                    </a:prstGeom>
                    <a:noFill/>
                    <a:ln w="9525">
                      <a:noFill/>
                      <a:miter lim="800000"/>
                      <a:headEnd/>
                      <a:tailEnd/>
                    </a:ln>
                  </p:spPr>
                  <p:txBody>
                    <a:bodyPr>
                      <a:spAutoFit/>
                    </a:bodyPr>
                    <a:lstStyle/>
                    <a:p>
                      <a:pPr eaLnBrk="0" hangingPunct="0"/>
                      <a:r>
                        <a:rPr lang="en-US" sz="1400" b="1" i="1"/>
                        <a:t>Q'</a:t>
                      </a:r>
                    </a:p>
                  </p:txBody>
                </p:sp>
                <p:sp>
                  <p:nvSpPr>
                    <p:cNvPr id="119" name="AutoShape 175">
                      <a:extLst>
                        <a:ext uri="{FF2B5EF4-FFF2-40B4-BE49-F238E27FC236}">
                          <a16:creationId xmlns:a16="http://schemas.microsoft.com/office/drawing/2014/main" id="{15DF85A8-B58B-A6FA-3A39-B26FE99B5B59}"/>
                        </a:ext>
                      </a:extLst>
                    </p:cNvPr>
                    <p:cNvSpPr>
                      <a:spLocks noChangeArrowheads="1"/>
                    </p:cNvSpPr>
                    <p:nvPr/>
                  </p:nvSpPr>
                  <p:spPr bwMode="auto">
                    <a:xfrm rot="5400000">
                      <a:off x="4680" y="2040"/>
                      <a:ext cx="96" cy="48"/>
                    </a:xfrm>
                    <a:prstGeom prst="triangle">
                      <a:avLst>
                        <a:gd name="adj" fmla="val 50000"/>
                      </a:avLst>
                    </a:prstGeom>
                    <a:noFill/>
                    <a:ln w="15875">
                      <a:solidFill>
                        <a:schemeClr val="tx1"/>
                      </a:solidFill>
                      <a:miter lim="800000"/>
                      <a:headEnd/>
                      <a:tailEnd/>
                    </a:ln>
                  </p:spPr>
                  <p:txBody>
                    <a:bodyPr wrap="none" anchor="ctr"/>
                    <a:lstStyle/>
                    <a:p>
                      <a:endParaRPr lang="en-US"/>
                    </a:p>
                  </p:txBody>
                </p:sp>
              </p:grpSp>
              <p:grpSp>
                <p:nvGrpSpPr>
                  <p:cNvPr id="111" name="Group 176">
                    <a:extLst>
                      <a:ext uri="{FF2B5EF4-FFF2-40B4-BE49-F238E27FC236}">
                        <a16:creationId xmlns:a16="http://schemas.microsoft.com/office/drawing/2014/main" id="{A9595388-A333-A4BD-FE7A-BF5A13526E43}"/>
                      </a:ext>
                    </a:extLst>
                  </p:cNvPr>
                  <p:cNvGrpSpPr>
                    <a:grpSpLocks/>
                  </p:cNvGrpSpPr>
                  <p:nvPr/>
                </p:nvGrpSpPr>
                <p:grpSpPr bwMode="auto">
                  <a:xfrm>
                    <a:off x="4063" y="3718"/>
                    <a:ext cx="176" cy="122"/>
                    <a:chOff x="3648" y="2544"/>
                    <a:chExt cx="233" cy="185"/>
                  </a:xfrm>
                </p:grpSpPr>
                <p:sp>
                  <p:nvSpPr>
                    <p:cNvPr id="113" name="AutoShape 177">
                      <a:extLst>
                        <a:ext uri="{FF2B5EF4-FFF2-40B4-BE49-F238E27FC236}">
                          <a16:creationId xmlns:a16="http://schemas.microsoft.com/office/drawing/2014/main" id="{32D6DC4A-18C5-CAD7-4F1B-39872D84BE0A}"/>
                        </a:ext>
                      </a:extLst>
                    </p:cNvPr>
                    <p:cNvSpPr>
                      <a:spLocks noChangeArrowheads="1"/>
                    </p:cNvSpPr>
                    <p:nvPr/>
                  </p:nvSpPr>
                  <p:spPr bwMode="auto">
                    <a:xfrm rot="5400000">
                      <a:off x="3625" y="2567"/>
                      <a:ext cx="185" cy="139"/>
                    </a:xfrm>
                    <a:prstGeom prst="flowChartExtract">
                      <a:avLst/>
                    </a:prstGeom>
                    <a:noFill/>
                    <a:ln w="19050">
                      <a:solidFill>
                        <a:schemeClr val="tx1"/>
                      </a:solidFill>
                      <a:miter lim="800000"/>
                      <a:headEnd/>
                      <a:tailEnd/>
                    </a:ln>
                  </p:spPr>
                  <p:txBody>
                    <a:bodyPr wrap="none" anchor="ctr"/>
                    <a:lstStyle/>
                    <a:p>
                      <a:endParaRPr lang="en-US"/>
                    </a:p>
                  </p:txBody>
                </p:sp>
                <p:sp>
                  <p:nvSpPr>
                    <p:cNvPr id="114" name="Oval 178">
                      <a:extLst>
                        <a:ext uri="{FF2B5EF4-FFF2-40B4-BE49-F238E27FC236}">
                          <a16:creationId xmlns:a16="http://schemas.microsoft.com/office/drawing/2014/main" id="{28E84A9A-7EF2-37B1-BA87-E48A29472FBA}"/>
                        </a:ext>
                      </a:extLst>
                    </p:cNvPr>
                    <p:cNvSpPr>
                      <a:spLocks noChangeArrowheads="1"/>
                    </p:cNvSpPr>
                    <p:nvPr/>
                  </p:nvSpPr>
                  <p:spPr bwMode="auto">
                    <a:xfrm>
                      <a:off x="3809" y="2600"/>
                      <a:ext cx="72" cy="74"/>
                    </a:xfrm>
                    <a:prstGeom prst="ellipse">
                      <a:avLst/>
                    </a:prstGeom>
                    <a:noFill/>
                    <a:ln w="19050">
                      <a:solidFill>
                        <a:schemeClr val="tx1"/>
                      </a:solidFill>
                      <a:round/>
                      <a:headEnd/>
                      <a:tailEnd/>
                    </a:ln>
                  </p:spPr>
                  <p:txBody>
                    <a:bodyPr wrap="none" anchor="ctr"/>
                    <a:lstStyle/>
                    <a:p>
                      <a:endParaRPr lang="en-US"/>
                    </a:p>
                  </p:txBody>
                </p:sp>
              </p:grpSp>
              <p:sp>
                <p:nvSpPr>
                  <p:cNvPr id="112" name="Oval 179">
                    <a:extLst>
                      <a:ext uri="{FF2B5EF4-FFF2-40B4-BE49-F238E27FC236}">
                        <a16:creationId xmlns:a16="http://schemas.microsoft.com/office/drawing/2014/main" id="{944C0453-0860-171A-6D20-E040E6EDBB70}"/>
                      </a:ext>
                    </a:extLst>
                  </p:cNvPr>
                  <p:cNvSpPr>
                    <a:spLocks noChangeArrowheads="1"/>
                  </p:cNvSpPr>
                  <p:nvPr/>
                </p:nvSpPr>
                <p:spPr bwMode="auto">
                  <a:xfrm>
                    <a:off x="3540" y="2741"/>
                    <a:ext cx="35" cy="36"/>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45" name="Text Box 180">
                  <a:extLst>
                    <a:ext uri="{FF2B5EF4-FFF2-40B4-BE49-F238E27FC236}">
                      <a16:creationId xmlns:a16="http://schemas.microsoft.com/office/drawing/2014/main" id="{EA1419BE-C4A1-57B6-F231-79B876227C4D}"/>
                    </a:ext>
                  </a:extLst>
                </p:cNvPr>
                <p:cNvSpPr txBox="1">
                  <a:spLocks noChangeArrowheads="1"/>
                </p:cNvSpPr>
                <p:nvPr/>
              </p:nvSpPr>
              <p:spPr bwMode="auto">
                <a:xfrm>
                  <a:off x="2529" y="3614"/>
                  <a:ext cx="720" cy="231"/>
                </a:xfrm>
                <a:prstGeom prst="rect">
                  <a:avLst/>
                </a:prstGeom>
                <a:noFill/>
                <a:ln w="9525">
                  <a:noFill/>
                  <a:miter lim="800000"/>
                  <a:headEnd/>
                  <a:tailEnd/>
                </a:ln>
              </p:spPr>
              <p:txBody>
                <a:bodyPr>
                  <a:spAutoFit/>
                </a:bodyPr>
                <a:lstStyle/>
                <a:p>
                  <a:pPr eaLnBrk="0" hangingPunct="0">
                    <a:spcBef>
                      <a:spcPct val="50000"/>
                    </a:spcBef>
                  </a:pPr>
                  <a:r>
                    <a:rPr lang="en-US" dirty="0"/>
                    <a:t>Figure 1</a:t>
                  </a:r>
                </a:p>
              </p:txBody>
            </p:sp>
          </p:grpSp>
          <p:sp>
            <p:nvSpPr>
              <p:cNvPr id="7" name="Oval 6">
                <a:extLst>
                  <a:ext uri="{FF2B5EF4-FFF2-40B4-BE49-F238E27FC236}">
                    <a16:creationId xmlns:a16="http://schemas.microsoft.com/office/drawing/2014/main" id="{FE69CA59-801E-3CA8-511A-BDC96C74D6F0}"/>
                  </a:ext>
                </a:extLst>
              </p:cNvPr>
              <p:cNvSpPr/>
              <p:nvPr/>
            </p:nvSpPr>
            <p:spPr>
              <a:xfrm>
                <a:off x="8126413" y="3741738"/>
                <a:ext cx="76200" cy="762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43" name="Oval 42">
                <a:extLst>
                  <a:ext uri="{FF2B5EF4-FFF2-40B4-BE49-F238E27FC236}">
                    <a16:creationId xmlns:a16="http://schemas.microsoft.com/office/drawing/2014/main" id="{329E2845-CAF7-AB6E-4F52-4A86FE7D8886}"/>
                  </a:ext>
                </a:extLst>
              </p:cNvPr>
              <p:cNvSpPr/>
              <p:nvPr/>
            </p:nvSpPr>
            <p:spPr>
              <a:xfrm>
                <a:off x="8118475" y="4965700"/>
                <a:ext cx="76200" cy="762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grpSp>
        <p:sp>
          <p:nvSpPr>
            <p:cNvPr id="139" name="Rectangle 3">
              <a:extLst>
                <a:ext uri="{FF2B5EF4-FFF2-40B4-BE49-F238E27FC236}">
                  <a16:creationId xmlns:a16="http://schemas.microsoft.com/office/drawing/2014/main" id="{8FA77BC7-2F2A-3F76-7DDC-6C204ADF766D}"/>
                </a:ext>
              </a:extLst>
            </p:cNvPr>
            <p:cNvSpPr txBox="1">
              <a:spLocks noChangeArrowheads="1"/>
            </p:cNvSpPr>
            <p:nvPr/>
          </p:nvSpPr>
          <p:spPr>
            <a:xfrm>
              <a:off x="4525508" y="1844763"/>
              <a:ext cx="4537075" cy="804800"/>
            </a:xfrm>
            <a:prstGeom prst="rect">
              <a:avLst/>
            </a:prstGeom>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Bef>
                  <a:spcPct val="40000"/>
                </a:spcBef>
                <a:spcAft>
                  <a:spcPts val="0"/>
                </a:spcAft>
                <a:buFont typeface="Wingdings" pitchFamily="2" charset="2"/>
                <a:buNone/>
                <a:tabLst>
                  <a:tab pos="1793875" algn="l"/>
                </a:tabLst>
              </a:pPr>
              <a:r>
                <a:rPr lang="en-US" b="1" i="1" dirty="0">
                  <a:solidFill>
                    <a:srgbClr val="0000CC"/>
                  </a:solidFill>
                </a:rPr>
                <a:t>A</a:t>
              </a:r>
              <a:r>
                <a:rPr lang="en-US" b="1" i="1" baseline="30000" dirty="0">
                  <a:solidFill>
                    <a:srgbClr val="0000CC"/>
                  </a:solidFill>
                </a:rPr>
                <a:t>+</a:t>
              </a:r>
              <a:r>
                <a:rPr lang="en-US" b="1" i="1" dirty="0">
                  <a:solidFill>
                    <a:srgbClr val="0000CC"/>
                  </a:solidFill>
                </a:rPr>
                <a:t> = </a:t>
              </a:r>
              <a:r>
                <a:rPr lang="en-US" b="1" i="1" dirty="0" err="1">
                  <a:solidFill>
                    <a:srgbClr val="0000CC"/>
                  </a:solidFill>
                </a:rPr>
                <a:t>A∙x</a:t>
              </a:r>
              <a:r>
                <a:rPr lang="en-US" b="1" i="1" dirty="0">
                  <a:solidFill>
                    <a:srgbClr val="0000CC"/>
                  </a:solidFill>
                </a:rPr>
                <a:t> + </a:t>
              </a:r>
              <a:r>
                <a:rPr lang="en-US" b="1" i="1" dirty="0" err="1">
                  <a:solidFill>
                    <a:srgbClr val="0000CC"/>
                  </a:solidFill>
                </a:rPr>
                <a:t>B∙x</a:t>
              </a:r>
              <a:r>
                <a:rPr lang="en-US" dirty="0">
                  <a:solidFill>
                    <a:srgbClr val="0000CC"/>
                  </a:solidFill>
                </a:rPr>
                <a:t>   	(since </a:t>
              </a:r>
              <a:r>
                <a:rPr lang="en-US" i="1" dirty="0">
                  <a:solidFill>
                    <a:srgbClr val="0000CC"/>
                  </a:solidFill>
                </a:rPr>
                <a:t>DA = </a:t>
              </a:r>
              <a:r>
                <a:rPr lang="en-US" i="1" dirty="0" err="1">
                  <a:solidFill>
                    <a:srgbClr val="0000CC"/>
                  </a:solidFill>
                </a:rPr>
                <a:t>A∙x</a:t>
              </a:r>
              <a:r>
                <a:rPr lang="en-US" i="1" dirty="0">
                  <a:solidFill>
                    <a:srgbClr val="0000CC"/>
                  </a:solidFill>
                </a:rPr>
                <a:t> + </a:t>
              </a:r>
              <a:r>
                <a:rPr lang="en-US" i="1" dirty="0" err="1">
                  <a:solidFill>
                    <a:srgbClr val="0000CC"/>
                  </a:solidFill>
                </a:rPr>
                <a:t>B∙x</a:t>
              </a:r>
              <a:r>
                <a:rPr lang="en-US" dirty="0">
                  <a:solidFill>
                    <a:srgbClr val="0000CC"/>
                  </a:solidFill>
                </a:rPr>
                <a:t>)</a:t>
              </a:r>
            </a:p>
            <a:p>
              <a:pPr marL="0" lvl="1" indent="0" fontAlgn="auto">
                <a:spcBef>
                  <a:spcPct val="10000"/>
                </a:spcBef>
                <a:spcAft>
                  <a:spcPts val="0"/>
                </a:spcAft>
                <a:buFont typeface="Wingdings" pitchFamily="2" charset="2"/>
                <a:buNone/>
                <a:tabLst>
                  <a:tab pos="1793875" algn="l"/>
                </a:tabLst>
              </a:pPr>
              <a:r>
                <a:rPr lang="en-US" b="1" i="1" dirty="0">
                  <a:solidFill>
                    <a:srgbClr val="0000CC"/>
                  </a:solidFill>
                </a:rPr>
                <a:t>B</a:t>
              </a:r>
              <a:r>
                <a:rPr lang="en-US" b="1" i="1" baseline="30000" dirty="0">
                  <a:solidFill>
                    <a:srgbClr val="0000CC"/>
                  </a:solidFill>
                </a:rPr>
                <a:t>+</a:t>
              </a:r>
              <a:r>
                <a:rPr lang="en-US" b="1" i="1" dirty="0">
                  <a:solidFill>
                    <a:srgbClr val="0000CC"/>
                  </a:solidFill>
                </a:rPr>
                <a:t> = </a:t>
              </a:r>
              <a:r>
                <a:rPr lang="en-US" b="1" i="1" dirty="0" err="1">
                  <a:solidFill>
                    <a:srgbClr val="0000CC"/>
                  </a:solidFill>
                </a:rPr>
                <a:t>A'∙x</a:t>
              </a:r>
              <a:r>
                <a:rPr lang="en-US" dirty="0">
                  <a:solidFill>
                    <a:srgbClr val="0000CC"/>
                  </a:solidFill>
                </a:rPr>
                <a:t>   	(since </a:t>
              </a:r>
              <a:r>
                <a:rPr lang="en-US" i="1" dirty="0">
                  <a:solidFill>
                    <a:srgbClr val="0000CC"/>
                  </a:solidFill>
                </a:rPr>
                <a:t>DB = </a:t>
              </a:r>
              <a:r>
                <a:rPr lang="en-US" i="1" dirty="0" err="1">
                  <a:solidFill>
                    <a:srgbClr val="0000CC"/>
                  </a:solidFill>
                </a:rPr>
                <a:t>A'∙x</a:t>
              </a:r>
              <a:r>
                <a:rPr lang="en-US" dirty="0">
                  <a:solidFill>
                    <a:srgbClr val="0000CC"/>
                  </a:solidFill>
                </a:rPr>
                <a:t>)</a:t>
              </a:r>
            </a:p>
          </p:txBody>
        </p:sp>
      </p:grpSp>
    </p:spTree>
    <p:extLst>
      <p:ext uri="{BB962C8B-B14F-4D97-AF65-F5344CB8AC3E}">
        <p14:creationId xmlns:p14="http://schemas.microsoft.com/office/powerpoint/2010/main" val="700081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dissolve">
                                      <p:cBhvr>
                                        <p:cTn id="7" dur="5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dissolve">
                                      <p:cBhvr>
                                        <p:cTn id="12" dur="500"/>
                                        <p:tgtEl>
                                          <p:spTgt spid="85"/>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35"/>
                                        </p:tgtEl>
                                        <p:attrNameLst>
                                          <p:attrName>style.visibility</p:attrName>
                                        </p:attrNameLst>
                                      </p:cBhvr>
                                      <p:to>
                                        <p:strVal val="visible"/>
                                      </p:to>
                                    </p:set>
                                    <p:animEffect transition="in" filter="dissolve">
                                      <p:cBhvr>
                                        <p:cTn id="16"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6CC0A83-29D5-05C7-AF38-6817F54BE1F9}"/>
              </a:ext>
            </a:extLst>
          </p:cNvPr>
          <p:cNvSpPr>
            <a:spLocks noGrp="1"/>
          </p:cNvSpPr>
          <p:nvPr>
            <p:ph type="ftr" sz="quarter" idx="11"/>
          </p:nvPr>
        </p:nvSpPr>
        <p:spPr/>
        <p:txBody>
          <a:bodyPr/>
          <a:lstStyle/>
          <a:p>
            <a:pPr algn="l">
              <a:defRPr/>
            </a:pPr>
            <a:r>
              <a:rPr lang="en-SG" dirty="0"/>
              <a:t>Recitation 10</a:t>
            </a:r>
            <a:endParaRPr lang="en-US" dirty="0"/>
          </a:p>
        </p:txBody>
      </p:sp>
      <p:sp>
        <p:nvSpPr>
          <p:cNvPr id="3" name="Slide Number Placeholder 6">
            <a:extLst>
              <a:ext uri="{FF2B5EF4-FFF2-40B4-BE49-F238E27FC236}">
                <a16:creationId xmlns:a16="http://schemas.microsoft.com/office/drawing/2014/main" id="{719FE0BD-0C81-7544-760E-2A26D0A8CB57}"/>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48</a:t>
            </a:fld>
            <a:endParaRPr dirty="0"/>
          </a:p>
        </p:txBody>
      </p:sp>
      <p:sp>
        <p:nvSpPr>
          <p:cNvPr id="6" name="TextBox 5">
            <a:extLst>
              <a:ext uri="{FF2B5EF4-FFF2-40B4-BE49-F238E27FC236}">
                <a16:creationId xmlns:a16="http://schemas.microsoft.com/office/drawing/2014/main" id="{DFD77A25-C8D0-71F4-9768-6EB9594CDB53}"/>
              </a:ext>
            </a:extLst>
          </p:cNvPr>
          <p:cNvSpPr txBox="1"/>
          <p:nvPr/>
        </p:nvSpPr>
        <p:spPr>
          <a:xfrm>
            <a:off x="444500" y="1184485"/>
            <a:ext cx="7950200" cy="461665"/>
          </a:xfrm>
          <a:prstGeom prst="rect">
            <a:avLst/>
          </a:prstGeom>
          <a:noFill/>
        </p:spPr>
        <p:txBody>
          <a:bodyPr wrap="square" rtlCol="0">
            <a:spAutoFit/>
          </a:bodyPr>
          <a:lstStyle/>
          <a:p>
            <a:r>
              <a:rPr lang="en-SG" sz="2400" dirty="0"/>
              <a:t>Q7: In slide 17, how is JA=B and KA=B’?</a:t>
            </a:r>
          </a:p>
        </p:txBody>
      </p:sp>
      <p:sp>
        <p:nvSpPr>
          <p:cNvPr id="7" name="TextBox 6">
            <a:extLst>
              <a:ext uri="{FF2B5EF4-FFF2-40B4-BE49-F238E27FC236}">
                <a16:creationId xmlns:a16="http://schemas.microsoft.com/office/drawing/2014/main" id="{64E2618C-0F4F-8A85-280A-2E47B2810842}"/>
              </a:ext>
            </a:extLst>
          </p:cNvPr>
          <p:cNvSpPr txBox="1"/>
          <p:nvPr/>
        </p:nvSpPr>
        <p:spPr>
          <a:xfrm>
            <a:off x="596900" y="4947466"/>
            <a:ext cx="7950200" cy="830997"/>
          </a:xfrm>
          <a:prstGeom prst="rect">
            <a:avLst/>
          </a:prstGeom>
          <a:noFill/>
        </p:spPr>
        <p:txBody>
          <a:bodyPr wrap="square" rtlCol="0">
            <a:spAutoFit/>
          </a:bodyPr>
          <a:lstStyle/>
          <a:p>
            <a:r>
              <a:rPr lang="en-SG" sz="2400" dirty="0">
                <a:solidFill>
                  <a:srgbClr val="0000FF"/>
                </a:solidFill>
              </a:rPr>
              <a:t>A: The flip-flop on the left is A (i.e. its Q output is A); the flip-flop on the right is B (i.e. its Q output is B).</a:t>
            </a:r>
          </a:p>
        </p:txBody>
      </p:sp>
      <p:sp>
        <p:nvSpPr>
          <p:cNvPr id="10" name="Title 1">
            <a:extLst>
              <a:ext uri="{FF2B5EF4-FFF2-40B4-BE49-F238E27FC236}">
                <a16:creationId xmlns:a16="http://schemas.microsoft.com/office/drawing/2014/main" id="{6B0DD96B-298A-25B7-4B51-76D2365FF25B}"/>
              </a:ext>
            </a:extLst>
          </p:cNvPr>
          <p:cNvSpPr txBox="1">
            <a:spLocks/>
          </p:cNvSpPr>
          <p:nvPr/>
        </p:nvSpPr>
        <p:spPr>
          <a:xfrm>
            <a:off x="176980" y="221503"/>
            <a:ext cx="424262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dirty="0" err="1"/>
              <a:t>Slido</a:t>
            </a:r>
            <a:r>
              <a:rPr lang="en-US" dirty="0"/>
              <a:t> Questions</a:t>
            </a:r>
          </a:p>
        </p:txBody>
      </p:sp>
      <p:grpSp>
        <p:nvGrpSpPr>
          <p:cNvPr id="11" name="Group 79">
            <a:extLst>
              <a:ext uri="{FF2B5EF4-FFF2-40B4-BE49-F238E27FC236}">
                <a16:creationId xmlns:a16="http://schemas.microsoft.com/office/drawing/2014/main" id="{7F73BB32-032D-A164-C960-ACBE52227A76}"/>
              </a:ext>
            </a:extLst>
          </p:cNvPr>
          <p:cNvGrpSpPr>
            <a:grpSpLocks/>
          </p:cNvGrpSpPr>
          <p:nvPr/>
        </p:nvGrpSpPr>
        <p:grpSpPr bwMode="auto">
          <a:xfrm>
            <a:off x="1089025" y="2539796"/>
            <a:ext cx="6454775" cy="2347913"/>
            <a:chOff x="1371600" y="2057400"/>
            <a:chExt cx="6454775" cy="2347913"/>
          </a:xfrm>
        </p:grpSpPr>
        <p:grpSp>
          <p:nvGrpSpPr>
            <p:cNvPr id="12" name="Group 134">
              <a:extLst>
                <a:ext uri="{FF2B5EF4-FFF2-40B4-BE49-F238E27FC236}">
                  <a16:creationId xmlns:a16="http://schemas.microsoft.com/office/drawing/2014/main" id="{E2B6BE99-95AF-D3B1-4ACD-38EBB4FE0FE7}"/>
                </a:ext>
              </a:extLst>
            </p:cNvPr>
            <p:cNvGrpSpPr>
              <a:grpSpLocks/>
            </p:cNvGrpSpPr>
            <p:nvPr/>
          </p:nvGrpSpPr>
          <p:grpSpPr bwMode="auto">
            <a:xfrm>
              <a:off x="1371600" y="2057400"/>
              <a:ext cx="6454775" cy="2347913"/>
              <a:chOff x="1056" y="1584"/>
              <a:chExt cx="4066" cy="1479"/>
            </a:xfrm>
          </p:grpSpPr>
          <p:grpSp>
            <p:nvGrpSpPr>
              <p:cNvPr id="15" name="Group 65">
                <a:extLst>
                  <a:ext uri="{FF2B5EF4-FFF2-40B4-BE49-F238E27FC236}">
                    <a16:creationId xmlns:a16="http://schemas.microsoft.com/office/drawing/2014/main" id="{DEC42264-34FD-A01F-F06E-90DD5AD11AB1}"/>
                  </a:ext>
                </a:extLst>
              </p:cNvPr>
              <p:cNvGrpSpPr>
                <a:grpSpLocks/>
              </p:cNvGrpSpPr>
              <p:nvPr/>
            </p:nvGrpSpPr>
            <p:grpSpPr bwMode="auto">
              <a:xfrm>
                <a:off x="1440" y="1584"/>
                <a:ext cx="3682" cy="1200"/>
                <a:chOff x="1344" y="1488"/>
                <a:chExt cx="3682" cy="1200"/>
              </a:xfrm>
            </p:grpSpPr>
            <p:sp>
              <p:nvSpPr>
                <p:cNvPr id="17" name="Oval 66">
                  <a:extLst>
                    <a:ext uri="{FF2B5EF4-FFF2-40B4-BE49-F238E27FC236}">
                      <a16:creationId xmlns:a16="http://schemas.microsoft.com/office/drawing/2014/main" id="{DBBB74AB-1CE3-F206-0920-119EE95BAB93}"/>
                    </a:ext>
                  </a:extLst>
                </p:cNvPr>
                <p:cNvSpPr>
                  <a:spLocks noChangeArrowheads="1"/>
                </p:cNvSpPr>
                <p:nvPr/>
              </p:nvSpPr>
              <p:spPr bwMode="auto">
                <a:xfrm>
                  <a:off x="3631" y="1663"/>
                  <a:ext cx="37" cy="43"/>
                </a:xfrm>
                <a:prstGeom prst="ellipse">
                  <a:avLst/>
                </a:prstGeom>
                <a:solidFill>
                  <a:schemeClr val="tx1"/>
                </a:solidFill>
                <a:ln w="9525">
                  <a:solidFill>
                    <a:schemeClr val="tx1"/>
                  </a:solidFill>
                  <a:round/>
                  <a:headEnd/>
                  <a:tailEnd/>
                </a:ln>
              </p:spPr>
              <p:txBody>
                <a:bodyPr wrap="none" anchor="ctr"/>
                <a:lstStyle/>
                <a:p>
                  <a:endParaRPr lang="en-US"/>
                </a:p>
              </p:txBody>
            </p:sp>
            <p:grpSp>
              <p:nvGrpSpPr>
                <p:cNvPr id="18" name="Group 67">
                  <a:extLst>
                    <a:ext uri="{FF2B5EF4-FFF2-40B4-BE49-F238E27FC236}">
                      <a16:creationId xmlns:a16="http://schemas.microsoft.com/office/drawing/2014/main" id="{1CD5433B-61C0-2E18-302E-C883FD62842D}"/>
                    </a:ext>
                  </a:extLst>
                </p:cNvPr>
                <p:cNvGrpSpPr>
                  <a:grpSpLocks/>
                </p:cNvGrpSpPr>
                <p:nvPr/>
              </p:nvGrpSpPr>
              <p:grpSpPr bwMode="auto">
                <a:xfrm>
                  <a:off x="2736" y="2448"/>
                  <a:ext cx="228" cy="213"/>
                  <a:chOff x="2279" y="2352"/>
                  <a:chExt cx="523" cy="370"/>
                </a:xfrm>
              </p:grpSpPr>
              <p:sp>
                <p:nvSpPr>
                  <p:cNvPr id="78" name="Freeform 68">
                    <a:extLst>
                      <a:ext uri="{FF2B5EF4-FFF2-40B4-BE49-F238E27FC236}">
                        <a16:creationId xmlns:a16="http://schemas.microsoft.com/office/drawing/2014/main" id="{C35C3FB7-352B-E587-E12B-E6E3C2CB3262}"/>
                      </a:ext>
                    </a:extLst>
                  </p:cNvPr>
                  <p:cNvSpPr>
                    <a:spLocks/>
                  </p:cNvSpPr>
                  <p:nvPr/>
                </p:nvSpPr>
                <p:spPr bwMode="auto">
                  <a:xfrm>
                    <a:off x="2326" y="2352"/>
                    <a:ext cx="68" cy="370"/>
                  </a:xfrm>
                  <a:custGeom>
                    <a:avLst/>
                    <a:gdLst>
                      <a:gd name="T0" fmla="*/ 0 w 288"/>
                      <a:gd name="T1" fmla="*/ 0 h 864"/>
                      <a:gd name="T2" fmla="*/ 0 w 288"/>
                      <a:gd name="T3" fmla="*/ 3 h 864"/>
                      <a:gd name="T4" fmla="*/ 0 w 288"/>
                      <a:gd name="T5" fmla="*/ 5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15875">
                    <a:solidFill>
                      <a:srgbClr val="000000"/>
                    </a:solidFill>
                    <a:round/>
                    <a:headEnd/>
                    <a:tailEnd/>
                  </a:ln>
                </p:spPr>
                <p:txBody>
                  <a:bodyPr/>
                  <a:lstStyle/>
                  <a:p>
                    <a:endParaRPr lang="en-US"/>
                  </a:p>
                </p:txBody>
              </p:sp>
              <p:sp>
                <p:nvSpPr>
                  <p:cNvPr id="79" name="Line 69">
                    <a:extLst>
                      <a:ext uri="{FF2B5EF4-FFF2-40B4-BE49-F238E27FC236}">
                        <a16:creationId xmlns:a16="http://schemas.microsoft.com/office/drawing/2014/main" id="{CBDC710A-5686-2BCC-BDB8-6C0D1A23B6A9}"/>
                      </a:ext>
                    </a:extLst>
                  </p:cNvPr>
                  <p:cNvSpPr>
                    <a:spLocks noChangeShapeType="1"/>
                  </p:cNvSpPr>
                  <p:nvPr/>
                </p:nvSpPr>
                <p:spPr bwMode="auto">
                  <a:xfrm>
                    <a:off x="2326" y="2352"/>
                    <a:ext cx="170" cy="0"/>
                  </a:xfrm>
                  <a:prstGeom prst="line">
                    <a:avLst/>
                  </a:prstGeom>
                  <a:noFill/>
                  <a:ln w="15875">
                    <a:solidFill>
                      <a:srgbClr val="000000"/>
                    </a:solidFill>
                    <a:round/>
                    <a:headEnd/>
                    <a:tailEnd/>
                  </a:ln>
                </p:spPr>
                <p:txBody>
                  <a:bodyPr/>
                  <a:lstStyle/>
                  <a:p>
                    <a:endParaRPr lang="en-US"/>
                  </a:p>
                </p:txBody>
              </p:sp>
              <p:sp>
                <p:nvSpPr>
                  <p:cNvPr id="80" name="Line 70">
                    <a:extLst>
                      <a:ext uri="{FF2B5EF4-FFF2-40B4-BE49-F238E27FC236}">
                        <a16:creationId xmlns:a16="http://schemas.microsoft.com/office/drawing/2014/main" id="{071DFCC7-5609-E122-276D-57A005104888}"/>
                      </a:ext>
                    </a:extLst>
                  </p:cNvPr>
                  <p:cNvSpPr>
                    <a:spLocks noChangeShapeType="1"/>
                  </p:cNvSpPr>
                  <p:nvPr/>
                </p:nvSpPr>
                <p:spPr bwMode="auto">
                  <a:xfrm>
                    <a:off x="2326" y="2722"/>
                    <a:ext cx="170" cy="0"/>
                  </a:xfrm>
                  <a:prstGeom prst="line">
                    <a:avLst/>
                  </a:prstGeom>
                  <a:noFill/>
                  <a:ln w="15875">
                    <a:solidFill>
                      <a:srgbClr val="000000"/>
                    </a:solidFill>
                    <a:round/>
                    <a:headEnd/>
                    <a:tailEnd/>
                  </a:ln>
                </p:spPr>
                <p:txBody>
                  <a:bodyPr/>
                  <a:lstStyle/>
                  <a:p>
                    <a:endParaRPr lang="en-US"/>
                  </a:p>
                </p:txBody>
              </p:sp>
              <p:sp>
                <p:nvSpPr>
                  <p:cNvPr id="81" name="Freeform 71">
                    <a:extLst>
                      <a:ext uri="{FF2B5EF4-FFF2-40B4-BE49-F238E27FC236}">
                        <a16:creationId xmlns:a16="http://schemas.microsoft.com/office/drawing/2014/main" id="{77B7104F-E644-F320-8EEC-ED2BB8D9C63D}"/>
                      </a:ext>
                    </a:extLst>
                  </p:cNvPr>
                  <p:cNvSpPr>
                    <a:spLocks/>
                  </p:cNvSpPr>
                  <p:nvPr/>
                </p:nvSpPr>
                <p:spPr bwMode="auto">
                  <a:xfrm>
                    <a:off x="2496" y="2352"/>
                    <a:ext cx="306" cy="202"/>
                  </a:xfrm>
                  <a:custGeom>
                    <a:avLst/>
                    <a:gdLst>
                      <a:gd name="T0" fmla="*/ 0 w 576"/>
                      <a:gd name="T1" fmla="*/ 0 h 432"/>
                      <a:gd name="T2" fmla="*/ 10 w 576"/>
                      <a:gd name="T3" fmla="*/ 1 h 432"/>
                      <a:gd name="T4" fmla="*/ 13 w 576"/>
                      <a:gd name="T5" fmla="*/ 5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15875">
                    <a:solidFill>
                      <a:srgbClr val="000000"/>
                    </a:solidFill>
                    <a:round/>
                    <a:headEnd/>
                    <a:tailEnd/>
                  </a:ln>
                </p:spPr>
                <p:txBody>
                  <a:bodyPr/>
                  <a:lstStyle/>
                  <a:p>
                    <a:endParaRPr lang="en-US"/>
                  </a:p>
                </p:txBody>
              </p:sp>
              <p:sp>
                <p:nvSpPr>
                  <p:cNvPr id="82" name="Freeform 72">
                    <a:extLst>
                      <a:ext uri="{FF2B5EF4-FFF2-40B4-BE49-F238E27FC236}">
                        <a16:creationId xmlns:a16="http://schemas.microsoft.com/office/drawing/2014/main" id="{A5F100B7-E586-1ABE-045D-40BC331F4472}"/>
                      </a:ext>
                    </a:extLst>
                  </p:cNvPr>
                  <p:cNvSpPr>
                    <a:spLocks/>
                  </p:cNvSpPr>
                  <p:nvPr/>
                </p:nvSpPr>
                <p:spPr bwMode="auto">
                  <a:xfrm flipV="1">
                    <a:off x="2496" y="2520"/>
                    <a:ext cx="306" cy="202"/>
                  </a:xfrm>
                  <a:custGeom>
                    <a:avLst/>
                    <a:gdLst>
                      <a:gd name="T0" fmla="*/ 0 w 576"/>
                      <a:gd name="T1" fmla="*/ 0 h 432"/>
                      <a:gd name="T2" fmla="*/ 10 w 576"/>
                      <a:gd name="T3" fmla="*/ 1 h 432"/>
                      <a:gd name="T4" fmla="*/ 13 w 576"/>
                      <a:gd name="T5" fmla="*/ 5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15875">
                    <a:solidFill>
                      <a:srgbClr val="000000"/>
                    </a:solidFill>
                    <a:round/>
                    <a:headEnd/>
                    <a:tailEnd/>
                  </a:ln>
                </p:spPr>
                <p:txBody>
                  <a:bodyPr/>
                  <a:lstStyle/>
                  <a:p>
                    <a:endParaRPr lang="en-US"/>
                  </a:p>
                </p:txBody>
              </p:sp>
              <p:sp>
                <p:nvSpPr>
                  <p:cNvPr id="83" name="Freeform 73">
                    <a:extLst>
                      <a:ext uri="{FF2B5EF4-FFF2-40B4-BE49-F238E27FC236}">
                        <a16:creationId xmlns:a16="http://schemas.microsoft.com/office/drawing/2014/main" id="{3E78D225-CC7F-6D1C-5DD0-A9BA68701B06}"/>
                      </a:ext>
                    </a:extLst>
                  </p:cNvPr>
                  <p:cNvSpPr>
                    <a:spLocks/>
                  </p:cNvSpPr>
                  <p:nvPr/>
                </p:nvSpPr>
                <p:spPr bwMode="auto">
                  <a:xfrm>
                    <a:off x="2279" y="2352"/>
                    <a:ext cx="68" cy="370"/>
                  </a:xfrm>
                  <a:custGeom>
                    <a:avLst/>
                    <a:gdLst>
                      <a:gd name="T0" fmla="*/ 0 w 288"/>
                      <a:gd name="T1" fmla="*/ 0 h 864"/>
                      <a:gd name="T2" fmla="*/ 0 w 288"/>
                      <a:gd name="T3" fmla="*/ 3 h 864"/>
                      <a:gd name="T4" fmla="*/ 0 w 288"/>
                      <a:gd name="T5" fmla="*/ 5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15875">
                    <a:solidFill>
                      <a:srgbClr val="000000"/>
                    </a:solidFill>
                    <a:round/>
                    <a:headEnd/>
                    <a:tailEnd/>
                  </a:ln>
                </p:spPr>
                <p:txBody>
                  <a:bodyPr/>
                  <a:lstStyle/>
                  <a:p>
                    <a:endParaRPr lang="en-US"/>
                  </a:p>
                </p:txBody>
              </p:sp>
            </p:grpSp>
            <p:grpSp>
              <p:nvGrpSpPr>
                <p:cNvPr id="19" name="Group 74">
                  <a:extLst>
                    <a:ext uri="{FF2B5EF4-FFF2-40B4-BE49-F238E27FC236}">
                      <a16:creationId xmlns:a16="http://schemas.microsoft.com/office/drawing/2014/main" id="{7793F5C2-EE75-3950-6935-508E04CF0FA1}"/>
                    </a:ext>
                  </a:extLst>
                </p:cNvPr>
                <p:cNvGrpSpPr>
                  <a:grpSpLocks/>
                </p:cNvGrpSpPr>
                <p:nvPr/>
              </p:nvGrpSpPr>
              <p:grpSpPr bwMode="auto">
                <a:xfrm>
                  <a:off x="4416" y="2400"/>
                  <a:ext cx="228" cy="213"/>
                  <a:chOff x="2279" y="2352"/>
                  <a:chExt cx="523" cy="370"/>
                </a:xfrm>
              </p:grpSpPr>
              <p:sp>
                <p:nvSpPr>
                  <p:cNvPr id="72" name="Freeform 75">
                    <a:extLst>
                      <a:ext uri="{FF2B5EF4-FFF2-40B4-BE49-F238E27FC236}">
                        <a16:creationId xmlns:a16="http://schemas.microsoft.com/office/drawing/2014/main" id="{BCB4C30A-05E2-D030-63F7-F238B2E327ED}"/>
                      </a:ext>
                    </a:extLst>
                  </p:cNvPr>
                  <p:cNvSpPr>
                    <a:spLocks/>
                  </p:cNvSpPr>
                  <p:nvPr/>
                </p:nvSpPr>
                <p:spPr bwMode="auto">
                  <a:xfrm>
                    <a:off x="2326" y="2352"/>
                    <a:ext cx="68" cy="370"/>
                  </a:xfrm>
                  <a:custGeom>
                    <a:avLst/>
                    <a:gdLst>
                      <a:gd name="T0" fmla="*/ 0 w 288"/>
                      <a:gd name="T1" fmla="*/ 0 h 864"/>
                      <a:gd name="T2" fmla="*/ 0 w 288"/>
                      <a:gd name="T3" fmla="*/ 3 h 864"/>
                      <a:gd name="T4" fmla="*/ 0 w 288"/>
                      <a:gd name="T5" fmla="*/ 5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15875">
                    <a:solidFill>
                      <a:srgbClr val="000000"/>
                    </a:solidFill>
                    <a:round/>
                    <a:headEnd/>
                    <a:tailEnd/>
                  </a:ln>
                </p:spPr>
                <p:txBody>
                  <a:bodyPr/>
                  <a:lstStyle/>
                  <a:p>
                    <a:endParaRPr lang="en-US"/>
                  </a:p>
                </p:txBody>
              </p:sp>
              <p:sp>
                <p:nvSpPr>
                  <p:cNvPr id="73" name="Line 76">
                    <a:extLst>
                      <a:ext uri="{FF2B5EF4-FFF2-40B4-BE49-F238E27FC236}">
                        <a16:creationId xmlns:a16="http://schemas.microsoft.com/office/drawing/2014/main" id="{B1CD6863-FAEC-6384-D4A0-5789A1D15A78}"/>
                      </a:ext>
                    </a:extLst>
                  </p:cNvPr>
                  <p:cNvSpPr>
                    <a:spLocks noChangeShapeType="1"/>
                  </p:cNvSpPr>
                  <p:nvPr/>
                </p:nvSpPr>
                <p:spPr bwMode="auto">
                  <a:xfrm>
                    <a:off x="2326" y="2352"/>
                    <a:ext cx="170" cy="0"/>
                  </a:xfrm>
                  <a:prstGeom prst="line">
                    <a:avLst/>
                  </a:prstGeom>
                  <a:noFill/>
                  <a:ln w="15875">
                    <a:solidFill>
                      <a:srgbClr val="000000"/>
                    </a:solidFill>
                    <a:round/>
                    <a:headEnd/>
                    <a:tailEnd/>
                  </a:ln>
                </p:spPr>
                <p:txBody>
                  <a:bodyPr/>
                  <a:lstStyle/>
                  <a:p>
                    <a:endParaRPr lang="en-US"/>
                  </a:p>
                </p:txBody>
              </p:sp>
              <p:sp>
                <p:nvSpPr>
                  <p:cNvPr id="74" name="Line 77">
                    <a:extLst>
                      <a:ext uri="{FF2B5EF4-FFF2-40B4-BE49-F238E27FC236}">
                        <a16:creationId xmlns:a16="http://schemas.microsoft.com/office/drawing/2014/main" id="{CFA7457D-518B-5198-5038-35B24E1EB909}"/>
                      </a:ext>
                    </a:extLst>
                  </p:cNvPr>
                  <p:cNvSpPr>
                    <a:spLocks noChangeShapeType="1"/>
                  </p:cNvSpPr>
                  <p:nvPr/>
                </p:nvSpPr>
                <p:spPr bwMode="auto">
                  <a:xfrm>
                    <a:off x="2326" y="2722"/>
                    <a:ext cx="170" cy="0"/>
                  </a:xfrm>
                  <a:prstGeom prst="line">
                    <a:avLst/>
                  </a:prstGeom>
                  <a:noFill/>
                  <a:ln w="15875">
                    <a:solidFill>
                      <a:srgbClr val="000000"/>
                    </a:solidFill>
                    <a:round/>
                    <a:headEnd/>
                    <a:tailEnd/>
                  </a:ln>
                </p:spPr>
                <p:txBody>
                  <a:bodyPr/>
                  <a:lstStyle/>
                  <a:p>
                    <a:endParaRPr lang="en-US"/>
                  </a:p>
                </p:txBody>
              </p:sp>
              <p:sp>
                <p:nvSpPr>
                  <p:cNvPr id="75" name="Freeform 78">
                    <a:extLst>
                      <a:ext uri="{FF2B5EF4-FFF2-40B4-BE49-F238E27FC236}">
                        <a16:creationId xmlns:a16="http://schemas.microsoft.com/office/drawing/2014/main" id="{FC00EAA4-0F35-753E-C383-D104E5022104}"/>
                      </a:ext>
                    </a:extLst>
                  </p:cNvPr>
                  <p:cNvSpPr>
                    <a:spLocks/>
                  </p:cNvSpPr>
                  <p:nvPr/>
                </p:nvSpPr>
                <p:spPr bwMode="auto">
                  <a:xfrm>
                    <a:off x="2496" y="2352"/>
                    <a:ext cx="306" cy="202"/>
                  </a:xfrm>
                  <a:custGeom>
                    <a:avLst/>
                    <a:gdLst>
                      <a:gd name="T0" fmla="*/ 0 w 576"/>
                      <a:gd name="T1" fmla="*/ 0 h 432"/>
                      <a:gd name="T2" fmla="*/ 10 w 576"/>
                      <a:gd name="T3" fmla="*/ 1 h 432"/>
                      <a:gd name="T4" fmla="*/ 13 w 576"/>
                      <a:gd name="T5" fmla="*/ 5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15875">
                    <a:solidFill>
                      <a:srgbClr val="000000"/>
                    </a:solidFill>
                    <a:round/>
                    <a:headEnd/>
                    <a:tailEnd/>
                  </a:ln>
                </p:spPr>
                <p:txBody>
                  <a:bodyPr/>
                  <a:lstStyle/>
                  <a:p>
                    <a:endParaRPr lang="en-US"/>
                  </a:p>
                </p:txBody>
              </p:sp>
              <p:sp>
                <p:nvSpPr>
                  <p:cNvPr id="76" name="Freeform 79">
                    <a:extLst>
                      <a:ext uri="{FF2B5EF4-FFF2-40B4-BE49-F238E27FC236}">
                        <a16:creationId xmlns:a16="http://schemas.microsoft.com/office/drawing/2014/main" id="{FFB1ABDA-4366-FE21-E279-A6A6E3540523}"/>
                      </a:ext>
                    </a:extLst>
                  </p:cNvPr>
                  <p:cNvSpPr>
                    <a:spLocks/>
                  </p:cNvSpPr>
                  <p:nvPr/>
                </p:nvSpPr>
                <p:spPr bwMode="auto">
                  <a:xfrm flipV="1">
                    <a:off x="2496" y="2520"/>
                    <a:ext cx="306" cy="202"/>
                  </a:xfrm>
                  <a:custGeom>
                    <a:avLst/>
                    <a:gdLst>
                      <a:gd name="T0" fmla="*/ 0 w 576"/>
                      <a:gd name="T1" fmla="*/ 0 h 432"/>
                      <a:gd name="T2" fmla="*/ 10 w 576"/>
                      <a:gd name="T3" fmla="*/ 1 h 432"/>
                      <a:gd name="T4" fmla="*/ 13 w 576"/>
                      <a:gd name="T5" fmla="*/ 5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15875">
                    <a:solidFill>
                      <a:srgbClr val="000000"/>
                    </a:solidFill>
                    <a:round/>
                    <a:headEnd/>
                    <a:tailEnd/>
                  </a:ln>
                </p:spPr>
                <p:txBody>
                  <a:bodyPr/>
                  <a:lstStyle/>
                  <a:p>
                    <a:endParaRPr lang="en-US"/>
                  </a:p>
                </p:txBody>
              </p:sp>
              <p:sp>
                <p:nvSpPr>
                  <p:cNvPr id="77" name="Freeform 80">
                    <a:extLst>
                      <a:ext uri="{FF2B5EF4-FFF2-40B4-BE49-F238E27FC236}">
                        <a16:creationId xmlns:a16="http://schemas.microsoft.com/office/drawing/2014/main" id="{B7A52B49-9114-449C-AA63-F7CCFD9B6079}"/>
                      </a:ext>
                    </a:extLst>
                  </p:cNvPr>
                  <p:cNvSpPr>
                    <a:spLocks/>
                  </p:cNvSpPr>
                  <p:nvPr/>
                </p:nvSpPr>
                <p:spPr bwMode="auto">
                  <a:xfrm>
                    <a:off x="2279" y="2352"/>
                    <a:ext cx="68" cy="370"/>
                  </a:xfrm>
                  <a:custGeom>
                    <a:avLst/>
                    <a:gdLst>
                      <a:gd name="T0" fmla="*/ 0 w 288"/>
                      <a:gd name="T1" fmla="*/ 0 h 864"/>
                      <a:gd name="T2" fmla="*/ 0 w 288"/>
                      <a:gd name="T3" fmla="*/ 3 h 864"/>
                      <a:gd name="T4" fmla="*/ 0 w 288"/>
                      <a:gd name="T5" fmla="*/ 5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15875">
                    <a:solidFill>
                      <a:srgbClr val="000000"/>
                    </a:solidFill>
                    <a:round/>
                    <a:headEnd/>
                    <a:tailEnd/>
                  </a:ln>
                </p:spPr>
                <p:txBody>
                  <a:bodyPr/>
                  <a:lstStyle/>
                  <a:p>
                    <a:endParaRPr lang="en-US"/>
                  </a:p>
                </p:txBody>
              </p:sp>
            </p:grpSp>
            <p:sp>
              <p:nvSpPr>
                <p:cNvPr id="20" name="Line 81">
                  <a:extLst>
                    <a:ext uri="{FF2B5EF4-FFF2-40B4-BE49-F238E27FC236}">
                      <a16:creationId xmlns:a16="http://schemas.microsoft.com/office/drawing/2014/main" id="{D46F3220-F2F7-0AC2-247E-8D26826A8E0C}"/>
                    </a:ext>
                  </a:extLst>
                </p:cNvPr>
                <p:cNvSpPr>
                  <a:spLocks noChangeShapeType="1"/>
                </p:cNvSpPr>
                <p:nvPr/>
              </p:nvSpPr>
              <p:spPr bwMode="auto">
                <a:xfrm>
                  <a:off x="2976" y="2544"/>
                  <a:ext cx="1488" cy="0"/>
                </a:xfrm>
                <a:prstGeom prst="line">
                  <a:avLst/>
                </a:prstGeom>
                <a:noFill/>
                <a:ln w="15875">
                  <a:solidFill>
                    <a:schemeClr val="tx1"/>
                  </a:solidFill>
                  <a:round/>
                  <a:headEnd/>
                  <a:tailEnd/>
                </a:ln>
              </p:spPr>
              <p:txBody>
                <a:bodyPr wrap="none" anchor="ctr"/>
                <a:lstStyle/>
                <a:p>
                  <a:endParaRPr lang="en-US"/>
                </a:p>
              </p:txBody>
            </p:sp>
            <p:sp>
              <p:nvSpPr>
                <p:cNvPr id="21" name="Line 82">
                  <a:extLst>
                    <a:ext uri="{FF2B5EF4-FFF2-40B4-BE49-F238E27FC236}">
                      <a16:creationId xmlns:a16="http://schemas.microsoft.com/office/drawing/2014/main" id="{11FCEC00-16F8-56E0-2262-CF8118580A8D}"/>
                    </a:ext>
                  </a:extLst>
                </p:cNvPr>
                <p:cNvSpPr>
                  <a:spLocks noChangeShapeType="1"/>
                </p:cNvSpPr>
                <p:nvPr/>
              </p:nvSpPr>
              <p:spPr bwMode="auto">
                <a:xfrm flipV="1">
                  <a:off x="2448" y="1680"/>
                  <a:ext cx="192" cy="0"/>
                </a:xfrm>
                <a:prstGeom prst="line">
                  <a:avLst/>
                </a:prstGeom>
                <a:noFill/>
                <a:ln w="15875">
                  <a:solidFill>
                    <a:schemeClr val="tx1"/>
                  </a:solidFill>
                  <a:round/>
                  <a:headEnd/>
                  <a:tailEnd/>
                </a:ln>
              </p:spPr>
              <p:txBody>
                <a:bodyPr wrap="none" anchor="ctr"/>
                <a:lstStyle/>
                <a:p>
                  <a:endParaRPr lang="en-US"/>
                </a:p>
              </p:txBody>
            </p:sp>
            <p:sp>
              <p:nvSpPr>
                <p:cNvPr id="22" name="Line 83">
                  <a:extLst>
                    <a:ext uri="{FF2B5EF4-FFF2-40B4-BE49-F238E27FC236}">
                      <a16:creationId xmlns:a16="http://schemas.microsoft.com/office/drawing/2014/main" id="{7598A56E-CD3A-D580-A7FD-F8902F6B835C}"/>
                    </a:ext>
                  </a:extLst>
                </p:cNvPr>
                <p:cNvSpPr>
                  <a:spLocks noChangeShapeType="1"/>
                </p:cNvSpPr>
                <p:nvPr/>
              </p:nvSpPr>
              <p:spPr bwMode="auto">
                <a:xfrm flipV="1">
                  <a:off x="2640" y="2496"/>
                  <a:ext cx="144" cy="0"/>
                </a:xfrm>
                <a:prstGeom prst="line">
                  <a:avLst/>
                </a:prstGeom>
                <a:noFill/>
                <a:ln w="15875">
                  <a:solidFill>
                    <a:schemeClr val="tx1"/>
                  </a:solidFill>
                  <a:round/>
                  <a:headEnd/>
                  <a:tailEnd/>
                </a:ln>
              </p:spPr>
              <p:txBody>
                <a:bodyPr wrap="none" anchor="ctr"/>
                <a:lstStyle/>
                <a:p>
                  <a:endParaRPr lang="en-US"/>
                </a:p>
              </p:txBody>
            </p:sp>
            <p:sp>
              <p:nvSpPr>
                <p:cNvPr id="23" name="Line 84">
                  <a:extLst>
                    <a:ext uri="{FF2B5EF4-FFF2-40B4-BE49-F238E27FC236}">
                      <a16:creationId xmlns:a16="http://schemas.microsoft.com/office/drawing/2014/main" id="{87C5EE4C-72BA-13EE-CF01-5E023F386728}"/>
                    </a:ext>
                  </a:extLst>
                </p:cNvPr>
                <p:cNvSpPr>
                  <a:spLocks noChangeShapeType="1"/>
                </p:cNvSpPr>
                <p:nvPr/>
              </p:nvSpPr>
              <p:spPr bwMode="auto">
                <a:xfrm>
                  <a:off x="1968" y="1488"/>
                  <a:ext cx="0" cy="192"/>
                </a:xfrm>
                <a:prstGeom prst="line">
                  <a:avLst/>
                </a:prstGeom>
                <a:noFill/>
                <a:ln w="15875">
                  <a:solidFill>
                    <a:schemeClr val="tx1"/>
                  </a:solidFill>
                  <a:round/>
                  <a:headEnd/>
                  <a:tailEnd/>
                </a:ln>
              </p:spPr>
              <p:txBody>
                <a:bodyPr wrap="none" anchor="ctr"/>
                <a:lstStyle/>
                <a:p>
                  <a:endParaRPr lang="en-US"/>
                </a:p>
              </p:txBody>
            </p:sp>
            <p:sp>
              <p:nvSpPr>
                <p:cNvPr id="24" name="Line 85">
                  <a:extLst>
                    <a:ext uri="{FF2B5EF4-FFF2-40B4-BE49-F238E27FC236}">
                      <a16:creationId xmlns:a16="http://schemas.microsoft.com/office/drawing/2014/main" id="{A2D0A7B6-6212-8B8C-AB61-9BD4BFFE7DEB}"/>
                    </a:ext>
                  </a:extLst>
                </p:cNvPr>
                <p:cNvSpPr>
                  <a:spLocks noChangeShapeType="1"/>
                </p:cNvSpPr>
                <p:nvPr/>
              </p:nvSpPr>
              <p:spPr bwMode="auto">
                <a:xfrm>
                  <a:off x="3648" y="1680"/>
                  <a:ext cx="0" cy="336"/>
                </a:xfrm>
                <a:prstGeom prst="line">
                  <a:avLst/>
                </a:prstGeom>
                <a:noFill/>
                <a:ln w="15875">
                  <a:solidFill>
                    <a:schemeClr val="tx1"/>
                  </a:solidFill>
                  <a:round/>
                  <a:headEnd/>
                  <a:tailEnd/>
                </a:ln>
              </p:spPr>
              <p:txBody>
                <a:bodyPr wrap="none" anchor="ctr"/>
                <a:lstStyle/>
                <a:p>
                  <a:endParaRPr lang="en-US"/>
                </a:p>
              </p:txBody>
            </p:sp>
            <p:sp>
              <p:nvSpPr>
                <p:cNvPr id="25" name="Line 86">
                  <a:extLst>
                    <a:ext uri="{FF2B5EF4-FFF2-40B4-BE49-F238E27FC236}">
                      <a16:creationId xmlns:a16="http://schemas.microsoft.com/office/drawing/2014/main" id="{C70D04BA-FC74-53FA-F8A4-8A6E7F9AB463}"/>
                    </a:ext>
                  </a:extLst>
                </p:cNvPr>
                <p:cNvSpPr>
                  <a:spLocks noChangeShapeType="1"/>
                </p:cNvSpPr>
                <p:nvPr/>
              </p:nvSpPr>
              <p:spPr bwMode="auto">
                <a:xfrm flipH="1">
                  <a:off x="3120" y="1680"/>
                  <a:ext cx="4" cy="864"/>
                </a:xfrm>
                <a:prstGeom prst="line">
                  <a:avLst/>
                </a:prstGeom>
                <a:noFill/>
                <a:ln w="15875">
                  <a:solidFill>
                    <a:schemeClr val="tx1"/>
                  </a:solidFill>
                  <a:round/>
                  <a:headEnd/>
                  <a:tailEnd/>
                </a:ln>
              </p:spPr>
              <p:txBody>
                <a:bodyPr wrap="none" anchor="ctr"/>
                <a:lstStyle/>
                <a:p>
                  <a:endParaRPr lang="en-US"/>
                </a:p>
              </p:txBody>
            </p:sp>
            <p:sp>
              <p:nvSpPr>
                <p:cNvPr id="26" name="Line 87">
                  <a:extLst>
                    <a:ext uri="{FF2B5EF4-FFF2-40B4-BE49-F238E27FC236}">
                      <a16:creationId xmlns:a16="http://schemas.microsoft.com/office/drawing/2014/main" id="{1B6E557C-EA8B-171B-F8B9-79C8A0DFEEFD}"/>
                    </a:ext>
                  </a:extLst>
                </p:cNvPr>
                <p:cNvSpPr>
                  <a:spLocks noChangeShapeType="1"/>
                </p:cNvSpPr>
                <p:nvPr/>
              </p:nvSpPr>
              <p:spPr bwMode="auto">
                <a:xfrm flipH="1">
                  <a:off x="2640" y="1680"/>
                  <a:ext cx="0" cy="816"/>
                </a:xfrm>
                <a:prstGeom prst="line">
                  <a:avLst/>
                </a:prstGeom>
                <a:noFill/>
                <a:ln w="15875">
                  <a:solidFill>
                    <a:schemeClr val="tx1"/>
                  </a:solidFill>
                  <a:round/>
                  <a:headEnd/>
                  <a:tailEnd/>
                </a:ln>
              </p:spPr>
              <p:txBody>
                <a:bodyPr wrap="none" anchor="ctr"/>
                <a:lstStyle/>
                <a:p>
                  <a:endParaRPr lang="en-US"/>
                </a:p>
              </p:txBody>
            </p:sp>
            <p:sp>
              <p:nvSpPr>
                <p:cNvPr id="27" name="Oval 88">
                  <a:extLst>
                    <a:ext uri="{FF2B5EF4-FFF2-40B4-BE49-F238E27FC236}">
                      <a16:creationId xmlns:a16="http://schemas.microsoft.com/office/drawing/2014/main" id="{16F73861-E44F-B035-D87D-4EC273636665}"/>
                    </a:ext>
                  </a:extLst>
                </p:cNvPr>
                <p:cNvSpPr>
                  <a:spLocks noChangeArrowheads="1"/>
                </p:cNvSpPr>
                <p:nvPr/>
              </p:nvSpPr>
              <p:spPr bwMode="auto">
                <a:xfrm>
                  <a:off x="1801" y="2336"/>
                  <a:ext cx="37" cy="43"/>
                </a:xfrm>
                <a:prstGeom prst="ellipse">
                  <a:avLst/>
                </a:prstGeom>
                <a:solidFill>
                  <a:schemeClr val="tx1"/>
                </a:solidFill>
                <a:ln w="9525">
                  <a:solidFill>
                    <a:schemeClr val="tx1"/>
                  </a:solidFill>
                  <a:round/>
                  <a:headEnd/>
                  <a:tailEnd/>
                </a:ln>
              </p:spPr>
              <p:txBody>
                <a:bodyPr wrap="none" anchor="ctr"/>
                <a:lstStyle/>
                <a:p>
                  <a:endParaRPr lang="en-US"/>
                </a:p>
              </p:txBody>
            </p:sp>
            <p:sp>
              <p:nvSpPr>
                <p:cNvPr id="28" name="Oval 89">
                  <a:extLst>
                    <a:ext uri="{FF2B5EF4-FFF2-40B4-BE49-F238E27FC236}">
                      <a16:creationId xmlns:a16="http://schemas.microsoft.com/office/drawing/2014/main" id="{A3A655C1-17F7-F54C-088F-645B33B96283}"/>
                    </a:ext>
                  </a:extLst>
                </p:cNvPr>
                <p:cNvSpPr>
                  <a:spLocks noChangeArrowheads="1"/>
                </p:cNvSpPr>
                <p:nvPr/>
              </p:nvSpPr>
              <p:spPr bwMode="auto">
                <a:xfrm>
                  <a:off x="4300" y="1665"/>
                  <a:ext cx="37" cy="43"/>
                </a:xfrm>
                <a:prstGeom prst="ellipse">
                  <a:avLst/>
                </a:prstGeom>
                <a:solidFill>
                  <a:schemeClr val="tx1"/>
                </a:solidFill>
                <a:ln w="9525">
                  <a:solidFill>
                    <a:schemeClr val="tx1"/>
                  </a:solidFill>
                  <a:round/>
                  <a:headEnd/>
                  <a:tailEnd/>
                </a:ln>
              </p:spPr>
              <p:txBody>
                <a:bodyPr wrap="none" anchor="ctr"/>
                <a:lstStyle/>
                <a:p>
                  <a:endParaRPr lang="en-US"/>
                </a:p>
              </p:txBody>
            </p:sp>
            <p:sp>
              <p:nvSpPr>
                <p:cNvPr id="29" name="Oval 90">
                  <a:extLst>
                    <a:ext uri="{FF2B5EF4-FFF2-40B4-BE49-F238E27FC236}">
                      <a16:creationId xmlns:a16="http://schemas.microsoft.com/office/drawing/2014/main" id="{8AADC207-5275-CFCE-F2C7-3E051C8DDB84}"/>
                    </a:ext>
                  </a:extLst>
                </p:cNvPr>
                <p:cNvSpPr>
                  <a:spLocks noChangeArrowheads="1"/>
                </p:cNvSpPr>
                <p:nvPr/>
              </p:nvSpPr>
              <p:spPr bwMode="auto">
                <a:xfrm>
                  <a:off x="3104" y="2527"/>
                  <a:ext cx="37" cy="43"/>
                </a:xfrm>
                <a:prstGeom prst="ellipse">
                  <a:avLst/>
                </a:prstGeom>
                <a:solidFill>
                  <a:schemeClr val="tx1"/>
                </a:solidFill>
                <a:ln w="9525">
                  <a:solidFill>
                    <a:schemeClr val="tx1"/>
                  </a:solidFill>
                  <a:round/>
                  <a:headEnd/>
                  <a:tailEnd/>
                </a:ln>
              </p:spPr>
              <p:txBody>
                <a:bodyPr wrap="none" anchor="ctr"/>
                <a:lstStyle/>
                <a:p>
                  <a:endParaRPr lang="en-US"/>
                </a:p>
              </p:txBody>
            </p:sp>
            <p:sp>
              <p:nvSpPr>
                <p:cNvPr id="30" name="Line 91">
                  <a:extLst>
                    <a:ext uri="{FF2B5EF4-FFF2-40B4-BE49-F238E27FC236}">
                      <a16:creationId xmlns:a16="http://schemas.microsoft.com/office/drawing/2014/main" id="{33B13719-2C8D-BE92-318A-7C6D4AF842A6}"/>
                    </a:ext>
                  </a:extLst>
                </p:cNvPr>
                <p:cNvSpPr>
                  <a:spLocks noChangeShapeType="1"/>
                </p:cNvSpPr>
                <p:nvPr/>
              </p:nvSpPr>
              <p:spPr bwMode="auto">
                <a:xfrm>
                  <a:off x="1968" y="1488"/>
                  <a:ext cx="2352" cy="0"/>
                </a:xfrm>
                <a:prstGeom prst="line">
                  <a:avLst/>
                </a:prstGeom>
                <a:noFill/>
                <a:ln w="15875">
                  <a:solidFill>
                    <a:schemeClr val="tx1"/>
                  </a:solidFill>
                  <a:round/>
                  <a:headEnd/>
                  <a:tailEnd/>
                </a:ln>
              </p:spPr>
              <p:txBody>
                <a:bodyPr wrap="none" anchor="ctr"/>
                <a:lstStyle/>
                <a:p>
                  <a:endParaRPr lang="en-US"/>
                </a:p>
              </p:txBody>
            </p:sp>
            <p:sp>
              <p:nvSpPr>
                <p:cNvPr id="31" name="Line 92">
                  <a:extLst>
                    <a:ext uri="{FF2B5EF4-FFF2-40B4-BE49-F238E27FC236}">
                      <a16:creationId xmlns:a16="http://schemas.microsoft.com/office/drawing/2014/main" id="{7B2F8EE5-3625-1579-66C1-1743AD6FB645}"/>
                    </a:ext>
                  </a:extLst>
                </p:cNvPr>
                <p:cNvSpPr>
                  <a:spLocks noChangeShapeType="1"/>
                </p:cNvSpPr>
                <p:nvPr/>
              </p:nvSpPr>
              <p:spPr bwMode="auto">
                <a:xfrm flipV="1">
                  <a:off x="1968" y="1680"/>
                  <a:ext cx="144" cy="0"/>
                </a:xfrm>
                <a:prstGeom prst="line">
                  <a:avLst/>
                </a:prstGeom>
                <a:noFill/>
                <a:ln w="15875">
                  <a:solidFill>
                    <a:schemeClr val="tx1"/>
                  </a:solidFill>
                  <a:round/>
                  <a:headEnd/>
                  <a:tailEnd/>
                </a:ln>
              </p:spPr>
              <p:txBody>
                <a:bodyPr wrap="none" anchor="ctr"/>
                <a:lstStyle/>
                <a:p>
                  <a:endParaRPr lang="en-US"/>
                </a:p>
              </p:txBody>
            </p:sp>
            <p:sp>
              <p:nvSpPr>
                <p:cNvPr id="32" name="Line 93">
                  <a:extLst>
                    <a:ext uri="{FF2B5EF4-FFF2-40B4-BE49-F238E27FC236}">
                      <a16:creationId xmlns:a16="http://schemas.microsoft.com/office/drawing/2014/main" id="{7213C4D8-CF85-71B2-00E5-8FA4F29CB25C}"/>
                    </a:ext>
                  </a:extLst>
                </p:cNvPr>
                <p:cNvSpPr>
                  <a:spLocks noChangeShapeType="1"/>
                </p:cNvSpPr>
                <p:nvPr/>
              </p:nvSpPr>
              <p:spPr bwMode="auto">
                <a:xfrm flipV="1">
                  <a:off x="3648" y="2016"/>
                  <a:ext cx="144" cy="0"/>
                </a:xfrm>
                <a:prstGeom prst="line">
                  <a:avLst/>
                </a:prstGeom>
                <a:noFill/>
                <a:ln w="15875">
                  <a:solidFill>
                    <a:schemeClr val="tx1"/>
                  </a:solidFill>
                  <a:round/>
                  <a:headEnd/>
                  <a:tailEnd/>
                </a:ln>
              </p:spPr>
              <p:txBody>
                <a:bodyPr wrap="none" anchor="ctr"/>
                <a:lstStyle/>
                <a:p>
                  <a:endParaRPr lang="en-US"/>
                </a:p>
              </p:txBody>
            </p:sp>
            <p:sp>
              <p:nvSpPr>
                <p:cNvPr id="33" name="Line 94">
                  <a:extLst>
                    <a:ext uri="{FF2B5EF4-FFF2-40B4-BE49-F238E27FC236}">
                      <a16:creationId xmlns:a16="http://schemas.microsoft.com/office/drawing/2014/main" id="{9E62698A-1313-1751-36C5-92AF1A977064}"/>
                    </a:ext>
                  </a:extLst>
                </p:cNvPr>
                <p:cNvSpPr>
                  <a:spLocks noChangeShapeType="1"/>
                </p:cNvSpPr>
                <p:nvPr/>
              </p:nvSpPr>
              <p:spPr bwMode="auto">
                <a:xfrm flipV="1">
                  <a:off x="3120" y="1680"/>
                  <a:ext cx="144" cy="0"/>
                </a:xfrm>
                <a:prstGeom prst="line">
                  <a:avLst/>
                </a:prstGeom>
                <a:noFill/>
                <a:ln w="15875">
                  <a:solidFill>
                    <a:schemeClr val="tx1"/>
                  </a:solidFill>
                  <a:round/>
                  <a:headEnd/>
                  <a:tailEnd/>
                </a:ln>
              </p:spPr>
              <p:txBody>
                <a:bodyPr wrap="none" anchor="ctr"/>
                <a:lstStyle/>
                <a:p>
                  <a:endParaRPr lang="en-US"/>
                </a:p>
              </p:txBody>
            </p:sp>
            <p:sp>
              <p:nvSpPr>
                <p:cNvPr id="34" name="Line 95">
                  <a:extLst>
                    <a:ext uri="{FF2B5EF4-FFF2-40B4-BE49-F238E27FC236}">
                      <a16:creationId xmlns:a16="http://schemas.microsoft.com/office/drawing/2014/main" id="{2949D806-E3CA-5E8B-0768-E851452D3BD0}"/>
                    </a:ext>
                  </a:extLst>
                </p:cNvPr>
                <p:cNvSpPr>
                  <a:spLocks noChangeShapeType="1"/>
                </p:cNvSpPr>
                <p:nvPr/>
              </p:nvSpPr>
              <p:spPr bwMode="auto">
                <a:xfrm flipV="1">
                  <a:off x="3456" y="1680"/>
                  <a:ext cx="336" cy="0"/>
                </a:xfrm>
                <a:prstGeom prst="line">
                  <a:avLst/>
                </a:prstGeom>
                <a:noFill/>
                <a:ln w="15875">
                  <a:solidFill>
                    <a:schemeClr val="tx1"/>
                  </a:solidFill>
                  <a:round/>
                  <a:headEnd/>
                  <a:tailEnd/>
                </a:ln>
              </p:spPr>
              <p:txBody>
                <a:bodyPr wrap="none" anchor="ctr"/>
                <a:lstStyle/>
                <a:p>
                  <a:endParaRPr lang="en-US"/>
                </a:p>
              </p:txBody>
            </p:sp>
            <p:sp>
              <p:nvSpPr>
                <p:cNvPr id="35" name="Line 96">
                  <a:extLst>
                    <a:ext uri="{FF2B5EF4-FFF2-40B4-BE49-F238E27FC236}">
                      <a16:creationId xmlns:a16="http://schemas.microsoft.com/office/drawing/2014/main" id="{DA2EAD92-A73C-6313-BF47-AA72C30901A8}"/>
                    </a:ext>
                  </a:extLst>
                </p:cNvPr>
                <p:cNvSpPr>
                  <a:spLocks noChangeShapeType="1"/>
                </p:cNvSpPr>
                <p:nvPr/>
              </p:nvSpPr>
              <p:spPr bwMode="auto">
                <a:xfrm flipH="1">
                  <a:off x="1824" y="1872"/>
                  <a:ext cx="0" cy="480"/>
                </a:xfrm>
                <a:prstGeom prst="line">
                  <a:avLst/>
                </a:prstGeom>
                <a:noFill/>
                <a:ln w="15875">
                  <a:solidFill>
                    <a:schemeClr val="tx1"/>
                  </a:solidFill>
                  <a:round/>
                  <a:headEnd/>
                  <a:tailEnd/>
                </a:ln>
              </p:spPr>
              <p:txBody>
                <a:bodyPr wrap="none" anchor="ctr"/>
                <a:lstStyle/>
                <a:p>
                  <a:endParaRPr lang="en-US"/>
                </a:p>
              </p:txBody>
            </p:sp>
            <p:sp>
              <p:nvSpPr>
                <p:cNvPr id="36" name="Line 97">
                  <a:extLst>
                    <a:ext uri="{FF2B5EF4-FFF2-40B4-BE49-F238E27FC236}">
                      <a16:creationId xmlns:a16="http://schemas.microsoft.com/office/drawing/2014/main" id="{A86671C2-CFC5-D3F6-16DC-0A93DE807ECF}"/>
                    </a:ext>
                  </a:extLst>
                </p:cNvPr>
                <p:cNvSpPr>
                  <a:spLocks noChangeShapeType="1"/>
                </p:cNvSpPr>
                <p:nvPr/>
              </p:nvSpPr>
              <p:spPr bwMode="auto">
                <a:xfrm>
                  <a:off x="3504" y="1872"/>
                  <a:ext cx="0" cy="480"/>
                </a:xfrm>
                <a:prstGeom prst="line">
                  <a:avLst/>
                </a:prstGeom>
                <a:noFill/>
                <a:ln w="15875">
                  <a:solidFill>
                    <a:schemeClr val="tx1"/>
                  </a:solidFill>
                  <a:round/>
                  <a:headEnd/>
                  <a:tailEnd/>
                </a:ln>
              </p:spPr>
              <p:txBody>
                <a:bodyPr wrap="none" anchor="ctr"/>
                <a:lstStyle/>
                <a:p>
                  <a:endParaRPr lang="en-US"/>
                </a:p>
              </p:txBody>
            </p:sp>
            <p:sp>
              <p:nvSpPr>
                <p:cNvPr id="37" name="Line 98">
                  <a:extLst>
                    <a:ext uri="{FF2B5EF4-FFF2-40B4-BE49-F238E27FC236}">
                      <a16:creationId xmlns:a16="http://schemas.microsoft.com/office/drawing/2014/main" id="{1747FF64-0079-B01D-627D-61A5A1CA9EBA}"/>
                    </a:ext>
                  </a:extLst>
                </p:cNvPr>
                <p:cNvSpPr>
                  <a:spLocks noChangeShapeType="1"/>
                </p:cNvSpPr>
                <p:nvPr/>
              </p:nvSpPr>
              <p:spPr bwMode="auto">
                <a:xfrm>
                  <a:off x="4320" y="1488"/>
                  <a:ext cx="0" cy="960"/>
                </a:xfrm>
                <a:prstGeom prst="line">
                  <a:avLst/>
                </a:prstGeom>
                <a:noFill/>
                <a:ln w="15875">
                  <a:solidFill>
                    <a:schemeClr val="tx1"/>
                  </a:solidFill>
                  <a:round/>
                  <a:headEnd/>
                  <a:tailEnd/>
                </a:ln>
              </p:spPr>
              <p:txBody>
                <a:bodyPr wrap="none" anchor="ctr"/>
                <a:lstStyle/>
                <a:p>
                  <a:endParaRPr lang="en-US"/>
                </a:p>
              </p:txBody>
            </p:sp>
            <p:sp>
              <p:nvSpPr>
                <p:cNvPr id="38" name="Line 99">
                  <a:extLst>
                    <a:ext uri="{FF2B5EF4-FFF2-40B4-BE49-F238E27FC236}">
                      <a16:creationId xmlns:a16="http://schemas.microsoft.com/office/drawing/2014/main" id="{35A109F3-708E-0895-7489-C8B5FEB4565C}"/>
                    </a:ext>
                  </a:extLst>
                </p:cNvPr>
                <p:cNvSpPr>
                  <a:spLocks noChangeShapeType="1"/>
                </p:cNvSpPr>
                <p:nvPr/>
              </p:nvSpPr>
              <p:spPr bwMode="auto">
                <a:xfrm flipV="1">
                  <a:off x="3504" y="1872"/>
                  <a:ext cx="288" cy="0"/>
                </a:xfrm>
                <a:prstGeom prst="line">
                  <a:avLst/>
                </a:prstGeom>
                <a:noFill/>
                <a:ln w="15875">
                  <a:solidFill>
                    <a:schemeClr val="tx1"/>
                  </a:solidFill>
                  <a:round/>
                  <a:headEnd/>
                  <a:tailEnd/>
                </a:ln>
              </p:spPr>
              <p:txBody>
                <a:bodyPr wrap="none" anchor="ctr"/>
                <a:lstStyle/>
                <a:p>
                  <a:endParaRPr lang="en-US"/>
                </a:p>
              </p:txBody>
            </p:sp>
            <p:sp>
              <p:nvSpPr>
                <p:cNvPr id="39" name="Line 100">
                  <a:extLst>
                    <a:ext uri="{FF2B5EF4-FFF2-40B4-BE49-F238E27FC236}">
                      <a16:creationId xmlns:a16="http://schemas.microsoft.com/office/drawing/2014/main" id="{04A11968-C928-A48E-1B6A-723D9D6E83D0}"/>
                    </a:ext>
                  </a:extLst>
                </p:cNvPr>
                <p:cNvSpPr>
                  <a:spLocks noChangeShapeType="1"/>
                </p:cNvSpPr>
                <p:nvPr/>
              </p:nvSpPr>
              <p:spPr bwMode="auto">
                <a:xfrm flipV="1">
                  <a:off x="1632" y="2352"/>
                  <a:ext cx="1872" cy="0"/>
                </a:xfrm>
                <a:prstGeom prst="line">
                  <a:avLst/>
                </a:prstGeom>
                <a:noFill/>
                <a:ln w="15875">
                  <a:solidFill>
                    <a:schemeClr val="tx1"/>
                  </a:solidFill>
                  <a:round/>
                  <a:headEnd/>
                  <a:tailEnd/>
                </a:ln>
              </p:spPr>
              <p:txBody>
                <a:bodyPr wrap="none" anchor="ctr"/>
                <a:lstStyle/>
                <a:p>
                  <a:endParaRPr lang="en-US"/>
                </a:p>
              </p:txBody>
            </p:sp>
            <p:sp>
              <p:nvSpPr>
                <p:cNvPr id="40" name="Line 101">
                  <a:extLst>
                    <a:ext uri="{FF2B5EF4-FFF2-40B4-BE49-F238E27FC236}">
                      <a16:creationId xmlns:a16="http://schemas.microsoft.com/office/drawing/2014/main" id="{D7E0DD39-DBFB-2B3B-7D82-4FBFCE70638C}"/>
                    </a:ext>
                  </a:extLst>
                </p:cNvPr>
                <p:cNvSpPr>
                  <a:spLocks noChangeShapeType="1"/>
                </p:cNvSpPr>
                <p:nvPr/>
              </p:nvSpPr>
              <p:spPr bwMode="auto">
                <a:xfrm flipV="1">
                  <a:off x="4128" y="1680"/>
                  <a:ext cx="624" cy="0"/>
                </a:xfrm>
                <a:prstGeom prst="line">
                  <a:avLst/>
                </a:prstGeom>
                <a:noFill/>
                <a:ln w="15875">
                  <a:solidFill>
                    <a:schemeClr val="tx1"/>
                  </a:solidFill>
                  <a:round/>
                  <a:headEnd/>
                  <a:tailEnd/>
                </a:ln>
              </p:spPr>
              <p:txBody>
                <a:bodyPr wrap="none" anchor="ctr"/>
                <a:lstStyle/>
                <a:p>
                  <a:endParaRPr lang="en-US"/>
                </a:p>
              </p:txBody>
            </p:sp>
            <p:sp>
              <p:nvSpPr>
                <p:cNvPr id="41" name="Line 102">
                  <a:extLst>
                    <a:ext uri="{FF2B5EF4-FFF2-40B4-BE49-F238E27FC236}">
                      <a16:creationId xmlns:a16="http://schemas.microsoft.com/office/drawing/2014/main" id="{CAD41AB9-AD8D-FC87-30D8-B3DDEFA3B090}"/>
                    </a:ext>
                  </a:extLst>
                </p:cNvPr>
                <p:cNvSpPr>
                  <a:spLocks noChangeShapeType="1"/>
                </p:cNvSpPr>
                <p:nvPr/>
              </p:nvSpPr>
              <p:spPr bwMode="auto">
                <a:xfrm flipV="1">
                  <a:off x="4320" y="2448"/>
                  <a:ext cx="144" cy="0"/>
                </a:xfrm>
                <a:prstGeom prst="line">
                  <a:avLst/>
                </a:prstGeom>
                <a:noFill/>
                <a:ln w="15875">
                  <a:solidFill>
                    <a:schemeClr val="tx1"/>
                  </a:solidFill>
                  <a:round/>
                  <a:headEnd/>
                  <a:tailEnd/>
                </a:ln>
              </p:spPr>
              <p:txBody>
                <a:bodyPr wrap="none" anchor="ctr"/>
                <a:lstStyle/>
                <a:p>
                  <a:endParaRPr lang="en-US"/>
                </a:p>
              </p:txBody>
            </p:sp>
            <p:sp>
              <p:nvSpPr>
                <p:cNvPr id="42" name="Line 103">
                  <a:extLst>
                    <a:ext uri="{FF2B5EF4-FFF2-40B4-BE49-F238E27FC236}">
                      <a16:creationId xmlns:a16="http://schemas.microsoft.com/office/drawing/2014/main" id="{1A588F29-958E-4FC1-6062-ACB5C68D8846}"/>
                    </a:ext>
                  </a:extLst>
                </p:cNvPr>
                <p:cNvSpPr>
                  <a:spLocks noChangeShapeType="1"/>
                </p:cNvSpPr>
                <p:nvPr/>
              </p:nvSpPr>
              <p:spPr bwMode="auto">
                <a:xfrm flipV="1">
                  <a:off x="1680" y="2592"/>
                  <a:ext cx="1104" cy="0"/>
                </a:xfrm>
                <a:prstGeom prst="line">
                  <a:avLst/>
                </a:prstGeom>
                <a:noFill/>
                <a:ln w="15875">
                  <a:solidFill>
                    <a:schemeClr val="tx1"/>
                  </a:solidFill>
                  <a:round/>
                  <a:headEnd/>
                  <a:tailEnd/>
                </a:ln>
              </p:spPr>
              <p:txBody>
                <a:bodyPr wrap="none" anchor="ctr"/>
                <a:lstStyle/>
                <a:p>
                  <a:endParaRPr lang="en-US"/>
                </a:p>
              </p:txBody>
            </p:sp>
            <p:sp>
              <p:nvSpPr>
                <p:cNvPr id="43" name="Line 104">
                  <a:extLst>
                    <a:ext uri="{FF2B5EF4-FFF2-40B4-BE49-F238E27FC236}">
                      <a16:creationId xmlns:a16="http://schemas.microsoft.com/office/drawing/2014/main" id="{C5842D4D-25FA-AD5F-A300-B05B5CF93DEE}"/>
                    </a:ext>
                  </a:extLst>
                </p:cNvPr>
                <p:cNvSpPr>
                  <a:spLocks noChangeShapeType="1"/>
                </p:cNvSpPr>
                <p:nvPr/>
              </p:nvSpPr>
              <p:spPr bwMode="auto">
                <a:xfrm flipV="1">
                  <a:off x="4656" y="2496"/>
                  <a:ext cx="192" cy="0"/>
                </a:xfrm>
                <a:prstGeom prst="line">
                  <a:avLst/>
                </a:prstGeom>
                <a:noFill/>
                <a:ln w="15875">
                  <a:solidFill>
                    <a:schemeClr val="tx1"/>
                  </a:solidFill>
                  <a:round/>
                  <a:headEnd/>
                  <a:tailEnd/>
                </a:ln>
              </p:spPr>
              <p:txBody>
                <a:bodyPr wrap="none" anchor="ctr"/>
                <a:lstStyle/>
                <a:p>
                  <a:endParaRPr lang="en-US"/>
                </a:p>
              </p:txBody>
            </p:sp>
            <p:grpSp>
              <p:nvGrpSpPr>
                <p:cNvPr id="44" name="Group 105">
                  <a:extLst>
                    <a:ext uri="{FF2B5EF4-FFF2-40B4-BE49-F238E27FC236}">
                      <a16:creationId xmlns:a16="http://schemas.microsoft.com/office/drawing/2014/main" id="{D1E82B1D-7A79-A3CA-D557-E98C57FE93FC}"/>
                    </a:ext>
                  </a:extLst>
                </p:cNvPr>
                <p:cNvGrpSpPr>
                  <a:grpSpLocks/>
                </p:cNvGrpSpPr>
                <p:nvPr/>
              </p:nvGrpSpPr>
              <p:grpSpPr bwMode="auto">
                <a:xfrm>
                  <a:off x="2064" y="1584"/>
                  <a:ext cx="435" cy="529"/>
                  <a:chOff x="4656" y="1679"/>
                  <a:chExt cx="435" cy="529"/>
                </a:xfrm>
              </p:grpSpPr>
              <p:sp>
                <p:nvSpPr>
                  <p:cNvPr id="66" name="Rectangle 106">
                    <a:extLst>
                      <a:ext uri="{FF2B5EF4-FFF2-40B4-BE49-F238E27FC236}">
                        <a16:creationId xmlns:a16="http://schemas.microsoft.com/office/drawing/2014/main" id="{797034CC-D29C-46C4-E42C-F3FBB3EE6006}"/>
                      </a:ext>
                    </a:extLst>
                  </p:cNvPr>
                  <p:cNvSpPr>
                    <a:spLocks noChangeArrowheads="1"/>
                  </p:cNvSpPr>
                  <p:nvPr/>
                </p:nvSpPr>
                <p:spPr bwMode="auto">
                  <a:xfrm>
                    <a:off x="4704" y="1690"/>
                    <a:ext cx="336" cy="514"/>
                  </a:xfrm>
                  <a:prstGeom prst="rect">
                    <a:avLst/>
                  </a:prstGeom>
                  <a:noFill/>
                  <a:ln w="19050">
                    <a:solidFill>
                      <a:schemeClr val="tx1"/>
                    </a:solidFill>
                    <a:miter lim="800000"/>
                    <a:headEnd/>
                    <a:tailEnd/>
                  </a:ln>
                </p:spPr>
                <p:txBody>
                  <a:bodyPr wrap="none" anchor="ctr"/>
                  <a:lstStyle/>
                  <a:p>
                    <a:endParaRPr lang="en-US"/>
                  </a:p>
                </p:txBody>
              </p:sp>
              <p:sp>
                <p:nvSpPr>
                  <p:cNvPr id="67" name="Text Box 107">
                    <a:extLst>
                      <a:ext uri="{FF2B5EF4-FFF2-40B4-BE49-F238E27FC236}">
                        <a16:creationId xmlns:a16="http://schemas.microsoft.com/office/drawing/2014/main" id="{36B06581-6C9F-F0DE-18B0-6F796A9F8A06}"/>
                      </a:ext>
                    </a:extLst>
                  </p:cNvPr>
                  <p:cNvSpPr txBox="1">
                    <a:spLocks noChangeArrowheads="1"/>
                  </p:cNvSpPr>
                  <p:nvPr/>
                </p:nvSpPr>
                <p:spPr bwMode="auto">
                  <a:xfrm>
                    <a:off x="4656" y="1680"/>
                    <a:ext cx="178" cy="192"/>
                  </a:xfrm>
                  <a:prstGeom prst="rect">
                    <a:avLst/>
                  </a:prstGeom>
                  <a:noFill/>
                  <a:ln w="9525">
                    <a:noFill/>
                    <a:miter lim="800000"/>
                    <a:headEnd/>
                    <a:tailEnd/>
                  </a:ln>
                </p:spPr>
                <p:txBody>
                  <a:bodyPr wrap="none">
                    <a:spAutoFit/>
                  </a:bodyPr>
                  <a:lstStyle/>
                  <a:p>
                    <a:pPr eaLnBrk="0" hangingPunct="0"/>
                    <a:r>
                      <a:rPr lang="en-US" sz="1400" b="1" i="1"/>
                      <a:t>J</a:t>
                    </a:r>
                  </a:p>
                </p:txBody>
              </p:sp>
              <p:sp>
                <p:nvSpPr>
                  <p:cNvPr id="68" name="Text Box 108">
                    <a:extLst>
                      <a:ext uri="{FF2B5EF4-FFF2-40B4-BE49-F238E27FC236}">
                        <a16:creationId xmlns:a16="http://schemas.microsoft.com/office/drawing/2014/main" id="{53D32C90-DF4D-562C-D860-2CD1468AAF04}"/>
                      </a:ext>
                    </a:extLst>
                  </p:cNvPr>
                  <p:cNvSpPr txBox="1">
                    <a:spLocks noChangeArrowheads="1"/>
                  </p:cNvSpPr>
                  <p:nvPr/>
                </p:nvSpPr>
                <p:spPr bwMode="auto">
                  <a:xfrm>
                    <a:off x="4860" y="1679"/>
                    <a:ext cx="203" cy="192"/>
                  </a:xfrm>
                  <a:prstGeom prst="rect">
                    <a:avLst/>
                  </a:prstGeom>
                  <a:noFill/>
                  <a:ln w="9525">
                    <a:noFill/>
                    <a:miter lim="800000"/>
                    <a:headEnd/>
                    <a:tailEnd/>
                  </a:ln>
                </p:spPr>
                <p:txBody>
                  <a:bodyPr wrap="none">
                    <a:spAutoFit/>
                  </a:bodyPr>
                  <a:lstStyle/>
                  <a:p>
                    <a:pPr eaLnBrk="0" hangingPunct="0"/>
                    <a:r>
                      <a:rPr lang="en-US" sz="1400" b="1" i="1"/>
                      <a:t>Q</a:t>
                    </a:r>
                    <a:endParaRPr lang="en-US" sz="1400" b="1"/>
                  </a:p>
                </p:txBody>
              </p:sp>
              <p:sp>
                <p:nvSpPr>
                  <p:cNvPr id="69" name="Text Box 109">
                    <a:extLst>
                      <a:ext uri="{FF2B5EF4-FFF2-40B4-BE49-F238E27FC236}">
                        <a16:creationId xmlns:a16="http://schemas.microsoft.com/office/drawing/2014/main" id="{95EBF140-B737-C700-5381-82BA181C800A}"/>
                      </a:ext>
                    </a:extLst>
                  </p:cNvPr>
                  <p:cNvSpPr txBox="1">
                    <a:spLocks noChangeArrowheads="1"/>
                  </p:cNvSpPr>
                  <p:nvPr/>
                </p:nvSpPr>
                <p:spPr bwMode="auto">
                  <a:xfrm>
                    <a:off x="4848" y="2012"/>
                    <a:ext cx="243" cy="192"/>
                  </a:xfrm>
                  <a:prstGeom prst="rect">
                    <a:avLst/>
                  </a:prstGeom>
                  <a:noFill/>
                  <a:ln w="9525">
                    <a:noFill/>
                    <a:miter lim="800000"/>
                    <a:headEnd/>
                    <a:tailEnd/>
                  </a:ln>
                </p:spPr>
                <p:txBody>
                  <a:bodyPr>
                    <a:spAutoFit/>
                  </a:bodyPr>
                  <a:lstStyle/>
                  <a:p>
                    <a:pPr eaLnBrk="0" hangingPunct="0"/>
                    <a:r>
                      <a:rPr lang="en-US" sz="1400" b="1" i="1"/>
                      <a:t>Q'</a:t>
                    </a:r>
                  </a:p>
                </p:txBody>
              </p:sp>
              <p:sp>
                <p:nvSpPr>
                  <p:cNvPr id="70" name="AutoShape 110">
                    <a:extLst>
                      <a:ext uri="{FF2B5EF4-FFF2-40B4-BE49-F238E27FC236}">
                        <a16:creationId xmlns:a16="http://schemas.microsoft.com/office/drawing/2014/main" id="{304F9BD8-55E5-0E27-9125-1C78620C3453}"/>
                      </a:ext>
                    </a:extLst>
                  </p:cNvPr>
                  <p:cNvSpPr>
                    <a:spLocks noChangeArrowheads="1"/>
                  </p:cNvSpPr>
                  <p:nvPr/>
                </p:nvSpPr>
                <p:spPr bwMode="auto">
                  <a:xfrm rot="5400000">
                    <a:off x="4680" y="1944"/>
                    <a:ext cx="96" cy="48"/>
                  </a:xfrm>
                  <a:prstGeom prst="triangle">
                    <a:avLst>
                      <a:gd name="adj" fmla="val 50000"/>
                    </a:avLst>
                  </a:prstGeom>
                  <a:noFill/>
                  <a:ln w="15875">
                    <a:solidFill>
                      <a:schemeClr val="tx1"/>
                    </a:solidFill>
                    <a:miter lim="800000"/>
                    <a:headEnd/>
                    <a:tailEnd/>
                  </a:ln>
                </p:spPr>
                <p:txBody>
                  <a:bodyPr wrap="none" anchor="ctr"/>
                  <a:lstStyle/>
                  <a:p>
                    <a:endParaRPr lang="en-US"/>
                  </a:p>
                </p:txBody>
              </p:sp>
              <p:sp>
                <p:nvSpPr>
                  <p:cNvPr id="71" name="Text Box 111">
                    <a:extLst>
                      <a:ext uri="{FF2B5EF4-FFF2-40B4-BE49-F238E27FC236}">
                        <a16:creationId xmlns:a16="http://schemas.microsoft.com/office/drawing/2014/main" id="{F34679C1-4950-D3D2-BD05-75AE1D068BEC}"/>
                      </a:ext>
                    </a:extLst>
                  </p:cNvPr>
                  <p:cNvSpPr txBox="1">
                    <a:spLocks noChangeArrowheads="1"/>
                  </p:cNvSpPr>
                  <p:nvPr/>
                </p:nvSpPr>
                <p:spPr bwMode="auto">
                  <a:xfrm>
                    <a:off x="4656" y="2016"/>
                    <a:ext cx="197" cy="192"/>
                  </a:xfrm>
                  <a:prstGeom prst="rect">
                    <a:avLst/>
                  </a:prstGeom>
                  <a:noFill/>
                  <a:ln w="9525">
                    <a:noFill/>
                    <a:miter lim="800000"/>
                    <a:headEnd/>
                    <a:tailEnd/>
                  </a:ln>
                </p:spPr>
                <p:txBody>
                  <a:bodyPr wrap="none">
                    <a:spAutoFit/>
                  </a:bodyPr>
                  <a:lstStyle/>
                  <a:p>
                    <a:pPr eaLnBrk="0" hangingPunct="0"/>
                    <a:r>
                      <a:rPr lang="en-US" sz="1400" b="1" i="1"/>
                      <a:t>K</a:t>
                    </a:r>
                  </a:p>
                </p:txBody>
              </p:sp>
            </p:grpSp>
            <p:grpSp>
              <p:nvGrpSpPr>
                <p:cNvPr id="45" name="Group 112">
                  <a:extLst>
                    <a:ext uri="{FF2B5EF4-FFF2-40B4-BE49-F238E27FC236}">
                      <a16:creationId xmlns:a16="http://schemas.microsoft.com/office/drawing/2014/main" id="{42B73628-7ECD-37F7-117C-3BBF72CCA1EB}"/>
                    </a:ext>
                  </a:extLst>
                </p:cNvPr>
                <p:cNvGrpSpPr>
                  <a:grpSpLocks/>
                </p:cNvGrpSpPr>
                <p:nvPr/>
              </p:nvGrpSpPr>
              <p:grpSpPr bwMode="auto">
                <a:xfrm>
                  <a:off x="3744" y="1584"/>
                  <a:ext cx="435" cy="529"/>
                  <a:chOff x="4656" y="1679"/>
                  <a:chExt cx="435" cy="529"/>
                </a:xfrm>
              </p:grpSpPr>
              <p:sp>
                <p:nvSpPr>
                  <p:cNvPr id="60" name="Rectangle 113">
                    <a:extLst>
                      <a:ext uri="{FF2B5EF4-FFF2-40B4-BE49-F238E27FC236}">
                        <a16:creationId xmlns:a16="http://schemas.microsoft.com/office/drawing/2014/main" id="{0D3E780C-48A7-245F-45CF-B8110EF6279A}"/>
                      </a:ext>
                    </a:extLst>
                  </p:cNvPr>
                  <p:cNvSpPr>
                    <a:spLocks noChangeArrowheads="1"/>
                  </p:cNvSpPr>
                  <p:nvPr/>
                </p:nvSpPr>
                <p:spPr bwMode="auto">
                  <a:xfrm>
                    <a:off x="4704" y="1690"/>
                    <a:ext cx="336" cy="514"/>
                  </a:xfrm>
                  <a:prstGeom prst="rect">
                    <a:avLst/>
                  </a:prstGeom>
                  <a:noFill/>
                  <a:ln w="19050">
                    <a:solidFill>
                      <a:schemeClr val="tx1"/>
                    </a:solidFill>
                    <a:miter lim="800000"/>
                    <a:headEnd/>
                    <a:tailEnd/>
                  </a:ln>
                </p:spPr>
                <p:txBody>
                  <a:bodyPr wrap="none" anchor="ctr"/>
                  <a:lstStyle/>
                  <a:p>
                    <a:endParaRPr lang="en-US"/>
                  </a:p>
                </p:txBody>
              </p:sp>
              <p:sp>
                <p:nvSpPr>
                  <p:cNvPr id="61" name="Text Box 114">
                    <a:extLst>
                      <a:ext uri="{FF2B5EF4-FFF2-40B4-BE49-F238E27FC236}">
                        <a16:creationId xmlns:a16="http://schemas.microsoft.com/office/drawing/2014/main" id="{A5C86B38-21F4-7FDC-447D-79EDCC89FB15}"/>
                      </a:ext>
                    </a:extLst>
                  </p:cNvPr>
                  <p:cNvSpPr txBox="1">
                    <a:spLocks noChangeArrowheads="1"/>
                  </p:cNvSpPr>
                  <p:nvPr/>
                </p:nvSpPr>
                <p:spPr bwMode="auto">
                  <a:xfrm>
                    <a:off x="4656" y="1680"/>
                    <a:ext cx="178" cy="192"/>
                  </a:xfrm>
                  <a:prstGeom prst="rect">
                    <a:avLst/>
                  </a:prstGeom>
                  <a:noFill/>
                  <a:ln w="9525">
                    <a:noFill/>
                    <a:miter lim="800000"/>
                    <a:headEnd/>
                    <a:tailEnd/>
                  </a:ln>
                </p:spPr>
                <p:txBody>
                  <a:bodyPr wrap="none">
                    <a:spAutoFit/>
                  </a:bodyPr>
                  <a:lstStyle/>
                  <a:p>
                    <a:pPr eaLnBrk="0" hangingPunct="0"/>
                    <a:r>
                      <a:rPr lang="en-US" sz="1400" b="1" i="1"/>
                      <a:t>J</a:t>
                    </a:r>
                  </a:p>
                </p:txBody>
              </p:sp>
              <p:sp>
                <p:nvSpPr>
                  <p:cNvPr id="62" name="Text Box 115">
                    <a:extLst>
                      <a:ext uri="{FF2B5EF4-FFF2-40B4-BE49-F238E27FC236}">
                        <a16:creationId xmlns:a16="http://schemas.microsoft.com/office/drawing/2014/main" id="{EB1E9417-4091-B7D9-7306-A924F89DBBAD}"/>
                      </a:ext>
                    </a:extLst>
                  </p:cNvPr>
                  <p:cNvSpPr txBox="1">
                    <a:spLocks noChangeArrowheads="1"/>
                  </p:cNvSpPr>
                  <p:nvPr/>
                </p:nvSpPr>
                <p:spPr bwMode="auto">
                  <a:xfrm>
                    <a:off x="4860" y="1679"/>
                    <a:ext cx="203" cy="192"/>
                  </a:xfrm>
                  <a:prstGeom prst="rect">
                    <a:avLst/>
                  </a:prstGeom>
                  <a:noFill/>
                  <a:ln w="9525">
                    <a:noFill/>
                    <a:miter lim="800000"/>
                    <a:headEnd/>
                    <a:tailEnd/>
                  </a:ln>
                </p:spPr>
                <p:txBody>
                  <a:bodyPr wrap="none">
                    <a:spAutoFit/>
                  </a:bodyPr>
                  <a:lstStyle/>
                  <a:p>
                    <a:pPr eaLnBrk="0" hangingPunct="0"/>
                    <a:r>
                      <a:rPr lang="en-US" sz="1400" b="1" i="1"/>
                      <a:t>Q</a:t>
                    </a:r>
                    <a:endParaRPr lang="en-US" sz="1400" b="1"/>
                  </a:p>
                </p:txBody>
              </p:sp>
              <p:sp>
                <p:nvSpPr>
                  <p:cNvPr id="63" name="Text Box 116">
                    <a:extLst>
                      <a:ext uri="{FF2B5EF4-FFF2-40B4-BE49-F238E27FC236}">
                        <a16:creationId xmlns:a16="http://schemas.microsoft.com/office/drawing/2014/main" id="{58E87708-A0D0-5039-5BB7-7038BC8A495E}"/>
                      </a:ext>
                    </a:extLst>
                  </p:cNvPr>
                  <p:cNvSpPr txBox="1">
                    <a:spLocks noChangeArrowheads="1"/>
                  </p:cNvSpPr>
                  <p:nvPr/>
                </p:nvSpPr>
                <p:spPr bwMode="auto">
                  <a:xfrm>
                    <a:off x="4848" y="2012"/>
                    <a:ext cx="243" cy="192"/>
                  </a:xfrm>
                  <a:prstGeom prst="rect">
                    <a:avLst/>
                  </a:prstGeom>
                  <a:noFill/>
                  <a:ln w="9525">
                    <a:noFill/>
                    <a:miter lim="800000"/>
                    <a:headEnd/>
                    <a:tailEnd/>
                  </a:ln>
                </p:spPr>
                <p:txBody>
                  <a:bodyPr>
                    <a:spAutoFit/>
                  </a:bodyPr>
                  <a:lstStyle/>
                  <a:p>
                    <a:pPr eaLnBrk="0" hangingPunct="0"/>
                    <a:r>
                      <a:rPr lang="en-US" sz="1400" b="1" i="1"/>
                      <a:t>Q'</a:t>
                    </a:r>
                  </a:p>
                </p:txBody>
              </p:sp>
              <p:sp>
                <p:nvSpPr>
                  <p:cNvPr id="64" name="AutoShape 117">
                    <a:extLst>
                      <a:ext uri="{FF2B5EF4-FFF2-40B4-BE49-F238E27FC236}">
                        <a16:creationId xmlns:a16="http://schemas.microsoft.com/office/drawing/2014/main" id="{F265D238-9AC8-1E5F-3A65-29E1531994C3}"/>
                      </a:ext>
                    </a:extLst>
                  </p:cNvPr>
                  <p:cNvSpPr>
                    <a:spLocks noChangeArrowheads="1"/>
                  </p:cNvSpPr>
                  <p:nvPr/>
                </p:nvSpPr>
                <p:spPr bwMode="auto">
                  <a:xfrm rot="5400000">
                    <a:off x="4680" y="1944"/>
                    <a:ext cx="96" cy="48"/>
                  </a:xfrm>
                  <a:prstGeom prst="triangle">
                    <a:avLst>
                      <a:gd name="adj" fmla="val 50000"/>
                    </a:avLst>
                  </a:prstGeom>
                  <a:noFill/>
                  <a:ln w="15875">
                    <a:solidFill>
                      <a:schemeClr val="tx1"/>
                    </a:solidFill>
                    <a:miter lim="800000"/>
                    <a:headEnd/>
                    <a:tailEnd/>
                  </a:ln>
                </p:spPr>
                <p:txBody>
                  <a:bodyPr wrap="none" anchor="ctr"/>
                  <a:lstStyle/>
                  <a:p>
                    <a:endParaRPr lang="en-US"/>
                  </a:p>
                </p:txBody>
              </p:sp>
              <p:sp>
                <p:nvSpPr>
                  <p:cNvPr id="65" name="Text Box 118">
                    <a:extLst>
                      <a:ext uri="{FF2B5EF4-FFF2-40B4-BE49-F238E27FC236}">
                        <a16:creationId xmlns:a16="http://schemas.microsoft.com/office/drawing/2014/main" id="{DCC9F518-E482-18D9-D082-5176AF5A532C}"/>
                      </a:ext>
                    </a:extLst>
                  </p:cNvPr>
                  <p:cNvSpPr txBox="1">
                    <a:spLocks noChangeArrowheads="1"/>
                  </p:cNvSpPr>
                  <p:nvPr/>
                </p:nvSpPr>
                <p:spPr bwMode="auto">
                  <a:xfrm>
                    <a:off x="4656" y="2016"/>
                    <a:ext cx="197" cy="192"/>
                  </a:xfrm>
                  <a:prstGeom prst="rect">
                    <a:avLst/>
                  </a:prstGeom>
                  <a:noFill/>
                  <a:ln w="9525">
                    <a:noFill/>
                    <a:miter lim="800000"/>
                    <a:headEnd/>
                    <a:tailEnd/>
                  </a:ln>
                </p:spPr>
                <p:txBody>
                  <a:bodyPr wrap="none">
                    <a:spAutoFit/>
                  </a:bodyPr>
                  <a:lstStyle/>
                  <a:p>
                    <a:pPr eaLnBrk="0" hangingPunct="0"/>
                    <a:r>
                      <a:rPr lang="en-US" sz="1400" b="1" i="1"/>
                      <a:t>K</a:t>
                    </a:r>
                  </a:p>
                </p:txBody>
              </p:sp>
            </p:grpSp>
            <p:sp>
              <p:nvSpPr>
                <p:cNvPr id="46" name="Text Box 119">
                  <a:extLst>
                    <a:ext uri="{FF2B5EF4-FFF2-40B4-BE49-F238E27FC236}">
                      <a16:creationId xmlns:a16="http://schemas.microsoft.com/office/drawing/2014/main" id="{E9FFB8E6-3A74-D35F-221D-11535378C42B}"/>
                    </a:ext>
                  </a:extLst>
                </p:cNvPr>
                <p:cNvSpPr txBox="1">
                  <a:spLocks noChangeArrowheads="1"/>
                </p:cNvSpPr>
                <p:nvPr/>
              </p:nvSpPr>
              <p:spPr bwMode="auto">
                <a:xfrm>
                  <a:off x="2640" y="1584"/>
                  <a:ext cx="197" cy="192"/>
                </a:xfrm>
                <a:prstGeom prst="rect">
                  <a:avLst/>
                </a:prstGeom>
                <a:noFill/>
                <a:ln w="9525">
                  <a:noFill/>
                  <a:miter lim="800000"/>
                  <a:headEnd/>
                  <a:tailEnd/>
                </a:ln>
              </p:spPr>
              <p:txBody>
                <a:bodyPr wrap="none">
                  <a:spAutoFit/>
                </a:bodyPr>
                <a:lstStyle/>
                <a:p>
                  <a:pPr eaLnBrk="0" hangingPunct="0"/>
                  <a:r>
                    <a:rPr lang="en-US" sz="1400" b="1" i="1"/>
                    <a:t>A</a:t>
                  </a:r>
                </a:p>
              </p:txBody>
            </p:sp>
            <p:sp>
              <p:nvSpPr>
                <p:cNvPr id="47" name="Text Box 120">
                  <a:extLst>
                    <a:ext uri="{FF2B5EF4-FFF2-40B4-BE49-F238E27FC236}">
                      <a16:creationId xmlns:a16="http://schemas.microsoft.com/office/drawing/2014/main" id="{35AC4664-3E9E-E9FB-7081-7BAB2DDB4248}"/>
                    </a:ext>
                  </a:extLst>
                </p:cNvPr>
                <p:cNvSpPr txBox="1">
                  <a:spLocks noChangeArrowheads="1"/>
                </p:cNvSpPr>
                <p:nvPr/>
              </p:nvSpPr>
              <p:spPr bwMode="auto">
                <a:xfrm>
                  <a:off x="1440" y="2496"/>
                  <a:ext cx="178" cy="192"/>
                </a:xfrm>
                <a:prstGeom prst="rect">
                  <a:avLst/>
                </a:prstGeom>
                <a:noFill/>
                <a:ln w="9525">
                  <a:noFill/>
                  <a:miter lim="800000"/>
                  <a:headEnd/>
                  <a:tailEnd/>
                </a:ln>
              </p:spPr>
              <p:txBody>
                <a:bodyPr wrap="none">
                  <a:spAutoFit/>
                </a:bodyPr>
                <a:lstStyle/>
                <a:p>
                  <a:pPr eaLnBrk="0" hangingPunct="0"/>
                  <a:r>
                    <a:rPr lang="en-US" sz="1400" b="1" i="1"/>
                    <a:t>x</a:t>
                  </a:r>
                </a:p>
              </p:txBody>
            </p:sp>
            <p:sp>
              <p:nvSpPr>
                <p:cNvPr id="48" name="Line 121">
                  <a:extLst>
                    <a:ext uri="{FF2B5EF4-FFF2-40B4-BE49-F238E27FC236}">
                      <a16:creationId xmlns:a16="http://schemas.microsoft.com/office/drawing/2014/main" id="{527BACED-3853-2216-A91A-F25E7257F951}"/>
                    </a:ext>
                  </a:extLst>
                </p:cNvPr>
                <p:cNvSpPr>
                  <a:spLocks noChangeShapeType="1"/>
                </p:cNvSpPr>
                <p:nvPr/>
              </p:nvSpPr>
              <p:spPr bwMode="auto">
                <a:xfrm flipV="1">
                  <a:off x="1968" y="2016"/>
                  <a:ext cx="144" cy="0"/>
                </a:xfrm>
                <a:prstGeom prst="line">
                  <a:avLst/>
                </a:prstGeom>
                <a:noFill/>
                <a:ln w="15875">
                  <a:solidFill>
                    <a:schemeClr val="tx1"/>
                  </a:solidFill>
                  <a:round/>
                  <a:headEnd/>
                  <a:tailEnd/>
                </a:ln>
              </p:spPr>
              <p:txBody>
                <a:bodyPr wrap="none" anchor="ctr"/>
                <a:lstStyle/>
                <a:p>
                  <a:endParaRPr lang="en-US"/>
                </a:p>
              </p:txBody>
            </p:sp>
            <p:sp>
              <p:nvSpPr>
                <p:cNvPr id="49" name="Line 122">
                  <a:extLst>
                    <a:ext uri="{FF2B5EF4-FFF2-40B4-BE49-F238E27FC236}">
                      <a16:creationId xmlns:a16="http://schemas.microsoft.com/office/drawing/2014/main" id="{635056FC-BD6A-F37D-3478-AC40B79FFA28}"/>
                    </a:ext>
                  </a:extLst>
                </p:cNvPr>
                <p:cNvSpPr>
                  <a:spLocks noChangeShapeType="1"/>
                </p:cNvSpPr>
                <p:nvPr/>
              </p:nvSpPr>
              <p:spPr bwMode="auto">
                <a:xfrm>
                  <a:off x="1968" y="2016"/>
                  <a:ext cx="0" cy="192"/>
                </a:xfrm>
                <a:prstGeom prst="line">
                  <a:avLst/>
                </a:prstGeom>
                <a:noFill/>
                <a:ln w="15875">
                  <a:solidFill>
                    <a:schemeClr val="tx1"/>
                  </a:solidFill>
                  <a:round/>
                  <a:headEnd/>
                  <a:tailEnd/>
                </a:ln>
              </p:spPr>
              <p:txBody>
                <a:bodyPr wrap="none" anchor="ctr"/>
                <a:lstStyle/>
                <a:p>
                  <a:endParaRPr lang="en-US"/>
                </a:p>
              </p:txBody>
            </p:sp>
            <p:sp>
              <p:nvSpPr>
                <p:cNvPr id="50" name="Line 123">
                  <a:extLst>
                    <a:ext uri="{FF2B5EF4-FFF2-40B4-BE49-F238E27FC236}">
                      <a16:creationId xmlns:a16="http://schemas.microsoft.com/office/drawing/2014/main" id="{B005FDA8-5770-BAB7-94C5-328D07533C59}"/>
                    </a:ext>
                  </a:extLst>
                </p:cNvPr>
                <p:cNvSpPr>
                  <a:spLocks noChangeShapeType="1"/>
                </p:cNvSpPr>
                <p:nvPr/>
              </p:nvSpPr>
              <p:spPr bwMode="auto">
                <a:xfrm>
                  <a:off x="1968" y="2208"/>
                  <a:ext cx="2304" cy="0"/>
                </a:xfrm>
                <a:prstGeom prst="line">
                  <a:avLst/>
                </a:prstGeom>
                <a:noFill/>
                <a:ln w="15875">
                  <a:solidFill>
                    <a:schemeClr val="tx1"/>
                  </a:solidFill>
                  <a:round/>
                  <a:headEnd/>
                  <a:tailEnd/>
                </a:ln>
              </p:spPr>
              <p:txBody>
                <a:bodyPr wrap="none" anchor="ctr"/>
                <a:lstStyle/>
                <a:p>
                  <a:endParaRPr lang="en-US"/>
                </a:p>
              </p:txBody>
            </p:sp>
            <p:sp>
              <p:nvSpPr>
                <p:cNvPr id="51" name="Line 124">
                  <a:extLst>
                    <a:ext uri="{FF2B5EF4-FFF2-40B4-BE49-F238E27FC236}">
                      <a16:creationId xmlns:a16="http://schemas.microsoft.com/office/drawing/2014/main" id="{8094975F-6C3D-AC70-1873-395FF5FA73F6}"/>
                    </a:ext>
                  </a:extLst>
                </p:cNvPr>
                <p:cNvSpPr>
                  <a:spLocks noChangeShapeType="1"/>
                </p:cNvSpPr>
                <p:nvPr/>
              </p:nvSpPr>
              <p:spPr bwMode="auto">
                <a:xfrm>
                  <a:off x="4272" y="2016"/>
                  <a:ext cx="0" cy="192"/>
                </a:xfrm>
                <a:prstGeom prst="line">
                  <a:avLst/>
                </a:prstGeom>
                <a:noFill/>
                <a:ln w="15875">
                  <a:solidFill>
                    <a:schemeClr val="tx1"/>
                  </a:solidFill>
                  <a:round/>
                  <a:headEnd/>
                  <a:tailEnd/>
                </a:ln>
              </p:spPr>
              <p:txBody>
                <a:bodyPr wrap="none" anchor="ctr"/>
                <a:lstStyle/>
                <a:p>
                  <a:endParaRPr lang="en-US"/>
                </a:p>
              </p:txBody>
            </p:sp>
            <p:sp>
              <p:nvSpPr>
                <p:cNvPr id="52" name="Line 125">
                  <a:extLst>
                    <a:ext uri="{FF2B5EF4-FFF2-40B4-BE49-F238E27FC236}">
                      <a16:creationId xmlns:a16="http://schemas.microsoft.com/office/drawing/2014/main" id="{2E52D5A8-5FA3-692F-5C35-456D0EC9708E}"/>
                    </a:ext>
                  </a:extLst>
                </p:cNvPr>
                <p:cNvSpPr>
                  <a:spLocks noChangeShapeType="1"/>
                </p:cNvSpPr>
                <p:nvPr/>
              </p:nvSpPr>
              <p:spPr bwMode="auto">
                <a:xfrm flipV="1">
                  <a:off x="4128" y="2016"/>
                  <a:ext cx="144" cy="0"/>
                </a:xfrm>
                <a:prstGeom prst="line">
                  <a:avLst/>
                </a:prstGeom>
                <a:noFill/>
                <a:ln w="15875">
                  <a:solidFill>
                    <a:schemeClr val="tx1"/>
                  </a:solidFill>
                  <a:round/>
                  <a:headEnd/>
                  <a:tailEnd/>
                </a:ln>
              </p:spPr>
              <p:txBody>
                <a:bodyPr wrap="none" anchor="ctr"/>
                <a:lstStyle/>
                <a:p>
                  <a:endParaRPr lang="en-US"/>
                </a:p>
              </p:txBody>
            </p:sp>
            <p:sp>
              <p:nvSpPr>
                <p:cNvPr id="53" name="Text Box 126">
                  <a:extLst>
                    <a:ext uri="{FF2B5EF4-FFF2-40B4-BE49-F238E27FC236}">
                      <a16:creationId xmlns:a16="http://schemas.microsoft.com/office/drawing/2014/main" id="{AF9C8CBC-C018-5769-58A0-2C01C25EADAE}"/>
                    </a:ext>
                  </a:extLst>
                </p:cNvPr>
                <p:cNvSpPr txBox="1">
                  <a:spLocks noChangeArrowheads="1"/>
                </p:cNvSpPr>
                <p:nvPr/>
              </p:nvSpPr>
              <p:spPr bwMode="auto">
                <a:xfrm>
                  <a:off x="1344" y="2256"/>
                  <a:ext cx="272" cy="192"/>
                </a:xfrm>
                <a:prstGeom prst="rect">
                  <a:avLst/>
                </a:prstGeom>
                <a:noFill/>
                <a:ln w="9525">
                  <a:noFill/>
                  <a:miter lim="800000"/>
                  <a:headEnd/>
                  <a:tailEnd/>
                </a:ln>
              </p:spPr>
              <p:txBody>
                <a:bodyPr wrap="none">
                  <a:spAutoFit/>
                </a:bodyPr>
                <a:lstStyle/>
                <a:p>
                  <a:pPr eaLnBrk="0" hangingPunct="0"/>
                  <a:r>
                    <a:rPr lang="en-US" sz="1400" b="1" i="1"/>
                    <a:t>CP</a:t>
                  </a:r>
                </a:p>
              </p:txBody>
            </p:sp>
            <p:sp>
              <p:nvSpPr>
                <p:cNvPr id="54" name="Line 127">
                  <a:extLst>
                    <a:ext uri="{FF2B5EF4-FFF2-40B4-BE49-F238E27FC236}">
                      <a16:creationId xmlns:a16="http://schemas.microsoft.com/office/drawing/2014/main" id="{DA96A5EC-1622-7483-3235-736F67E0259F}"/>
                    </a:ext>
                  </a:extLst>
                </p:cNvPr>
                <p:cNvSpPr>
                  <a:spLocks noChangeShapeType="1"/>
                </p:cNvSpPr>
                <p:nvPr/>
              </p:nvSpPr>
              <p:spPr bwMode="auto">
                <a:xfrm flipV="1">
                  <a:off x="1824" y="1872"/>
                  <a:ext cx="288" cy="0"/>
                </a:xfrm>
                <a:prstGeom prst="line">
                  <a:avLst/>
                </a:prstGeom>
                <a:noFill/>
                <a:ln w="15875">
                  <a:solidFill>
                    <a:schemeClr val="tx1"/>
                  </a:solidFill>
                  <a:round/>
                  <a:headEnd/>
                  <a:tailEnd/>
                </a:ln>
              </p:spPr>
              <p:txBody>
                <a:bodyPr wrap="none" anchor="ctr"/>
                <a:lstStyle/>
                <a:p>
                  <a:endParaRPr lang="en-US"/>
                </a:p>
              </p:txBody>
            </p:sp>
            <p:grpSp>
              <p:nvGrpSpPr>
                <p:cNvPr id="55" name="Group 128">
                  <a:extLst>
                    <a:ext uri="{FF2B5EF4-FFF2-40B4-BE49-F238E27FC236}">
                      <a16:creationId xmlns:a16="http://schemas.microsoft.com/office/drawing/2014/main" id="{9AF9B0FE-8C17-450C-0367-F9898133F6D8}"/>
                    </a:ext>
                  </a:extLst>
                </p:cNvPr>
                <p:cNvGrpSpPr>
                  <a:grpSpLocks/>
                </p:cNvGrpSpPr>
                <p:nvPr/>
              </p:nvGrpSpPr>
              <p:grpSpPr bwMode="auto">
                <a:xfrm>
                  <a:off x="3264" y="1584"/>
                  <a:ext cx="185" cy="144"/>
                  <a:chOff x="3648" y="2544"/>
                  <a:chExt cx="233" cy="185"/>
                </a:xfrm>
              </p:grpSpPr>
              <p:sp>
                <p:nvSpPr>
                  <p:cNvPr id="58" name="AutoShape 129">
                    <a:extLst>
                      <a:ext uri="{FF2B5EF4-FFF2-40B4-BE49-F238E27FC236}">
                        <a16:creationId xmlns:a16="http://schemas.microsoft.com/office/drawing/2014/main" id="{421930C2-CE10-E95C-6224-41F475E730A9}"/>
                      </a:ext>
                    </a:extLst>
                  </p:cNvPr>
                  <p:cNvSpPr>
                    <a:spLocks noChangeArrowheads="1"/>
                  </p:cNvSpPr>
                  <p:nvPr/>
                </p:nvSpPr>
                <p:spPr bwMode="auto">
                  <a:xfrm rot="5400000">
                    <a:off x="3625" y="2567"/>
                    <a:ext cx="185" cy="139"/>
                  </a:xfrm>
                  <a:prstGeom prst="flowChartExtract">
                    <a:avLst/>
                  </a:prstGeom>
                  <a:noFill/>
                  <a:ln w="19050">
                    <a:solidFill>
                      <a:schemeClr val="tx1"/>
                    </a:solidFill>
                    <a:miter lim="800000"/>
                    <a:headEnd/>
                    <a:tailEnd/>
                  </a:ln>
                </p:spPr>
                <p:txBody>
                  <a:bodyPr wrap="none" anchor="ctr"/>
                  <a:lstStyle/>
                  <a:p>
                    <a:endParaRPr lang="en-US"/>
                  </a:p>
                </p:txBody>
              </p:sp>
              <p:sp>
                <p:nvSpPr>
                  <p:cNvPr id="59" name="Oval 130">
                    <a:extLst>
                      <a:ext uri="{FF2B5EF4-FFF2-40B4-BE49-F238E27FC236}">
                        <a16:creationId xmlns:a16="http://schemas.microsoft.com/office/drawing/2014/main" id="{650A0B56-BACC-6263-EE89-EC366B3A0514}"/>
                      </a:ext>
                    </a:extLst>
                  </p:cNvPr>
                  <p:cNvSpPr>
                    <a:spLocks noChangeArrowheads="1"/>
                  </p:cNvSpPr>
                  <p:nvPr/>
                </p:nvSpPr>
                <p:spPr bwMode="auto">
                  <a:xfrm>
                    <a:off x="3809" y="2600"/>
                    <a:ext cx="72" cy="74"/>
                  </a:xfrm>
                  <a:prstGeom prst="ellipse">
                    <a:avLst/>
                  </a:prstGeom>
                  <a:noFill/>
                  <a:ln w="19050">
                    <a:solidFill>
                      <a:schemeClr val="tx1"/>
                    </a:solidFill>
                    <a:round/>
                    <a:headEnd/>
                    <a:tailEnd/>
                  </a:ln>
                </p:spPr>
                <p:txBody>
                  <a:bodyPr wrap="none" anchor="ctr"/>
                  <a:lstStyle/>
                  <a:p>
                    <a:endParaRPr lang="en-US"/>
                  </a:p>
                </p:txBody>
              </p:sp>
            </p:grpSp>
            <p:sp>
              <p:nvSpPr>
                <p:cNvPr id="56" name="Text Box 131">
                  <a:extLst>
                    <a:ext uri="{FF2B5EF4-FFF2-40B4-BE49-F238E27FC236}">
                      <a16:creationId xmlns:a16="http://schemas.microsoft.com/office/drawing/2014/main" id="{7ABFB309-16CC-76B0-A12C-B28FBBDEB1A3}"/>
                    </a:ext>
                  </a:extLst>
                </p:cNvPr>
                <p:cNvSpPr txBox="1">
                  <a:spLocks noChangeArrowheads="1"/>
                </p:cNvSpPr>
                <p:nvPr/>
              </p:nvSpPr>
              <p:spPr bwMode="auto">
                <a:xfrm>
                  <a:off x="4752" y="1584"/>
                  <a:ext cx="197" cy="192"/>
                </a:xfrm>
                <a:prstGeom prst="rect">
                  <a:avLst/>
                </a:prstGeom>
                <a:noFill/>
                <a:ln w="9525">
                  <a:noFill/>
                  <a:miter lim="800000"/>
                  <a:headEnd/>
                  <a:tailEnd/>
                </a:ln>
              </p:spPr>
              <p:txBody>
                <a:bodyPr wrap="none">
                  <a:spAutoFit/>
                </a:bodyPr>
                <a:lstStyle/>
                <a:p>
                  <a:pPr eaLnBrk="0" hangingPunct="0"/>
                  <a:r>
                    <a:rPr lang="en-US" sz="1400" b="1" i="1"/>
                    <a:t>B</a:t>
                  </a:r>
                </a:p>
              </p:txBody>
            </p:sp>
            <p:sp>
              <p:nvSpPr>
                <p:cNvPr id="57" name="Text Box 132">
                  <a:extLst>
                    <a:ext uri="{FF2B5EF4-FFF2-40B4-BE49-F238E27FC236}">
                      <a16:creationId xmlns:a16="http://schemas.microsoft.com/office/drawing/2014/main" id="{9A4357E8-5333-F9AC-9987-340EA2ACD6CD}"/>
                    </a:ext>
                  </a:extLst>
                </p:cNvPr>
                <p:cNvSpPr txBox="1">
                  <a:spLocks noChangeArrowheads="1"/>
                </p:cNvSpPr>
                <p:nvPr/>
              </p:nvSpPr>
              <p:spPr bwMode="auto">
                <a:xfrm>
                  <a:off x="4848" y="2400"/>
                  <a:ext cx="178" cy="192"/>
                </a:xfrm>
                <a:prstGeom prst="rect">
                  <a:avLst/>
                </a:prstGeom>
                <a:noFill/>
                <a:ln w="9525">
                  <a:noFill/>
                  <a:miter lim="800000"/>
                  <a:headEnd/>
                  <a:tailEnd/>
                </a:ln>
              </p:spPr>
              <p:txBody>
                <a:bodyPr wrap="none">
                  <a:spAutoFit/>
                </a:bodyPr>
                <a:lstStyle/>
                <a:p>
                  <a:pPr eaLnBrk="0" hangingPunct="0"/>
                  <a:r>
                    <a:rPr lang="en-US" sz="1400" b="1" i="1"/>
                    <a:t>y</a:t>
                  </a:r>
                </a:p>
              </p:txBody>
            </p:sp>
          </p:grpSp>
          <p:sp>
            <p:nvSpPr>
              <p:cNvPr id="16" name="Text Box 133">
                <a:extLst>
                  <a:ext uri="{FF2B5EF4-FFF2-40B4-BE49-F238E27FC236}">
                    <a16:creationId xmlns:a16="http://schemas.microsoft.com/office/drawing/2014/main" id="{4D8EC96F-6912-D2A2-E3EA-DF8BBCCB4CEF}"/>
                  </a:ext>
                </a:extLst>
              </p:cNvPr>
              <p:cNvSpPr txBox="1">
                <a:spLocks noChangeArrowheads="1"/>
              </p:cNvSpPr>
              <p:nvPr/>
            </p:nvSpPr>
            <p:spPr bwMode="auto">
              <a:xfrm>
                <a:off x="1056" y="2832"/>
                <a:ext cx="720" cy="231"/>
              </a:xfrm>
              <a:prstGeom prst="rect">
                <a:avLst/>
              </a:prstGeom>
              <a:noFill/>
              <a:ln w="9525">
                <a:noFill/>
                <a:miter lim="800000"/>
                <a:headEnd/>
                <a:tailEnd/>
              </a:ln>
            </p:spPr>
            <p:txBody>
              <a:bodyPr>
                <a:spAutoFit/>
              </a:bodyPr>
              <a:lstStyle/>
              <a:p>
                <a:pPr eaLnBrk="0" hangingPunct="0">
                  <a:spcBef>
                    <a:spcPct val="50000"/>
                  </a:spcBef>
                </a:pPr>
                <a:r>
                  <a:rPr lang="en-US"/>
                  <a:t>Figure 3  </a:t>
                </a:r>
              </a:p>
            </p:txBody>
          </p:sp>
        </p:grpSp>
        <p:sp>
          <p:nvSpPr>
            <p:cNvPr id="13" name="Oval 12">
              <a:extLst>
                <a:ext uri="{FF2B5EF4-FFF2-40B4-BE49-F238E27FC236}">
                  <a16:creationId xmlns:a16="http://schemas.microsoft.com/office/drawing/2014/main" id="{C9C2BF97-43C9-2F6F-D708-506D721A5F4E}"/>
                </a:ext>
              </a:extLst>
            </p:cNvPr>
            <p:cNvSpPr/>
            <p:nvPr/>
          </p:nvSpPr>
          <p:spPr>
            <a:xfrm>
              <a:off x="3736975" y="2862263"/>
              <a:ext cx="76200" cy="762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14" name="Oval 13">
              <a:extLst>
                <a:ext uri="{FF2B5EF4-FFF2-40B4-BE49-F238E27FC236}">
                  <a16:creationId xmlns:a16="http://schemas.microsoft.com/office/drawing/2014/main" id="{091FB8BD-9D3F-518B-D19E-10EAB41CCD18}"/>
                </a:ext>
              </a:extLst>
            </p:cNvPr>
            <p:cNvSpPr/>
            <p:nvPr/>
          </p:nvSpPr>
          <p:spPr>
            <a:xfrm>
              <a:off x="6403975" y="2862263"/>
              <a:ext cx="76200" cy="762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grpSp>
      <p:sp>
        <p:nvSpPr>
          <p:cNvPr id="84" name="TextBox 83">
            <a:extLst>
              <a:ext uri="{FF2B5EF4-FFF2-40B4-BE49-F238E27FC236}">
                <a16:creationId xmlns:a16="http://schemas.microsoft.com/office/drawing/2014/main" id="{DBB3CD14-6260-D121-633C-5B0C1C14EDD1}"/>
              </a:ext>
            </a:extLst>
          </p:cNvPr>
          <p:cNvSpPr txBox="1"/>
          <p:nvPr/>
        </p:nvSpPr>
        <p:spPr>
          <a:xfrm>
            <a:off x="576263" y="5838220"/>
            <a:ext cx="7950200" cy="830997"/>
          </a:xfrm>
          <a:prstGeom prst="rect">
            <a:avLst/>
          </a:prstGeom>
          <a:noFill/>
        </p:spPr>
        <p:txBody>
          <a:bodyPr wrap="square" rtlCol="0">
            <a:spAutoFit/>
          </a:bodyPr>
          <a:lstStyle/>
          <a:p>
            <a:r>
              <a:rPr lang="en-SG" sz="2400" dirty="0">
                <a:solidFill>
                  <a:srgbClr val="0000FF"/>
                </a:solidFill>
              </a:rPr>
              <a:t>In the circuit diagram, JA is connected to B, hence JA=B. KA is connected to B’, hence KA=B’.</a:t>
            </a:r>
          </a:p>
        </p:txBody>
      </p:sp>
      <p:sp>
        <p:nvSpPr>
          <p:cNvPr id="2" name="TextBox 1">
            <a:extLst>
              <a:ext uri="{FF2B5EF4-FFF2-40B4-BE49-F238E27FC236}">
                <a16:creationId xmlns:a16="http://schemas.microsoft.com/office/drawing/2014/main" id="{390C7029-1A12-5AA1-FE5C-81EDFE9DAA20}"/>
              </a:ext>
            </a:extLst>
          </p:cNvPr>
          <p:cNvSpPr txBox="1"/>
          <p:nvPr/>
        </p:nvSpPr>
        <p:spPr>
          <a:xfrm>
            <a:off x="470688" y="1611650"/>
            <a:ext cx="7950200" cy="830997"/>
          </a:xfrm>
          <a:prstGeom prst="rect">
            <a:avLst/>
          </a:prstGeom>
          <a:noFill/>
        </p:spPr>
        <p:txBody>
          <a:bodyPr wrap="square" rtlCol="0">
            <a:spAutoFit/>
          </a:bodyPr>
          <a:lstStyle/>
          <a:p>
            <a:r>
              <a:rPr lang="en-SG" sz="2400" dirty="0"/>
              <a:t>From another student: How was KA=B’ derived? I don’t see a line connecting to B with a negation.</a:t>
            </a:r>
          </a:p>
        </p:txBody>
      </p:sp>
    </p:spTree>
    <p:extLst>
      <p:ext uri="{BB962C8B-B14F-4D97-AF65-F5344CB8AC3E}">
        <p14:creationId xmlns:p14="http://schemas.microsoft.com/office/powerpoint/2010/main" val="17982556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dissolve">
                                      <p:cBhvr>
                                        <p:cTn id="1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3271CF6-491D-25F1-D89D-CB3F8A2651F9}"/>
              </a:ext>
            </a:extLst>
          </p:cNvPr>
          <p:cNvSpPr>
            <a:spLocks noGrp="1"/>
          </p:cNvSpPr>
          <p:nvPr>
            <p:ph type="ftr" sz="quarter" idx="11"/>
          </p:nvPr>
        </p:nvSpPr>
        <p:spPr/>
        <p:txBody>
          <a:bodyPr/>
          <a:lstStyle/>
          <a:p>
            <a:pPr algn="l">
              <a:defRPr/>
            </a:pPr>
            <a:r>
              <a:rPr lang="en-SG" dirty="0"/>
              <a:t>Recitation 10</a:t>
            </a:r>
            <a:endParaRPr lang="en-US" dirty="0"/>
          </a:p>
        </p:txBody>
      </p:sp>
      <p:sp>
        <p:nvSpPr>
          <p:cNvPr id="3" name="Slide Number Placeholder 6">
            <a:extLst>
              <a:ext uri="{FF2B5EF4-FFF2-40B4-BE49-F238E27FC236}">
                <a16:creationId xmlns:a16="http://schemas.microsoft.com/office/drawing/2014/main" id="{7045FC7A-05F8-6E0E-E012-FF7E3CE987D3}"/>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49</a:t>
            </a:fld>
            <a:endParaRPr dirty="0"/>
          </a:p>
        </p:txBody>
      </p:sp>
      <p:sp>
        <p:nvSpPr>
          <p:cNvPr id="5" name="Title 1">
            <a:extLst>
              <a:ext uri="{FF2B5EF4-FFF2-40B4-BE49-F238E27FC236}">
                <a16:creationId xmlns:a16="http://schemas.microsoft.com/office/drawing/2014/main" id="{C57F8498-22B3-CB6D-0B3C-C4747C1A4EBA}"/>
              </a:ext>
            </a:extLst>
          </p:cNvPr>
          <p:cNvSpPr txBox="1">
            <a:spLocks/>
          </p:cNvSpPr>
          <p:nvPr/>
        </p:nvSpPr>
        <p:spPr>
          <a:xfrm>
            <a:off x="176980" y="221503"/>
            <a:ext cx="424262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dirty="0" err="1"/>
              <a:t>Slido</a:t>
            </a:r>
            <a:r>
              <a:rPr lang="en-US" dirty="0"/>
              <a:t> Questions</a:t>
            </a:r>
          </a:p>
        </p:txBody>
      </p:sp>
      <p:sp>
        <p:nvSpPr>
          <p:cNvPr id="9" name="TextBox 8">
            <a:extLst>
              <a:ext uri="{FF2B5EF4-FFF2-40B4-BE49-F238E27FC236}">
                <a16:creationId xmlns:a16="http://schemas.microsoft.com/office/drawing/2014/main" id="{281C0878-85DD-EAA4-A654-C6B185F25B30}"/>
              </a:ext>
            </a:extLst>
          </p:cNvPr>
          <p:cNvSpPr txBox="1"/>
          <p:nvPr/>
        </p:nvSpPr>
        <p:spPr>
          <a:xfrm>
            <a:off x="222250" y="1008468"/>
            <a:ext cx="8699500" cy="646331"/>
          </a:xfrm>
          <a:prstGeom prst="rect">
            <a:avLst/>
          </a:prstGeom>
          <a:noFill/>
        </p:spPr>
        <p:txBody>
          <a:bodyPr wrap="square" rtlCol="0">
            <a:spAutoFit/>
          </a:bodyPr>
          <a:lstStyle/>
          <a:p>
            <a:r>
              <a:rPr lang="en-SG" dirty="0"/>
              <a:t>Q8a: For flip flop in slide 20, is there a reason to choose either falling edge over rising edge for clock transition? Is this generally the case for all?</a:t>
            </a:r>
          </a:p>
        </p:txBody>
      </p:sp>
      <p:sp>
        <p:nvSpPr>
          <p:cNvPr id="10" name="TextBox 9">
            <a:extLst>
              <a:ext uri="{FF2B5EF4-FFF2-40B4-BE49-F238E27FC236}">
                <a16:creationId xmlns:a16="http://schemas.microsoft.com/office/drawing/2014/main" id="{A262DE8A-641A-99CA-3B95-E1DDDBDD1556}"/>
              </a:ext>
            </a:extLst>
          </p:cNvPr>
          <p:cNvSpPr txBox="1"/>
          <p:nvPr/>
        </p:nvSpPr>
        <p:spPr>
          <a:xfrm>
            <a:off x="480140" y="1631656"/>
            <a:ext cx="7950200" cy="646331"/>
          </a:xfrm>
          <a:prstGeom prst="rect">
            <a:avLst/>
          </a:prstGeom>
          <a:noFill/>
        </p:spPr>
        <p:txBody>
          <a:bodyPr wrap="square" rtlCol="0">
            <a:spAutoFit/>
          </a:bodyPr>
          <a:lstStyle/>
          <a:p>
            <a:r>
              <a:rPr lang="en-SG" dirty="0">
                <a:solidFill>
                  <a:srgbClr val="0000FF"/>
                </a:solidFill>
              </a:rPr>
              <a:t>A: Rising-edge triggered and falling-edge triggered flip-flops basically work the same way. So there is no difference for our purpose.</a:t>
            </a:r>
          </a:p>
        </p:txBody>
      </p:sp>
      <p:sp>
        <p:nvSpPr>
          <p:cNvPr id="11" name="TextBox 10">
            <a:extLst>
              <a:ext uri="{FF2B5EF4-FFF2-40B4-BE49-F238E27FC236}">
                <a16:creationId xmlns:a16="http://schemas.microsoft.com/office/drawing/2014/main" id="{BD7097DA-2BF9-C091-79BC-EDE4CC5C325C}"/>
              </a:ext>
            </a:extLst>
          </p:cNvPr>
          <p:cNvSpPr txBox="1"/>
          <p:nvPr/>
        </p:nvSpPr>
        <p:spPr>
          <a:xfrm>
            <a:off x="222250" y="2283531"/>
            <a:ext cx="8699500" cy="646331"/>
          </a:xfrm>
          <a:prstGeom prst="rect">
            <a:avLst/>
          </a:prstGeom>
          <a:noFill/>
        </p:spPr>
        <p:txBody>
          <a:bodyPr wrap="square" rtlCol="0">
            <a:spAutoFit/>
          </a:bodyPr>
          <a:lstStyle/>
          <a:p>
            <a:r>
              <a:rPr lang="en-SG" dirty="0"/>
              <a:t>Q8b: I understand a latch is for pulse (horizontal line) and a flip flop is for an edge (vertical line) but how do you know when to use which?</a:t>
            </a:r>
          </a:p>
        </p:txBody>
      </p:sp>
      <p:sp>
        <p:nvSpPr>
          <p:cNvPr id="12" name="TextBox 11">
            <a:extLst>
              <a:ext uri="{FF2B5EF4-FFF2-40B4-BE49-F238E27FC236}">
                <a16:creationId xmlns:a16="http://schemas.microsoft.com/office/drawing/2014/main" id="{BE606549-DF55-EC9F-3BF2-9268FF3E6DB1}"/>
              </a:ext>
            </a:extLst>
          </p:cNvPr>
          <p:cNvSpPr txBox="1"/>
          <p:nvPr/>
        </p:nvSpPr>
        <p:spPr>
          <a:xfrm>
            <a:off x="480140" y="2886003"/>
            <a:ext cx="7950200" cy="369332"/>
          </a:xfrm>
          <a:prstGeom prst="rect">
            <a:avLst/>
          </a:prstGeom>
          <a:noFill/>
        </p:spPr>
        <p:txBody>
          <a:bodyPr wrap="square" rtlCol="0">
            <a:spAutoFit/>
          </a:bodyPr>
          <a:lstStyle/>
          <a:p>
            <a:r>
              <a:rPr lang="en-SG" dirty="0">
                <a:solidFill>
                  <a:srgbClr val="0000FF"/>
                </a:solidFill>
              </a:rPr>
              <a:t>A: You will be told what to use. We will use flip-flops mostly.</a:t>
            </a:r>
          </a:p>
        </p:txBody>
      </p:sp>
      <p:sp>
        <p:nvSpPr>
          <p:cNvPr id="13" name="TextBox 12">
            <a:extLst>
              <a:ext uri="{FF2B5EF4-FFF2-40B4-BE49-F238E27FC236}">
                <a16:creationId xmlns:a16="http://schemas.microsoft.com/office/drawing/2014/main" id="{0A91B5CC-258F-D1AA-C473-7EC9A3F45950}"/>
              </a:ext>
            </a:extLst>
          </p:cNvPr>
          <p:cNvSpPr txBox="1"/>
          <p:nvPr/>
        </p:nvSpPr>
        <p:spPr>
          <a:xfrm>
            <a:off x="222250" y="3327883"/>
            <a:ext cx="8991601" cy="369332"/>
          </a:xfrm>
          <a:prstGeom prst="rect">
            <a:avLst/>
          </a:prstGeom>
          <a:noFill/>
        </p:spPr>
        <p:txBody>
          <a:bodyPr wrap="square" rtlCol="0">
            <a:spAutoFit/>
          </a:bodyPr>
          <a:lstStyle/>
          <a:p>
            <a:r>
              <a:rPr lang="en-SG" dirty="0"/>
              <a:t>Q8c: What’s the difference between latch and flip flop? Why are they named that way?</a:t>
            </a:r>
          </a:p>
        </p:txBody>
      </p:sp>
      <p:sp>
        <p:nvSpPr>
          <p:cNvPr id="14" name="TextBox 13">
            <a:extLst>
              <a:ext uri="{FF2B5EF4-FFF2-40B4-BE49-F238E27FC236}">
                <a16:creationId xmlns:a16="http://schemas.microsoft.com/office/drawing/2014/main" id="{C74E5DC4-22FA-091B-D689-66CFC16D5F53}"/>
              </a:ext>
            </a:extLst>
          </p:cNvPr>
          <p:cNvSpPr txBox="1"/>
          <p:nvPr/>
        </p:nvSpPr>
        <p:spPr>
          <a:xfrm>
            <a:off x="480140" y="3680336"/>
            <a:ext cx="7950200" cy="369332"/>
          </a:xfrm>
          <a:prstGeom prst="rect">
            <a:avLst/>
          </a:prstGeom>
          <a:noFill/>
        </p:spPr>
        <p:txBody>
          <a:bodyPr wrap="square" rtlCol="0">
            <a:spAutoFit/>
          </a:bodyPr>
          <a:lstStyle/>
          <a:p>
            <a:r>
              <a:rPr lang="en-SG" dirty="0">
                <a:solidFill>
                  <a:srgbClr val="0000FF"/>
                </a:solidFill>
              </a:rPr>
              <a:t>A: The difference has been explained in the recitation. </a:t>
            </a:r>
          </a:p>
        </p:txBody>
      </p:sp>
      <p:sp>
        <p:nvSpPr>
          <p:cNvPr id="15" name="TextBox 14">
            <a:extLst>
              <a:ext uri="{FF2B5EF4-FFF2-40B4-BE49-F238E27FC236}">
                <a16:creationId xmlns:a16="http://schemas.microsoft.com/office/drawing/2014/main" id="{AC84F8BC-EFB1-4436-2A24-C67D7CA9F5AE}"/>
              </a:ext>
            </a:extLst>
          </p:cNvPr>
          <p:cNvSpPr txBox="1"/>
          <p:nvPr/>
        </p:nvSpPr>
        <p:spPr>
          <a:xfrm>
            <a:off x="222250" y="4102270"/>
            <a:ext cx="8699500" cy="369332"/>
          </a:xfrm>
          <a:prstGeom prst="rect">
            <a:avLst/>
          </a:prstGeom>
          <a:noFill/>
        </p:spPr>
        <p:txBody>
          <a:bodyPr wrap="square" rtlCol="0">
            <a:spAutoFit/>
          </a:bodyPr>
          <a:lstStyle/>
          <a:p>
            <a:r>
              <a:rPr lang="en-SG" dirty="0"/>
              <a:t>Q8d: Is there any point to gated S-R latch or is it used to explain gated D latch?</a:t>
            </a:r>
          </a:p>
        </p:txBody>
      </p:sp>
      <p:sp>
        <p:nvSpPr>
          <p:cNvPr id="16" name="TextBox 15">
            <a:extLst>
              <a:ext uri="{FF2B5EF4-FFF2-40B4-BE49-F238E27FC236}">
                <a16:creationId xmlns:a16="http://schemas.microsoft.com/office/drawing/2014/main" id="{231C4A21-BB59-11EA-81DB-E4105450DC0D}"/>
              </a:ext>
            </a:extLst>
          </p:cNvPr>
          <p:cNvSpPr txBox="1"/>
          <p:nvPr/>
        </p:nvSpPr>
        <p:spPr>
          <a:xfrm>
            <a:off x="480140" y="4425720"/>
            <a:ext cx="7950200" cy="923330"/>
          </a:xfrm>
          <a:prstGeom prst="rect">
            <a:avLst/>
          </a:prstGeom>
          <a:noFill/>
        </p:spPr>
        <p:txBody>
          <a:bodyPr wrap="square" rtlCol="0">
            <a:spAutoFit/>
          </a:bodyPr>
          <a:lstStyle/>
          <a:p>
            <a:r>
              <a:rPr lang="en-SG" dirty="0">
                <a:solidFill>
                  <a:srgbClr val="0000FF"/>
                </a:solidFill>
              </a:rPr>
              <a:t>A: The point is to introduce the concept of an enable signal (which you have already seen under MSI components). This enable signal in a latch later becomes the rising/falling clock signal in a flip flop.</a:t>
            </a:r>
          </a:p>
        </p:txBody>
      </p:sp>
      <p:sp>
        <p:nvSpPr>
          <p:cNvPr id="17" name="TextBox 16">
            <a:extLst>
              <a:ext uri="{FF2B5EF4-FFF2-40B4-BE49-F238E27FC236}">
                <a16:creationId xmlns:a16="http://schemas.microsoft.com/office/drawing/2014/main" id="{148479F3-2D57-CB40-7CDC-5109E6F272DE}"/>
              </a:ext>
            </a:extLst>
          </p:cNvPr>
          <p:cNvSpPr txBox="1"/>
          <p:nvPr/>
        </p:nvSpPr>
        <p:spPr>
          <a:xfrm>
            <a:off x="222250" y="5465654"/>
            <a:ext cx="8699500" cy="369332"/>
          </a:xfrm>
          <a:prstGeom prst="rect">
            <a:avLst/>
          </a:prstGeom>
          <a:noFill/>
        </p:spPr>
        <p:txBody>
          <a:bodyPr wrap="square" rtlCol="0">
            <a:spAutoFit/>
          </a:bodyPr>
          <a:lstStyle/>
          <a:p>
            <a:r>
              <a:rPr lang="en-SG" dirty="0"/>
              <a:t>Q8e: When would we prefer to use J-K flip flop over T flip flop or D flip flop.</a:t>
            </a:r>
          </a:p>
        </p:txBody>
      </p:sp>
      <p:sp>
        <p:nvSpPr>
          <p:cNvPr id="18" name="TextBox 17">
            <a:extLst>
              <a:ext uri="{FF2B5EF4-FFF2-40B4-BE49-F238E27FC236}">
                <a16:creationId xmlns:a16="http://schemas.microsoft.com/office/drawing/2014/main" id="{538C6EEB-33D6-3F8B-1697-B5D90C5ADB34}"/>
              </a:ext>
            </a:extLst>
          </p:cNvPr>
          <p:cNvSpPr txBox="1"/>
          <p:nvPr/>
        </p:nvSpPr>
        <p:spPr>
          <a:xfrm>
            <a:off x="480140" y="5773105"/>
            <a:ext cx="7950200" cy="923330"/>
          </a:xfrm>
          <a:prstGeom prst="rect">
            <a:avLst/>
          </a:prstGeom>
          <a:noFill/>
        </p:spPr>
        <p:txBody>
          <a:bodyPr wrap="square" rtlCol="0">
            <a:spAutoFit/>
          </a:bodyPr>
          <a:lstStyle/>
          <a:p>
            <a:r>
              <a:rPr lang="en-SG" dirty="0">
                <a:solidFill>
                  <a:srgbClr val="0000FF"/>
                </a:solidFill>
              </a:rPr>
              <a:t>A: You will most likely be told which particular type(s) of flip flop to use. If you are given a choice, I will leave you to study the characteristics of these flip flops to find out which flip flop is better under what situation.</a:t>
            </a:r>
          </a:p>
        </p:txBody>
      </p:sp>
    </p:spTree>
    <p:extLst>
      <p:ext uri="{BB962C8B-B14F-4D97-AF65-F5344CB8AC3E}">
        <p14:creationId xmlns:p14="http://schemas.microsoft.com/office/powerpoint/2010/main" val="54728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dissolv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586462" cy="644577"/>
          </a:xfrm>
        </p:spPr>
        <p:txBody>
          <a:bodyPr>
            <a:normAutofit/>
          </a:bodyPr>
          <a:lstStyle/>
          <a:p>
            <a:pPr marL="1976438" indent="-1976438"/>
            <a:r>
              <a:rPr lang="en-GB" sz="3600" dirty="0">
                <a:solidFill>
                  <a:srgbClr val="0000FF"/>
                </a:solidFill>
              </a:rPr>
              <a:t>3.1 </a:t>
            </a:r>
            <a:r>
              <a:rPr lang="en-GB" sz="3600" i="1" dirty="0">
                <a:solidFill>
                  <a:srgbClr val="0000FF"/>
                </a:solidFill>
              </a:rPr>
              <a:t>S-R</a:t>
            </a:r>
            <a:r>
              <a:rPr lang="en-GB" sz="3600" dirty="0">
                <a:solidFill>
                  <a:srgbClr val="0000FF"/>
                </a:solidFill>
              </a:rPr>
              <a:t> Latch (2/3)</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23" name="Rectangle 3"/>
          <p:cNvSpPr txBox="1">
            <a:spLocks noChangeArrowheads="1"/>
          </p:cNvSpPr>
          <p:nvPr/>
        </p:nvSpPr>
        <p:spPr>
          <a:xfrm>
            <a:off x="457200" y="1371600"/>
            <a:ext cx="8229600" cy="6445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638" indent="-274638" fontAlgn="auto">
              <a:spcAft>
                <a:spcPts val="0"/>
              </a:spcAft>
              <a:buSzPct val="100000"/>
              <a:buFont typeface="Wingdings" panose="05000000000000000000" pitchFamily="2" charset="2"/>
              <a:buChar char="§"/>
            </a:pPr>
            <a:r>
              <a:rPr lang="en-US" dirty="0">
                <a:solidFill>
                  <a:srgbClr val="0000CC"/>
                </a:solidFill>
              </a:rPr>
              <a:t>Active-high input </a:t>
            </a:r>
            <a:r>
              <a:rPr lang="en-US" i="1" dirty="0">
                <a:solidFill>
                  <a:srgbClr val="0000CC"/>
                </a:solidFill>
              </a:rPr>
              <a:t>S-R</a:t>
            </a:r>
            <a:r>
              <a:rPr lang="en-US" dirty="0">
                <a:solidFill>
                  <a:srgbClr val="0000CC"/>
                </a:solidFill>
              </a:rPr>
              <a:t> latch</a:t>
            </a:r>
            <a:r>
              <a:rPr lang="en-US" dirty="0"/>
              <a:t>:</a:t>
            </a:r>
          </a:p>
        </p:txBody>
      </p:sp>
      <p:grpSp>
        <p:nvGrpSpPr>
          <p:cNvPr id="41" name="Group 80"/>
          <p:cNvGrpSpPr>
            <a:grpSpLocks/>
          </p:cNvGrpSpPr>
          <p:nvPr/>
        </p:nvGrpSpPr>
        <p:grpSpPr bwMode="auto">
          <a:xfrm>
            <a:off x="1600200" y="2209800"/>
            <a:ext cx="2403475" cy="1368425"/>
            <a:chOff x="1266" y="1192"/>
            <a:chExt cx="1514" cy="862"/>
          </a:xfrm>
        </p:grpSpPr>
        <p:grpSp>
          <p:nvGrpSpPr>
            <p:cNvPr id="42" name="Group 81"/>
            <p:cNvGrpSpPr>
              <a:grpSpLocks/>
            </p:cNvGrpSpPr>
            <p:nvPr/>
          </p:nvGrpSpPr>
          <p:grpSpPr bwMode="auto">
            <a:xfrm>
              <a:off x="1784" y="1743"/>
              <a:ext cx="384" cy="240"/>
              <a:chOff x="1632" y="1584"/>
              <a:chExt cx="301" cy="192"/>
            </a:xfrm>
          </p:grpSpPr>
          <p:grpSp>
            <p:nvGrpSpPr>
              <p:cNvPr id="69" name="Group 82"/>
              <p:cNvGrpSpPr>
                <a:grpSpLocks/>
              </p:cNvGrpSpPr>
              <p:nvPr/>
            </p:nvGrpSpPr>
            <p:grpSpPr bwMode="auto">
              <a:xfrm>
                <a:off x="1632" y="1584"/>
                <a:ext cx="240" cy="192"/>
                <a:chOff x="6768" y="11808"/>
                <a:chExt cx="1008" cy="792"/>
              </a:xfrm>
            </p:grpSpPr>
            <p:sp>
              <p:nvSpPr>
                <p:cNvPr id="71" name="Freeform 83"/>
                <p:cNvSpPr>
                  <a:spLocks/>
                </p:cNvSpPr>
                <p:nvPr/>
              </p:nvSpPr>
              <p:spPr bwMode="auto">
                <a:xfrm>
                  <a:off x="6768" y="11808"/>
                  <a:ext cx="144" cy="792"/>
                </a:xfrm>
                <a:custGeom>
                  <a:avLst/>
                  <a:gdLst>
                    <a:gd name="T0" fmla="*/ 0 w 288"/>
                    <a:gd name="T1" fmla="*/ 0 h 864"/>
                    <a:gd name="T2" fmla="*/ 5 w 288"/>
                    <a:gd name="T3" fmla="*/ 257 h 864"/>
                    <a:gd name="T4" fmla="*/ 0 w 288"/>
                    <a:gd name="T5" fmla="*/ 513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72" name="Line 84"/>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73" name="Line 85"/>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74" name="Freeform 86"/>
                <p:cNvSpPr>
                  <a:spLocks/>
                </p:cNvSpPr>
                <p:nvPr/>
              </p:nvSpPr>
              <p:spPr bwMode="auto">
                <a:xfrm>
                  <a:off x="7128" y="11808"/>
                  <a:ext cx="648" cy="432"/>
                </a:xfrm>
                <a:custGeom>
                  <a:avLst/>
                  <a:gdLst>
                    <a:gd name="T0" fmla="*/ 0 w 576"/>
                    <a:gd name="T1" fmla="*/ 0 h 432"/>
                    <a:gd name="T2" fmla="*/ 875 w 576"/>
                    <a:gd name="T3" fmla="*/ 144 h 432"/>
                    <a:gd name="T4" fmla="*/ 1167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75" name="Freeform 87"/>
                <p:cNvSpPr>
                  <a:spLocks/>
                </p:cNvSpPr>
                <p:nvPr/>
              </p:nvSpPr>
              <p:spPr bwMode="auto">
                <a:xfrm flipV="1">
                  <a:off x="7128" y="12168"/>
                  <a:ext cx="648" cy="432"/>
                </a:xfrm>
                <a:custGeom>
                  <a:avLst/>
                  <a:gdLst>
                    <a:gd name="T0" fmla="*/ 0 w 576"/>
                    <a:gd name="T1" fmla="*/ 0 h 432"/>
                    <a:gd name="T2" fmla="*/ 875 w 576"/>
                    <a:gd name="T3" fmla="*/ 144 h 432"/>
                    <a:gd name="T4" fmla="*/ 1167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70" name="Oval 88"/>
              <p:cNvSpPr>
                <a:spLocks noChangeArrowheads="1"/>
              </p:cNvSpPr>
              <p:nvPr/>
            </p:nvSpPr>
            <p:spPr bwMode="auto">
              <a:xfrm>
                <a:off x="1872" y="1646"/>
                <a:ext cx="61" cy="62"/>
              </a:xfrm>
              <a:prstGeom prst="ellipse">
                <a:avLst/>
              </a:prstGeom>
              <a:noFill/>
              <a:ln w="25400">
                <a:solidFill>
                  <a:schemeClr val="tx1"/>
                </a:solidFill>
                <a:round/>
                <a:headEnd/>
                <a:tailEnd/>
              </a:ln>
            </p:spPr>
            <p:txBody>
              <a:bodyPr wrap="none" anchor="ctr"/>
              <a:lstStyle/>
              <a:p>
                <a:endParaRPr lang="en-US"/>
              </a:p>
            </p:txBody>
          </p:sp>
        </p:grpSp>
        <p:sp>
          <p:nvSpPr>
            <p:cNvPr id="43" name="Line 89"/>
            <p:cNvSpPr>
              <a:spLocks noChangeShapeType="1"/>
            </p:cNvSpPr>
            <p:nvPr/>
          </p:nvSpPr>
          <p:spPr bwMode="auto">
            <a:xfrm>
              <a:off x="1467" y="1311"/>
              <a:ext cx="336" cy="0"/>
            </a:xfrm>
            <a:prstGeom prst="line">
              <a:avLst/>
            </a:prstGeom>
            <a:noFill/>
            <a:ln w="19050">
              <a:solidFill>
                <a:schemeClr val="tx1"/>
              </a:solidFill>
              <a:round/>
              <a:headEnd/>
              <a:tailEnd/>
            </a:ln>
          </p:spPr>
          <p:txBody>
            <a:bodyPr wrap="none" anchor="ctr"/>
            <a:lstStyle/>
            <a:p>
              <a:endParaRPr lang="en-US"/>
            </a:p>
          </p:txBody>
        </p:sp>
        <p:sp>
          <p:nvSpPr>
            <p:cNvPr id="44" name="Line 90"/>
            <p:cNvSpPr>
              <a:spLocks noChangeShapeType="1"/>
            </p:cNvSpPr>
            <p:nvPr/>
          </p:nvSpPr>
          <p:spPr bwMode="auto">
            <a:xfrm>
              <a:off x="1467" y="1935"/>
              <a:ext cx="336" cy="0"/>
            </a:xfrm>
            <a:prstGeom prst="line">
              <a:avLst/>
            </a:prstGeom>
            <a:noFill/>
            <a:ln w="19050">
              <a:solidFill>
                <a:schemeClr val="tx1"/>
              </a:solidFill>
              <a:round/>
              <a:headEnd/>
              <a:tailEnd/>
            </a:ln>
          </p:spPr>
          <p:txBody>
            <a:bodyPr wrap="none" anchor="ctr"/>
            <a:lstStyle/>
            <a:p>
              <a:endParaRPr lang="en-US"/>
            </a:p>
          </p:txBody>
        </p:sp>
        <p:sp>
          <p:nvSpPr>
            <p:cNvPr id="45" name="Line 91"/>
            <p:cNvSpPr>
              <a:spLocks noChangeShapeType="1"/>
            </p:cNvSpPr>
            <p:nvPr/>
          </p:nvSpPr>
          <p:spPr bwMode="auto">
            <a:xfrm>
              <a:off x="1659" y="1455"/>
              <a:ext cx="144" cy="0"/>
            </a:xfrm>
            <a:prstGeom prst="line">
              <a:avLst/>
            </a:prstGeom>
            <a:noFill/>
            <a:ln w="19050">
              <a:solidFill>
                <a:schemeClr val="tx1"/>
              </a:solidFill>
              <a:round/>
              <a:headEnd/>
              <a:tailEnd/>
            </a:ln>
          </p:spPr>
          <p:txBody>
            <a:bodyPr wrap="none" anchor="ctr"/>
            <a:lstStyle/>
            <a:p>
              <a:endParaRPr lang="en-US"/>
            </a:p>
          </p:txBody>
        </p:sp>
        <p:sp>
          <p:nvSpPr>
            <p:cNvPr id="46" name="Line 92"/>
            <p:cNvSpPr>
              <a:spLocks noChangeShapeType="1"/>
            </p:cNvSpPr>
            <p:nvPr/>
          </p:nvSpPr>
          <p:spPr bwMode="auto">
            <a:xfrm>
              <a:off x="1659" y="1791"/>
              <a:ext cx="144" cy="0"/>
            </a:xfrm>
            <a:prstGeom prst="line">
              <a:avLst/>
            </a:prstGeom>
            <a:noFill/>
            <a:ln w="19050">
              <a:solidFill>
                <a:schemeClr val="tx1"/>
              </a:solidFill>
              <a:round/>
              <a:headEnd/>
              <a:tailEnd/>
            </a:ln>
          </p:spPr>
          <p:txBody>
            <a:bodyPr wrap="none" anchor="ctr"/>
            <a:lstStyle/>
            <a:p>
              <a:endParaRPr lang="en-US"/>
            </a:p>
          </p:txBody>
        </p:sp>
        <p:sp>
          <p:nvSpPr>
            <p:cNvPr id="47" name="Line 93"/>
            <p:cNvSpPr>
              <a:spLocks noChangeShapeType="1"/>
            </p:cNvSpPr>
            <p:nvPr/>
          </p:nvSpPr>
          <p:spPr bwMode="auto">
            <a:xfrm rot="5400000">
              <a:off x="1611" y="1503"/>
              <a:ext cx="96" cy="0"/>
            </a:xfrm>
            <a:prstGeom prst="line">
              <a:avLst/>
            </a:prstGeom>
            <a:noFill/>
            <a:ln w="19050">
              <a:solidFill>
                <a:schemeClr val="tx1"/>
              </a:solidFill>
              <a:round/>
              <a:headEnd/>
              <a:tailEnd/>
            </a:ln>
          </p:spPr>
          <p:txBody>
            <a:bodyPr wrap="none" anchor="ctr"/>
            <a:lstStyle/>
            <a:p>
              <a:endParaRPr lang="en-US"/>
            </a:p>
          </p:txBody>
        </p:sp>
        <p:sp>
          <p:nvSpPr>
            <p:cNvPr id="48" name="Line 94"/>
            <p:cNvSpPr>
              <a:spLocks noChangeShapeType="1"/>
            </p:cNvSpPr>
            <p:nvPr/>
          </p:nvSpPr>
          <p:spPr bwMode="auto">
            <a:xfrm rot="5400000">
              <a:off x="1611" y="1743"/>
              <a:ext cx="96" cy="0"/>
            </a:xfrm>
            <a:prstGeom prst="line">
              <a:avLst/>
            </a:prstGeom>
            <a:noFill/>
            <a:ln w="19050">
              <a:solidFill>
                <a:schemeClr val="tx1"/>
              </a:solidFill>
              <a:round/>
              <a:headEnd/>
              <a:tailEnd/>
            </a:ln>
          </p:spPr>
          <p:txBody>
            <a:bodyPr wrap="none" anchor="ctr"/>
            <a:lstStyle/>
            <a:p>
              <a:endParaRPr lang="en-US"/>
            </a:p>
          </p:txBody>
        </p:sp>
        <p:sp>
          <p:nvSpPr>
            <p:cNvPr id="49" name="Line 95"/>
            <p:cNvSpPr>
              <a:spLocks noChangeShapeType="1"/>
            </p:cNvSpPr>
            <p:nvPr/>
          </p:nvSpPr>
          <p:spPr bwMode="auto">
            <a:xfrm>
              <a:off x="2158" y="1380"/>
              <a:ext cx="336" cy="0"/>
            </a:xfrm>
            <a:prstGeom prst="line">
              <a:avLst/>
            </a:prstGeom>
            <a:noFill/>
            <a:ln w="19050">
              <a:solidFill>
                <a:schemeClr val="tx1"/>
              </a:solidFill>
              <a:round/>
              <a:headEnd/>
              <a:tailEnd/>
            </a:ln>
          </p:spPr>
          <p:txBody>
            <a:bodyPr wrap="none" anchor="ctr"/>
            <a:lstStyle/>
            <a:p>
              <a:endParaRPr lang="en-US"/>
            </a:p>
          </p:txBody>
        </p:sp>
        <p:sp>
          <p:nvSpPr>
            <p:cNvPr id="50" name="Line 96"/>
            <p:cNvSpPr>
              <a:spLocks noChangeShapeType="1"/>
            </p:cNvSpPr>
            <p:nvPr/>
          </p:nvSpPr>
          <p:spPr bwMode="auto">
            <a:xfrm>
              <a:off x="2178" y="1865"/>
              <a:ext cx="336" cy="0"/>
            </a:xfrm>
            <a:prstGeom prst="line">
              <a:avLst/>
            </a:prstGeom>
            <a:noFill/>
            <a:ln w="19050">
              <a:solidFill>
                <a:schemeClr val="tx1"/>
              </a:solidFill>
              <a:round/>
              <a:headEnd/>
              <a:tailEnd/>
            </a:ln>
          </p:spPr>
          <p:txBody>
            <a:bodyPr wrap="none" anchor="ctr"/>
            <a:lstStyle/>
            <a:p>
              <a:endParaRPr lang="en-US"/>
            </a:p>
          </p:txBody>
        </p:sp>
        <p:sp>
          <p:nvSpPr>
            <p:cNvPr id="51" name="Line 97"/>
            <p:cNvSpPr>
              <a:spLocks noChangeShapeType="1"/>
            </p:cNvSpPr>
            <p:nvPr/>
          </p:nvSpPr>
          <p:spPr bwMode="auto">
            <a:xfrm rot="5400000">
              <a:off x="2213" y="1800"/>
              <a:ext cx="146" cy="0"/>
            </a:xfrm>
            <a:prstGeom prst="line">
              <a:avLst/>
            </a:prstGeom>
            <a:noFill/>
            <a:ln w="19050">
              <a:solidFill>
                <a:schemeClr val="tx1"/>
              </a:solidFill>
              <a:round/>
              <a:headEnd/>
              <a:tailEnd/>
            </a:ln>
          </p:spPr>
          <p:txBody>
            <a:bodyPr wrap="none" anchor="ctr"/>
            <a:lstStyle/>
            <a:p>
              <a:endParaRPr lang="en-US"/>
            </a:p>
          </p:txBody>
        </p:sp>
        <p:sp>
          <p:nvSpPr>
            <p:cNvPr id="52" name="Line 98"/>
            <p:cNvSpPr>
              <a:spLocks noChangeShapeType="1"/>
            </p:cNvSpPr>
            <p:nvPr/>
          </p:nvSpPr>
          <p:spPr bwMode="auto">
            <a:xfrm rot="5400000">
              <a:off x="2225" y="1455"/>
              <a:ext cx="139" cy="0"/>
            </a:xfrm>
            <a:prstGeom prst="line">
              <a:avLst/>
            </a:prstGeom>
            <a:noFill/>
            <a:ln w="19050">
              <a:solidFill>
                <a:schemeClr val="tx1"/>
              </a:solidFill>
              <a:round/>
              <a:headEnd/>
              <a:tailEnd/>
            </a:ln>
          </p:spPr>
          <p:txBody>
            <a:bodyPr wrap="none" anchor="ctr"/>
            <a:lstStyle/>
            <a:p>
              <a:endParaRPr lang="en-US"/>
            </a:p>
          </p:txBody>
        </p:sp>
        <p:grpSp>
          <p:nvGrpSpPr>
            <p:cNvPr id="53" name="Group 99"/>
            <p:cNvGrpSpPr>
              <a:grpSpLocks/>
            </p:cNvGrpSpPr>
            <p:nvPr/>
          </p:nvGrpSpPr>
          <p:grpSpPr bwMode="auto">
            <a:xfrm>
              <a:off x="1769" y="1263"/>
              <a:ext cx="384" cy="240"/>
              <a:chOff x="1632" y="1584"/>
              <a:chExt cx="301" cy="192"/>
            </a:xfrm>
          </p:grpSpPr>
          <p:grpSp>
            <p:nvGrpSpPr>
              <p:cNvPr id="62" name="Group 100"/>
              <p:cNvGrpSpPr>
                <a:grpSpLocks/>
              </p:cNvGrpSpPr>
              <p:nvPr/>
            </p:nvGrpSpPr>
            <p:grpSpPr bwMode="auto">
              <a:xfrm>
                <a:off x="1632" y="1584"/>
                <a:ext cx="240" cy="192"/>
                <a:chOff x="6768" y="11808"/>
                <a:chExt cx="1008" cy="792"/>
              </a:xfrm>
            </p:grpSpPr>
            <p:sp>
              <p:nvSpPr>
                <p:cNvPr id="64" name="Freeform 101"/>
                <p:cNvSpPr>
                  <a:spLocks/>
                </p:cNvSpPr>
                <p:nvPr/>
              </p:nvSpPr>
              <p:spPr bwMode="auto">
                <a:xfrm>
                  <a:off x="6768" y="11808"/>
                  <a:ext cx="144" cy="792"/>
                </a:xfrm>
                <a:custGeom>
                  <a:avLst/>
                  <a:gdLst>
                    <a:gd name="T0" fmla="*/ 0 w 288"/>
                    <a:gd name="T1" fmla="*/ 0 h 864"/>
                    <a:gd name="T2" fmla="*/ 5 w 288"/>
                    <a:gd name="T3" fmla="*/ 257 h 864"/>
                    <a:gd name="T4" fmla="*/ 0 w 288"/>
                    <a:gd name="T5" fmla="*/ 513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65" name="Line 102"/>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66" name="Line 103"/>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67" name="Freeform 104"/>
                <p:cNvSpPr>
                  <a:spLocks/>
                </p:cNvSpPr>
                <p:nvPr/>
              </p:nvSpPr>
              <p:spPr bwMode="auto">
                <a:xfrm>
                  <a:off x="7128" y="11808"/>
                  <a:ext cx="648" cy="432"/>
                </a:xfrm>
                <a:custGeom>
                  <a:avLst/>
                  <a:gdLst>
                    <a:gd name="T0" fmla="*/ 0 w 576"/>
                    <a:gd name="T1" fmla="*/ 0 h 432"/>
                    <a:gd name="T2" fmla="*/ 875 w 576"/>
                    <a:gd name="T3" fmla="*/ 144 h 432"/>
                    <a:gd name="T4" fmla="*/ 1167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68" name="Freeform 105"/>
                <p:cNvSpPr>
                  <a:spLocks/>
                </p:cNvSpPr>
                <p:nvPr/>
              </p:nvSpPr>
              <p:spPr bwMode="auto">
                <a:xfrm flipV="1">
                  <a:off x="7128" y="12168"/>
                  <a:ext cx="648" cy="432"/>
                </a:xfrm>
                <a:custGeom>
                  <a:avLst/>
                  <a:gdLst>
                    <a:gd name="T0" fmla="*/ 0 w 576"/>
                    <a:gd name="T1" fmla="*/ 0 h 432"/>
                    <a:gd name="T2" fmla="*/ 875 w 576"/>
                    <a:gd name="T3" fmla="*/ 144 h 432"/>
                    <a:gd name="T4" fmla="*/ 1167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63" name="Oval 106"/>
              <p:cNvSpPr>
                <a:spLocks noChangeArrowheads="1"/>
              </p:cNvSpPr>
              <p:nvPr/>
            </p:nvSpPr>
            <p:spPr bwMode="auto">
              <a:xfrm>
                <a:off x="1872" y="1646"/>
                <a:ext cx="61" cy="62"/>
              </a:xfrm>
              <a:prstGeom prst="ellipse">
                <a:avLst/>
              </a:prstGeom>
              <a:noFill/>
              <a:ln w="25400">
                <a:solidFill>
                  <a:schemeClr val="tx1"/>
                </a:solidFill>
                <a:round/>
                <a:headEnd/>
                <a:tailEnd/>
              </a:ln>
            </p:spPr>
            <p:txBody>
              <a:bodyPr wrap="none" anchor="ctr"/>
              <a:lstStyle/>
              <a:p>
                <a:endParaRPr lang="en-US"/>
              </a:p>
            </p:txBody>
          </p:sp>
        </p:grpSp>
        <p:sp>
          <p:nvSpPr>
            <p:cNvPr id="54" name="Line 107"/>
            <p:cNvSpPr>
              <a:spLocks noChangeShapeType="1"/>
            </p:cNvSpPr>
            <p:nvPr/>
          </p:nvSpPr>
          <p:spPr bwMode="auto">
            <a:xfrm>
              <a:off x="1654" y="1548"/>
              <a:ext cx="633" cy="180"/>
            </a:xfrm>
            <a:prstGeom prst="line">
              <a:avLst/>
            </a:prstGeom>
            <a:noFill/>
            <a:ln w="19050">
              <a:solidFill>
                <a:schemeClr val="tx1"/>
              </a:solidFill>
              <a:round/>
              <a:headEnd/>
              <a:tailEnd/>
            </a:ln>
          </p:spPr>
          <p:txBody>
            <a:bodyPr wrap="none" anchor="ctr"/>
            <a:lstStyle/>
            <a:p>
              <a:endParaRPr lang="en-US"/>
            </a:p>
          </p:txBody>
        </p:sp>
        <p:sp>
          <p:nvSpPr>
            <p:cNvPr id="55" name="Line 108"/>
            <p:cNvSpPr>
              <a:spLocks noChangeShapeType="1"/>
            </p:cNvSpPr>
            <p:nvPr/>
          </p:nvSpPr>
          <p:spPr bwMode="auto">
            <a:xfrm flipH="1">
              <a:off x="1655" y="1521"/>
              <a:ext cx="633" cy="180"/>
            </a:xfrm>
            <a:prstGeom prst="line">
              <a:avLst/>
            </a:prstGeom>
            <a:noFill/>
            <a:ln w="19050">
              <a:solidFill>
                <a:schemeClr val="tx1"/>
              </a:solidFill>
              <a:round/>
              <a:headEnd/>
              <a:tailEnd/>
            </a:ln>
          </p:spPr>
          <p:txBody>
            <a:bodyPr wrap="none" anchor="ctr"/>
            <a:lstStyle/>
            <a:p>
              <a:endParaRPr lang="en-US"/>
            </a:p>
          </p:txBody>
        </p:sp>
        <p:sp>
          <p:nvSpPr>
            <p:cNvPr id="56" name="Oval 109"/>
            <p:cNvSpPr>
              <a:spLocks noChangeArrowheads="1"/>
            </p:cNvSpPr>
            <p:nvPr/>
          </p:nvSpPr>
          <p:spPr bwMode="auto">
            <a:xfrm>
              <a:off x="2255" y="1843"/>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57" name="Oval 110"/>
            <p:cNvSpPr>
              <a:spLocks noChangeArrowheads="1"/>
            </p:cNvSpPr>
            <p:nvPr/>
          </p:nvSpPr>
          <p:spPr bwMode="auto">
            <a:xfrm>
              <a:off x="2258" y="1360"/>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58" name="Text Box 111"/>
            <p:cNvSpPr txBox="1">
              <a:spLocks noChangeArrowheads="1"/>
            </p:cNvSpPr>
            <p:nvPr/>
          </p:nvSpPr>
          <p:spPr bwMode="auto">
            <a:xfrm>
              <a:off x="1266" y="1192"/>
              <a:ext cx="216" cy="231"/>
            </a:xfrm>
            <a:prstGeom prst="rect">
              <a:avLst/>
            </a:prstGeom>
            <a:noFill/>
            <a:ln w="9525">
              <a:noFill/>
              <a:miter lim="800000"/>
              <a:headEnd/>
              <a:tailEnd/>
            </a:ln>
          </p:spPr>
          <p:txBody>
            <a:bodyPr>
              <a:spAutoFit/>
            </a:bodyPr>
            <a:lstStyle/>
            <a:p>
              <a:pPr eaLnBrk="0" hangingPunct="0">
                <a:spcBef>
                  <a:spcPct val="50000"/>
                </a:spcBef>
              </a:pPr>
              <a:r>
                <a:rPr lang="en-GB" i="1"/>
                <a:t>R</a:t>
              </a:r>
              <a:endParaRPr lang="en-GB"/>
            </a:p>
          </p:txBody>
        </p:sp>
        <p:sp>
          <p:nvSpPr>
            <p:cNvPr id="59" name="Text Box 112"/>
            <p:cNvSpPr txBox="1">
              <a:spLocks noChangeArrowheads="1"/>
            </p:cNvSpPr>
            <p:nvPr/>
          </p:nvSpPr>
          <p:spPr bwMode="auto">
            <a:xfrm>
              <a:off x="1275" y="1823"/>
              <a:ext cx="216" cy="231"/>
            </a:xfrm>
            <a:prstGeom prst="rect">
              <a:avLst/>
            </a:prstGeom>
            <a:noFill/>
            <a:ln w="9525">
              <a:noFill/>
              <a:miter lim="800000"/>
              <a:headEnd/>
              <a:tailEnd/>
            </a:ln>
          </p:spPr>
          <p:txBody>
            <a:bodyPr>
              <a:spAutoFit/>
            </a:bodyPr>
            <a:lstStyle/>
            <a:p>
              <a:pPr eaLnBrk="0" hangingPunct="0">
                <a:spcBef>
                  <a:spcPct val="50000"/>
                </a:spcBef>
              </a:pPr>
              <a:r>
                <a:rPr lang="en-GB" i="1"/>
                <a:t>S</a:t>
              </a:r>
              <a:endParaRPr lang="en-GB"/>
            </a:p>
          </p:txBody>
        </p:sp>
        <p:sp>
          <p:nvSpPr>
            <p:cNvPr id="60" name="Text Box 113"/>
            <p:cNvSpPr txBox="1">
              <a:spLocks noChangeArrowheads="1"/>
            </p:cNvSpPr>
            <p:nvPr/>
          </p:nvSpPr>
          <p:spPr bwMode="auto">
            <a:xfrm>
              <a:off x="2513" y="1268"/>
              <a:ext cx="267" cy="231"/>
            </a:xfrm>
            <a:prstGeom prst="rect">
              <a:avLst/>
            </a:prstGeom>
            <a:noFill/>
            <a:ln w="9525">
              <a:noFill/>
              <a:miter lim="800000"/>
              <a:headEnd/>
              <a:tailEnd/>
            </a:ln>
          </p:spPr>
          <p:txBody>
            <a:bodyPr>
              <a:spAutoFit/>
            </a:bodyPr>
            <a:lstStyle/>
            <a:p>
              <a:pPr eaLnBrk="0" hangingPunct="0">
                <a:spcBef>
                  <a:spcPct val="50000"/>
                </a:spcBef>
              </a:pPr>
              <a:r>
                <a:rPr lang="en-GB" i="1"/>
                <a:t>Q</a:t>
              </a:r>
              <a:endParaRPr lang="en-GB"/>
            </a:p>
          </p:txBody>
        </p:sp>
        <p:sp>
          <p:nvSpPr>
            <p:cNvPr id="61" name="Text Box 114"/>
            <p:cNvSpPr txBox="1">
              <a:spLocks noChangeArrowheads="1"/>
            </p:cNvSpPr>
            <p:nvPr/>
          </p:nvSpPr>
          <p:spPr bwMode="auto">
            <a:xfrm>
              <a:off x="2500" y="1740"/>
              <a:ext cx="267" cy="231"/>
            </a:xfrm>
            <a:prstGeom prst="rect">
              <a:avLst/>
            </a:prstGeom>
            <a:noFill/>
            <a:ln w="9525">
              <a:noFill/>
              <a:miter lim="800000"/>
              <a:headEnd/>
              <a:tailEnd/>
            </a:ln>
          </p:spPr>
          <p:txBody>
            <a:bodyPr>
              <a:spAutoFit/>
            </a:bodyPr>
            <a:lstStyle/>
            <a:p>
              <a:pPr eaLnBrk="0" hangingPunct="0">
                <a:spcBef>
                  <a:spcPct val="50000"/>
                </a:spcBef>
              </a:pPr>
              <a:r>
                <a:rPr lang="en-GB" i="1"/>
                <a:t>Q'</a:t>
              </a:r>
              <a:endParaRPr lang="en-GB"/>
            </a:p>
          </p:txBody>
        </p:sp>
      </p:grpSp>
      <p:grpSp>
        <p:nvGrpSpPr>
          <p:cNvPr id="76" name="Group 115"/>
          <p:cNvGrpSpPr>
            <a:grpSpLocks/>
          </p:cNvGrpSpPr>
          <p:nvPr/>
        </p:nvGrpSpPr>
        <p:grpSpPr bwMode="auto">
          <a:xfrm>
            <a:off x="5029200" y="2209800"/>
            <a:ext cx="3557588" cy="1741488"/>
            <a:chOff x="3210" y="1166"/>
            <a:chExt cx="2241" cy="1097"/>
          </a:xfrm>
        </p:grpSpPr>
        <p:graphicFrame>
          <p:nvGraphicFramePr>
            <p:cNvPr id="77" name="Object 116"/>
            <p:cNvGraphicFramePr>
              <a:graphicFrameLocks noChangeAspect="1"/>
            </p:cNvGraphicFramePr>
            <p:nvPr/>
          </p:nvGraphicFramePr>
          <p:xfrm>
            <a:off x="3210" y="1171"/>
            <a:ext cx="2241" cy="1092"/>
          </p:xfrm>
          <a:graphic>
            <a:graphicData uri="http://schemas.openxmlformats.org/presentationml/2006/ole">
              <mc:AlternateContent xmlns:mc="http://schemas.openxmlformats.org/markup-compatibility/2006">
                <mc:Choice xmlns:v="urn:schemas-microsoft-com:vml" Requires="v">
                  <p:oleObj spid="_x0000_s1036" name="Document" r:id="rId4" imgW="3559680" imgH="1743120" progId="Word.Document.8">
                    <p:embed/>
                  </p:oleObj>
                </mc:Choice>
                <mc:Fallback>
                  <p:oleObj name="Document" r:id="rId4" imgW="3559680" imgH="1743120" progId="Word.Document.8">
                    <p:embed/>
                    <p:pic>
                      <p:nvPicPr>
                        <p:cNvPr id="77" name="Object 1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0" y="1171"/>
                          <a:ext cx="2241" cy="10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Line 117"/>
            <p:cNvSpPr>
              <a:spLocks noChangeShapeType="1"/>
            </p:cNvSpPr>
            <p:nvPr/>
          </p:nvSpPr>
          <p:spPr bwMode="auto">
            <a:xfrm>
              <a:off x="3303" y="1323"/>
              <a:ext cx="998" cy="0"/>
            </a:xfrm>
            <a:prstGeom prst="line">
              <a:avLst/>
            </a:prstGeom>
            <a:noFill/>
            <a:ln w="15875">
              <a:solidFill>
                <a:schemeClr val="tx1"/>
              </a:solidFill>
              <a:round/>
              <a:headEnd/>
              <a:tailEnd/>
            </a:ln>
          </p:spPr>
          <p:txBody>
            <a:bodyPr wrap="none" anchor="ctr"/>
            <a:lstStyle/>
            <a:p>
              <a:endParaRPr lang="en-US"/>
            </a:p>
          </p:txBody>
        </p:sp>
        <p:sp>
          <p:nvSpPr>
            <p:cNvPr id="79" name="Line 118"/>
            <p:cNvSpPr>
              <a:spLocks noChangeShapeType="1"/>
            </p:cNvSpPr>
            <p:nvPr/>
          </p:nvSpPr>
          <p:spPr bwMode="auto">
            <a:xfrm rot="5400000">
              <a:off x="3312" y="1658"/>
              <a:ext cx="984" cy="0"/>
            </a:xfrm>
            <a:prstGeom prst="line">
              <a:avLst/>
            </a:prstGeom>
            <a:noFill/>
            <a:ln w="15875">
              <a:solidFill>
                <a:schemeClr val="tx1"/>
              </a:solidFill>
              <a:round/>
              <a:headEnd/>
              <a:tailEnd/>
            </a:ln>
          </p:spPr>
          <p:txBody>
            <a:bodyPr wrap="none" anchor="ctr"/>
            <a:lstStyle/>
            <a:p>
              <a:endParaRPr lang="en-US"/>
            </a:p>
          </p:txBody>
        </p:sp>
      </p:grpSp>
      <p:grpSp>
        <p:nvGrpSpPr>
          <p:cNvPr id="80" name="Group 123"/>
          <p:cNvGrpSpPr>
            <a:grpSpLocks/>
          </p:cNvGrpSpPr>
          <p:nvPr/>
        </p:nvGrpSpPr>
        <p:grpSpPr bwMode="auto">
          <a:xfrm>
            <a:off x="3886200" y="2286000"/>
            <a:ext cx="381000" cy="1204913"/>
            <a:chOff x="2976" y="1248"/>
            <a:chExt cx="240" cy="759"/>
          </a:xfrm>
        </p:grpSpPr>
        <p:sp>
          <p:nvSpPr>
            <p:cNvPr id="81" name="Text Box 124"/>
            <p:cNvSpPr txBox="1">
              <a:spLocks noChangeArrowheads="1"/>
            </p:cNvSpPr>
            <p:nvPr/>
          </p:nvSpPr>
          <p:spPr bwMode="auto">
            <a:xfrm>
              <a:off x="2976" y="1248"/>
              <a:ext cx="240" cy="231"/>
            </a:xfrm>
            <a:prstGeom prst="rect">
              <a:avLst/>
            </a:prstGeom>
            <a:noFill/>
            <a:ln w="9525">
              <a:noFill/>
              <a:miter lim="800000"/>
              <a:headEnd/>
              <a:tailEnd/>
            </a:ln>
          </p:spPr>
          <p:txBody>
            <a:bodyPr>
              <a:spAutoFit/>
            </a:bodyPr>
            <a:lstStyle/>
            <a:p>
              <a:pPr eaLnBrk="0" hangingPunct="0">
                <a:spcBef>
                  <a:spcPct val="50000"/>
                </a:spcBef>
              </a:pPr>
              <a:r>
                <a:rPr lang="en-GB" b="1">
                  <a:solidFill>
                    <a:srgbClr val="0000CC"/>
                  </a:solidFill>
                </a:rPr>
                <a:t>1</a:t>
              </a:r>
            </a:p>
          </p:txBody>
        </p:sp>
        <p:sp>
          <p:nvSpPr>
            <p:cNvPr id="82" name="Text Box 125"/>
            <p:cNvSpPr txBox="1">
              <a:spLocks noChangeArrowheads="1"/>
            </p:cNvSpPr>
            <p:nvPr/>
          </p:nvSpPr>
          <p:spPr bwMode="auto">
            <a:xfrm>
              <a:off x="2976" y="1776"/>
              <a:ext cx="240" cy="231"/>
            </a:xfrm>
            <a:prstGeom prst="rect">
              <a:avLst/>
            </a:prstGeom>
            <a:noFill/>
            <a:ln w="9525">
              <a:noFill/>
              <a:miter lim="800000"/>
              <a:headEnd/>
              <a:tailEnd/>
            </a:ln>
          </p:spPr>
          <p:txBody>
            <a:bodyPr>
              <a:spAutoFit/>
            </a:bodyPr>
            <a:lstStyle/>
            <a:p>
              <a:pPr eaLnBrk="0" hangingPunct="0">
                <a:spcBef>
                  <a:spcPct val="50000"/>
                </a:spcBef>
              </a:pPr>
              <a:r>
                <a:rPr lang="en-GB" b="1">
                  <a:solidFill>
                    <a:srgbClr val="0000CC"/>
                  </a:solidFill>
                </a:rPr>
                <a:t>0</a:t>
              </a:r>
            </a:p>
          </p:txBody>
        </p:sp>
      </p:grpSp>
      <p:grpSp>
        <p:nvGrpSpPr>
          <p:cNvPr id="83" name="Group 169"/>
          <p:cNvGrpSpPr>
            <a:grpSpLocks/>
          </p:cNvGrpSpPr>
          <p:nvPr/>
        </p:nvGrpSpPr>
        <p:grpSpPr bwMode="auto">
          <a:xfrm>
            <a:off x="1371600" y="2209800"/>
            <a:ext cx="3733800" cy="1357313"/>
            <a:chOff x="897" y="1392"/>
            <a:chExt cx="2352" cy="855"/>
          </a:xfrm>
        </p:grpSpPr>
        <p:grpSp>
          <p:nvGrpSpPr>
            <p:cNvPr id="84" name="Group 120"/>
            <p:cNvGrpSpPr>
              <a:grpSpLocks/>
            </p:cNvGrpSpPr>
            <p:nvPr/>
          </p:nvGrpSpPr>
          <p:grpSpPr bwMode="auto">
            <a:xfrm>
              <a:off x="897" y="1392"/>
              <a:ext cx="240" cy="855"/>
              <a:chOff x="1344" y="1200"/>
              <a:chExt cx="240" cy="855"/>
            </a:xfrm>
          </p:grpSpPr>
          <p:sp>
            <p:nvSpPr>
              <p:cNvPr id="86" name="Text Box 121"/>
              <p:cNvSpPr txBox="1">
                <a:spLocks noChangeArrowheads="1"/>
              </p:cNvSpPr>
              <p:nvPr/>
            </p:nvSpPr>
            <p:spPr bwMode="auto">
              <a:xfrm>
                <a:off x="1344" y="1200"/>
                <a:ext cx="240" cy="231"/>
              </a:xfrm>
              <a:prstGeom prst="rect">
                <a:avLst/>
              </a:prstGeom>
              <a:noFill/>
              <a:ln w="9525">
                <a:noFill/>
                <a:miter lim="800000"/>
                <a:headEnd/>
                <a:tailEnd/>
              </a:ln>
            </p:spPr>
            <p:txBody>
              <a:bodyPr>
                <a:spAutoFit/>
              </a:bodyPr>
              <a:lstStyle/>
              <a:p>
                <a:pPr eaLnBrk="0" hangingPunct="0">
                  <a:spcBef>
                    <a:spcPct val="50000"/>
                  </a:spcBef>
                </a:pPr>
                <a:r>
                  <a:rPr lang="en-GB" b="1">
                    <a:solidFill>
                      <a:srgbClr val="0000CC"/>
                    </a:solidFill>
                  </a:rPr>
                  <a:t>0</a:t>
                </a:r>
              </a:p>
            </p:txBody>
          </p:sp>
          <p:sp>
            <p:nvSpPr>
              <p:cNvPr id="87" name="Text Box 122"/>
              <p:cNvSpPr txBox="1">
                <a:spLocks noChangeArrowheads="1"/>
              </p:cNvSpPr>
              <p:nvPr/>
            </p:nvSpPr>
            <p:spPr bwMode="auto">
              <a:xfrm>
                <a:off x="1344" y="1824"/>
                <a:ext cx="240" cy="231"/>
              </a:xfrm>
              <a:prstGeom prst="rect">
                <a:avLst/>
              </a:prstGeom>
              <a:noFill/>
              <a:ln w="9525">
                <a:noFill/>
                <a:miter lim="800000"/>
                <a:headEnd/>
                <a:tailEnd/>
              </a:ln>
            </p:spPr>
            <p:txBody>
              <a:bodyPr>
                <a:spAutoFit/>
              </a:bodyPr>
              <a:lstStyle/>
              <a:p>
                <a:pPr eaLnBrk="0" hangingPunct="0">
                  <a:spcBef>
                    <a:spcPct val="50000"/>
                  </a:spcBef>
                </a:pPr>
                <a:r>
                  <a:rPr lang="en-GB" b="1">
                    <a:solidFill>
                      <a:srgbClr val="0000CC"/>
                    </a:solidFill>
                  </a:rPr>
                  <a:t>1</a:t>
                </a:r>
              </a:p>
            </p:txBody>
          </p:sp>
        </p:grpSp>
        <p:sp>
          <p:nvSpPr>
            <p:cNvPr id="85" name="AutoShape 126"/>
            <p:cNvSpPr>
              <a:spLocks noChangeArrowheads="1"/>
            </p:cNvSpPr>
            <p:nvPr/>
          </p:nvSpPr>
          <p:spPr bwMode="auto">
            <a:xfrm>
              <a:off x="3057" y="1584"/>
              <a:ext cx="192" cy="96"/>
            </a:xfrm>
            <a:prstGeom prst="rightArrow">
              <a:avLst>
                <a:gd name="adj1" fmla="val 50000"/>
                <a:gd name="adj2" fmla="val 50000"/>
              </a:avLst>
            </a:prstGeom>
            <a:solidFill>
              <a:srgbClr val="0000FF"/>
            </a:solidFill>
            <a:ln w="9525">
              <a:solidFill>
                <a:schemeClr val="tx1"/>
              </a:solidFill>
              <a:miter lim="800000"/>
              <a:headEnd/>
              <a:tailEnd/>
            </a:ln>
          </p:spPr>
          <p:txBody>
            <a:bodyPr wrap="none" anchor="ctr"/>
            <a:lstStyle/>
            <a:p>
              <a:endParaRPr lang="en-US"/>
            </a:p>
          </p:txBody>
        </p:sp>
      </p:grpSp>
      <p:grpSp>
        <p:nvGrpSpPr>
          <p:cNvPr id="88" name="Group 131"/>
          <p:cNvGrpSpPr>
            <a:grpSpLocks/>
          </p:cNvGrpSpPr>
          <p:nvPr/>
        </p:nvGrpSpPr>
        <p:grpSpPr bwMode="auto">
          <a:xfrm>
            <a:off x="4038600" y="2286000"/>
            <a:ext cx="381000" cy="1204913"/>
            <a:chOff x="2976" y="1248"/>
            <a:chExt cx="240" cy="759"/>
          </a:xfrm>
        </p:grpSpPr>
        <p:sp>
          <p:nvSpPr>
            <p:cNvPr id="89" name="Text Box 132"/>
            <p:cNvSpPr txBox="1">
              <a:spLocks noChangeArrowheads="1"/>
            </p:cNvSpPr>
            <p:nvPr/>
          </p:nvSpPr>
          <p:spPr bwMode="auto">
            <a:xfrm>
              <a:off x="2976" y="1248"/>
              <a:ext cx="240" cy="231"/>
            </a:xfrm>
            <a:prstGeom prst="rect">
              <a:avLst/>
            </a:prstGeom>
            <a:noFill/>
            <a:ln w="9525">
              <a:noFill/>
              <a:miter lim="800000"/>
              <a:headEnd/>
              <a:tailEnd/>
            </a:ln>
          </p:spPr>
          <p:txBody>
            <a:bodyPr>
              <a:spAutoFit/>
            </a:bodyPr>
            <a:lstStyle/>
            <a:p>
              <a:pPr eaLnBrk="0" hangingPunct="0">
                <a:spcBef>
                  <a:spcPct val="50000"/>
                </a:spcBef>
              </a:pPr>
              <a:r>
                <a:rPr lang="en-GB" b="1">
                  <a:solidFill>
                    <a:srgbClr val="FF0000"/>
                  </a:solidFill>
                </a:rPr>
                <a:t>1</a:t>
              </a:r>
              <a:endParaRPr lang="en-GB" b="1">
                <a:solidFill>
                  <a:srgbClr val="0000CC"/>
                </a:solidFill>
              </a:endParaRPr>
            </a:p>
          </p:txBody>
        </p:sp>
        <p:sp>
          <p:nvSpPr>
            <p:cNvPr id="90" name="Text Box 133"/>
            <p:cNvSpPr txBox="1">
              <a:spLocks noChangeArrowheads="1"/>
            </p:cNvSpPr>
            <p:nvPr/>
          </p:nvSpPr>
          <p:spPr bwMode="auto">
            <a:xfrm>
              <a:off x="2976" y="1776"/>
              <a:ext cx="240" cy="231"/>
            </a:xfrm>
            <a:prstGeom prst="rect">
              <a:avLst/>
            </a:prstGeom>
            <a:noFill/>
            <a:ln w="9525">
              <a:noFill/>
              <a:miter lim="800000"/>
              <a:headEnd/>
              <a:tailEnd/>
            </a:ln>
          </p:spPr>
          <p:txBody>
            <a:bodyPr>
              <a:spAutoFit/>
            </a:bodyPr>
            <a:lstStyle/>
            <a:p>
              <a:pPr eaLnBrk="0" hangingPunct="0">
                <a:spcBef>
                  <a:spcPct val="50000"/>
                </a:spcBef>
              </a:pPr>
              <a:r>
                <a:rPr lang="en-GB" b="1">
                  <a:solidFill>
                    <a:srgbClr val="FF0000"/>
                  </a:solidFill>
                </a:rPr>
                <a:t>0</a:t>
              </a:r>
              <a:endParaRPr lang="en-GB" b="1">
                <a:solidFill>
                  <a:srgbClr val="0000CC"/>
                </a:solidFill>
              </a:endParaRPr>
            </a:p>
          </p:txBody>
        </p:sp>
      </p:grpSp>
      <p:grpSp>
        <p:nvGrpSpPr>
          <p:cNvPr id="91" name="Group 170"/>
          <p:cNvGrpSpPr>
            <a:grpSpLocks/>
          </p:cNvGrpSpPr>
          <p:nvPr/>
        </p:nvGrpSpPr>
        <p:grpSpPr bwMode="auto">
          <a:xfrm>
            <a:off x="1219200" y="2209800"/>
            <a:ext cx="3886200" cy="1357313"/>
            <a:chOff x="2880" y="192"/>
            <a:chExt cx="2448" cy="855"/>
          </a:xfrm>
        </p:grpSpPr>
        <p:grpSp>
          <p:nvGrpSpPr>
            <p:cNvPr id="92" name="Group 128"/>
            <p:cNvGrpSpPr>
              <a:grpSpLocks/>
            </p:cNvGrpSpPr>
            <p:nvPr/>
          </p:nvGrpSpPr>
          <p:grpSpPr bwMode="auto">
            <a:xfrm>
              <a:off x="2880" y="192"/>
              <a:ext cx="240" cy="855"/>
              <a:chOff x="1344" y="1200"/>
              <a:chExt cx="240" cy="855"/>
            </a:xfrm>
          </p:grpSpPr>
          <p:sp>
            <p:nvSpPr>
              <p:cNvPr id="94" name="Text Box 129"/>
              <p:cNvSpPr txBox="1">
                <a:spLocks noChangeArrowheads="1"/>
              </p:cNvSpPr>
              <p:nvPr/>
            </p:nvSpPr>
            <p:spPr bwMode="auto">
              <a:xfrm>
                <a:off x="1344" y="1200"/>
                <a:ext cx="240" cy="231"/>
              </a:xfrm>
              <a:prstGeom prst="rect">
                <a:avLst/>
              </a:prstGeom>
              <a:noFill/>
              <a:ln w="9525">
                <a:noFill/>
                <a:miter lim="800000"/>
                <a:headEnd/>
                <a:tailEnd/>
              </a:ln>
            </p:spPr>
            <p:txBody>
              <a:bodyPr>
                <a:spAutoFit/>
              </a:bodyPr>
              <a:lstStyle/>
              <a:p>
                <a:pPr eaLnBrk="0" hangingPunct="0">
                  <a:spcBef>
                    <a:spcPct val="50000"/>
                  </a:spcBef>
                </a:pPr>
                <a:r>
                  <a:rPr lang="en-GB" b="1">
                    <a:solidFill>
                      <a:srgbClr val="FF0000"/>
                    </a:solidFill>
                  </a:rPr>
                  <a:t>0</a:t>
                </a:r>
                <a:endParaRPr lang="en-GB" b="1">
                  <a:solidFill>
                    <a:srgbClr val="0000CC"/>
                  </a:solidFill>
                </a:endParaRPr>
              </a:p>
            </p:txBody>
          </p:sp>
          <p:sp>
            <p:nvSpPr>
              <p:cNvPr id="95" name="Text Box 130"/>
              <p:cNvSpPr txBox="1">
                <a:spLocks noChangeArrowheads="1"/>
              </p:cNvSpPr>
              <p:nvPr/>
            </p:nvSpPr>
            <p:spPr bwMode="auto">
              <a:xfrm>
                <a:off x="1344" y="1824"/>
                <a:ext cx="240" cy="231"/>
              </a:xfrm>
              <a:prstGeom prst="rect">
                <a:avLst/>
              </a:prstGeom>
              <a:noFill/>
              <a:ln w="9525">
                <a:noFill/>
                <a:miter lim="800000"/>
                <a:headEnd/>
                <a:tailEnd/>
              </a:ln>
            </p:spPr>
            <p:txBody>
              <a:bodyPr>
                <a:spAutoFit/>
              </a:bodyPr>
              <a:lstStyle/>
              <a:p>
                <a:pPr eaLnBrk="0" hangingPunct="0">
                  <a:spcBef>
                    <a:spcPct val="50000"/>
                  </a:spcBef>
                </a:pPr>
                <a:r>
                  <a:rPr lang="en-GB" b="1">
                    <a:solidFill>
                      <a:srgbClr val="FF0000"/>
                    </a:solidFill>
                  </a:rPr>
                  <a:t>0</a:t>
                </a:r>
                <a:endParaRPr lang="en-GB" b="1">
                  <a:solidFill>
                    <a:srgbClr val="0000CC"/>
                  </a:solidFill>
                </a:endParaRPr>
              </a:p>
            </p:txBody>
          </p:sp>
        </p:grpSp>
        <p:sp>
          <p:nvSpPr>
            <p:cNvPr id="93" name="AutoShape 134"/>
            <p:cNvSpPr>
              <a:spLocks noChangeArrowheads="1"/>
            </p:cNvSpPr>
            <p:nvPr/>
          </p:nvSpPr>
          <p:spPr bwMode="auto">
            <a:xfrm>
              <a:off x="5136" y="528"/>
              <a:ext cx="192" cy="96"/>
            </a:xfrm>
            <a:prstGeom prst="rightArrow">
              <a:avLst>
                <a:gd name="adj1" fmla="val 50000"/>
                <a:gd name="adj2" fmla="val 50000"/>
              </a:avLst>
            </a:prstGeom>
            <a:solidFill>
              <a:srgbClr val="FF0000"/>
            </a:solidFill>
            <a:ln w="9525">
              <a:solidFill>
                <a:schemeClr val="tx1"/>
              </a:solidFill>
              <a:miter lim="800000"/>
              <a:headEnd/>
              <a:tailEnd/>
            </a:ln>
          </p:spPr>
          <p:txBody>
            <a:bodyPr wrap="none" anchor="ctr"/>
            <a:lstStyle/>
            <a:p>
              <a:endParaRPr lang="en-US"/>
            </a:p>
          </p:txBody>
        </p:sp>
      </p:grpSp>
      <p:grpSp>
        <p:nvGrpSpPr>
          <p:cNvPr id="96" name="Group 139"/>
          <p:cNvGrpSpPr>
            <a:grpSpLocks/>
          </p:cNvGrpSpPr>
          <p:nvPr/>
        </p:nvGrpSpPr>
        <p:grpSpPr bwMode="auto">
          <a:xfrm>
            <a:off x="4191000" y="2286000"/>
            <a:ext cx="381000" cy="1204913"/>
            <a:chOff x="2976" y="1248"/>
            <a:chExt cx="240" cy="759"/>
          </a:xfrm>
        </p:grpSpPr>
        <p:sp>
          <p:nvSpPr>
            <p:cNvPr id="97" name="Text Box 140"/>
            <p:cNvSpPr txBox="1">
              <a:spLocks noChangeArrowheads="1"/>
            </p:cNvSpPr>
            <p:nvPr/>
          </p:nvSpPr>
          <p:spPr bwMode="auto">
            <a:xfrm>
              <a:off x="2976" y="1248"/>
              <a:ext cx="240" cy="231"/>
            </a:xfrm>
            <a:prstGeom prst="rect">
              <a:avLst/>
            </a:prstGeom>
            <a:noFill/>
            <a:ln w="9525">
              <a:noFill/>
              <a:miter lim="800000"/>
              <a:headEnd/>
              <a:tailEnd/>
            </a:ln>
          </p:spPr>
          <p:txBody>
            <a:bodyPr>
              <a:spAutoFit/>
            </a:bodyPr>
            <a:lstStyle/>
            <a:p>
              <a:pPr eaLnBrk="0" hangingPunct="0">
                <a:spcBef>
                  <a:spcPct val="50000"/>
                </a:spcBef>
              </a:pPr>
              <a:r>
                <a:rPr lang="en-GB" b="1">
                  <a:solidFill>
                    <a:schemeClr val="hlink"/>
                  </a:solidFill>
                </a:rPr>
                <a:t>0</a:t>
              </a:r>
            </a:p>
          </p:txBody>
        </p:sp>
        <p:sp>
          <p:nvSpPr>
            <p:cNvPr id="98" name="Text Box 141"/>
            <p:cNvSpPr txBox="1">
              <a:spLocks noChangeArrowheads="1"/>
            </p:cNvSpPr>
            <p:nvPr/>
          </p:nvSpPr>
          <p:spPr bwMode="auto">
            <a:xfrm>
              <a:off x="2976" y="1776"/>
              <a:ext cx="240" cy="231"/>
            </a:xfrm>
            <a:prstGeom prst="rect">
              <a:avLst/>
            </a:prstGeom>
            <a:noFill/>
            <a:ln w="9525">
              <a:noFill/>
              <a:miter lim="800000"/>
              <a:headEnd/>
              <a:tailEnd/>
            </a:ln>
          </p:spPr>
          <p:txBody>
            <a:bodyPr>
              <a:spAutoFit/>
            </a:bodyPr>
            <a:lstStyle/>
            <a:p>
              <a:pPr eaLnBrk="0" hangingPunct="0">
                <a:spcBef>
                  <a:spcPct val="50000"/>
                </a:spcBef>
              </a:pPr>
              <a:r>
                <a:rPr lang="en-GB" b="1">
                  <a:solidFill>
                    <a:schemeClr val="hlink"/>
                  </a:solidFill>
                </a:rPr>
                <a:t>1</a:t>
              </a:r>
            </a:p>
          </p:txBody>
        </p:sp>
      </p:grpSp>
      <p:grpSp>
        <p:nvGrpSpPr>
          <p:cNvPr id="99" name="Group 171"/>
          <p:cNvGrpSpPr>
            <a:grpSpLocks/>
          </p:cNvGrpSpPr>
          <p:nvPr/>
        </p:nvGrpSpPr>
        <p:grpSpPr bwMode="auto">
          <a:xfrm>
            <a:off x="1066800" y="2209800"/>
            <a:ext cx="4038600" cy="1357313"/>
            <a:chOff x="2928" y="384"/>
            <a:chExt cx="2544" cy="855"/>
          </a:xfrm>
        </p:grpSpPr>
        <p:grpSp>
          <p:nvGrpSpPr>
            <p:cNvPr id="100" name="Group 136"/>
            <p:cNvGrpSpPr>
              <a:grpSpLocks/>
            </p:cNvGrpSpPr>
            <p:nvPr/>
          </p:nvGrpSpPr>
          <p:grpSpPr bwMode="auto">
            <a:xfrm>
              <a:off x="2928" y="384"/>
              <a:ext cx="240" cy="855"/>
              <a:chOff x="1344" y="1200"/>
              <a:chExt cx="240" cy="855"/>
            </a:xfrm>
          </p:grpSpPr>
          <p:sp>
            <p:nvSpPr>
              <p:cNvPr id="102" name="Text Box 137"/>
              <p:cNvSpPr txBox="1">
                <a:spLocks noChangeArrowheads="1"/>
              </p:cNvSpPr>
              <p:nvPr/>
            </p:nvSpPr>
            <p:spPr bwMode="auto">
              <a:xfrm>
                <a:off x="1344" y="1200"/>
                <a:ext cx="240" cy="231"/>
              </a:xfrm>
              <a:prstGeom prst="rect">
                <a:avLst/>
              </a:prstGeom>
              <a:noFill/>
              <a:ln w="9525">
                <a:noFill/>
                <a:miter lim="800000"/>
                <a:headEnd/>
                <a:tailEnd/>
              </a:ln>
            </p:spPr>
            <p:txBody>
              <a:bodyPr>
                <a:spAutoFit/>
              </a:bodyPr>
              <a:lstStyle/>
              <a:p>
                <a:pPr eaLnBrk="0" hangingPunct="0">
                  <a:spcBef>
                    <a:spcPct val="50000"/>
                  </a:spcBef>
                </a:pPr>
                <a:r>
                  <a:rPr lang="en-GB" b="1">
                    <a:solidFill>
                      <a:schemeClr val="hlink"/>
                    </a:solidFill>
                  </a:rPr>
                  <a:t>1</a:t>
                </a:r>
              </a:p>
            </p:txBody>
          </p:sp>
          <p:sp>
            <p:nvSpPr>
              <p:cNvPr id="103" name="Text Box 138"/>
              <p:cNvSpPr txBox="1">
                <a:spLocks noChangeArrowheads="1"/>
              </p:cNvSpPr>
              <p:nvPr/>
            </p:nvSpPr>
            <p:spPr bwMode="auto">
              <a:xfrm>
                <a:off x="1344" y="1824"/>
                <a:ext cx="240" cy="231"/>
              </a:xfrm>
              <a:prstGeom prst="rect">
                <a:avLst/>
              </a:prstGeom>
              <a:noFill/>
              <a:ln w="9525">
                <a:noFill/>
                <a:miter lim="800000"/>
                <a:headEnd/>
                <a:tailEnd/>
              </a:ln>
            </p:spPr>
            <p:txBody>
              <a:bodyPr>
                <a:spAutoFit/>
              </a:bodyPr>
              <a:lstStyle/>
              <a:p>
                <a:pPr eaLnBrk="0" hangingPunct="0">
                  <a:spcBef>
                    <a:spcPct val="50000"/>
                  </a:spcBef>
                </a:pPr>
                <a:r>
                  <a:rPr lang="en-GB" b="1">
                    <a:solidFill>
                      <a:schemeClr val="hlink"/>
                    </a:solidFill>
                  </a:rPr>
                  <a:t>0</a:t>
                </a:r>
              </a:p>
            </p:txBody>
          </p:sp>
        </p:grpSp>
        <p:sp>
          <p:nvSpPr>
            <p:cNvPr id="101" name="AutoShape 142"/>
            <p:cNvSpPr>
              <a:spLocks noChangeArrowheads="1"/>
            </p:cNvSpPr>
            <p:nvPr/>
          </p:nvSpPr>
          <p:spPr bwMode="auto">
            <a:xfrm>
              <a:off x="5280" y="864"/>
              <a:ext cx="192" cy="96"/>
            </a:xfrm>
            <a:prstGeom prst="rightArrow">
              <a:avLst>
                <a:gd name="adj1" fmla="val 50000"/>
                <a:gd name="adj2" fmla="val 50000"/>
              </a:avLst>
            </a:prstGeom>
            <a:solidFill>
              <a:srgbClr val="9900CC"/>
            </a:solidFill>
            <a:ln w="9525">
              <a:solidFill>
                <a:schemeClr val="tx1"/>
              </a:solidFill>
              <a:miter lim="800000"/>
              <a:headEnd/>
              <a:tailEnd/>
            </a:ln>
          </p:spPr>
          <p:txBody>
            <a:bodyPr wrap="none" anchor="ctr"/>
            <a:lstStyle/>
            <a:p>
              <a:endParaRPr lang="en-US"/>
            </a:p>
          </p:txBody>
        </p:sp>
      </p:grpSp>
      <p:grpSp>
        <p:nvGrpSpPr>
          <p:cNvPr id="104" name="Group 147"/>
          <p:cNvGrpSpPr>
            <a:grpSpLocks/>
          </p:cNvGrpSpPr>
          <p:nvPr/>
        </p:nvGrpSpPr>
        <p:grpSpPr bwMode="auto">
          <a:xfrm>
            <a:off x="4343400" y="2286000"/>
            <a:ext cx="381000" cy="1204913"/>
            <a:chOff x="2976" y="1248"/>
            <a:chExt cx="240" cy="759"/>
          </a:xfrm>
        </p:grpSpPr>
        <p:sp>
          <p:nvSpPr>
            <p:cNvPr id="105" name="Text Box 148"/>
            <p:cNvSpPr txBox="1">
              <a:spLocks noChangeArrowheads="1"/>
            </p:cNvSpPr>
            <p:nvPr/>
          </p:nvSpPr>
          <p:spPr bwMode="auto">
            <a:xfrm>
              <a:off x="2976" y="1248"/>
              <a:ext cx="240" cy="231"/>
            </a:xfrm>
            <a:prstGeom prst="rect">
              <a:avLst/>
            </a:prstGeom>
            <a:noFill/>
            <a:ln w="9525">
              <a:noFill/>
              <a:miter lim="800000"/>
              <a:headEnd/>
              <a:tailEnd/>
            </a:ln>
          </p:spPr>
          <p:txBody>
            <a:bodyPr>
              <a:spAutoFit/>
            </a:bodyPr>
            <a:lstStyle/>
            <a:p>
              <a:pPr eaLnBrk="0" hangingPunct="0">
                <a:spcBef>
                  <a:spcPct val="50000"/>
                </a:spcBef>
              </a:pPr>
              <a:r>
                <a:rPr lang="en-GB" b="1">
                  <a:solidFill>
                    <a:srgbClr val="006600"/>
                  </a:solidFill>
                </a:rPr>
                <a:t>0</a:t>
              </a:r>
            </a:p>
          </p:txBody>
        </p:sp>
        <p:sp>
          <p:nvSpPr>
            <p:cNvPr id="106" name="Text Box 149"/>
            <p:cNvSpPr txBox="1">
              <a:spLocks noChangeArrowheads="1"/>
            </p:cNvSpPr>
            <p:nvPr/>
          </p:nvSpPr>
          <p:spPr bwMode="auto">
            <a:xfrm>
              <a:off x="2976" y="1776"/>
              <a:ext cx="240" cy="231"/>
            </a:xfrm>
            <a:prstGeom prst="rect">
              <a:avLst/>
            </a:prstGeom>
            <a:noFill/>
            <a:ln w="9525">
              <a:noFill/>
              <a:miter lim="800000"/>
              <a:headEnd/>
              <a:tailEnd/>
            </a:ln>
          </p:spPr>
          <p:txBody>
            <a:bodyPr>
              <a:spAutoFit/>
            </a:bodyPr>
            <a:lstStyle/>
            <a:p>
              <a:pPr eaLnBrk="0" hangingPunct="0">
                <a:spcBef>
                  <a:spcPct val="50000"/>
                </a:spcBef>
              </a:pPr>
              <a:r>
                <a:rPr lang="en-GB" b="1">
                  <a:solidFill>
                    <a:srgbClr val="006600"/>
                  </a:solidFill>
                </a:rPr>
                <a:t>1</a:t>
              </a:r>
            </a:p>
          </p:txBody>
        </p:sp>
      </p:grpSp>
      <p:grpSp>
        <p:nvGrpSpPr>
          <p:cNvPr id="107" name="Group 172"/>
          <p:cNvGrpSpPr>
            <a:grpSpLocks/>
          </p:cNvGrpSpPr>
          <p:nvPr/>
        </p:nvGrpSpPr>
        <p:grpSpPr bwMode="auto">
          <a:xfrm>
            <a:off x="914400" y="2209800"/>
            <a:ext cx="4191000" cy="1357313"/>
            <a:chOff x="2928" y="384"/>
            <a:chExt cx="2640" cy="855"/>
          </a:xfrm>
        </p:grpSpPr>
        <p:grpSp>
          <p:nvGrpSpPr>
            <p:cNvPr id="108" name="Group 144"/>
            <p:cNvGrpSpPr>
              <a:grpSpLocks/>
            </p:cNvGrpSpPr>
            <p:nvPr/>
          </p:nvGrpSpPr>
          <p:grpSpPr bwMode="auto">
            <a:xfrm>
              <a:off x="2928" y="384"/>
              <a:ext cx="240" cy="855"/>
              <a:chOff x="1344" y="1200"/>
              <a:chExt cx="240" cy="855"/>
            </a:xfrm>
          </p:grpSpPr>
          <p:sp>
            <p:nvSpPr>
              <p:cNvPr id="110" name="Text Box 145"/>
              <p:cNvSpPr txBox="1">
                <a:spLocks noChangeArrowheads="1"/>
              </p:cNvSpPr>
              <p:nvPr/>
            </p:nvSpPr>
            <p:spPr bwMode="auto">
              <a:xfrm>
                <a:off x="1344" y="1200"/>
                <a:ext cx="240" cy="231"/>
              </a:xfrm>
              <a:prstGeom prst="rect">
                <a:avLst/>
              </a:prstGeom>
              <a:noFill/>
              <a:ln w="9525">
                <a:noFill/>
                <a:miter lim="800000"/>
                <a:headEnd/>
                <a:tailEnd/>
              </a:ln>
            </p:spPr>
            <p:txBody>
              <a:bodyPr>
                <a:spAutoFit/>
              </a:bodyPr>
              <a:lstStyle/>
              <a:p>
                <a:pPr eaLnBrk="0" hangingPunct="0">
                  <a:spcBef>
                    <a:spcPct val="50000"/>
                  </a:spcBef>
                </a:pPr>
                <a:r>
                  <a:rPr lang="en-GB" b="1">
                    <a:solidFill>
                      <a:srgbClr val="006600"/>
                    </a:solidFill>
                  </a:rPr>
                  <a:t>0</a:t>
                </a:r>
              </a:p>
            </p:txBody>
          </p:sp>
          <p:sp>
            <p:nvSpPr>
              <p:cNvPr id="111" name="Text Box 146"/>
              <p:cNvSpPr txBox="1">
                <a:spLocks noChangeArrowheads="1"/>
              </p:cNvSpPr>
              <p:nvPr/>
            </p:nvSpPr>
            <p:spPr bwMode="auto">
              <a:xfrm>
                <a:off x="1344" y="1824"/>
                <a:ext cx="240" cy="231"/>
              </a:xfrm>
              <a:prstGeom prst="rect">
                <a:avLst/>
              </a:prstGeom>
              <a:noFill/>
              <a:ln w="9525">
                <a:noFill/>
                <a:miter lim="800000"/>
                <a:headEnd/>
                <a:tailEnd/>
              </a:ln>
            </p:spPr>
            <p:txBody>
              <a:bodyPr>
                <a:spAutoFit/>
              </a:bodyPr>
              <a:lstStyle/>
              <a:p>
                <a:pPr eaLnBrk="0" hangingPunct="0">
                  <a:spcBef>
                    <a:spcPct val="50000"/>
                  </a:spcBef>
                </a:pPr>
                <a:r>
                  <a:rPr lang="en-GB" b="1">
                    <a:solidFill>
                      <a:srgbClr val="006600"/>
                    </a:solidFill>
                  </a:rPr>
                  <a:t>0</a:t>
                </a:r>
              </a:p>
            </p:txBody>
          </p:sp>
        </p:grpSp>
        <p:sp>
          <p:nvSpPr>
            <p:cNvPr id="109" name="AutoShape 150"/>
            <p:cNvSpPr>
              <a:spLocks noChangeArrowheads="1"/>
            </p:cNvSpPr>
            <p:nvPr/>
          </p:nvSpPr>
          <p:spPr bwMode="auto">
            <a:xfrm>
              <a:off x="5376" y="1056"/>
              <a:ext cx="192" cy="96"/>
            </a:xfrm>
            <a:prstGeom prst="rightArrow">
              <a:avLst>
                <a:gd name="adj1" fmla="val 50000"/>
                <a:gd name="adj2" fmla="val 50000"/>
              </a:avLst>
            </a:prstGeom>
            <a:solidFill>
              <a:srgbClr val="006600"/>
            </a:solidFill>
            <a:ln w="9525">
              <a:solidFill>
                <a:schemeClr val="tx1"/>
              </a:solidFill>
              <a:miter lim="800000"/>
              <a:headEnd/>
              <a:tailEnd/>
            </a:ln>
          </p:spPr>
          <p:txBody>
            <a:bodyPr wrap="none" anchor="ctr"/>
            <a:lstStyle/>
            <a:p>
              <a:endParaRPr lang="en-US"/>
            </a:p>
          </p:txBody>
        </p:sp>
      </p:grpSp>
      <p:grpSp>
        <p:nvGrpSpPr>
          <p:cNvPr id="112" name="Group 173"/>
          <p:cNvGrpSpPr>
            <a:grpSpLocks/>
          </p:cNvGrpSpPr>
          <p:nvPr/>
        </p:nvGrpSpPr>
        <p:grpSpPr bwMode="auto">
          <a:xfrm>
            <a:off x="762000" y="2209800"/>
            <a:ext cx="4343400" cy="1447800"/>
            <a:chOff x="2832" y="288"/>
            <a:chExt cx="2736" cy="912"/>
          </a:xfrm>
        </p:grpSpPr>
        <p:sp>
          <p:nvSpPr>
            <p:cNvPr id="113" name="AutoShape 152"/>
            <p:cNvSpPr>
              <a:spLocks noChangeArrowheads="1"/>
            </p:cNvSpPr>
            <p:nvPr/>
          </p:nvSpPr>
          <p:spPr bwMode="auto">
            <a:xfrm>
              <a:off x="5376" y="1104"/>
              <a:ext cx="192" cy="96"/>
            </a:xfrm>
            <a:prstGeom prst="rightArrow">
              <a:avLst>
                <a:gd name="adj1" fmla="val 50000"/>
                <a:gd name="adj2" fmla="val 50000"/>
              </a:avLst>
            </a:prstGeom>
            <a:solidFill>
              <a:srgbClr val="FF6600"/>
            </a:solidFill>
            <a:ln w="9525">
              <a:solidFill>
                <a:schemeClr val="tx1"/>
              </a:solidFill>
              <a:miter lim="800000"/>
              <a:headEnd/>
              <a:tailEnd/>
            </a:ln>
          </p:spPr>
          <p:txBody>
            <a:bodyPr wrap="none" anchor="ctr"/>
            <a:lstStyle/>
            <a:p>
              <a:endParaRPr lang="en-US"/>
            </a:p>
          </p:txBody>
        </p:sp>
        <p:grpSp>
          <p:nvGrpSpPr>
            <p:cNvPr id="114" name="Group 153"/>
            <p:cNvGrpSpPr>
              <a:grpSpLocks/>
            </p:cNvGrpSpPr>
            <p:nvPr/>
          </p:nvGrpSpPr>
          <p:grpSpPr bwMode="auto">
            <a:xfrm>
              <a:off x="2832" y="288"/>
              <a:ext cx="240" cy="855"/>
              <a:chOff x="1344" y="1200"/>
              <a:chExt cx="240" cy="855"/>
            </a:xfrm>
          </p:grpSpPr>
          <p:sp>
            <p:nvSpPr>
              <p:cNvPr id="115" name="Text Box 154"/>
              <p:cNvSpPr txBox="1">
                <a:spLocks noChangeArrowheads="1"/>
              </p:cNvSpPr>
              <p:nvPr/>
            </p:nvSpPr>
            <p:spPr bwMode="auto">
              <a:xfrm>
                <a:off x="1344" y="1200"/>
                <a:ext cx="240" cy="231"/>
              </a:xfrm>
              <a:prstGeom prst="rect">
                <a:avLst/>
              </a:prstGeom>
              <a:noFill/>
              <a:ln w="9525">
                <a:noFill/>
                <a:miter lim="800000"/>
                <a:headEnd/>
                <a:tailEnd/>
              </a:ln>
            </p:spPr>
            <p:txBody>
              <a:bodyPr>
                <a:spAutoFit/>
              </a:bodyPr>
              <a:lstStyle/>
              <a:p>
                <a:pPr eaLnBrk="0" hangingPunct="0">
                  <a:spcBef>
                    <a:spcPct val="50000"/>
                  </a:spcBef>
                </a:pPr>
                <a:r>
                  <a:rPr lang="en-GB" b="1">
                    <a:solidFill>
                      <a:srgbClr val="FF9900"/>
                    </a:solidFill>
                  </a:rPr>
                  <a:t>1</a:t>
                </a:r>
              </a:p>
            </p:txBody>
          </p:sp>
          <p:sp>
            <p:nvSpPr>
              <p:cNvPr id="116" name="Text Box 155"/>
              <p:cNvSpPr txBox="1">
                <a:spLocks noChangeArrowheads="1"/>
              </p:cNvSpPr>
              <p:nvPr/>
            </p:nvSpPr>
            <p:spPr bwMode="auto">
              <a:xfrm>
                <a:off x="1344" y="1824"/>
                <a:ext cx="240" cy="231"/>
              </a:xfrm>
              <a:prstGeom prst="rect">
                <a:avLst/>
              </a:prstGeom>
              <a:noFill/>
              <a:ln w="9525">
                <a:noFill/>
                <a:miter lim="800000"/>
                <a:headEnd/>
                <a:tailEnd/>
              </a:ln>
            </p:spPr>
            <p:txBody>
              <a:bodyPr>
                <a:spAutoFit/>
              </a:bodyPr>
              <a:lstStyle/>
              <a:p>
                <a:pPr eaLnBrk="0" hangingPunct="0">
                  <a:spcBef>
                    <a:spcPct val="50000"/>
                  </a:spcBef>
                </a:pPr>
                <a:r>
                  <a:rPr lang="en-GB" b="1">
                    <a:solidFill>
                      <a:srgbClr val="FF9900"/>
                    </a:solidFill>
                  </a:rPr>
                  <a:t>1</a:t>
                </a:r>
              </a:p>
            </p:txBody>
          </p:sp>
        </p:grpSp>
      </p:grpSp>
      <p:grpSp>
        <p:nvGrpSpPr>
          <p:cNvPr id="117" name="Group 156"/>
          <p:cNvGrpSpPr>
            <a:grpSpLocks/>
          </p:cNvGrpSpPr>
          <p:nvPr/>
        </p:nvGrpSpPr>
        <p:grpSpPr bwMode="auto">
          <a:xfrm>
            <a:off x="4495800" y="2286000"/>
            <a:ext cx="381000" cy="1204913"/>
            <a:chOff x="2976" y="1248"/>
            <a:chExt cx="240" cy="759"/>
          </a:xfrm>
        </p:grpSpPr>
        <p:sp>
          <p:nvSpPr>
            <p:cNvPr id="118" name="Text Box 157"/>
            <p:cNvSpPr txBox="1">
              <a:spLocks noChangeArrowheads="1"/>
            </p:cNvSpPr>
            <p:nvPr/>
          </p:nvSpPr>
          <p:spPr bwMode="auto">
            <a:xfrm>
              <a:off x="2976" y="1248"/>
              <a:ext cx="240" cy="231"/>
            </a:xfrm>
            <a:prstGeom prst="rect">
              <a:avLst/>
            </a:prstGeom>
            <a:noFill/>
            <a:ln w="9525">
              <a:noFill/>
              <a:miter lim="800000"/>
              <a:headEnd/>
              <a:tailEnd/>
            </a:ln>
          </p:spPr>
          <p:txBody>
            <a:bodyPr>
              <a:spAutoFit/>
            </a:bodyPr>
            <a:lstStyle/>
            <a:p>
              <a:pPr eaLnBrk="0" hangingPunct="0">
                <a:spcBef>
                  <a:spcPct val="50000"/>
                </a:spcBef>
              </a:pPr>
              <a:r>
                <a:rPr lang="en-GB" b="1">
                  <a:solidFill>
                    <a:srgbClr val="FF9900"/>
                  </a:solidFill>
                </a:rPr>
                <a:t>0</a:t>
              </a:r>
            </a:p>
          </p:txBody>
        </p:sp>
        <p:sp>
          <p:nvSpPr>
            <p:cNvPr id="119" name="Text Box 158"/>
            <p:cNvSpPr txBox="1">
              <a:spLocks noChangeArrowheads="1"/>
            </p:cNvSpPr>
            <p:nvPr/>
          </p:nvSpPr>
          <p:spPr bwMode="auto">
            <a:xfrm>
              <a:off x="2976" y="1776"/>
              <a:ext cx="240" cy="231"/>
            </a:xfrm>
            <a:prstGeom prst="rect">
              <a:avLst/>
            </a:prstGeom>
            <a:noFill/>
            <a:ln w="9525">
              <a:noFill/>
              <a:miter lim="800000"/>
              <a:headEnd/>
              <a:tailEnd/>
            </a:ln>
          </p:spPr>
          <p:txBody>
            <a:bodyPr>
              <a:spAutoFit/>
            </a:bodyPr>
            <a:lstStyle/>
            <a:p>
              <a:pPr eaLnBrk="0" hangingPunct="0">
                <a:spcBef>
                  <a:spcPct val="50000"/>
                </a:spcBef>
              </a:pPr>
              <a:r>
                <a:rPr lang="en-GB" b="1">
                  <a:solidFill>
                    <a:srgbClr val="FF9900"/>
                  </a:solidFill>
                </a:rPr>
                <a:t>0</a:t>
              </a:r>
            </a:p>
          </p:txBody>
        </p:sp>
      </p:grpSp>
      <p:grpSp>
        <p:nvGrpSpPr>
          <p:cNvPr id="120" name="Group 159"/>
          <p:cNvGrpSpPr>
            <a:grpSpLocks/>
          </p:cNvGrpSpPr>
          <p:nvPr/>
        </p:nvGrpSpPr>
        <p:grpSpPr bwMode="auto">
          <a:xfrm>
            <a:off x="1042988" y="4730714"/>
            <a:ext cx="1828800" cy="1066800"/>
            <a:chOff x="4224" y="1296"/>
            <a:chExt cx="1152" cy="672"/>
          </a:xfrm>
        </p:grpSpPr>
        <p:sp>
          <p:nvSpPr>
            <p:cNvPr id="121" name="Rectangle 160"/>
            <p:cNvSpPr>
              <a:spLocks noChangeArrowheads="1"/>
            </p:cNvSpPr>
            <p:nvPr/>
          </p:nvSpPr>
          <p:spPr bwMode="auto">
            <a:xfrm>
              <a:off x="4464" y="1296"/>
              <a:ext cx="432" cy="672"/>
            </a:xfrm>
            <a:prstGeom prst="rect">
              <a:avLst/>
            </a:prstGeom>
            <a:noFill/>
            <a:ln w="25400">
              <a:solidFill>
                <a:schemeClr val="tx1"/>
              </a:solidFill>
              <a:miter lim="800000"/>
              <a:headEnd/>
              <a:tailEnd/>
            </a:ln>
          </p:spPr>
          <p:txBody>
            <a:bodyPr wrap="none" anchor="ctr"/>
            <a:lstStyle/>
            <a:p>
              <a:endParaRPr lang="en-US"/>
            </a:p>
          </p:txBody>
        </p:sp>
        <p:sp>
          <p:nvSpPr>
            <p:cNvPr id="122" name="Line 161"/>
            <p:cNvSpPr>
              <a:spLocks noChangeShapeType="1"/>
            </p:cNvSpPr>
            <p:nvPr/>
          </p:nvSpPr>
          <p:spPr bwMode="auto">
            <a:xfrm>
              <a:off x="4224" y="1488"/>
              <a:ext cx="240" cy="0"/>
            </a:xfrm>
            <a:prstGeom prst="line">
              <a:avLst/>
            </a:prstGeom>
            <a:noFill/>
            <a:ln w="19050">
              <a:solidFill>
                <a:schemeClr val="tx1"/>
              </a:solidFill>
              <a:round/>
              <a:headEnd/>
              <a:tailEnd/>
            </a:ln>
          </p:spPr>
          <p:txBody>
            <a:bodyPr wrap="none" anchor="ctr"/>
            <a:lstStyle/>
            <a:p>
              <a:endParaRPr lang="en-US"/>
            </a:p>
          </p:txBody>
        </p:sp>
        <p:sp>
          <p:nvSpPr>
            <p:cNvPr id="123" name="Line 162"/>
            <p:cNvSpPr>
              <a:spLocks noChangeShapeType="1"/>
            </p:cNvSpPr>
            <p:nvPr/>
          </p:nvSpPr>
          <p:spPr bwMode="auto">
            <a:xfrm>
              <a:off x="4224" y="1776"/>
              <a:ext cx="240" cy="0"/>
            </a:xfrm>
            <a:prstGeom prst="line">
              <a:avLst/>
            </a:prstGeom>
            <a:noFill/>
            <a:ln w="19050">
              <a:solidFill>
                <a:schemeClr val="tx1"/>
              </a:solidFill>
              <a:round/>
              <a:headEnd/>
              <a:tailEnd/>
            </a:ln>
          </p:spPr>
          <p:txBody>
            <a:bodyPr wrap="none" anchor="ctr"/>
            <a:lstStyle/>
            <a:p>
              <a:endParaRPr lang="en-US"/>
            </a:p>
          </p:txBody>
        </p:sp>
        <p:sp>
          <p:nvSpPr>
            <p:cNvPr id="124" name="Oval 163"/>
            <p:cNvSpPr>
              <a:spLocks noChangeArrowheads="1"/>
            </p:cNvSpPr>
            <p:nvPr/>
          </p:nvSpPr>
          <p:spPr bwMode="auto">
            <a:xfrm>
              <a:off x="4896" y="1753"/>
              <a:ext cx="48" cy="48"/>
            </a:xfrm>
            <a:prstGeom prst="ellipse">
              <a:avLst/>
            </a:prstGeom>
            <a:noFill/>
            <a:ln w="19050">
              <a:solidFill>
                <a:schemeClr val="tx1"/>
              </a:solidFill>
              <a:round/>
              <a:headEnd/>
              <a:tailEnd/>
            </a:ln>
          </p:spPr>
          <p:txBody>
            <a:bodyPr wrap="none" anchor="ctr"/>
            <a:lstStyle/>
            <a:p>
              <a:endParaRPr lang="en-US"/>
            </a:p>
          </p:txBody>
        </p:sp>
        <p:sp>
          <p:nvSpPr>
            <p:cNvPr id="125" name="Line 164"/>
            <p:cNvSpPr>
              <a:spLocks noChangeShapeType="1"/>
            </p:cNvSpPr>
            <p:nvPr/>
          </p:nvSpPr>
          <p:spPr bwMode="auto">
            <a:xfrm>
              <a:off x="4896" y="1488"/>
              <a:ext cx="240" cy="0"/>
            </a:xfrm>
            <a:prstGeom prst="line">
              <a:avLst/>
            </a:prstGeom>
            <a:noFill/>
            <a:ln w="19050">
              <a:solidFill>
                <a:schemeClr val="tx1"/>
              </a:solidFill>
              <a:round/>
              <a:headEnd/>
              <a:tailEnd/>
            </a:ln>
          </p:spPr>
          <p:txBody>
            <a:bodyPr wrap="none" anchor="ctr"/>
            <a:lstStyle/>
            <a:p>
              <a:endParaRPr lang="en-US"/>
            </a:p>
          </p:txBody>
        </p:sp>
        <p:sp>
          <p:nvSpPr>
            <p:cNvPr id="126" name="Line 165"/>
            <p:cNvSpPr>
              <a:spLocks noChangeShapeType="1"/>
            </p:cNvSpPr>
            <p:nvPr/>
          </p:nvSpPr>
          <p:spPr bwMode="auto">
            <a:xfrm flipV="1">
              <a:off x="4944" y="1776"/>
              <a:ext cx="192" cy="0"/>
            </a:xfrm>
            <a:prstGeom prst="line">
              <a:avLst/>
            </a:prstGeom>
            <a:noFill/>
            <a:ln w="19050">
              <a:solidFill>
                <a:schemeClr val="tx1"/>
              </a:solidFill>
              <a:round/>
              <a:headEnd/>
              <a:tailEnd/>
            </a:ln>
          </p:spPr>
          <p:txBody>
            <a:bodyPr wrap="none" anchor="ctr"/>
            <a:lstStyle/>
            <a:p>
              <a:endParaRPr lang="en-US"/>
            </a:p>
          </p:txBody>
        </p:sp>
        <p:sp>
          <p:nvSpPr>
            <p:cNvPr id="127" name="Text Box 166"/>
            <p:cNvSpPr txBox="1">
              <a:spLocks noChangeArrowheads="1"/>
            </p:cNvSpPr>
            <p:nvPr/>
          </p:nvSpPr>
          <p:spPr bwMode="auto">
            <a:xfrm>
              <a:off x="4464" y="1392"/>
              <a:ext cx="192" cy="486"/>
            </a:xfrm>
            <a:prstGeom prst="rect">
              <a:avLst/>
            </a:prstGeom>
            <a:noFill/>
            <a:ln w="9525">
              <a:noFill/>
              <a:miter lim="800000"/>
              <a:headEnd/>
              <a:tailEnd/>
            </a:ln>
          </p:spPr>
          <p:txBody>
            <a:bodyPr>
              <a:spAutoFit/>
            </a:bodyPr>
            <a:lstStyle/>
            <a:p>
              <a:pPr eaLnBrk="0" hangingPunct="0">
                <a:spcBef>
                  <a:spcPct val="10000"/>
                </a:spcBef>
              </a:pPr>
              <a:r>
                <a:rPr lang="en-US" sz="1400" b="1" i="1"/>
                <a:t>S</a:t>
              </a:r>
            </a:p>
            <a:p>
              <a:pPr eaLnBrk="0" hangingPunct="0">
                <a:spcBef>
                  <a:spcPct val="10000"/>
                </a:spcBef>
              </a:pPr>
              <a:endParaRPr lang="en-US" sz="1400" b="1" i="1"/>
            </a:p>
            <a:p>
              <a:pPr eaLnBrk="0" hangingPunct="0">
                <a:spcBef>
                  <a:spcPct val="10000"/>
                </a:spcBef>
              </a:pPr>
              <a:r>
                <a:rPr lang="en-US" sz="1400" b="1" i="1"/>
                <a:t>R</a:t>
              </a:r>
              <a:endParaRPr lang="en-US" sz="1400"/>
            </a:p>
          </p:txBody>
        </p:sp>
        <p:sp>
          <p:nvSpPr>
            <p:cNvPr id="128" name="Rectangle 167"/>
            <p:cNvSpPr>
              <a:spLocks noChangeArrowheads="1"/>
            </p:cNvSpPr>
            <p:nvPr/>
          </p:nvSpPr>
          <p:spPr bwMode="auto">
            <a:xfrm>
              <a:off x="5136" y="1392"/>
              <a:ext cx="240" cy="486"/>
            </a:xfrm>
            <a:prstGeom prst="rect">
              <a:avLst/>
            </a:prstGeom>
            <a:noFill/>
            <a:ln w="9525">
              <a:noFill/>
              <a:miter lim="800000"/>
              <a:headEnd/>
              <a:tailEnd/>
            </a:ln>
          </p:spPr>
          <p:txBody>
            <a:bodyPr>
              <a:spAutoFit/>
            </a:bodyPr>
            <a:lstStyle/>
            <a:p>
              <a:pPr eaLnBrk="0" hangingPunct="0">
                <a:spcBef>
                  <a:spcPct val="10000"/>
                </a:spcBef>
              </a:pPr>
              <a:r>
                <a:rPr lang="en-US" sz="1400" b="1" i="1" dirty="0"/>
                <a:t>Q</a:t>
              </a:r>
            </a:p>
            <a:p>
              <a:pPr eaLnBrk="0" hangingPunct="0">
                <a:spcBef>
                  <a:spcPct val="10000"/>
                </a:spcBef>
              </a:pPr>
              <a:endParaRPr lang="en-US" sz="1400" b="1" i="1" dirty="0"/>
            </a:p>
            <a:p>
              <a:pPr eaLnBrk="0" hangingPunct="0">
                <a:spcBef>
                  <a:spcPct val="10000"/>
                </a:spcBef>
              </a:pPr>
              <a:r>
                <a:rPr lang="en-US" sz="1400" b="1" i="1" dirty="0"/>
                <a:t>Q'</a:t>
              </a:r>
            </a:p>
          </p:txBody>
        </p:sp>
      </p:grpSp>
      <p:sp>
        <p:nvSpPr>
          <p:cNvPr id="129" name="Rectangle 168"/>
          <p:cNvSpPr>
            <a:spLocks noChangeArrowheads="1"/>
          </p:cNvSpPr>
          <p:nvPr/>
        </p:nvSpPr>
        <p:spPr bwMode="auto">
          <a:xfrm>
            <a:off x="381000" y="4114800"/>
            <a:ext cx="3168650" cy="644525"/>
          </a:xfrm>
          <a:prstGeom prst="rect">
            <a:avLst/>
          </a:prstGeom>
          <a:noFill/>
          <a:ln w="9525">
            <a:noFill/>
            <a:miter lim="800000"/>
            <a:headEnd/>
            <a:tailEnd/>
          </a:ln>
        </p:spPr>
        <p:txBody>
          <a:bodyPr/>
          <a:lstStyle/>
          <a:p>
            <a:pPr marL="274638" indent="-274638">
              <a:spcBef>
                <a:spcPct val="20000"/>
              </a:spcBef>
              <a:buClr>
                <a:schemeClr val="accent1"/>
              </a:buClr>
              <a:buSzPct val="100000"/>
              <a:buFont typeface="Wingdings" panose="05000000000000000000" pitchFamily="2" charset="2"/>
              <a:buChar char="§"/>
            </a:pPr>
            <a:r>
              <a:rPr lang="en-US" sz="2400" dirty="0"/>
              <a:t>Block diagram:</a:t>
            </a:r>
          </a:p>
        </p:txBody>
      </p:sp>
      <p:sp>
        <p:nvSpPr>
          <p:cNvPr id="2" name="Rectangle 168">
            <a:extLst>
              <a:ext uri="{FF2B5EF4-FFF2-40B4-BE49-F238E27FC236}">
                <a16:creationId xmlns:a16="http://schemas.microsoft.com/office/drawing/2014/main" id="{BE56884A-5F44-E854-A5A6-EF7ECBC10E11}"/>
              </a:ext>
            </a:extLst>
          </p:cNvPr>
          <p:cNvSpPr>
            <a:spLocks noChangeArrowheads="1"/>
          </p:cNvSpPr>
          <p:nvPr/>
        </p:nvSpPr>
        <p:spPr bwMode="auto">
          <a:xfrm>
            <a:off x="3769224" y="4114800"/>
            <a:ext cx="4917576" cy="644525"/>
          </a:xfrm>
          <a:prstGeom prst="rect">
            <a:avLst/>
          </a:prstGeom>
          <a:noFill/>
          <a:ln w="9525">
            <a:noFill/>
            <a:miter lim="800000"/>
            <a:headEnd/>
            <a:tailEnd/>
          </a:ln>
        </p:spPr>
        <p:txBody>
          <a:bodyPr/>
          <a:lstStyle/>
          <a:p>
            <a:pPr marL="274638" indent="-274638">
              <a:spcBef>
                <a:spcPct val="20000"/>
              </a:spcBef>
              <a:buClr>
                <a:schemeClr val="accent1"/>
              </a:buClr>
              <a:buSzPct val="100000"/>
              <a:buFont typeface="Wingdings" panose="05000000000000000000" pitchFamily="2" charset="2"/>
              <a:buChar char="§"/>
            </a:pPr>
            <a:r>
              <a:rPr lang="en-US" sz="2400" dirty="0"/>
              <a:t>Characteristic table:</a:t>
            </a:r>
          </a:p>
        </p:txBody>
      </p:sp>
      <p:grpSp>
        <p:nvGrpSpPr>
          <p:cNvPr id="3" name="Group 15">
            <a:extLst>
              <a:ext uri="{FF2B5EF4-FFF2-40B4-BE49-F238E27FC236}">
                <a16:creationId xmlns:a16="http://schemas.microsoft.com/office/drawing/2014/main" id="{F4463817-3FBF-A44C-6437-1C5F3EB98D3F}"/>
              </a:ext>
            </a:extLst>
          </p:cNvPr>
          <p:cNvGrpSpPr>
            <a:grpSpLocks/>
          </p:cNvGrpSpPr>
          <p:nvPr/>
        </p:nvGrpSpPr>
        <p:grpSpPr bwMode="auto">
          <a:xfrm>
            <a:off x="4171284" y="4683274"/>
            <a:ext cx="3505200" cy="1674813"/>
            <a:chOff x="3312" y="2208"/>
            <a:chExt cx="2208" cy="1055"/>
          </a:xfrm>
        </p:grpSpPr>
        <p:graphicFrame>
          <p:nvGraphicFramePr>
            <p:cNvPr id="4" name="Object 16">
              <a:extLst>
                <a:ext uri="{FF2B5EF4-FFF2-40B4-BE49-F238E27FC236}">
                  <a16:creationId xmlns:a16="http://schemas.microsoft.com/office/drawing/2014/main" id="{4F85AE41-C970-60FC-7708-4FDACE3C2F26}"/>
                </a:ext>
              </a:extLst>
            </p:cNvPr>
            <p:cNvGraphicFramePr>
              <a:graphicFrameLocks noChangeAspect="1"/>
            </p:cNvGraphicFramePr>
            <p:nvPr/>
          </p:nvGraphicFramePr>
          <p:xfrm>
            <a:off x="3312" y="2211"/>
            <a:ext cx="2187" cy="1052"/>
          </p:xfrm>
          <a:graphic>
            <a:graphicData uri="http://schemas.openxmlformats.org/presentationml/2006/ole">
              <mc:AlternateContent xmlns:mc="http://schemas.openxmlformats.org/markup-compatibility/2006">
                <mc:Choice xmlns:v="urn:schemas-microsoft-com:vml" Requires="v">
                  <p:oleObj spid="_x0000_s1037" name="Document" r:id="rId6" imgW="3177360" imgH="1528920" progId="Word.Document.8">
                    <p:embed/>
                  </p:oleObj>
                </mc:Choice>
                <mc:Fallback>
                  <p:oleObj name="Document" r:id="rId6" imgW="3177360" imgH="1528920" progId="Word.Document.8">
                    <p:embed/>
                    <p:pic>
                      <p:nvPicPr>
                        <p:cNvPr id="21"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211"/>
                          <a:ext cx="2187" cy="1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Line 17">
              <a:extLst>
                <a:ext uri="{FF2B5EF4-FFF2-40B4-BE49-F238E27FC236}">
                  <a16:creationId xmlns:a16="http://schemas.microsoft.com/office/drawing/2014/main" id="{FA260763-8AB0-0D24-48A1-33F404818376}"/>
                </a:ext>
              </a:extLst>
            </p:cNvPr>
            <p:cNvSpPr>
              <a:spLocks noChangeShapeType="1"/>
            </p:cNvSpPr>
            <p:nvPr/>
          </p:nvSpPr>
          <p:spPr bwMode="auto">
            <a:xfrm>
              <a:off x="3408" y="2400"/>
              <a:ext cx="2112" cy="0"/>
            </a:xfrm>
            <a:prstGeom prst="line">
              <a:avLst/>
            </a:prstGeom>
            <a:noFill/>
            <a:ln w="9525">
              <a:solidFill>
                <a:schemeClr val="tx1"/>
              </a:solidFill>
              <a:round/>
              <a:headEnd/>
              <a:tailEnd/>
            </a:ln>
          </p:spPr>
          <p:txBody>
            <a:bodyPr wrap="none" anchor="ctr"/>
            <a:lstStyle/>
            <a:p>
              <a:endParaRPr lang="en-US"/>
            </a:p>
          </p:txBody>
        </p:sp>
        <p:sp>
          <p:nvSpPr>
            <p:cNvPr id="6" name="Line 18">
              <a:extLst>
                <a:ext uri="{FF2B5EF4-FFF2-40B4-BE49-F238E27FC236}">
                  <a16:creationId xmlns:a16="http://schemas.microsoft.com/office/drawing/2014/main" id="{CBD6B7EF-D352-26C6-8F7F-D738C3F38342}"/>
                </a:ext>
              </a:extLst>
            </p:cNvPr>
            <p:cNvSpPr>
              <a:spLocks noChangeShapeType="1"/>
            </p:cNvSpPr>
            <p:nvPr/>
          </p:nvSpPr>
          <p:spPr bwMode="auto">
            <a:xfrm rot="5400000">
              <a:off x="3408" y="2688"/>
              <a:ext cx="960" cy="0"/>
            </a:xfrm>
            <a:prstGeom prst="line">
              <a:avLst/>
            </a:prstGeom>
            <a:no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40240750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wipe(up)">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dissolve">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dissolve">
                                      <p:cBhvr>
                                        <p:cTn id="22" dur="500"/>
                                        <p:tgtEl>
                                          <p:spTgt spid="8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dissolve">
                                      <p:cBhvr>
                                        <p:cTn id="27" dur="500"/>
                                        <p:tgtEl>
                                          <p:spTgt spid="9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dissolve">
                                      <p:cBhvr>
                                        <p:cTn id="32" dur="500"/>
                                        <p:tgtEl>
                                          <p:spTgt spid="8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9"/>
                                        </p:tgtEl>
                                        <p:attrNameLst>
                                          <p:attrName>style.visibility</p:attrName>
                                        </p:attrNameLst>
                                      </p:cBhvr>
                                      <p:to>
                                        <p:strVal val="visible"/>
                                      </p:to>
                                    </p:set>
                                    <p:animEffect transition="in" filter="dissolve">
                                      <p:cBhvr>
                                        <p:cTn id="37" dur="500"/>
                                        <p:tgtEl>
                                          <p:spTgt spid="9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dissolve">
                                      <p:cBhvr>
                                        <p:cTn id="42" dur="5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dissolve">
                                      <p:cBhvr>
                                        <p:cTn id="47" dur="500"/>
                                        <p:tgtEl>
                                          <p:spTgt spid="10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04"/>
                                        </p:tgtEl>
                                        <p:attrNameLst>
                                          <p:attrName>style.visibility</p:attrName>
                                        </p:attrNameLst>
                                      </p:cBhvr>
                                      <p:to>
                                        <p:strVal val="visible"/>
                                      </p:to>
                                    </p:set>
                                    <p:animEffect transition="in" filter="dissolve">
                                      <p:cBhvr>
                                        <p:cTn id="52" dur="500"/>
                                        <p:tgtEl>
                                          <p:spTgt spid="10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12"/>
                                        </p:tgtEl>
                                        <p:attrNameLst>
                                          <p:attrName>style.visibility</p:attrName>
                                        </p:attrNameLst>
                                      </p:cBhvr>
                                      <p:to>
                                        <p:strVal val="visible"/>
                                      </p:to>
                                    </p:set>
                                    <p:animEffect transition="in" filter="dissolve">
                                      <p:cBhvr>
                                        <p:cTn id="57" dur="500"/>
                                        <p:tgtEl>
                                          <p:spTgt spid="11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17"/>
                                        </p:tgtEl>
                                        <p:attrNameLst>
                                          <p:attrName>style.visibility</p:attrName>
                                        </p:attrNameLst>
                                      </p:cBhvr>
                                      <p:to>
                                        <p:strVal val="visible"/>
                                      </p:to>
                                    </p:set>
                                    <p:animEffect transition="in" filter="dissolve">
                                      <p:cBhvr>
                                        <p:cTn id="62" dur="500"/>
                                        <p:tgtEl>
                                          <p:spTgt spid="1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29">
                                            <p:txEl>
                                              <p:pRg st="0" end="0"/>
                                            </p:txEl>
                                          </p:spTgt>
                                        </p:tgtEl>
                                        <p:attrNameLst>
                                          <p:attrName>style.visibility</p:attrName>
                                        </p:attrNameLst>
                                      </p:cBhvr>
                                      <p:to>
                                        <p:strVal val="visible"/>
                                      </p:to>
                                    </p:set>
                                    <p:animEffect transition="in" filter="wipe(up)">
                                      <p:cBhvr>
                                        <p:cTn id="67" dur="500"/>
                                        <p:tgtEl>
                                          <p:spTgt spid="129">
                                            <p:txEl>
                                              <p:pRg st="0" end="0"/>
                                            </p:txEl>
                                          </p:spTgt>
                                        </p:tgtEl>
                                      </p:cBhvr>
                                    </p:animEffect>
                                  </p:childTnLst>
                                </p:cTn>
                              </p:par>
                            </p:childTnLst>
                          </p:cTn>
                        </p:par>
                        <p:par>
                          <p:cTn id="68" fill="hold">
                            <p:stCondLst>
                              <p:cond delay="500"/>
                            </p:stCondLst>
                            <p:childTnLst>
                              <p:par>
                                <p:cTn id="69" presetID="9" presetClass="entr" presetSubtype="0" fill="hold" nodeType="afterEffect">
                                  <p:stCondLst>
                                    <p:cond delay="0"/>
                                  </p:stCondLst>
                                  <p:childTnLst>
                                    <p:set>
                                      <p:cBhvr>
                                        <p:cTn id="70" dur="1" fill="hold">
                                          <p:stCondLst>
                                            <p:cond delay="0"/>
                                          </p:stCondLst>
                                        </p:cTn>
                                        <p:tgtEl>
                                          <p:spTgt spid="120"/>
                                        </p:tgtEl>
                                        <p:attrNameLst>
                                          <p:attrName>style.visibility</p:attrName>
                                        </p:attrNameLst>
                                      </p:cBhvr>
                                      <p:to>
                                        <p:strVal val="visible"/>
                                      </p:to>
                                    </p:set>
                                    <p:animEffect transition="in" filter="dissolve">
                                      <p:cBhvr>
                                        <p:cTn id="71" dur="500"/>
                                        <p:tgtEl>
                                          <p:spTgt spid="12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
                                            <p:txEl>
                                              <p:pRg st="0" end="0"/>
                                            </p:txEl>
                                          </p:spTgt>
                                        </p:tgtEl>
                                        <p:attrNameLst>
                                          <p:attrName>style.visibility</p:attrName>
                                        </p:attrNameLst>
                                      </p:cBhvr>
                                      <p:to>
                                        <p:strVal val="visible"/>
                                      </p:to>
                                    </p:set>
                                    <p:animEffect transition="in" filter="wipe(up)">
                                      <p:cBhvr>
                                        <p:cTn id="76" dur="500"/>
                                        <p:tgtEl>
                                          <p:spTgt spid="2">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Effect transition="in" filter="dissolve">
                                      <p:cBhvr>
                                        <p:cTn id="8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uild="p"/>
      <p:bldP spid="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3271CF6-491D-25F1-D89D-CB3F8A2651F9}"/>
              </a:ext>
            </a:extLst>
          </p:cNvPr>
          <p:cNvSpPr>
            <a:spLocks noGrp="1"/>
          </p:cNvSpPr>
          <p:nvPr>
            <p:ph type="ftr" sz="quarter" idx="11"/>
          </p:nvPr>
        </p:nvSpPr>
        <p:spPr/>
        <p:txBody>
          <a:bodyPr/>
          <a:lstStyle/>
          <a:p>
            <a:pPr algn="l">
              <a:defRPr/>
            </a:pPr>
            <a:r>
              <a:rPr lang="en-SG" dirty="0"/>
              <a:t>Recitation 10</a:t>
            </a:r>
            <a:endParaRPr lang="en-US" dirty="0"/>
          </a:p>
        </p:txBody>
      </p:sp>
      <p:sp>
        <p:nvSpPr>
          <p:cNvPr id="3" name="Slide Number Placeholder 6">
            <a:extLst>
              <a:ext uri="{FF2B5EF4-FFF2-40B4-BE49-F238E27FC236}">
                <a16:creationId xmlns:a16="http://schemas.microsoft.com/office/drawing/2014/main" id="{7045FC7A-05F8-6E0E-E012-FF7E3CE987D3}"/>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50</a:t>
            </a:fld>
            <a:endParaRPr dirty="0"/>
          </a:p>
        </p:txBody>
      </p:sp>
      <p:sp>
        <p:nvSpPr>
          <p:cNvPr id="5" name="Title 1">
            <a:extLst>
              <a:ext uri="{FF2B5EF4-FFF2-40B4-BE49-F238E27FC236}">
                <a16:creationId xmlns:a16="http://schemas.microsoft.com/office/drawing/2014/main" id="{C57F8498-22B3-CB6D-0B3C-C4747C1A4EBA}"/>
              </a:ext>
            </a:extLst>
          </p:cNvPr>
          <p:cNvSpPr txBox="1">
            <a:spLocks/>
          </p:cNvSpPr>
          <p:nvPr/>
        </p:nvSpPr>
        <p:spPr>
          <a:xfrm>
            <a:off x="176980" y="221503"/>
            <a:ext cx="424262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dirty="0" err="1"/>
              <a:t>Slido</a:t>
            </a:r>
            <a:r>
              <a:rPr lang="en-US" dirty="0"/>
              <a:t> Questions</a:t>
            </a:r>
          </a:p>
        </p:txBody>
      </p:sp>
      <p:sp>
        <p:nvSpPr>
          <p:cNvPr id="9" name="TextBox 8">
            <a:extLst>
              <a:ext uri="{FF2B5EF4-FFF2-40B4-BE49-F238E27FC236}">
                <a16:creationId xmlns:a16="http://schemas.microsoft.com/office/drawing/2014/main" id="{281C0878-85DD-EAA4-A654-C6B185F25B30}"/>
              </a:ext>
            </a:extLst>
          </p:cNvPr>
          <p:cNvSpPr txBox="1"/>
          <p:nvPr/>
        </p:nvSpPr>
        <p:spPr>
          <a:xfrm>
            <a:off x="222250" y="1008468"/>
            <a:ext cx="8699500" cy="1015663"/>
          </a:xfrm>
          <a:prstGeom prst="rect">
            <a:avLst/>
          </a:prstGeom>
          <a:noFill/>
        </p:spPr>
        <p:txBody>
          <a:bodyPr wrap="square" rtlCol="0">
            <a:spAutoFit/>
          </a:bodyPr>
          <a:lstStyle/>
          <a:p>
            <a:r>
              <a:rPr lang="en-SG" sz="2000" dirty="0"/>
              <a:t>Q9a: For stabilise part in </a:t>
            </a:r>
            <a:r>
              <a:rPr lang="en-SG" sz="2000" dirty="0" err="1"/>
              <a:t>pg</a:t>
            </a:r>
            <a:r>
              <a:rPr lang="en-SG" sz="2000" dirty="0"/>
              <a:t> 13, shouldn’t both of the NAND gate output their value simultaneously, in timestamp(31:16) why 2</a:t>
            </a:r>
            <a:r>
              <a:rPr lang="en-SG" sz="2000" baseline="30000" dirty="0"/>
              <a:t>nd</a:t>
            </a:r>
            <a:r>
              <a:rPr lang="en-SG" sz="2000" dirty="0"/>
              <a:t> NAND gate take 0 as its input not 1 (edited).</a:t>
            </a:r>
          </a:p>
        </p:txBody>
      </p:sp>
      <p:sp>
        <p:nvSpPr>
          <p:cNvPr id="7" name="TextBox 6">
            <a:extLst>
              <a:ext uri="{FF2B5EF4-FFF2-40B4-BE49-F238E27FC236}">
                <a16:creationId xmlns:a16="http://schemas.microsoft.com/office/drawing/2014/main" id="{4A442C7F-27C0-14D1-B74A-71F181E17E4F}"/>
              </a:ext>
            </a:extLst>
          </p:cNvPr>
          <p:cNvSpPr txBox="1"/>
          <p:nvPr/>
        </p:nvSpPr>
        <p:spPr>
          <a:xfrm>
            <a:off x="233246" y="2892851"/>
            <a:ext cx="8699500" cy="707886"/>
          </a:xfrm>
          <a:prstGeom prst="rect">
            <a:avLst/>
          </a:prstGeom>
          <a:noFill/>
        </p:spPr>
        <p:txBody>
          <a:bodyPr wrap="square" rtlCol="0">
            <a:spAutoFit/>
          </a:bodyPr>
          <a:lstStyle/>
          <a:p>
            <a:r>
              <a:rPr lang="en-SG" sz="2000" dirty="0"/>
              <a:t>Q9b: Can we use an XOR gate instead of a NAND gate for the enable? Page 13 of lecture #19.</a:t>
            </a:r>
          </a:p>
        </p:txBody>
      </p:sp>
      <p:sp>
        <p:nvSpPr>
          <p:cNvPr id="8" name="TextBox 7">
            <a:extLst>
              <a:ext uri="{FF2B5EF4-FFF2-40B4-BE49-F238E27FC236}">
                <a16:creationId xmlns:a16="http://schemas.microsoft.com/office/drawing/2014/main" id="{8C77B7DF-8785-405E-FEEE-414597D55DF1}"/>
              </a:ext>
            </a:extLst>
          </p:cNvPr>
          <p:cNvSpPr txBox="1"/>
          <p:nvPr/>
        </p:nvSpPr>
        <p:spPr>
          <a:xfrm>
            <a:off x="480140" y="3680336"/>
            <a:ext cx="7950200" cy="1323439"/>
          </a:xfrm>
          <a:prstGeom prst="rect">
            <a:avLst/>
          </a:prstGeom>
          <a:noFill/>
        </p:spPr>
        <p:txBody>
          <a:bodyPr wrap="square" rtlCol="0">
            <a:spAutoFit/>
          </a:bodyPr>
          <a:lstStyle/>
          <a:p>
            <a:r>
              <a:rPr lang="en-SG" sz="2000" dirty="0">
                <a:solidFill>
                  <a:srgbClr val="0000FF"/>
                </a:solidFill>
              </a:rPr>
              <a:t>A: No, XOR gate will not work. We want the circuit to be enabled when E=1 and disabled when E=0. Using an XOR gate, if you connect the input x and E to it, the output is </a:t>
            </a:r>
            <a:r>
              <a:rPr lang="en-SG" sz="2000" dirty="0" err="1">
                <a:solidFill>
                  <a:srgbClr val="0000FF"/>
                </a:solidFill>
              </a:rPr>
              <a:t>x’.E</a:t>
            </a:r>
            <a:r>
              <a:rPr lang="en-SG" sz="2000" dirty="0">
                <a:solidFill>
                  <a:srgbClr val="0000FF"/>
                </a:solidFill>
              </a:rPr>
              <a:t> + </a:t>
            </a:r>
            <a:r>
              <a:rPr lang="en-SG" sz="2000" dirty="0" err="1">
                <a:solidFill>
                  <a:srgbClr val="0000FF"/>
                </a:solidFill>
              </a:rPr>
              <a:t>E’x</a:t>
            </a:r>
            <a:r>
              <a:rPr lang="en-SG" sz="2000" dirty="0">
                <a:solidFill>
                  <a:srgbClr val="0000FF"/>
                </a:solidFill>
              </a:rPr>
              <a:t>; when E is 0, the output is x; when E is 1, the output is x’.</a:t>
            </a:r>
          </a:p>
        </p:txBody>
      </p:sp>
      <p:grpSp>
        <p:nvGrpSpPr>
          <p:cNvPr id="20" name="Group 4">
            <a:extLst>
              <a:ext uri="{FF2B5EF4-FFF2-40B4-BE49-F238E27FC236}">
                <a16:creationId xmlns:a16="http://schemas.microsoft.com/office/drawing/2014/main" id="{EEF691E2-AF85-7071-78F9-10ADBCAF3B6B}"/>
              </a:ext>
            </a:extLst>
          </p:cNvPr>
          <p:cNvGrpSpPr>
            <a:grpSpLocks/>
          </p:cNvGrpSpPr>
          <p:nvPr/>
        </p:nvGrpSpPr>
        <p:grpSpPr bwMode="auto">
          <a:xfrm>
            <a:off x="1538706" y="5091348"/>
            <a:ext cx="3363634" cy="1516368"/>
            <a:chOff x="1056" y="1632"/>
            <a:chExt cx="2216" cy="999"/>
          </a:xfrm>
        </p:grpSpPr>
        <p:sp>
          <p:nvSpPr>
            <p:cNvPr id="21" name="Line 5">
              <a:extLst>
                <a:ext uri="{FF2B5EF4-FFF2-40B4-BE49-F238E27FC236}">
                  <a16:creationId xmlns:a16="http://schemas.microsoft.com/office/drawing/2014/main" id="{2FEE2657-0D1A-E22E-A937-2E762BEA43F6}"/>
                </a:ext>
              </a:extLst>
            </p:cNvPr>
            <p:cNvSpPr>
              <a:spLocks noChangeShapeType="1"/>
            </p:cNvSpPr>
            <p:nvPr/>
          </p:nvSpPr>
          <p:spPr bwMode="auto">
            <a:xfrm>
              <a:off x="2062" y="1789"/>
              <a:ext cx="250" cy="2"/>
            </a:xfrm>
            <a:prstGeom prst="line">
              <a:avLst/>
            </a:prstGeom>
            <a:noFill/>
            <a:ln w="19050">
              <a:solidFill>
                <a:schemeClr val="tx1"/>
              </a:solidFill>
              <a:round/>
              <a:headEnd/>
              <a:tailEnd/>
            </a:ln>
          </p:spPr>
          <p:txBody>
            <a:bodyPr wrap="none" anchor="ctr"/>
            <a:lstStyle/>
            <a:p>
              <a:endParaRPr lang="en-US"/>
            </a:p>
          </p:txBody>
        </p:sp>
        <p:sp>
          <p:nvSpPr>
            <p:cNvPr id="22" name="Line 6">
              <a:extLst>
                <a:ext uri="{FF2B5EF4-FFF2-40B4-BE49-F238E27FC236}">
                  <a16:creationId xmlns:a16="http://schemas.microsoft.com/office/drawing/2014/main" id="{60DA4A6E-4A72-1E0F-9A78-44DD38363045}"/>
                </a:ext>
              </a:extLst>
            </p:cNvPr>
            <p:cNvSpPr>
              <a:spLocks noChangeShapeType="1"/>
            </p:cNvSpPr>
            <p:nvPr/>
          </p:nvSpPr>
          <p:spPr bwMode="auto">
            <a:xfrm>
              <a:off x="2057" y="2418"/>
              <a:ext cx="261" cy="6"/>
            </a:xfrm>
            <a:prstGeom prst="line">
              <a:avLst/>
            </a:prstGeom>
            <a:noFill/>
            <a:ln w="19050">
              <a:solidFill>
                <a:schemeClr val="tx1"/>
              </a:solidFill>
              <a:round/>
              <a:headEnd/>
              <a:tailEnd/>
            </a:ln>
          </p:spPr>
          <p:txBody>
            <a:bodyPr wrap="none" anchor="ctr"/>
            <a:lstStyle/>
            <a:p>
              <a:endParaRPr lang="en-US"/>
            </a:p>
          </p:txBody>
        </p:sp>
        <p:sp>
          <p:nvSpPr>
            <p:cNvPr id="23" name="Line 7">
              <a:extLst>
                <a:ext uri="{FF2B5EF4-FFF2-40B4-BE49-F238E27FC236}">
                  <a16:creationId xmlns:a16="http://schemas.microsoft.com/office/drawing/2014/main" id="{3471EA6B-C5D4-0E47-9E3A-4260C02D72C4}"/>
                </a:ext>
              </a:extLst>
            </p:cNvPr>
            <p:cNvSpPr>
              <a:spLocks noChangeShapeType="1"/>
            </p:cNvSpPr>
            <p:nvPr/>
          </p:nvSpPr>
          <p:spPr bwMode="auto">
            <a:xfrm>
              <a:off x="2195" y="1935"/>
              <a:ext cx="117" cy="7"/>
            </a:xfrm>
            <a:prstGeom prst="line">
              <a:avLst/>
            </a:prstGeom>
            <a:noFill/>
            <a:ln w="19050">
              <a:solidFill>
                <a:schemeClr val="tx1"/>
              </a:solidFill>
              <a:round/>
              <a:headEnd/>
              <a:tailEnd/>
            </a:ln>
          </p:spPr>
          <p:txBody>
            <a:bodyPr wrap="none" anchor="ctr"/>
            <a:lstStyle/>
            <a:p>
              <a:endParaRPr lang="en-US"/>
            </a:p>
          </p:txBody>
        </p:sp>
        <p:sp>
          <p:nvSpPr>
            <p:cNvPr id="24" name="Line 8">
              <a:extLst>
                <a:ext uri="{FF2B5EF4-FFF2-40B4-BE49-F238E27FC236}">
                  <a16:creationId xmlns:a16="http://schemas.microsoft.com/office/drawing/2014/main" id="{7C551290-ADC3-6931-184B-D86D9E50CBFB}"/>
                </a:ext>
              </a:extLst>
            </p:cNvPr>
            <p:cNvSpPr>
              <a:spLocks noChangeShapeType="1"/>
            </p:cNvSpPr>
            <p:nvPr/>
          </p:nvSpPr>
          <p:spPr bwMode="auto">
            <a:xfrm>
              <a:off x="2195" y="2271"/>
              <a:ext cx="116" cy="0"/>
            </a:xfrm>
            <a:prstGeom prst="line">
              <a:avLst/>
            </a:prstGeom>
            <a:noFill/>
            <a:ln w="19050">
              <a:solidFill>
                <a:schemeClr val="tx1"/>
              </a:solidFill>
              <a:round/>
              <a:headEnd/>
              <a:tailEnd/>
            </a:ln>
          </p:spPr>
          <p:txBody>
            <a:bodyPr wrap="none" anchor="ctr"/>
            <a:lstStyle/>
            <a:p>
              <a:endParaRPr lang="en-US"/>
            </a:p>
          </p:txBody>
        </p:sp>
        <p:sp>
          <p:nvSpPr>
            <p:cNvPr id="25" name="Line 9">
              <a:extLst>
                <a:ext uri="{FF2B5EF4-FFF2-40B4-BE49-F238E27FC236}">
                  <a16:creationId xmlns:a16="http://schemas.microsoft.com/office/drawing/2014/main" id="{050AF9D0-7D60-1F95-6B35-82DD6EF4F785}"/>
                </a:ext>
              </a:extLst>
            </p:cNvPr>
            <p:cNvSpPr>
              <a:spLocks noChangeShapeType="1"/>
            </p:cNvSpPr>
            <p:nvPr/>
          </p:nvSpPr>
          <p:spPr bwMode="auto">
            <a:xfrm rot="5400000">
              <a:off x="2147" y="1983"/>
              <a:ext cx="96" cy="0"/>
            </a:xfrm>
            <a:prstGeom prst="line">
              <a:avLst/>
            </a:prstGeom>
            <a:noFill/>
            <a:ln w="19050">
              <a:solidFill>
                <a:schemeClr val="tx1"/>
              </a:solidFill>
              <a:round/>
              <a:headEnd/>
              <a:tailEnd/>
            </a:ln>
          </p:spPr>
          <p:txBody>
            <a:bodyPr wrap="none" anchor="ctr"/>
            <a:lstStyle/>
            <a:p>
              <a:endParaRPr lang="en-US"/>
            </a:p>
          </p:txBody>
        </p:sp>
        <p:sp>
          <p:nvSpPr>
            <p:cNvPr id="26" name="Line 10">
              <a:extLst>
                <a:ext uri="{FF2B5EF4-FFF2-40B4-BE49-F238E27FC236}">
                  <a16:creationId xmlns:a16="http://schemas.microsoft.com/office/drawing/2014/main" id="{B30522D0-AB7D-A96A-537D-E36656DCDE74}"/>
                </a:ext>
              </a:extLst>
            </p:cNvPr>
            <p:cNvSpPr>
              <a:spLocks noChangeShapeType="1"/>
            </p:cNvSpPr>
            <p:nvPr/>
          </p:nvSpPr>
          <p:spPr bwMode="auto">
            <a:xfrm rot="5400000">
              <a:off x="2147" y="2223"/>
              <a:ext cx="96" cy="0"/>
            </a:xfrm>
            <a:prstGeom prst="line">
              <a:avLst/>
            </a:prstGeom>
            <a:noFill/>
            <a:ln w="19050">
              <a:solidFill>
                <a:schemeClr val="tx1"/>
              </a:solidFill>
              <a:round/>
              <a:headEnd/>
              <a:tailEnd/>
            </a:ln>
          </p:spPr>
          <p:txBody>
            <a:bodyPr wrap="none" anchor="ctr"/>
            <a:lstStyle/>
            <a:p>
              <a:endParaRPr lang="en-US"/>
            </a:p>
          </p:txBody>
        </p:sp>
        <p:sp>
          <p:nvSpPr>
            <p:cNvPr id="27" name="Line 11">
              <a:extLst>
                <a:ext uri="{FF2B5EF4-FFF2-40B4-BE49-F238E27FC236}">
                  <a16:creationId xmlns:a16="http://schemas.microsoft.com/office/drawing/2014/main" id="{FF1BA1E0-135F-18B2-1E2C-B96F14C5A14A}"/>
                </a:ext>
              </a:extLst>
            </p:cNvPr>
            <p:cNvSpPr>
              <a:spLocks noChangeShapeType="1"/>
            </p:cNvSpPr>
            <p:nvPr/>
          </p:nvSpPr>
          <p:spPr bwMode="auto">
            <a:xfrm>
              <a:off x="2682" y="1863"/>
              <a:ext cx="336" cy="0"/>
            </a:xfrm>
            <a:prstGeom prst="line">
              <a:avLst/>
            </a:prstGeom>
            <a:noFill/>
            <a:ln w="19050">
              <a:solidFill>
                <a:schemeClr val="tx1"/>
              </a:solidFill>
              <a:round/>
              <a:headEnd/>
              <a:tailEnd/>
            </a:ln>
          </p:spPr>
          <p:txBody>
            <a:bodyPr wrap="none" anchor="ctr"/>
            <a:lstStyle/>
            <a:p>
              <a:endParaRPr lang="en-US"/>
            </a:p>
          </p:txBody>
        </p:sp>
        <p:sp>
          <p:nvSpPr>
            <p:cNvPr id="28" name="Line 12">
              <a:extLst>
                <a:ext uri="{FF2B5EF4-FFF2-40B4-BE49-F238E27FC236}">
                  <a16:creationId xmlns:a16="http://schemas.microsoft.com/office/drawing/2014/main" id="{F0CA57D0-45DA-C5F1-1B17-E15915E8CEED}"/>
                </a:ext>
              </a:extLst>
            </p:cNvPr>
            <p:cNvSpPr>
              <a:spLocks noChangeShapeType="1"/>
            </p:cNvSpPr>
            <p:nvPr/>
          </p:nvSpPr>
          <p:spPr bwMode="auto">
            <a:xfrm>
              <a:off x="2682" y="2345"/>
              <a:ext cx="336" cy="0"/>
            </a:xfrm>
            <a:prstGeom prst="line">
              <a:avLst/>
            </a:prstGeom>
            <a:noFill/>
            <a:ln w="19050">
              <a:solidFill>
                <a:schemeClr val="tx1"/>
              </a:solidFill>
              <a:round/>
              <a:headEnd/>
              <a:tailEnd/>
            </a:ln>
          </p:spPr>
          <p:txBody>
            <a:bodyPr wrap="none" anchor="ctr"/>
            <a:lstStyle/>
            <a:p>
              <a:endParaRPr lang="en-US"/>
            </a:p>
          </p:txBody>
        </p:sp>
        <p:sp>
          <p:nvSpPr>
            <p:cNvPr id="29" name="Line 13">
              <a:extLst>
                <a:ext uri="{FF2B5EF4-FFF2-40B4-BE49-F238E27FC236}">
                  <a16:creationId xmlns:a16="http://schemas.microsoft.com/office/drawing/2014/main" id="{82CA9E3C-73FC-54D6-8237-D9F3ABE5A1D8}"/>
                </a:ext>
              </a:extLst>
            </p:cNvPr>
            <p:cNvSpPr>
              <a:spLocks noChangeShapeType="1"/>
            </p:cNvSpPr>
            <p:nvPr/>
          </p:nvSpPr>
          <p:spPr bwMode="auto">
            <a:xfrm rot="5400000">
              <a:off x="2749" y="2280"/>
              <a:ext cx="146" cy="0"/>
            </a:xfrm>
            <a:prstGeom prst="line">
              <a:avLst/>
            </a:prstGeom>
            <a:noFill/>
            <a:ln w="19050">
              <a:solidFill>
                <a:schemeClr val="tx1"/>
              </a:solidFill>
              <a:round/>
              <a:headEnd/>
              <a:tailEnd/>
            </a:ln>
          </p:spPr>
          <p:txBody>
            <a:bodyPr wrap="none" anchor="ctr"/>
            <a:lstStyle/>
            <a:p>
              <a:endParaRPr lang="en-US"/>
            </a:p>
          </p:txBody>
        </p:sp>
        <p:sp>
          <p:nvSpPr>
            <p:cNvPr id="30" name="Line 14">
              <a:extLst>
                <a:ext uri="{FF2B5EF4-FFF2-40B4-BE49-F238E27FC236}">
                  <a16:creationId xmlns:a16="http://schemas.microsoft.com/office/drawing/2014/main" id="{F7D6000E-349F-50B4-D949-C169D7269291}"/>
                </a:ext>
              </a:extLst>
            </p:cNvPr>
            <p:cNvSpPr>
              <a:spLocks noChangeShapeType="1"/>
            </p:cNvSpPr>
            <p:nvPr/>
          </p:nvSpPr>
          <p:spPr bwMode="auto">
            <a:xfrm rot="5400000">
              <a:off x="2761" y="1935"/>
              <a:ext cx="139" cy="0"/>
            </a:xfrm>
            <a:prstGeom prst="line">
              <a:avLst/>
            </a:prstGeom>
            <a:noFill/>
            <a:ln w="19050">
              <a:solidFill>
                <a:schemeClr val="tx1"/>
              </a:solidFill>
              <a:round/>
              <a:headEnd/>
              <a:tailEnd/>
            </a:ln>
          </p:spPr>
          <p:txBody>
            <a:bodyPr wrap="none" anchor="ctr"/>
            <a:lstStyle/>
            <a:p>
              <a:endParaRPr lang="en-US"/>
            </a:p>
          </p:txBody>
        </p:sp>
        <p:sp>
          <p:nvSpPr>
            <p:cNvPr id="31" name="Line 15">
              <a:extLst>
                <a:ext uri="{FF2B5EF4-FFF2-40B4-BE49-F238E27FC236}">
                  <a16:creationId xmlns:a16="http://schemas.microsoft.com/office/drawing/2014/main" id="{F510E9A9-FCE7-3899-602A-A16F7FC7886F}"/>
                </a:ext>
              </a:extLst>
            </p:cNvPr>
            <p:cNvSpPr>
              <a:spLocks noChangeShapeType="1"/>
            </p:cNvSpPr>
            <p:nvPr/>
          </p:nvSpPr>
          <p:spPr bwMode="auto">
            <a:xfrm>
              <a:off x="2190" y="2028"/>
              <a:ext cx="633" cy="180"/>
            </a:xfrm>
            <a:prstGeom prst="line">
              <a:avLst/>
            </a:prstGeom>
            <a:noFill/>
            <a:ln w="19050">
              <a:solidFill>
                <a:schemeClr val="tx1"/>
              </a:solidFill>
              <a:round/>
              <a:headEnd/>
              <a:tailEnd/>
            </a:ln>
          </p:spPr>
          <p:txBody>
            <a:bodyPr wrap="none" anchor="ctr"/>
            <a:lstStyle/>
            <a:p>
              <a:endParaRPr lang="en-US"/>
            </a:p>
          </p:txBody>
        </p:sp>
        <p:sp>
          <p:nvSpPr>
            <p:cNvPr id="32" name="Line 16">
              <a:extLst>
                <a:ext uri="{FF2B5EF4-FFF2-40B4-BE49-F238E27FC236}">
                  <a16:creationId xmlns:a16="http://schemas.microsoft.com/office/drawing/2014/main" id="{DB3CC021-E5B1-46EE-9D77-A5CBAA82F854}"/>
                </a:ext>
              </a:extLst>
            </p:cNvPr>
            <p:cNvSpPr>
              <a:spLocks noChangeShapeType="1"/>
            </p:cNvSpPr>
            <p:nvPr/>
          </p:nvSpPr>
          <p:spPr bwMode="auto">
            <a:xfrm flipH="1">
              <a:off x="2191" y="2001"/>
              <a:ext cx="633" cy="180"/>
            </a:xfrm>
            <a:prstGeom prst="line">
              <a:avLst/>
            </a:prstGeom>
            <a:noFill/>
            <a:ln w="19050">
              <a:solidFill>
                <a:schemeClr val="tx1"/>
              </a:solidFill>
              <a:round/>
              <a:headEnd/>
              <a:tailEnd/>
            </a:ln>
          </p:spPr>
          <p:txBody>
            <a:bodyPr wrap="none" anchor="ctr"/>
            <a:lstStyle/>
            <a:p>
              <a:endParaRPr lang="en-US"/>
            </a:p>
          </p:txBody>
        </p:sp>
        <p:sp>
          <p:nvSpPr>
            <p:cNvPr id="33" name="Oval 17">
              <a:extLst>
                <a:ext uri="{FF2B5EF4-FFF2-40B4-BE49-F238E27FC236}">
                  <a16:creationId xmlns:a16="http://schemas.microsoft.com/office/drawing/2014/main" id="{2A5BB9DB-2F14-D701-3857-F7C42403BF99}"/>
                </a:ext>
              </a:extLst>
            </p:cNvPr>
            <p:cNvSpPr>
              <a:spLocks noChangeArrowheads="1"/>
            </p:cNvSpPr>
            <p:nvPr/>
          </p:nvSpPr>
          <p:spPr bwMode="auto">
            <a:xfrm>
              <a:off x="2791" y="2323"/>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34" name="Oval 18">
              <a:extLst>
                <a:ext uri="{FF2B5EF4-FFF2-40B4-BE49-F238E27FC236}">
                  <a16:creationId xmlns:a16="http://schemas.microsoft.com/office/drawing/2014/main" id="{062A35B3-3B73-DCF6-3A1C-324D7E235065}"/>
                </a:ext>
              </a:extLst>
            </p:cNvPr>
            <p:cNvSpPr>
              <a:spLocks noChangeArrowheads="1"/>
            </p:cNvSpPr>
            <p:nvPr/>
          </p:nvSpPr>
          <p:spPr bwMode="auto">
            <a:xfrm>
              <a:off x="2802" y="1834"/>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35" name="Text Box 19">
              <a:extLst>
                <a:ext uri="{FF2B5EF4-FFF2-40B4-BE49-F238E27FC236}">
                  <a16:creationId xmlns:a16="http://schemas.microsoft.com/office/drawing/2014/main" id="{74684995-448F-47D9-F567-A6D3552784A8}"/>
                </a:ext>
              </a:extLst>
            </p:cNvPr>
            <p:cNvSpPr txBox="1">
              <a:spLocks noChangeArrowheads="1"/>
            </p:cNvSpPr>
            <p:nvPr/>
          </p:nvSpPr>
          <p:spPr bwMode="auto">
            <a:xfrm>
              <a:off x="1120" y="1632"/>
              <a:ext cx="274" cy="231"/>
            </a:xfrm>
            <a:prstGeom prst="rect">
              <a:avLst/>
            </a:prstGeom>
            <a:noFill/>
            <a:ln w="9525">
              <a:noFill/>
              <a:miter lim="800000"/>
              <a:headEnd/>
              <a:tailEnd/>
            </a:ln>
          </p:spPr>
          <p:txBody>
            <a:bodyPr>
              <a:spAutoFit/>
            </a:bodyPr>
            <a:lstStyle/>
            <a:p>
              <a:pPr eaLnBrk="0" hangingPunct="0">
                <a:spcBef>
                  <a:spcPct val="50000"/>
                </a:spcBef>
              </a:pPr>
              <a:r>
                <a:rPr lang="en-GB" i="1"/>
                <a:t>S</a:t>
              </a:r>
              <a:endParaRPr lang="en-GB"/>
            </a:p>
          </p:txBody>
        </p:sp>
        <p:sp>
          <p:nvSpPr>
            <p:cNvPr id="36" name="Text Box 20">
              <a:extLst>
                <a:ext uri="{FF2B5EF4-FFF2-40B4-BE49-F238E27FC236}">
                  <a16:creationId xmlns:a16="http://schemas.microsoft.com/office/drawing/2014/main" id="{612381D9-2C4F-31DB-A709-EA4F5D475CE0}"/>
                </a:ext>
              </a:extLst>
            </p:cNvPr>
            <p:cNvSpPr txBox="1">
              <a:spLocks noChangeArrowheads="1"/>
            </p:cNvSpPr>
            <p:nvPr/>
          </p:nvSpPr>
          <p:spPr bwMode="auto">
            <a:xfrm>
              <a:off x="1120" y="2400"/>
              <a:ext cx="252" cy="231"/>
            </a:xfrm>
            <a:prstGeom prst="rect">
              <a:avLst/>
            </a:prstGeom>
            <a:noFill/>
            <a:ln w="9525">
              <a:noFill/>
              <a:miter lim="800000"/>
              <a:headEnd/>
              <a:tailEnd/>
            </a:ln>
          </p:spPr>
          <p:txBody>
            <a:bodyPr>
              <a:spAutoFit/>
            </a:bodyPr>
            <a:lstStyle/>
            <a:p>
              <a:pPr eaLnBrk="0" hangingPunct="0">
                <a:spcBef>
                  <a:spcPct val="50000"/>
                </a:spcBef>
              </a:pPr>
              <a:r>
                <a:rPr lang="en-GB" i="1"/>
                <a:t>R</a:t>
              </a:r>
              <a:endParaRPr lang="en-GB"/>
            </a:p>
          </p:txBody>
        </p:sp>
        <p:sp>
          <p:nvSpPr>
            <p:cNvPr id="37" name="Text Box 21">
              <a:extLst>
                <a:ext uri="{FF2B5EF4-FFF2-40B4-BE49-F238E27FC236}">
                  <a16:creationId xmlns:a16="http://schemas.microsoft.com/office/drawing/2014/main" id="{5AC466D3-1A87-E240-F225-0608CD8033FB}"/>
                </a:ext>
              </a:extLst>
            </p:cNvPr>
            <p:cNvSpPr txBox="1">
              <a:spLocks noChangeArrowheads="1"/>
            </p:cNvSpPr>
            <p:nvPr/>
          </p:nvSpPr>
          <p:spPr bwMode="auto">
            <a:xfrm>
              <a:off x="3005" y="1745"/>
              <a:ext cx="267" cy="231"/>
            </a:xfrm>
            <a:prstGeom prst="rect">
              <a:avLst/>
            </a:prstGeom>
            <a:noFill/>
            <a:ln w="9525">
              <a:noFill/>
              <a:miter lim="800000"/>
              <a:headEnd/>
              <a:tailEnd/>
            </a:ln>
          </p:spPr>
          <p:txBody>
            <a:bodyPr>
              <a:spAutoFit/>
            </a:bodyPr>
            <a:lstStyle/>
            <a:p>
              <a:pPr eaLnBrk="0" hangingPunct="0">
                <a:spcBef>
                  <a:spcPct val="50000"/>
                </a:spcBef>
              </a:pPr>
              <a:r>
                <a:rPr lang="en-GB" i="1" dirty="0"/>
                <a:t>Q</a:t>
              </a:r>
              <a:endParaRPr lang="en-GB" dirty="0"/>
            </a:p>
          </p:txBody>
        </p:sp>
        <p:sp>
          <p:nvSpPr>
            <p:cNvPr id="38" name="Text Box 22">
              <a:extLst>
                <a:ext uri="{FF2B5EF4-FFF2-40B4-BE49-F238E27FC236}">
                  <a16:creationId xmlns:a16="http://schemas.microsoft.com/office/drawing/2014/main" id="{89A6A226-A37B-6028-3E9E-11E372C1682D}"/>
                </a:ext>
              </a:extLst>
            </p:cNvPr>
            <p:cNvSpPr txBox="1">
              <a:spLocks noChangeArrowheads="1"/>
            </p:cNvSpPr>
            <p:nvPr/>
          </p:nvSpPr>
          <p:spPr bwMode="auto">
            <a:xfrm>
              <a:off x="2992" y="2217"/>
              <a:ext cx="267" cy="231"/>
            </a:xfrm>
            <a:prstGeom prst="rect">
              <a:avLst/>
            </a:prstGeom>
            <a:noFill/>
            <a:ln w="9525">
              <a:noFill/>
              <a:miter lim="800000"/>
              <a:headEnd/>
              <a:tailEnd/>
            </a:ln>
          </p:spPr>
          <p:txBody>
            <a:bodyPr>
              <a:spAutoFit/>
            </a:bodyPr>
            <a:lstStyle/>
            <a:p>
              <a:pPr eaLnBrk="0" hangingPunct="0">
                <a:spcBef>
                  <a:spcPct val="50000"/>
                </a:spcBef>
              </a:pPr>
              <a:r>
                <a:rPr lang="en-GB" i="1"/>
                <a:t>Q'</a:t>
              </a:r>
              <a:endParaRPr lang="en-GB"/>
            </a:p>
          </p:txBody>
        </p:sp>
        <p:grpSp>
          <p:nvGrpSpPr>
            <p:cNvPr id="39" name="Group 23">
              <a:extLst>
                <a:ext uri="{FF2B5EF4-FFF2-40B4-BE49-F238E27FC236}">
                  <a16:creationId xmlns:a16="http://schemas.microsoft.com/office/drawing/2014/main" id="{00905B2C-2953-3A0B-E5DC-9A9A77FCAECE}"/>
                </a:ext>
              </a:extLst>
            </p:cNvPr>
            <p:cNvGrpSpPr>
              <a:grpSpLocks/>
            </p:cNvGrpSpPr>
            <p:nvPr/>
          </p:nvGrpSpPr>
          <p:grpSpPr bwMode="auto">
            <a:xfrm>
              <a:off x="2314" y="1750"/>
              <a:ext cx="369" cy="240"/>
              <a:chOff x="1872" y="3824"/>
              <a:chExt cx="369" cy="240"/>
            </a:xfrm>
          </p:grpSpPr>
          <p:sp>
            <p:nvSpPr>
              <p:cNvPr id="62" name="Freeform 24">
                <a:extLst>
                  <a:ext uri="{FF2B5EF4-FFF2-40B4-BE49-F238E27FC236}">
                    <a16:creationId xmlns:a16="http://schemas.microsoft.com/office/drawing/2014/main" id="{431895DA-D7E0-501D-DDC4-BCD468E2E37F}"/>
                  </a:ext>
                </a:extLst>
              </p:cNvPr>
              <p:cNvSpPr>
                <a:spLocks/>
              </p:cNvSpPr>
              <p:nvPr/>
            </p:nvSpPr>
            <p:spPr bwMode="auto">
              <a:xfrm>
                <a:off x="1935" y="3824"/>
                <a:ext cx="44" cy="240"/>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63" name="Line 25">
                <a:extLst>
                  <a:ext uri="{FF2B5EF4-FFF2-40B4-BE49-F238E27FC236}">
                    <a16:creationId xmlns:a16="http://schemas.microsoft.com/office/drawing/2014/main" id="{A8F4914E-85E6-2180-EFEA-B3E4E8284996}"/>
                  </a:ext>
                </a:extLst>
              </p:cNvPr>
              <p:cNvSpPr>
                <a:spLocks noChangeShapeType="1"/>
              </p:cNvSpPr>
              <p:nvPr/>
            </p:nvSpPr>
            <p:spPr bwMode="auto">
              <a:xfrm>
                <a:off x="1935" y="3824"/>
                <a:ext cx="109" cy="0"/>
              </a:xfrm>
              <a:prstGeom prst="line">
                <a:avLst/>
              </a:prstGeom>
              <a:noFill/>
              <a:ln w="25400">
                <a:solidFill>
                  <a:srgbClr val="000000"/>
                </a:solidFill>
                <a:round/>
                <a:headEnd/>
                <a:tailEnd/>
              </a:ln>
            </p:spPr>
            <p:txBody>
              <a:bodyPr/>
              <a:lstStyle/>
              <a:p>
                <a:endParaRPr lang="en-US"/>
              </a:p>
            </p:txBody>
          </p:sp>
          <p:sp>
            <p:nvSpPr>
              <p:cNvPr id="64" name="Line 26">
                <a:extLst>
                  <a:ext uri="{FF2B5EF4-FFF2-40B4-BE49-F238E27FC236}">
                    <a16:creationId xmlns:a16="http://schemas.microsoft.com/office/drawing/2014/main" id="{1C2A8CE6-C242-61E1-4153-0A3A84EC4CB7}"/>
                  </a:ext>
                </a:extLst>
              </p:cNvPr>
              <p:cNvSpPr>
                <a:spLocks noChangeShapeType="1"/>
              </p:cNvSpPr>
              <p:nvPr/>
            </p:nvSpPr>
            <p:spPr bwMode="auto">
              <a:xfrm>
                <a:off x="1935" y="4064"/>
                <a:ext cx="109" cy="0"/>
              </a:xfrm>
              <a:prstGeom prst="line">
                <a:avLst/>
              </a:prstGeom>
              <a:noFill/>
              <a:ln w="25400">
                <a:solidFill>
                  <a:srgbClr val="000000"/>
                </a:solidFill>
                <a:round/>
                <a:headEnd/>
                <a:tailEnd/>
              </a:ln>
            </p:spPr>
            <p:txBody>
              <a:bodyPr/>
              <a:lstStyle/>
              <a:p>
                <a:endParaRPr lang="en-US"/>
              </a:p>
            </p:txBody>
          </p:sp>
          <p:sp>
            <p:nvSpPr>
              <p:cNvPr id="65" name="Freeform 27">
                <a:extLst>
                  <a:ext uri="{FF2B5EF4-FFF2-40B4-BE49-F238E27FC236}">
                    <a16:creationId xmlns:a16="http://schemas.microsoft.com/office/drawing/2014/main" id="{A71C5D12-3C04-B906-9CB3-FFD5B372FD02}"/>
                  </a:ext>
                </a:extLst>
              </p:cNvPr>
              <p:cNvSpPr>
                <a:spLocks/>
              </p:cNvSpPr>
              <p:nvPr/>
            </p:nvSpPr>
            <p:spPr bwMode="auto">
              <a:xfrm>
                <a:off x="2044" y="3824"/>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66" name="Freeform 28">
                <a:extLst>
                  <a:ext uri="{FF2B5EF4-FFF2-40B4-BE49-F238E27FC236}">
                    <a16:creationId xmlns:a16="http://schemas.microsoft.com/office/drawing/2014/main" id="{15C22C28-6AEC-701C-7E16-4786B63043C2}"/>
                  </a:ext>
                </a:extLst>
              </p:cNvPr>
              <p:cNvSpPr>
                <a:spLocks/>
              </p:cNvSpPr>
              <p:nvPr/>
            </p:nvSpPr>
            <p:spPr bwMode="auto">
              <a:xfrm flipV="1">
                <a:off x="2044" y="3933"/>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67" name="Oval 29">
                <a:extLst>
                  <a:ext uri="{FF2B5EF4-FFF2-40B4-BE49-F238E27FC236}">
                    <a16:creationId xmlns:a16="http://schemas.microsoft.com/office/drawing/2014/main" id="{8DD4B77D-6B3A-9C88-D0B8-6A15C6812145}"/>
                  </a:ext>
                </a:extLst>
              </p:cNvPr>
              <p:cNvSpPr>
                <a:spLocks noChangeArrowheads="1"/>
              </p:cNvSpPr>
              <p:nvPr/>
            </p:nvSpPr>
            <p:spPr bwMode="auto">
              <a:xfrm>
                <a:off x="1872" y="3840"/>
                <a:ext cx="78" cy="77"/>
              </a:xfrm>
              <a:prstGeom prst="ellipse">
                <a:avLst/>
              </a:prstGeom>
              <a:noFill/>
              <a:ln w="25400">
                <a:solidFill>
                  <a:schemeClr val="tx1"/>
                </a:solidFill>
                <a:round/>
                <a:headEnd/>
                <a:tailEnd/>
              </a:ln>
            </p:spPr>
            <p:txBody>
              <a:bodyPr wrap="none" anchor="ctr"/>
              <a:lstStyle/>
              <a:p>
                <a:endParaRPr lang="en-US"/>
              </a:p>
            </p:txBody>
          </p:sp>
          <p:sp>
            <p:nvSpPr>
              <p:cNvPr id="68" name="Oval 30">
                <a:extLst>
                  <a:ext uri="{FF2B5EF4-FFF2-40B4-BE49-F238E27FC236}">
                    <a16:creationId xmlns:a16="http://schemas.microsoft.com/office/drawing/2014/main" id="{4CAE9B0C-4FC4-5C43-1CC3-F9A6D3927A8D}"/>
                  </a:ext>
                </a:extLst>
              </p:cNvPr>
              <p:cNvSpPr>
                <a:spLocks noChangeArrowheads="1"/>
              </p:cNvSpPr>
              <p:nvPr/>
            </p:nvSpPr>
            <p:spPr bwMode="auto">
              <a:xfrm>
                <a:off x="1872" y="3984"/>
                <a:ext cx="78" cy="77"/>
              </a:xfrm>
              <a:prstGeom prst="ellipse">
                <a:avLst/>
              </a:prstGeom>
              <a:noFill/>
              <a:ln w="25400">
                <a:solidFill>
                  <a:schemeClr val="tx1"/>
                </a:solidFill>
                <a:round/>
                <a:headEnd/>
                <a:tailEnd/>
              </a:ln>
            </p:spPr>
            <p:txBody>
              <a:bodyPr wrap="none" anchor="ctr"/>
              <a:lstStyle/>
              <a:p>
                <a:endParaRPr lang="en-US"/>
              </a:p>
            </p:txBody>
          </p:sp>
        </p:grpSp>
        <p:grpSp>
          <p:nvGrpSpPr>
            <p:cNvPr id="40" name="Group 31">
              <a:extLst>
                <a:ext uri="{FF2B5EF4-FFF2-40B4-BE49-F238E27FC236}">
                  <a16:creationId xmlns:a16="http://schemas.microsoft.com/office/drawing/2014/main" id="{9C03A6A1-F4AA-CF80-7591-FF936BE5F8BC}"/>
                </a:ext>
              </a:extLst>
            </p:cNvPr>
            <p:cNvGrpSpPr>
              <a:grpSpLocks/>
            </p:cNvGrpSpPr>
            <p:nvPr/>
          </p:nvGrpSpPr>
          <p:grpSpPr bwMode="auto">
            <a:xfrm>
              <a:off x="2306" y="2230"/>
              <a:ext cx="369" cy="240"/>
              <a:chOff x="1872" y="3824"/>
              <a:chExt cx="369" cy="240"/>
            </a:xfrm>
          </p:grpSpPr>
          <p:sp>
            <p:nvSpPr>
              <p:cNvPr id="55" name="Freeform 32">
                <a:extLst>
                  <a:ext uri="{FF2B5EF4-FFF2-40B4-BE49-F238E27FC236}">
                    <a16:creationId xmlns:a16="http://schemas.microsoft.com/office/drawing/2014/main" id="{A8EB47E3-70AB-2DB0-CC8F-83C802F2C9A0}"/>
                  </a:ext>
                </a:extLst>
              </p:cNvPr>
              <p:cNvSpPr>
                <a:spLocks/>
              </p:cNvSpPr>
              <p:nvPr/>
            </p:nvSpPr>
            <p:spPr bwMode="auto">
              <a:xfrm>
                <a:off x="1935" y="3824"/>
                <a:ext cx="44" cy="240"/>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56" name="Line 33">
                <a:extLst>
                  <a:ext uri="{FF2B5EF4-FFF2-40B4-BE49-F238E27FC236}">
                    <a16:creationId xmlns:a16="http://schemas.microsoft.com/office/drawing/2014/main" id="{78BE9B4E-782F-7747-8B12-1CC3F7175608}"/>
                  </a:ext>
                </a:extLst>
              </p:cNvPr>
              <p:cNvSpPr>
                <a:spLocks noChangeShapeType="1"/>
              </p:cNvSpPr>
              <p:nvPr/>
            </p:nvSpPr>
            <p:spPr bwMode="auto">
              <a:xfrm>
                <a:off x="1935" y="3824"/>
                <a:ext cx="109" cy="0"/>
              </a:xfrm>
              <a:prstGeom prst="line">
                <a:avLst/>
              </a:prstGeom>
              <a:noFill/>
              <a:ln w="25400">
                <a:solidFill>
                  <a:srgbClr val="000000"/>
                </a:solidFill>
                <a:round/>
                <a:headEnd/>
                <a:tailEnd/>
              </a:ln>
            </p:spPr>
            <p:txBody>
              <a:bodyPr/>
              <a:lstStyle/>
              <a:p>
                <a:endParaRPr lang="en-US"/>
              </a:p>
            </p:txBody>
          </p:sp>
          <p:sp>
            <p:nvSpPr>
              <p:cNvPr id="57" name="Line 34">
                <a:extLst>
                  <a:ext uri="{FF2B5EF4-FFF2-40B4-BE49-F238E27FC236}">
                    <a16:creationId xmlns:a16="http://schemas.microsoft.com/office/drawing/2014/main" id="{1069F486-6F75-8956-EE5C-BCB86A738AB2}"/>
                  </a:ext>
                </a:extLst>
              </p:cNvPr>
              <p:cNvSpPr>
                <a:spLocks noChangeShapeType="1"/>
              </p:cNvSpPr>
              <p:nvPr/>
            </p:nvSpPr>
            <p:spPr bwMode="auto">
              <a:xfrm>
                <a:off x="1935" y="4064"/>
                <a:ext cx="109" cy="0"/>
              </a:xfrm>
              <a:prstGeom prst="line">
                <a:avLst/>
              </a:prstGeom>
              <a:noFill/>
              <a:ln w="25400">
                <a:solidFill>
                  <a:srgbClr val="000000"/>
                </a:solidFill>
                <a:round/>
                <a:headEnd/>
                <a:tailEnd/>
              </a:ln>
            </p:spPr>
            <p:txBody>
              <a:bodyPr/>
              <a:lstStyle/>
              <a:p>
                <a:endParaRPr lang="en-US"/>
              </a:p>
            </p:txBody>
          </p:sp>
          <p:sp>
            <p:nvSpPr>
              <p:cNvPr id="58" name="Freeform 35">
                <a:extLst>
                  <a:ext uri="{FF2B5EF4-FFF2-40B4-BE49-F238E27FC236}">
                    <a16:creationId xmlns:a16="http://schemas.microsoft.com/office/drawing/2014/main" id="{F10C5880-6FEB-A63E-78A9-4734EFDEFBB1}"/>
                  </a:ext>
                </a:extLst>
              </p:cNvPr>
              <p:cNvSpPr>
                <a:spLocks/>
              </p:cNvSpPr>
              <p:nvPr/>
            </p:nvSpPr>
            <p:spPr bwMode="auto">
              <a:xfrm>
                <a:off x="2044" y="3824"/>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59" name="Freeform 36">
                <a:extLst>
                  <a:ext uri="{FF2B5EF4-FFF2-40B4-BE49-F238E27FC236}">
                    <a16:creationId xmlns:a16="http://schemas.microsoft.com/office/drawing/2014/main" id="{61F65AA8-56F6-9118-810D-264E9EF52DE4}"/>
                  </a:ext>
                </a:extLst>
              </p:cNvPr>
              <p:cNvSpPr>
                <a:spLocks/>
              </p:cNvSpPr>
              <p:nvPr/>
            </p:nvSpPr>
            <p:spPr bwMode="auto">
              <a:xfrm flipV="1">
                <a:off x="2044" y="3933"/>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60" name="Oval 37">
                <a:extLst>
                  <a:ext uri="{FF2B5EF4-FFF2-40B4-BE49-F238E27FC236}">
                    <a16:creationId xmlns:a16="http://schemas.microsoft.com/office/drawing/2014/main" id="{7B030E02-5BEE-79CD-2DC1-B572AF7332F1}"/>
                  </a:ext>
                </a:extLst>
              </p:cNvPr>
              <p:cNvSpPr>
                <a:spLocks noChangeArrowheads="1"/>
              </p:cNvSpPr>
              <p:nvPr/>
            </p:nvSpPr>
            <p:spPr bwMode="auto">
              <a:xfrm>
                <a:off x="1872" y="3840"/>
                <a:ext cx="78" cy="77"/>
              </a:xfrm>
              <a:prstGeom prst="ellipse">
                <a:avLst/>
              </a:prstGeom>
              <a:noFill/>
              <a:ln w="25400">
                <a:solidFill>
                  <a:schemeClr val="tx1"/>
                </a:solidFill>
                <a:round/>
                <a:headEnd/>
                <a:tailEnd/>
              </a:ln>
            </p:spPr>
            <p:txBody>
              <a:bodyPr wrap="none" anchor="ctr"/>
              <a:lstStyle/>
              <a:p>
                <a:endParaRPr lang="en-US"/>
              </a:p>
            </p:txBody>
          </p:sp>
          <p:sp>
            <p:nvSpPr>
              <p:cNvPr id="61" name="Oval 38">
                <a:extLst>
                  <a:ext uri="{FF2B5EF4-FFF2-40B4-BE49-F238E27FC236}">
                    <a16:creationId xmlns:a16="http://schemas.microsoft.com/office/drawing/2014/main" id="{2627FC14-2673-D972-1B70-2304ECB47156}"/>
                  </a:ext>
                </a:extLst>
              </p:cNvPr>
              <p:cNvSpPr>
                <a:spLocks noChangeArrowheads="1"/>
              </p:cNvSpPr>
              <p:nvPr/>
            </p:nvSpPr>
            <p:spPr bwMode="auto">
              <a:xfrm>
                <a:off x="1872" y="3984"/>
                <a:ext cx="78" cy="77"/>
              </a:xfrm>
              <a:prstGeom prst="ellipse">
                <a:avLst/>
              </a:prstGeom>
              <a:noFill/>
              <a:ln w="25400">
                <a:solidFill>
                  <a:schemeClr val="tx1"/>
                </a:solidFill>
                <a:round/>
                <a:headEnd/>
                <a:tailEnd/>
              </a:ln>
            </p:spPr>
            <p:txBody>
              <a:bodyPr wrap="none" anchor="ctr"/>
              <a:lstStyle/>
              <a:p>
                <a:endParaRPr lang="en-US"/>
              </a:p>
            </p:txBody>
          </p:sp>
        </p:grpSp>
        <p:grpSp>
          <p:nvGrpSpPr>
            <p:cNvPr id="41" name="Group 39">
              <a:extLst>
                <a:ext uri="{FF2B5EF4-FFF2-40B4-BE49-F238E27FC236}">
                  <a16:creationId xmlns:a16="http://schemas.microsoft.com/office/drawing/2014/main" id="{2343C965-DD49-7EC2-CB32-8E96262DB998}"/>
                </a:ext>
              </a:extLst>
            </p:cNvPr>
            <p:cNvGrpSpPr>
              <a:grpSpLocks/>
            </p:cNvGrpSpPr>
            <p:nvPr/>
          </p:nvGrpSpPr>
          <p:grpSpPr bwMode="auto">
            <a:xfrm>
              <a:off x="1655" y="1680"/>
              <a:ext cx="399" cy="228"/>
              <a:chOff x="1648" y="1680"/>
              <a:chExt cx="406" cy="228"/>
            </a:xfrm>
          </p:grpSpPr>
          <p:sp>
            <p:nvSpPr>
              <p:cNvPr id="53" name="Oval 40">
                <a:extLst>
                  <a:ext uri="{FF2B5EF4-FFF2-40B4-BE49-F238E27FC236}">
                    <a16:creationId xmlns:a16="http://schemas.microsoft.com/office/drawing/2014/main" id="{243E5585-79CF-E7D3-98EF-921698D035C4}"/>
                  </a:ext>
                </a:extLst>
              </p:cNvPr>
              <p:cNvSpPr>
                <a:spLocks noChangeArrowheads="1"/>
              </p:cNvSpPr>
              <p:nvPr/>
            </p:nvSpPr>
            <p:spPr bwMode="auto">
              <a:xfrm>
                <a:off x="1976" y="1750"/>
                <a:ext cx="78" cy="77"/>
              </a:xfrm>
              <a:prstGeom prst="ellipse">
                <a:avLst/>
              </a:prstGeom>
              <a:noFill/>
              <a:ln w="25400">
                <a:solidFill>
                  <a:schemeClr val="tx1"/>
                </a:solidFill>
                <a:round/>
                <a:headEnd/>
                <a:tailEnd/>
              </a:ln>
            </p:spPr>
            <p:txBody>
              <a:bodyPr wrap="none" anchor="ctr"/>
              <a:lstStyle/>
              <a:p>
                <a:endParaRPr lang="en-US"/>
              </a:p>
            </p:txBody>
          </p:sp>
          <p:sp>
            <p:nvSpPr>
              <p:cNvPr id="54" name="AutoShape 41">
                <a:extLst>
                  <a:ext uri="{FF2B5EF4-FFF2-40B4-BE49-F238E27FC236}">
                    <a16:creationId xmlns:a16="http://schemas.microsoft.com/office/drawing/2014/main" id="{FC5D5942-54CF-3C6A-D51C-0F0A81E7319D}"/>
                  </a:ext>
                </a:extLst>
              </p:cNvPr>
              <p:cNvSpPr>
                <a:spLocks noChangeArrowheads="1"/>
              </p:cNvSpPr>
              <p:nvPr/>
            </p:nvSpPr>
            <p:spPr bwMode="auto">
              <a:xfrm>
                <a:off x="1648" y="1680"/>
                <a:ext cx="313" cy="228"/>
              </a:xfrm>
              <a:prstGeom prst="flowChartDelay">
                <a:avLst/>
              </a:prstGeom>
              <a:noFill/>
              <a:ln w="25400">
                <a:solidFill>
                  <a:schemeClr val="tx1"/>
                </a:solidFill>
                <a:miter lim="800000"/>
                <a:headEnd/>
                <a:tailEnd/>
              </a:ln>
            </p:spPr>
            <p:txBody>
              <a:bodyPr wrap="none" anchor="ctr"/>
              <a:lstStyle/>
              <a:p>
                <a:endParaRPr lang="en-US"/>
              </a:p>
            </p:txBody>
          </p:sp>
        </p:grpSp>
        <p:grpSp>
          <p:nvGrpSpPr>
            <p:cNvPr id="42" name="Group 42">
              <a:extLst>
                <a:ext uri="{FF2B5EF4-FFF2-40B4-BE49-F238E27FC236}">
                  <a16:creationId xmlns:a16="http://schemas.microsoft.com/office/drawing/2014/main" id="{DA055C2B-B83E-9321-6F29-0306A7EFB07E}"/>
                </a:ext>
              </a:extLst>
            </p:cNvPr>
            <p:cNvGrpSpPr>
              <a:grpSpLocks/>
            </p:cNvGrpSpPr>
            <p:nvPr/>
          </p:nvGrpSpPr>
          <p:grpSpPr bwMode="auto">
            <a:xfrm>
              <a:off x="1655" y="2304"/>
              <a:ext cx="399" cy="228"/>
              <a:chOff x="1648" y="2304"/>
              <a:chExt cx="406" cy="228"/>
            </a:xfrm>
          </p:grpSpPr>
          <p:sp>
            <p:nvSpPr>
              <p:cNvPr id="51" name="Oval 43">
                <a:extLst>
                  <a:ext uri="{FF2B5EF4-FFF2-40B4-BE49-F238E27FC236}">
                    <a16:creationId xmlns:a16="http://schemas.microsoft.com/office/drawing/2014/main" id="{52E04A4B-DA26-6C5D-AD23-42BD0C3EB2CF}"/>
                  </a:ext>
                </a:extLst>
              </p:cNvPr>
              <p:cNvSpPr>
                <a:spLocks noChangeArrowheads="1"/>
              </p:cNvSpPr>
              <p:nvPr/>
            </p:nvSpPr>
            <p:spPr bwMode="auto">
              <a:xfrm>
                <a:off x="1976" y="2374"/>
                <a:ext cx="78" cy="77"/>
              </a:xfrm>
              <a:prstGeom prst="ellipse">
                <a:avLst/>
              </a:prstGeom>
              <a:noFill/>
              <a:ln w="25400">
                <a:solidFill>
                  <a:schemeClr val="tx1"/>
                </a:solidFill>
                <a:round/>
                <a:headEnd/>
                <a:tailEnd/>
              </a:ln>
            </p:spPr>
            <p:txBody>
              <a:bodyPr wrap="none" anchor="ctr"/>
              <a:lstStyle/>
              <a:p>
                <a:endParaRPr lang="en-US"/>
              </a:p>
            </p:txBody>
          </p:sp>
          <p:sp>
            <p:nvSpPr>
              <p:cNvPr id="52" name="AutoShape 44">
                <a:extLst>
                  <a:ext uri="{FF2B5EF4-FFF2-40B4-BE49-F238E27FC236}">
                    <a16:creationId xmlns:a16="http://schemas.microsoft.com/office/drawing/2014/main" id="{C8F56C52-A7F7-1A0D-FBB5-A73ACE4237D1}"/>
                  </a:ext>
                </a:extLst>
              </p:cNvPr>
              <p:cNvSpPr>
                <a:spLocks noChangeArrowheads="1"/>
              </p:cNvSpPr>
              <p:nvPr/>
            </p:nvSpPr>
            <p:spPr bwMode="auto">
              <a:xfrm>
                <a:off x="1648" y="2304"/>
                <a:ext cx="313" cy="228"/>
              </a:xfrm>
              <a:prstGeom prst="flowChartDelay">
                <a:avLst/>
              </a:prstGeom>
              <a:noFill/>
              <a:ln w="25400">
                <a:solidFill>
                  <a:schemeClr val="tx1"/>
                </a:solidFill>
                <a:miter lim="800000"/>
                <a:headEnd/>
                <a:tailEnd/>
              </a:ln>
            </p:spPr>
            <p:txBody>
              <a:bodyPr wrap="none" anchor="ctr"/>
              <a:lstStyle/>
              <a:p>
                <a:endParaRPr lang="en-US"/>
              </a:p>
            </p:txBody>
          </p:sp>
        </p:grpSp>
        <p:sp>
          <p:nvSpPr>
            <p:cNvPr id="43" name="Line 45">
              <a:extLst>
                <a:ext uri="{FF2B5EF4-FFF2-40B4-BE49-F238E27FC236}">
                  <a16:creationId xmlns:a16="http://schemas.microsoft.com/office/drawing/2014/main" id="{F239A694-3072-FD54-8A22-5046630E5C3B}"/>
                </a:ext>
              </a:extLst>
            </p:cNvPr>
            <p:cNvSpPr>
              <a:spLocks noChangeShapeType="1"/>
            </p:cNvSpPr>
            <p:nvPr/>
          </p:nvSpPr>
          <p:spPr bwMode="auto">
            <a:xfrm>
              <a:off x="1360" y="1728"/>
              <a:ext cx="300" cy="0"/>
            </a:xfrm>
            <a:prstGeom prst="line">
              <a:avLst/>
            </a:prstGeom>
            <a:noFill/>
            <a:ln w="19050">
              <a:solidFill>
                <a:schemeClr val="tx1"/>
              </a:solidFill>
              <a:round/>
              <a:headEnd/>
              <a:tailEnd/>
            </a:ln>
          </p:spPr>
          <p:txBody>
            <a:bodyPr wrap="none" anchor="ctr"/>
            <a:lstStyle/>
            <a:p>
              <a:endParaRPr lang="en-US"/>
            </a:p>
          </p:txBody>
        </p:sp>
        <p:sp>
          <p:nvSpPr>
            <p:cNvPr id="44" name="Line 46">
              <a:extLst>
                <a:ext uri="{FF2B5EF4-FFF2-40B4-BE49-F238E27FC236}">
                  <a16:creationId xmlns:a16="http://schemas.microsoft.com/office/drawing/2014/main" id="{A1B47C42-8AA1-1F07-54F0-F3A864B3B433}"/>
                </a:ext>
              </a:extLst>
            </p:cNvPr>
            <p:cNvSpPr>
              <a:spLocks noChangeShapeType="1"/>
            </p:cNvSpPr>
            <p:nvPr/>
          </p:nvSpPr>
          <p:spPr bwMode="auto">
            <a:xfrm>
              <a:off x="1360" y="2496"/>
              <a:ext cx="300" cy="0"/>
            </a:xfrm>
            <a:prstGeom prst="line">
              <a:avLst/>
            </a:prstGeom>
            <a:noFill/>
            <a:ln w="19050">
              <a:solidFill>
                <a:schemeClr val="tx1"/>
              </a:solidFill>
              <a:round/>
              <a:headEnd/>
              <a:tailEnd/>
            </a:ln>
          </p:spPr>
          <p:txBody>
            <a:bodyPr wrap="none" anchor="ctr"/>
            <a:lstStyle/>
            <a:p>
              <a:endParaRPr lang="en-US"/>
            </a:p>
          </p:txBody>
        </p:sp>
        <p:sp>
          <p:nvSpPr>
            <p:cNvPr id="45" name="Line 47">
              <a:extLst>
                <a:ext uri="{FF2B5EF4-FFF2-40B4-BE49-F238E27FC236}">
                  <a16:creationId xmlns:a16="http://schemas.microsoft.com/office/drawing/2014/main" id="{E6486EB6-2252-2EAE-99C3-18192FBA31FC}"/>
                </a:ext>
              </a:extLst>
            </p:cNvPr>
            <p:cNvSpPr>
              <a:spLocks noChangeShapeType="1"/>
            </p:cNvSpPr>
            <p:nvPr/>
          </p:nvSpPr>
          <p:spPr bwMode="auto">
            <a:xfrm>
              <a:off x="1552" y="1872"/>
              <a:ext cx="108" cy="0"/>
            </a:xfrm>
            <a:prstGeom prst="line">
              <a:avLst/>
            </a:prstGeom>
            <a:noFill/>
            <a:ln w="19050">
              <a:solidFill>
                <a:schemeClr val="tx1"/>
              </a:solidFill>
              <a:round/>
              <a:headEnd/>
              <a:tailEnd/>
            </a:ln>
          </p:spPr>
          <p:txBody>
            <a:bodyPr wrap="none" anchor="ctr"/>
            <a:lstStyle/>
            <a:p>
              <a:endParaRPr lang="en-US"/>
            </a:p>
          </p:txBody>
        </p:sp>
        <p:sp>
          <p:nvSpPr>
            <p:cNvPr id="46" name="Line 48">
              <a:extLst>
                <a:ext uri="{FF2B5EF4-FFF2-40B4-BE49-F238E27FC236}">
                  <a16:creationId xmlns:a16="http://schemas.microsoft.com/office/drawing/2014/main" id="{AEE068DE-FA22-800B-7731-F3C827A10786}"/>
                </a:ext>
              </a:extLst>
            </p:cNvPr>
            <p:cNvSpPr>
              <a:spLocks noChangeShapeType="1"/>
            </p:cNvSpPr>
            <p:nvPr/>
          </p:nvSpPr>
          <p:spPr bwMode="auto">
            <a:xfrm>
              <a:off x="1552" y="2352"/>
              <a:ext cx="108" cy="0"/>
            </a:xfrm>
            <a:prstGeom prst="line">
              <a:avLst/>
            </a:prstGeom>
            <a:noFill/>
            <a:ln w="19050">
              <a:solidFill>
                <a:schemeClr val="tx1"/>
              </a:solidFill>
              <a:round/>
              <a:headEnd/>
              <a:tailEnd/>
            </a:ln>
          </p:spPr>
          <p:txBody>
            <a:bodyPr wrap="none" anchor="ctr"/>
            <a:lstStyle/>
            <a:p>
              <a:endParaRPr lang="en-US"/>
            </a:p>
          </p:txBody>
        </p:sp>
        <p:sp>
          <p:nvSpPr>
            <p:cNvPr id="47" name="Line 49">
              <a:extLst>
                <a:ext uri="{FF2B5EF4-FFF2-40B4-BE49-F238E27FC236}">
                  <a16:creationId xmlns:a16="http://schemas.microsoft.com/office/drawing/2014/main" id="{5D6CA4D8-2EAD-9FF3-0347-8102B983CEE6}"/>
                </a:ext>
              </a:extLst>
            </p:cNvPr>
            <p:cNvSpPr>
              <a:spLocks noChangeShapeType="1"/>
            </p:cNvSpPr>
            <p:nvPr/>
          </p:nvSpPr>
          <p:spPr bwMode="auto">
            <a:xfrm rot="5400000">
              <a:off x="1312" y="2112"/>
              <a:ext cx="480" cy="0"/>
            </a:xfrm>
            <a:prstGeom prst="line">
              <a:avLst/>
            </a:prstGeom>
            <a:noFill/>
            <a:ln w="19050">
              <a:solidFill>
                <a:schemeClr val="tx1"/>
              </a:solidFill>
              <a:round/>
              <a:headEnd/>
              <a:tailEnd/>
            </a:ln>
          </p:spPr>
          <p:txBody>
            <a:bodyPr wrap="none" anchor="ctr"/>
            <a:lstStyle/>
            <a:p>
              <a:endParaRPr lang="en-US"/>
            </a:p>
          </p:txBody>
        </p:sp>
        <p:sp>
          <p:nvSpPr>
            <p:cNvPr id="48" name="Line 50">
              <a:extLst>
                <a:ext uri="{FF2B5EF4-FFF2-40B4-BE49-F238E27FC236}">
                  <a16:creationId xmlns:a16="http://schemas.microsoft.com/office/drawing/2014/main" id="{53D3406F-B483-58EE-82F2-30C39DA61B1A}"/>
                </a:ext>
              </a:extLst>
            </p:cNvPr>
            <p:cNvSpPr>
              <a:spLocks noChangeShapeType="1"/>
            </p:cNvSpPr>
            <p:nvPr/>
          </p:nvSpPr>
          <p:spPr bwMode="auto">
            <a:xfrm>
              <a:off x="1360" y="2112"/>
              <a:ext cx="204" cy="0"/>
            </a:xfrm>
            <a:prstGeom prst="line">
              <a:avLst/>
            </a:prstGeom>
            <a:noFill/>
            <a:ln w="19050">
              <a:solidFill>
                <a:schemeClr val="tx1"/>
              </a:solidFill>
              <a:round/>
              <a:headEnd/>
              <a:tailEnd/>
            </a:ln>
          </p:spPr>
          <p:txBody>
            <a:bodyPr wrap="none" anchor="ctr"/>
            <a:lstStyle/>
            <a:p>
              <a:endParaRPr lang="en-US"/>
            </a:p>
          </p:txBody>
        </p:sp>
        <p:sp>
          <p:nvSpPr>
            <p:cNvPr id="49" name="Oval 51">
              <a:extLst>
                <a:ext uri="{FF2B5EF4-FFF2-40B4-BE49-F238E27FC236}">
                  <a16:creationId xmlns:a16="http://schemas.microsoft.com/office/drawing/2014/main" id="{7213FBD6-2877-3544-390B-B8D802038D48}"/>
                </a:ext>
              </a:extLst>
            </p:cNvPr>
            <p:cNvSpPr>
              <a:spLocks noChangeArrowheads="1"/>
            </p:cNvSpPr>
            <p:nvPr/>
          </p:nvSpPr>
          <p:spPr bwMode="auto">
            <a:xfrm>
              <a:off x="1521" y="2088"/>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50" name="Text Box 52">
              <a:extLst>
                <a:ext uri="{FF2B5EF4-FFF2-40B4-BE49-F238E27FC236}">
                  <a16:creationId xmlns:a16="http://schemas.microsoft.com/office/drawing/2014/main" id="{37890815-3CC0-F67E-D4F3-1395D37FC410}"/>
                </a:ext>
              </a:extLst>
            </p:cNvPr>
            <p:cNvSpPr txBox="1">
              <a:spLocks noChangeArrowheads="1"/>
            </p:cNvSpPr>
            <p:nvPr/>
          </p:nvSpPr>
          <p:spPr bwMode="auto">
            <a:xfrm>
              <a:off x="1056" y="1984"/>
              <a:ext cx="348" cy="231"/>
            </a:xfrm>
            <a:prstGeom prst="rect">
              <a:avLst/>
            </a:prstGeom>
            <a:noFill/>
            <a:ln w="9525">
              <a:noFill/>
              <a:miter lim="800000"/>
              <a:headEnd/>
              <a:tailEnd/>
            </a:ln>
          </p:spPr>
          <p:txBody>
            <a:bodyPr>
              <a:spAutoFit/>
            </a:bodyPr>
            <a:lstStyle/>
            <a:p>
              <a:pPr eaLnBrk="0" hangingPunct="0">
                <a:spcBef>
                  <a:spcPct val="50000"/>
                </a:spcBef>
              </a:pPr>
              <a:r>
                <a:rPr lang="en-GB" i="1"/>
                <a:t>EN</a:t>
              </a:r>
              <a:endParaRPr lang="en-GB"/>
            </a:p>
          </p:txBody>
        </p:sp>
      </p:grpSp>
      <p:grpSp>
        <p:nvGrpSpPr>
          <p:cNvPr id="69" name="Group 53">
            <a:extLst>
              <a:ext uri="{FF2B5EF4-FFF2-40B4-BE49-F238E27FC236}">
                <a16:creationId xmlns:a16="http://schemas.microsoft.com/office/drawing/2014/main" id="{0C7F1F7E-955F-B3E5-9C56-9CBD839750B0}"/>
              </a:ext>
            </a:extLst>
          </p:cNvPr>
          <p:cNvGrpSpPr>
            <a:grpSpLocks/>
          </p:cNvGrpSpPr>
          <p:nvPr/>
        </p:nvGrpSpPr>
        <p:grpSpPr bwMode="auto">
          <a:xfrm>
            <a:off x="5882106" y="5243747"/>
            <a:ext cx="2040038" cy="1165736"/>
            <a:chOff x="3792" y="1776"/>
            <a:chExt cx="1344" cy="768"/>
          </a:xfrm>
        </p:grpSpPr>
        <p:sp>
          <p:nvSpPr>
            <p:cNvPr id="70" name="Rectangle 54">
              <a:extLst>
                <a:ext uri="{FF2B5EF4-FFF2-40B4-BE49-F238E27FC236}">
                  <a16:creationId xmlns:a16="http://schemas.microsoft.com/office/drawing/2014/main" id="{622F2951-AD06-65CB-DA40-7AB1BF64E7F5}"/>
                </a:ext>
              </a:extLst>
            </p:cNvPr>
            <p:cNvSpPr>
              <a:spLocks noChangeArrowheads="1"/>
            </p:cNvSpPr>
            <p:nvPr/>
          </p:nvSpPr>
          <p:spPr bwMode="auto">
            <a:xfrm>
              <a:off x="4032" y="1776"/>
              <a:ext cx="576" cy="768"/>
            </a:xfrm>
            <a:prstGeom prst="rect">
              <a:avLst/>
            </a:prstGeom>
            <a:noFill/>
            <a:ln w="25400">
              <a:solidFill>
                <a:schemeClr val="tx1"/>
              </a:solidFill>
              <a:miter lim="800000"/>
              <a:headEnd/>
              <a:tailEnd/>
            </a:ln>
          </p:spPr>
          <p:txBody>
            <a:bodyPr wrap="none" anchor="ctr"/>
            <a:lstStyle/>
            <a:p>
              <a:endParaRPr lang="en-US"/>
            </a:p>
          </p:txBody>
        </p:sp>
        <p:sp>
          <p:nvSpPr>
            <p:cNvPr id="71" name="Line 55">
              <a:extLst>
                <a:ext uri="{FF2B5EF4-FFF2-40B4-BE49-F238E27FC236}">
                  <a16:creationId xmlns:a16="http://schemas.microsoft.com/office/drawing/2014/main" id="{4FE29EB8-74B6-DA44-4502-93194E80ACC8}"/>
                </a:ext>
              </a:extLst>
            </p:cNvPr>
            <p:cNvSpPr>
              <a:spLocks noChangeShapeType="1"/>
            </p:cNvSpPr>
            <p:nvPr/>
          </p:nvSpPr>
          <p:spPr bwMode="auto">
            <a:xfrm>
              <a:off x="3792" y="1920"/>
              <a:ext cx="240" cy="0"/>
            </a:xfrm>
            <a:prstGeom prst="line">
              <a:avLst/>
            </a:prstGeom>
            <a:noFill/>
            <a:ln w="19050">
              <a:solidFill>
                <a:schemeClr val="tx1"/>
              </a:solidFill>
              <a:round/>
              <a:headEnd/>
              <a:tailEnd/>
            </a:ln>
          </p:spPr>
          <p:txBody>
            <a:bodyPr wrap="none" anchor="ctr"/>
            <a:lstStyle/>
            <a:p>
              <a:endParaRPr lang="en-US"/>
            </a:p>
          </p:txBody>
        </p:sp>
        <p:sp>
          <p:nvSpPr>
            <p:cNvPr id="72" name="Line 56">
              <a:extLst>
                <a:ext uri="{FF2B5EF4-FFF2-40B4-BE49-F238E27FC236}">
                  <a16:creationId xmlns:a16="http://schemas.microsoft.com/office/drawing/2014/main" id="{720463CA-40C0-5C70-AB54-B1DA8B0A5AD0}"/>
                </a:ext>
              </a:extLst>
            </p:cNvPr>
            <p:cNvSpPr>
              <a:spLocks noChangeShapeType="1"/>
            </p:cNvSpPr>
            <p:nvPr/>
          </p:nvSpPr>
          <p:spPr bwMode="auto">
            <a:xfrm>
              <a:off x="3792" y="2400"/>
              <a:ext cx="240" cy="0"/>
            </a:xfrm>
            <a:prstGeom prst="line">
              <a:avLst/>
            </a:prstGeom>
            <a:noFill/>
            <a:ln w="19050">
              <a:solidFill>
                <a:schemeClr val="tx1"/>
              </a:solidFill>
              <a:round/>
              <a:headEnd/>
              <a:tailEnd/>
            </a:ln>
          </p:spPr>
          <p:txBody>
            <a:bodyPr wrap="none" anchor="ctr"/>
            <a:lstStyle/>
            <a:p>
              <a:endParaRPr lang="en-US"/>
            </a:p>
          </p:txBody>
        </p:sp>
        <p:sp>
          <p:nvSpPr>
            <p:cNvPr id="73" name="Oval 57">
              <a:extLst>
                <a:ext uri="{FF2B5EF4-FFF2-40B4-BE49-F238E27FC236}">
                  <a16:creationId xmlns:a16="http://schemas.microsoft.com/office/drawing/2014/main" id="{DBD3CC33-0C83-6E5B-0D42-48BF22CEF439}"/>
                </a:ext>
              </a:extLst>
            </p:cNvPr>
            <p:cNvSpPr>
              <a:spLocks noChangeArrowheads="1"/>
            </p:cNvSpPr>
            <p:nvPr/>
          </p:nvSpPr>
          <p:spPr bwMode="auto">
            <a:xfrm>
              <a:off x="4608" y="2329"/>
              <a:ext cx="48" cy="48"/>
            </a:xfrm>
            <a:prstGeom prst="ellipse">
              <a:avLst/>
            </a:prstGeom>
            <a:noFill/>
            <a:ln w="19050">
              <a:solidFill>
                <a:schemeClr val="tx1"/>
              </a:solidFill>
              <a:round/>
              <a:headEnd/>
              <a:tailEnd/>
            </a:ln>
          </p:spPr>
          <p:txBody>
            <a:bodyPr wrap="none" anchor="ctr"/>
            <a:lstStyle/>
            <a:p>
              <a:endParaRPr lang="en-US"/>
            </a:p>
          </p:txBody>
        </p:sp>
        <p:sp>
          <p:nvSpPr>
            <p:cNvPr id="74" name="Line 58">
              <a:extLst>
                <a:ext uri="{FF2B5EF4-FFF2-40B4-BE49-F238E27FC236}">
                  <a16:creationId xmlns:a16="http://schemas.microsoft.com/office/drawing/2014/main" id="{F044D679-DF17-AC20-AB65-0DD7E729A686}"/>
                </a:ext>
              </a:extLst>
            </p:cNvPr>
            <p:cNvSpPr>
              <a:spLocks noChangeShapeType="1"/>
            </p:cNvSpPr>
            <p:nvPr/>
          </p:nvSpPr>
          <p:spPr bwMode="auto">
            <a:xfrm>
              <a:off x="4608" y="1968"/>
              <a:ext cx="240" cy="0"/>
            </a:xfrm>
            <a:prstGeom prst="line">
              <a:avLst/>
            </a:prstGeom>
            <a:noFill/>
            <a:ln w="19050">
              <a:solidFill>
                <a:schemeClr val="tx1"/>
              </a:solidFill>
              <a:round/>
              <a:headEnd/>
              <a:tailEnd/>
            </a:ln>
          </p:spPr>
          <p:txBody>
            <a:bodyPr wrap="none" anchor="ctr"/>
            <a:lstStyle/>
            <a:p>
              <a:endParaRPr lang="en-US"/>
            </a:p>
          </p:txBody>
        </p:sp>
        <p:sp>
          <p:nvSpPr>
            <p:cNvPr id="75" name="Line 59">
              <a:extLst>
                <a:ext uri="{FF2B5EF4-FFF2-40B4-BE49-F238E27FC236}">
                  <a16:creationId xmlns:a16="http://schemas.microsoft.com/office/drawing/2014/main" id="{C82B6A8E-BDD4-B461-B0C5-D1087A3B0EF0}"/>
                </a:ext>
              </a:extLst>
            </p:cNvPr>
            <p:cNvSpPr>
              <a:spLocks noChangeShapeType="1"/>
            </p:cNvSpPr>
            <p:nvPr/>
          </p:nvSpPr>
          <p:spPr bwMode="auto">
            <a:xfrm flipV="1">
              <a:off x="4656" y="2352"/>
              <a:ext cx="192" cy="0"/>
            </a:xfrm>
            <a:prstGeom prst="line">
              <a:avLst/>
            </a:prstGeom>
            <a:noFill/>
            <a:ln w="19050">
              <a:solidFill>
                <a:schemeClr val="tx1"/>
              </a:solidFill>
              <a:round/>
              <a:headEnd/>
              <a:tailEnd/>
            </a:ln>
          </p:spPr>
          <p:txBody>
            <a:bodyPr wrap="none" anchor="ctr"/>
            <a:lstStyle/>
            <a:p>
              <a:endParaRPr lang="en-US"/>
            </a:p>
          </p:txBody>
        </p:sp>
        <p:sp>
          <p:nvSpPr>
            <p:cNvPr id="76" name="Text Box 60">
              <a:extLst>
                <a:ext uri="{FF2B5EF4-FFF2-40B4-BE49-F238E27FC236}">
                  <a16:creationId xmlns:a16="http://schemas.microsoft.com/office/drawing/2014/main" id="{2A12ABFC-A908-757F-3EBC-C01B16ABB7F9}"/>
                </a:ext>
              </a:extLst>
            </p:cNvPr>
            <p:cNvSpPr txBox="1">
              <a:spLocks noChangeArrowheads="1"/>
            </p:cNvSpPr>
            <p:nvPr/>
          </p:nvSpPr>
          <p:spPr bwMode="auto">
            <a:xfrm>
              <a:off x="4032" y="1824"/>
              <a:ext cx="336" cy="674"/>
            </a:xfrm>
            <a:prstGeom prst="rect">
              <a:avLst/>
            </a:prstGeom>
            <a:noFill/>
            <a:ln w="9525">
              <a:noFill/>
              <a:miter lim="800000"/>
              <a:headEnd/>
              <a:tailEnd/>
            </a:ln>
          </p:spPr>
          <p:txBody>
            <a:bodyPr>
              <a:spAutoFit/>
            </a:bodyPr>
            <a:lstStyle/>
            <a:p>
              <a:pPr eaLnBrk="0" hangingPunct="0">
                <a:spcBef>
                  <a:spcPct val="50000"/>
                </a:spcBef>
              </a:pPr>
              <a:r>
                <a:rPr lang="en-US" sz="1600" b="1" i="1"/>
                <a:t>S</a:t>
              </a:r>
            </a:p>
            <a:p>
              <a:pPr eaLnBrk="0" hangingPunct="0">
                <a:spcBef>
                  <a:spcPct val="50000"/>
                </a:spcBef>
              </a:pPr>
              <a:r>
                <a:rPr lang="en-US" sz="1600" b="1" i="1"/>
                <a:t>EN</a:t>
              </a:r>
            </a:p>
            <a:p>
              <a:pPr eaLnBrk="0" hangingPunct="0">
                <a:spcBef>
                  <a:spcPct val="50000"/>
                </a:spcBef>
              </a:pPr>
              <a:r>
                <a:rPr lang="en-US" sz="1600" b="1" i="1"/>
                <a:t>R</a:t>
              </a:r>
            </a:p>
          </p:txBody>
        </p:sp>
        <p:sp>
          <p:nvSpPr>
            <p:cNvPr id="77" name="Rectangle 61">
              <a:extLst>
                <a:ext uri="{FF2B5EF4-FFF2-40B4-BE49-F238E27FC236}">
                  <a16:creationId xmlns:a16="http://schemas.microsoft.com/office/drawing/2014/main" id="{3D2EAF66-8392-AE87-2684-B3103092C0BE}"/>
                </a:ext>
              </a:extLst>
            </p:cNvPr>
            <p:cNvSpPr>
              <a:spLocks noChangeArrowheads="1"/>
            </p:cNvSpPr>
            <p:nvPr/>
          </p:nvSpPr>
          <p:spPr bwMode="auto">
            <a:xfrm>
              <a:off x="4848" y="1872"/>
              <a:ext cx="288" cy="612"/>
            </a:xfrm>
            <a:prstGeom prst="rect">
              <a:avLst/>
            </a:prstGeom>
            <a:noFill/>
            <a:ln w="9525">
              <a:noFill/>
              <a:miter lim="800000"/>
              <a:headEnd/>
              <a:tailEnd/>
            </a:ln>
          </p:spPr>
          <p:txBody>
            <a:bodyPr>
              <a:spAutoFit/>
            </a:bodyPr>
            <a:lstStyle/>
            <a:p>
              <a:pPr eaLnBrk="0" hangingPunct="0">
                <a:spcBef>
                  <a:spcPct val="30000"/>
                </a:spcBef>
              </a:pPr>
              <a:r>
                <a:rPr lang="en-US" sz="1600" b="1" i="1"/>
                <a:t>Q</a:t>
              </a:r>
            </a:p>
            <a:p>
              <a:pPr eaLnBrk="0" hangingPunct="0">
                <a:spcBef>
                  <a:spcPct val="30000"/>
                </a:spcBef>
              </a:pPr>
              <a:endParaRPr lang="en-US" sz="1600" b="1" i="1"/>
            </a:p>
            <a:p>
              <a:pPr eaLnBrk="0" hangingPunct="0">
                <a:spcBef>
                  <a:spcPct val="30000"/>
                </a:spcBef>
              </a:pPr>
              <a:r>
                <a:rPr lang="en-US" sz="1600" b="1" i="1"/>
                <a:t>Q'</a:t>
              </a:r>
            </a:p>
          </p:txBody>
        </p:sp>
        <p:sp>
          <p:nvSpPr>
            <p:cNvPr id="78" name="Line 62">
              <a:extLst>
                <a:ext uri="{FF2B5EF4-FFF2-40B4-BE49-F238E27FC236}">
                  <a16:creationId xmlns:a16="http://schemas.microsoft.com/office/drawing/2014/main" id="{3F4CF577-3427-EA8C-30CB-3F44B6A7FE7C}"/>
                </a:ext>
              </a:extLst>
            </p:cNvPr>
            <p:cNvSpPr>
              <a:spLocks noChangeShapeType="1"/>
            </p:cNvSpPr>
            <p:nvPr/>
          </p:nvSpPr>
          <p:spPr bwMode="auto">
            <a:xfrm>
              <a:off x="3792" y="2160"/>
              <a:ext cx="240" cy="0"/>
            </a:xfrm>
            <a:prstGeom prst="line">
              <a:avLst/>
            </a:prstGeom>
            <a:noFill/>
            <a:ln w="19050">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15151989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dissolve">
                                      <p:cBhvr>
                                        <p:cTn id="16" dur="500"/>
                                        <p:tgtEl>
                                          <p:spTgt spid="20"/>
                                        </p:tgtEl>
                                      </p:cBhvr>
                                    </p:animEffect>
                                  </p:childTnLst>
                                </p:cTn>
                              </p:par>
                              <p:par>
                                <p:cTn id="17" presetID="9"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dissolve">
                                      <p:cBhvr>
                                        <p:cTn id="1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3271CF6-491D-25F1-D89D-CB3F8A2651F9}"/>
              </a:ext>
            </a:extLst>
          </p:cNvPr>
          <p:cNvSpPr>
            <a:spLocks noGrp="1"/>
          </p:cNvSpPr>
          <p:nvPr>
            <p:ph type="ftr" sz="quarter" idx="11"/>
          </p:nvPr>
        </p:nvSpPr>
        <p:spPr/>
        <p:txBody>
          <a:bodyPr/>
          <a:lstStyle/>
          <a:p>
            <a:pPr algn="l">
              <a:defRPr/>
            </a:pPr>
            <a:r>
              <a:rPr lang="en-SG" dirty="0"/>
              <a:t>Recitation 10</a:t>
            </a:r>
            <a:endParaRPr lang="en-US" dirty="0"/>
          </a:p>
        </p:txBody>
      </p:sp>
      <p:sp>
        <p:nvSpPr>
          <p:cNvPr id="3" name="Slide Number Placeholder 6">
            <a:extLst>
              <a:ext uri="{FF2B5EF4-FFF2-40B4-BE49-F238E27FC236}">
                <a16:creationId xmlns:a16="http://schemas.microsoft.com/office/drawing/2014/main" id="{7045FC7A-05F8-6E0E-E012-FF7E3CE987D3}"/>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51</a:t>
            </a:fld>
            <a:endParaRPr dirty="0"/>
          </a:p>
        </p:txBody>
      </p:sp>
      <p:sp>
        <p:nvSpPr>
          <p:cNvPr id="5" name="Title 1">
            <a:extLst>
              <a:ext uri="{FF2B5EF4-FFF2-40B4-BE49-F238E27FC236}">
                <a16:creationId xmlns:a16="http://schemas.microsoft.com/office/drawing/2014/main" id="{C57F8498-22B3-CB6D-0B3C-C4747C1A4EBA}"/>
              </a:ext>
            </a:extLst>
          </p:cNvPr>
          <p:cNvSpPr txBox="1">
            <a:spLocks/>
          </p:cNvSpPr>
          <p:nvPr/>
        </p:nvSpPr>
        <p:spPr>
          <a:xfrm>
            <a:off x="176980" y="221503"/>
            <a:ext cx="424262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dirty="0" err="1"/>
              <a:t>Slido</a:t>
            </a:r>
            <a:r>
              <a:rPr lang="en-US" dirty="0"/>
              <a:t> Questions</a:t>
            </a:r>
          </a:p>
        </p:txBody>
      </p:sp>
      <p:sp>
        <p:nvSpPr>
          <p:cNvPr id="9" name="TextBox 8">
            <a:extLst>
              <a:ext uri="{FF2B5EF4-FFF2-40B4-BE49-F238E27FC236}">
                <a16:creationId xmlns:a16="http://schemas.microsoft.com/office/drawing/2014/main" id="{281C0878-85DD-EAA4-A654-C6B185F25B30}"/>
              </a:ext>
            </a:extLst>
          </p:cNvPr>
          <p:cNvSpPr txBox="1"/>
          <p:nvPr/>
        </p:nvSpPr>
        <p:spPr>
          <a:xfrm>
            <a:off x="222250" y="1300377"/>
            <a:ext cx="8699500" cy="1015663"/>
          </a:xfrm>
          <a:prstGeom prst="rect">
            <a:avLst/>
          </a:prstGeom>
          <a:noFill/>
        </p:spPr>
        <p:txBody>
          <a:bodyPr wrap="square" rtlCol="0">
            <a:spAutoFit/>
          </a:bodyPr>
          <a:lstStyle/>
          <a:p>
            <a:r>
              <a:rPr lang="en-SG" sz="2000" dirty="0"/>
              <a:t>Q10: Could you help us to bridge the gap between clocks used in sequential circuits and synchronisations of fetching instructions in MIPS and PC update?</a:t>
            </a:r>
          </a:p>
        </p:txBody>
      </p:sp>
      <p:sp>
        <p:nvSpPr>
          <p:cNvPr id="7" name="TextBox 6">
            <a:extLst>
              <a:ext uri="{FF2B5EF4-FFF2-40B4-BE49-F238E27FC236}">
                <a16:creationId xmlns:a16="http://schemas.microsoft.com/office/drawing/2014/main" id="{4A442C7F-27C0-14D1-B74A-71F181E17E4F}"/>
              </a:ext>
            </a:extLst>
          </p:cNvPr>
          <p:cNvSpPr txBox="1"/>
          <p:nvPr/>
        </p:nvSpPr>
        <p:spPr>
          <a:xfrm>
            <a:off x="233246" y="3071073"/>
            <a:ext cx="8699500" cy="1015663"/>
          </a:xfrm>
          <a:prstGeom prst="rect">
            <a:avLst/>
          </a:prstGeom>
          <a:noFill/>
        </p:spPr>
        <p:txBody>
          <a:bodyPr wrap="square" rtlCol="0">
            <a:spAutoFit/>
          </a:bodyPr>
          <a:lstStyle/>
          <a:p>
            <a:r>
              <a:rPr lang="en-SG" sz="2000" dirty="0"/>
              <a:t>Q11: Can we be sure that if we use the “don’t-care” terms to come up with flip flop input (use k-maps), we are guaranteed to create a self-correcting circuit?</a:t>
            </a:r>
          </a:p>
        </p:txBody>
      </p:sp>
      <p:sp>
        <p:nvSpPr>
          <p:cNvPr id="8" name="TextBox 7">
            <a:extLst>
              <a:ext uri="{FF2B5EF4-FFF2-40B4-BE49-F238E27FC236}">
                <a16:creationId xmlns:a16="http://schemas.microsoft.com/office/drawing/2014/main" id="{8C77B7DF-8785-405E-FEEE-414597D55DF1}"/>
              </a:ext>
            </a:extLst>
          </p:cNvPr>
          <p:cNvSpPr txBox="1"/>
          <p:nvPr/>
        </p:nvSpPr>
        <p:spPr>
          <a:xfrm>
            <a:off x="480140" y="4086736"/>
            <a:ext cx="8270160" cy="1323439"/>
          </a:xfrm>
          <a:prstGeom prst="rect">
            <a:avLst/>
          </a:prstGeom>
          <a:noFill/>
        </p:spPr>
        <p:txBody>
          <a:bodyPr wrap="square" rtlCol="0">
            <a:spAutoFit/>
          </a:bodyPr>
          <a:lstStyle/>
          <a:p>
            <a:r>
              <a:rPr lang="en-SG" sz="2000" dirty="0">
                <a:solidFill>
                  <a:srgbClr val="0000FF"/>
                </a:solidFill>
              </a:rPr>
              <a:t>A: No, there is no guarantee you will get a self-correcting circuit. We use K-maps to obtain the simplest SOP expressions. A self-correcting circuit is not determined by the simplicity of the expressions of the flip flop inputs.</a:t>
            </a:r>
          </a:p>
        </p:txBody>
      </p:sp>
    </p:spTree>
    <p:extLst>
      <p:ext uri="{BB962C8B-B14F-4D97-AF65-F5344CB8AC3E}">
        <p14:creationId xmlns:p14="http://schemas.microsoft.com/office/powerpoint/2010/main" val="10283695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3271CF6-491D-25F1-D89D-CB3F8A2651F9}"/>
              </a:ext>
            </a:extLst>
          </p:cNvPr>
          <p:cNvSpPr>
            <a:spLocks noGrp="1"/>
          </p:cNvSpPr>
          <p:nvPr>
            <p:ph type="ftr" sz="quarter" idx="11"/>
          </p:nvPr>
        </p:nvSpPr>
        <p:spPr/>
        <p:txBody>
          <a:bodyPr/>
          <a:lstStyle/>
          <a:p>
            <a:pPr algn="l">
              <a:defRPr/>
            </a:pPr>
            <a:r>
              <a:rPr lang="en-SG" dirty="0"/>
              <a:t>Recitation 10</a:t>
            </a:r>
            <a:endParaRPr lang="en-US" dirty="0"/>
          </a:p>
        </p:txBody>
      </p:sp>
      <p:sp>
        <p:nvSpPr>
          <p:cNvPr id="3" name="Slide Number Placeholder 6">
            <a:extLst>
              <a:ext uri="{FF2B5EF4-FFF2-40B4-BE49-F238E27FC236}">
                <a16:creationId xmlns:a16="http://schemas.microsoft.com/office/drawing/2014/main" id="{7045FC7A-05F8-6E0E-E012-FF7E3CE987D3}"/>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52</a:t>
            </a:fld>
            <a:endParaRPr dirty="0"/>
          </a:p>
        </p:txBody>
      </p:sp>
      <p:sp>
        <p:nvSpPr>
          <p:cNvPr id="5" name="Title 1">
            <a:extLst>
              <a:ext uri="{FF2B5EF4-FFF2-40B4-BE49-F238E27FC236}">
                <a16:creationId xmlns:a16="http://schemas.microsoft.com/office/drawing/2014/main" id="{C57F8498-22B3-CB6D-0B3C-C4747C1A4EBA}"/>
              </a:ext>
            </a:extLst>
          </p:cNvPr>
          <p:cNvSpPr txBox="1">
            <a:spLocks/>
          </p:cNvSpPr>
          <p:nvPr/>
        </p:nvSpPr>
        <p:spPr>
          <a:xfrm>
            <a:off x="176980" y="221503"/>
            <a:ext cx="424262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dirty="0" err="1"/>
              <a:t>Slido</a:t>
            </a:r>
            <a:r>
              <a:rPr lang="en-US" dirty="0"/>
              <a:t> Questions</a:t>
            </a:r>
          </a:p>
        </p:txBody>
      </p:sp>
      <p:sp>
        <p:nvSpPr>
          <p:cNvPr id="9" name="TextBox 8">
            <a:extLst>
              <a:ext uri="{FF2B5EF4-FFF2-40B4-BE49-F238E27FC236}">
                <a16:creationId xmlns:a16="http://schemas.microsoft.com/office/drawing/2014/main" id="{281C0878-85DD-EAA4-A654-C6B185F25B30}"/>
              </a:ext>
            </a:extLst>
          </p:cNvPr>
          <p:cNvSpPr txBox="1"/>
          <p:nvPr/>
        </p:nvSpPr>
        <p:spPr>
          <a:xfrm>
            <a:off x="222250" y="1114687"/>
            <a:ext cx="8699500" cy="707886"/>
          </a:xfrm>
          <a:prstGeom prst="rect">
            <a:avLst/>
          </a:prstGeom>
          <a:noFill/>
        </p:spPr>
        <p:txBody>
          <a:bodyPr wrap="square" rtlCol="0">
            <a:spAutoFit/>
          </a:bodyPr>
          <a:lstStyle/>
          <a:p>
            <a:r>
              <a:rPr lang="en-SG" sz="2000" dirty="0"/>
              <a:t>Q12a: For RAM, is it that the data input just has to be set within one clock cycle of the select line? (for write operation)</a:t>
            </a:r>
          </a:p>
        </p:txBody>
      </p:sp>
      <p:sp>
        <p:nvSpPr>
          <p:cNvPr id="7" name="TextBox 6">
            <a:extLst>
              <a:ext uri="{FF2B5EF4-FFF2-40B4-BE49-F238E27FC236}">
                <a16:creationId xmlns:a16="http://schemas.microsoft.com/office/drawing/2014/main" id="{4A442C7F-27C0-14D1-B74A-71F181E17E4F}"/>
              </a:ext>
            </a:extLst>
          </p:cNvPr>
          <p:cNvSpPr txBox="1"/>
          <p:nvPr/>
        </p:nvSpPr>
        <p:spPr>
          <a:xfrm>
            <a:off x="222250" y="2260269"/>
            <a:ext cx="8699500" cy="707886"/>
          </a:xfrm>
          <a:prstGeom prst="rect">
            <a:avLst/>
          </a:prstGeom>
          <a:noFill/>
        </p:spPr>
        <p:txBody>
          <a:bodyPr wrap="square" rtlCol="0">
            <a:spAutoFit/>
          </a:bodyPr>
          <a:lstStyle/>
          <a:p>
            <a:r>
              <a:rPr lang="en-SG" sz="2000" dirty="0"/>
              <a:t>Q12b: For memory arrays (in the last slide), why is it that the first 19 bits of address is sent to every one of the 512x8 chips?</a:t>
            </a:r>
          </a:p>
        </p:txBody>
      </p:sp>
      <p:sp>
        <p:nvSpPr>
          <p:cNvPr id="8" name="TextBox 7">
            <a:extLst>
              <a:ext uri="{FF2B5EF4-FFF2-40B4-BE49-F238E27FC236}">
                <a16:creationId xmlns:a16="http://schemas.microsoft.com/office/drawing/2014/main" id="{8C77B7DF-8785-405E-FEEE-414597D55DF1}"/>
              </a:ext>
            </a:extLst>
          </p:cNvPr>
          <p:cNvSpPr txBox="1"/>
          <p:nvPr/>
        </p:nvSpPr>
        <p:spPr>
          <a:xfrm>
            <a:off x="436920" y="1788396"/>
            <a:ext cx="8270160" cy="400110"/>
          </a:xfrm>
          <a:prstGeom prst="rect">
            <a:avLst/>
          </a:prstGeom>
          <a:noFill/>
        </p:spPr>
        <p:txBody>
          <a:bodyPr wrap="square" rtlCol="0">
            <a:spAutoFit/>
          </a:bodyPr>
          <a:lstStyle/>
          <a:p>
            <a:r>
              <a:rPr lang="en-SG" sz="2000" dirty="0">
                <a:solidFill>
                  <a:srgbClr val="0000FF"/>
                </a:solidFill>
              </a:rPr>
              <a:t>A: Yes.</a:t>
            </a:r>
          </a:p>
        </p:txBody>
      </p:sp>
      <p:sp>
        <p:nvSpPr>
          <p:cNvPr id="6" name="TextBox 5">
            <a:extLst>
              <a:ext uri="{FF2B5EF4-FFF2-40B4-BE49-F238E27FC236}">
                <a16:creationId xmlns:a16="http://schemas.microsoft.com/office/drawing/2014/main" id="{A9726FBA-2C5E-3F6E-BD13-54BDD15AA00F}"/>
              </a:ext>
            </a:extLst>
          </p:cNvPr>
          <p:cNvSpPr txBox="1"/>
          <p:nvPr/>
        </p:nvSpPr>
        <p:spPr>
          <a:xfrm>
            <a:off x="436920" y="2926605"/>
            <a:ext cx="8270160" cy="707886"/>
          </a:xfrm>
          <a:prstGeom prst="rect">
            <a:avLst/>
          </a:prstGeom>
          <a:noFill/>
        </p:spPr>
        <p:txBody>
          <a:bodyPr wrap="square" rtlCol="0">
            <a:spAutoFit/>
          </a:bodyPr>
          <a:lstStyle/>
          <a:p>
            <a:r>
              <a:rPr lang="en-SG" sz="2000" dirty="0">
                <a:solidFill>
                  <a:srgbClr val="0000FF"/>
                </a:solidFill>
              </a:rPr>
              <a:t>A: Any one of the chips may be used, so the address has to be supplied to all of the chips.</a:t>
            </a:r>
          </a:p>
        </p:txBody>
      </p:sp>
      <p:sp>
        <p:nvSpPr>
          <p:cNvPr id="10" name="TextBox 9">
            <a:extLst>
              <a:ext uri="{FF2B5EF4-FFF2-40B4-BE49-F238E27FC236}">
                <a16:creationId xmlns:a16="http://schemas.microsoft.com/office/drawing/2014/main" id="{828166AC-A481-D36E-5433-8EE00044347C}"/>
              </a:ext>
            </a:extLst>
          </p:cNvPr>
          <p:cNvSpPr txBox="1"/>
          <p:nvPr/>
        </p:nvSpPr>
        <p:spPr>
          <a:xfrm>
            <a:off x="222250" y="3639385"/>
            <a:ext cx="8699500" cy="400110"/>
          </a:xfrm>
          <a:prstGeom prst="rect">
            <a:avLst/>
          </a:prstGeom>
          <a:noFill/>
        </p:spPr>
        <p:txBody>
          <a:bodyPr wrap="square" rtlCol="0">
            <a:spAutoFit/>
          </a:bodyPr>
          <a:lstStyle/>
          <a:p>
            <a:r>
              <a:rPr lang="en-SG" sz="2000" dirty="0"/>
              <a:t>Q12c: Are there 1000 bytes or 1024 bytes in 1 KB?</a:t>
            </a:r>
          </a:p>
        </p:txBody>
      </p:sp>
      <p:sp>
        <p:nvSpPr>
          <p:cNvPr id="11" name="TextBox 10">
            <a:extLst>
              <a:ext uri="{FF2B5EF4-FFF2-40B4-BE49-F238E27FC236}">
                <a16:creationId xmlns:a16="http://schemas.microsoft.com/office/drawing/2014/main" id="{28D06EC4-DCA0-9EB8-9FC6-7C4B0BD5345D}"/>
              </a:ext>
            </a:extLst>
          </p:cNvPr>
          <p:cNvSpPr txBox="1"/>
          <p:nvPr/>
        </p:nvSpPr>
        <p:spPr>
          <a:xfrm>
            <a:off x="436920" y="4000891"/>
            <a:ext cx="8270160" cy="707886"/>
          </a:xfrm>
          <a:prstGeom prst="rect">
            <a:avLst/>
          </a:prstGeom>
          <a:noFill/>
        </p:spPr>
        <p:txBody>
          <a:bodyPr wrap="square" rtlCol="0">
            <a:spAutoFit/>
          </a:bodyPr>
          <a:lstStyle/>
          <a:p>
            <a:r>
              <a:rPr lang="en-SG" sz="2000" dirty="0">
                <a:solidFill>
                  <a:srgbClr val="0000FF"/>
                </a:solidFill>
              </a:rPr>
              <a:t>A: Unit of memory storage is in powers of 2. So 1KB = 2</a:t>
            </a:r>
            <a:r>
              <a:rPr lang="en-SG" sz="2000" baseline="30000" dirty="0">
                <a:solidFill>
                  <a:srgbClr val="0000FF"/>
                </a:solidFill>
              </a:rPr>
              <a:t>10</a:t>
            </a:r>
            <a:r>
              <a:rPr lang="en-SG" sz="2000" dirty="0">
                <a:solidFill>
                  <a:srgbClr val="0000FF"/>
                </a:solidFill>
              </a:rPr>
              <a:t> bytes = 1024 bytes, 1GB = 2</a:t>
            </a:r>
            <a:r>
              <a:rPr lang="en-SG" sz="2000" baseline="30000" dirty="0">
                <a:solidFill>
                  <a:srgbClr val="0000FF"/>
                </a:solidFill>
              </a:rPr>
              <a:t>20</a:t>
            </a:r>
            <a:r>
              <a:rPr lang="en-SG" sz="2000" dirty="0">
                <a:solidFill>
                  <a:srgbClr val="0000FF"/>
                </a:solidFill>
              </a:rPr>
              <a:t> bytes = 1048576 bytes, etc.</a:t>
            </a:r>
          </a:p>
        </p:txBody>
      </p:sp>
      <p:sp>
        <p:nvSpPr>
          <p:cNvPr id="12" name="TextBox 11">
            <a:extLst>
              <a:ext uri="{FF2B5EF4-FFF2-40B4-BE49-F238E27FC236}">
                <a16:creationId xmlns:a16="http://schemas.microsoft.com/office/drawing/2014/main" id="{B5AE8D88-1B93-EFD5-684C-9D8B242B07C8}"/>
              </a:ext>
            </a:extLst>
          </p:cNvPr>
          <p:cNvSpPr txBox="1"/>
          <p:nvPr/>
        </p:nvSpPr>
        <p:spPr>
          <a:xfrm>
            <a:off x="222250" y="4743417"/>
            <a:ext cx="8699500" cy="400110"/>
          </a:xfrm>
          <a:prstGeom prst="rect">
            <a:avLst/>
          </a:prstGeom>
          <a:noFill/>
        </p:spPr>
        <p:txBody>
          <a:bodyPr wrap="square" rtlCol="0">
            <a:spAutoFit/>
          </a:bodyPr>
          <a:lstStyle/>
          <a:p>
            <a:r>
              <a:rPr lang="en-SG" sz="2000" dirty="0"/>
              <a:t>Q12d: How do you know 12 bits is needed to address 4K?</a:t>
            </a:r>
          </a:p>
        </p:txBody>
      </p:sp>
      <p:sp>
        <p:nvSpPr>
          <p:cNvPr id="13" name="TextBox 12">
            <a:extLst>
              <a:ext uri="{FF2B5EF4-FFF2-40B4-BE49-F238E27FC236}">
                <a16:creationId xmlns:a16="http://schemas.microsoft.com/office/drawing/2014/main" id="{001CA918-6470-B16C-9F15-1DFA930D148B}"/>
              </a:ext>
            </a:extLst>
          </p:cNvPr>
          <p:cNvSpPr txBox="1"/>
          <p:nvPr/>
        </p:nvSpPr>
        <p:spPr>
          <a:xfrm>
            <a:off x="436920" y="5103816"/>
            <a:ext cx="8270160" cy="400110"/>
          </a:xfrm>
          <a:prstGeom prst="rect">
            <a:avLst/>
          </a:prstGeom>
          <a:noFill/>
        </p:spPr>
        <p:txBody>
          <a:bodyPr wrap="square" rtlCol="0">
            <a:spAutoFit/>
          </a:bodyPr>
          <a:lstStyle/>
          <a:p>
            <a:r>
              <a:rPr lang="en-SG" sz="2000" dirty="0">
                <a:solidFill>
                  <a:srgbClr val="0000FF"/>
                </a:solidFill>
              </a:rPr>
              <a:t>A: 2</a:t>
            </a:r>
            <a:r>
              <a:rPr lang="en-SG" sz="2000" baseline="30000" dirty="0">
                <a:solidFill>
                  <a:srgbClr val="0000FF"/>
                </a:solidFill>
              </a:rPr>
              <a:t>12</a:t>
            </a:r>
            <a:r>
              <a:rPr lang="en-SG" sz="2000" dirty="0">
                <a:solidFill>
                  <a:srgbClr val="0000FF"/>
                </a:solidFill>
              </a:rPr>
              <a:t> = 4096 = 4 * 1024 = 2</a:t>
            </a:r>
            <a:r>
              <a:rPr lang="en-SG" sz="2000" baseline="30000" dirty="0">
                <a:solidFill>
                  <a:srgbClr val="0000FF"/>
                </a:solidFill>
              </a:rPr>
              <a:t>2</a:t>
            </a:r>
            <a:r>
              <a:rPr lang="en-SG" sz="2000" dirty="0">
                <a:solidFill>
                  <a:srgbClr val="0000FF"/>
                </a:solidFill>
              </a:rPr>
              <a:t> * 2</a:t>
            </a:r>
            <a:r>
              <a:rPr lang="en-SG" sz="2000" baseline="30000" dirty="0">
                <a:solidFill>
                  <a:srgbClr val="0000FF"/>
                </a:solidFill>
              </a:rPr>
              <a:t>10</a:t>
            </a:r>
            <a:r>
              <a:rPr lang="en-SG" sz="2000" dirty="0">
                <a:solidFill>
                  <a:srgbClr val="0000FF"/>
                </a:solidFill>
              </a:rPr>
              <a:t> = 4K.</a:t>
            </a:r>
          </a:p>
        </p:txBody>
      </p:sp>
      <p:sp>
        <p:nvSpPr>
          <p:cNvPr id="14" name="TextBox 13">
            <a:extLst>
              <a:ext uri="{FF2B5EF4-FFF2-40B4-BE49-F238E27FC236}">
                <a16:creationId xmlns:a16="http://schemas.microsoft.com/office/drawing/2014/main" id="{4FDC42F0-9601-CAF7-A582-44B04D706A58}"/>
              </a:ext>
            </a:extLst>
          </p:cNvPr>
          <p:cNvSpPr txBox="1"/>
          <p:nvPr/>
        </p:nvSpPr>
        <p:spPr>
          <a:xfrm>
            <a:off x="222250" y="5613071"/>
            <a:ext cx="8699500" cy="707886"/>
          </a:xfrm>
          <a:prstGeom prst="rect">
            <a:avLst/>
          </a:prstGeom>
          <a:noFill/>
        </p:spPr>
        <p:txBody>
          <a:bodyPr wrap="square" rtlCol="0">
            <a:spAutoFit/>
          </a:bodyPr>
          <a:lstStyle/>
          <a:p>
            <a:r>
              <a:rPr lang="en-SG" sz="2000" dirty="0"/>
              <a:t>Q12e: How can clock inputs be used to transfer data from multiplexer to demultiplexer over a single line?</a:t>
            </a:r>
          </a:p>
        </p:txBody>
      </p:sp>
      <p:sp>
        <p:nvSpPr>
          <p:cNvPr id="15" name="TextBox 14">
            <a:extLst>
              <a:ext uri="{FF2B5EF4-FFF2-40B4-BE49-F238E27FC236}">
                <a16:creationId xmlns:a16="http://schemas.microsoft.com/office/drawing/2014/main" id="{B8FCD6E2-C0C0-AE8F-5259-29912937DB72}"/>
              </a:ext>
            </a:extLst>
          </p:cNvPr>
          <p:cNvSpPr txBox="1"/>
          <p:nvPr/>
        </p:nvSpPr>
        <p:spPr>
          <a:xfrm>
            <a:off x="436920" y="6236387"/>
            <a:ext cx="8270160" cy="400110"/>
          </a:xfrm>
          <a:prstGeom prst="rect">
            <a:avLst/>
          </a:prstGeom>
          <a:noFill/>
        </p:spPr>
        <p:txBody>
          <a:bodyPr wrap="square" rtlCol="0">
            <a:spAutoFit/>
          </a:bodyPr>
          <a:lstStyle/>
          <a:p>
            <a:r>
              <a:rPr lang="en-SG" sz="2000" dirty="0">
                <a:solidFill>
                  <a:srgbClr val="0000FF"/>
                </a:solidFill>
              </a:rPr>
              <a:t>A: The clock is used just to synchronise the transfer.</a:t>
            </a:r>
          </a:p>
        </p:txBody>
      </p:sp>
    </p:spTree>
    <p:extLst>
      <p:ext uri="{BB962C8B-B14F-4D97-AF65-F5344CB8AC3E}">
        <p14:creationId xmlns:p14="http://schemas.microsoft.com/office/powerpoint/2010/main" val="1403664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P spid="10" grpId="0"/>
      <p:bldP spid="11" grpId="0"/>
      <p:bldP spid="12" grpId="0"/>
      <p:bldP spid="13" grpId="0"/>
      <p:bldP spid="14" grpId="0"/>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7.4 Memory Arrays (4/4)</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53</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28" name="Rectangle 3"/>
          <p:cNvSpPr txBox="1">
            <a:spLocks noChangeArrowheads="1"/>
          </p:cNvSpPr>
          <p:nvPr/>
        </p:nvSpPr>
        <p:spPr>
          <a:xfrm>
            <a:off x="3581400" y="4876800"/>
            <a:ext cx="5029200" cy="106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638" indent="-274638" fontAlgn="auto">
              <a:spcBef>
                <a:spcPct val="50000"/>
              </a:spcBef>
              <a:spcAft>
                <a:spcPts val="0"/>
              </a:spcAft>
              <a:buSzPct val="100000"/>
              <a:buFont typeface="Wingdings" panose="05000000000000000000" pitchFamily="2" charset="2"/>
              <a:buChar char="§"/>
            </a:pPr>
            <a:r>
              <a:rPr lang="en-US" sz="2800" dirty="0">
                <a:solidFill>
                  <a:srgbClr val="0000CC"/>
                </a:solidFill>
              </a:rPr>
              <a:t>2M </a:t>
            </a:r>
            <a:r>
              <a:rPr lang="en-US" sz="2800" dirty="0">
                <a:solidFill>
                  <a:srgbClr val="0000CC"/>
                </a:solidFill>
                <a:sym typeface="Symbol" pitchFamily="18" charset="2"/>
              </a:rPr>
              <a:t> 32 </a:t>
            </a:r>
            <a:r>
              <a:rPr lang="en-US" sz="2800" dirty="0">
                <a:sym typeface="Symbol" pitchFamily="18" charset="2"/>
              </a:rPr>
              <a:t>memory module</a:t>
            </a:r>
          </a:p>
          <a:p>
            <a:pPr marL="625475" lvl="1" indent="-260350" fontAlgn="auto">
              <a:spcAft>
                <a:spcPts val="0"/>
              </a:spcAft>
              <a:buSzPct val="100000"/>
              <a:buFont typeface="Wingdings" panose="05000000000000000000" pitchFamily="2" charset="2"/>
              <a:buChar char="§"/>
            </a:pPr>
            <a:r>
              <a:rPr lang="en-US" sz="2400" dirty="0">
                <a:sym typeface="Symbol" pitchFamily="18" charset="2"/>
              </a:rPr>
              <a:t>Using 512K  8 memory chips.</a:t>
            </a:r>
          </a:p>
        </p:txBody>
      </p:sp>
      <p:grpSp>
        <p:nvGrpSpPr>
          <p:cNvPr id="129" name="Group 101"/>
          <p:cNvGrpSpPr>
            <a:grpSpLocks/>
          </p:cNvGrpSpPr>
          <p:nvPr/>
        </p:nvGrpSpPr>
        <p:grpSpPr bwMode="auto">
          <a:xfrm>
            <a:off x="609600" y="4191000"/>
            <a:ext cx="2819400" cy="1828800"/>
            <a:chOff x="672" y="2736"/>
            <a:chExt cx="1776" cy="1152"/>
          </a:xfrm>
        </p:grpSpPr>
        <p:grpSp>
          <p:nvGrpSpPr>
            <p:cNvPr id="130" name="Group 102"/>
            <p:cNvGrpSpPr>
              <a:grpSpLocks/>
            </p:cNvGrpSpPr>
            <p:nvPr/>
          </p:nvGrpSpPr>
          <p:grpSpPr bwMode="auto">
            <a:xfrm>
              <a:off x="720" y="2832"/>
              <a:ext cx="1688" cy="1009"/>
              <a:chOff x="720" y="2832"/>
              <a:chExt cx="1688" cy="1009"/>
            </a:xfrm>
          </p:grpSpPr>
          <p:sp>
            <p:nvSpPr>
              <p:cNvPr id="132" name="Freeform 103"/>
              <p:cNvSpPr>
                <a:spLocks/>
              </p:cNvSpPr>
              <p:nvPr/>
            </p:nvSpPr>
            <p:spPr bwMode="auto">
              <a:xfrm>
                <a:off x="1104" y="3294"/>
                <a:ext cx="193" cy="81"/>
              </a:xfrm>
              <a:custGeom>
                <a:avLst/>
                <a:gdLst>
                  <a:gd name="T0" fmla="*/ 0 w 24"/>
                  <a:gd name="T1" fmla="*/ 2268729 h 10"/>
                  <a:gd name="T2" fmla="*/ 3801529 w 24"/>
                  <a:gd name="T3" fmla="*/ 2268729 h 10"/>
                  <a:gd name="T4" fmla="*/ 3801529 w 24"/>
                  <a:gd name="T5" fmla="*/ 2824049 h 10"/>
                  <a:gd name="T6" fmla="*/ 6490638 w 24"/>
                  <a:gd name="T7" fmla="*/ 1429051 h 10"/>
                  <a:gd name="T8" fmla="*/ 3801529 w 24"/>
                  <a:gd name="T9" fmla="*/ 0 h 10"/>
                  <a:gd name="T10" fmla="*/ 3801529 w 24"/>
                  <a:gd name="T11" fmla="*/ 834883 h 10"/>
                  <a:gd name="T12" fmla="*/ 0 w 24"/>
                  <a:gd name="T13" fmla="*/ 834883 h 10"/>
                  <a:gd name="T14" fmla="*/ 0 60000 65536"/>
                  <a:gd name="T15" fmla="*/ 0 60000 65536"/>
                  <a:gd name="T16" fmla="*/ 0 60000 65536"/>
                  <a:gd name="T17" fmla="*/ 0 60000 65536"/>
                  <a:gd name="T18" fmla="*/ 0 60000 65536"/>
                  <a:gd name="T19" fmla="*/ 0 60000 65536"/>
                  <a:gd name="T20" fmla="*/ 0 60000 65536"/>
                  <a:gd name="T21" fmla="*/ 0 w 24"/>
                  <a:gd name="T22" fmla="*/ 0 h 10"/>
                  <a:gd name="T23" fmla="*/ 24 w 2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0">
                    <a:moveTo>
                      <a:pt x="0" y="8"/>
                    </a:moveTo>
                    <a:lnTo>
                      <a:pt x="14" y="8"/>
                    </a:lnTo>
                    <a:lnTo>
                      <a:pt x="14" y="10"/>
                    </a:lnTo>
                    <a:lnTo>
                      <a:pt x="24" y="5"/>
                    </a:lnTo>
                    <a:lnTo>
                      <a:pt x="14" y="0"/>
                    </a:lnTo>
                    <a:lnTo>
                      <a:pt x="14" y="3"/>
                    </a:lnTo>
                    <a:lnTo>
                      <a:pt x="0" y="3"/>
                    </a:lnTo>
                  </a:path>
                </a:pathLst>
              </a:custGeom>
              <a:noFill/>
              <a:ln w="12700">
                <a:solidFill>
                  <a:schemeClr val="tx1"/>
                </a:solidFill>
                <a:prstDash val="solid"/>
                <a:round/>
                <a:headEnd/>
                <a:tailEnd/>
              </a:ln>
            </p:spPr>
            <p:txBody>
              <a:bodyPr/>
              <a:lstStyle/>
              <a:p>
                <a:endParaRPr lang="en-US"/>
              </a:p>
            </p:txBody>
          </p:sp>
          <p:sp>
            <p:nvSpPr>
              <p:cNvPr id="133" name="Rectangle 104"/>
              <p:cNvSpPr>
                <a:spLocks noChangeArrowheads="1"/>
              </p:cNvSpPr>
              <p:nvPr/>
            </p:nvSpPr>
            <p:spPr bwMode="auto">
              <a:xfrm>
                <a:off x="1296" y="3072"/>
                <a:ext cx="330" cy="476"/>
              </a:xfrm>
              <a:prstGeom prst="rect">
                <a:avLst/>
              </a:prstGeom>
              <a:noFill/>
              <a:ln w="12700">
                <a:solidFill>
                  <a:schemeClr val="tx1"/>
                </a:solidFill>
                <a:miter lim="800000"/>
                <a:headEnd/>
                <a:tailEnd/>
              </a:ln>
            </p:spPr>
            <p:txBody>
              <a:bodyPr/>
              <a:lstStyle/>
              <a:p>
                <a:endParaRPr lang="en-US"/>
              </a:p>
            </p:txBody>
          </p:sp>
          <p:sp>
            <p:nvSpPr>
              <p:cNvPr id="134" name="Rectangle 105"/>
              <p:cNvSpPr>
                <a:spLocks noChangeArrowheads="1"/>
              </p:cNvSpPr>
              <p:nvPr/>
            </p:nvSpPr>
            <p:spPr bwMode="auto">
              <a:xfrm>
                <a:off x="1248" y="3726"/>
                <a:ext cx="473" cy="115"/>
              </a:xfrm>
              <a:prstGeom prst="rect">
                <a:avLst/>
              </a:prstGeom>
              <a:noFill/>
              <a:ln w="9525">
                <a:noFill/>
                <a:miter lim="800000"/>
                <a:headEnd/>
                <a:tailEnd/>
              </a:ln>
            </p:spPr>
            <p:txBody>
              <a:bodyPr wrap="none" lIns="0" tIns="0" rIns="0" bIns="0">
                <a:spAutoFit/>
              </a:bodyPr>
              <a:lstStyle/>
              <a:p>
                <a:pPr algn="ctr"/>
                <a:r>
                  <a:rPr lang="en-US" sz="1200">
                    <a:solidFill>
                      <a:srgbClr val="000000"/>
                    </a:solidFill>
                  </a:rPr>
                  <a:t>Chip select</a:t>
                </a:r>
                <a:endParaRPr lang="en-US" sz="1200"/>
              </a:p>
            </p:txBody>
          </p:sp>
          <p:sp>
            <p:nvSpPr>
              <p:cNvPr id="135" name="Rectangle 106"/>
              <p:cNvSpPr>
                <a:spLocks noChangeArrowheads="1"/>
              </p:cNvSpPr>
              <p:nvPr/>
            </p:nvSpPr>
            <p:spPr bwMode="auto">
              <a:xfrm>
                <a:off x="1056" y="2832"/>
                <a:ext cx="768" cy="214"/>
              </a:xfrm>
              <a:prstGeom prst="rect">
                <a:avLst/>
              </a:prstGeom>
              <a:noFill/>
              <a:ln w="9525">
                <a:noFill/>
                <a:miter lim="800000"/>
                <a:headEnd/>
                <a:tailEnd/>
              </a:ln>
            </p:spPr>
            <p:txBody>
              <a:bodyPr lIns="0" tIns="0" rIns="0" bIns="0">
                <a:spAutoFit/>
              </a:bodyPr>
              <a:lstStyle/>
              <a:p>
                <a:pPr algn="ctr">
                  <a:lnSpc>
                    <a:spcPct val="80000"/>
                  </a:lnSpc>
                </a:pPr>
                <a:r>
                  <a:rPr lang="en-US" sz="900">
                    <a:solidFill>
                      <a:srgbClr val="000000"/>
                    </a:solidFill>
                    <a:latin typeface="Nimbus Roman No9 L" charset="0"/>
                  </a:rPr>
                  <a:t> </a:t>
                </a:r>
                <a:r>
                  <a:rPr lang="en-US" sz="1400">
                    <a:solidFill>
                      <a:srgbClr val="000000"/>
                    </a:solidFill>
                  </a:rPr>
                  <a:t>512K x 8 memory chip</a:t>
                </a:r>
                <a:endParaRPr lang="en-US" sz="1400"/>
              </a:p>
            </p:txBody>
          </p:sp>
          <p:sp>
            <p:nvSpPr>
              <p:cNvPr id="136" name="Rectangle 107"/>
              <p:cNvSpPr>
                <a:spLocks noChangeArrowheads="1"/>
              </p:cNvSpPr>
              <p:nvPr/>
            </p:nvSpPr>
            <p:spPr bwMode="auto">
              <a:xfrm>
                <a:off x="720" y="3198"/>
                <a:ext cx="340" cy="230"/>
              </a:xfrm>
              <a:prstGeom prst="rect">
                <a:avLst/>
              </a:prstGeom>
              <a:noFill/>
              <a:ln w="9525">
                <a:noFill/>
                <a:miter lim="800000"/>
                <a:headEnd/>
                <a:tailEnd/>
              </a:ln>
            </p:spPr>
            <p:txBody>
              <a:bodyPr wrap="none" lIns="0" tIns="0" rIns="0" bIns="0">
                <a:spAutoFit/>
              </a:bodyPr>
              <a:lstStyle/>
              <a:p>
                <a:pPr algn="ctr"/>
                <a:r>
                  <a:rPr lang="en-US" sz="1200">
                    <a:solidFill>
                      <a:srgbClr val="000000"/>
                    </a:solidFill>
                  </a:rPr>
                  <a:t>19-bit</a:t>
                </a:r>
              </a:p>
              <a:p>
                <a:pPr algn="ctr"/>
                <a:r>
                  <a:rPr lang="en-US" sz="1200">
                    <a:solidFill>
                      <a:srgbClr val="000000"/>
                    </a:solidFill>
                  </a:rPr>
                  <a:t>address</a:t>
                </a:r>
                <a:endParaRPr lang="en-US" sz="1200"/>
              </a:p>
            </p:txBody>
          </p:sp>
          <p:sp>
            <p:nvSpPr>
              <p:cNvPr id="137" name="Freeform 108"/>
              <p:cNvSpPr>
                <a:spLocks/>
              </p:cNvSpPr>
              <p:nvPr/>
            </p:nvSpPr>
            <p:spPr bwMode="auto">
              <a:xfrm>
                <a:off x="1618" y="3273"/>
                <a:ext cx="121" cy="73"/>
              </a:xfrm>
              <a:custGeom>
                <a:avLst/>
                <a:gdLst>
                  <a:gd name="T0" fmla="*/ 4132602 w 15"/>
                  <a:gd name="T1" fmla="*/ 562441 h 9"/>
                  <a:gd name="T2" fmla="*/ 2493851 w 15"/>
                  <a:gd name="T3" fmla="*/ 562441 h 9"/>
                  <a:gd name="T4" fmla="*/ 2493851 w 15"/>
                  <a:gd name="T5" fmla="*/ 0 h 9"/>
                  <a:gd name="T6" fmla="*/ 0 w 15"/>
                  <a:gd name="T7" fmla="*/ 1125409 h 9"/>
                  <a:gd name="T8" fmla="*/ 2493851 w 15"/>
                  <a:gd name="T9" fmla="*/ 2562527 h 9"/>
                  <a:gd name="T10" fmla="*/ 2493851 w 15"/>
                  <a:gd name="T11" fmla="*/ 1718306 h 9"/>
                  <a:gd name="T12" fmla="*/ 4132602 w 15"/>
                  <a:gd name="T13" fmla="*/ 1718306 h 9"/>
                  <a:gd name="T14" fmla="*/ 0 60000 65536"/>
                  <a:gd name="T15" fmla="*/ 0 60000 65536"/>
                  <a:gd name="T16" fmla="*/ 0 60000 65536"/>
                  <a:gd name="T17" fmla="*/ 0 60000 65536"/>
                  <a:gd name="T18" fmla="*/ 0 60000 65536"/>
                  <a:gd name="T19" fmla="*/ 0 60000 65536"/>
                  <a:gd name="T20" fmla="*/ 0 60000 65536"/>
                  <a:gd name="T21" fmla="*/ 0 w 15"/>
                  <a:gd name="T22" fmla="*/ 0 h 9"/>
                  <a:gd name="T23" fmla="*/ 15 w 15"/>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9">
                    <a:moveTo>
                      <a:pt x="15" y="2"/>
                    </a:moveTo>
                    <a:lnTo>
                      <a:pt x="9" y="2"/>
                    </a:lnTo>
                    <a:lnTo>
                      <a:pt x="9" y="0"/>
                    </a:lnTo>
                    <a:lnTo>
                      <a:pt x="0" y="4"/>
                    </a:lnTo>
                    <a:lnTo>
                      <a:pt x="9" y="9"/>
                    </a:lnTo>
                    <a:lnTo>
                      <a:pt x="9" y="6"/>
                    </a:lnTo>
                    <a:lnTo>
                      <a:pt x="15" y="6"/>
                    </a:lnTo>
                  </a:path>
                </a:pathLst>
              </a:custGeom>
              <a:noFill/>
              <a:ln w="12700">
                <a:solidFill>
                  <a:schemeClr val="tx1"/>
                </a:solidFill>
                <a:prstDash val="solid"/>
                <a:round/>
                <a:headEnd/>
                <a:tailEnd/>
              </a:ln>
            </p:spPr>
            <p:txBody>
              <a:bodyPr/>
              <a:lstStyle/>
              <a:p>
                <a:endParaRPr lang="en-US"/>
              </a:p>
            </p:txBody>
          </p:sp>
          <p:sp>
            <p:nvSpPr>
              <p:cNvPr id="138" name="Rectangle 109"/>
              <p:cNvSpPr>
                <a:spLocks noChangeArrowheads="1"/>
              </p:cNvSpPr>
              <p:nvPr/>
            </p:nvSpPr>
            <p:spPr bwMode="auto">
              <a:xfrm>
                <a:off x="1908" y="3216"/>
                <a:ext cx="500" cy="207"/>
              </a:xfrm>
              <a:prstGeom prst="rect">
                <a:avLst/>
              </a:prstGeom>
              <a:noFill/>
              <a:ln w="9525">
                <a:noFill/>
                <a:miter lim="800000"/>
                <a:headEnd/>
                <a:tailEnd/>
              </a:ln>
            </p:spPr>
            <p:txBody>
              <a:bodyPr wrap="none" lIns="0" tIns="0" rIns="0" bIns="0">
                <a:spAutoFit/>
              </a:bodyPr>
              <a:lstStyle/>
              <a:p>
                <a:pPr algn="ctr">
                  <a:lnSpc>
                    <a:spcPct val="80000"/>
                  </a:lnSpc>
                </a:pPr>
                <a:r>
                  <a:rPr lang="en-US" sz="1200">
                    <a:solidFill>
                      <a:srgbClr val="000000"/>
                    </a:solidFill>
                  </a:rPr>
                  <a:t>8-bit data</a:t>
                </a:r>
              </a:p>
              <a:p>
                <a:pPr algn="ctr"/>
                <a:r>
                  <a:rPr lang="en-US" sz="1200">
                    <a:solidFill>
                      <a:srgbClr val="000000"/>
                    </a:solidFill>
                  </a:rPr>
                  <a:t>input/output</a:t>
                </a:r>
                <a:endParaRPr lang="en-US" sz="1200"/>
              </a:p>
            </p:txBody>
          </p:sp>
          <p:sp>
            <p:nvSpPr>
              <p:cNvPr id="139" name="Freeform 110"/>
              <p:cNvSpPr>
                <a:spLocks/>
              </p:cNvSpPr>
              <p:nvPr/>
            </p:nvSpPr>
            <p:spPr bwMode="auto">
              <a:xfrm flipH="1">
                <a:off x="1719" y="3274"/>
                <a:ext cx="121" cy="70"/>
              </a:xfrm>
              <a:custGeom>
                <a:avLst/>
                <a:gdLst>
                  <a:gd name="T0" fmla="*/ 4132602 w 15"/>
                  <a:gd name="T1" fmla="*/ 453584 h 9"/>
                  <a:gd name="T2" fmla="*/ 2493851 w 15"/>
                  <a:gd name="T3" fmla="*/ 453584 h 9"/>
                  <a:gd name="T4" fmla="*/ 2493851 w 15"/>
                  <a:gd name="T5" fmla="*/ 0 h 9"/>
                  <a:gd name="T6" fmla="*/ 0 w 15"/>
                  <a:gd name="T7" fmla="*/ 881759 h 9"/>
                  <a:gd name="T8" fmla="*/ 2493851 w 15"/>
                  <a:gd name="T9" fmla="*/ 1990730 h 9"/>
                  <a:gd name="T10" fmla="*/ 2493851 w 15"/>
                  <a:gd name="T11" fmla="*/ 1339512 h 9"/>
                  <a:gd name="T12" fmla="*/ 4132602 w 15"/>
                  <a:gd name="T13" fmla="*/ 1339512 h 9"/>
                  <a:gd name="T14" fmla="*/ 0 60000 65536"/>
                  <a:gd name="T15" fmla="*/ 0 60000 65536"/>
                  <a:gd name="T16" fmla="*/ 0 60000 65536"/>
                  <a:gd name="T17" fmla="*/ 0 60000 65536"/>
                  <a:gd name="T18" fmla="*/ 0 60000 65536"/>
                  <a:gd name="T19" fmla="*/ 0 60000 65536"/>
                  <a:gd name="T20" fmla="*/ 0 60000 65536"/>
                  <a:gd name="T21" fmla="*/ 0 w 15"/>
                  <a:gd name="T22" fmla="*/ 0 h 9"/>
                  <a:gd name="T23" fmla="*/ 15 w 15"/>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9">
                    <a:moveTo>
                      <a:pt x="15" y="2"/>
                    </a:moveTo>
                    <a:lnTo>
                      <a:pt x="9" y="2"/>
                    </a:lnTo>
                    <a:lnTo>
                      <a:pt x="9" y="0"/>
                    </a:lnTo>
                    <a:lnTo>
                      <a:pt x="0" y="4"/>
                    </a:lnTo>
                    <a:lnTo>
                      <a:pt x="9" y="9"/>
                    </a:lnTo>
                    <a:lnTo>
                      <a:pt x="9" y="6"/>
                    </a:lnTo>
                    <a:lnTo>
                      <a:pt x="15" y="6"/>
                    </a:lnTo>
                  </a:path>
                </a:pathLst>
              </a:custGeom>
              <a:noFill/>
              <a:ln w="12700">
                <a:solidFill>
                  <a:schemeClr val="tx1"/>
                </a:solidFill>
                <a:prstDash val="solid"/>
                <a:round/>
                <a:headEnd/>
                <a:tailEnd/>
              </a:ln>
            </p:spPr>
            <p:txBody>
              <a:bodyPr/>
              <a:lstStyle/>
              <a:p>
                <a:endParaRPr lang="en-US"/>
              </a:p>
            </p:txBody>
          </p:sp>
          <p:sp>
            <p:nvSpPr>
              <p:cNvPr id="140" name="Line 111"/>
              <p:cNvSpPr>
                <a:spLocks noChangeShapeType="1"/>
              </p:cNvSpPr>
              <p:nvPr/>
            </p:nvSpPr>
            <p:spPr bwMode="auto">
              <a:xfrm flipV="1">
                <a:off x="1440" y="3534"/>
                <a:ext cx="0" cy="144"/>
              </a:xfrm>
              <a:prstGeom prst="line">
                <a:avLst/>
              </a:prstGeom>
              <a:noFill/>
              <a:ln w="19050" cap="sq">
                <a:solidFill>
                  <a:schemeClr val="tx1"/>
                </a:solidFill>
                <a:round/>
                <a:headEnd type="none" w="sm" len="sm"/>
                <a:tailEnd type="triangle" w="med" len="med"/>
              </a:ln>
            </p:spPr>
            <p:txBody>
              <a:bodyPr/>
              <a:lstStyle/>
              <a:p>
                <a:endParaRPr lang="en-US"/>
              </a:p>
            </p:txBody>
          </p:sp>
        </p:grpSp>
        <p:sp>
          <p:nvSpPr>
            <p:cNvPr id="131" name="Rectangle 112"/>
            <p:cNvSpPr>
              <a:spLocks noChangeArrowheads="1"/>
            </p:cNvSpPr>
            <p:nvPr/>
          </p:nvSpPr>
          <p:spPr bwMode="auto">
            <a:xfrm>
              <a:off x="672" y="2736"/>
              <a:ext cx="1776" cy="1152"/>
            </a:xfrm>
            <a:prstGeom prst="rect">
              <a:avLst/>
            </a:prstGeom>
            <a:noFill/>
            <a:ln w="12700" cap="sq">
              <a:solidFill>
                <a:schemeClr val="tx1"/>
              </a:solidFill>
              <a:miter lim="800000"/>
              <a:headEnd type="none" w="sm" len="sm"/>
              <a:tailEnd type="none" w="sm" len="sm"/>
            </a:ln>
          </p:spPr>
          <p:txBody>
            <a:bodyPr wrap="none" anchor="ctr"/>
            <a:lstStyle/>
            <a:p>
              <a:endParaRPr lang="en-US"/>
            </a:p>
          </p:txBody>
        </p:sp>
      </p:grpSp>
      <p:grpSp>
        <p:nvGrpSpPr>
          <p:cNvPr id="141" name="Group 113"/>
          <p:cNvGrpSpPr>
            <a:grpSpLocks/>
          </p:cNvGrpSpPr>
          <p:nvPr/>
        </p:nvGrpSpPr>
        <p:grpSpPr bwMode="auto">
          <a:xfrm>
            <a:off x="3276600" y="1219200"/>
            <a:ext cx="4759325" cy="3563938"/>
            <a:chOff x="2005" y="726"/>
            <a:chExt cx="2998" cy="2245"/>
          </a:xfrm>
        </p:grpSpPr>
        <p:sp>
          <p:nvSpPr>
            <p:cNvPr id="142" name="Freeform 114"/>
            <p:cNvSpPr>
              <a:spLocks/>
            </p:cNvSpPr>
            <p:nvPr/>
          </p:nvSpPr>
          <p:spPr bwMode="auto">
            <a:xfrm>
              <a:off x="4504" y="1702"/>
              <a:ext cx="195" cy="89"/>
            </a:xfrm>
            <a:custGeom>
              <a:avLst/>
              <a:gdLst>
                <a:gd name="T0" fmla="*/ 13463868 w 21"/>
                <a:gd name="T1" fmla="*/ 0 h 11"/>
                <a:gd name="T2" fmla="*/ 13463868 w 21"/>
                <a:gd name="T3" fmla="*/ 3085266 h 11"/>
                <a:gd name="T4" fmla="*/ 0 w 21"/>
                <a:gd name="T5" fmla="*/ 3085266 h 11"/>
                <a:gd name="T6" fmla="*/ 0 60000 65536"/>
                <a:gd name="T7" fmla="*/ 0 60000 65536"/>
                <a:gd name="T8" fmla="*/ 0 60000 65536"/>
                <a:gd name="T9" fmla="*/ 0 w 21"/>
                <a:gd name="T10" fmla="*/ 0 h 11"/>
                <a:gd name="T11" fmla="*/ 21 w 21"/>
                <a:gd name="T12" fmla="*/ 11 h 11"/>
              </a:gdLst>
              <a:ahLst/>
              <a:cxnLst>
                <a:cxn ang="T6">
                  <a:pos x="T0" y="T1"/>
                </a:cxn>
                <a:cxn ang="T7">
                  <a:pos x="T2" y="T3"/>
                </a:cxn>
                <a:cxn ang="T8">
                  <a:pos x="T4" y="T5"/>
                </a:cxn>
              </a:cxnLst>
              <a:rect l="T9" t="T10" r="T11" b="T12"/>
              <a:pathLst>
                <a:path w="21" h="11">
                  <a:moveTo>
                    <a:pt x="21" y="0"/>
                  </a:moveTo>
                  <a:lnTo>
                    <a:pt x="21" y="11"/>
                  </a:lnTo>
                  <a:lnTo>
                    <a:pt x="0" y="11"/>
                  </a:lnTo>
                </a:path>
              </a:pathLst>
            </a:custGeom>
            <a:noFill/>
            <a:ln w="12700">
              <a:solidFill>
                <a:schemeClr val="tx1"/>
              </a:solidFill>
              <a:prstDash val="solid"/>
              <a:round/>
              <a:headEnd/>
              <a:tailEnd/>
            </a:ln>
          </p:spPr>
          <p:txBody>
            <a:bodyPr/>
            <a:lstStyle/>
            <a:p>
              <a:endParaRPr lang="en-US"/>
            </a:p>
          </p:txBody>
        </p:sp>
        <p:sp>
          <p:nvSpPr>
            <p:cNvPr id="143" name="Freeform 115"/>
            <p:cNvSpPr>
              <a:spLocks/>
            </p:cNvSpPr>
            <p:nvPr/>
          </p:nvSpPr>
          <p:spPr bwMode="auto">
            <a:xfrm>
              <a:off x="4504" y="2098"/>
              <a:ext cx="195" cy="88"/>
            </a:xfrm>
            <a:custGeom>
              <a:avLst/>
              <a:gdLst>
                <a:gd name="T0" fmla="*/ 13463868 w 21"/>
                <a:gd name="T1" fmla="*/ 0 h 11"/>
                <a:gd name="T2" fmla="*/ 13463868 w 21"/>
                <a:gd name="T3" fmla="*/ 2883584 h 11"/>
                <a:gd name="T4" fmla="*/ 0 w 21"/>
                <a:gd name="T5" fmla="*/ 2883584 h 11"/>
                <a:gd name="T6" fmla="*/ 0 60000 65536"/>
                <a:gd name="T7" fmla="*/ 0 60000 65536"/>
                <a:gd name="T8" fmla="*/ 0 60000 65536"/>
                <a:gd name="T9" fmla="*/ 0 w 21"/>
                <a:gd name="T10" fmla="*/ 0 h 11"/>
                <a:gd name="T11" fmla="*/ 21 w 21"/>
                <a:gd name="T12" fmla="*/ 11 h 11"/>
              </a:gdLst>
              <a:ahLst/>
              <a:cxnLst>
                <a:cxn ang="T6">
                  <a:pos x="T0" y="T1"/>
                </a:cxn>
                <a:cxn ang="T7">
                  <a:pos x="T2" y="T3"/>
                </a:cxn>
                <a:cxn ang="T8">
                  <a:pos x="T4" y="T5"/>
                </a:cxn>
              </a:cxnLst>
              <a:rect l="T9" t="T10" r="T11" b="T12"/>
              <a:pathLst>
                <a:path w="21" h="11">
                  <a:moveTo>
                    <a:pt x="21" y="0"/>
                  </a:moveTo>
                  <a:lnTo>
                    <a:pt x="21" y="11"/>
                  </a:lnTo>
                  <a:lnTo>
                    <a:pt x="0" y="11"/>
                  </a:lnTo>
                </a:path>
              </a:pathLst>
            </a:custGeom>
            <a:noFill/>
            <a:ln w="12700">
              <a:solidFill>
                <a:schemeClr val="tx1"/>
              </a:solidFill>
              <a:prstDash val="solid"/>
              <a:round/>
              <a:headEnd/>
              <a:tailEnd/>
            </a:ln>
          </p:spPr>
          <p:txBody>
            <a:bodyPr/>
            <a:lstStyle/>
            <a:p>
              <a:endParaRPr lang="en-US"/>
            </a:p>
          </p:txBody>
        </p:sp>
        <p:sp>
          <p:nvSpPr>
            <p:cNvPr id="144" name="Freeform 116"/>
            <p:cNvSpPr>
              <a:spLocks/>
            </p:cNvSpPr>
            <p:nvPr/>
          </p:nvSpPr>
          <p:spPr bwMode="auto">
            <a:xfrm>
              <a:off x="4505" y="1315"/>
              <a:ext cx="194" cy="84"/>
            </a:xfrm>
            <a:custGeom>
              <a:avLst/>
              <a:gdLst>
                <a:gd name="T0" fmla="*/ 13052015 w 21"/>
                <a:gd name="T1" fmla="*/ 0 h 10"/>
                <a:gd name="T2" fmla="*/ 13052015 w 21"/>
                <a:gd name="T3" fmla="*/ 3514736 h 10"/>
                <a:gd name="T4" fmla="*/ 0 w 21"/>
                <a:gd name="T5" fmla="*/ 3514736 h 10"/>
                <a:gd name="T6" fmla="*/ 0 60000 65536"/>
                <a:gd name="T7" fmla="*/ 0 60000 65536"/>
                <a:gd name="T8" fmla="*/ 0 60000 65536"/>
                <a:gd name="T9" fmla="*/ 0 w 21"/>
                <a:gd name="T10" fmla="*/ 0 h 10"/>
                <a:gd name="T11" fmla="*/ 21 w 21"/>
                <a:gd name="T12" fmla="*/ 10 h 10"/>
              </a:gdLst>
              <a:ahLst/>
              <a:cxnLst>
                <a:cxn ang="T6">
                  <a:pos x="T0" y="T1"/>
                </a:cxn>
                <a:cxn ang="T7">
                  <a:pos x="T2" y="T3"/>
                </a:cxn>
                <a:cxn ang="T8">
                  <a:pos x="T4" y="T5"/>
                </a:cxn>
              </a:cxnLst>
              <a:rect l="T9" t="T10" r="T11" b="T12"/>
              <a:pathLst>
                <a:path w="21" h="10">
                  <a:moveTo>
                    <a:pt x="21" y="0"/>
                  </a:moveTo>
                  <a:lnTo>
                    <a:pt x="21" y="10"/>
                  </a:lnTo>
                  <a:lnTo>
                    <a:pt x="0" y="10"/>
                  </a:lnTo>
                </a:path>
              </a:pathLst>
            </a:custGeom>
            <a:noFill/>
            <a:ln w="12700">
              <a:solidFill>
                <a:schemeClr val="tx1"/>
              </a:solidFill>
              <a:prstDash val="solid"/>
              <a:round/>
              <a:headEnd/>
              <a:tailEnd/>
            </a:ln>
          </p:spPr>
          <p:txBody>
            <a:bodyPr/>
            <a:lstStyle/>
            <a:p>
              <a:endParaRPr lang="en-US"/>
            </a:p>
          </p:txBody>
        </p:sp>
        <p:sp>
          <p:nvSpPr>
            <p:cNvPr id="145" name="Line 117"/>
            <p:cNvSpPr>
              <a:spLocks noChangeShapeType="1"/>
            </p:cNvSpPr>
            <p:nvPr/>
          </p:nvSpPr>
          <p:spPr bwMode="auto">
            <a:xfrm flipH="1">
              <a:off x="2715" y="2178"/>
              <a:ext cx="66" cy="1"/>
            </a:xfrm>
            <a:prstGeom prst="line">
              <a:avLst/>
            </a:prstGeom>
            <a:noFill/>
            <a:ln w="12700">
              <a:solidFill>
                <a:schemeClr val="tx1"/>
              </a:solidFill>
              <a:round/>
              <a:headEnd/>
              <a:tailEnd/>
            </a:ln>
          </p:spPr>
          <p:txBody>
            <a:bodyPr/>
            <a:lstStyle/>
            <a:p>
              <a:endParaRPr lang="en-US"/>
            </a:p>
          </p:txBody>
        </p:sp>
        <p:sp>
          <p:nvSpPr>
            <p:cNvPr id="146" name="Line 118"/>
            <p:cNvSpPr>
              <a:spLocks noChangeShapeType="1"/>
            </p:cNvSpPr>
            <p:nvPr/>
          </p:nvSpPr>
          <p:spPr bwMode="auto">
            <a:xfrm flipH="1">
              <a:off x="2715" y="1783"/>
              <a:ext cx="65" cy="1"/>
            </a:xfrm>
            <a:prstGeom prst="line">
              <a:avLst/>
            </a:prstGeom>
            <a:noFill/>
            <a:ln w="12700">
              <a:solidFill>
                <a:schemeClr val="tx1"/>
              </a:solidFill>
              <a:round/>
              <a:headEnd/>
              <a:tailEnd/>
            </a:ln>
          </p:spPr>
          <p:txBody>
            <a:bodyPr/>
            <a:lstStyle/>
            <a:p>
              <a:endParaRPr lang="en-US"/>
            </a:p>
          </p:txBody>
        </p:sp>
        <p:sp>
          <p:nvSpPr>
            <p:cNvPr id="147" name="Line 119"/>
            <p:cNvSpPr>
              <a:spLocks noChangeShapeType="1"/>
            </p:cNvSpPr>
            <p:nvPr/>
          </p:nvSpPr>
          <p:spPr bwMode="auto">
            <a:xfrm flipH="1">
              <a:off x="2675" y="1396"/>
              <a:ext cx="109" cy="1"/>
            </a:xfrm>
            <a:prstGeom prst="line">
              <a:avLst/>
            </a:prstGeom>
            <a:noFill/>
            <a:ln w="12700">
              <a:solidFill>
                <a:schemeClr val="tx1"/>
              </a:solidFill>
              <a:round/>
              <a:headEnd/>
              <a:tailEnd/>
            </a:ln>
          </p:spPr>
          <p:txBody>
            <a:bodyPr/>
            <a:lstStyle/>
            <a:p>
              <a:endParaRPr lang="en-US"/>
            </a:p>
          </p:txBody>
        </p:sp>
        <p:sp>
          <p:nvSpPr>
            <p:cNvPr id="148" name="Line 120"/>
            <p:cNvSpPr>
              <a:spLocks noChangeShapeType="1"/>
            </p:cNvSpPr>
            <p:nvPr/>
          </p:nvSpPr>
          <p:spPr bwMode="auto">
            <a:xfrm flipH="1">
              <a:off x="2823" y="2178"/>
              <a:ext cx="523" cy="1"/>
            </a:xfrm>
            <a:prstGeom prst="line">
              <a:avLst/>
            </a:prstGeom>
            <a:noFill/>
            <a:ln w="12700">
              <a:solidFill>
                <a:schemeClr val="tx1"/>
              </a:solidFill>
              <a:round/>
              <a:headEnd/>
              <a:tailEnd/>
            </a:ln>
          </p:spPr>
          <p:txBody>
            <a:bodyPr/>
            <a:lstStyle/>
            <a:p>
              <a:endParaRPr lang="en-US"/>
            </a:p>
          </p:txBody>
        </p:sp>
        <p:sp>
          <p:nvSpPr>
            <p:cNvPr id="149" name="Line 121"/>
            <p:cNvSpPr>
              <a:spLocks noChangeShapeType="1"/>
            </p:cNvSpPr>
            <p:nvPr/>
          </p:nvSpPr>
          <p:spPr bwMode="auto">
            <a:xfrm flipH="1">
              <a:off x="2852" y="1783"/>
              <a:ext cx="468" cy="1"/>
            </a:xfrm>
            <a:prstGeom prst="line">
              <a:avLst/>
            </a:prstGeom>
            <a:noFill/>
            <a:ln w="12700">
              <a:solidFill>
                <a:schemeClr val="tx1"/>
              </a:solidFill>
              <a:round/>
              <a:headEnd/>
              <a:tailEnd/>
            </a:ln>
          </p:spPr>
          <p:txBody>
            <a:bodyPr/>
            <a:lstStyle/>
            <a:p>
              <a:endParaRPr lang="en-US"/>
            </a:p>
          </p:txBody>
        </p:sp>
        <p:sp>
          <p:nvSpPr>
            <p:cNvPr id="150" name="Line 122"/>
            <p:cNvSpPr>
              <a:spLocks noChangeShapeType="1"/>
            </p:cNvSpPr>
            <p:nvPr/>
          </p:nvSpPr>
          <p:spPr bwMode="auto">
            <a:xfrm flipH="1">
              <a:off x="2852" y="1396"/>
              <a:ext cx="496" cy="1"/>
            </a:xfrm>
            <a:prstGeom prst="line">
              <a:avLst/>
            </a:prstGeom>
            <a:noFill/>
            <a:ln w="12700">
              <a:solidFill>
                <a:schemeClr val="tx1"/>
              </a:solidFill>
              <a:round/>
              <a:headEnd/>
              <a:tailEnd/>
            </a:ln>
          </p:spPr>
          <p:txBody>
            <a:bodyPr/>
            <a:lstStyle/>
            <a:p>
              <a:endParaRPr lang="en-US"/>
            </a:p>
          </p:txBody>
        </p:sp>
        <p:sp>
          <p:nvSpPr>
            <p:cNvPr id="151" name="Line 123"/>
            <p:cNvSpPr>
              <a:spLocks noChangeShapeType="1"/>
            </p:cNvSpPr>
            <p:nvPr/>
          </p:nvSpPr>
          <p:spPr bwMode="auto">
            <a:xfrm flipH="1">
              <a:off x="3388" y="2178"/>
              <a:ext cx="505" cy="1"/>
            </a:xfrm>
            <a:prstGeom prst="line">
              <a:avLst/>
            </a:prstGeom>
            <a:noFill/>
            <a:ln w="12700">
              <a:solidFill>
                <a:schemeClr val="tx1"/>
              </a:solidFill>
              <a:round/>
              <a:headEnd/>
              <a:tailEnd/>
            </a:ln>
          </p:spPr>
          <p:txBody>
            <a:bodyPr/>
            <a:lstStyle/>
            <a:p>
              <a:endParaRPr lang="en-US"/>
            </a:p>
          </p:txBody>
        </p:sp>
        <p:sp>
          <p:nvSpPr>
            <p:cNvPr id="152" name="Line 124"/>
            <p:cNvSpPr>
              <a:spLocks noChangeShapeType="1"/>
            </p:cNvSpPr>
            <p:nvPr/>
          </p:nvSpPr>
          <p:spPr bwMode="auto">
            <a:xfrm flipH="1">
              <a:off x="3401" y="1783"/>
              <a:ext cx="492" cy="1"/>
            </a:xfrm>
            <a:prstGeom prst="line">
              <a:avLst/>
            </a:prstGeom>
            <a:noFill/>
            <a:ln w="12700">
              <a:solidFill>
                <a:schemeClr val="tx1"/>
              </a:solidFill>
              <a:round/>
              <a:headEnd/>
              <a:tailEnd/>
            </a:ln>
          </p:spPr>
          <p:txBody>
            <a:bodyPr/>
            <a:lstStyle/>
            <a:p>
              <a:endParaRPr lang="en-US"/>
            </a:p>
          </p:txBody>
        </p:sp>
        <p:sp>
          <p:nvSpPr>
            <p:cNvPr id="153" name="Line 125"/>
            <p:cNvSpPr>
              <a:spLocks noChangeShapeType="1"/>
            </p:cNvSpPr>
            <p:nvPr/>
          </p:nvSpPr>
          <p:spPr bwMode="auto">
            <a:xfrm flipH="1" flipV="1">
              <a:off x="3376" y="1394"/>
              <a:ext cx="526" cy="2"/>
            </a:xfrm>
            <a:prstGeom prst="line">
              <a:avLst/>
            </a:prstGeom>
            <a:noFill/>
            <a:ln w="12700">
              <a:solidFill>
                <a:schemeClr val="tx1"/>
              </a:solidFill>
              <a:round/>
              <a:headEnd/>
              <a:tailEnd/>
            </a:ln>
          </p:spPr>
          <p:txBody>
            <a:bodyPr/>
            <a:lstStyle/>
            <a:p>
              <a:endParaRPr lang="en-US"/>
            </a:p>
          </p:txBody>
        </p:sp>
        <p:sp>
          <p:nvSpPr>
            <p:cNvPr id="154" name="Rectangle 126"/>
            <p:cNvSpPr>
              <a:spLocks noChangeArrowheads="1"/>
            </p:cNvSpPr>
            <p:nvPr/>
          </p:nvSpPr>
          <p:spPr bwMode="auto">
            <a:xfrm>
              <a:off x="3393" y="822"/>
              <a:ext cx="864"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charset="0"/>
                </a:rPr>
                <a:t>19-bit internal chip address</a:t>
              </a:r>
              <a:endParaRPr lang="en-US" sz="2400">
                <a:latin typeface="Times New Roman" pitchFamily="18" charset="0"/>
              </a:endParaRPr>
            </a:p>
          </p:txBody>
        </p:sp>
        <p:sp>
          <p:nvSpPr>
            <p:cNvPr id="155" name="Line 127"/>
            <p:cNvSpPr>
              <a:spLocks noChangeShapeType="1"/>
            </p:cNvSpPr>
            <p:nvPr/>
          </p:nvSpPr>
          <p:spPr bwMode="auto">
            <a:xfrm flipH="1">
              <a:off x="3263" y="2574"/>
              <a:ext cx="630" cy="1"/>
            </a:xfrm>
            <a:prstGeom prst="line">
              <a:avLst/>
            </a:prstGeom>
            <a:noFill/>
            <a:ln w="12700">
              <a:solidFill>
                <a:schemeClr val="tx1"/>
              </a:solidFill>
              <a:round/>
              <a:headEnd/>
              <a:tailEnd/>
            </a:ln>
          </p:spPr>
          <p:txBody>
            <a:bodyPr/>
            <a:lstStyle/>
            <a:p>
              <a:endParaRPr lang="en-US"/>
            </a:p>
          </p:txBody>
        </p:sp>
        <p:sp>
          <p:nvSpPr>
            <p:cNvPr id="156" name="Freeform 128"/>
            <p:cNvSpPr>
              <a:spLocks/>
            </p:cNvSpPr>
            <p:nvPr/>
          </p:nvSpPr>
          <p:spPr bwMode="auto">
            <a:xfrm>
              <a:off x="2594" y="2041"/>
              <a:ext cx="81" cy="533"/>
            </a:xfrm>
            <a:custGeom>
              <a:avLst/>
              <a:gdLst>
                <a:gd name="T0" fmla="*/ 0 w 10"/>
                <a:gd name="T1" fmla="*/ 0 h 66"/>
                <a:gd name="T2" fmla="*/ 2824049 w 10"/>
                <a:gd name="T3" fmla="*/ 0 h 66"/>
                <a:gd name="T4" fmla="*/ 2824049 w 10"/>
                <a:gd name="T5" fmla="*/ 18306450 h 66"/>
                <a:gd name="T6" fmla="*/ 0 60000 65536"/>
                <a:gd name="T7" fmla="*/ 0 60000 65536"/>
                <a:gd name="T8" fmla="*/ 0 60000 65536"/>
                <a:gd name="T9" fmla="*/ 0 w 10"/>
                <a:gd name="T10" fmla="*/ 0 h 66"/>
                <a:gd name="T11" fmla="*/ 10 w 10"/>
                <a:gd name="T12" fmla="*/ 66 h 66"/>
              </a:gdLst>
              <a:ahLst/>
              <a:cxnLst>
                <a:cxn ang="T6">
                  <a:pos x="T0" y="T1"/>
                </a:cxn>
                <a:cxn ang="T7">
                  <a:pos x="T2" y="T3"/>
                </a:cxn>
                <a:cxn ang="T8">
                  <a:pos x="T4" y="T5"/>
                </a:cxn>
              </a:cxnLst>
              <a:rect l="T9" t="T10" r="T11" b="T12"/>
              <a:pathLst>
                <a:path w="10" h="66">
                  <a:moveTo>
                    <a:pt x="0" y="0"/>
                  </a:moveTo>
                  <a:lnTo>
                    <a:pt x="10" y="0"/>
                  </a:lnTo>
                  <a:lnTo>
                    <a:pt x="10" y="66"/>
                  </a:lnTo>
                </a:path>
              </a:pathLst>
            </a:custGeom>
            <a:noFill/>
            <a:ln w="12700">
              <a:solidFill>
                <a:schemeClr val="tx1"/>
              </a:solidFill>
              <a:prstDash val="solid"/>
              <a:round/>
              <a:headEnd/>
              <a:tailEnd/>
            </a:ln>
          </p:spPr>
          <p:txBody>
            <a:bodyPr/>
            <a:lstStyle/>
            <a:p>
              <a:endParaRPr lang="en-US"/>
            </a:p>
          </p:txBody>
        </p:sp>
        <p:sp>
          <p:nvSpPr>
            <p:cNvPr id="157" name="Line 129"/>
            <p:cNvSpPr>
              <a:spLocks noChangeShapeType="1"/>
            </p:cNvSpPr>
            <p:nvPr/>
          </p:nvSpPr>
          <p:spPr bwMode="auto">
            <a:xfrm>
              <a:off x="3384" y="2356"/>
              <a:ext cx="113" cy="1"/>
            </a:xfrm>
            <a:prstGeom prst="line">
              <a:avLst/>
            </a:prstGeom>
            <a:noFill/>
            <a:ln w="12700">
              <a:solidFill>
                <a:schemeClr val="tx1"/>
              </a:solidFill>
              <a:round/>
              <a:headEnd/>
              <a:tailEnd/>
            </a:ln>
          </p:spPr>
          <p:txBody>
            <a:bodyPr/>
            <a:lstStyle/>
            <a:p>
              <a:endParaRPr lang="en-US"/>
            </a:p>
          </p:txBody>
        </p:sp>
        <p:sp>
          <p:nvSpPr>
            <p:cNvPr id="158" name="Line 130"/>
            <p:cNvSpPr>
              <a:spLocks noChangeShapeType="1"/>
            </p:cNvSpPr>
            <p:nvPr/>
          </p:nvSpPr>
          <p:spPr bwMode="auto">
            <a:xfrm>
              <a:off x="3384" y="2001"/>
              <a:ext cx="113" cy="1"/>
            </a:xfrm>
            <a:prstGeom prst="line">
              <a:avLst/>
            </a:prstGeom>
            <a:noFill/>
            <a:ln w="12700">
              <a:solidFill>
                <a:schemeClr val="tx1"/>
              </a:solidFill>
              <a:round/>
              <a:headEnd/>
              <a:tailEnd/>
            </a:ln>
          </p:spPr>
          <p:txBody>
            <a:bodyPr/>
            <a:lstStyle/>
            <a:p>
              <a:endParaRPr lang="en-US"/>
            </a:p>
          </p:txBody>
        </p:sp>
        <p:sp>
          <p:nvSpPr>
            <p:cNvPr id="159" name="Line 131"/>
            <p:cNvSpPr>
              <a:spLocks noChangeShapeType="1"/>
            </p:cNvSpPr>
            <p:nvPr/>
          </p:nvSpPr>
          <p:spPr bwMode="auto">
            <a:xfrm>
              <a:off x="3384" y="1969"/>
              <a:ext cx="113" cy="1"/>
            </a:xfrm>
            <a:prstGeom prst="line">
              <a:avLst/>
            </a:prstGeom>
            <a:noFill/>
            <a:ln w="12700">
              <a:solidFill>
                <a:schemeClr val="tx1"/>
              </a:solidFill>
              <a:round/>
              <a:headEnd/>
              <a:tailEnd/>
            </a:ln>
          </p:spPr>
          <p:txBody>
            <a:bodyPr/>
            <a:lstStyle/>
            <a:p>
              <a:endParaRPr lang="en-US"/>
            </a:p>
          </p:txBody>
        </p:sp>
        <p:sp>
          <p:nvSpPr>
            <p:cNvPr id="160" name="Line 132"/>
            <p:cNvSpPr>
              <a:spLocks noChangeShapeType="1"/>
            </p:cNvSpPr>
            <p:nvPr/>
          </p:nvSpPr>
          <p:spPr bwMode="auto">
            <a:xfrm>
              <a:off x="3384" y="1606"/>
              <a:ext cx="113" cy="1"/>
            </a:xfrm>
            <a:prstGeom prst="line">
              <a:avLst/>
            </a:prstGeom>
            <a:noFill/>
            <a:ln w="12700">
              <a:solidFill>
                <a:schemeClr val="tx1"/>
              </a:solidFill>
              <a:round/>
              <a:headEnd/>
              <a:tailEnd/>
            </a:ln>
          </p:spPr>
          <p:txBody>
            <a:bodyPr/>
            <a:lstStyle/>
            <a:p>
              <a:endParaRPr lang="en-US"/>
            </a:p>
          </p:txBody>
        </p:sp>
        <p:sp>
          <p:nvSpPr>
            <p:cNvPr id="161" name="Line 133"/>
            <p:cNvSpPr>
              <a:spLocks noChangeShapeType="1"/>
            </p:cNvSpPr>
            <p:nvPr/>
          </p:nvSpPr>
          <p:spPr bwMode="auto">
            <a:xfrm>
              <a:off x="3384" y="1210"/>
              <a:ext cx="113" cy="1"/>
            </a:xfrm>
            <a:prstGeom prst="line">
              <a:avLst/>
            </a:prstGeom>
            <a:noFill/>
            <a:ln w="12700">
              <a:solidFill>
                <a:schemeClr val="tx1"/>
              </a:solidFill>
              <a:round/>
              <a:headEnd/>
              <a:tailEnd/>
            </a:ln>
          </p:spPr>
          <p:txBody>
            <a:bodyPr/>
            <a:lstStyle/>
            <a:p>
              <a:endParaRPr lang="en-US"/>
            </a:p>
          </p:txBody>
        </p:sp>
        <p:sp>
          <p:nvSpPr>
            <p:cNvPr id="162" name="Freeform 134"/>
            <p:cNvSpPr>
              <a:spLocks/>
            </p:cNvSpPr>
            <p:nvPr/>
          </p:nvSpPr>
          <p:spPr bwMode="auto">
            <a:xfrm>
              <a:off x="2594" y="2001"/>
              <a:ext cx="121" cy="177"/>
            </a:xfrm>
            <a:custGeom>
              <a:avLst/>
              <a:gdLst>
                <a:gd name="T0" fmla="*/ 0 w 15"/>
                <a:gd name="T1" fmla="*/ 0 h 22"/>
                <a:gd name="T2" fmla="*/ 4132602 w 15"/>
                <a:gd name="T3" fmla="*/ 0 h 22"/>
                <a:gd name="T4" fmla="*/ 4132602 w 15"/>
                <a:gd name="T5" fmla="*/ 5966557 h 22"/>
                <a:gd name="T6" fmla="*/ 0 60000 65536"/>
                <a:gd name="T7" fmla="*/ 0 60000 65536"/>
                <a:gd name="T8" fmla="*/ 0 60000 65536"/>
                <a:gd name="T9" fmla="*/ 0 w 15"/>
                <a:gd name="T10" fmla="*/ 0 h 22"/>
                <a:gd name="T11" fmla="*/ 15 w 15"/>
                <a:gd name="T12" fmla="*/ 22 h 22"/>
              </a:gdLst>
              <a:ahLst/>
              <a:cxnLst>
                <a:cxn ang="T6">
                  <a:pos x="T0" y="T1"/>
                </a:cxn>
                <a:cxn ang="T7">
                  <a:pos x="T2" y="T3"/>
                </a:cxn>
                <a:cxn ang="T8">
                  <a:pos x="T4" y="T5"/>
                </a:cxn>
              </a:cxnLst>
              <a:rect l="T9" t="T10" r="T11" b="T12"/>
              <a:pathLst>
                <a:path w="15" h="22">
                  <a:moveTo>
                    <a:pt x="0" y="0"/>
                  </a:moveTo>
                  <a:lnTo>
                    <a:pt x="15" y="0"/>
                  </a:lnTo>
                  <a:lnTo>
                    <a:pt x="15" y="22"/>
                  </a:lnTo>
                </a:path>
              </a:pathLst>
            </a:custGeom>
            <a:noFill/>
            <a:ln w="12700">
              <a:solidFill>
                <a:schemeClr val="tx1"/>
              </a:solidFill>
              <a:prstDash val="solid"/>
              <a:round/>
              <a:headEnd/>
              <a:tailEnd/>
            </a:ln>
          </p:spPr>
          <p:txBody>
            <a:bodyPr/>
            <a:lstStyle/>
            <a:p>
              <a:endParaRPr lang="en-US"/>
            </a:p>
          </p:txBody>
        </p:sp>
        <p:sp>
          <p:nvSpPr>
            <p:cNvPr id="163" name="Freeform 135"/>
            <p:cNvSpPr>
              <a:spLocks/>
            </p:cNvSpPr>
            <p:nvPr/>
          </p:nvSpPr>
          <p:spPr bwMode="auto">
            <a:xfrm>
              <a:off x="2594" y="1783"/>
              <a:ext cx="121" cy="186"/>
            </a:xfrm>
            <a:custGeom>
              <a:avLst/>
              <a:gdLst>
                <a:gd name="T0" fmla="*/ 0 w 15"/>
                <a:gd name="T1" fmla="*/ 6432761 h 23"/>
                <a:gd name="T2" fmla="*/ 4132602 w 15"/>
                <a:gd name="T3" fmla="*/ 6432761 h 23"/>
                <a:gd name="T4" fmla="*/ 4132602 w 15"/>
                <a:gd name="T5" fmla="*/ 0 h 23"/>
                <a:gd name="T6" fmla="*/ 0 60000 65536"/>
                <a:gd name="T7" fmla="*/ 0 60000 65536"/>
                <a:gd name="T8" fmla="*/ 0 60000 65536"/>
                <a:gd name="T9" fmla="*/ 0 w 15"/>
                <a:gd name="T10" fmla="*/ 0 h 23"/>
                <a:gd name="T11" fmla="*/ 15 w 15"/>
                <a:gd name="T12" fmla="*/ 23 h 23"/>
              </a:gdLst>
              <a:ahLst/>
              <a:cxnLst>
                <a:cxn ang="T6">
                  <a:pos x="T0" y="T1"/>
                </a:cxn>
                <a:cxn ang="T7">
                  <a:pos x="T2" y="T3"/>
                </a:cxn>
                <a:cxn ang="T8">
                  <a:pos x="T4" y="T5"/>
                </a:cxn>
              </a:cxnLst>
              <a:rect l="T9" t="T10" r="T11" b="T12"/>
              <a:pathLst>
                <a:path w="15" h="23">
                  <a:moveTo>
                    <a:pt x="0" y="23"/>
                  </a:moveTo>
                  <a:lnTo>
                    <a:pt x="15" y="23"/>
                  </a:lnTo>
                  <a:lnTo>
                    <a:pt x="15" y="0"/>
                  </a:lnTo>
                </a:path>
              </a:pathLst>
            </a:custGeom>
            <a:noFill/>
            <a:ln w="12700">
              <a:solidFill>
                <a:schemeClr val="tx1"/>
              </a:solidFill>
              <a:prstDash val="solid"/>
              <a:round/>
              <a:headEnd/>
              <a:tailEnd/>
            </a:ln>
          </p:spPr>
          <p:txBody>
            <a:bodyPr/>
            <a:lstStyle/>
            <a:p>
              <a:endParaRPr lang="en-US"/>
            </a:p>
          </p:txBody>
        </p:sp>
        <p:sp>
          <p:nvSpPr>
            <p:cNvPr id="164" name="Freeform 136"/>
            <p:cNvSpPr>
              <a:spLocks/>
            </p:cNvSpPr>
            <p:nvPr/>
          </p:nvSpPr>
          <p:spPr bwMode="auto">
            <a:xfrm>
              <a:off x="2594" y="1396"/>
              <a:ext cx="81" cy="532"/>
            </a:xfrm>
            <a:custGeom>
              <a:avLst/>
              <a:gdLst>
                <a:gd name="T0" fmla="*/ 0 w 10"/>
                <a:gd name="T1" fmla="*/ 18102025 h 66"/>
                <a:gd name="T2" fmla="*/ 2824049 w 10"/>
                <a:gd name="T3" fmla="*/ 18102025 h 66"/>
                <a:gd name="T4" fmla="*/ 2824049 w 10"/>
                <a:gd name="T5" fmla="*/ 0 h 66"/>
                <a:gd name="T6" fmla="*/ 0 60000 65536"/>
                <a:gd name="T7" fmla="*/ 0 60000 65536"/>
                <a:gd name="T8" fmla="*/ 0 60000 65536"/>
                <a:gd name="T9" fmla="*/ 0 w 10"/>
                <a:gd name="T10" fmla="*/ 0 h 66"/>
                <a:gd name="T11" fmla="*/ 10 w 10"/>
                <a:gd name="T12" fmla="*/ 66 h 66"/>
              </a:gdLst>
              <a:ahLst/>
              <a:cxnLst>
                <a:cxn ang="T6">
                  <a:pos x="T0" y="T1"/>
                </a:cxn>
                <a:cxn ang="T7">
                  <a:pos x="T2" y="T3"/>
                </a:cxn>
                <a:cxn ang="T8">
                  <a:pos x="T4" y="T5"/>
                </a:cxn>
              </a:cxnLst>
              <a:rect l="T9" t="T10" r="T11" b="T12"/>
              <a:pathLst>
                <a:path w="10" h="66">
                  <a:moveTo>
                    <a:pt x="0" y="66"/>
                  </a:moveTo>
                  <a:lnTo>
                    <a:pt x="10" y="66"/>
                  </a:lnTo>
                  <a:lnTo>
                    <a:pt x="10" y="0"/>
                  </a:lnTo>
                </a:path>
              </a:pathLst>
            </a:custGeom>
            <a:noFill/>
            <a:ln w="12700">
              <a:solidFill>
                <a:schemeClr val="tx1"/>
              </a:solidFill>
              <a:prstDash val="solid"/>
              <a:round/>
              <a:headEnd/>
              <a:tailEnd/>
            </a:ln>
          </p:spPr>
          <p:txBody>
            <a:bodyPr/>
            <a:lstStyle/>
            <a:p>
              <a:endParaRPr lang="en-US"/>
            </a:p>
          </p:txBody>
        </p:sp>
        <p:sp>
          <p:nvSpPr>
            <p:cNvPr id="165" name="Rectangle 137"/>
            <p:cNvSpPr>
              <a:spLocks noChangeArrowheads="1"/>
            </p:cNvSpPr>
            <p:nvPr/>
          </p:nvSpPr>
          <p:spPr bwMode="auto">
            <a:xfrm>
              <a:off x="2433" y="1864"/>
              <a:ext cx="161" cy="242"/>
            </a:xfrm>
            <a:prstGeom prst="rect">
              <a:avLst/>
            </a:prstGeom>
            <a:noFill/>
            <a:ln w="12700">
              <a:solidFill>
                <a:schemeClr val="tx1"/>
              </a:solidFill>
              <a:miter lim="800000"/>
              <a:headEnd/>
              <a:tailEnd/>
            </a:ln>
          </p:spPr>
          <p:txBody>
            <a:bodyPr/>
            <a:lstStyle/>
            <a:p>
              <a:endParaRPr lang="en-US"/>
            </a:p>
          </p:txBody>
        </p:sp>
        <p:sp>
          <p:nvSpPr>
            <p:cNvPr id="166" name="Line 138"/>
            <p:cNvSpPr>
              <a:spLocks noChangeShapeType="1"/>
            </p:cNvSpPr>
            <p:nvPr/>
          </p:nvSpPr>
          <p:spPr bwMode="auto">
            <a:xfrm flipH="1">
              <a:off x="2675" y="2574"/>
              <a:ext cx="588" cy="1"/>
            </a:xfrm>
            <a:prstGeom prst="line">
              <a:avLst/>
            </a:prstGeom>
            <a:noFill/>
            <a:ln w="12700">
              <a:solidFill>
                <a:schemeClr val="tx1"/>
              </a:solidFill>
              <a:round/>
              <a:headEnd/>
              <a:tailEnd/>
            </a:ln>
          </p:spPr>
          <p:txBody>
            <a:bodyPr/>
            <a:lstStyle/>
            <a:p>
              <a:endParaRPr lang="en-US"/>
            </a:p>
          </p:txBody>
        </p:sp>
        <p:sp>
          <p:nvSpPr>
            <p:cNvPr id="167" name="Freeform 139"/>
            <p:cNvSpPr>
              <a:spLocks/>
            </p:cNvSpPr>
            <p:nvPr/>
          </p:nvSpPr>
          <p:spPr bwMode="auto">
            <a:xfrm>
              <a:off x="3344" y="960"/>
              <a:ext cx="549" cy="1"/>
            </a:xfrm>
            <a:custGeom>
              <a:avLst/>
              <a:gdLst>
                <a:gd name="T0" fmla="*/ 18830199 w 68"/>
                <a:gd name="T1" fmla="*/ 0 h 1"/>
                <a:gd name="T2" fmla="*/ 0 w 68"/>
                <a:gd name="T3" fmla="*/ 0 h 1"/>
                <a:gd name="T4" fmla="*/ 0 w 68"/>
                <a:gd name="T5" fmla="*/ 0 h 1"/>
                <a:gd name="T6" fmla="*/ 0 60000 65536"/>
                <a:gd name="T7" fmla="*/ 0 60000 65536"/>
                <a:gd name="T8" fmla="*/ 0 60000 65536"/>
                <a:gd name="T9" fmla="*/ 0 w 68"/>
                <a:gd name="T10" fmla="*/ 0 h 1"/>
                <a:gd name="T11" fmla="*/ 68 w 68"/>
                <a:gd name="T12" fmla="*/ 1 h 1"/>
              </a:gdLst>
              <a:ahLst/>
              <a:cxnLst>
                <a:cxn ang="T6">
                  <a:pos x="T0" y="T1"/>
                </a:cxn>
                <a:cxn ang="T7">
                  <a:pos x="T2" y="T3"/>
                </a:cxn>
                <a:cxn ang="T8">
                  <a:pos x="T4" y="T5"/>
                </a:cxn>
              </a:cxnLst>
              <a:rect l="T9" t="T10" r="T11" b="T12"/>
              <a:pathLst>
                <a:path w="68" h="1">
                  <a:moveTo>
                    <a:pt x="68" y="0"/>
                  </a:moveTo>
                  <a:lnTo>
                    <a:pt x="0" y="0"/>
                  </a:lnTo>
                </a:path>
              </a:pathLst>
            </a:custGeom>
            <a:noFill/>
            <a:ln w="12700">
              <a:solidFill>
                <a:schemeClr val="tx1"/>
              </a:solidFill>
              <a:prstDash val="solid"/>
              <a:round/>
              <a:headEnd/>
              <a:tailEnd/>
            </a:ln>
          </p:spPr>
          <p:txBody>
            <a:bodyPr/>
            <a:lstStyle/>
            <a:p>
              <a:endParaRPr lang="en-US"/>
            </a:p>
          </p:txBody>
        </p:sp>
        <p:sp>
          <p:nvSpPr>
            <p:cNvPr id="168" name="Line 140"/>
            <p:cNvSpPr>
              <a:spLocks noChangeShapeType="1"/>
            </p:cNvSpPr>
            <p:nvPr/>
          </p:nvSpPr>
          <p:spPr bwMode="auto">
            <a:xfrm flipV="1">
              <a:off x="3578" y="1315"/>
              <a:ext cx="1" cy="81"/>
            </a:xfrm>
            <a:prstGeom prst="line">
              <a:avLst/>
            </a:prstGeom>
            <a:noFill/>
            <a:ln w="12700">
              <a:solidFill>
                <a:schemeClr val="tx1"/>
              </a:solidFill>
              <a:round/>
              <a:headEnd/>
              <a:tailEnd/>
            </a:ln>
          </p:spPr>
          <p:txBody>
            <a:bodyPr/>
            <a:lstStyle/>
            <a:p>
              <a:endParaRPr lang="en-US"/>
            </a:p>
          </p:txBody>
        </p:sp>
        <p:sp>
          <p:nvSpPr>
            <p:cNvPr id="169" name="Line 141"/>
            <p:cNvSpPr>
              <a:spLocks noChangeShapeType="1"/>
            </p:cNvSpPr>
            <p:nvPr/>
          </p:nvSpPr>
          <p:spPr bwMode="auto">
            <a:xfrm>
              <a:off x="3384" y="1178"/>
              <a:ext cx="113" cy="1"/>
            </a:xfrm>
            <a:prstGeom prst="line">
              <a:avLst/>
            </a:prstGeom>
            <a:noFill/>
            <a:ln w="12700">
              <a:solidFill>
                <a:schemeClr val="tx1"/>
              </a:solidFill>
              <a:round/>
              <a:headEnd/>
              <a:tailEnd/>
            </a:ln>
          </p:spPr>
          <p:txBody>
            <a:bodyPr/>
            <a:lstStyle/>
            <a:p>
              <a:endParaRPr lang="en-US"/>
            </a:p>
          </p:txBody>
        </p:sp>
        <p:sp>
          <p:nvSpPr>
            <p:cNvPr id="170" name="Line 142"/>
            <p:cNvSpPr>
              <a:spLocks noChangeShapeType="1"/>
            </p:cNvSpPr>
            <p:nvPr/>
          </p:nvSpPr>
          <p:spPr bwMode="auto">
            <a:xfrm flipV="1">
              <a:off x="3578" y="2106"/>
              <a:ext cx="1" cy="72"/>
            </a:xfrm>
            <a:prstGeom prst="line">
              <a:avLst/>
            </a:prstGeom>
            <a:noFill/>
            <a:ln w="12700">
              <a:solidFill>
                <a:schemeClr val="tx1"/>
              </a:solidFill>
              <a:round/>
              <a:headEnd/>
              <a:tailEnd/>
            </a:ln>
          </p:spPr>
          <p:txBody>
            <a:bodyPr/>
            <a:lstStyle/>
            <a:p>
              <a:endParaRPr lang="en-US"/>
            </a:p>
          </p:txBody>
        </p:sp>
        <p:sp>
          <p:nvSpPr>
            <p:cNvPr id="171" name="Line 143"/>
            <p:cNvSpPr>
              <a:spLocks noChangeShapeType="1"/>
            </p:cNvSpPr>
            <p:nvPr/>
          </p:nvSpPr>
          <p:spPr bwMode="auto">
            <a:xfrm flipV="1">
              <a:off x="3578" y="1710"/>
              <a:ext cx="1" cy="73"/>
            </a:xfrm>
            <a:prstGeom prst="line">
              <a:avLst/>
            </a:prstGeom>
            <a:noFill/>
            <a:ln w="12700">
              <a:solidFill>
                <a:schemeClr val="tx1"/>
              </a:solidFill>
              <a:round/>
              <a:headEnd/>
              <a:tailEnd/>
            </a:ln>
          </p:spPr>
          <p:txBody>
            <a:bodyPr/>
            <a:lstStyle/>
            <a:p>
              <a:endParaRPr lang="en-US"/>
            </a:p>
          </p:txBody>
        </p:sp>
        <p:sp>
          <p:nvSpPr>
            <p:cNvPr id="172" name="Line 144"/>
            <p:cNvSpPr>
              <a:spLocks noChangeShapeType="1"/>
            </p:cNvSpPr>
            <p:nvPr/>
          </p:nvSpPr>
          <p:spPr bwMode="auto">
            <a:xfrm>
              <a:off x="3384" y="1573"/>
              <a:ext cx="113" cy="1"/>
            </a:xfrm>
            <a:prstGeom prst="line">
              <a:avLst/>
            </a:prstGeom>
            <a:noFill/>
            <a:ln w="12700">
              <a:solidFill>
                <a:schemeClr val="tx1"/>
              </a:solidFill>
              <a:round/>
              <a:headEnd/>
              <a:tailEnd/>
            </a:ln>
          </p:spPr>
          <p:txBody>
            <a:bodyPr/>
            <a:lstStyle/>
            <a:p>
              <a:endParaRPr lang="en-US"/>
            </a:p>
          </p:txBody>
        </p:sp>
        <p:sp>
          <p:nvSpPr>
            <p:cNvPr id="173" name="Line 145"/>
            <p:cNvSpPr>
              <a:spLocks noChangeShapeType="1"/>
            </p:cNvSpPr>
            <p:nvPr/>
          </p:nvSpPr>
          <p:spPr bwMode="auto">
            <a:xfrm flipV="1">
              <a:off x="3578" y="2501"/>
              <a:ext cx="1" cy="73"/>
            </a:xfrm>
            <a:prstGeom prst="line">
              <a:avLst/>
            </a:prstGeom>
            <a:noFill/>
            <a:ln w="12700">
              <a:solidFill>
                <a:schemeClr val="tx1"/>
              </a:solidFill>
              <a:round/>
              <a:headEnd/>
              <a:tailEnd/>
            </a:ln>
          </p:spPr>
          <p:txBody>
            <a:bodyPr/>
            <a:lstStyle/>
            <a:p>
              <a:endParaRPr lang="en-US"/>
            </a:p>
          </p:txBody>
        </p:sp>
        <p:sp>
          <p:nvSpPr>
            <p:cNvPr id="174" name="Line 146"/>
            <p:cNvSpPr>
              <a:spLocks noChangeShapeType="1"/>
            </p:cNvSpPr>
            <p:nvPr/>
          </p:nvSpPr>
          <p:spPr bwMode="auto">
            <a:xfrm flipV="1">
              <a:off x="3384" y="2001"/>
              <a:ext cx="1" cy="355"/>
            </a:xfrm>
            <a:prstGeom prst="line">
              <a:avLst/>
            </a:prstGeom>
            <a:noFill/>
            <a:ln w="12700">
              <a:solidFill>
                <a:schemeClr val="tx1"/>
              </a:solidFill>
              <a:round/>
              <a:headEnd/>
              <a:tailEnd/>
            </a:ln>
          </p:spPr>
          <p:txBody>
            <a:bodyPr/>
            <a:lstStyle/>
            <a:p>
              <a:endParaRPr lang="en-US"/>
            </a:p>
          </p:txBody>
        </p:sp>
        <p:sp>
          <p:nvSpPr>
            <p:cNvPr id="175" name="Line 147"/>
            <p:cNvSpPr>
              <a:spLocks noChangeShapeType="1"/>
            </p:cNvSpPr>
            <p:nvPr/>
          </p:nvSpPr>
          <p:spPr bwMode="auto">
            <a:xfrm flipV="1">
              <a:off x="3384" y="1606"/>
              <a:ext cx="1" cy="363"/>
            </a:xfrm>
            <a:prstGeom prst="line">
              <a:avLst/>
            </a:prstGeom>
            <a:noFill/>
            <a:ln w="12700">
              <a:solidFill>
                <a:schemeClr val="tx1"/>
              </a:solidFill>
              <a:round/>
              <a:headEnd/>
              <a:tailEnd/>
            </a:ln>
          </p:spPr>
          <p:txBody>
            <a:bodyPr/>
            <a:lstStyle/>
            <a:p>
              <a:endParaRPr lang="en-US"/>
            </a:p>
          </p:txBody>
        </p:sp>
        <p:sp>
          <p:nvSpPr>
            <p:cNvPr id="176" name="Line 148"/>
            <p:cNvSpPr>
              <a:spLocks noChangeShapeType="1"/>
            </p:cNvSpPr>
            <p:nvPr/>
          </p:nvSpPr>
          <p:spPr bwMode="auto">
            <a:xfrm flipV="1">
              <a:off x="3384" y="1210"/>
              <a:ext cx="1" cy="363"/>
            </a:xfrm>
            <a:prstGeom prst="line">
              <a:avLst/>
            </a:prstGeom>
            <a:noFill/>
            <a:ln w="12700">
              <a:solidFill>
                <a:schemeClr val="tx1"/>
              </a:solidFill>
              <a:round/>
              <a:headEnd/>
              <a:tailEnd/>
            </a:ln>
          </p:spPr>
          <p:txBody>
            <a:bodyPr/>
            <a:lstStyle/>
            <a:p>
              <a:endParaRPr lang="en-US"/>
            </a:p>
          </p:txBody>
        </p:sp>
        <p:sp>
          <p:nvSpPr>
            <p:cNvPr id="177" name="Line 149"/>
            <p:cNvSpPr>
              <a:spLocks noChangeShapeType="1"/>
            </p:cNvSpPr>
            <p:nvPr/>
          </p:nvSpPr>
          <p:spPr bwMode="auto">
            <a:xfrm>
              <a:off x="3344" y="2396"/>
              <a:ext cx="153" cy="1"/>
            </a:xfrm>
            <a:prstGeom prst="line">
              <a:avLst/>
            </a:prstGeom>
            <a:noFill/>
            <a:ln w="12700">
              <a:solidFill>
                <a:schemeClr val="tx1"/>
              </a:solidFill>
              <a:round/>
              <a:headEnd/>
              <a:tailEnd/>
            </a:ln>
          </p:spPr>
          <p:txBody>
            <a:bodyPr/>
            <a:lstStyle/>
            <a:p>
              <a:endParaRPr lang="en-US"/>
            </a:p>
          </p:txBody>
        </p:sp>
        <p:sp>
          <p:nvSpPr>
            <p:cNvPr id="178" name="Line 150"/>
            <p:cNvSpPr>
              <a:spLocks noChangeShapeType="1"/>
            </p:cNvSpPr>
            <p:nvPr/>
          </p:nvSpPr>
          <p:spPr bwMode="auto">
            <a:xfrm>
              <a:off x="3344" y="1000"/>
              <a:ext cx="1" cy="1396"/>
            </a:xfrm>
            <a:prstGeom prst="line">
              <a:avLst/>
            </a:prstGeom>
            <a:noFill/>
            <a:ln w="12700">
              <a:solidFill>
                <a:schemeClr val="tx1"/>
              </a:solidFill>
              <a:round/>
              <a:headEnd/>
              <a:tailEnd/>
            </a:ln>
          </p:spPr>
          <p:txBody>
            <a:bodyPr/>
            <a:lstStyle/>
            <a:p>
              <a:endParaRPr lang="en-US"/>
            </a:p>
          </p:txBody>
        </p:sp>
        <p:sp>
          <p:nvSpPr>
            <p:cNvPr id="179" name="Line 151"/>
            <p:cNvSpPr>
              <a:spLocks noChangeShapeType="1"/>
            </p:cNvSpPr>
            <p:nvPr/>
          </p:nvSpPr>
          <p:spPr bwMode="auto">
            <a:xfrm>
              <a:off x="3384" y="1000"/>
              <a:ext cx="1" cy="178"/>
            </a:xfrm>
            <a:prstGeom prst="line">
              <a:avLst/>
            </a:prstGeom>
            <a:noFill/>
            <a:ln w="12700">
              <a:solidFill>
                <a:schemeClr val="tx1"/>
              </a:solidFill>
              <a:round/>
              <a:headEnd/>
              <a:tailEnd/>
            </a:ln>
          </p:spPr>
          <p:txBody>
            <a:bodyPr/>
            <a:lstStyle/>
            <a:p>
              <a:endParaRPr lang="en-US"/>
            </a:p>
          </p:txBody>
        </p:sp>
        <p:sp>
          <p:nvSpPr>
            <p:cNvPr id="180" name="Line 152"/>
            <p:cNvSpPr>
              <a:spLocks noChangeShapeType="1"/>
            </p:cNvSpPr>
            <p:nvPr/>
          </p:nvSpPr>
          <p:spPr bwMode="auto">
            <a:xfrm flipV="1">
              <a:off x="3029" y="1315"/>
              <a:ext cx="1" cy="81"/>
            </a:xfrm>
            <a:prstGeom prst="line">
              <a:avLst/>
            </a:prstGeom>
            <a:noFill/>
            <a:ln w="12700">
              <a:solidFill>
                <a:schemeClr val="tx1"/>
              </a:solidFill>
              <a:round/>
              <a:headEnd/>
              <a:tailEnd/>
            </a:ln>
          </p:spPr>
          <p:txBody>
            <a:bodyPr/>
            <a:lstStyle/>
            <a:p>
              <a:endParaRPr lang="en-US"/>
            </a:p>
          </p:txBody>
        </p:sp>
        <p:sp>
          <p:nvSpPr>
            <p:cNvPr id="181" name="Line 153"/>
            <p:cNvSpPr>
              <a:spLocks noChangeShapeType="1"/>
            </p:cNvSpPr>
            <p:nvPr/>
          </p:nvSpPr>
          <p:spPr bwMode="auto">
            <a:xfrm flipV="1">
              <a:off x="3029" y="2106"/>
              <a:ext cx="1" cy="72"/>
            </a:xfrm>
            <a:prstGeom prst="line">
              <a:avLst/>
            </a:prstGeom>
            <a:noFill/>
            <a:ln w="12700">
              <a:solidFill>
                <a:schemeClr val="tx1"/>
              </a:solidFill>
              <a:round/>
              <a:headEnd/>
              <a:tailEnd/>
            </a:ln>
          </p:spPr>
          <p:txBody>
            <a:bodyPr/>
            <a:lstStyle/>
            <a:p>
              <a:endParaRPr lang="en-US"/>
            </a:p>
          </p:txBody>
        </p:sp>
        <p:sp>
          <p:nvSpPr>
            <p:cNvPr id="182" name="Line 154"/>
            <p:cNvSpPr>
              <a:spLocks noChangeShapeType="1"/>
            </p:cNvSpPr>
            <p:nvPr/>
          </p:nvSpPr>
          <p:spPr bwMode="auto">
            <a:xfrm>
              <a:off x="2828" y="1969"/>
              <a:ext cx="121" cy="1"/>
            </a:xfrm>
            <a:prstGeom prst="line">
              <a:avLst/>
            </a:prstGeom>
            <a:noFill/>
            <a:ln w="12700">
              <a:solidFill>
                <a:schemeClr val="tx1"/>
              </a:solidFill>
              <a:round/>
              <a:headEnd/>
              <a:tailEnd/>
            </a:ln>
          </p:spPr>
          <p:txBody>
            <a:bodyPr/>
            <a:lstStyle/>
            <a:p>
              <a:endParaRPr lang="en-US"/>
            </a:p>
          </p:txBody>
        </p:sp>
        <p:sp>
          <p:nvSpPr>
            <p:cNvPr id="183" name="Line 155"/>
            <p:cNvSpPr>
              <a:spLocks noChangeShapeType="1"/>
            </p:cNvSpPr>
            <p:nvPr/>
          </p:nvSpPr>
          <p:spPr bwMode="auto">
            <a:xfrm>
              <a:off x="2828" y="2001"/>
              <a:ext cx="121" cy="1"/>
            </a:xfrm>
            <a:prstGeom prst="line">
              <a:avLst/>
            </a:prstGeom>
            <a:noFill/>
            <a:ln w="12700">
              <a:solidFill>
                <a:schemeClr val="tx1"/>
              </a:solidFill>
              <a:round/>
              <a:headEnd/>
              <a:tailEnd/>
            </a:ln>
          </p:spPr>
          <p:txBody>
            <a:bodyPr/>
            <a:lstStyle/>
            <a:p>
              <a:endParaRPr lang="en-US"/>
            </a:p>
          </p:txBody>
        </p:sp>
        <p:sp>
          <p:nvSpPr>
            <p:cNvPr id="184" name="Line 156"/>
            <p:cNvSpPr>
              <a:spLocks noChangeShapeType="1"/>
            </p:cNvSpPr>
            <p:nvPr/>
          </p:nvSpPr>
          <p:spPr bwMode="auto">
            <a:xfrm flipV="1">
              <a:off x="3029" y="1710"/>
              <a:ext cx="1" cy="73"/>
            </a:xfrm>
            <a:prstGeom prst="line">
              <a:avLst/>
            </a:prstGeom>
            <a:noFill/>
            <a:ln w="12700">
              <a:solidFill>
                <a:schemeClr val="tx1"/>
              </a:solidFill>
              <a:round/>
              <a:headEnd/>
              <a:tailEnd/>
            </a:ln>
          </p:spPr>
          <p:txBody>
            <a:bodyPr/>
            <a:lstStyle/>
            <a:p>
              <a:endParaRPr lang="en-US"/>
            </a:p>
          </p:txBody>
        </p:sp>
        <p:sp>
          <p:nvSpPr>
            <p:cNvPr id="185" name="Line 157"/>
            <p:cNvSpPr>
              <a:spLocks noChangeShapeType="1"/>
            </p:cNvSpPr>
            <p:nvPr/>
          </p:nvSpPr>
          <p:spPr bwMode="auto">
            <a:xfrm>
              <a:off x="2828" y="1573"/>
              <a:ext cx="121" cy="1"/>
            </a:xfrm>
            <a:prstGeom prst="line">
              <a:avLst/>
            </a:prstGeom>
            <a:noFill/>
            <a:ln w="12700">
              <a:solidFill>
                <a:schemeClr val="tx1"/>
              </a:solidFill>
              <a:round/>
              <a:headEnd/>
              <a:tailEnd/>
            </a:ln>
          </p:spPr>
          <p:txBody>
            <a:bodyPr/>
            <a:lstStyle/>
            <a:p>
              <a:endParaRPr lang="en-US"/>
            </a:p>
          </p:txBody>
        </p:sp>
        <p:sp>
          <p:nvSpPr>
            <p:cNvPr id="186" name="Line 158"/>
            <p:cNvSpPr>
              <a:spLocks noChangeShapeType="1"/>
            </p:cNvSpPr>
            <p:nvPr/>
          </p:nvSpPr>
          <p:spPr bwMode="auto">
            <a:xfrm>
              <a:off x="2828" y="1606"/>
              <a:ext cx="121" cy="1"/>
            </a:xfrm>
            <a:prstGeom prst="line">
              <a:avLst/>
            </a:prstGeom>
            <a:noFill/>
            <a:ln w="12700">
              <a:solidFill>
                <a:schemeClr val="tx1"/>
              </a:solidFill>
              <a:round/>
              <a:headEnd/>
              <a:tailEnd/>
            </a:ln>
          </p:spPr>
          <p:txBody>
            <a:bodyPr/>
            <a:lstStyle/>
            <a:p>
              <a:endParaRPr lang="en-US"/>
            </a:p>
          </p:txBody>
        </p:sp>
        <p:sp>
          <p:nvSpPr>
            <p:cNvPr id="187" name="Line 159"/>
            <p:cNvSpPr>
              <a:spLocks noChangeShapeType="1"/>
            </p:cNvSpPr>
            <p:nvPr/>
          </p:nvSpPr>
          <p:spPr bwMode="auto">
            <a:xfrm>
              <a:off x="2828" y="2356"/>
              <a:ext cx="121" cy="1"/>
            </a:xfrm>
            <a:prstGeom prst="line">
              <a:avLst/>
            </a:prstGeom>
            <a:noFill/>
            <a:ln w="12700">
              <a:solidFill>
                <a:schemeClr val="tx1"/>
              </a:solidFill>
              <a:round/>
              <a:headEnd/>
              <a:tailEnd/>
            </a:ln>
          </p:spPr>
          <p:txBody>
            <a:bodyPr/>
            <a:lstStyle/>
            <a:p>
              <a:endParaRPr lang="en-US"/>
            </a:p>
          </p:txBody>
        </p:sp>
        <p:sp>
          <p:nvSpPr>
            <p:cNvPr id="188" name="Line 160"/>
            <p:cNvSpPr>
              <a:spLocks noChangeShapeType="1"/>
            </p:cNvSpPr>
            <p:nvPr/>
          </p:nvSpPr>
          <p:spPr bwMode="auto">
            <a:xfrm flipV="1">
              <a:off x="3029" y="2501"/>
              <a:ext cx="1" cy="73"/>
            </a:xfrm>
            <a:prstGeom prst="line">
              <a:avLst/>
            </a:prstGeom>
            <a:noFill/>
            <a:ln w="12700">
              <a:solidFill>
                <a:schemeClr val="tx1"/>
              </a:solidFill>
              <a:round/>
              <a:headEnd/>
              <a:tailEnd/>
            </a:ln>
          </p:spPr>
          <p:txBody>
            <a:bodyPr/>
            <a:lstStyle/>
            <a:p>
              <a:endParaRPr lang="en-US"/>
            </a:p>
          </p:txBody>
        </p:sp>
        <p:sp>
          <p:nvSpPr>
            <p:cNvPr id="189" name="Line 161"/>
            <p:cNvSpPr>
              <a:spLocks noChangeShapeType="1"/>
            </p:cNvSpPr>
            <p:nvPr/>
          </p:nvSpPr>
          <p:spPr bwMode="auto">
            <a:xfrm flipV="1">
              <a:off x="2828" y="2001"/>
              <a:ext cx="1" cy="355"/>
            </a:xfrm>
            <a:prstGeom prst="line">
              <a:avLst/>
            </a:prstGeom>
            <a:noFill/>
            <a:ln w="12700">
              <a:solidFill>
                <a:schemeClr val="tx1"/>
              </a:solidFill>
              <a:round/>
              <a:headEnd/>
              <a:tailEnd/>
            </a:ln>
          </p:spPr>
          <p:txBody>
            <a:bodyPr/>
            <a:lstStyle/>
            <a:p>
              <a:endParaRPr lang="en-US"/>
            </a:p>
          </p:txBody>
        </p:sp>
        <p:sp>
          <p:nvSpPr>
            <p:cNvPr id="190" name="Line 162"/>
            <p:cNvSpPr>
              <a:spLocks noChangeShapeType="1"/>
            </p:cNvSpPr>
            <p:nvPr/>
          </p:nvSpPr>
          <p:spPr bwMode="auto">
            <a:xfrm flipV="1">
              <a:off x="2828" y="1606"/>
              <a:ext cx="1" cy="363"/>
            </a:xfrm>
            <a:prstGeom prst="line">
              <a:avLst/>
            </a:prstGeom>
            <a:noFill/>
            <a:ln w="12700">
              <a:solidFill>
                <a:schemeClr val="tx1"/>
              </a:solidFill>
              <a:round/>
              <a:headEnd/>
              <a:tailEnd/>
            </a:ln>
          </p:spPr>
          <p:txBody>
            <a:bodyPr/>
            <a:lstStyle/>
            <a:p>
              <a:endParaRPr lang="en-US"/>
            </a:p>
          </p:txBody>
        </p:sp>
        <p:sp>
          <p:nvSpPr>
            <p:cNvPr id="191" name="Line 163"/>
            <p:cNvSpPr>
              <a:spLocks noChangeShapeType="1"/>
            </p:cNvSpPr>
            <p:nvPr/>
          </p:nvSpPr>
          <p:spPr bwMode="auto">
            <a:xfrm>
              <a:off x="2787" y="2396"/>
              <a:ext cx="162" cy="1"/>
            </a:xfrm>
            <a:prstGeom prst="line">
              <a:avLst/>
            </a:prstGeom>
            <a:noFill/>
            <a:ln w="12700">
              <a:solidFill>
                <a:schemeClr val="tx1"/>
              </a:solidFill>
              <a:round/>
              <a:headEnd/>
              <a:tailEnd/>
            </a:ln>
          </p:spPr>
          <p:txBody>
            <a:bodyPr/>
            <a:lstStyle/>
            <a:p>
              <a:endParaRPr lang="en-US"/>
            </a:p>
          </p:txBody>
        </p:sp>
        <p:sp>
          <p:nvSpPr>
            <p:cNvPr id="192" name="Line 164"/>
            <p:cNvSpPr>
              <a:spLocks noChangeShapeType="1"/>
            </p:cNvSpPr>
            <p:nvPr/>
          </p:nvSpPr>
          <p:spPr bwMode="auto">
            <a:xfrm>
              <a:off x="2787" y="1000"/>
              <a:ext cx="1" cy="1396"/>
            </a:xfrm>
            <a:prstGeom prst="line">
              <a:avLst/>
            </a:prstGeom>
            <a:noFill/>
            <a:ln w="12700">
              <a:solidFill>
                <a:schemeClr val="tx1"/>
              </a:solidFill>
              <a:round/>
              <a:headEnd/>
              <a:tailEnd/>
            </a:ln>
          </p:spPr>
          <p:txBody>
            <a:bodyPr/>
            <a:lstStyle/>
            <a:p>
              <a:endParaRPr lang="en-US"/>
            </a:p>
          </p:txBody>
        </p:sp>
        <p:sp>
          <p:nvSpPr>
            <p:cNvPr id="193" name="Line 165"/>
            <p:cNvSpPr>
              <a:spLocks noChangeShapeType="1"/>
            </p:cNvSpPr>
            <p:nvPr/>
          </p:nvSpPr>
          <p:spPr bwMode="auto">
            <a:xfrm>
              <a:off x="2828" y="1178"/>
              <a:ext cx="121" cy="1"/>
            </a:xfrm>
            <a:prstGeom prst="line">
              <a:avLst/>
            </a:prstGeom>
            <a:noFill/>
            <a:ln w="12700">
              <a:solidFill>
                <a:schemeClr val="tx1"/>
              </a:solidFill>
              <a:round/>
              <a:headEnd/>
              <a:tailEnd/>
            </a:ln>
          </p:spPr>
          <p:txBody>
            <a:bodyPr/>
            <a:lstStyle/>
            <a:p>
              <a:endParaRPr lang="en-US"/>
            </a:p>
          </p:txBody>
        </p:sp>
        <p:sp>
          <p:nvSpPr>
            <p:cNvPr id="194" name="Line 166"/>
            <p:cNvSpPr>
              <a:spLocks noChangeShapeType="1"/>
            </p:cNvSpPr>
            <p:nvPr/>
          </p:nvSpPr>
          <p:spPr bwMode="auto">
            <a:xfrm flipV="1">
              <a:off x="2828" y="1210"/>
              <a:ext cx="1" cy="363"/>
            </a:xfrm>
            <a:prstGeom prst="line">
              <a:avLst/>
            </a:prstGeom>
            <a:noFill/>
            <a:ln w="12700">
              <a:solidFill>
                <a:schemeClr val="tx1"/>
              </a:solidFill>
              <a:round/>
              <a:headEnd/>
              <a:tailEnd/>
            </a:ln>
          </p:spPr>
          <p:txBody>
            <a:bodyPr/>
            <a:lstStyle/>
            <a:p>
              <a:endParaRPr lang="en-US"/>
            </a:p>
          </p:txBody>
        </p:sp>
        <p:sp>
          <p:nvSpPr>
            <p:cNvPr id="195" name="Line 167"/>
            <p:cNvSpPr>
              <a:spLocks noChangeShapeType="1"/>
            </p:cNvSpPr>
            <p:nvPr/>
          </p:nvSpPr>
          <p:spPr bwMode="auto">
            <a:xfrm>
              <a:off x="2828" y="1210"/>
              <a:ext cx="121" cy="1"/>
            </a:xfrm>
            <a:prstGeom prst="line">
              <a:avLst/>
            </a:prstGeom>
            <a:noFill/>
            <a:ln w="12700">
              <a:solidFill>
                <a:schemeClr val="tx1"/>
              </a:solidFill>
              <a:round/>
              <a:headEnd/>
              <a:tailEnd/>
            </a:ln>
          </p:spPr>
          <p:txBody>
            <a:bodyPr/>
            <a:lstStyle/>
            <a:p>
              <a:endParaRPr lang="en-US"/>
            </a:p>
          </p:txBody>
        </p:sp>
        <p:sp>
          <p:nvSpPr>
            <p:cNvPr id="196" name="Line 168"/>
            <p:cNvSpPr>
              <a:spLocks noChangeShapeType="1"/>
            </p:cNvSpPr>
            <p:nvPr/>
          </p:nvSpPr>
          <p:spPr bwMode="auto">
            <a:xfrm flipH="1">
              <a:off x="2828" y="1000"/>
              <a:ext cx="516" cy="1"/>
            </a:xfrm>
            <a:prstGeom prst="line">
              <a:avLst/>
            </a:prstGeom>
            <a:noFill/>
            <a:ln w="12700">
              <a:solidFill>
                <a:schemeClr val="tx1"/>
              </a:solidFill>
              <a:round/>
              <a:headEnd/>
              <a:tailEnd/>
            </a:ln>
          </p:spPr>
          <p:txBody>
            <a:bodyPr/>
            <a:lstStyle/>
            <a:p>
              <a:endParaRPr lang="en-US"/>
            </a:p>
          </p:txBody>
        </p:sp>
        <p:sp>
          <p:nvSpPr>
            <p:cNvPr id="197" name="Line 169"/>
            <p:cNvSpPr>
              <a:spLocks noChangeShapeType="1"/>
            </p:cNvSpPr>
            <p:nvPr/>
          </p:nvSpPr>
          <p:spPr bwMode="auto">
            <a:xfrm>
              <a:off x="2828" y="1000"/>
              <a:ext cx="1" cy="178"/>
            </a:xfrm>
            <a:prstGeom prst="line">
              <a:avLst/>
            </a:prstGeom>
            <a:noFill/>
            <a:ln w="12700">
              <a:solidFill>
                <a:schemeClr val="tx1"/>
              </a:solidFill>
              <a:round/>
              <a:headEnd/>
              <a:tailEnd/>
            </a:ln>
          </p:spPr>
          <p:txBody>
            <a:bodyPr/>
            <a:lstStyle/>
            <a:p>
              <a:endParaRPr lang="en-US"/>
            </a:p>
          </p:txBody>
        </p:sp>
        <p:sp>
          <p:nvSpPr>
            <p:cNvPr id="198" name="Freeform 170"/>
            <p:cNvSpPr>
              <a:spLocks/>
            </p:cNvSpPr>
            <p:nvPr/>
          </p:nvSpPr>
          <p:spPr bwMode="auto">
            <a:xfrm>
              <a:off x="2352" y="1000"/>
              <a:ext cx="435" cy="113"/>
            </a:xfrm>
            <a:custGeom>
              <a:avLst/>
              <a:gdLst>
                <a:gd name="T0" fmla="*/ 0 w 54"/>
                <a:gd name="T1" fmla="*/ 3870702 h 14"/>
                <a:gd name="T2" fmla="*/ 5461570 w 54"/>
                <a:gd name="T3" fmla="*/ 3870702 h 14"/>
                <a:gd name="T4" fmla="*/ 5461570 w 54"/>
                <a:gd name="T5" fmla="*/ 0 h 14"/>
                <a:gd name="T6" fmla="*/ 14755393 w 54"/>
                <a:gd name="T7" fmla="*/ 0 h 14"/>
                <a:gd name="T8" fmla="*/ 0 60000 65536"/>
                <a:gd name="T9" fmla="*/ 0 60000 65536"/>
                <a:gd name="T10" fmla="*/ 0 60000 65536"/>
                <a:gd name="T11" fmla="*/ 0 60000 65536"/>
                <a:gd name="T12" fmla="*/ 0 w 54"/>
                <a:gd name="T13" fmla="*/ 0 h 14"/>
                <a:gd name="T14" fmla="*/ 54 w 54"/>
                <a:gd name="T15" fmla="*/ 14 h 14"/>
              </a:gdLst>
              <a:ahLst/>
              <a:cxnLst>
                <a:cxn ang="T8">
                  <a:pos x="T0" y="T1"/>
                </a:cxn>
                <a:cxn ang="T9">
                  <a:pos x="T2" y="T3"/>
                </a:cxn>
                <a:cxn ang="T10">
                  <a:pos x="T4" y="T5"/>
                </a:cxn>
                <a:cxn ang="T11">
                  <a:pos x="T6" y="T7"/>
                </a:cxn>
              </a:cxnLst>
              <a:rect l="T12" t="T13" r="T14" b="T15"/>
              <a:pathLst>
                <a:path w="54" h="14">
                  <a:moveTo>
                    <a:pt x="0" y="14"/>
                  </a:moveTo>
                  <a:lnTo>
                    <a:pt x="20" y="14"/>
                  </a:lnTo>
                  <a:lnTo>
                    <a:pt x="20" y="0"/>
                  </a:lnTo>
                  <a:lnTo>
                    <a:pt x="54" y="0"/>
                  </a:lnTo>
                </a:path>
              </a:pathLst>
            </a:custGeom>
            <a:noFill/>
            <a:ln w="12700">
              <a:solidFill>
                <a:schemeClr val="tx1"/>
              </a:solidFill>
              <a:prstDash val="solid"/>
              <a:round/>
              <a:headEnd/>
              <a:tailEnd/>
            </a:ln>
          </p:spPr>
          <p:txBody>
            <a:bodyPr/>
            <a:lstStyle/>
            <a:p>
              <a:endParaRPr lang="en-US"/>
            </a:p>
          </p:txBody>
        </p:sp>
        <p:sp>
          <p:nvSpPr>
            <p:cNvPr id="199" name="Freeform 171"/>
            <p:cNvSpPr>
              <a:spLocks/>
            </p:cNvSpPr>
            <p:nvPr/>
          </p:nvSpPr>
          <p:spPr bwMode="auto">
            <a:xfrm>
              <a:off x="2352" y="960"/>
              <a:ext cx="992" cy="113"/>
            </a:xfrm>
            <a:custGeom>
              <a:avLst/>
              <a:gdLst>
                <a:gd name="T0" fmla="*/ 0 w 123"/>
                <a:gd name="T1" fmla="*/ 3870702 h 14"/>
                <a:gd name="T2" fmla="*/ 4129051 w 123"/>
                <a:gd name="T3" fmla="*/ 3870702 h 14"/>
                <a:gd name="T4" fmla="*/ 4129051 w 123"/>
                <a:gd name="T5" fmla="*/ 0 h 14"/>
                <a:gd name="T6" fmla="*/ 33850725 w 123"/>
                <a:gd name="T7" fmla="*/ 0 h 14"/>
                <a:gd name="T8" fmla="*/ 0 60000 65536"/>
                <a:gd name="T9" fmla="*/ 0 60000 65536"/>
                <a:gd name="T10" fmla="*/ 0 60000 65536"/>
                <a:gd name="T11" fmla="*/ 0 60000 65536"/>
                <a:gd name="T12" fmla="*/ 0 w 123"/>
                <a:gd name="T13" fmla="*/ 0 h 14"/>
                <a:gd name="T14" fmla="*/ 123 w 123"/>
                <a:gd name="T15" fmla="*/ 14 h 14"/>
              </a:gdLst>
              <a:ahLst/>
              <a:cxnLst>
                <a:cxn ang="T8">
                  <a:pos x="T0" y="T1"/>
                </a:cxn>
                <a:cxn ang="T9">
                  <a:pos x="T2" y="T3"/>
                </a:cxn>
                <a:cxn ang="T10">
                  <a:pos x="T4" y="T5"/>
                </a:cxn>
                <a:cxn ang="T11">
                  <a:pos x="T6" y="T7"/>
                </a:cxn>
              </a:cxnLst>
              <a:rect l="T12" t="T13" r="T14" b="T15"/>
              <a:pathLst>
                <a:path w="123" h="14">
                  <a:moveTo>
                    <a:pt x="0" y="14"/>
                  </a:moveTo>
                  <a:lnTo>
                    <a:pt x="15" y="14"/>
                  </a:lnTo>
                  <a:lnTo>
                    <a:pt x="15" y="0"/>
                  </a:lnTo>
                  <a:lnTo>
                    <a:pt x="123" y="0"/>
                  </a:lnTo>
                </a:path>
              </a:pathLst>
            </a:custGeom>
            <a:noFill/>
            <a:ln w="12700">
              <a:solidFill>
                <a:schemeClr val="tx1"/>
              </a:solidFill>
              <a:prstDash val="solid"/>
              <a:round/>
              <a:headEnd/>
              <a:tailEnd/>
            </a:ln>
          </p:spPr>
          <p:txBody>
            <a:bodyPr/>
            <a:lstStyle/>
            <a:p>
              <a:endParaRPr lang="en-US"/>
            </a:p>
          </p:txBody>
        </p:sp>
        <p:sp>
          <p:nvSpPr>
            <p:cNvPr id="200" name="Line 172"/>
            <p:cNvSpPr>
              <a:spLocks noChangeShapeType="1"/>
            </p:cNvSpPr>
            <p:nvPr/>
          </p:nvSpPr>
          <p:spPr bwMode="auto">
            <a:xfrm>
              <a:off x="2118" y="1250"/>
              <a:ext cx="121" cy="1"/>
            </a:xfrm>
            <a:prstGeom prst="line">
              <a:avLst/>
            </a:prstGeom>
            <a:noFill/>
            <a:ln w="12700">
              <a:solidFill>
                <a:schemeClr val="tx1"/>
              </a:solidFill>
              <a:round/>
              <a:headEnd/>
              <a:tailEnd/>
            </a:ln>
          </p:spPr>
          <p:txBody>
            <a:bodyPr/>
            <a:lstStyle/>
            <a:p>
              <a:endParaRPr lang="en-US"/>
            </a:p>
          </p:txBody>
        </p:sp>
        <p:sp>
          <p:nvSpPr>
            <p:cNvPr id="201" name="Freeform 173"/>
            <p:cNvSpPr>
              <a:spLocks/>
            </p:cNvSpPr>
            <p:nvPr/>
          </p:nvSpPr>
          <p:spPr bwMode="auto">
            <a:xfrm>
              <a:off x="2118" y="1372"/>
              <a:ext cx="315" cy="653"/>
            </a:xfrm>
            <a:custGeom>
              <a:avLst/>
              <a:gdLst>
                <a:gd name="T0" fmla="*/ 0 w 39"/>
                <a:gd name="T1" fmla="*/ 0 h 81"/>
                <a:gd name="T2" fmla="*/ 4157862 w 39"/>
                <a:gd name="T3" fmla="*/ 0 h 81"/>
                <a:gd name="T4" fmla="*/ 4157862 w 39"/>
                <a:gd name="T5" fmla="*/ 22234617 h 81"/>
                <a:gd name="T6" fmla="*/ 10827010 w 39"/>
                <a:gd name="T7" fmla="*/ 22234617 h 81"/>
                <a:gd name="T8" fmla="*/ 0 60000 65536"/>
                <a:gd name="T9" fmla="*/ 0 60000 65536"/>
                <a:gd name="T10" fmla="*/ 0 60000 65536"/>
                <a:gd name="T11" fmla="*/ 0 60000 65536"/>
                <a:gd name="T12" fmla="*/ 0 w 39"/>
                <a:gd name="T13" fmla="*/ 0 h 81"/>
                <a:gd name="T14" fmla="*/ 39 w 39"/>
                <a:gd name="T15" fmla="*/ 81 h 81"/>
              </a:gdLst>
              <a:ahLst/>
              <a:cxnLst>
                <a:cxn ang="T8">
                  <a:pos x="T0" y="T1"/>
                </a:cxn>
                <a:cxn ang="T9">
                  <a:pos x="T2" y="T3"/>
                </a:cxn>
                <a:cxn ang="T10">
                  <a:pos x="T4" y="T5"/>
                </a:cxn>
                <a:cxn ang="T11">
                  <a:pos x="T6" y="T7"/>
                </a:cxn>
              </a:cxnLst>
              <a:rect l="T12" t="T13" r="T14" b="T15"/>
              <a:pathLst>
                <a:path w="39" h="81">
                  <a:moveTo>
                    <a:pt x="0" y="0"/>
                  </a:moveTo>
                  <a:lnTo>
                    <a:pt x="15" y="0"/>
                  </a:lnTo>
                  <a:lnTo>
                    <a:pt x="15" y="81"/>
                  </a:lnTo>
                  <a:lnTo>
                    <a:pt x="39" y="81"/>
                  </a:lnTo>
                </a:path>
              </a:pathLst>
            </a:custGeom>
            <a:noFill/>
            <a:ln w="12700">
              <a:solidFill>
                <a:schemeClr val="tx1"/>
              </a:solidFill>
              <a:prstDash val="solid"/>
              <a:round/>
              <a:headEnd/>
              <a:tailEnd/>
            </a:ln>
          </p:spPr>
          <p:txBody>
            <a:bodyPr/>
            <a:lstStyle/>
            <a:p>
              <a:endParaRPr lang="en-US"/>
            </a:p>
          </p:txBody>
        </p:sp>
        <p:sp>
          <p:nvSpPr>
            <p:cNvPr id="202" name="Freeform 174"/>
            <p:cNvSpPr>
              <a:spLocks/>
            </p:cNvSpPr>
            <p:nvPr/>
          </p:nvSpPr>
          <p:spPr bwMode="auto">
            <a:xfrm>
              <a:off x="2118" y="1315"/>
              <a:ext cx="315" cy="629"/>
            </a:xfrm>
            <a:custGeom>
              <a:avLst/>
              <a:gdLst>
                <a:gd name="T0" fmla="*/ 0 w 39"/>
                <a:gd name="T1" fmla="*/ 0 h 78"/>
                <a:gd name="T2" fmla="*/ 6945749 w 39"/>
                <a:gd name="T3" fmla="*/ 0 h 78"/>
                <a:gd name="T4" fmla="*/ 6945749 w 39"/>
                <a:gd name="T5" fmla="*/ 21448755 h 78"/>
                <a:gd name="T6" fmla="*/ 10827010 w 39"/>
                <a:gd name="T7" fmla="*/ 21448755 h 78"/>
                <a:gd name="T8" fmla="*/ 0 60000 65536"/>
                <a:gd name="T9" fmla="*/ 0 60000 65536"/>
                <a:gd name="T10" fmla="*/ 0 60000 65536"/>
                <a:gd name="T11" fmla="*/ 0 60000 65536"/>
                <a:gd name="T12" fmla="*/ 0 w 39"/>
                <a:gd name="T13" fmla="*/ 0 h 78"/>
                <a:gd name="T14" fmla="*/ 39 w 39"/>
                <a:gd name="T15" fmla="*/ 78 h 78"/>
              </a:gdLst>
              <a:ahLst/>
              <a:cxnLst>
                <a:cxn ang="T8">
                  <a:pos x="T0" y="T1"/>
                </a:cxn>
                <a:cxn ang="T9">
                  <a:pos x="T2" y="T3"/>
                </a:cxn>
                <a:cxn ang="T10">
                  <a:pos x="T4" y="T5"/>
                </a:cxn>
                <a:cxn ang="T11">
                  <a:pos x="T6" y="T7"/>
                </a:cxn>
              </a:cxnLst>
              <a:rect l="T12" t="T13" r="T14" b="T15"/>
              <a:pathLst>
                <a:path w="39" h="78">
                  <a:moveTo>
                    <a:pt x="0" y="0"/>
                  </a:moveTo>
                  <a:lnTo>
                    <a:pt x="25" y="0"/>
                  </a:lnTo>
                  <a:lnTo>
                    <a:pt x="25" y="78"/>
                  </a:lnTo>
                  <a:lnTo>
                    <a:pt x="39" y="78"/>
                  </a:lnTo>
                </a:path>
              </a:pathLst>
            </a:custGeom>
            <a:noFill/>
            <a:ln w="12700">
              <a:solidFill>
                <a:schemeClr val="tx1"/>
              </a:solidFill>
              <a:prstDash val="solid"/>
              <a:round/>
              <a:headEnd/>
              <a:tailEnd/>
            </a:ln>
          </p:spPr>
          <p:txBody>
            <a:bodyPr/>
            <a:lstStyle/>
            <a:p>
              <a:endParaRPr lang="en-US"/>
            </a:p>
          </p:txBody>
        </p:sp>
        <p:sp>
          <p:nvSpPr>
            <p:cNvPr id="203" name="Line 175"/>
            <p:cNvSpPr>
              <a:spLocks noChangeShapeType="1"/>
            </p:cNvSpPr>
            <p:nvPr/>
          </p:nvSpPr>
          <p:spPr bwMode="auto">
            <a:xfrm>
              <a:off x="2118" y="936"/>
              <a:ext cx="121" cy="1"/>
            </a:xfrm>
            <a:prstGeom prst="line">
              <a:avLst/>
            </a:prstGeom>
            <a:noFill/>
            <a:ln w="12700">
              <a:solidFill>
                <a:schemeClr val="tx1"/>
              </a:solidFill>
              <a:round/>
              <a:headEnd/>
              <a:tailEnd/>
            </a:ln>
          </p:spPr>
          <p:txBody>
            <a:bodyPr/>
            <a:lstStyle/>
            <a:p>
              <a:endParaRPr lang="en-US"/>
            </a:p>
          </p:txBody>
        </p:sp>
        <p:sp>
          <p:nvSpPr>
            <p:cNvPr id="204" name="Line 176"/>
            <p:cNvSpPr>
              <a:spLocks noChangeShapeType="1"/>
            </p:cNvSpPr>
            <p:nvPr/>
          </p:nvSpPr>
          <p:spPr bwMode="auto">
            <a:xfrm>
              <a:off x="2118" y="1194"/>
              <a:ext cx="121" cy="1"/>
            </a:xfrm>
            <a:prstGeom prst="line">
              <a:avLst/>
            </a:prstGeom>
            <a:noFill/>
            <a:ln w="12700">
              <a:solidFill>
                <a:schemeClr val="tx1"/>
              </a:solidFill>
              <a:round/>
              <a:headEnd/>
              <a:tailEnd/>
            </a:ln>
          </p:spPr>
          <p:txBody>
            <a:bodyPr/>
            <a:lstStyle/>
            <a:p>
              <a:endParaRPr lang="en-US"/>
            </a:p>
          </p:txBody>
        </p:sp>
        <p:sp>
          <p:nvSpPr>
            <p:cNvPr id="205" name="Line 177"/>
            <p:cNvSpPr>
              <a:spLocks noChangeShapeType="1"/>
            </p:cNvSpPr>
            <p:nvPr/>
          </p:nvSpPr>
          <p:spPr bwMode="auto">
            <a:xfrm>
              <a:off x="2118" y="1000"/>
              <a:ext cx="121" cy="1"/>
            </a:xfrm>
            <a:prstGeom prst="line">
              <a:avLst/>
            </a:prstGeom>
            <a:noFill/>
            <a:ln w="12700">
              <a:solidFill>
                <a:schemeClr val="tx1"/>
              </a:solidFill>
              <a:round/>
              <a:headEnd/>
              <a:tailEnd/>
            </a:ln>
          </p:spPr>
          <p:txBody>
            <a:bodyPr/>
            <a:lstStyle/>
            <a:p>
              <a:endParaRPr lang="en-US"/>
            </a:p>
          </p:txBody>
        </p:sp>
        <p:sp>
          <p:nvSpPr>
            <p:cNvPr id="206" name="Rectangle 178"/>
            <p:cNvSpPr>
              <a:spLocks noChangeArrowheads="1"/>
            </p:cNvSpPr>
            <p:nvPr/>
          </p:nvSpPr>
          <p:spPr bwMode="auto">
            <a:xfrm>
              <a:off x="2064" y="2112"/>
              <a:ext cx="260" cy="172"/>
            </a:xfrm>
            <a:prstGeom prst="rect">
              <a:avLst/>
            </a:prstGeom>
            <a:noFill/>
            <a:ln w="9525">
              <a:noFill/>
              <a:miter lim="800000"/>
              <a:headEnd/>
              <a:tailEnd/>
            </a:ln>
          </p:spPr>
          <p:txBody>
            <a:bodyPr wrap="none" lIns="0" tIns="0" rIns="0" bIns="0">
              <a:spAutoFit/>
            </a:bodyPr>
            <a:lstStyle/>
            <a:p>
              <a:pPr algn="ctr"/>
              <a:r>
                <a:rPr lang="en-US" sz="900">
                  <a:solidFill>
                    <a:srgbClr val="000000"/>
                  </a:solidFill>
                  <a:latin typeface="Nimbus Roman No9 L" charset="0"/>
                </a:rPr>
                <a:t>2-bit</a:t>
              </a:r>
            </a:p>
            <a:p>
              <a:pPr algn="ctr"/>
              <a:r>
                <a:rPr lang="en-US" sz="900">
                  <a:solidFill>
                    <a:srgbClr val="000000"/>
                  </a:solidFill>
                  <a:latin typeface="Nimbus Roman No9 L" charset="0"/>
                </a:rPr>
                <a:t>decoder</a:t>
              </a:r>
              <a:endParaRPr lang="en-US" sz="2400">
                <a:latin typeface="Times New Roman" pitchFamily="18" charset="0"/>
              </a:endParaRPr>
            </a:p>
          </p:txBody>
        </p:sp>
        <p:sp>
          <p:nvSpPr>
            <p:cNvPr id="207" name="Rectangle 179"/>
            <p:cNvSpPr>
              <a:spLocks noChangeArrowheads="1"/>
            </p:cNvSpPr>
            <p:nvPr/>
          </p:nvSpPr>
          <p:spPr bwMode="auto">
            <a:xfrm>
              <a:off x="2126" y="798"/>
              <a:ext cx="332"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charset="0"/>
                </a:rPr>
                <a:t>addresses</a:t>
              </a:r>
              <a:endParaRPr lang="en-US" sz="2400">
                <a:latin typeface="Times New Roman" pitchFamily="18" charset="0"/>
              </a:endParaRPr>
            </a:p>
          </p:txBody>
        </p:sp>
        <p:sp>
          <p:nvSpPr>
            <p:cNvPr id="208" name="Rectangle 180"/>
            <p:cNvSpPr>
              <a:spLocks noChangeArrowheads="1"/>
            </p:cNvSpPr>
            <p:nvPr/>
          </p:nvSpPr>
          <p:spPr bwMode="auto">
            <a:xfrm>
              <a:off x="2182" y="726"/>
              <a:ext cx="18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charset="0"/>
                </a:rPr>
                <a:t>21-bit</a:t>
              </a:r>
              <a:endParaRPr lang="en-US" sz="2400">
                <a:latin typeface="Times New Roman" pitchFamily="18" charset="0"/>
              </a:endParaRPr>
            </a:p>
          </p:txBody>
        </p:sp>
        <p:sp>
          <p:nvSpPr>
            <p:cNvPr id="209" name="Freeform 181"/>
            <p:cNvSpPr>
              <a:spLocks/>
            </p:cNvSpPr>
            <p:nvPr/>
          </p:nvSpPr>
          <p:spPr bwMode="auto">
            <a:xfrm>
              <a:off x="2166" y="1121"/>
              <a:ext cx="16" cy="17"/>
            </a:xfrm>
            <a:custGeom>
              <a:avLst/>
              <a:gdLst>
                <a:gd name="T0" fmla="*/ 8 w 16"/>
                <a:gd name="T1" fmla="*/ 8 h 17"/>
                <a:gd name="T2" fmla="*/ 0 w 16"/>
                <a:gd name="T3" fmla="*/ 8 h 17"/>
                <a:gd name="T4" fmla="*/ 0 w 16"/>
                <a:gd name="T5" fmla="*/ 17 h 17"/>
                <a:gd name="T6" fmla="*/ 8 w 16"/>
                <a:gd name="T7" fmla="*/ 17 h 17"/>
                <a:gd name="T8" fmla="*/ 16 w 16"/>
                <a:gd name="T9" fmla="*/ 17 h 17"/>
                <a:gd name="T10" fmla="*/ 16 w 16"/>
                <a:gd name="T11" fmla="*/ 8 h 17"/>
                <a:gd name="T12" fmla="*/ 16 w 16"/>
                <a:gd name="T13" fmla="*/ 0 h 17"/>
                <a:gd name="T14" fmla="*/ 8 w 16"/>
                <a:gd name="T15" fmla="*/ 0 h 17"/>
                <a:gd name="T16" fmla="*/ 0 w 16"/>
                <a:gd name="T17" fmla="*/ 0 h 17"/>
                <a:gd name="T18" fmla="*/ 0 w 16"/>
                <a:gd name="T19" fmla="*/ 8 h 17"/>
                <a:gd name="T20" fmla="*/ 8 w 16"/>
                <a:gd name="T21" fmla="*/ 8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7"/>
                <a:gd name="T35" fmla="*/ 16 w 16"/>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7">
                  <a:moveTo>
                    <a:pt x="8" y="8"/>
                  </a:moveTo>
                  <a:lnTo>
                    <a:pt x="0" y="8"/>
                  </a:lnTo>
                  <a:lnTo>
                    <a:pt x="0" y="17"/>
                  </a:lnTo>
                  <a:lnTo>
                    <a:pt x="8" y="17"/>
                  </a:lnTo>
                  <a:lnTo>
                    <a:pt x="16" y="17"/>
                  </a:lnTo>
                  <a:lnTo>
                    <a:pt x="16" y="8"/>
                  </a:lnTo>
                  <a:lnTo>
                    <a:pt x="16" y="0"/>
                  </a:lnTo>
                  <a:lnTo>
                    <a:pt x="8" y="0"/>
                  </a:lnTo>
                  <a:lnTo>
                    <a:pt x="0" y="0"/>
                  </a:lnTo>
                  <a:lnTo>
                    <a:pt x="0" y="8"/>
                  </a:lnTo>
                  <a:lnTo>
                    <a:pt x="8" y="8"/>
                  </a:lnTo>
                  <a:close/>
                </a:path>
              </a:pathLst>
            </a:custGeom>
            <a:solidFill>
              <a:srgbClr val="00FFFF"/>
            </a:solidFill>
            <a:ln w="0">
              <a:solidFill>
                <a:schemeClr val="tx1"/>
              </a:solidFill>
              <a:prstDash val="solid"/>
              <a:round/>
              <a:headEnd/>
              <a:tailEnd/>
            </a:ln>
          </p:spPr>
          <p:txBody>
            <a:bodyPr/>
            <a:lstStyle/>
            <a:p>
              <a:endParaRPr lang="en-US"/>
            </a:p>
          </p:txBody>
        </p:sp>
        <p:sp>
          <p:nvSpPr>
            <p:cNvPr id="210" name="Freeform 182"/>
            <p:cNvSpPr>
              <a:spLocks/>
            </p:cNvSpPr>
            <p:nvPr/>
          </p:nvSpPr>
          <p:spPr bwMode="auto">
            <a:xfrm>
              <a:off x="2174" y="1129"/>
              <a:ext cx="8" cy="9"/>
            </a:xfrm>
            <a:custGeom>
              <a:avLst/>
              <a:gdLst>
                <a:gd name="T0" fmla="*/ 0 w 1"/>
                <a:gd name="T1" fmla="*/ 0 h 1"/>
                <a:gd name="T2" fmla="*/ 0 w 1"/>
                <a:gd name="T3" fmla="*/ 531441 h 1"/>
                <a:gd name="T4" fmla="*/ 262144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2700">
              <a:solidFill>
                <a:schemeClr val="tx1"/>
              </a:solidFill>
              <a:prstDash val="solid"/>
              <a:round/>
              <a:headEnd/>
              <a:tailEnd/>
            </a:ln>
          </p:spPr>
          <p:txBody>
            <a:bodyPr/>
            <a:lstStyle/>
            <a:p>
              <a:endParaRPr lang="en-US"/>
            </a:p>
          </p:txBody>
        </p:sp>
        <p:sp>
          <p:nvSpPr>
            <p:cNvPr id="211" name="Freeform 183"/>
            <p:cNvSpPr>
              <a:spLocks/>
            </p:cNvSpPr>
            <p:nvPr/>
          </p:nvSpPr>
          <p:spPr bwMode="auto">
            <a:xfrm>
              <a:off x="2166" y="1089"/>
              <a:ext cx="16" cy="16"/>
            </a:xfrm>
            <a:custGeom>
              <a:avLst/>
              <a:gdLst>
                <a:gd name="T0" fmla="*/ 8 w 16"/>
                <a:gd name="T1" fmla="*/ 8 h 16"/>
                <a:gd name="T2" fmla="*/ 0 w 16"/>
                <a:gd name="T3" fmla="*/ 8 h 16"/>
                <a:gd name="T4" fmla="*/ 0 w 16"/>
                <a:gd name="T5" fmla="*/ 16 h 16"/>
                <a:gd name="T6" fmla="*/ 8 w 16"/>
                <a:gd name="T7" fmla="*/ 16 h 16"/>
                <a:gd name="T8" fmla="*/ 16 w 16"/>
                <a:gd name="T9" fmla="*/ 16 h 16"/>
                <a:gd name="T10" fmla="*/ 16 w 16"/>
                <a:gd name="T11" fmla="*/ 8 h 16"/>
                <a:gd name="T12" fmla="*/ 16 w 16"/>
                <a:gd name="T13" fmla="*/ 0 h 16"/>
                <a:gd name="T14" fmla="*/ 8 w 16"/>
                <a:gd name="T15" fmla="*/ 0 h 16"/>
                <a:gd name="T16" fmla="*/ 0 w 16"/>
                <a:gd name="T17" fmla="*/ 0 h 16"/>
                <a:gd name="T18" fmla="*/ 0 w 16"/>
                <a:gd name="T19" fmla="*/ 8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0" y="8"/>
                  </a:lnTo>
                  <a:lnTo>
                    <a:pt x="0" y="16"/>
                  </a:lnTo>
                  <a:lnTo>
                    <a:pt x="8" y="16"/>
                  </a:lnTo>
                  <a:lnTo>
                    <a:pt x="16" y="16"/>
                  </a:lnTo>
                  <a:lnTo>
                    <a:pt x="16" y="8"/>
                  </a:lnTo>
                  <a:lnTo>
                    <a:pt x="16" y="0"/>
                  </a:lnTo>
                  <a:lnTo>
                    <a:pt x="8" y="0"/>
                  </a:lnTo>
                  <a:lnTo>
                    <a:pt x="0" y="0"/>
                  </a:lnTo>
                  <a:lnTo>
                    <a:pt x="0" y="8"/>
                  </a:lnTo>
                  <a:lnTo>
                    <a:pt x="8" y="8"/>
                  </a:lnTo>
                  <a:close/>
                </a:path>
              </a:pathLst>
            </a:custGeom>
            <a:solidFill>
              <a:srgbClr val="00FFFF"/>
            </a:solidFill>
            <a:ln w="0">
              <a:solidFill>
                <a:schemeClr val="tx1"/>
              </a:solidFill>
              <a:prstDash val="solid"/>
              <a:round/>
              <a:headEnd/>
              <a:tailEnd/>
            </a:ln>
          </p:spPr>
          <p:txBody>
            <a:bodyPr/>
            <a:lstStyle/>
            <a:p>
              <a:endParaRPr lang="en-US"/>
            </a:p>
          </p:txBody>
        </p:sp>
        <p:sp>
          <p:nvSpPr>
            <p:cNvPr id="212" name="Freeform 184"/>
            <p:cNvSpPr>
              <a:spLocks/>
            </p:cNvSpPr>
            <p:nvPr/>
          </p:nvSpPr>
          <p:spPr bwMode="auto">
            <a:xfrm>
              <a:off x="2174" y="1097"/>
              <a:ext cx="8" cy="8"/>
            </a:xfrm>
            <a:custGeom>
              <a:avLst/>
              <a:gdLst>
                <a:gd name="T0" fmla="*/ 0 w 1"/>
                <a:gd name="T1" fmla="*/ 0 h 1"/>
                <a:gd name="T2" fmla="*/ 0 w 1"/>
                <a:gd name="T3" fmla="*/ 262144 h 1"/>
                <a:gd name="T4" fmla="*/ 262144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2700">
              <a:solidFill>
                <a:schemeClr val="tx1"/>
              </a:solidFill>
              <a:prstDash val="solid"/>
              <a:round/>
              <a:headEnd/>
              <a:tailEnd/>
            </a:ln>
          </p:spPr>
          <p:txBody>
            <a:bodyPr/>
            <a:lstStyle/>
            <a:p>
              <a:endParaRPr lang="en-US"/>
            </a:p>
          </p:txBody>
        </p:sp>
        <p:sp>
          <p:nvSpPr>
            <p:cNvPr id="213" name="Freeform 185"/>
            <p:cNvSpPr>
              <a:spLocks/>
            </p:cNvSpPr>
            <p:nvPr/>
          </p:nvSpPr>
          <p:spPr bwMode="auto">
            <a:xfrm>
              <a:off x="2166" y="1049"/>
              <a:ext cx="16" cy="16"/>
            </a:xfrm>
            <a:custGeom>
              <a:avLst/>
              <a:gdLst>
                <a:gd name="T0" fmla="*/ 8 w 16"/>
                <a:gd name="T1" fmla="*/ 8 h 16"/>
                <a:gd name="T2" fmla="*/ 0 w 16"/>
                <a:gd name="T3" fmla="*/ 8 h 16"/>
                <a:gd name="T4" fmla="*/ 0 w 16"/>
                <a:gd name="T5" fmla="*/ 16 h 16"/>
                <a:gd name="T6" fmla="*/ 8 w 16"/>
                <a:gd name="T7" fmla="*/ 16 h 16"/>
                <a:gd name="T8" fmla="*/ 16 w 16"/>
                <a:gd name="T9" fmla="*/ 16 h 16"/>
                <a:gd name="T10" fmla="*/ 16 w 16"/>
                <a:gd name="T11" fmla="*/ 8 h 16"/>
                <a:gd name="T12" fmla="*/ 16 w 16"/>
                <a:gd name="T13" fmla="*/ 0 h 16"/>
                <a:gd name="T14" fmla="*/ 8 w 16"/>
                <a:gd name="T15" fmla="*/ 0 h 16"/>
                <a:gd name="T16" fmla="*/ 0 w 16"/>
                <a:gd name="T17" fmla="*/ 0 h 16"/>
                <a:gd name="T18" fmla="*/ 0 w 16"/>
                <a:gd name="T19" fmla="*/ 8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0" y="8"/>
                  </a:lnTo>
                  <a:lnTo>
                    <a:pt x="0" y="16"/>
                  </a:lnTo>
                  <a:lnTo>
                    <a:pt x="8" y="16"/>
                  </a:lnTo>
                  <a:lnTo>
                    <a:pt x="16" y="16"/>
                  </a:lnTo>
                  <a:lnTo>
                    <a:pt x="16" y="8"/>
                  </a:lnTo>
                  <a:lnTo>
                    <a:pt x="16" y="0"/>
                  </a:lnTo>
                  <a:lnTo>
                    <a:pt x="8" y="0"/>
                  </a:lnTo>
                  <a:lnTo>
                    <a:pt x="0" y="0"/>
                  </a:lnTo>
                  <a:lnTo>
                    <a:pt x="0" y="8"/>
                  </a:lnTo>
                  <a:lnTo>
                    <a:pt x="8" y="8"/>
                  </a:lnTo>
                  <a:close/>
                </a:path>
              </a:pathLst>
            </a:custGeom>
            <a:solidFill>
              <a:srgbClr val="00FFFF"/>
            </a:solidFill>
            <a:ln w="0">
              <a:solidFill>
                <a:schemeClr val="tx1"/>
              </a:solidFill>
              <a:prstDash val="solid"/>
              <a:round/>
              <a:headEnd/>
              <a:tailEnd/>
            </a:ln>
          </p:spPr>
          <p:txBody>
            <a:bodyPr/>
            <a:lstStyle/>
            <a:p>
              <a:endParaRPr lang="en-US"/>
            </a:p>
          </p:txBody>
        </p:sp>
        <p:sp>
          <p:nvSpPr>
            <p:cNvPr id="214" name="Freeform 186"/>
            <p:cNvSpPr>
              <a:spLocks/>
            </p:cNvSpPr>
            <p:nvPr/>
          </p:nvSpPr>
          <p:spPr bwMode="auto">
            <a:xfrm>
              <a:off x="2174" y="1057"/>
              <a:ext cx="8" cy="8"/>
            </a:xfrm>
            <a:custGeom>
              <a:avLst/>
              <a:gdLst>
                <a:gd name="T0" fmla="*/ 0 w 1"/>
                <a:gd name="T1" fmla="*/ 0 h 1"/>
                <a:gd name="T2" fmla="*/ 0 w 1"/>
                <a:gd name="T3" fmla="*/ 262144 h 1"/>
                <a:gd name="T4" fmla="*/ 262144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2700">
              <a:solidFill>
                <a:schemeClr val="tx1"/>
              </a:solidFill>
              <a:prstDash val="solid"/>
              <a:round/>
              <a:headEnd/>
              <a:tailEnd/>
            </a:ln>
          </p:spPr>
          <p:txBody>
            <a:bodyPr/>
            <a:lstStyle/>
            <a:p>
              <a:endParaRPr lang="en-US"/>
            </a:p>
          </p:txBody>
        </p:sp>
        <p:sp>
          <p:nvSpPr>
            <p:cNvPr id="215" name="Freeform 187"/>
            <p:cNvSpPr>
              <a:spLocks/>
            </p:cNvSpPr>
            <p:nvPr/>
          </p:nvSpPr>
          <p:spPr bwMode="auto">
            <a:xfrm>
              <a:off x="3021" y="1380"/>
              <a:ext cx="17" cy="16"/>
            </a:xfrm>
            <a:custGeom>
              <a:avLst/>
              <a:gdLst>
                <a:gd name="T0" fmla="*/ 8 w 17"/>
                <a:gd name="T1" fmla="*/ 8 h 16"/>
                <a:gd name="T2" fmla="*/ 8 w 17"/>
                <a:gd name="T3" fmla="*/ 0 h 16"/>
                <a:gd name="T4" fmla="*/ 0 w 17"/>
                <a:gd name="T5" fmla="*/ 0 h 16"/>
                <a:gd name="T6" fmla="*/ 0 w 17"/>
                <a:gd name="T7" fmla="*/ 8 h 16"/>
                <a:gd name="T8" fmla="*/ 0 w 17"/>
                <a:gd name="T9" fmla="*/ 16 h 16"/>
                <a:gd name="T10" fmla="*/ 8 w 17"/>
                <a:gd name="T11" fmla="*/ 16 h 16"/>
                <a:gd name="T12" fmla="*/ 17 w 17"/>
                <a:gd name="T13" fmla="*/ 16 h 16"/>
                <a:gd name="T14" fmla="*/ 17 w 17"/>
                <a:gd name="T15" fmla="*/ 8 h 16"/>
                <a:gd name="T16" fmla="*/ 17 w 17"/>
                <a:gd name="T17" fmla="*/ 0 h 16"/>
                <a:gd name="T18" fmla="*/ 8 w 17"/>
                <a:gd name="T19" fmla="*/ 0 h 16"/>
                <a:gd name="T20" fmla="*/ 8 w 17"/>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6"/>
                <a:gd name="T35" fmla="*/ 17 w 17"/>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6">
                  <a:moveTo>
                    <a:pt x="8" y="8"/>
                  </a:moveTo>
                  <a:lnTo>
                    <a:pt x="8" y="0"/>
                  </a:lnTo>
                  <a:lnTo>
                    <a:pt x="0" y="0"/>
                  </a:lnTo>
                  <a:lnTo>
                    <a:pt x="0" y="8"/>
                  </a:lnTo>
                  <a:lnTo>
                    <a:pt x="0" y="16"/>
                  </a:lnTo>
                  <a:lnTo>
                    <a:pt x="8" y="16"/>
                  </a:lnTo>
                  <a:lnTo>
                    <a:pt x="17" y="16"/>
                  </a:lnTo>
                  <a:lnTo>
                    <a:pt x="17" y="8"/>
                  </a:lnTo>
                  <a:lnTo>
                    <a:pt x="17" y="0"/>
                  </a:lnTo>
                  <a:lnTo>
                    <a:pt x="8" y="0"/>
                  </a:lnTo>
                  <a:lnTo>
                    <a:pt x="8" y="8"/>
                  </a:lnTo>
                  <a:close/>
                </a:path>
              </a:pathLst>
            </a:custGeom>
            <a:solidFill>
              <a:srgbClr val="00FFFF"/>
            </a:solidFill>
            <a:ln w="0">
              <a:solidFill>
                <a:schemeClr val="tx1"/>
              </a:solidFill>
              <a:prstDash val="solid"/>
              <a:round/>
              <a:headEnd/>
              <a:tailEnd/>
            </a:ln>
          </p:spPr>
          <p:txBody>
            <a:bodyPr/>
            <a:lstStyle/>
            <a:p>
              <a:endParaRPr lang="en-US"/>
            </a:p>
          </p:txBody>
        </p:sp>
        <p:sp>
          <p:nvSpPr>
            <p:cNvPr id="216" name="Freeform 188"/>
            <p:cNvSpPr>
              <a:spLocks/>
            </p:cNvSpPr>
            <p:nvPr/>
          </p:nvSpPr>
          <p:spPr bwMode="auto">
            <a:xfrm>
              <a:off x="3013" y="1380"/>
              <a:ext cx="25" cy="24"/>
            </a:xfrm>
            <a:custGeom>
              <a:avLst/>
              <a:gdLst>
                <a:gd name="T0" fmla="*/ 684583 w 3"/>
                <a:gd name="T1" fmla="*/ 0 h 3"/>
                <a:gd name="T2" fmla="*/ 322917 w 3"/>
                <a:gd name="T3" fmla="*/ 262144 h 3"/>
                <a:gd name="T4" fmla="*/ 0 w 3"/>
                <a:gd name="T5" fmla="*/ 524288 h 3"/>
                <a:gd name="T6" fmla="*/ 322917 w 3"/>
                <a:gd name="T7" fmla="*/ 524288 h 3"/>
                <a:gd name="T8" fmla="*/ 684583 w 3"/>
                <a:gd name="T9" fmla="*/ 786432 h 3"/>
                <a:gd name="T10" fmla="*/ 684583 w 3"/>
                <a:gd name="T11" fmla="*/ 524288 h 3"/>
                <a:gd name="T12" fmla="*/ 1002917 w 3"/>
                <a:gd name="T13" fmla="*/ 524288 h 3"/>
                <a:gd name="T14" fmla="*/ 684583 w 3"/>
                <a:gd name="T15" fmla="*/ 262144 h 3"/>
                <a:gd name="T16" fmla="*/ 684583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prstDash val="solid"/>
              <a:round/>
              <a:headEnd/>
              <a:tailEnd/>
            </a:ln>
          </p:spPr>
          <p:txBody>
            <a:bodyPr/>
            <a:lstStyle/>
            <a:p>
              <a:endParaRPr lang="en-US"/>
            </a:p>
          </p:txBody>
        </p:sp>
        <p:sp>
          <p:nvSpPr>
            <p:cNvPr id="217" name="Freeform 189"/>
            <p:cNvSpPr>
              <a:spLocks/>
            </p:cNvSpPr>
            <p:nvPr/>
          </p:nvSpPr>
          <p:spPr bwMode="auto">
            <a:xfrm>
              <a:off x="3021" y="1775"/>
              <a:ext cx="17" cy="16"/>
            </a:xfrm>
            <a:custGeom>
              <a:avLst/>
              <a:gdLst>
                <a:gd name="T0" fmla="*/ 8 w 17"/>
                <a:gd name="T1" fmla="*/ 8 h 16"/>
                <a:gd name="T2" fmla="*/ 8 w 17"/>
                <a:gd name="T3" fmla="*/ 0 h 16"/>
                <a:gd name="T4" fmla="*/ 0 w 17"/>
                <a:gd name="T5" fmla="*/ 0 h 16"/>
                <a:gd name="T6" fmla="*/ 0 w 17"/>
                <a:gd name="T7" fmla="*/ 8 h 16"/>
                <a:gd name="T8" fmla="*/ 0 w 17"/>
                <a:gd name="T9" fmla="*/ 16 h 16"/>
                <a:gd name="T10" fmla="*/ 8 w 17"/>
                <a:gd name="T11" fmla="*/ 16 h 16"/>
                <a:gd name="T12" fmla="*/ 17 w 17"/>
                <a:gd name="T13" fmla="*/ 16 h 16"/>
                <a:gd name="T14" fmla="*/ 17 w 17"/>
                <a:gd name="T15" fmla="*/ 8 h 16"/>
                <a:gd name="T16" fmla="*/ 17 w 17"/>
                <a:gd name="T17" fmla="*/ 0 h 16"/>
                <a:gd name="T18" fmla="*/ 8 w 17"/>
                <a:gd name="T19" fmla="*/ 0 h 16"/>
                <a:gd name="T20" fmla="*/ 8 w 17"/>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6"/>
                <a:gd name="T35" fmla="*/ 17 w 17"/>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6">
                  <a:moveTo>
                    <a:pt x="8" y="8"/>
                  </a:moveTo>
                  <a:lnTo>
                    <a:pt x="8" y="0"/>
                  </a:lnTo>
                  <a:lnTo>
                    <a:pt x="0" y="0"/>
                  </a:lnTo>
                  <a:lnTo>
                    <a:pt x="0" y="8"/>
                  </a:lnTo>
                  <a:lnTo>
                    <a:pt x="0" y="16"/>
                  </a:lnTo>
                  <a:lnTo>
                    <a:pt x="8" y="16"/>
                  </a:lnTo>
                  <a:lnTo>
                    <a:pt x="17" y="16"/>
                  </a:lnTo>
                  <a:lnTo>
                    <a:pt x="17" y="8"/>
                  </a:lnTo>
                  <a:lnTo>
                    <a:pt x="17" y="0"/>
                  </a:lnTo>
                  <a:lnTo>
                    <a:pt x="8" y="0"/>
                  </a:lnTo>
                  <a:lnTo>
                    <a:pt x="8" y="8"/>
                  </a:lnTo>
                  <a:close/>
                </a:path>
              </a:pathLst>
            </a:custGeom>
            <a:solidFill>
              <a:srgbClr val="00FFFF"/>
            </a:solidFill>
            <a:ln w="0">
              <a:solidFill>
                <a:schemeClr val="tx1"/>
              </a:solidFill>
              <a:prstDash val="solid"/>
              <a:round/>
              <a:headEnd/>
              <a:tailEnd/>
            </a:ln>
          </p:spPr>
          <p:txBody>
            <a:bodyPr/>
            <a:lstStyle/>
            <a:p>
              <a:endParaRPr lang="en-US"/>
            </a:p>
          </p:txBody>
        </p:sp>
        <p:sp>
          <p:nvSpPr>
            <p:cNvPr id="218" name="Freeform 190"/>
            <p:cNvSpPr>
              <a:spLocks/>
            </p:cNvSpPr>
            <p:nvPr/>
          </p:nvSpPr>
          <p:spPr bwMode="auto">
            <a:xfrm>
              <a:off x="3013" y="1775"/>
              <a:ext cx="25" cy="24"/>
            </a:xfrm>
            <a:custGeom>
              <a:avLst/>
              <a:gdLst>
                <a:gd name="T0" fmla="*/ 684583 w 3"/>
                <a:gd name="T1" fmla="*/ 0 h 3"/>
                <a:gd name="T2" fmla="*/ 322917 w 3"/>
                <a:gd name="T3" fmla="*/ 262144 h 3"/>
                <a:gd name="T4" fmla="*/ 0 w 3"/>
                <a:gd name="T5" fmla="*/ 524288 h 3"/>
                <a:gd name="T6" fmla="*/ 322917 w 3"/>
                <a:gd name="T7" fmla="*/ 524288 h 3"/>
                <a:gd name="T8" fmla="*/ 684583 w 3"/>
                <a:gd name="T9" fmla="*/ 786432 h 3"/>
                <a:gd name="T10" fmla="*/ 684583 w 3"/>
                <a:gd name="T11" fmla="*/ 524288 h 3"/>
                <a:gd name="T12" fmla="*/ 1002917 w 3"/>
                <a:gd name="T13" fmla="*/ 524288 h 3"/>
                <a:gd name="T14" fmla="*/ 684583 w 3"/>
                <a:gd name="T15" fmla="*/ 262144 h 3"/>
                <a:gd name="T16" fmla="*/ 684583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prstDash val="solid"/>
              <a:round/>
              <a:headEnd/>
              <a:tailEnd/>
            </a:ln>
          </p:spPr>
          <p:txBody>
            <a:bodyPr/>
            <a:lstStyle/>
            <a:p>
              <a:endParaRPr lang="en-US"/>
            </a:p>
          </p:txBody>
        </p:sp>
        <p:sp>
          <p:nvSpPr>
            <p:cNvPr id="219" name="Freeform 191"/>
            <p:cNvSpPr>
              <a:spLocks/>
            </p:cNvSpPr>
            <p:nvPr/>
          </p:nvSpPr>
          <p:spPr bwMode="auto">
            <a:xfrm>
              <a:off x="3021" y="2170"/>
              <a:ext cx="17" cy="16"/>
            </a:xfrm>
            <a:custGeom>
              <a:avLst/>
              <a:gdLst>
                <a:gd name="T0" fmla="*/ 8 w 17"/>
                <a:gd name="T1" fmla="*/ 8 h 16"/>
                <a:gd name="T2" fmla="*/ 8 w 17"/>
                <a:gd name="T3" fmla="*/ 0 h 16"/>
                <a:gd name="T4" fmla="*/ 0 w 17"/>
                <a:gd name="T5" fmla="*/ 0 h 16"/>
                <a:gd name="T6" fmla="*/ 0 w 17"/>
                <a:gd name="T7" fmla="*/ 8 h 16"/>
                <a:gd name="T8" fmla="*/ 0 w 17"/>
                <a:gd name="T9" fmla="*/ 16 h 16"/>
                <a:gd name="T10" fmla="*/ 8 w 17"/>
                <a:gd name="T11" fmla="*/ 16 h 16"/>
                <a:gd name="T12" fmla="*/ 17 w 17"/>
                <a:gd name="T13" fmla="*/ 16 h 16"/>
                <a:gd name="T14" fmla="*/ 17 w 17"/>
                <a:gd name="T15" fmla="*/ 8 h 16"/>
                <a:gd name="T16" fmla="*/ 17 w 17"/>
                <a:gd name="T17" fmla="*/ 0 h 16"/>
                <a:gd name="T18" fmla="*/ 8 w 17"/>
                <a:gd name="T19" fmla="*/ 0 h 16"/>
                <a:gd name="T20" fmla="*/ 8 w 17"/>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6"/>
                <a:gd name="T35" fmla="*/ 17 w 17"/>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6">
                  <a:moveTo>
                    <a:pt x="8" y="8"/>
                  </a:moveTo>
                  <a:lnTo>
                    <a:pt x="8" y="0"/>
                  </a:lnTo>
                  <a:lnTo>
                    <a:pt x="0" y="0"/>
                  </a:lnTo>
                  <a:lnTo>
                    <a:pt x="0" y="8"/>
                  </a:lnTo>
                  <a:lnTo>
                    <a:pt x="0" y="16"/>
                  </a:lnTo>
                  <a:lnTo>
                    <a:pt x="8" y="16"/>
                  </a:lnTo>
                  <a:lnTo>
                    <a:pt x="17" y="16"/>
                  </a:lnTo>
                  <a:lnTo>
                    <a:pt x="17" y="8"/>
                  </a:lnTo>
                  <a:lnTo>
                    <a:pt x="17" y="0"/>
                  </a:lnTo>
                  <a:lnTo>
                    <a:pt x="8" y="0"/>
                  </a:lnTo>
                  <a:lnTo>
                    <a:pt x="8" y="8"/>
                  </a:lnTo>
                  <a:close/>
                </a:path>
              </a:pathLst>
            </a:custGeom>
            <a:solidFill>
              <a:srgbClr val="00FFFF"/>
            </a:solidFill>
            <a:ln w="0">
              <a:solidFill>
                <a:schemeClr val="tx1"/>
              </a:solidFill>
              <a:prstDash val="solid"/>
              <a:round/>
              <a:headEnd/>
              <a:tailEnd/>
            </a:ln>
          </p:spPr>
          <p:txBody>
            <a:bodyPr/>
            <a:lstStyle/>
            <a:p>
              <a:endParaRPr lang="en-US"/>
            </a:p>
          </p:txBody>
        </p:sp>
        <p:sp>
          <p:nvSpPr>
            <p:cNvPr id="220" name="Freeform 192"/>
            <p:cNvSpPr>
              <a:spLocks/>
            </p:cNvSpPr>
            <p:nvPr/>
          </p:nvSpPr>
          <p:spPr bwMode="auto">
            <a:xfrm>
              <a:off x="3013" y="2170"/>
              <a:ext cx="25" cy="25"/>
            </a:xfrm>
            <a:custGeom>
              <a:avLst/>
              <a:gdLst>
                <a:gd name="T0" fmla="*/ 684583 w 3"/>
                <a:gd name="T1" fmla="*/ 0 h 3"/>
                <a:gd name="T2" fmla="*/ 322917 w 3"/>
                <a:gd name="T3" fmla="*/ 322917 h 3"/>
                <a:gd name="T4" fmla="*/ 0 w 3"/>
                <a:gd name="T5" fmla="*/ 684583 h 3"/>
                <a:gd name="T6" fmla="*/ 322917 w 3"/>
                <a:gd name="T7" fmla="*/ 684583 h 3"/>
                <a:gd name="T8" fmla="*/ 684583 w 3"/>
                <a:gd name="T9" fmla="*/ 1002917 h 3"/>
                <a:gd name="T10" fmla="*/ 684583 w 3"/>
                <a:gd name="T11" fmla="*/ 684583 h 3"/>
                <a:gd name="T12" fmla="*/ 1002917 w 3"/>
                <a:gd name="T13" fmla="*/ 684583 h 3"/>
                <a:gd name="T14" fmla="*/ 684583 w 3"/>
                <a:gd name="T15" fmla="*/ 322917 h 3"/>
                <a:gd name="T16" fmla="*/ 684583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prstDash val="solid"/>
              <a:round/>
              <a:headEnd/>
              <a:tailEnd/>
            </a:ln>
          </p:spPr>
          <p:txBody>
            <a:bodyPr/>
            <a:lstStyle/>
            <a:p>
              <a:endParaRPr lang="en-US"/>
            </a:p>
          </p:txBody>
        </p:sp>
        <p:sp>
          <p:nvSpPr>
            <p:cNvPr id="221" name="Freeform 193"/>
            <p:cNvSpPr>
              <a:spLocks/>
            </p:cNvSpPr>
            <p:nvPr/>
          </p:nvSpPr>
          <p:spPr bwMode="auto">
            <a:xfrm>
              <a:off x="3021" y="2566"/>
              <a:ext cx="17" cy="16"/>
            </a:xfrm>
            <a:custGeom>
              <a:avLst/>
              <a:gdLst>
                <a:gd name="T0" fmla="*/ 8 w 17"/>
                <a:gd name="T1" fmla="*/ 8 h 16"/>
                <a:gd name="T2" fmla="*/ 8 w 17"/>
                <a:gd name="T3" fmla="*/ 0 h 16"/>
                <a:gd name="T4" fmla="*/ 0 w 17"/>
                <a:gd name="T5" fmla="*/ 0 h 16"/>
                <a:gd name="T6" fmla="*/ 0 w 17"/>
                <a:gd name="T7" fmla="*/ 8 h 16"/>
                <a:gd name="T8" fmla="*/ 0 w 17"/>
                <a:gd name="T9" fmla="*/ 16 h 16"/>
                <a:gd name="T10" fmla="*/ 8 w 17"/>
                <a:gd name="T11" fmla="*/ 16 h 16"/>
                <a:gd name="T12" fmla="*/ 17 w 17"/>
                <a:gd name="T13" fmla="*/ 16 h 16"/>
                <a:gd name="T14" fmla="*/ 17 w 17"/>
                <a:gd name="T15" fmla="*/ 8 h 16"/>
                <a:gd name="T16" fmla="*/ 17 w 17"/>
                <a:gd name="T17" fmla="*/ 0 h 16"/>
                <a:gd name="T18" fmla="*/ 8 w 17"/>
                <a:gd name="T19" fmla="*/ 0 h 16"/>
                <a:gd name="T20" fmla="*/ 8 w 17"/>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6"/>
                <a:gd name="T35" fmla="*/ 17 w 17"/>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6">
                  <a:moveTo>
                    <a:pt x="8" y="8"/>
                  </a:moveTo>
                  <a:lnTo>
                    <a:pt x="8" y="0"/>
                  </a:lnTo>
                  <a:lnTo>
                    <a:pt x="0" y="0"/>
                  </a:lnTo>
                  <a:lnTo>
                    <a:pt x="0" y="8"/>
                  </a:lnTo>
                  <a:lnTo>
                    <a:pt x="0" y="16"/>
                  </a:lnTo>
                  <a:lnTo>
                    <a:pt x="8" y="16"/>
                  </a:lnTo>
                  <a:lnTo>
                    <a:pt x="17" y="16"/>
                  </a:lnTo>
                  <a:lnTo>
                    <a:pt x="17" y="8"/>
                  </a:lnTo>
                  <a:lnTo>
                    <a:pt x="17" y="0"/>
                  </a:lnTo>
                  <a:lnTo>
                    <a:pt x="8" y="0"/>
                  </a:lnTo>
                  <a:lnTo>
                    <a:pt x="8" y="8"/>
                  </a:lnTo>
                  <a:close/>
                </a:path>
              </a:pathLst>
            </a:custGeom>
            <a:solidFill>
              <a:srgbClr val="00FFFF"/>
            </a:solidFill>
            <a:ln w="0">
              <a:solidFill>
                <a:schemeClr val="tx1"/>
              </a:solidFill>
              <a:prstDash val="solid"/>
              <a:round/>
              <a:headEnd/>
              <a:tailEnd/>
            </a:ln>
          </p:spPr>
          <p:txBody>
            <a:bodyPr/>
            <a:lstStyle/>
            <a:p>
              <a:endParaRPr lang="en-US"/>
            </a:p>
          </p:txBody>
        </p:sp>
        <p:sp>
          <p:nvSpPr>
            <p:cNvPr id="222" name="Freeform 194"/>
            <p:cNvSpPr>
              <a:spLocks/>
            </p:cNvSpPr>
            <p:nvPr/>
          </p:nvSpPr>
          <p:spPr bwMode="auto">
            <a:xfrm>
              <a:off x="3013" y="2566"/>
              <a:ext cx="25" cy="24"/>
            </a:xfrm>
            <a:custGeom>
              <a:avLst/>
              <a:gdLst>
                <a:gd name="T0" fmla="*/ 684583 w 3"/>
                <a:gd name="T1" fmla="*/ 0 h 3"/>
                <a:gd name="T2" fmla="*/ 322917 w 3"/>
                <a:gd name="T3" fmla="*/ 262144 h 3"/>
                <a:gd name="T4" fmla="*/ 0 w 3"/>
                <a:gd name="T5" fmla="*/ 524288 h 3"/>
                <a:gd name="T6" fmla="*/ 322917 w 3"/>
                <a:gd name="T7" fmla="*/ 524288 h 3"/>
                <a:gd name="T8" fmla="*/ 684583 w 3"/>
                <a:gd name="T9" fmla="*/ 786432 h 3"/>
                <a:gd name="T10" fmla="*/ 684583 w 3"/>
                <a:gd name="T11" fmla="*/ 524288 h 3"/>
                <a:gd name="T12" fmla="*/ 1002917 w 3"/>
                <a:gd name="T13" fmla="*/ 524288 h 3"/>
                <a:gd name="T14" fmla="*/ 684583 w 3"/>
                <a:gd name="T15" fmla="*/ 262144 h 3"/>
                <a:gd name="T16" fmla="*/ 684583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prstDash val="solid"/>
              <a:round/>
              <a:headEnd/>
              <a:tailEnd/>
            </a:ln>
          </p:spPr>
          <p:txBody>
            <a:bodyPr/>
            <a:lstStyle/>
            <a:p>
              <a:endParaRPr lang="en-US"/>
            </a:p>
          </p:txBody>
        </p:sp>
        <p:sp>
          <p:nvSpPr>
            <p:cNvPr id="223" name="Freeform 195"/>
            <p:cNvSpPr>
              <a:spLocks/>
            </p:cNvSpPr>
            <p:nvPr/>
          </p:nvSpPr>
          <p:spPr bwMode="auto">
            <a:xfrm>
              <a:off x="3570" y="2566"/>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chemeClr val="tx1"/>
              </a:solidFill>
              <a:prstDash val="solid"/>
              <a:round/>
              <a:headEnd/>
              <a:tailEnd/>
            </a:ln>
          </p:spPr>
          <p:txBody>
            <a:bodyPr/>
            <a:lstStyle/>
            <a:p>
              <a:endParaRPr lang="en-US"/>
            </a:p>
          </p:txBody>
        </p:sp>
        <p:sp>
          <p:nvSpPr>
            <p:cNvPr id="224" name="Freeform 196"/>
            <p:cNvSpPr>
              <a:spLocks/>
            </p:cNvSpPr>
            <p:nvPr/>
          </p:nvSpPr>
          <p:spPr bwMode="auto">
            <a:xfrm>
              <a:off x="3570" y="2566"/>
              <a:ext cx="24" cy="24"/>
            </a:xfrm>
            <a:custGeom>
              <a:avLst/>
              <a:gdLst>
                <a:gd name="T0" fmla="*/ 524288 w 3"/>
                <a:gd name="T1" fmla="*/ 0 h 3"/>
                <a:gd name="T2" fmla="*/ 262144 w 3"/>
                <a:gd name="T3" fmla="*/ 262144 h 3"/>
                <a:gd name="T4" fmla="*/ 0 w 3"/>
                <a:gd name="T5" fmla="*/ 524288 h 3"/>
                <a:gd name="T6" fmla="*/ 262144 w 3"/>
                <a:gd name="T7" fmla="*/ 524288 h 3"/>
                <a:gd name="T8" fmla="*/ 524288 w 3"/>
                <a:gd name="T9" fmla="*/ 786432 h 3"/>
                <a:gd name="T10" fmla="*/ 524288 w 3"/>
                <a:gd name="T11" fmla="*/ 524288 h 3"/>
                <a:gd name="T12" fmla="*/ 786432 w 3"/>
                <a:gd name="T13" fmla="*/ 524288 h 3"/>
                <a:gd name="T14" fmla="*/ 524288 w 3"/>
                <a:gd name="T15" fmla="*/ 262144 h 3"/>
                <a:gd name="T16" fmla="*/ 524288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prstDash val="solid"/>
              <a:round/>
              <a:headEnd/>
              <a:tailEnd/>
            </a:ln>
          </p:spPr>
          <p:txBody>
            <a:bodyPr/>
            <a:lstStyle/>
            <a:p>
              <a:endParaRPr lang="en-US"/>
            </a:p>
          </p:txBody>
        </p:sp>
        <p:sp>
          <p:nvSpPr>
            <p:cNvPr id="225" name="Freeform 197"/>
            <p:cNvSpPr>
              <a:spLocks/>
            </p:cNvSpPr>
            <p:nvPr/>
          </p:nvSpPr>
          <p:spPr bwMode="auto">
            <a:xfrm>
              <a:off x="3570" y="2170"/>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chemeClr val="tx1"/>
              </a:solidFill>
              <a:prstDash val="solid"/>
              <a:round/>
              <a:headEnd/>
              <a:tailEnd/>
            </a:ln>
          </p:spPr>
          <p:txBody>
            <a:bodyPr/>
            <a:lstStyle/>
            <a:p>
              <a:endParaRPr lang="en-US"/>
            </a:p>
          </p:txBody>
        </p:sp>
        <p:sp>
          <p:nvSpPr>
            <p:cNvPr id="226" name="Freeform 198"/>
            <p:cNvSpPr>
              <a:spLocks/>
            </p:cNvSpPr>
            <p:nvPr/>
          </p:nvSpPr>
          <p:spPr bwMode="auto">
            <a:xfrm>
              <a:off x="3570" y="2170"/>
              <a:ext cx="24" cy="25"/>
            </a:xfrm>
            <a:custGeom>
              <a:avLst/>
              <a:gdLst>
                <a:gd name="T0" fmla="*/ 524288 w 3"/>
                <a:gd name="T1" fmla="*/ 0 h 3"/>
                <a:gd name="T2" fmla="*/ 262144 w 3"/>
                <a:gd name="T3" fmla="*/ 322917 h 3"/>
                <a:gd name="T4" fmla="*/ 0 w 3"/>
                <a:gd name="T5" fmla="*/ 684583 h 3"/>
                <a:gd name="T6" fmla="*/ 262144 w 3"/>
                <a:gd name="T7" fmla="*/ 684583 h 3"/>
                <a:gd name="T8" fmla="*/ 524288 w 3"/>
                <a:gd name="T9" fmla="*/ 1002917 h 3"/>
                <a:gd name="T10" fmla="*/ 524288 w 3"/>
                <a:gd name="T11" fmla="*/ 684583 h 3"/>
                <a:gd name="T12" fmla="*/ 786432 w 3"/>
                <a:gd name="T13" fmla="*/ 684583 h 3"/>
                <a:gd name="T14" fmla="*/ 524288 w 3"/>
                <a:gd name="T15" fmla="*/ 322917 h 3"/>
                <a:gd name="T16" fmla="*/ 524288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prstDash val="solid"/>
              <a:round/>
              <a:headEnd/>
              <a:tailEnd/>
            </a:ln>
          </p:spPr>
          <p:txBody>
            <a:bodyPr/>
            <a:lstStyle/>
            <a:p>
              <a:endParaRPr lang="en-US"/>
            </a:p>
          </p:txBody>
        </p:sp>
        <p:sp>
          <p:nvSpPr>
            <p:cNvPr id="227" name="Freeform 199"/>
            <p:cNvSpPr>
              <a:spLocks/>
            </p:cNvSpPr>
            <p:nvPr/>
          </p:nvSpPr>
          <p:spPr bwMode="auto">
            <a:xfrm>
              <a:off x="3570" y="1775"/>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chemeClr val="tx1"/>
              </a:solidFill>
              <a:prstDash val="solid"/>
              <a:round/>
              <a:headEnd/>
              <a:tailEnd/>
            </a:ln>
          </p:spPr>
          <p:txBody>
            <a:bodyPr/>
            <a:lstStyle/>
            <a:p>
              <a:endParaRPr lang="en-US"/>
            </a:p>
          </p:txBody>
        </p:sp>
        <p:sp>
          <p:nvSpPr>
            <p:cNvPr id="228" name="Freeform 200"/>
            <p:cNvSpPr>
              <a:spLocks/>
            </p:cNvSpPr>
            <p:nvPr/>
          </p:nvSpPr>
          <p:spPr bwMode="auto">
            <a:xfrm>
              <a:off x="3562" y="1775"/>
              <a:ext cx="24" cy="24"/>
            </a:xfrm>
            <a:custGeom>
              <a:avLst/>
              <a:gdLst>
                <a:gd name="T0" fmla="*/ 524288 w 3"/>
                <a:gd name="T1" fmla="*/ 0 h 3"/>
                <a:gd name="T2" fmla="*/ 262144 w 3"/>
                <a:gd name="T3" fmla="*/ 262144 h 3"/>
                <a:gd name="T4" fmla="*/ 0 w 3"/>
                <a:gd name="T5" fmla="*/ 524288 h 3"/>
                <a:gd name="T6" fmla="*/ 262144 w 3"/>
                <a:gd name="T7" fmla="*/ 524288 h 3"/>
                <a:gd name="T8" fmla="*/ 524288 w 3"/>
                <a:gd name="T9" fmla="*/ 786432 h 3"/>
                <a:gd name="T10" fmla="*/ 524288 w 3"/>
                <a:gd name="T11" fmla="*/ 524288 h 3"/>
                <a:gd name="T12" fmla="*/ 786432 w 3"/>
                <a:gd name="T13" fmla="*/ 524288 h 3"/>
                <a:gd name="T14" fmla="*/ 524288 w 3"/>
                <a:gd name="T15" fmla="*/ 262144 h 3"/>
                <a:gd name="T16" fmla="*/ 524288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prstDash val="solid"/>
              <a:round/>
              <a:headEnd/>
              <a:tailEnd/>
            </a:ln>
          </p:spPr>
          <p:txBody>
            <a:bodyPr/>
            <a:lstStyle/>
            <a:p>
              <a:endParaRPr lang="en-US"/>
            </a:p>
          </p:txBody>
        </p:sp>
        <p:sp>
          <p:nvSpPr>
            <p:cNvPr id="229" name="Freeform 201"/>
            <p:cNvSpPr>
              <a:spLocks/>
            </p:cNvSpPr>
            <p:nvPr/>
          </p:nvSpPr>
          <p:spPr bwMode="auto">
            <a:xfrm>
              <a:off x="3570" y="1380"/>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chemeClr val="tx1"/>
              </a:solidFill>
              <a:prstDash val="solid"/>
              <a:round/>
              <a:headEnd/>
              <a:tailEnd/>
            </a:ln>
          </p:spPr>
          <p:txBody>
            <a:bodyPr/>
            <a:lstStyle/>
            <a:p>
              <a:endParaRPr lang="en-US"/>
            </a:p>
          </p:txBody>
        </p:sp>
        <p:sp>
          <p:nvSpPr>
            <p:cNvPr id="230" name="Freeform 202"/>
            <p:cNvSpPr>
              <a:spLocks/>
            </p:cNvSpPr>
            <p:nvPr/>
          </p:nvSpPr>
          <p:spPr bwMode="auto">
            <a:xfrm>
              <a:off x="3570" y="1380"/>
              <a:ext cx="24" cy="24"/>
            </a:xfrm>
            <a:custGeom>
              <a:avLst/>
              <a:gdLst>
                <a:gd name="T0" fmla="*/ 524288 w 3"/>
                <a:gd name="T1" fmla="*/ 0 h 3"/>
                <a:gd name="T2" fmla="*/ 262144 w 3"/>
                <a:gd name="T3" fmla="*/ 262144 h 3"/>
                <a:gd name="T4" fmla="*/ 0 w 3"/>
                <a:gd name="T5" fmla="*/ 524288 h 3"/>
                <a:gd name="T6" fmla="*/ 262144 w 3"/>
                <a:gd name="T7" fmla="*/ 524288 h 3"/>
                <a:gd name="T8" fmla="*/ 524288 w 3"/>
                <a:gd name="T9" fmla="*/ 786432 h 3"/>
                <a:gd name="T10" fmla="*/ 524288 w 3"/>
                <a:gd name="T11" fmla="*/ 524288 h 3"/>
                <a:gd name="T12" fmla="*/ 786432 w 3"/>
                <a:gd name="T13" fmla="*/ 524288 h 3"/>
                <a:gd name="T14" fmla="*/ 524288 w 3"/>
                <a:gd name="T15" fmla="*/ 262144 h 3"/>
                <a:gd name="T16" fmla="*/ 524288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prstDash val="solid"/>
              <a:round/>
              <a:headEnd/>
              <a:tailEnd/>
            </a:ln>
          </p:spPr>
          <p:txBody>
            <a:bodyPr/>
            <a:lstStyle/>
            <a:p>
              <a:endParaRPr lang="en-US"/>
            </a:p>
          </p:txBody>
        </p:sp>
        <p:sp>
          <p:nvSpPr>
            <p:cNvPr id="231" name="Rectangle 203"/>
            <p:cNvSpPr>
              <a:spLocks noChangeArrowheads="1"/>
            </p:cNvSpPr>
            <p:nvPr/>
          </p:nvSpPr>
          <p:spPr bwMode="auto">
            <a:xfrm>
              <a:off x="3497" y="1073"/>
              <a:ext cx="162" cy="242"/>
            </a:xfrm>
            <a:prstGeom prst="rect">
              <a:avLst/>
            </a:prstGeom>
            <a:noFill/>
            <a:ln w="12700">
              <a:solidFill>
                <a:schemeClr val="tx1"/>
              </a:solidFill>
              <a:miter lim="800000"/>
              <a:headEnd/>
              <a:tailEnd/>
            </a:ln>
          </p:spPr>
          <p:txBody>
            <a:bodyPr/>
            <a:lstStyle/>
            <a:p>
              <a:endParaRPr lang="en-US"/>
            </a:p>
          </p:txBody>
        </p:sp>
        <p:sp>
          <p:nvSpPr>
            <p:cNvPr id="232" name="Rectangle 204"/>
            <p:cNvSpPr>
              <a:spLocks noChangeArrowheads="1"/>
            </p:cNvSpPr>
            <p:nvPr/>
          </p:nvSpPr>
          <p:spPr bwMode="auto">
            <a:xfrm>
              <a:off x="3497" y="1864"/>
              <a:ext cx="162" cy="242"/>
            </a:xfrm>
            <a:prstGeom prst="rect">
              <a:avLst/>
            </a:prstGeom>
            <a:noFill/>
            <a:ln w="12700">
              <a:solidFill>
                <a:schemeClr val="tx1"/>
              </a:solidFill>
              <a:miter lim="800000"/>
              <a:headEnd/>
              <a:tailEnd/>
            </a:ln>
          </p:spPr>
          <p:txBody>
            <a:bodyPr/>
            <a:lstStyle/>
            <a:p>
              <a:endParaRPr lang="en-US"/>
            </a:p>
          </p:txBody>
        </p:sp>
        <p:sp>
          <p:nvSpPr>
            <p:cNvPr id="233" name="Rectangle 205"/>
            <p:cNvSpPr>
              <a:spLocks noChangeArrowheads="1"/>
            </p:cNvSpPr>
            <p:nvPr/>
          </p:nvSpPr>
          <p:spPr bwMode="auto">
            <a:xfrm>
              <a:off x="3497" y="1468"/>
              <a:ext cx="162" cy="242"/>
            </a:xfrm>
            <a:prstGeom prst="rect">
              <a:avLst/>
            </a:prstGeom>
            <a:noFill/>
            <a:ln w="12700">
              <a:solidFill>
                <a:schemeClr val="tx1"/>
              </a:solidFill>
              <a:miter lim="800000"/>
              <a:headEnd/>
              <a:tailEnd/>
            </a:ln>
          </p:spPr>
          <p:txBody>
            <a:bodyPr/>
            <a:lstStyle/>
            <a:p>
              <a:endParaRPr lang="en-US"/>
            </a:p>
          </p:txBody>
        </p:sp>
        <p:sp>
          <p:nvSpPr>
            <p:cNvPr id="234" name="Rectangle 206"/>
            <p:cNvSpPr>
              <a:spLocks noChangeArrowheads="1"/>
            </p:cNvSpPr>
            <p:nvPr/>
          </p:nvSpPr>
          <p:spPr bwMode="auto">
            <a:xfrm>
              <a:off x="3497" y="2259"/>
              <a:ext cx="162" cy="242"/>
            </a:xfrm>
            <a:prstGeom prst="rect">
              <a:avLst/>
            </a:prstGeom>
            <a:noFill/>
            <a:ln w="12700">
              <a:solidFill>
                <a:schemeClr val="tx1"/>
              </a:solidFill>
              <a:miter lim="800000"/>
              <a:headEnd/>
              <a:tailEnd/>
            </a:ln>
          </p:spPr>
          <p:txBody>
            <a:bodyPr/>
            <a:lstStyle/>
            <a:p>
              <a:endParaRPr lang="en-US"/>
            </a:p>
          </p:txBody>
        </p:sp>
        <p:sp>
          <p:nvSpPr>
            <p:cNvPr id="235" name="Rectangle 207"/>
            <p:cNvSpPr>
              <a:spLocks noChangeArrowheads="1"/>
            </p:cNvSpPr>
            <p:nvPr/>
          </p:nvSpPr>
          <p:spPr bwMode="auto">
            <a:xfrm>
              <a:off x="2949" y="1864"/>
              <a:ext cx="153" cy="242"/>
            </a:xfrm>
            <a:prstGeom prst="rect">
              <a:avLst/>
            </a:prstGeom>
            <a:noFill/>
            <a:ln w="12700">
              <a:solidFill>
                <a:schemeClr val="tx1"/>
              </a:solidFill>
              <a:miter lim="800000"/>
              <a:headEnd/>
              <a:tailEnd/>
            </a:ln>
          </p:spPr>
          <p:txBody>
            <a:bodyPr/>
            <a:lstStyle/>
            <a:p>
              <a:endParaRPr lang="en-US"/>
            </a:p>
          </p:txBody>
        </p:sp>
        <p:sp>
          <p:nvSpPr>
            <p:cNvPr id="236" name="Rectangle 208"/>
            <p:cNvSpPr>
              <a:spLocks noChangeArrowheads="1"/>
            </p:cNvSpPr>
            <p:nvPr/>
          </p:nvSpPr>
          <p:spPr bwMode="auto">
            <a:xfrm>
              <a:off x="2949" y="1468"/>
              <a:ext cx="153" cy="242"/>
            </a:xfrm>
            <a:prstGeom prst="rect">
              <a:avLst/>
            </a:prstGeom>
            <a:noFill/>
            <a:ln w="12700">
              <a:solidFill>
                <a:schemeClr val="tx1"/>
              </a:solidFill>
              <a:miter lim="800000"/>
              <a:headEnd/>
              <a:tailEnd/>
            </a:ln>
          </p:spPr>
          <p:txBody>
            <a:bodyPr/>
            <a:lstStyle/>
            <a:p>
              <a:endParaRPr lang="en-US"/>
            </a:p>
          </p:txBody>
        </p:sp>
        <p:sp>
          <p:nvSpPr>
            <p:cNvPr id="237" name="Rectangle 209"/>
            <p:cNvSpPr>
              <a:spLocks noChangeArrowheads="1"/>
            </p:cNvSpPr>
            <p:nvPr/>
          </p:nvSpPr>
          <p:spPr bwMode="auto">
            <a:xfrm>
              <a:off x="2949" y="2259"/>
              <a:ext cx="153" cy="242"/>
            </a:xfrm>
            <a:prstGeom prst="rect">
              <a:avLst/>
            </a:prstGeom>
            <a:noFill/>
            <a:ln w="12700">
              <a:solidFill>
                <a:schemeClr val="tx1"/>
              </a:solidFill>
              <a:miter lim="800000"/>
              <a:headEnd/>
              <a:tailEnd/>
            </a:ln>
          </p:spPr>
          <p:txBody>
            <a:bodyPr/>
            <a:lstStyle/>
            <a:p>
              <a:endParaRPr lang="en-US"/>
            </a:p>
          </p:txBody>
        </p:sp>
        <p:sp>
          <p:nvSpPr>
            <p:cNvPr id="238" name="Rectangle 210"/>
            <p:cNvSpPr>
              <a:spLocks noChangeArrowheads="1"/>
            </p:cNvSpPr>
            <p:nvPr/>
          </p:nvSpPr>
          <p:spPr bwMode="auto">
            <a:xfrm>
              <a:off x="2949" y="1073"/>
              <a:ext cx="153" cy="242"/>
            </a:xfrm>
            <a:prstGeom prst="rect">
              <a:avLst/>
            </a:prstGeom>
            <a:noFill/>
            <a:ln w="12700">
              <a:solidFill>
                <a:schemeClr val="tx1"/>
              </a:solidFill>
              <a:miter lim="800000"/>
              <a:headEnd/>
              <a:tailEnd/>
            </a:ln>
          </p:spPr>
          <p:txBody>
            <a:bodyPr/>
            <a:lstStyle/>
            <a:p>
              <a:endParaRPr lang="en-US"/>
            </a:p>
          </p:txBody>
        </p:sp>
        <p:sp>
          <p:nvSpPr>
            <p:cNvPr id="239" name="Rectangle 211"/>
            <p:cNvSpPr>
              <a:spLocks noChangeArrowheads="1"/>
            </p:cNvSpPr>
            <p:nvPr/>
          </p:nvSpPr>
          <p:spPr bwMode="auto">
            <a:xfrm>
              <a:off x="2005" y="871"/>
              <a:ext cx="4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charset="0"/>
                </a:rPr>
                <a:t>A</a:t>
              </a:r>
              <a:endParaRPr lang="en-US" sz="2400">
                <a:latin typeface="Times New Roman" pitchFamily="18" charset="0"/>
              </a:endParaRPr>
            </a:p>
          </p:txBody>
        </p:sp>
        <p:sp>
          <p:nvSpPr>
            <p:cNvPr id="240" name="Rectangle 212"/>
            <p:cNvSpPr>
              <a:spLocks noChangeArrowheads="1"/>
            </p:cNvSpPr>
            <p:nvPr/>
          </p:nvSpPr>
          <p:spPr bwMode="auto">
            <a:xfrm>
              <a:off x="2061" y="920"/>
              <a:ext cx="27" cy="58"/>
            </a:xfrm>
            <a:prstGeom prst="rect">
              <a:avLst/>
            </a:prstGeom>
            <a:noFill/>
            <a:ln w="9525">
              <a:noFill/>
              <a:miter lim="800000"/>
              <a:headEnd/>
              <a:tailEnd/>
            </a:ln>
          </p:spPr>
          <p:txBody>
            <a:bodyPr wrap="none" lIns="0" tIns="0" rIns="0" bIns="0">
              <a:spAutoFit/>
            </a:bodyPr>
            <a:lstStyle/>
            <a:p>
              <a:r>
                <a:rPr lang="en-US" sz="600">
                  <a:solidFill>
                    <a:srgbClr val="000000"/>
                  </a:solidFill>
                  <a:latin typeface="Nimbus Roman No9 L" charset="0"/>
                </a:rPr>
                <a:t>0</a:t>
              </a:r>
              <a:endParaRPr lang="en-US" sz="2400">
                <a:latin typeface="Times New Roman" pitchFamily="18" charset="0"/>
              </a:endParaRPr>
            </a:p>
          </p:txBody>
        </p:sp>
        <p:sp>
          <p:nvSpPr>
            <p:cNvPr id="241" name="Rectangle 213"/>
            <p:cNvSpPr>
              <a:spLocks noChangeArrowheads="1"/>
            </p:cNvSpPr>
            <p:nvPr/>
          </p:nvSpPr>
          <p:spPr bwMode="auto">
            <a:xfrm>
              <a:off x="2005" y="952"/>
              <a:ext cx="4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charset="0"/>
                </a:rPr>
                <a:t>A</a:t>
              </a:r>
              <a:endParaRPr lang="en-US" sz="2400">
                <a:latin typeface="Times New Roman" pitchFamily="18" charset="0"/>
              </a:endParaRPr>
            </a:p>
          </p:txBody>
        </p:sp>
        <p:sp>
          <p:nvSpPr>
            <p:cNvPr id="242" name="Rectangle 214"/>
            <p:cNvSpPr>
              <a:spLocks noChangeArrowheads="1"/>
            </p:cNvSpPr>
            <p:nvPr/>
          </p:nvSpPr>
          <p:spPr bwMode="auto">
            <a:xfrm>
              <a:off x="2061" y="993"/>
              <a:ext cx="27" cy="58"/>
            </a:xfrm>
            <a:prstGeom prst="rect">
              <a:avLst/>
            </a:prstGeom>
            <a:noFill/>
            <a:ln w="9525">
              <a:noFill/>
              <a:miter lim="800000"/>
              <a:headEnd/>
              <a:tailEnd/>
            </a:ln>
          </p:spPr>
          <p:txBody>
            <a:bodyPr wrap="none" lIns="0" tIns="0" rIns="0" bIns="0">
              <a:spAutoFit/>
            </a:bodyPr>
            <a:lstStyle/>
            <a:p>
              <a:r>
                <a:rPr lang="en-US" sz="600">
                  <a:solidFill>
                    <a:srgbClr val="000000"/>
                  </a:solidFill>
                  <a:latin typeface="Nimbus Roman No9 L" charset="0"/>
                </a:rPr>
                <a:t>1</a:t>
              </a:r>
              <a:endParaRPr lang="en-US" sz="2400">
                <a:latin typeface="Times New Roman" pitchFamily="18" charset="0"/>
              </a:endParaRPr>
            </a:p>
          </p:txBody>
        </p:sp>
        <p:sp>
          <p:nvSpPr>
            <p:cNvPr id="243" name="Rectangle 215"/>
            <p:cNvSpPr>
              <a:spLocks noChangeArrowheads="1"/>
            </p:cNvSpPr>
            <p:nvPr/>
          </p:nvSpPr>
          <p:spPr bwMode="auto">
            <a:xfrm>
              <a:off x="2005" y="1242"/>
              <a:ext cx="4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charset="0"/>
                </a:rPr>
                <a:t>A</a:t>
              </a:r>
              <a:endParaRPr lang="en-US" sz="2400">
                <a:latin typeface="Times New Roman" pitchFamily="18" charset="0"/>
              </a:endParaRPr>
            </a:p>
          </p:txBody>
        </p:sp>
        <p:sp>
          <p:nvSpPr>
            <p:cNvPr id="244" name="Rectangle 216"/>
            <p:cNvSpPr>
              <a:spLocks noChangeArrowheads="1"/>
            </p:cNvSpPr>
            <p:nvPr/>
          </p:nvSpPr>
          <p:spPr bwMode="auto">
            <a:xfrm>
              <a:off x="2053" y="1291"/>
              <a:ext cx="54" cy="58"/>
            </a:xfrm>
            <a:prstGeom prst="rect">
              <a:avLst/>
            </a:prstGeom>
            <a:noFill/>
            <a:ln w="9525">
              <a:noFill/>
              <a:miter lim="800000"/>
              <a:headEnd/>
              <a:tailEnd/>
            </a:ln>
          </p:spPr>
          <p:txBody>
            <a:bodyPr wrap="none" lIns="0" tIns="0" rIns="0" bIns="0">
              <a:spAutoFit/>
            </a:bodyPr>
            <a:lstStyle/>
            <a:p>
              <a:r>
                <a:rPr lang="en-US" sz="600">
                  <a:solidFill>
                    <a:srgbClr val="000000"/>
                  </a:solidFill>
                  <a:latin typeface="Nimbus Roman No9 L" charset="0"/>
                </a:rPr>
                <a:t>19</a:t>
              </a:r>
              <a:endParaRPr lang="en-US" sz="2400">
                <a:latin typeface="Times New Roman" pitchFamily="18" charset="0"/>
              </a:endParaRPr>
            </a:p>
          </p:txBody>
        </p:sp>
        <p:sp>
          <p:nvSpPr>
            <p:cNvPr id="245" name="Freeform 217"/>
            <p:cNvSpPr>
              <a:spLocks/>
            </p:cNvSpPr>
            <p:nvPr/>
          </p:nvSpPr>
          <p:spPr bwMode="auto">
            <a:xfrm>
              <a:off x="2868" y="2469"/>
              <a:ext cx="24" cy="24"/>
            </a:xfrm>
            <a:custGeom>
              <a:avLst/>
              <a:gdLst>
                <a:gd name="T0" fmla="*/ 262144 w 3"/>
                <a:gd name="T1" fmla="*/ 786432 h 3"/>
                <a:gd name="T2" fmla="*/ 786432 w 3"/>
                <a:gd name="T3" fmla="*/ 0 h 3"/>
                <a:gd name="T4" fmla="*/ 0 w 3"/>
                <a:gd name="T5" fmla="*/ 524288 h 3"/>
                <a:gd name="T6" fmla="*/ 262144 w 3"/>
                <a:gd name="T7" fmla="*/ 786432 h 3"/>
                <a:gd name="T8" fmla="*/ 0 60000 65536"/>
                <a:gd name="T9" fmla="*/ 0 60000 65536"/>
                <a:gd name="T10" fmla="*/ 0 60000 65536"/>
                <a:gd name="T11" fmla="*/ 0 60000 65536"/>
                <a:gd name="T12" fmla="*/ 0 w 3"/>
                <a:gd name="T13" fmla="*/ 0 h 3"/>
                <a:gd name="T14" fmla="*/ 3 w 3"/>
                <a:gd name="T15" fmla="*/ 3 h 3"/>
              </a:gdLst>
              <a:ahLst/>
              <a:cxnLst>
                <a:cxn ang="T8">
                  <a:pos x="T0" y="T1"/>
                </a:cxn>
                <a:cxn ang="T9">
                  <a:pos x="T2" y="T3"/>
                </a:cxn>
                <a:cxn ang="T10">
                  <a:pos x="T4" y="T5"/>
                </a:cxn>
                <a:cxn ang="T11">
                  <a:pos x="T6" y="T7"/>
                </a:cxn>
              </a:cxnLst>
              <a:rect l="T12" t="T13" r="T14" b="T15"/>
              <a:pathLst>
                <a:path w="3" h="3">
                  <a:moveTo>
                    <a:pt x="1" y="3"/>
                  </a:moveTo>
                  <a:lnTo>
                    <a:pt x="3" y="0"/>
                  </a:lnTo>
                  <a:lnTo>
                    <a:pt x="0" y="2"/>
                  </a:lnTo>
                  <a:lnTo>
                    <a:pt x="1" y="3"/>
                  </a:lnTo>
                </a:path>
              </a:pathLst>
            </a:custGeom>
            <a:noFill/>
            <a:ln w="12700">
              <a:solidFill>
                <a:schemeClr val="tx1"/>
              </a:solidFill>
              <a:prstDash val="solid"/>
              <a:round/>
              <a:headEnd/>
              <a:tailEnd/>
            </a:ln>
          </p:spPr>
          <p:txBody>
            <a:bodyPr/>
            <a:lstStyle/>
            <a:p>
              <a:endParaRPr lang="en-US"/>
            </a:p>
          </p:txBody>
        </p:sp>
        <p:sp>
          <p:nvSpPr>
            <p:cNvPr id="246" name="Freeform 218"/>
            <p:cNvSpPr>
              <a:spLocks/>
            </p:cNvSpPr>
            <p:nvPr/>
          </p:nvSpPr>
          <p:spPr bwMode="auto">
            <a:xfrm>
              <a:off x="2868" y="2469"/>
              <a:ext cx="24" cy="24"/>
            </a:xfrm>
            <a:custGeom>
              <a:avLst/>
              <a:gdLst>
                <a:gd name="T0" fmla="*/ 8 w 24"/>
                <a:gd name="T1" fmla="*/ 24 h 24"/>
                <a:gd name="T2" fmla="*/ 24 w 24"/>
                <a:gd name="T3" fmla="*/ 0 h 24"/>
                <a:gd name="T4" fmla="*/ 0 w 24"/>
                <a:gd name="T5" fmla="*/ 16 h 24"/>
                <a:gd name="T6" fmla="*/ 8 w 24"/>
                <a:gd name="T7" fmla="*/ 24 h 24"/>
                <a:gd name="T8" fmla="*/ 8 w 24"/>
                <a:gd name="T9" fmla="*/ 24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8" y="24"/>
                  </a:moveTo>
                  <a:lnTo>
                    <a:pt x="24" y="0"/>
                  </a:lnTo>
                  <a:lnTo>
                    <a:pt x="0" y="16"/>
                  </a:lnTo>
                  <a:lnTo>
                    <a:pt x="8" y="24"/>
                  </a:lnTo>
                  <a:close/>
                </a:path>
              </a:pathLst>
            </a:custGeom>
            <a:solidFill>
              <a:srgbClr val="000000"/>
            </a:solidFill>
            <a:ln w="0">
              <a:solidFill>
                <a:schemeClr val="tx1"/>
              </a:solidFill>
              <a:prstDash val="solid"/>
              <a:round/>
              <a:headEnd/>
              <a:tailEnd/>
            </a:ln>
          </p:spPr>
          <p:txBody>
            <a:bodyPr/>
            <a:lstStyle/>
            <a:p>
              <a:endParaRPr lang="en-US"/>
            </a:p>
          </p:txBody>
        </p:sp>
        <p:sp>
          <p:nvSpPr>
            <p:cNvPr id="247" name="Line 219"/>
            <p:cNvSpPr>
              <a:spLocks noChangeShapeType="1"/>
            </p:cNvSpPr>
            <p:nvPr/>
          </p:nvSpPr>
          <p:spPr bwMode="auto">
            <a:xfrm flipH="1">
              <a:off x="2683" y="2493"/>
              <a:ext cx="193" cy="250"/>
            </a:xfrm>
            <a:prstGeom prst="line">
              <a:avLst/>
            </a:prstGeom>
            <a:noFill/>
            <a:ln w="12700">
              <a:solidFill>
                <a:schemeClr val="tx1"/>
              </a:solidFill>
              <a:round/>
              <a:headEnd/>
              <a:tailEnd/>
            </a:ln>
          </p:spPr>
          <p:txBody>
            <a:bodyPr/>
            <a:lstStyle/>
            <a:p>
              <a:endParaRPr lang="en-US"/>
            </a:p>
          </p:txBody>
        </p:sp>
        <p:sp>
          <p:nvSpPr>
            <p:cNvPr id="248" name="Rectangle 220"/>
            <p:cNvSpPr>
              <a:spLocks noChangeArrowheads="1"/>
            </p:cNvSpPr>
            <p:nvPr/>
          </p:nvSpPr>
          <p:spPr bwMode="auto">
            <a:xfrm>
              <a:off x="2400" y="2784"/>
              <a:ext cx="412" cy="172"/>
            </a:xfrm>
            <a:prstGeom prst="rect">
              <a:avLst/>
            </a:prstGeom>
            <a:noFill/>
            <a:ln w="9525">
              <a:noFill/>
              <a:miter lim="800000"/>
              <a:headEnd/>
              <a:tailEnd/>
            </a:ln>
          </p:spPr>
          <p:txBody>
            <a:bodyPr wrap="none" lIns="0" tIns="0" rIns="0" bIns="0">
              <a:spAutoFit/>
            </a:bodyPr>
            <a:lstStyle/>
            <a:p>
              <a:pPr algn="ctr"/>
              <a:r>
                <a:rPr lang="en-US" sz="900">
                  <a:solidFill>
                    <a:srgbClr val="000000"/>
                  </a:solidFill>
                  <a:latin typeface="Nimbus Roman No9 L" charset="0"/>
                </a:rPr>
                <a:t> 512k X 8</a:t>
              </a:r>
            </a:p>
            <a:p>
              <a:pPr algn="ctr"/>
              <a:r>
                <a:rPr lang="en-US" sz="900">
                  <a:solidFill>
                    <a:srgbClr val="000000"/>
                  </a:solidFill>
                  <a:latin typeface="Nimbus Roman No9 L" charset="0"/>
                </a:rPr>
                <a:t>memory chip</a:t>
              </a:r>
              <a:endParaRPr lang="en-US" sz="2400">
                <a:latin typeface="Times New Roman" pitchFamily="18" charset="0"/>
              </a:endParaRPr>
            </a:p>
          </p:txBody>
        </p:sp>
        <p:sp>
          <p:nvSpPr>
            <p:cNvPr id="249" name="Freeform 221"/>
            <p:cNvSpPr>
              <a:spLocks/>
            </p:cNvSpPr>
            <p:nvPr/>
          </p:nvSpPr>
          <p:spPr bwMode="auto">
            <a:xfrm>
              <a:off x="2279" y="936"/>
              <a:ext cx="49" cy="161"/>
            </a:xfrm>
            <a:custGeom>
              <a:avLst/>
              <a:gdLst>
                <a:gd name="T0" fmla="*/ 0 w 6"/>
                <a:gd name="T1" fmla="*/ 0 h 20"/>
                <a:gd name="T2" fmla="*/ 289255 w 6"/>
                <a:gd name="T3" fmla="*/ 268669 h 20"/>
                <a:gd name="T4" fmla="*/ 289255 w 6"/>
                <a:gd name="T5" fmla="*/ 268669 h 20"/>
                <a:gd name="T6" fmla="*/ 582773 w 6"/>
                <a:gd name="T7" fmla="*/ 541491 h 20"/>
                <a:gd name="T8" fmla="*/ 582773 w 6"/>
                <a:gd name="T9" fmla="*/ 810675 h 20"/>
                <a:gd name="T10" fmla="*/ 582773 w 6"/>
                <a:gd name="T11" fmla="*/ 810675 h 20"/>
                <a:gd name="T12" fmla="*/ 582773 w 6"/>
                <a:gd name="T13" fmla="*/ 1620779 h 20"/>
                <a:gd name="T14" fmla="*/ 582773 w 6"/>
                <a:gd name="T15" fmla="*/ 2738167 h 20"/>
                <a:gd name="T16" fmla="*/ 582773 w 6"/>
                <a:gd name="T17" fmla="*/ 3548327 h 20"/>
                <a:gd name="T18" fmla="*/ 582773 w 6"/>
                <a:gd name="T19" fmla="*/ 4359003 h 20"/>
                <a:gd name="T20" fmla="*/ 582773 w 6"/>
                <a:gd name="T21" fmla="*/ 4631825 h 20"/>
                <a:gd name="T22" fmla="*/ 582773 w 6"/>
                <a:gd name="T23" fmla="*/ 4631825 h 20"/>
                <a:gd name="T24" fmla="*/ 582773 w 6"/>
                <a:gd name="T25" fmla="*/ 4900494 h 20"/>
                <a:gd name="T26" fmla="*/ 872028 w 6"/>
                <a:gd name="T27" fmla="*/ 4900494 h 20"/>
                <a:gd name="T28" fmla="*/ 1779410 w 6"/>
                <a:gd name="T29" fmla="*/ 544250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20"/>
                <a:gd name="T47" fmla="*/ 6 w 6"/>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20">
                  <a:moveTo>
                    <a:pt x="0" y="0"/>
                  </a:moveTo>
                  <a:lnTo>
                    <a:pt x="1" y="1"/>
                  </a:lnTo>
                  <a:lnTo>
                    <a:pt x="2" y="2"/>
                  </a:lnTo>
                  <a:lnTo>
                    <a:pt x="2" y="3"/>
                  </a:lnTo>
                  <a:lnTo>
                    <a:pt x="2" y="6"/>
                  </a:lnTo>
                  <a:lnTo>
                    <a:pt x="2" y="10"/>
                  </a:lnTo>
                  <a:lnTo>
                    <a:pt x="2" y="13"/>
                  </a:lnTo>
                  <a:lnTo>
                    <a:pt x="2" y="16"/>
                  </a:lnTo>
                  <a:lnTo>
                    <a:pt x="2" y="17"/>
                  </a:lnTo>
                  <a:lnTo>
                    <a:pt x="2" y="18"/>
                  </a:lnTo>
                  <a:lnTo>
                    <a:pt x="3" y="18"/>
                  </a:lnTo>
                  <a:lnTo>
                    <a:pt x="6" y="20"/>
                  </a:lnTo>
                </a:path>
              </a:pathLst>
            </a:custGeom>
            <a:noFill/>
            <a:ln w="12700">
              <a:solidFill>
                <a:schemeClr val="tx1"/>
              </a:solidFill>
              <a:prstDash val="solid"/>
              <a:round/>
              <a:headEnd/>
              <a:tailEnd/>
            </a:ln>
          </p:spPr>
          <p:txBody>
            <a:bodyPr/>
            <a:lstStyle/>
            <a:p>
              <a:endParaRPr lang="en-US"/>
            </a:p>
          </p:txBody>
        </p:sp>
        <p:sp>
          <p:nvSpPr>
            <p:cNvPr id="250" name="Freeform 222"/>
            <p:cNvSpPr>
              <a:spLocks/>
            </p:cNvSpPr>
            <p:nvPr/>
          </p:nvSpPr>
          <p:spPr bwMode="auto">
            <a:xfrm>
              <a:off x="2279" y="1097"/>
              <a:ext cx="49" cy="162"/>
            </a:xfrm>
            <a:custGeom>
              <a:avLst/>
              <a:gdLst>
                <a:gd name="T0" fmla="*/ 0 w 6"/>
                <a:gd name="T1" fmla="*/ 5647644 h 20"/>
                <a:gd name="T2" fmla="*/ 289255 w 6"/>
                <a:gd name="T3" fmla="*/ 5368081 h 20"/>
                <a:gd name="T4" fmla="*/ 289255 w 6"/>
                <a:gd name="T5" fmla="*/ 5092251 h 20"/>
                <a:gd name="T6" fmla="*/ 582773 w 6"/>
                <a:gd name="T7" fmla="*/ 4812753 h 20"/>
                <a:gd name="T8" fmla="*/ 582773 w 6"/>
                <a:gd name="T9" fmla="*/ 4812753 h 20"/>
                <a:gd name="T10" fmla="*/ 582773 w 6"/>
                <a:gd name="T11" fmla="*/ 4532671 h 20"/>
                <a:gd name="T12" fmla="*/ 582773 w 6"/>
                <a:gd name="T13" fmla="*/ 3658940 h 20"/>
                <a:gd name="T14" fmla="*/ 582773 w 6"/>
                <a:gd name="T15" fmla="*/ 2824049 h 20"/>
                <a:gd name="T16" fmla="*/ 582773 w 6"/>
                <a:gd name="T17" fmla="*/ 1709140 h 20"/>
                <a:gd name="T18" fmla="*/ 582773 w 6"/>
                <a:gd name="T19" fmla="*/ 834883 h 20"/>
                <a:gd name="T20" fmla="*/ 582773 w 6"/>
                <a:gd name="T21" fmla="*/ 834883 h 20"/>
                <a:gd name="T22" fmla="*/ 582773 w 6"/>
                <a:gd name="T23" fmla="*/ 559589 h 20"/>
                <a:gd name="T24" fmla="*/ 582773 w 6"/>
                <a:gd name="T25" fmla="*/ 280090 h 20"/>
                <a:gd name="T26" fmla="*/ 872028 w 6"/>
                <a:gd name="T27" fmla="*/ 280090 h 20"/>
                <a:gd name="T28" fmla="*/ 1779410 w 6"/>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20"/>
                <a:gd name="T47" fmla="*/ 6 w 6"/>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20">
                  <a:moveTo>
                    <a:pt x="0" y="20"/>
                  </a:moveTo>
                  <a:lnTo>
                    <a:pt x="1" y="19"/>
                  </a:lnTo>
                  <a:lnTo>
                    <a:pt x="1" y="18"/>
                  </a:lnTo>
                  <a:lnTo>
                    <a:pt x="2" y="17"/>
                  </a:lnTo>
                  <a:lnTo>
                    <a:pt x="2" y="16"/>
                  </a:lnTo>
                  <a:lnTo>
                    <a:pt x="2" y="13"/>
                  </a:lnTo>
                  <a:lnTo>
                    <a:pt x="2" y="10"/>
                  </a:lnTo>
                  <a:lnTo>
                    <a:pt x="2" y="6"/>
                  </a:lnTo>
                  <a:lnTo>
                    <a:pt x="2" y="3"/>
                  </a:lnTo>
                  <a:lnTo>
                    <a:pt x="2" y="2"/>
                  </a:lnTo>
                  <a:lnTo>
                    <a:pt x="2" y="1"/>
                  </a:lnTo>
                  <a:lnTo>
                    <a:pt x="3" y="1"/>
                  </a:lnTo>
                  <a:lnTo>
                    <a:pt x="6" y="0"/>
                  </a:lnTo>
                </a:path>
              </a:pathLst>
            </a:custGeom>
            <a:noFill/>
            <a:ln w="12700">
              <a:solidFill>
                <a:schemeClr val="tx1"/>
              </a:solidFill>
              <a:prstDash val="solid"/>
              <a:round/>
              <a:headEnd/>
              <a:tailEnd/>
            </a:ln>
          </p:spPr>
          <p:txBody>
            <a:bodyPr/>
            <a:lstStyle/>
            <a:p>
              <a:endParaRPr lang="en-US"/>
            </a:p>
          </p:txBody>
        </p:sp>
        <p:sp>
          <p:nvSpPr>
            <p:cNvPr id="251" name="Freeform 223"/>
            <p:cNvSpPr>
              <a:spLocks/>
            </p:cNvSpPr>
            <p:nvPr/>
          </p:nvSpPr>
          <p:spPr bwMode="auto">
            <a:xfrm>
              <a:off x="3659" y="1154"/>
              <a:ext cx="137" cy="72"/>
            </a:xfrm>
            <a:custGeom>
              <a:avLst/>
              <a:gdLst>
                <a:gd name="T0" fmla="*/ 4656469 w 17"/>
                <a:gd name="T1" fmla="*/ 786432 h 9"/>
                <a:gd name="T2" fmla="*/ 2176229 w 17"/>
                <a:gd name="T3" fmla="*/ 786432 h 9"/>
                <a:gd name="T4" fmla="*/ 2176229 w 17"/>
                <a:gd name="T5" fmla="*/ 0 h 9"/>
                <a:gd name="T6" fmla="*/ 0 w 17"/>
                <a:gd name="T7" fmla="*/ 1310720 h 9"/>
                <a:gd name="T8" fmla="*/ 2176229 w 17"/>
                <a:gd name="T9" fmla="*/ 2359296 h 9"/>
                <a:gd name="T10" fmla="*/ 2176229 w 17"/>
                <a:gd name="T11" fmla="*/ 1835008 h 9"/>
                <a:gd name="T12" fmla="*/ 4656469 w 17"/>
                <a:gd name="T13" fmla="*/ 1835008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3"/>
                  </a:moveTo>
                  <a:lnTo>
                    <a:pt x="8" y="3"/>
                  </a:lnTo>
                  <a:lnTo>
                    <a:pt x="8" y="0"/>
                  </a:lnTo>
                  <a:lnTo>
                    <a:pt x="0" y="5"/>
                  </a:lnTo>
                  <a:lnTo>
                    <a:pt x="8" y="9"/>
                  </a:lnTo>
                  <a:lnTo>
                    <a:pt x="8" y="7"/>
                  </a:lnTo>
                  <a:lnTo>
                    <a:pt x="17" y="7"/>
                  </a:lnTo>
                </a:path>
              </a:pathLst>
            </a:custGeom>
            <a:noFill/>
            <a:ln w="12700">
              <a:solidFill>
                <a:schemeClr val="tx1"/>
              </a:solidFill>
              <a:prstDash val="solid"/>
              <a:round/>
              <a:headEnd/>
              <a:tailEnd/>
            </a:ln>
          </p:spPr>
          <p:txBody>
            <a:bodyPr/>
            <a:lstStyle/>
            <a:p>
              <a:endParaRPr lang="en-US"/>
            </a:p>
          </p:txBody>
        </p:sp>
        <p:sp>
          <p:nvSpPr>
            <p:cNvPr id="252" name="Freeform 224"/>
            <p:cNvSpPr>
              <a:spLocks/>
            </p:cNvSpPr>
            <p:nvPr/>
          </p:nvSpPr>
          <p:spPr bwMode="auto">
            <a:xfrm>
              <a:off x="3659" y="1557"/>
              <a:ext cx="137" cy="65"/>
            </a:xfrm>
            <a:custGeom>
              <a:avLst/>
              <a:gdLst>
                <a:gd name="T0" fmla="*/ 4656469 w 17"/>
                <a:gd name="T1" fmla="*/ 566410 h 8"/>
                <a:gd name="T2" fmla="*/ 2176229 w 17"/>
                <a:gd name="T3" fmla="*/ 566410 h 8"/>
                <a:gd name="T4" fmla="*/ 2176229 w 17"/>
                <a:gd name="T5" fmla="*/ 0 h 8"/>
                <a:gd name="T6" fmla="*/ 0 w 17"/>
                <a:gd name="T7" fmla="*/ 1167684 h 8"/>
                <a:gd name="T8" fmla="*/ 2176229 w 17"/>
                <a:gd name="T9" fmla="*/ 2301041 h 8"/>
                <a:gd name="T10" fmla="*/ 2176229 w 17"/>
                <a:gd name="T11" fmla="*/ 1734622 h 8"/>
                <a:gd name="T12" fmla="*/ 4656469 w 17"/>
                <a:gd name="T13" fmla="*/ 1734622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8" y="2"/>
                  </a:lnTo>
                  <a:lnTo>
                    <a:pt x="8" y="0"/>
                  </a:lnTo>
                  <a:lnTo>
                    <a:pt x="0" y="4"/>
                  </a:lnTo>
                  <a:lnTo>
                    <a:pt x="8" y="8"/>
                  </a:lnTo>
                  <a:lnTo>
                    <a:pt x="8" y="6"/>
                  </a:lnTo>
                  <a:lnTo>
                    <a:pt x="17" y="6"/>
                  </a:lnTo>
                </a:path>
              </a:pathLst>
            </a:custGeom>
            <a:noFill/>
            <a:ln w="12700">
              <a:solidFill>
                <a:schemeClr val="tx1"/>
              </a:solidFill>
              <a:prstDash val="solid"/>
              <a:round/>
              <a:headEnd/>
              <a:tailEnd/>
            </a:ln>
          </p:spPr>
          <p:txBody>
            <a:bodyPr/>
            <a:lstStyle/>
            <a:p>
              <a:endParaRPr lang="en-US"/>
            </a:p>
          </p:txBody>
        </p:sp>
        <p:sp>
          <p:nvSpPr>
            <p:cNvPr id="253" name="Freeform 225"/>
            <p:cNvSpPr>
              <a:spLocks/>
            </p:cNvSpPr>
            <p:nvPr/>
          </p:nvSpPr>
          <p:spPr bwMode="auto">
            <a:xfrm>
              <a:off x="3659" y="1952"/>
              <a:ext cx="137" cy="73"/>
            </a:xfrm>
            <a:custGeom>
              <a:avLst/>
              <a:gdLst>
                <a:gd name="T0" fmla="*/ 4656469 w 17"/>
                <a:gd name="T1" fmla="*/ 562441 h 9"/>
                <a:gd name="T2" fmla="*/ 2176229 w 17"/>
                <a:gd name="T3" fmla="*/ 562441 h 9"/>
                <a:gd name="T4" fmla="*/ 2176229 w 17"/>
                <a:gd name="T5" fmla="*/ 0 h 9"/>
                <a:gd name="T6" fmla="*/ 0 w 17"/>
                <a:gd name="T7" fmla="*/ 1125409 h 9"/>
                <a:gd name="T8" fmla="*/ 2176229 w 17"/>
                <a:gd name="T9" fmla="*/ 2562527 h 9"/>
                <a:gd name="T10" fmla="*/ 2176229 w 17"/>
                <a:gd name="T11" fmla="*/ 1718306 h 9"/>
                <a:gd name="T12" fmla="*/ 4656469 w 17"/>
                <a:gd name="T13" fmla="*/ 1718306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2"/>
                  </a:moveTo>
                  <a:lnTo>
                    <a:pt x="8" y="2"/>
                  </a:lnTo>
                  <a:lnTo>
                    <a:pt x="8" y="0"/>
                  </a:lnTo>
                  <a:lnTo>
                    <a:pt x="0" y="4"/>
                  </a:lnTo>
                  <a:lnTo>
                    <a:pt x="8" y="9"/>
                  </a:lnTo>
                  <a:lnTo>
                    <a:pt x="8" y="6"/>
                  </a:lnTo>
                  <a:lnTo>
                    <a:pt x="17" y="6"/>
                  </a:lnTo>
                </a:path>
              </a:pathLst>
            </a:custGeom>
            <a:noFill/>
            <a:ln w="12700">
              <a:solidFill>
                <a:schemeClr val="tx1"/>
              </a:solidFill>
              <a:prstDash val="solid"/>
              <a:round/>
              <a:headEnd/>
              <a:tailEnd/>
            </a:ln>
          </p:spPr>
          <p:txBody>
            <a:bodyPr/>
            <a:lstStyle/>
            <a:p>
              <a:endParaRPr lang="en-US"/>
            </a:p>
          </p:txBody>
        </p:sp>
        <p:sp>
          <p:nvSpPr>
            <p:cNvPr id="254" name="Freeform 226"/>
            <p:cNvSpPr>
              <a:spLocks/>
            </p:cNvSpPr>
            <p:nvPr/>
          </p:nvSpPr>
          <p:spPr bwMode="auto">
            <a:xfrm>
              <a:off x="3659" y="2348"/>
              <a:ext cx="137" cy="64"/>
            </a:xfrm>
            <a:custGeom>
              <a:avLst/>
              <a:gdLst>
                <a:gd name="T0" fmla="*/ 4656469 w 17"/>
                <a:gd name="T1" fmla="*/ 524288 h 8"/>
                <a:gd name="T2" fmla="*/ 2176229 w 17"/>
                <a:gd name="T3" fmla="*/ 524288 h 8"/>
                <a:gd name="T4" fmla="*/ 2176229 w 17"/>
                <a:gd name="T5" fmla="*/ 0 h 8"/>
                <a:gd name="T6" fmla="*/ 0 w 17"/>
                <a:gd name="T7" fmla="*/ 1048576 h 8"/>
                <a:gd name="T8" fmla="*/ 2176229 w 17"/>
                <a:gd name="T9" fmla="*/ 2097152 h 8"/>
                <a:gd name="T10" fmla="*/ 2176229 w 17"/>
                <a:gd name="T11" fmla="*/ 1572864 h 8"/>
                <a:gd name="T12" fmla="*/ 4656469 w 17"/>
                <a:gd name="T13" fmla="*/ 1572864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8" y="2"/>
                  </a:lnTo>
                  <a:lnTo>
                    <a:pt x="8" y="0"/>
                  </a:lnTo>
                  <a:lnTo>
                    <a:pt x="0" y="4"/>
                  </a:lnTo>
                  <a:lnTo>
                    <a:pt x="8" y="8"/>
                  </a:lnTo>
                  <a:lnTo>
                    <a:pt x="8" y="6"/>
                  </a:lnTo>
                  <a:lnTo>
                    <a:pt x="17" y="6"/>
                  </a:lnTo>
                </a:path>
              </a:pathLst>
            </a:custGeom>
            <a:noFill/>
            <a:ln w="12700">
              <a:solidFill>
                <a:schemeClr val="tx1"/>
              </a:solidFill>
              <a:prstDash val="solid"/>
              <a:round/>
              <a:headEnd/>
              <a:tailEnd/>
            </a:ln>
          </p:spPr>
          <p:txBody>
            <a:bodyPr/>
            <a:lstStyle/>
            <a:p>
              <a:endParaRPr lang="en-US"/>
            </a:p>
          </p:txBody>
        </p:sp>
        <p:sp>
          <p:nvSpPr>
            <p:cNvPr id="255" name="Line 227"/>
            <p:cNvSpPr>
              <a:spLocks noChangeShapeType="1"/>
            </p:cNvSpPr>
            <p:nvPr/>
          </p:nvSpPr>
          <p:spPr bwMode="auto">
            <a:xfrm flipV="1">
              <a:off x="3796" y="1210"/>
              <a:ext cx="1" cy="363"/>
            </a:xfrm>
            <a:prstGeom prst="line">
              <a:avLst/>
            </a:prstGeom>
            <a:noFill/>
            <a:ln w="12700">
              <a:solidFill>
                <a:schemeClr val="tx1"/>
              </a:solidFill>
              <a:round/>
              <a:headEnd/>
              <a:tailEnd/>
            </a:ln>
          </p:spPr>
          <p:txBody>
            <a:bodyPr/>
            <a:lstStyle/>
            <a:p>
              <a:endParaRPr lang="en-US"/>
            </a:p>
          </p:txBody>
        </p:sp>
        <p:sp>
          <p:nvSpPr>
            <p:cNvPr id="256" name="Line 228"/>
            <p:cNvSpPr>
              <a:spLocks noChangeShapeType="1"/>
            </p:cNvSpPr>
            <p:nvPr/>
          </p:nvSpPr>
          <p:spPr bwMode="auto">
            <a:xfrm flipV="1">
              <a:off x="3796" y="1606"/>
              <a:ext cx="1" cy="363"/>
            </a:xfrm>
            <a:prstGeom prst="line">
              <a:avLst/>
            </a:prstGeom>
            <a:noFill/>
            <a:ln w="12700">
              <a:solidFill>
                <a:schemeClr val="tx1"/>
              </a:solidFill>
              <a:round/>
              <a:headEnd/>
              <a:tailEnd/>
            </a:ln>
          </p:spPr>
          <p:txBody>
            <a:bodyPr/>
            <a:lstStyle/>
            <a:p>
              <a:endParaRPr lang="en-US"/>
            </a:p>
          </p:txBody>
        </p:sp>
        <p:sp>
          <p:nvSpPr>
            <p:cNvPr id="257" name="Line 229"/>
            <p:cNvSpPr>
              <a:spLocks noChangeShapeType="1"/>
            </p:cNvSpPr>
            <p:nvPr/>
          </p:nvSpPr>
          <p:spPr bwMode="auto">
            <a:xfrm flipV="1">
              <a:off x="3796" y="2001"/>
              <a:ext cx="1" cy="363"/>
            </a:xfrm>
            <a:prstGeom prst="line">
              <a:avLst/>
            </a:prstGeom>
            <a:noFill/>
            <a:ln w="12700">
              <a:solidFill>
                <a:schemeClr val="tx1"/>
              </a:solidFill>
              <a:round/>
              <a:headEnd/>
              <a:tailEnd/>
            </a:ln>
          </p:spPr>
          <p:txBody>
            <a:bodyPr/>
            <a:lstStyle/>
            <a:p>
              <a:endParaRPr lang="en-US"/>
            </a:p>
          </p:txBody>
        </p:sp>
        <p:sp>
          <p:nvSpPr>
            <p:cNvPr id="258" name="Freeform 230"/>
            <p:cNvSpPr>
              <a:spLocks/>
            </p:cNvSpPr>
            <p:nvPr/>
          </p:nvSpPr>
          <p:spPr bwMode="auto">
            <a:xfrm>
              <a:off x="3783" y="2673"/>
              <a:ext cx="69" cy="137"/>
            </a:xfrm>
            <a:custGeom>
              <a:avLst/>
              <a:gdLst>
                <a:gd name="T0" fmla="*/ 397455 w 9"/>
                <a:gd name="T1" fmla="*/ 0 h 17"/>
                <a:gd name="T2" fmla="*/ 397455 w 9"/>
                <a:gd name="T3" fmla="*/ 2176229 h 17"/>
                <a:gd name="T4" fmla="*/ 0 w 9"/>
                <a:gd name="T5" fmla="*/ 2176229 h 17"/>
                <a:gd name="T6" fmla="*/ 822419 w 9"/>
                <a:gd name="T7" fmla="*/ 4656469 h 17"/>
                <a:gd name="T8" fmla="*/ 1827756 w 9"/>
                <a:gd name="T9" fmla="*/ 2176229 h 17"/>
                <a:gd name="T10" fmla="*/ 1430301 w 9"/>
                <a:gd name="T11" fmla="*/ 2176229 h 17"/>
                <a:gd name="T12" fmla="*/ 1430301 w 9"/>
                <a:gd name="T13" fmla="*/ 0 h 17"/>
                <a:gd name="T14" fmla="*/ 0 60000 65536"/>
                <a:gd name="T15" fmla="*/ 0 60000 65536"/>
                <a:gd name="T16" fmla="*/ 0 60000 65536"/>
                <a:gd name="T17" fmla="*/ 0 60000 65536"/>
                <a:gd name="T18" fmla="*/ 0 60000 65536"/>
                <a:gd name="T19" fmla="*/ 0 60000 65536"/>
                <a:gd name="T20" fmla="*/ 0 60000 65536"/>
                <a:gd name="T21" fmla="*/ 0 w 9"/>
                <a:gd name="T22" fmla="*/ 0 h 17"/>
                <a:gd name="T23" fmla="*/ 9 w 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7">
                  <a:moveTo>
                    <a:pt x="2" y="0"/>
                  </a:moveTo>
                  <a:lnTo>
                    <a:pt x="2" y="8"/>
                  </a:lnTo>
                  <a:lnTo>
                    <a:pt x="0" y="8"/>
                  </a:lnTo>
                  <a:lnTo>
                    <a:pt x="4" y="17"/>
                  </a:lnTo>
                  <a:lnTo>
                    <a:pt x="9" y="8"/>
                  </a:lnTo>
                  <a:lnTo>
                    <a:pt x="7" y="8"/>
                  </a:lnTo>
                  <a:lnTo>
                    <a:pt x="7" y="0"/>
                  </a:lnTo>
                </a:path>
              </a:pathLst>
            </a:custGeom>
            <a:noFill/>
            <a:ln w="12700">
              <a:solidFill>
                <a:schemeClr val="tx1"/>
              </a:solidFill>
              <a:prstDash val="solid"/>
              <a:round/>
              <a:headEnd/>
              <a:tailEnd/>
            </a:ln>
          </p:spPr>
          <p:txBody>
            <a:bodyPr/>
            <a:lstStyle/>
            <a:p>
              <a:endParaRPr lang="en-US"/>
            </a:p>
          </p:txBody>
        </p:sp>
        <p:sp>
          <p:nvSpPr>
            <p:cNvPr id="259" name="Line 231"/>
            <p:cNvSpPr>
              <a:spLocks noChangeShapeType="1"/>
            </p:cNvSpPr>
            <p:nvPr/>
          </p:nvSpPr>
          <p:spPr bwMode="auto">
            <a:xfrm flipV="1">
              <a:off x="3796" y="2396"/>
              <a:ext cx="1" cy="275"/>
            </a:xfrm>
            <a:prstGeom prst="line">
              <a:avLst/>
            </a:prstGeom>
            <a:noFill/>
            <a:ln w="12700">
              <a:solidFill>
                <a:schemeClr val="tx1"/>
              </a:solidFill>
              <a:round/>
              <a:headEnd/>
              <a:tailEnd/>
            </a:ln>
          </p:spPr>
          <p:txBody>
            <a:bodyPr/>
            <a:lstStyle/>
            <a:p>
              <a:endParaRPr lang="en-US"/>
            </a:p>
          </p:txBody>
        </p:sp>
        <p:sp>
          <p:nvSpPr>
            <p:cNvPr id="260" name="Line 232"/>
            <p:cNvSpPr>
              <a:spLocks noChangeShapeType="1"/>
            </p:cNvSpPr>
            <p:nvPr/>
          </p:nvSpPr>
          <p:spPr bwMode="auto">
            <a:xfrm flipV="1">
              <a:off x="3836" y="1178"/>
              <a:ext cx="1" cy="1501"/>
            </a:xfrm>
            <a:prstGeom prst="line">
              <a:avLst/>
            </a:prstGeom>
            <a:noFill/>
            <a:ln w="12700">
              <a:solidFill>
                <a:schemeClr val="tx1"/>
              </a:solidFill>
              <a:round/>
              <a:headEnd/>
              <a:tailEnd/>
            </a:ln>
          </p:spPr>
          <p:txBody>
            <a:bodyPr/>
            <a:lstStyle/>
            <a:p>
              <a:endParaRPr lang="en-US"/>
            </a:p>
          </p:txBody>
        </p:sp>
        <p:sp>
          <p:nvSpPr>
            <p:cNvPr id="261" name="Line 233"/>
            <p:cNvSpPr>
              <a:spLocks noChangeShapeType="1"/>
            </p:cNvSpPr>
            <p:nvPr/>
          </p:nvSpPr>
          <p:spPr bwMode="auto">
            <a:xfrm flipH="1">
              <a:off x="3788" y="1175"/>
              <a:ext cx="40" cy="1"/>
            </a:xfrm>
            <a:prstGeom prst="line">
              <a:avLst/>
            </a:prstGeom>
            <a:noFill/>
            <a:ln w="12700">
              <a:solidFill>
                <a:schemeClr val="tx1"/>
              </a:solidFill>
              <a:round/>
              <a:headEnd/>
              <a:tailEnd/>
            </a:ln>
          </p:spPr>
          <p:txBody>
            <a:bodyPr/>
            <a:lstStyle/>
            <a:p>
              <a:endParaRPr lang="en-US"/>
            </a:p>
          </p:txBody>
        </p:sp>
        <p:sp>
          <p:nvSpPr>
            <p:cNvPr id="262" name="Freeform 234"/>
            <p:cNvSpPr>
              <a:spLocks/>
            </p:cNvSpPr>
            <p:nvPr/>
          </p:nvSpPr>
          <p:spPr bwMode="auto">
            <a:xfrm>
              <a:off x="3102" y="1154"/>
              <a:ext cx="137" cy="72"/>
            </a:xfrm>
            <a:custGeom>
              <a:avLst/>
              <a:gdLst>
                <a:gd name="T0" fmla="*/ 4656469 w 17"/>
                <a:gd name="T1" fmla="*/ 786432 h 9"/>
                <a:gd name="T2" fmla="*/ 2480304 w 17"/>
                <a:gd name="T3" fmla="*/ 786432 h 9"/>
                <a:gd name="T4" fmla="*/ 2480304 w 17"/>
                <a:gd name="T5" fmla="*/ 0 h 9"/>
                <a:gd name="T6" fmla="*/ 0 w 17"/>
                <a:gd name="T7" fmla="*/ 1310720 h 9"/>
                <a:gd name="T8" fmla="*/ 2480304 w 17"/>
                <a:gd name="T9" fmla="*/ 2359296 h 9"/>
                <a:gd name="T10" fmla="*/ 2480304 w 17"/>
                <a:gd name="T11" fmla="*/ 1835008 h 9"/>
                <a:gd name="T12" fmla="*/ 4656469 w 17"/>
                <a:gd name="T13" fmla="*/ 1835008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3"/>
                  </a:moveTo>
                  <a:lnTo>
                    <a:pt x="9" y="3"/>
                  </a:lnTo>
                  <a:lnTo>
                    <a:pt x="9" y="0"/>
                  </a:lnTo>
                  <a:lnTo>
                    <a:pt x="0" y="5"/>
                  </a:lnTo>
                  <a:lnTo>
                    <a:pt x="9" y="9"/>
                  </a:lnTo>
                  <a:lnTo>
                    <a:pt x="9" y="7"/>
                  </a:lnTo>
                  <a:lnTo>
                    <a:pt x="17" y="7"/>
                  </a:lnTo>
                </a:path>
              </a:pathLst>
            </a:custGeom>
            <a:noFill/>
            <a:ln w="12700">
              <a:solidFill>
                <a:schemeClr val="tx1"/>
              </a:solidFill>
              <a:prstDash val="solid"/>
              <a:round/>
              <a:headEnd/>
              <a:tailEnd/>
            </a:ln>
          </p:spPr>
          <p:txBody>
            <a:bodyPr/>
            <a:lstStyle/>
            <a:p>
              <a:endParaRPr lang="en-US"/>
            </a:p>
          </p:txBody>
        </p:sp>
        <p:sp>
          <p:nvSpPr>
            <p:cNvPr id="263" name="Freeform 235"/>
            <p:cNvSpPr>
              <a:spLocks/>
            </p:cNvSpPr>
            <p:nvPr/>
          </p:nvSpPr>
          <p:spPr bwMode="auto">
            <a:xfrm>
              <a:off x="3102" y="1557"/>
              <a:ext cx="137" cy="65"/>
            </a:xfrm>
            <a:custGeom>
              <a:avLst/>
              <a:gdLst>
                <a:gd name="T0" fmla="*/ 4656469 w 17"/>
                <a:gd name="T1" fmla="*/ 566410 h 8"/>
                <a:gd name="T2" fmla="*/ 2480304 w 17"/>
                <a:gd name="T3" fmla="*/ 566410 h 8"/>
                <a:gd name="T4" fmla="*/ 2480304 w 17"/>
                <a:gd name="T5" fmla="*/ 0 h 8"/>
                <a:gd name="T6" fmla="*/ 0 w 17"/>
                <a:gd name="T7" fmla="*/ 1167684 h 8"/>
                <a:gd name="T8" fmla="*/ 2480304 w 17"/>
                <a:gd name="T9" fmla="*/ 2301041 h 8"/>
                <a:gd name="T10" fmla="*/ 2480304 w 17"/>
                <a:gd name="T11" fmla="*/ 1734622 h 8"/>
                <a:gd name="T12" fmla="*/ 4656469 w 17"/>
                <a:gd name="T13" fmla="*/ 1734622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9" y="2"/>
                  </a:lnTo>
                  <a:lnTo>
                    <a:pt x="9" y="0"/>
                  </a:lnTo>
                  <a:lnTo>
                    <a:pt x="0" y="4"/>
                  </a:lnTo>
                  <a:lnTo>
                    <a:pt x="9" y="8"/>
                  </a:lnTo>
                  <a:lnTo>
                    <a:pt x="9" y="6"/>
                  </a:lnTo>
                  <a:lnTo>
                    <a:pt x="17" y="6"/>
                  </a:lnTo>
                </a:path>
              </a:pathLst>
            </a:custGeom>
            <a:noFill/>
            <a:ln w="12700">
              <a:solidFill>
                <a:schemeClr val="tx1"/>
              </a:solidFill>
              <a:prstDash val="solid"/>
              <a:round/>
              <a:headEnd/>
              <a:tailEnd/>
            </a:ln>
          </p:spPr>
          <p:txBody>
            <a:bodyPr/>
            <a:lstStyle/>
            <a:p>
              <a:endParaRPr lang="en-US"/>
            </a:p>
          </p:txBody>
        </p:sp>
        <p:sp>
          <p:nvSpPr>
            <p:cNvPr id="264" name="Freeform 236"/>
            <p:cNvSpPr>
              <a:spLocks/>
            </p:cNvSpPr>
            <p:nvPr/>
          </p:nvSpPr>
          <p:spPr bwMode="auto">
            <a:xfrm>
              <a:off x="3102" y="1952"/>
              <a:ext cx="137" cy="73"/>
            </a:xfrm>
            <a:custGeom>
              <a:avLst/>
              <a:gdLst>
                <a:gd name="T0" fmla="*/ 4656469 w 17"/>
                <a:gd name="T1" fmla="*/ 562441 h 9"/>
                <a:gd name="T2" fmla="*/ 2480304 w 17"/>
                <a:gd name="T3" fmla="*/ 562441 h 9"/>
                <a:gd name="T4" fmla="*/ 2480304 w 17"/>
                <a:gd name="T5" fmla="*/ 0 h 9"/>
                <a:gd name="T6" fmla="*/ 0 w 17"/>
                <a:gd name="T7" fmla="*/ 1125409 h 9"/>
                <a:gd name="T8" fmla="*/ 2480304 w 17"/>
                <a:gd name="T9" fmla="*/ 2562527 h 9"/>
                <a:gd name="T10" fmla="*/ 2480304 w 17"/>
                <a:gd name="T11" fmla="*/ 1718306 h 9"/>
                <a:gd name="T12" fmla="*/ 4656469 w 17"/>
                <a:gd name="T13" fmla="*/ 1718306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2"/>
                  </a:moveTo>
                  <a:lnTo>
                    <a:pt x="9" y="2"/>
                  </a:lnTo>
                  <a:lnTo>
                    <a:pt x="9" y="0"/>
                  </a:lnTo>
                  <a:lnTo>
                    <a:pt x="0" y="4"/>
                  </a:lnTo>
                  <a:lnTo>
                    <a:pt x="9" y="9"/>
                  </a:lnTo>
                  <a:lnTo>
                    <a:pt x="9" y="6"/>
                  </a:lnTo>
                  <a:lnTo>
                    <a:pt x="17" y="6"/>
                  </a:lnTo>
                </a:path>
              </a:pathLst>
            </a:custGeom>
            <a:noFill/>
            <a:ln w="12700">
              <a:solidFill>
                <a:schemeClr val="tx1"/>
              </a:solidFill>
              <a:prstDash val="solid"/>
              <a:round/>
              <a:headEnd/>
              <a:tailEnd/>
            </a:ln>
          </p:spPr>
          <p:txBody>
            <a:bodyPr/>
            <a:lstStyle/>
            <a:p>
              <a:endParaRPr lang="en-US"/>
            </a:p>
          </p:txBody>
        </p:sp>
        <p:sp>
          <p:nvSpPr>
            <p:cNvPr id="265" name="Freeform 237"/>
            <p:cNvSpPr>
              <a:spLocks/>
            </p:cNvSpPr>
            <p:nvPr/>
          </p:nvSpPr>
          <p:spPr bwMode="auto">
            <a:xfrm>
              <a:off x="3102" y="2348"/>
              <a:ext cx="137" cy="64"/>
            </a:xfrm>
            <a:custGeom>
              <a:avLst/>
              <a:gdLst>
                <a:gd name="T0" fmla="*/ 4656469 w 17"/>
                <a:gd name="T1" fmla="*/ 524288 h 8"/>
                <a:gd name="T2" fmla="*/ 2480304 w 17"/>
                <a:gd name="T3" fmla="*/ 524288 h 8"/>
                <a:gd name="T4" fmla="*/ 2480304 w 17"/>
                <a:gd name="T5" fmla="*/ 0 h 8"/>
                <a:gd name="T6" fmla="*/ 0 w 17"/>
                <a:gd name="T7" fmla="*/ 1048576 h 8"/>
                <a:gd name="T8" fmla="*/ 2480304 w 17"/>
                <a:gd name="T9" fmla="*/ 2097152 h 8"/>
                <a:gd name="T10" fmla="*/ 2480304 w 17"/>
                <a:gd name="T11" fmla="*/ 1572864 h 8"/>
                <a:gd name="T12" fmla="*/ 4656469 w 17"/>
                <a:gd name="T13" fmla="*/ 1572864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9" y="2"/>
                  </a:lnTo>
                  <a:lnTo>
                    <a:pt x="9" y="0"/>
                  </a:lnTo>
                  <a:lnTo>
                    <a:pt x="0" y="4"/>
                  </a:lnTo>
                  <a:lnTo>
                    <a:pt x="9" y="8"/>
                  </a:lnTo>
                  <a:lnTo>
                    <a:pt x="9" y="6"/>
                  </a:lnTo>
                  <a:lnTo>
                    <a:pt x="17" y="6"/>
                  </a:lnTo>
                </a:path>
              </a:pathLst>
            </a:custGeom>
            <a:noFill/>
            <a:ln w="12700">
              <a:solidFill>
                <a:schemeClr val="tx1"/>
              </a:solidFill>
              <a:prstDash val="solid"/>
              <a:round/>
              <a:headEnd/>
              <a:tailEnd/>
            </a:ln>
          </p:spPr>
          <p:txBody>
            <a:bodyPr/>
            <a:lstStyle/>
            <a:p>
              <a:endParaRPr lang="en-US"/>
            </a:p>
          </p:txBody>
        </p:sp>
        <p:sp>
          <p:nvSpPr>
            <p:cNvPr id="266" name="Line 238"/>
            <p:cNvSpPr>
              <a:spLocks noChangeShapeType="1"/>
            </p:cNvSpPr>
            <p:nvPr/>
          </p:nvSpPr>
          <p:spPr bwMode="auto">
            <a:xfrm flipV="1">
              <a:off x="3239" y="1210"/>
              <a:ext cx="1" cy="363"/>
            </a:xfrm>
            <a:prstGeom prst="line">
              <a:avLst/>
            </a:prstGeom>
            <a:noFill/>
            <a:ln w="12700">
              <a:solidFill>
                <a:schemeClr val="tx1"/>
              </a:solidFill>
              <a:round/>
              <a:headEnd/>
              <a:tailEnd/>
            </a:ln>
          </p:spPr>
          <p:txBody>
            <a:bodyPr/>
            <a:lstStyle/>
            <a:p>
              <a:endParaRPr lang="en-US"/>
            </a:p>
          </p:txBody>
        </p:sp>
        <p:sp>
          <p:nvSpPr>
            <p:cNvPr id="267" name="Line 239"/>
            <p:cNvSpPr>
              <a:spLocks noChangeShapeType="1"/>
            </p:cNvSpPr>
            <p:nvPr/>
          </p:nvSpPr>
          <p:spPr bwMode="auto">
            <a:xfrm flipV="1">
              <a:off x="3239" y="1606"/>
              <a:ext cx="1" cy="363"/>
            </a:xfrm>
            <a:prstGeom prst="line">
              <a:avLst/>
            </a:prstGeom>
            <a:noFill/>
            <a:ln w="12700">
              <a:solidFill>
                <a:schemeClr val="tx1"/>
              </a:solidFill>
              <a:round/>
              <a:headEnd/>
              <a:tailEnd/>
            </a:ln>
          </p:spPr>
          <p:txBody>
            <a:bodyPr/>
            <a:lstStyle/>
            <a:p>
              <a:endParaRPr lang="en-US"/>
            </a:p>
          </p:txBody>
        </p:sp>
        <p:sp>
          <p:nvSpPr>
            <p:cNvPr id="268" name="Line 240"/>
            <p:cNvSpPr>
              <a:spLocks noChangeShapeType="1"/>
            </p:cNvSpPr>
            <p:nvPr/>
          </p:nvSpPr>
          <p:spPr bwMode="auto">
            <a:xfrm flipV="1">
              <a:off x="3239" y="2001"/>
              <a:ext cx="1" cy="363"/>
            </a:xfrm>
            <a:prstGeom prst="line">
              <a:avLst/>
            </a:prstGeom>
            <a:noFill/>
            <a:ln w="12700">
              <a:solidFill>
                <a:schemeClr val="tx1"/>
              </a:solidFill>
              <a:round/>
              <a:headEnd/>
              <a:tailEnd/>
            </a:ln>
          </p:spPr>
          <p:txBody>
            <a:bodyPr/>
            <a:lstStyle/>
            <a:p>
              <a:endParaRPr lang="en-US"/>
            </a:p>
          </p:txBody>
        </p:sp>
        <p:sp>
          <p:nvSpPr>
            <p:cNvPr id="269" name="Freeform 241"/>
            <p:cNvSpPr>
              <a:spLocks/>
            </p:cNvSpPr>
            <p:nvPr/>
          </p:nvSpPr>
          <p:spPr bwMode="auto">
            <a:xfrm>
              <a:off x="3226" y="2673"/>
              <a:ext cx="69" cy="137"/>
            </a:xfrm>
            <a:custGeom>
              <a:avLst/>
              <a:gdLst>
                <a:gd name="T0" fmla="*/ 397455 w 9"/>
                <a:gd name="T1" fmla="*/ 0 h 17"/>
                <a:gd name="T2" fmla="*/ 397455 w 9"/>
                <a:gd name="T3" fmla="*/ 2176229 h 17"/>
                <a:gd name="T4" fmla="*/ 0 w 9"/>
                <a:gd name="T5" fmla="*/ 2176229 h 17"/>
                <a:gd name="T6" fmla="*/ 822419 w 9"/>
                <a:gd name="T7" fmla="*/ 4656469 h 17"/>
                <a:gd name="T8" fmla="*/ 1827756 w 9"/>
                <a:gd name="T9" fmla="*/ 2176229 h 17"/>
                <a:gd name="T10" fmla="*/ 1430301 w 9"/>
                <a:gd name="T11" fmla="*/ 2176229 h 17"/>
                <a:gd name="T12" fmla="*/ 1430301 w 9"/>
                <a:gd name="T13" fmla="*/ 0 h 17"/>
                <a:gd name="T14" fmla="*/ 0 60000 65536"/>
                <a:gd name="T15" fmla="*/ 0 60000 65536"/>
                <a:gd name="T16" fmla="*/ 0 60000 65536"/>
                <a:gd name="T17" fmla="*/ 0 60000 65536"/>
                <a:gd name="T18" fmla="*/ 0 60000 65536"/>
                <a:gd name="T19" fmla="*/ 0 60000 65536"/>
                <a:gd name="T20" fmla="*/ 0 60000 65536"/>
                <a:gd name="T21" fmla="*/ 0 w 9"/>
                <a:gd name="T22" fmla="*/ 0 h 17"/>
                <a:gd name="T23" fmla="*/ 9 w 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7">
                  <a:moveTo>
                    <a:pt x="2" y="0"/>
                  </a:moveTo>
                  <a:lnTo>
                    <a:pt x="2" y="8"/>
                  </a:lnTo>
                  <a:lnTo>
                    <a:pt x="0" y="8"/>
                  </a:lnTo>
                  <a:lnTo>
                    <a:pt x="4" y="17"/>
                  </a:lnTo>
                  <a:lnTo>
                    <a:pt x="9" y="8"/>
                  </a:lnTo>
                  <a:lnTo>
                    <a:pt x="7" y="8"/>
                  </a:lnTo>
                  <a:lnTo>
                    <a:pt x="7" y="0"/>
                  </a:lnTo>
                </a:path>
              </a:pathLst>
            </a:custGeom>
            <a:noFill/>
            <a:ln w="12700">
              <a:solidFill>
                <a:schemeClr val="tx1"/>
              </a:solidFill>
              <a:prstDash val="solid"/>
              <a:round/>
              <a:headEnd/>
              <a:tailEnd/>
            </a:ln>
          </p:spPr>
          <p:txBody>
            <a:bodyPr/>
            <a:lstStyle/>
            <a:p>
              <a:endParaRPr lang="en-US"/>
            </a:p>
          </p:txBody>
        </p:sp>
        <p:sp>
          <p:nvSpPr>
            <p:cNvPr id="270" name="Line 242"/>
            <p:cNvSpPr>
              <a:spLocks noChangeShapeType="1"/>
            </p:cNvSpPr>
            <p:nvPr/>
          </p:nvSpPr>
          <p:spPr bwMode="auto">
            <a:xfrm flipV="1">
              <a:off x="3239" y="2396"/>
              <a:ext cx="1" cy="275"/>
            </a:xfrm>
            <a:prstGeom prst="line">
              <a:avLst/>
            </a:prstGeom>
            <a:noFill/>
            <a:ln w="12700">
              <a:solidFill>
                <a:schemeClr val="tx1"/>
              </a:solidFill>
              <a:round/>
              <a:headEnd/>
              <a:tailEnd/>
            </a:ln>
          </p:spPr>
          <p:txBody>
            <a:bodyPr/>
            <a:lstStyle/>
            <a:p>
              <a:endParaRPr lang="en-US"/>
            </a:p>
          </p:txBody>
        </p:sp>
        <p:sp>
          <p:nvSpPr>
            <p:cNvPr id="271" name="Line 243"/>
            <p:cNvSpPr>
              <a:spLocks noChangeShapeType="1"/>
            </p:cNvSpPr>
            <p:nvPr/>
          </p:nvSpPr>
          <p:spPr bwMode="auto">
            <a:xfrm flipV="1">
              <a:off x="3280" y="1178"/>
              <a:ext cx="1" cy="1501"/>
            </a:xfrm>
            <a:prstGeom prst="line">
              <a:avLst/>
            </a:prstGeom>
            <a:noFill/>
            <a:ln w="12700">
              <a:solidFill>
                <a:schemeClr val="tx1"/>
              </a:solidFill>
              <a:round/>
              <a:headEnd/>
              <a:tailEnd/>
            </a:ln>
          </p:spPr>
          <p:txBody>
            <a:bodyPr/>
            <a:lstStyle/>
            <a:p>
              <a:endParaRPr lang="en-US"/>
            </a:p>
          </p:txBody>
        </p:sp>
        <p:sp>
          <p:nvSpPr>
            <p:cNvPr id="272" name="Line 244"/>
            <p:cNvSpPr>
              <a:spLocks noChangeShapeType="1"/>
            </p:cNvSpPr>
            <p:nvPr/>
          </p:nvSpPr>
          <p:spPr bwMode="auto">
            <a:xfrm flipH="1">
              <a:off x="3231" y="1175"/>
              <a:ext cx="41" cy="1"/>
            </a:xfrm>
            <a:prstGeom prst="line">
              <a:avLst/>
            </a:prstGeom>
            <a:noFill/>
            <a:ln w="12700">
              <a:solidFill>
                <a:schemeClr val="tx1"/>
              </a:solidFill>
              <a:round/>
              <a:headEnd/>
              <a:tailEnd/>
            </a:ln>
          </p:spPr>
          <p:txBody>
            <a:bodyPr/>
            <a:lstStyle/>
            <a:p>
              <a:endParaRPr lang="en-US"/>
            </a:p>
          </p:txBody>
        </p:sp>
        <p:sp>
          <p:nvSpPr>
            <p:cNvPr id="273" name="Line 245"/>
            <p:cNvSpPr>
              <a:spLocks noChangeShapeType="1"/>
            </p:cNvSpPr>
            <p:nvPr/>
          </p:nvSpPr>
          <p:spPr bwMode="auto">
            <a:xfrm flipH="1">
              <a:off x="3950" y="2180"/>
              <a:ext cx="515" cy="1"/>
            </a:xfrm>
            <a:prstGeom prst="line">
              <a:avLst/>
            </a:prstGeom>
            <a:noFill/>
            <a:ln w="12700">
              <a:solidFill>
                <a:schemeClr val="tx1"/>
              </a:solidFill>
              <a:round/>
              <a:headEnd/>
              <a:tailEnd/>
            </a:ln>
          </p:spPr>
          <p:txBody>
            <a:bodyPr/>
            <a:lstStyle/>
            <a:p>
              <a:endParaRPr lang="en-US"/>
            </a:p>
          </p:txBody>
        </p:sp>
        <p:sp>
          <p:nvSpPr>
            <p:cNvPr id="274" name="Line 246"/>
            <p:cNvSpPr>
              <a:spLocks noChangeShapeType="1"/>
            </p:cNvSpPr>
            <p:nvPr/>
          </p:nvSpPr>
          <p:spPr bwMode="auto">
            <a:xfrm flipH="1">
              <a:off x="3973" y="1791"/>
              <a:ext cx="495" cy="1"/>
            </a:xfrm>
            <a:prstGeom prst="line">
              <a:avLst/>
            </a:prstGeom>
            <a:noFill/>
            <a:ln w="12700">
              <a:solidFill>
                <a:schemeClr val="tx1"/>
              </a:solidFill>
              <a:round/>
              <a:headEnd/>
              <a:tailEnd/>
            </a:ln>
          </p:spPr>
          <p:txBody>
            <a:bodyPr/>
            <a:lstStyle/>
            <a:p>
              <a:endParaRPr lang="en-US"/>
            </a:p>
          </p:txBody>
        </p:sp>
        <p:sp>
          <p:nvSpPr>
            <p:cNvPr id="275" name="Line 247"/>
            <p:cNvSpPr>
              <a:spLocks noChangeShapeType="1"/>
            </p:cNvSpPr>
            <p:nvPr/>
          </p:nvSpPr>
          <p:spPr bwMode="auto">
            <a:xfrm flipH="1">
              <a:off x="3957" y="1396"/>
              <a:ext cx="508" cy="1"/>
            </a:xfrm>
            <a:prstGeom prst="line">
              <a:avLst/>
            </a:prstGeom>
            <a:noFill/>
            <a:ln w="12700">
              <a:solidFill>
                <a:schemeClr val="tx1"/>
              </a:solidFill>
              <a:round/>
              <a:headEnd/>
              <a:tailEnd/>
            </a:ln>
          </p:spPr>
          <p:txBody>
            <a:bodyPr/>
            <a:lstStyle/>
            <a:p>
              <a:endParaRPr lang="en-US"/>
            </a:p>
          </p:txBody>
        </p:sp>
        <p:sp>
          <p:nvSpPr>
            <p:cNvPr id="276" name="Line 248"/>
            <p:cNvSpPr>
              <a:spLocks noChangeShapeType="1"/>
            </p:cNvSpPr>
            <p:nvPr/>
          </p:nvSpPr>
          <p:spPr bwMode="auto">
            <a:xfrm flipH="1">
              <a:off x="3885" y="2574"/>
              <a:ext cx="814" cy="1"/>
            </a:xfrm>
            <a:prstGeom prst="line">
              <a:avLst/>
            </a:prstGeom>
            <a:noFill/>
            <a:ln w="12700">
              <a:solidFill>
                <a:schemeClr val="tx1"/>
              </a:solidFill>
              <a:round/>
              <a:headEnd/>
              <a:tailEnd/>
            </a:ln>
          </p:spPr>
          <p:txBody>
            <a:bodyPr/>
            <a:lstStyle/>
            <a:p>
              <a:endParaRPr lang="en-US"/>
            </a:p>
          </p:txBody>
        </p:sp>
        <p:sp>
          <p:nvSpPr>
            <p:cNvPr id="277" name="Line 249"/>
            <p:cNvSpPr>
              <a:spLocks noChangeShapeType="1"/>
            </p:cNvSpPr>
            <p:nvPr/>
          </p:nvSpPr>
          <p:spPr bwMode="auto">
            <a:xfrm>
              <a:off x="4506" y="2364"/>
              <a:ext cx="121" cy="1"/>
            </a:xfrm>
            <a:prstGeom prst="line">
              <a:avLst/>
            </a:prstGeom>
            <a:noFill/>
            <a:ln w="12700">
              <a:solidFill>
                <a:schemeClr val="tx1"/>
              </a:solidFill>
              <a:round/>
              <a:headEnd/>
              <a:tailEnd/>
            </a:ln>
          </p:spPr>
          <p:txBody>
            <a:bodyPr/>
            <a:lstStyle/>
            <a:p>
              <a:endParaRPr lang="en-US"/>
            </a:p>
          </p:txBody>
        </p:sp>
        <p:sp>
          <p:nvSpPr>
            <p:cNvPr id="278" name="Line 250"/>
            <p:cNvSpPr>
              <a:spLocks noChangeShapeType="1"/>
            </p:cNvSpPr>
            <p:nvPr/>
          </p:nvSpPr>
          <p:spPr bwMode="auto">
            <a:xfrm>
              <a:off x="4506" y="2001"/>
              <a:ext cx="121" cy="1"/>
            </a:xfrm>
            <a:prstGeom prst="line">
              <a:avLst/>
            </a:prstGeom>
            <a:noFill/>
            <a:ln w="12700">
              <a:solidFill>
                <a:schemeClr val="tx1"/>
              </a:solidFill>
              <a:round/>
              <a:headEnd/>
              <a:tailEnd/>
            </a:ln>
          </p:spPr>
          <p:txBody>
            <a:bodyPr/>
            <a:lstStyle/>
            <a:p>
              <a:endParaRPr lang="en-US"/>
            </a:p>
          </p:txBody>
        </p:sp>
        <p:sp>
          <p:nvSpPr>
            <p:cNvPr id="279" name="Line 251"/>
            <p:cNvSpPr>
              <a:spLocks noChangeShapeType="1"/>
            </p:cNvSpPr>
            <p:nvPr/>
          </p:nvSpPr>
          <p:spPr bwMode="auto">
            <a:xfrm>
              <a:off x="4506" y="1969"/>
              <a:ext cx="121" cy="1"/>
            </a:xfrm>
            <a:prstGeom prst="line">
              <a:avLst/>
            </a:prstGeom>
            <a:noFill/>
            <a:ln w="12700">
              <a:solidFill>
                <a:schemeClr val="tx1"/>
              </a:solidFill>
              <a:round/>
              <a:headEnd/>
              <a:tailEnd/>
            </a:ln>
          </p:spPr>
          <p:txBody>
            <a:bodyPr/>
            <a:lstStyle/>
            <a:p>
              <a:endParaRPr lang="en-US"/>
            </a:p>
          </p:txBody>
        </p:sp>
        <p:sp>
          <p:nvSpPr>
            <p:cNvPr id="280" name="Line 252"/>
            <p:cNvSpPr>
              <a:spLocks noChangeShapeType="1"/>
            </p:cNvSpPr>
            <p:nvPr/>
          </p:nvSpPr>
          <p:spPr bwMode="auto">
            <a:xfrm>
              <a:off x="4506" y="1614"/>
              <a:ext cx="121" cy="1"/>
            </a:xfrm>
            <a:prstGeom prst="line">
              <a:avLst/>
            </a:prstGeom>
            <a:noFill/>
            <a:ln w="12700">
              <a:solidFill>
                <a:schemeClr val="tx1"/>
              </a:solidFill>
              <a:round/>
              <a:headEnd/>
              <a:tailEnd/>
            </a:ln>
          </p:spPr>
          <p:txBody>
            <a:bodyPr/>
            <a:lstStyle/>
            <a:p>
              <a:endParaRPr lang="en-US"/>
            </a:p>
          </p:txBody>
        </p:sp>
        <p:sp>
          <p:nvSpPr>
            <p:cNvPr id="281" name="Line 253"/>
            <p:cNvSpPr>
              <a:spLocks noChangeShapeType="1"/>
            </p:cNvSpPr>
            <p:nvPr/>
          </p:nvSpPr>
          <p:spPr bwMode="auto">
            <a:xfrm>
              <a:off x="4506" y="1218"/>
              <a:ext cx="121" cy="1"/>
            </a:xfrm>
            <a:prstGeom prst="line">
              <a:avLst/>
            </a:prstGeom>
            <a:noFill/>
            <a:ln w="12700">
              <a:solidFill>
                <a:schemeClr val="tx1"/>
              </a:solidFill>
              <a:round/>
              <a:headEnd/>
              <a:tailEnd/>
            </a:ln>
          </p:spPr>
          <p:txBody>
            <a:bodyPr/>
            <a:lstStyle/>
            <a:p>
              <a:endParaRPr lang="en-US"/>
            </a:p>
          </p:txBody>
        </p:sp>
        <p:sp>
          <p:nvSpPr>
            <p:cNvPr id="282" name="Line 254"/>
            <p:cNvSpPr>
              <a:spLocks noChangeShapeType="1"/>
            </p:cNvSpPr>
            <p:nvPr/>
          </p:nvSpPr>
          <p:spPr bwMode="auto">
            <a:xfrm>
              <a:off x="4506" y="1178"/>
              <a:ext cx="121" cy="1"/>
            </a:xfrm>
            <a:prstGeom prst="line">
              <a:avLst/>
            </a:prstGeom>
            <a:noFill/>
            <a:ln w="12700">
              <a:solidFill>
                <a:schemeClr val="tx1"/>
              </a:solidFill>
              <a:round/>
              <a:headEnd/>
              <a:tailEnd/>
            </a:ln>
          </p:spPr>
          <p:txBody>
            <a:bodyPr/>
            <a:lstStyle/>
            <a:p>
              <a:endParaRPr lang="en-US"/>
            </a:p>
          </p:txBody>
        </p:sp>
        <p:sp>
          <p:nvSpPr>
            <p:cNvPr id="283" name="Line 255"/>
            <p:cNvSpPr>
              <a:spLocks noChangeShapeType="1"/>
            </p:cNvSpPr>
            <p:nvPr/>
          </p:nvSpPr>
          <p:spPr bwMode="auto">
            <a:xfrm>
              <a:off x="4506" y="1573"/>
              <a:ext cx="121" cy="1"/>
            </a:xfrm>
            <a:prstGeom prst="line">
              <a:avLst/>
            </a:prstGeom>
            <a:noFill/>
            <a:ln w="12700">
              <a:solidFill>
                <a:schemeClr val="tx1"/>
              </a:solidFill>
              <a:round/>
              <a:headEnd/>
              <a:tailEnd/>
            </a:ln>
          </p:spPr>
          <p:txBody>
            <a:bodyPr/>
            <a:lstStyle/>
            <a:p>
              <a:endParaRPr lang="en-US"/>
            </a:p>
          </p:txBody>
        </p:sp>
        <p:sp>
          <p:nvSpPr>
            <p:cNvPr id="284" name="Line 256"/>
            <p:cNvSpPr>
              <a:spLocks noChangeShapeType="1"/>
            </p:cNvSpPr>
            <p:nvPr/>
          </p:nvSpPr>
          <p:spPr bwMode="auto">
            <a:xfrm flipV="1">
              <a:off x="4699" y="2501"/>
              <a:ext cx="1" cy="73"/>
            </a:xfrm>
            <a:prstGeom prst="line">
              <a:avLst/>
            </a:prstGeom>
            <a:noFill/>
            <a:ln w="12700">
              <a:solidFill>
                <a:schemeClr val="tx1"/>
              </a:solidFill>
              <a:round/>
              <a:headEnd/>
              <a:tailEnd/>
            </a:ln>
          </p:spPr>
          <p:txBody>
            <a:bodyPr/>
            <a:lstStyle/>
            <a:p>
              <a:endParaRPr lang="en-US"/>
            </a:p>
          </p:txBody>
        </p:sp>
        <p:sp>
          <p:nvSpPr>
            <p:cNvPr id="285" name="Line 257"/>
            <p:cNvSpPr>
              <a:spLocks noChangeShapeType="1"/>
            </p:cNvSpPr>
            <p:nvPr/>
          </p:nvSpPr>
          <p:spPr bwMode="auto">
            <a:xfrm flipV="1">
              <a:off x="4506" y="2001"/>
              <a:ext cx="1" cy="363"/>
            </a:xfrm>
            <a:prstGeom prst="line">
              <a:avLst/>
            </a:prstGeom>
            <a:noFill/>
            <a:ln w="12700">
              <a:solidFill>
                <a:schemeClr val="tx1"/>
              </a:solidFill>
              <a:round/>
              <a:headEnd/>
              <a:tailEnd/>
            </a:ln>
          </p:spPr>
          <p:txBody>
            <a:bodyPr/>
            <a:lstStyle/>
            <a:p>
              <a:endParaRPr lang="en-US"/>
            </a:p>
          </p:txBody>
        </p:sp>
        <p:sp>
          <p:nvSpPr>
            <p:cNvPr id="286" name="Line 258"/>
            <p:cNvSpPr>
              <a:spLocks noChangeShapeType="1"/>
            </p:cNvSpPr>
            <p:nvPr/>
          </p:nvSpPr>
          <p:spPr bwMode="auto">
            <a:xfrm flipV="1">
              <a:off x="4506" y="1614"/>
              <a:ext cx="1" cy="355"/>
            </a:xfrm>
            <a:prstGeom prst="line">
              <a:avLst/>
            </a:prstGeom>
            <a:noFill/>
            <a:ln w="12700">
              <a:solidFill>
                <a:schemeClr val="tx1"/>
              </a:solidFill>
              <a:round/>
              <a:headEnd/>
              <a:tailEnd/>
            </a:ln>
          </p:spPr>
          <p:txBody>
            <a:bodyPr/>
            <a:lstStyle/>
            <a:p>
              <a:endParaRPr lang="en-US"/>
            </a:p>
          </p:txBody>
        </p:sp>
        <p:sp>
          <p:nvSpPr>
            <p:cNvPr id="287" name="Line 259"/>
            <p:cNvSpPr>
              <a:spLocks noChangeShapeType="1"/>
            </p:cNvSpPr>
            <p:nvPr/>
          </p:nvSpPr>
          <p:spPr bwMode="auto">
            <a:xfrm flipV="1">
              <a:off x="4506" y="1218"/>
              <a:ext cx="1" cy="355"/>
            </a:xfrm>
            <a:prstGeom prst="line">
              <a:avLst/>
            </a:prstGeom>
            <a:noFill/>
            <a:ln w="12700">
              <a:solidFill>
                <a:schemeClr val="tx1"/>
              </a:solidFill>
              <a:round/>
              <a:headEnd/>
              <a:tailEnd/>
            </a:ln>
          </p:spPr>
          <p:txBody>
            <a:bodyPr/>
            <a:lstStyle/>
            <a:p>
              <a:endParaRPr lang="en-US"/>
            </a:p>
          </p:txBody>
        </p:sp>
        <p:sp>
          <p:nvSpPr>
            <p:cNvPr id="288" name="Line 260"/>
            <p:cNvSpPr>
              <a:spLocks noChangeShapeType="1"/>
            </p:cNvSpPr>
            <p:nvPr/>
          </p:nvSpPr>
          <p:spPr bwMode="auto">
            <a:xfrm>
              <a:off x="4465" y="2396"/>
              <a:ext cx="162" cy="1"/>
            </a:xfrm>
            <a:prstGeom prst="line">
              <a:avLst/>
            </a:prstGeom>
            <a:noFill/>
            <a:ln w="12700">
              <a:solidFill>
                <a:schemeClr val="tx1"/>
              </a:solidFill>
              <a:round/>
              <a:headEnd/>
              <a:tailEnd/>
            </a:ln>
          </p:spPr>
          <p:txBody>
            <a:bodyPr/>
            <a:lstStyle/>
            <a:p>
              <a:endParaRPr lang="en-US"/>
            </a:p>
          </p:txBody>
        </p:sp>
        <p:sp>
          <p:nvSpPr>
            <p:cNvPr id="289" name="Line 261"/>
            <p:cNvSpPr>
              <a:spLocks noChangeShapeType="1"/>
            </p:cNvSpPr>
            <p:nvPr/>
          </p:nvSpPr>
          <p:spPr bwMode="auto">
            <a:xfrm>
              <a:off x="4465" y="1000"/>
              <a:ext cx="1" cy="1396"/>
            </a:xfrm>
            <a:prstGeom prst="line">
              <a:avLst/>
            </a:prstGeom>
            <a:noFill/>
            <a:ln w="12700">
              <a:solidFill>
                <a:schemeClr val="tx1"/>
              </a:solidFill>
              <a:round/>
              <a:headEnd/>
              <a:tailEnd/>
            </a:ln>
          </p:spPr>
          <p:txBody>
            <a:bodyPr/>
            <a:lstStyle/>
            <a:p>
              <a:endParaRPr lang="en-US"/>
            </a:p>
          </p:txBody>
        </p:sp>
        <p:sp>
          <p:nvSpPr>
            <p:cNvPr id="290" name="Line 262"/>
            <p:cNvSpPr>
              <a:spLocks noChangeShapeType="1"/>
            </p:cNvSpPr>
            <p:nvPr/>
          </p:nvSpPr>
          <p:spPr bwMode="auto">
            <a:xfrm>
              <a:off x="4506" y="1000"/>
              <a:ext cx="1" cy="178"/>
            </a:xfrm>
            <a:prstGeom prst="line">
              <a:avLst/>
            </a:prstGeom>
            <a:noFill/>
            <a:ln w="12700">
              <a:solidFill>
                <a:schemeClr val="tx1"/>
              </a:solidFill>
              <a:round/>
              <a:headEnd/>
              <a:tailEnd/>
            </a:ln>
          </p:spPr>
          <p:txBody>
            <a:bodyPr/>
            <a:lstStyle/>
            <a:p>
              <a:endParaRPr lang="en-US"/>
            </a:p>
          </p:txBody>
        </p:sp>
        <p:sp>
          <p:nvSpPr>
            <p:cNvPr id="291" name="Line 263"/>
            <p:cNvSpPr>
              <a:spLocks noChangeShapeType="1"/>
            </p:cNvSpPr>
            <p:nvPr/>
          </p:nvSpPr>
          <p:spPr bwMode="auto">
            <a:xfrm flipV="1">
              <a:off x="4151" y="1315"/>
              <a:ext cx="1" cy="81"/>
            </a:xfrm>
            <a:prstGeom prst="line">
              <a:avLst/>
            </a:prstGeom>
            <a:noFill/>
            <a:ln w="12700">
              <a:solidFill>
                <a:schemeClr val="tx1"/>
              </a:solidFill>
              <a:round/>
              <a:headEnd/>
              <a:tailEnd/>
            </a:ln>
          </p:spPr>
          <p:txBody>
            <a:bodyPr/>
            <a:lstStyle/>
            <a:p>
              <a:endParaRPr lang="en-US"/>
            </a:p>
          </p:txBody>
        </p:sp>
        <p:sp>
          <p:nvSpPr>
            <p:cNvPr id="292" name="Line 264"/>
            <p:cNvSpPr>
              <a:spLocks noChangeShapeType="1"/>
            </p:cNvSpPr>
            <p:nvPr/>
          </p:nvSpPr>
          <p:spPr bwMode="auto">
            <a:xfrm flipV="1">
              <a:off x="4151" y="2106"/>
              <a:ext cx="1" cy="80"/>
            </a:xfrm>
            <a:prstGeom prst="line">
              <a:avLst/>
            </a:prstGeom>
            <a:noFill/>
            <a:ln w="12700">
              <a:solidFill>
                <a:schemeClr val="tx1"/>
              </a:solidFill>
              <a:round/>
              <a:headEnd/>
              <a:tailEnd/>
            </a:ln>
          </p:spPr>
          <p:txBody>
            <a:bodyPr/>
            <a:lstStyle/>
            <a:p>
              <a:endParaRPr lang="en-US"/>
            </a:p>
          </p:txBody>
        </p:sp>
        <p:sp>
          <p:nvSpPr>
            <p:cNvPr id="293" name="Line 265"/>
            <p:cNvSpPr>
              <a:spLocks noChangeShapeType="1"/>
            </p:cNvSpPr>
            <p:nvPr/>
          </p:nvSpPr>
          <p:spPr bwMode="auto">
            <a:xfrm>
              <a:off x="3949" y="1969"/>
              <a:ext cx="121" cy="1"/>
            </a:xfrm>
            <a:prstGeom prst="line">
              <a:avLst/>
            </a:prstGeom>
            <a:noFill/>
            <a:ln w="12700">
              <a:solidFill>
                <a:schemeClr val="tx1"/>
              </a:solidFill>
              <a:round/>
              <a:headEnd/>
              <a:tailEnd/>
            </a:ln>
          </p:spPr>
          <p:txBody>
            <a:bodyPr/>
            <a:lstStyle/>
            <a:p>
              <a:endParaRPr lang="en-US"/>
            </a:p>
          </p:txBody>
        </p:sp>
        <p:sp>
          <p:nvSpPr>
            <p:cNvPr id="294" name="Line 266"/>
            <p:cNvSpPr>
              <a:spLocks noChangeShapeType="1"/>
            </p:cNvSpPr>
            <p:nvPr/>
          </p:nvSpPr>
          <p:spPr bwMode="auto">
            <a:xfrm>
              <a:off x="3949" y="2001"/>
              <a:ext cx="121" cy="1"/>
            </a:xfrm>
            <a:prstGeom prst="line">
              <a:avLst/>
            </a:prstGeom>
            <a:noFill/>
            <a:ln w="12700">
              <a:solidFill>
                <a:schemeClr val="tx1"/>
              </a:solidFill>
              <a:round/>
              <a:headEnd/>
              <a:tailEnd/>
            </a:ln>
          </p:spPr>
          <p:txBody>
            <a:bodyPr/>
            <a:lstStyle/>
            <a:p>
              <a:endParaRPr lang="en-US"/>
            </a:p>
          </p:txBody>
        </p:sp>
        <p:sp>
          <p:nvSpPr>
            <p:cNvPr id="295" name="Line 267"/>
            <p:cNvSpPr>
              <a:spLocks noChangeShapeType="1"/>
            </p:cNvSpPr>
            <p:nvPr/>
          </p:nvSpPr>
          <p:spPr bwMode="auto">
            <a:xfrm flipV="1">
              <a:off x="4151" y="1710"/>
              <a:ext cx="1" cy="81"/>
            </a:xfrm>
            <a:prstGeom prst="line">
              <a:avLst/>
            </a:prstGeom>
            <a:noFill/>
            <a:ln w="12700">
              <a:solidFill>
                <a:schemeClr val="tx1"/>
              </a:solidFill>
              <a:round/>
              <a:headEnd/>
              <a:tailEnd/>
            </a:ln>
          </p:spPr>
          <p:txBody>
            <a:bodyPr/>
            <a:lstStyle/>
            <a:p>
              <a:endParaRPr lang="en-US"/>
            </a:p>
          </p:txBody>
        </p:sp>
        <p:sp>
          <p:nvSpPr>
            <p:cNvPr id="296" name="Line 268"/>
            <p:cNvSpPr>
              <a:spLocks noChangeShapeType="1"/>
            </p:cNvSpPr>
            <p:nvPr/>
          </p:nvSpPr>
          <p:spPr bwMode="auto">
            <a:xfrm>
              <a:off x="3949" y="1573"/>
              <a:ext cx="121" cy="1"/>
            </a:xfrm>
            <a:prstGeom prst="line">
              <a:avLst/>
            </a:prstGeom>
            <a:noFill/>
            <a:ln w="12700">
              <a:solidFill>
                <a:schemeClr val="tx1"/>
              </a:solidFill>
              <a:round/>
              <a:headEnd/>
              <a:tailEnd/>
            </a:ln>
          </p:spPr>
          <p:txBody>
            <a:bodyPr/>
            <a:lstStyle/>
            <a:p>
              <a:endParaRPr lang="en-US"/>
            </a:p>
          </p:txBody>
        </p:sp>
        <p:sp>
          <p:nvSpPr>
            <p:cNvPr id="297" name="Line 269"/>
            <p:cNvSpPr>
              <a:spLocks noChangeShapeType="1"/>
            </p:cNvSpPr>
            <p:nvPr/>
          </p:nvSpPr>
          <p:spPr bwMode="auto">
            <a:xfrm>
              <a:off x="3949" y="1614"/>
              <a:ext cx="121" cy="1"/>
            </a:xfrm>
            <a:prstGeom prst="line">
              <a:avLst/>
            </a:prstGeom>
            <a:noFill/>
            <a:ln w="12700">
              <a:solidFill>
                <a:schemeClr val="tx1"/>
              </a:solidFill>
              <a:round/>
              <a:headEnd/>
              <a:tailEnd/>
            </a:ln>
          </p:spPr>
          <p:txBody>
            <a:bodyPr/>
            <a:lstStyle/>
            <a:p>
              <a:endParaRPr lang="en-US"/>
            </a:p>
          </p:txBody>
        </p:sp>
        <p:sp>
          <p:nvSpPr>
            <p:cNvPr id="298" name="Line 270"/>
            <p:cNvSpPr>
              <a:spLocks noChangeShapeType="1"/>
            </p:cNvSpPr>
            <p:nvPr/>
          </p:nvSpPr>
          <p:spPr bwMode="auto">
            <a:xfrm>
              <a:off x="3949" y="2364"/>
              <a:ext cx="121" cy="1"/>
            </a:xfrm>
            <a:prstGeom prst="line">
              <a:avLst/>
            </a:prstGeom>
            <a:noFill/>
            <a:ln w="12700">
              <a:solidFill>
                <a:schemeClr val="tx1"/>
              </a:solidFill>
              <a:round/>
              <a:headEnd/>
              <a:tailEnd/>
            </a:ln>
          </p:spPr>
          <p:txBody>
            <a:bodyPr/>
            <a:lstStyle/>
            <a:p>
              <a:endParaRPr lang="en-US"/>
            </a:p>
          </p:txBody>
        </p:sp>
        <p:sp>
          <p:nvSpPr>
            <p:cNvPr id="299" name="Line 271"/>
            <p:cNvSpPr>
              <a:spLocks noChangeShapeType="1"/>
            </p:cNvSpPr>
            <p:nvPr/>
          </p:nvSpPr>
          <p:spPr bwMode="auto">
            <a:xfrm flipV="1">
              <a:off x="4151" y="2501"/>
              <a:ext cx="1" cy="73"/>
            </a:xfrm>
            <a:prstGeom prst="line">
              <a:avLst/>
            </a:prstGeom>
            <a:noFill/>
            <a:ln w="12700">
              <a:solidFill>
                <a:schemeClr val="tx1"/>
              </a:solidFill>
              <a:round/>
              <a:headEnd/>
              <a:tailEnd/>
            </a:ln>
          </p:spPr>
          <p:txBody>
            <a:bodyPr/>
            <a:lstStyle/>
            <a:p>
              <a:endParaRPr lang="en-US"/>
            </a:p>
          </p:txBody>
        </p:sp>
        <p:sp>
          <p:nvSpPr>
            <p:cNvPr id="300" name="Line 272"/>
            <p:cNvSpPr>
              <a:spLocks noChangeShapeType="1"/>
            </p:cNvSpPr>
            <p:nvPr/>
          </p:nvSpPr>
          <p:spPr bwMode="auto">
            <a:xfrm flipV="1">
              <a:off x="3949" y="2001"/>
              <a:ext cx="1" cy="363"/>
            </a:xfrm>
            <a:prstGeom prst="line">
              <a:avLst/>
            </a:prstGeom>
            <a:noFill/>
            <a:ln w="12700">
              <a:solidFill>
                <a:schemeClr val="tx1"/>
              </a:solidFill>
              <a:round/>
              <a:headEnd/>
              <a:tailEnd/>
            </a:ln>
          </p:spPr>
          <p:txBody>
            <a:bodyPr/>
            <a:lstStyle/>
            <a:p>
              <a:endParaRPr lang="en-US"/>
            </a:p>
          </p:txBody>
        </p:sp>
        <p:sp>
          <p:nvSpPr>
            <p:cNvPr id="301" name="Line 273"/>
            <p:cNvSpPr>
              <a:spLocks noChangeShapeType="1"/>
            </p:cNvSpPr>
            <p:nvPr/>
          </p:nvSpPr>
          <p:spPr bwMode="auto">
            <a:xfrm flipV="1">
              <a:off x="3949" y="1614"/>
              <a:ext cx="1" cy="355"/>
            </a:xfrm>
            <a:prstGeom prst="line">
              <a:avLst/>
            </a:prstGeom>
            <a:noFill/>
            <a:ln w="12700">
              <a:solidFill>
                <a:schemeClr val="tx1"/>
              </a:solidFill>
              <a:round/>
              <a:headEnd/>
              <a:tailEnd/>
            </a:ln>
          </p:spPr>
          <p:txBody>
            <a:bodyPr/>
            <a:lstStyle/>
            <a:p>
              <a:endParaRPr lang="en-US"/>
            </a:p>
          </p:txBody>
        </p:sp>
        <p:sp>
          <p:nvSpPr>
            <p:cNvPr id="302" name="Line 274"/>
            <p:cNvSpPr>
              <a:spLocks noChangeShapeType="1"/>
            </p:cNvSpPr>
            <p:nvPr/>
          </p:nvSpPr>
          <p:spPr bwMode="auto">
            <a:xfrm>
              <a:off x="3909" y="2396"/>
              <a:ext cx="161" cy="1"/>
            </a:xfrm>
            <a:prstGeom prst="line">
              <a:avLst/>
            </a:prstGeom>
            <a:noFill/>
            <a:ln w="12700">
              <a:solidFill>
                <a:schemeClr val="tx1"/>
              </a:solidFill>
              <a:round/>
              <a:headEnd/>
              <a:tailEnd/>
            </a:ln>
          </p:spPr>
          <p:txBody>
            <a:bodyPr/>
            <a:lstStyle/>
            <a:p>
              <a:endParaRPr lang="en-US"/>
            </a:p>
          </p:txBody>
        </p:sp>
        <p:sp>
          <p:nvSpPr>
            <p:cNvPr id="303" name="Line 275"/>
            <p:cNvSpPr>
              <a:spLocks noChangeShapeType="1"/>
            </p:cNvSpPr>
            <p:nvPr/>
          </p:nvSpPr>
          <p:spPr bwMode="auto">
            <a:xfrm>
              <a:off x="3909" y="1000"/>
              <a:ext cx="1" cy="1396"/>
            </a:xfrm>
            <a:prstGeom prst="line">
              <a:avLst/>
            </a:prstGeom>
            <a:noFill/>
            <a:ln w="12700">
              <a:solidFill>
                <a:schemeClr val="tx1"/>
              </a:solidFill>
              <a:round/>
              <a:headEnd/>
              <a:tailEnd/>
            </a:ln>
          </p:spPr>
          <p:txBody>
            <a:bodyPr/>
            <a:lstStyle/>
            <a:p>
              <a:endParaRPr lang="en-US"/>
            </a:p>
          </p:txBody>
        </p:sp>
        <p:sp>
          <p:nvSpPr>
            <p:cNvPr id="304" name="Line 276"/>
            <p:cNvSpPr>
              <a:spLocks noChangeShapeType="1"/>
            </p:cNvSpPr>
            <p:nvPr/>
          </p:nvSpPr>
          <p:spPr bwMode="auto">
            <a:xfrm>
              <a:off x="3949" y="1178"/>
              <a:ext cx="121" cy="1"/>
            </a:xfrm>
            <a:prstGeom prst="line">
              <a:avLst/>
            </a:prstGeom>
            <a:noFill/>
            <a:ln w="12700">
              <a:solidFill>
                <a:schemeClr val="tx1"/>
              </a:solidFill>
              <a:round/>
              <a:headEnd/>
              <a:tailEnd/>
            </a:ln>
          </p:spPr>
          <p:txBody>
            <a:bodyPr/>
            <a:lstStyle/>
            <a:p>
              <a:endParaRPr lang="en-US"/>
            </a:p>
          </p:txBody>
        </p:sp>
        <p:sp>
          <p:nvSpPr>
            <p:cNvPr id="305" name="Line 277"/>
            <p:cNvSpPr>
              <a:spLocks noChangeShapeType="1"/>
            </p:cNvSpPr>
            <p:nvPr/>
          </p:nvSpPr>
          <p:spPr bwMode="auto">
            <a:xfrm flipV="1">
              <a:off x="3949" y="1218"/>
              <a:ext cx="1" cy="355"/>
            </a:xfrm>
            <a:prstGeom prst="line">
              <a:avLst/>
            </a:prstGeom>
            <a:noFill/>
            <a:ln w="12700">
              <a:solidFill>
                <a:schemeClr val="tx1"/>
              </a:solidFill>
              <a:round/>
              <a:headEnd/>
              <a:tailEnd/>
            </a:ln>
          </p:spPr>
          <p:txBody>
            <a:bodyPr/>
            <a:lstStyle/>
            <a:p>
              <a:endParaRPr lang="en-US"/>
            </a:p>
          </p:txBody>
        </p:sp>
        <p:sp>
          <p:nvSpPr>
            <p:cNvPr id="306" name="Line 278"/>
            <p:cNvSpPr>
              <a:spLocks noChangeShapeType="1"/>
            </p:cNvSpPr>
            <p:nvPr/>
          </p:nvSpPr>
          <p:spPr bwMode="auto">
            <a:xfrm>
              <a:off x="3949" y="1218"/>
              <a:ext cx="121" cy="1"/>
            </a:xfrm>
            <a:prstGeom prst="line">
              <a:avLst/>
            </a:prstGeom>
            <a:noFill/>
            <a:ln w="12700">
              <a:solidFill>
                <a:schemeClr val="tx1"/>
              </a:solidFill>
              <a:round/>
              <a:headEnd/>
              <a:tailEnd/>
            </a:ln>
          </p:spPr>
          <p:txBody>
            <a:bodyPr/>
            <a:lstStyle/>
            <a:p>
              <a:endParaRPr lang="en-US"/>
            </a:p>
          </p:txBody>
        </p:sp>
        <p:sp>
          <p:nvSpPr>
            <p:cNvPr id="307" name="Line 279"/>
            <p:cNvSpPr>
              <a:spLocks noChangeShapeType="1"/>
            </p:cNvSpPr>
            <p:nvPr/>
          </p:nvSpPr>
          <p:spPr bwMode="auto">
            <a:xfrm flipH="1">
              <a:off x="3949" y="1000"/>
              <a:ext cx="516" cy="1"/>
            </a:xfrm>
            <a:prstGeom prst="line">
              <a:avLst/>
            </a:prstGeom>
            <a:noFill/>
            <a:ln w="12700">
              <a:solidFill>
                <a:schemeClr val="tx1"/>
              </a:solidFill>
              <a:round/>
              <a:headEnd/>
              <a:tailEnd/>
            </a:ln>
          </p:spPr>
          <p:txBody>
            <a:bodyPr/>
            <a:lstStyle/>
            <a:p>
              <a:endParaRPr lang="en-US"/>
            </a:p>
          </p:txBody>
        </p:sp>
        <p:sp>
          <p:nvSpPr>
            <p:cNvPr id="308" name="Line 280"/>
            <p:cNvSpPr>
              <a:spLocks noChangeShapeType="1"/>
            </p:cNvSpPr>
            <p:nvPr/>
          </p:nvSpPr>
          <p:spPr bwMode="auto">
            <a:xfrm>
              <a:off x="3949" y="1000"/>
              <a:ext cx="1" cy="178"/>
            </a:xfrm>
            <a:prstGeom prst="line">
              <a:avLst/>
            </a:prstGeom>
            <a:noFill/>
            <a:ln w="12700">
              <a:solidFill>
                <a:schemeClr val="tx1"/>
              </a:solidFill>
              <a:round/>
              <a:headEnd/>
              <a:tailEnd/>
            </a:ln>
          </p:spPr>
          <p:txBody>
            <a:bodyPr/>
            <a:lstStyle/>
            <a:p>
              <a:endParaRPr lang="en-US"/>
            </a:p>
          </p:txBody>
        </p:sp>
        <p:sp>
          <p:nvSpPr>
            <p:cNvPr id="309" name="Freeform 281"/>
            <p:cNvSpPr>
              <a:spLocks/>
            </p:cNvSpPr>
            <p:nvPr/>
          </p:nvSpPr>
          <p:spPr bwMode="auto">
            <a:xfrm>
              <a:off x="4143" y="1380"/>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chemeClr val="tx1"/>
              </a:solidFill>
              <a:prstDash val="solid"/>
              <a:round/>
              <a:headEnd/>
              <a:tailEnd/>
            </a:ln>
          </p:spPr>
          <p:txBody>
            <a:bodyPr/>
            <a:lstStyle/>
            <a:p>
              <a:endParaRPr lang="en-US"/>
            </a:p>
          </p:txBody>
        </p:sp>
        <p:sp>
          <p:nvSpPr>
            <p:cNvPr id="310" name="Freeform 282"/>
            <p:cNvSpPr>
              <a:spLocks/>
            </p:cNvSpPr>
            <p:nvPr/>
          </p:nvSpPr>
          <p:spPr bwMode="auto">
            <a:xfrm>
              <a:off x="4135" y="1380"/>
              <a:ext cx="24" cy="24"/>
            </a:xfrm>
            <a:custGeom>
              <a:avLst/>
              <a:gdLst>
                <a:gd name="T0" fmla="*/ 524288 w 3"/>
                <a:gd name="T1" fmla="*/ 0 h 3"/>
                <a:gd name="T2" fmla="*/ 262144 w 3"/>
                <a:gd name="T3" fmla="*/ 262144 h 3"/>
                <a:gd name="T4" fmla="*/ 0 w 3"/>
                <a:gd name="T5" fmla="*/ 524288 h 3"/>
                <a:gd name="T6" fmla="*/ 262144 w 3"/>
                <a:gd name="T7" fmla="*/ 524288 h 3"/>
                <a:gd name="T8" fmla="*/ 524288 w 3"/>
                <a:gd name="T9" fmla="*/ 786432 h 3"/>
                <a:gd name="T10" fmla="*/ 524288 w 3"/>
                <a:gd name="T11" fmla="*/ 524288 h 3"/>
                <a:gd name="T12" fmla="*/ 786432 w 3"/>
                <a:gd name="T13" fmla="*/ 524288 h 3"/>
                <a:gd name="T14" fmla="*/ 524288 w 3"/>
                <a:gd name="T15" fmla="*/ 262144 h 3"/>
                <a:gd name="T16" fmla="*/ 524288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prstDash val="solid"/>
              <a:round/>
              <a:headEnd/>
              <a:tailEnd/>
            </a:ln>
          </p:spPr>
          <p:txBody>
            <a:bodyPr/>
            <a:lstStyle/>
            <a:p>
              <a:endParaRPr lang="en-US"/>
            </a:p>
          </p:txBody>
        </p:sp>
        <p:sp>
          <p:nvSpPr>
            <p:cNvPr id="311" name="Freeform 283"/>
            <p:cNvSpPr>
              <a:spLocks/>
            </p:cNvSpPr>
            <p:nvPr/>
          </p:nvSpPr>
          <p:spPr bwMode="auto">
            <a:xfrm>
              <a:off x="4143" y="1775"/>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chemeClr val="tx1"/>
              </a:solidFill>
              <a:prstDash val="solid"/>
              <a:round/>
              <a:headEnd/>
              <a:tailEnd/>
            </a:ln>
          </p:spPr>
          <p:txBody>
            <a:bodyPr/>
            <a:lstStyle/>
            <a:p>
              <a:endParaRPr lang="en-US"/>
            </a:p>
          </p:txBody>
        </p:sp>
        <p:sp>
          <p:nvSpPr>
            <p:cNvPr id="312" name="Freeform 284"/>
            <p:cNvSpPr>
              <a:spLocks/>
            </p:cNvSpPr>
            <p:nvPr/>
          </p:nvSpPr>
          <p:spPr bwMode="auto">
            <a:xfrm>
              <a:off x="4135" y="1775"/>
              <a:ext cx="24" cy="24"/>
            </a:xfrm>
            <a:custGeom>
              <a:avLst/>
              <a:gdLst>
                <a:gd name="T0" fmla="*/ 524288 w 3"/>
                <a:gd name="T1" fmla="*/ 0 h 3"/>
                <a:gd name="T2" fmla="*/ 262144 w 3"/>
                <a:gd name="T3" fmla="*/ 262144 h 3"/>
                <a:gd name="T4" fmla="*/ 0 w 3"/>
                <a:gd name="T5" fmla="*/ 524288 h 3"/>
                <a:gd name="T6" fmla="*/ 262144 w 3"/>
                <a:gd name="T7" fmla="*/ 524288 h 3"/>
                <a:gd name="T8" fmla="*/ 524288 w 3"/>
                <a:gd name="T9" fmla="*/ 786432 h 3"/>
                <a:gd name="T10" fmla="*/ 524288 w 3"/>
                <a:gd name="T11" fmla="*/ 524288 h 3"/>
                <a:gd name="T12" fmla="*/ 786432 w 3"/>
                <a:gd name="T13" fmla="*/ 524288 h 3"/>
                <a:gd name="T14" fmla="*/ 524288 w 3"/>
                <a:gd name="T15" fmla="*/ 262144 h 3"/>
                <a:gd name="T16" fmla="*/ 524288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prstDash val="solid"/>
              <a:round/>
              <a:headEnd/>
              <a:tailEnd/>
            </a:ln>
          </p:spPr>
          <p:txBody>
            <a:bodyPr/>
            <a:lstStyle/>
            <a:p>
              <a:endParaRPr lang="en-US"/>
            </a:p>
          </p:txBody>
        </p:sp>
        <p:sp>
          <p:nvSpPr>
            <p:cNvPr id="313" name="Freeform 285"/>
            <p:cNvSpPr>
              <a:spLocks/>
            </p:cNvSpPr>
            <p:nvPr/>
          </p:nvSpPr>
          <p:spPr bwMode="auto">
            <a:xfrm>
              <a:off x="4143" y="2170"/>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chemeClr val="tx1"/>
              </a:solidFill>
              <a:prstDash val="solid"/>
              <a:round/>
              <a:headEnd/>
              <a:tailEnd/>
            </a:ln>
          </p:spPr>
          <p:txBody>
            <a:bodyPr/>
            <a:lstStyle/>
            <a:p>
              <a:endParaRPr lang="en-US"/>
            </a:p>
          </p:txBody>
        </p:sp>
        <p:sp>
          <p:nvSpPr>
            <p:cNvPr id="314" name="Freeform 286"/>
            <p:cNvSpPr>
              <a:spLocks/>
            </p:cNvSpPr>
            <p:nvPr/>
          </p:nvSpPr>
          <p:spPr bwMode="auto">
            <a:xfrm>
              <a:off x="4135" y="2170"/>
              <a:ext cx="24" cy="25"/>
            </a:xfrm>
            <a:custGeom>
              <a:avLst/>
              <a:gdLst>
                <a:gd name="T0" fmla="*/ 524288 w 3"/>
                <a:gd name="T1" fmla="*/ 0 h 3"/>
                <a:gd name="T2" fmla="*/ 262144 w 3"/>
                <a:gd name="T3" fmla="*/ 322917 h 3"/>
                <a:gd name="T4" fmla="*/ 0 w 3"/>
                <a:gd name="T5" fmla="*/ 684583 h 3"/>
                <a:gd name="T6" fmla="*/ 262144 w 3"/>
                <a:gd name="T7" fmla="*/ 684583 h 3"/>
                <a:gd name="T8" fmla="*/ 524288 w 3"/>
                <a:gd name="T9" fmla="*/ 1002917 h 3"/>
                <a:gd name="T10" fmla="*/ 524288 w 3"/>
                <a:gd name="T11" fmla="*/ 684583 h 3"/>
                <a:gd name="T12" fmla="*/ 786432 w 3"/>
                <a:gd name="T13" fmla="*/ 684583 h 3"/>
                <a:gd name="T14" fmla="*/ 524288 w 3"/>
                <a:gd name="T15" fmla="*/ 322917 h 3"/>
                <a:gd name="T16" fmla="*/ 524288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prstDash val="solid"/>
              <a:round/>
              <a:headEnd/>
              <a:tailEnd/>
            </a:ln>
          </p:spPr>
          <p:txBody>
            <a:bodyPr/>
            <a:lstStyle/>
            <a:p>
              <a:endParaRPr lang="en-US"/>
            </a:p>
          </p:txBody>
        </p:sp>
        <p:sp>
          <p:nvSpPr>
            <p:cNvPr id="315" name="Freeform 287"/>
            <p:cNvSpPr>
              <a:spLocks/>
            </p:cNvSpPr>
            <p:nvPr/>
          </p:nvSpPr>
          <p:spPr bwMode="auto">
            <a:xfrm>
              <a:off x="4143" y="2566"/>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chemeClr val="tx1"/>
              </a:solidFill>
              <a:prstDash val="solid"/>
              <a:round/>
              <a:headEnd/>
              <a:tailEnd/>
            </a:ln>
          </p:spPr>
          <p:txBody>
            <a:bodyPr/>
            <a:lstStyle/>
            <a:p>
              <a:endParaRPr lang="en-US"/>
            </a:p>
          </p:txBody>
        </p:sp>
        <p:sp>
          <p:nvSpPr>
            <p:cNvPr id="316" name="Freeform 288"/>
            <p:cNvSpPr>
              <a:spLocks/>
            </p:cNvSpPr>
            <p:nvPr/>
          </p:nvSpPr>
          <p:spPr bwMode="auto">
            <a:xfrm>
              <a:off x="4135" y="2566"/>
              <a:ext cx="24" cy="24"/>
            </a:xfrm>
            <a:custGeom>
              <a:avLst/>
              <a:gdLst>
                <a:gd name="T0" fmla="*/ 524288 w 3"/>
                <a:gd name="T1" fmla="*/ 0 h 3"/>
                <a:gd name="T2" fmla="*/ 262144 w 3"/>
                <a:gd name="T3" fmla="*/ 262144 h 3"/>
                <a:gd name="T4" fmla="*/ 0 w 3"/>
                <a:gd name="T5" fmla="*/ 524288 h 3"/>
                <a:gd name="T6" fmla="*/ 262144 w 3"/>
                <a:gd name="T7" fmla="*/ 524288 h 3"/>
                <a:gd name="T8" fmla="*/ 524288 w 3"/>
                <a:gd name="T9" fmla="*/ 786432 h 3"/>
                <a:gd name="T10" fmla="*/ 524288 w 3"/>
                <a:gd name="T11" fmla="*/ 524288 h 3"/>
                <a:gd name="T12" fmla="*/ 786432 w 3"/>
                <a:gd name="T13" fmla="*/ 524288 h 3"/>
                <a:gd name="T14" fmla="*/ 524288 w 3"/>
                <a:gd name="T15" fmla="*/ 262144 h 3"/>
                <a:gd name="T16" fmla="*/ 524288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prstDash val="solid"/>
              <a:round/>
              <a:headEnd/>
              <a:tailEnd/>
            </a:ln>
          </p:spPr>
          <p:txBody>
            <a:bodyPr/>
            <a:lstStyle/>
            <a:p>
              <a:endParaRPr lang="en-US"/>
            </a:p>
          </p:txBody>
        </p:sp>
        <p:sp>
          <p:nvSpPr>
            <p:cNvPr id="317" name="Rectangle 289"/>
            <p:cNvSpPr>
              <a:spLocks noChangeArrowheads="1"/>
            </p:cNvSpPr>
            <p:nvPr/>
          </p:nvSpPr>
          <p:spPr bwMode="auto">
            <a:xfrm>
              <a:off x="4627" y="1073"/>
              <a:ext cx="153" cy="242"/>
            </a:xfrm>
            <a:prstGeom prst="rect">
              <a:avLst/>
            </a:prstGeom>
            <a:noFill/>
            <a:ln w="12700">
              <a:solidFill>
                <a:schemeClr val="tx1"/>
              </a:solidFill>
              <a:miter lim="800000"/>
              <a:headEnd/>
              <a:tailEnd/>
            </a:ln>
          </p:spPr>
          <p:txBody>
            <a:bodyPr/>
            <a:lstStyle/>
            <a:p>
              <a:endParaRPr lang="en-US"/>
            </a:p>
          </p:txBody>
        </p:sp>
        <p:sp>
          <p:nvSpPr>
            <p:cNvPr id="318" name="Rectangle 290"/>
            <p:cNvSpPr>
              <a:spLocks noChangeArrowheads="1"/>
            </p:cNvSpPr>
            <p:nvPr/>
          </p:nvSpPr>
          <p:spPr bwMode="auto">
            <a:xfrm>
              <a:off x="4627" y="1864"/>
              <a:ext cx="153" cy="242"/>
            </a:xfrm>
            <a:prstGeom prst="rect">
              <a:avLst/>
            </a:prstGeom>
            <a:noFill/>
            <a:ln w="12700">
              <a:solidFill>
                <a:schemeClr val="tx1"/>
              </a:solidFill>
              <a:miter lim="800000"/>
              <a:headEnd/>
              <a:tailEnd/>
            </a:ln>
          </p:spPr>
          <p:txBody>
            <a:bodyPr/>
            <a:lstStyle/>
            <a:p>
              <a:endParaRPr lang="en-US"/>
            </a:p>
          </p:txBody>
        </p:sp>
        <p:sp>
          <p:nvSpPr>
            <p:cNvPr id="319" name="Rectangle 291"/>
            <p:cNvSpPr>
              <a:spLocks noChangeArrowheads="1"/>
            </p:cNvSpPr>
            <p:nvPr/>
          </p:nvSpPr>
          <p:spPr bwMode="auto">
            <a:xfrm>
              <a:off x="4627" y="1468"/>
              <a:ext cx="153" cy="242"/>
            </a:xfrm>
            <a:prstGeom prst="rect">
              <a:avLst/>
            </a:prstGeom>
            <a:noFill/>
            <a:ln w="12700">
              <a:solidFill>
                <a:schemeClr val="tx1"/>
              </a:solidFill>
              <a:miter lim="800000"/>
              <a:headEnd/>
              <a:tailEnd/>
            </a:ln>
          </p:spPr>
          <p:txBody>
            <a:bodyPr/>
            <a:lstStyle/>
            <a:p>
              <a:endParaRPr lang="en-US"/>
            </a:p>
          </p:txBody>
        </p:sp>
        <p:sp>
          <p:nvSpPr>
            <p:cNvPr id="320" name="Rectangle 292"/>
            <p:cNvSpPr>
              <a:spLocks noChangeArrowheads="1"/>
            </p:cNvSpPr>
            <p:nvPr/>
          </p:nvSpPr>
          <p:spPr bwMode="auto">
            <a:xfrm>
              <a:off x="4627" y="2259"/>
              <a:ext cx="153" cy="242"/>
            </a:xfrm>
            <a:prstGeom prst="rect">
              <a:avLst/>
            </a:prstGeom>
            <a:noFill/>
            <a:ln w="12700">
              <a:solidFill>
                <a:schemeClr val="tx1"/>
              </a:solidFill>
              <a:miter lim="800000"/>
              <a:headEnd/>
              <a:tailEnd/>
            </a:ln>
          </p:spPr>
          <p:txBody>
            <a:bodyPr/>
            <a:lstStyle/>
            <a:p>
              <a:endParaRPr lang="en-US"/>
            </a:p>
          </p:txBody>
        </p:sp>
        <p:sp>
          <p:nvSpPr>
            <p:cNvPr id="321" name="Rectangle 293"/>
            <p:cNvSpPr>
              <a:spLocks noChangeArrowheads="1"/>
            </p:cNvSpPr>
            <p:nvPr/>
          </p:nvSpPr>
          <p:spPr bwMode="auto">
            <a:xfrm>
              <a:off x="4070" y="1864"/>
              <a:ext cx="162" cy="242"/>
            </a:xfrm>
            <a:prstGeom prst="rect">
              <a:avLst/>
            </a:prstGeom>
            <a:noFill/>
            <a:ln w="12700">
              <a:solidFill>
                <a:schemeClr val="tx1"/>
              </a:solidFill>
              <a:miter lim="800000"/>
              <a:headEnd/>
              <a:tailEnd/>
            </a:ln>
          </p:spPr>
          <p:txBody>
            <a:bodyPr/>
            <a:lstStyle/>
            <a:p>
              <a:endParaRPr lang="en-US"/>
            </a:p>
          </p:txBody>
        </p:sp>
        <p:sp>
          <p:nvSpPr>
            <p:cNvPr id="322" name="Rectangle 294"/>
            <p:cNvSpPr>
              <a:spLocks noChangeArrowheads="1"/>
            </p:cNvSpPr>
            <p:nvPr/>
          </p:nvSpPr>
          <p:spPr bwMode="auto">
            <a:xfrm>
              <a:off x="4070" y="1468"/>
              <a:ext cx="162" cy="242"/>
            </a:xfrm>
            <a:prstGeom prst="rect">
              <a:avLst/>
            </a:prstGeom>
            <a:noFill/>
            <a:ln w="12700">
              <a:solidFill>
                <a:schemeClr val="tx1"/>
              </a:solidFill>
              <a:miter lim="800000"/>
              <a:headEnd/>
              <a:tailEnd/>
            </a:ln>
          </p:spPr>
          <p:txBody>
            <a:bodyPr/>
            <a:lstStyle/>
            <a:p>
              <a:endParaRPr lang="en-US"/>
            </a:p>
          </p:txBody>
        </p:sp>
        <p:sp>
          <p:nvSpPr>
            <p:cNvPr id="323" name="Rectangle 295"/>
            <p:cNvSpPr>
              <a:spLocks noChangeArrowheads="1"/>
            </p:cNvSpPr>
            <p:nvPr/>
          </p:nvSpPr>
          <p:spPr bwMode="auto">
            <a:xfrm>
              <a:off x="4070" y="2259"/>
              <a:ext cx="162" cy="242"/>
            </a:xfrm>
            <a:prstGeom prst="rect">
              <a:avLst/>
            </a:prstGeom>
            <a:noFill/>
            <a:ln w="12700">
              <a:solidFill>
                <a:schemeClr val="tx1"/>
              </a:solidFill>
              <a:miter lim="800000"/>
              <a:headEnd/>
              <a:tailEnd/>
            </a:ln>
          </p:spPr>
          <p:txBody>
            <a:bodyPr/>
            <a:lstStyle/>
            <a:p>
              <a:endParaRPr lang="en-US"/>
            </a:p>
          </p:txBody>
        </p:sp>
        <p:sp>
          <p:nvSpPr>
            <p:cNvPr id="324" name="Rectangle 296"/>
            <p:cNvSpPr>
              <a:spLocks noChangeArrowheads="1"/>
            </p:cNvSpPr>
            <p:nvPr/>
          </p:nvSpPr>
          <p:spPr bwMode="auto">
            <a:xfrm>
              <a:off x="4070" y="1073"/>
              <a:ext cx="162" cy="242"/>
            </a:xfrm>
            <a:prstGeom prst="rect">
              <a:avLst/>
            </a:prstGeom>
            <a:noFill/>
            <a:ln w="12700">
              <a:solidFill>
                <a:schemeClr val="tx1"/>
              </a:solidFill>
              <a:miter lim="800000"/>
              <a:headEnd/>
              <a:tailEnd/>
            </a:ln>
          </p:spPr>
          <p:txBody>
            <a:bodyPr/>
            <a:lstStyle/>
            <a:p>
              <a:endParaRPr lang="en-US"/>
            </a:p>
          </p:txBody>
        </p:sp>
        <p:sp>
          <p:nvSpPr>
            <p:cNvPr id="325" name="Freeform 297"/>
            <p:cNvSpPr>
              <a:spLocks/>
            </p:cNvSpPr>
            <p:nvPr/>
          </p:nvSpPr>
          <p:spPr bwMode="auto">
            <a:xfrm>
              <a:off x="4780" y="1162"/>
              <a:ext cx="137" cy="64"/>
            </a:xfrm>
            <a:custGeom>
              <a:avLst/>
              <a:gdLst>
                <a:gd name="T0" fmla="*/ 4656469 w 17"/>
                <a:gd name="T1" fmla="*/ 524288 h 8"/>
                <a:gd name="T2" fmla="*/ 2480304 w 17"/>
                <a:gd name="T3" fmla="*/ 524288 h 8"/>
                <a:gd name="T4" fmla="*/ 2480304 w 17"/>
                <a:gd name="T5" fmla="*/ 0 h 8"/>
                <a:gd name="T6" fmla="*/ 0 w 17"/>
                <a:gd name="T7" fmla="*/ 1048576 h 8"/>
                <a:gd name="T8" fmla="*/ 2480304 w 17"/>
                <a:gd name="T9" fmla="*/ 2097152 h 8"/>
                <a:gd name="T10" fmla="*/ 2480304 w 17"/>
                <a:gd name="T11" fmla="*/ 1572864 h 8"/>
                <a:gd name="T12" fmla="*/ 4656469 w 17"/>
                <a:gd name="T13" fmla="*/ 1572864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9" y="2"/>
                  </a:lnTo>
                  <a:lnTo>
                    <a:pt x="9" y="0"/>
                  </a:lnTo>
                  <a:lnTo>
                    <a:pt x="0" y="4"/>
                  </a:lnTo>
                  <a:lnTo>
                    <a:pt x="9" y="8"/>
                  </a:lnTo>
                  <a:lnTo>
                    <a:pt x="9" y="6"/>
                  </a:lnTo>
                  <a:lnTo>
                    <a:pt x="17" y="6"/>
                  </a:lnTo>
                </a:path>
              </a:pathLst>
            </a:custGeom>
            <a:noFill/>
            <a:ln w="12700">
              <a:solidFill>
                <a:schemeClr val="tx1"/>
              </a:solidFill>
              <a:prstDash val="solid"/>
              <a:round/>
              <a:headEnd/>
              <a:tailEnd/>
            </a:ln>
          </p:spPr>
          <p:txBody>
            <a:bodyPr/>
            <a:lstStyle/>
            <a:p>
              <a:endParaRPr lang="en-US"/>
            </a:p>
          </p:txBody>
        </p:sp>
        <p:sp>
          <p:nvSpPr>
            <p:cNvPr id="326" name="Freeform 298"/>
            <p:cNvSpPr>
              <a:spLocks/>
            </p:cNvSpPr>
            <p:nvPr/>
          </p:nvSpPr>
          <p:spPr bwMode="auto">
            <a:xfrm>
              <a:off x="4780" y="1557"/>
              <a:ext cx="137" cy="65"/>
            </a:xfrm>
            <a:custGeom>
              <a:avLst/>
              <a:gdLst>
                <a:gd name="T0" fmla="*/ 4656469 w 17"/>
                <a:gd name="T1" fmla="*/ 566410 h 8"/>
                <a:gd name="T2" fmla="*/ 2480304 w 17"/>
                <a:gd name="T3" fmla="*/ 566410 h 8"/>
                <a:gd name="T4" fmla="*/ 2480304 w 17"/>
                <a:gd name="T5" fmla="*/ 0 h 8"/>
                <a:gd name="T6" fmla="*/ 0 w 17"/>
                <a:gd name="T7" fmla="*/ 1167684 h 8"/>
                <a:gd name="T8" fmla="*/ 2480304 w 17"/>
                <a:gd name="T9" fmla="*/ 2301041 h 8"/>
                <a:gd name="T10" fmla="*/ 2480304 w 17"/>
                <a:gd name="T11" fmla="*/ 1734622 h 8"/>
                <a:gd name="T12" fmla="*/ 4656469 w 17"/>
                <a:gd name="T13" fmla="*/ 1734622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9" y="2"/>
                  </a:lnTo>
                  <a:lnTo>
                    <a:pt x="9" y="0"/>
                  </a:lnTo>
                  <a:lnTo>
                    <a:pt x="0" y="4"/>
                  </a:lnTo>
                  <a:lnTo>
                    <a:pt x="9" y="8"/>
                  </a:lnTo>
                  <a:lnTo>
                    <a:pt x="9" y="6"/>
                  </a:lnTo>
                  <a:lnTo>
                    <a:pt x="17" y="6"/>
                  </a:lnTo>
                </a:path>
              </a:pathLst>
            </a:custGeom>
            <a:noFill/>
            <a:ln w="12700">
              <a:solidFill>
                <a:schemeClr val="tx1"/>
              </a:solidFill>
              <a:prstDash val="solid"/>
              <a:round/>
              <a:headEnd/>
              <a:tailEnd/>
            </a:ln>
          </p:spPr>
          <p:txBody>
            <a:bodyPr/>
            <a:lstStyle/>
            <a:p>
              <a:endParaRPr lang="en-US"/>
            </a:p>
          </p:txBody>
        </p:sp>
        <p:sp>
          <p:nvSpPr>
            <p:cNvPr id="327" name="Freeform 299"/>
            <p:cNvSpPr>
              <a:spLocks/>
            </p:cNvSpPr>
            <p:nvPr/>
          </p:nvSpPr>
          <p:spPr bwMode="auto">
            <a:xfrm>
              <a:off x="4780" y="1952"/>
              <a:ext cx="137" cy="73"/>
            </a:xfrm>
            <a:custGeom>
              <a:avLst/>
              <a:gdLst>
                <a:gd name="T0" fmla="*/ 4656469 w 17"/>
                <a:gd name="T1" fmla="*/ 562441 h 9"/>
                <a:gd name="T2" fmla="*/ 2480304 w 17"/>
                <a:gd name="T3" fmla="*/ 562441 h 9"/>
                <a:gd name="T4" fmla="*/ 2480304 w 17"/>
                <a:gd name="T5" fmla="*/ 0 h 9"/>
                <a:gd name="T6" fmla="*/ 0 w 17"/>
                <a:gd name="T7" fmla="*/ 1125409 h 9"/>
                <a:gd name="T8" fmla="*/ 2480304 w 17"/>
                <a:gd name="T9" fmla="*/ 2562527 h 9"/>
                <a:gd name="T10" fmla="*/ 2480304 w 17"/>
                <a:gd name="T11" fmla="*/ 1718306 h 9"/>
                <a:gd name="T12" fmla="*/ 4656469 w 17"/>
                <a:gd name="T13" fmla="*/ 1718306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2"/>
                  </a:moveTo>
                  <a:lnTo>
                    <a:pt x="9" y="2"/>
                  </a:lnTo>
                  <a:lnTo>
                    <a:pt x="9" y="0"/>
                  </a:lnTo>
                  <a:lnTo>
                    <a:pt x="0" y="4"/>
                  </a:lnTo>
                  <a:lnTo>
                    <a:pt x="9" y="9"/>
                  </a:lnTo>
                  <a:lnTo>
                    <a:pt x="9" y="6"/>
                  </a:lnTo>
                  <a:lnTo>
                    <a:pt x="17" y="6"/>
                  </a:lnTo>
                </a:path>
              </a:pathLst>
            </a:custGeom>
            <a:noFill/>
            <a:ln w="12700">
              <a:solidFill>
                <a:schemeClr val="tx1"/>
              </a:solidFill>
              <a:prstDash val="solid"/>
              <a:round/>
              <a:headEnd/>
              <a:tailEnd/>
            </a:ln>
          </p:spPr>
          <p:txBody>
            <a:bodyPr/>
            <a:lstStyle/>
            <a:p>
              <a:endParaRPr lang="en-US"/>
            </a:p>
          </p:txBody>
        </p:sp>
        <p:sp>
          <p:nvSpPr>
            <p:cNvPr id="328" name="Freeform 300"/>
            <p:cNvSpPr>
              <a:spLocks/>
            </p:cNvSpPr>
            <p:nvPr/>
          </p:nvSpPr>
          <p:spPr bwMode="auto">
            <a:xfrm>
              <a:off x="4780" y="2348"/>
              <a:ext cx="137" cy="72"/>
            </a:xfrm>
            <a:custGeom>
              <a:avLst/>
              <a:gdLst>
                <a:gd name="T0" fmla="*/ 4656469 w 17"/>
                <a:gd name="T1" fmla="*/ 524288 h 9"/>
                <a:gd name="T2" fmla="*/ 2480304 w 17"/>
                <a:gd name="T3" fmla="*/ 524288 h 9"/>
                <a:gd name="T4" fmla="*/ 2480304 w 17"/>
                <a:gd name="T5" fmla="*/ 0 h 9"/>
                <a:gd name="T6" fmla="*/ 0 w 17"/>
                <a:gd name="T7" fmla="*/ 1048576 h 9"/>
                <a:gd name="T8" fmla="*/ 2480304 w 17"/>
                <a:gd name="T9" fmla="*/ 2359296 h 9"/>
                <a:gd name="T10" fmla="*/ 2480304 w 17"/>
                <a:gd name="T11" fmla="*/ 1572864 h 9"/>
                <a:gd name="T12" fmla="*/ 4656469 w 17"/>
                <a:gd name="T13" fmla="*/ 1572864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2"/>
                  </a:moveTo>
                  <a:lnTo>
                    <a:pt x="9" y="2"/>
                  </a:lnTo>
                  <a:lnTo>
                    <a:pt x="9" y="0"/>
                  </a:lnTo>
                  <a:lnTo>
                    <a:pt x="0" y="4"/>
                  </a:lnTo>
                  <a:lnTo>
                    <a:pt x="9" y="9"/>
                  </a:lnTo>
                  <a:lnTo>
                    <a:pt x="9" y="6"/>
                  </a:lnTo>
                  <a:lnTo>
                    <a:pt x="17" y="6"/>
                  </a:lnTo>
                </a:path>
              </a:pathLst>
            </a:custGeom>
            <a:noFill/>
            <a:ln w="12700">
              <a:solidFill>
                <a:schemeClr val="tx1"/>
              </a:solidFill>
              <a:prstDash val="solid"/>
              <a:round/>
              <a:headEnd/>
              <a:tailEnd/>
            </a:ln>
          </p:spPr>
          <p:txBody>
            <a:bodyPr/>
            <a:lstStyle/>
            <a:p>
              <a:endParaRPr lang="en-US"/>
            </a:p>
          </p:txBody>
        </p:sp>
        <p:sp>
          <p:nvSpPr>
            <p:cNvPr id="329" name="Line 301"/>
            <p:cNvSpPr>
              <a:spLocks noChangeShapeType="1"/>
            </p:cNvSpPr>
            <p:nvPr/>
          </p:nvSpPr>
          <p:spPr bwMode="auto">
            <a:xfrm flipV="1">
              <a:off x="4917" y="1210"/>
              <a:ext cx="1" cy="363"/>
            </a:xfrm>
            <a:prstGeom prst="line">
              <a:avLst/>
            </a:prstGeom>
            <a:noFill/>
            <a:ln w="12700">
              <a:solidFill>
                <a:schemeClr val="tx1"/>
              </a:solidFill>
              <a:round/>
              <a:headEnd/>
              <a:tailEnd/>
            </a:ln>
          </p:spPr>
          <p:txBody>
            <a:bodyPr/>
            <a:lstStyle/>
            <a:p>
              <a:endParaRPr lang="en-US"/>
            </a:p>
          </p:txBody>
        </p:sp>
        <p:sp>
          <p:nvSpPr>
            <p:cNvPr id="330" name="Line 302"/>
            <p:cNvSpPr>
              <a:spLocks noChangeShapeType="1"/>
            </p:cNvSpPr>
            <p:nvPr/>
          </p:nvSpPr>
          <p:spPr bwMode="auto">
            <a:xfrm flipV="1">
              <a:off x="4917" y="1606"/>
              <a:ext cx="1" cy="363"/>
            </a:xfrm>
            <a:prstGeom prst="line">
              <a:avLst/>
            </a:prstGeom>
            <a:noFill/>
            <a:ln w="12700">
              <a:solidFill>
                <a:schemeClr val="tx1"/>
              </a:solidFill>
              <a:round/>
              <a:headEnd/>
              <a:tailEnd/>
            </a:ln>
          </p:spPr>
          <p:txBody>
            <a:bodyPr/>
            <a:lstStyle/>
            <a:p>
              <a:endParaRPr lang="en-US"/>
            </a:p>
          </p:txBody>
        </p:sp>
        <p:sp>
          <p:nvSpPr>
            <p:cNvPr id="331" name="Line 303"/>
            <p:cNvSpPr>
              <a:spLocks noChangeShapeType="1"/>
            </p:cNvSpPr>
            <p:nvPr/>
          </p:nvSpPr>
          <p:spPr bwMode="auto">
            <a:xfrm flipV="1">
              <a:off x="4917" y="2001"/>
              <a:ext cx="1" cy="363"/>
            </a:xfrm>
            <a:prstGeom prst="line">
              <a:avLst/>
            </a:prstGeom>
            <a:noFill/>
            <a:ln w="12700">
              <a:solidFill>
                <a:schemeClr val="tx1"/>
              </a:solidFill>
              <a:round/>
              <a:headEnd/>
              <a:tailEnd/>
            </a:ln>
          </p:spPr>
          <p:txBody>
            <a:bodyPr/>
            <a:lstStyle/>
            <a:p>
              <a:endParaRPr lang="en-US"/>
            </a:p>
          </p:txBody>
        </p:sp>
        <p:sp>
          <p:nvSpPr>
            <p:cNvPr id="332" name="Freeform 304"/>
            <p:cNvSpPr>
              <a:spLocks/>
            </p:cNvSpPr>
            <p:nvPr/>
          </p:nvSpPr>
          <p:spPr bwMode="auto">
            <a:xfrm>
              <a:off x="4901" y="2673"/>
              <a:ext cx="76" cy="137"/>
            </a:xfrm>
            <a:custGeom>
              <a:avLst/>
              <a:gdLst>
                <a:gd name="T0" fmla="*/ 732201 w 9"/>
                <a:gd name="T1" fmla="*/ 0 h 17"/>
                <a:gd name="T2" fmla="*/ 732201 w 9"/>
                <a:gd name="T3" fmla="*/ 2176229 h 17"/>
                <a:gd name="T4" fmla="*/ 0 w 9"/>
                <a:gd name="T5" fmla="*/ 2176229 h 17"/>
                <a:gd name="T6" fmla="*/ 1459614 w 9"/>
                <a:gd name="T7" fmla="*/ 4656469 h 17"/>
                <a:gd name="T8" fmla="*/ 3264293 w 9"/>
                <a:gd name="T9" fmla="*/ 2176229 h 17"/>
                <a:gd name="T10" fmla="*/ 2532100 w 9"/>
                <a:gd name="T11" fmla="*/ 2176229 h 17"/>
                <a:gd name="T12" fmla="*/ 2532100 w 9"/>
                <a:gd name="T13" fmla="*/ 0 h 17"/>
                <a:gd name="T14" fmla="*/ 0 60000 65536"/>
                <a:gd name="T15" fmla="*/ 0 60000 65536"/>
                <a:gd name="T16" fmla="*/ 0 60000 65536"/>
                <a:gd name="T17" fmla="*/ 0 60000 65536"/>
                <a:gd name="T18" fmla="*/ 0 60000 65536"/>
                <a:gd name="T19" fmla="*/ 0 60000 65536"/>
                <a:gd name="T20" fmla="*/ 0 60000 65536"/>
                <a:gd name="T21" fmla="*/ 0 w 9"/>
                <a:gd name="T22" fmla="*/ 0 h 17"/>
                <a:gd name="T23" fmla="*/ 9 w 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7">
                  <a:moveTo>
                    <a:pt x="2" y="0"/>
                  </a:moveTo>
                  <a:lnTo>
                    <a:pt x="2" y="8"/>
                  </a:lnTo>
                  <a:lnTo>
                    <a:pt x="0" y="8"/>
                  </a:lnTo>
                  <a:lnTo>
                    <a:pt x="4" y="17"/>
                  </a:lnTo>
                  <a:lnTo>
                    <a:pt x="9" y="8"/>
                  </a:lnTo>
                  <a:lnTo>
                    <a:pt x="7" y="8"/>
                  </a:lnTo>
                  <a:lnTo>
                    <a:pt x="7" y="0"/>
                  </a:lnTo>
                </a:path>
              </a:pathLst>
            </a:custGeom>
            <a:noFill/>
            <a:ln w="12700">
              <a:solidFill>
                <a:schemeClr val="tx1"/>
              </a:solidFill>
              <a:prstDash val="solid"/>
              <a:round/>
              <a:headEnd/>
              <a:tailEnd/>
            </a:ln>
          </p:spPr>
          <p:txBody>
            <a:bodyPr/>
            <a:lstStyle/>
            <a:p>
              <a:endParaRPr lang="en-US"/>
            </a:p>
          </p:txBody>
        </p:sp>
        <p:sp>
          <p:nvSpPr>
            <p:cNvPr id="333" name="Line 305"/>
            <p:cNvSpPr>
              <a:spLocks noChangeShapeType="1"/>
            </p:cNvSpPr>
            <p:nvPr/>
          </p:nvSpPr>
          <p:spPr bwMode="auto">
            <a:xfrm flipV="1">
              <a:off x="4917" y="2396"/>
              <a:ext cx="1" cy="275"/>
            </a:xfrm>
            <a:prstGeom prst="line">
              <a:avLst/>
            </a:prstGeom>
            <a:noFill/>
            <a:ln w="12700">
              <a:solidFill>
                <a:schemeClr val="tx1"/>
              </a:solidFill>
              <a:round/>
              <a:headEnd/>
              <a:tailEnd/>
            </a:ln>
          </p:spPr>
          <p:txBody>
            <a:bodyPr/>
            <a:lstStyle/>
            <a:p>
              <a:endParaRPr lang="en-US"/>
            </a:p>
          </p:txBody>
        </p:sp>
        <p:sp>
          <p:nvSpPr>
            <p:cNvPr id="334" name="Line 306"/>
            <p:cNvSpPr>
              <a:spLocks noChangeShapeType="1"/>
            </p:cNvSpPr>
            <p:nvPr/>
          </p:nvSpPr>
          <p:spPr bwMode="auto">
            <a:xfrm flipV="1">
              <a:off x="4958" y="1178"/>
              <a:ext cx="1" cy="1509"/>
            </a:xfrm>
            <a:prstGeom prst="line">
              <a:avLst/>
            </a:prstGeom>
            <a:noFill/>
            <a:ln w="12700">
              <a:solidFill>
                <a:schemeClr val="tx1"/>
              </a:solidFill>
              <a:round/>
              <a:headEnd/>
              <a:tailEnd/>
            </a:ln>
          </p:spPr>
          <p:txBody>
            <a:bodyPr/>
            <a:lstStyle/>
            <a:p>
              <a:endParaRPr lang="en-US"/>
            </a:p>
          </p:txBody>
        </p:sp>
        <p:sp>
          <p:nvSpPr>
            <p:cNvPr id="335" name="Line 307"/>
            <p:cNvSpPr>
              <a:spLocks noChangeShapeType="1"/>
            </p:cNvSpPr>
            <p:nvPr/>
          </p:nvSpPr>
          <p:spPr bwMode="auto">
            <a:xfrm flipH="1">
              <a:off x="4912" y="1175"/>
              <a:ext cx="41" cy="1"/>
            </a:xfrm>
            <a:prstGeom prst="line">
              <a:avLst/>
            </a:prstGeom>
            <a:noFill/>
            <a:ln w="12700">
              <a:solidFill>
                <a:schemeClr val="tx1"/>
              </a:solidFill>
              <a:round/>
              <a:headEnd/>
              <a:tailEnd/>
            </a:ln>
          </p:spPr>
          <p:txBody>
            <a:bodyPr/>
            <a:lstStyle/>
            <a:p>
              <a:endParaRPr lang="en-US"/>
            </a:p>
          </p:txBody>
        </p:sp>
        <p:sp>
          <p:nvSpPr>
            <p:cNvPr id="336" name="Freeform 308"/>
            <p:cNvSpPr>
              <a:spLocks/>
            </p:cNvSpPr>
            <p:nvPr/>
          </p:nvSpPr>
          <p:spPr bwMode="auto">
            <a:xfrm>
              <a:off x="4223" y="1162"/>
              <a:ext cx="138" cy="64"/>
            </a:xfrm>
            <a:custGeom>
              <a:avLst/>
              <a:gdLst>
                <a:gd name="T0" fmla="*/ 4863534 w 17"/>
                <a:gd name="T1" fmla="*/ 524288 h 8"/>
                <a:gd name="T2" fmla="*/ 2575088 w 17"/>
                <a:gd name="T3" fmla="*/ 524288 h 8"/>
                <a:gd name="T4" fmla="*/ 2575088 w 17"/>
                <a:gd name="T5" fmla="*/ 0 h 8"/>
                <a:gd name="T6" fmla="*/ 0 w 17"/>
                <a:gd name="T7" fmla="*/ 1048576 h 8"/>
                <a:gd name="T8" fmla="*/ 2575088 w 17"/>
                <a:gd name="T9" fmla="*/ 2097152 h 8"/>
                <a:gd name="T10" fmla="*/ 2575088 w 17"/>
                <a:gd name="T11" fmla="*/ 1572864 h 8"/>
                <a:gd name="T12" fmla="*/ 4863534 w 17"/>
                <a:gd name="T13" fmla="*/ 1572864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9" y="2"/>
                  </a:lnTo>
                  <a:lnTo>
                    <a:pt x="9" y="0"/>
                  </a:lnTo>
                  <a:lnTo>
                    <a:pt x="0" y="4"/>
                  </a:lnTo>
                  <a:lnTo>
                    <a:pt x="9" y="8"/>
                  </a:lnTo>
                  <a:lnTo>
                    <a:pt x="9" y="6"/>
                  </a:lnTo>
                  <a:lnTo>
                    <a:pt x="17" y="6"/>
                  </a:lnTo>
                </a:path>
              </a:pathLst>
            </a:custGeom>
            <a:noFill/>
            <a:ln w="12700">
              <a:solidFill>
                <a:schemeClr val="tx1"/>
              </a:solidFill>
              <a:prstDash val="solid"/>
              <a:round/>
              <a:headEnd/>
              <a:tailEnd/>
            </a:ln>
          </p:spPr>
          <p:txBody>
            <a:bodyPr/>
            <a:lstStyle/>
            <a:p>
              <a:endParaRPr lang="en-US"/>
            </a:p>
          </p:txBody>
        </p:sp>
        <p:sp>
          <p:nvSpPr>
            <p:cNvPr id="337" name="Freeform 309"/>
            <p:cNvSpPr>
              <a:spLocks/>
            </p:cNvSpPr>
            <p:nvPr/>
          </p:nvSpPr>
          <p:spPr bwMode="auto">
            <a:xfrm>
              <a:off x="4223" y="1557"/>
              <a:ext cx="138" cy="65"/>
            </a:xfrm>
            <a:custGeom>
              <a:avLst/>
              <a:gdLst>
                <a:gd name="T0" fmla="*/ 4863534 w 17"/>
                <a:gd name="T1" fmla="*/ 566410 h 8"/>
                <a:gd name="T2" fmla="*/ 2575088 w 17"/>
                <a:gd name="T3" fmla="*/ 566410 h 8"/>
                <a:gd name="T4" fmla="*/ 2575088 w 17"/>
                <a:gd name="T5" fmla="*/ 0 h 8"/>
                <a:gd name="T6" fmla="*/ 0 w 17"/>
                <a:gd name="T7" fmla="*/ 1167684 h 8"/>
                <a:gd name="T8" fmla="*/ 2575088 w 17"/>
                <a:gd name="T9" fmla="*/ 2301041 h 8"/>
                <a:gd name="T10" fmla="*/ 2575088 w 17"/>
                <a:gd name="T11" fmla="*/ 1734622 h 8"/>
                <a:gd name="T12" fmla="*/ 4863534 w 17"/>
                <a:gd name="T13" fmla="*/ 1734622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9" y="2"/>
                  </a:lnTo>
                  <a:lnTo>
                    <a:pt x="9" y="0"/>
                  </a:lnTo>
                  <a:lnTo>
                    <a:pt x="0" y="4"/>
                  </a:lnTo>
                  <a:lnTo>
                    <a:pt x="9" y="8"/>
                  </a:lnTo>
                  <a:lnTo>
                    <a:pt x="9" y="6"/>
                  </a:lnTo>
                  <a:lnTo>
                    <a:pt x="17" y="6"/>
                  </a:lnTo>
                </a:path>
              </a:pathLst>
            </a:custGeom>
            <a:noFill/>
            <a:ln w="12700">
              <a:solidFill>
                <a:schemeClr val="tx1"/>
              </a:solidFill>
              <a:prstDash val="solid"/>
              <a:round/>
              <a:headEnd/>
              <a:tailEnd/>
            </a:ln>
          </p:spPr>
          <p:txBody>
            <a:bodyPr/>
            <a:lstStyle/>
            <a:p>
              <a:endParaRPr lang="en-US"/>
            </a:p>
          </p:txBody>
        </p:sp>
        <p:sp>
          <p:nvSpPr>
            <p:cNvPr id="338" name="Freeform 310"/>
            <p:cNvSpPr>
              <a:spLocks/>
            </p:cNvSpPr>
            <p:nvPr/>
          </p:nvSpPr>
          <p:spPr bwMode="auto">
            <a:xfrm>
              <a:off x="4223" y="1952"/>
              <a:ext cx="138" cy="73"/>
            </a:xfrm>
            <a:custGeom>
              <a:avLst/>
              <a:gdLst>
                <a:gd name="T0" fmla="*/ 4863534 w 17"/>
                <a:gd name="T1" fmla="*/ 562441 h 9"/>
                <a:gd name="T2" fmla="*/ 2575088 w 17"/>
                <a:gd name="T3" fmla="*/ 562441 h 9"/>
                <a:gd name="T4" fmla="*/ 2575088 w 17"/>
                <a:gd name="T5" fmla="*/ 0 h 9"/>
                <a:gd name="T6" fmla="*/ 0 w 17"/>
                <a:gd name="T7" fmla="*/ 1125409 h 9"/>
                <a:gd name="T8" fmla="*/ 2575088 w 17"/>
                <a:gd name="T9" fmla="*/ 2562527 h 9"/>
                <a:gd name="T10" fmla="*/ 2575088 w 17"/>
                <a:gd name="T11" fmla="*/ 1718306 h 9"/>
                <a:gd name="T12" fmla="*/ 4863534 w 17"/>
                <a:gd name="T13" fmla="*/ 1718306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2"/>
                  </a:moveTo>
                  <a:lnTo>
                    <a:pt x="9" y="2"/>
                  </a:lnTo>
                  <a:lnTo>
                    <a:pt x="9" y="0"/>
                  </a:lnTo>
                  <a:lnTo>
                    <a:pt x="0" y="4"/>
                  </a:lnTo>
                  <a:lnTo>
                    <a:pt x="9" y="9"/>
                  </a:lnTo>
                  <a:lnTo>
                    <a:pt x="9" y="6"/>
                  </a:lnTo>
                  <a:lnTo>
                    <a:pt x="17" y="6"/>
                  </a:lnTo>
                </a:path>
              </a:pathLst>
            </a:custGeom>
            <a:noFill/>
            <a:ln w="12700">
              <a:solidFill>
                <a:schemeClr val="tx1"/>
              </a:solidFill>
              <a:prstDash val="solid"/>
              <a:round/>
              <a:headEnd/>
              <a:tailEnd/>
            </a:ln>
          </p:spPr>
          <p:txBody>
            <a:bodyPr/>
            <a:lstStyle/>
            <a:p>
              <a:endParaRPr lang="en-US"/>
            </a:p>
          </p:txBody>
        </p:sp>
        <p:sp>
          <p:nvSpPr>
            <p:cNvPr id="339" name="Freeform 311"/>
            <p:cNvSpPr>
              <a:spLocks/>
            </p:cNvSpPr>
            <p:nvPr/>
          </p:nvSpPr>
          <p:spPr bwMode="auto">
            <a:xfrm>
              <a:off x="4223" y="2348"/>
              <a:ext cx="138" cy="72"/>
            </a:xfrm>
            <a:custGeom>
              <a:avLst/>
              <a:gdLst>
                <a:gd name="T0" fmla="*/ 4863534 w 17"/>
                <a:gd name="T1" fmla="*/ 524288 h 9"/>
                <a:gd name="T2" fmla="*/ 2575088 w 17"/>
                <a:gd name="T3" fmla="*/ 524288 h 9"/>
                <a:gd name="T4" fmla="*/ 2575088 w 17"/>
                <a:gd name="T5" fmla="*/ 0 h 9"/>
                <a:gd name="T6" fmla="*/ 0 w 17"/>
                <a:gd name="T7" fmla="*/ 1048576 h 9"/>
                <a:gd name="T8" fmla="*/ 2575088 w 17"/>
                <a:gd name="T9" fmla="*/ 2359296 h 9"/>
                <a:gd name="T10" fmla="*/ 2575088 w 17"/>
                <a:gd name="T11" fmla="*/ 1572864 h 9"/>
                <a:gd name="T12" fmla="*/ 4863534 w 17"/>
                <a:gd name="T13" fmla="*/ 1572864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2"/>
                  </a:moveTo>
                  <a:lnTo>
                    <a:pt x="9" y="2"/>
                  </a:lnTo>
                  <a:lnTo>
                    <a:pt x="9" y="0"/>
                  </a:lnTo>
                  <a:lnTo>
                    <a:pt x="0" y="4"/>
                  </a:lnTo>
                  <a:lnTo>
                    <a:pt x="9" y="9"/>
                  </a:lnTo>
                  <a:lnTo>
                    <a:pt x="9" y="6"/>
                  </a:lnTo>
                  <a:lnTo>
                    <a:pt x="17" y="6"/>
                  </a:lnTo>
                </a:path>
              </a:pathLst>
            </a:custGeom>
            <a:noFill/>
            <a:ln w="12700">
              <a:solidFill>
                <a:schemeClr val="tx1"/>
              </a:solidFill>
              <a:prstDash val="solid"/>
              <a:round/>
              <a:headEnd/>
              <a:tailEnd/>
            </a:ln>
          </p:spPr>
          <p:txBody>
            <a:bodyPr/>
            <a:lstStyle/>
            <a:p>
              <a:endParaRPr lang="en-US"/>
            </a:p>
          </p:txBody>
        </p:sp>
        <p:sp>
          <p:nvSpPr>
            <p:cNvPr id="340" name="Line 312"/>
            <p:cNvSpPr>
              <a:spLocks noChangeShapeType="1"/>
            </p:cNvSpPr>
            <p:nvPr/>
          </p:nvSpPr>
          <p:spPr bwMode="auto">
            <a:xfrm flipV="1">
              <a:off x="4361" y="1210"/>
              <a:ext cx="1" cy="363"/>
            </a:xfrm>
            <a:prstGeom prst="line">
              <a:avLst/>
            </a:prstGeom>
            <a:noFill/>
            <a:ln w="12700">
              <a:solidFill>
                <a:schemeClr val="tx1"/>
              </a:solidFill>
              <a:round/>
              <a:headEnd/>
              <a:tailEnd/>
            </a:ln>
          </p:spPr>
          <p:txBody>
            <a:bodyPr/>
            <a:lstStyle/>
            <a:p>
              <a:endParaRPr lang="en-US"/>
            </a:p>
          </p:txBody>
        </p:sp>
        <p:sp>
          <p:nvSpPr>
            <p:cNvPr id="341" name="Line 313"/>
            <p:cNvSpPr>
              <a:spLocks noChangeShapeType="1"/>
            </p:cNvSpPr>
            <p:nvPr/>
          </p:nvSpPr>
          <p:spPr bwMode="auto">
            <a:xfrm flipV="1">
              <a:off x="4361" y="1606"/>
              <a:ext cx="1" cy="363"/>
            </a:xfrm>
            <a:prstGeom prst="line">
              <a:avLst/>
            </a:prstGeom>
            <a:noFill/>
            <a:ln w="12700">
              <a:solidFill>
                <a:schemeClr val="tx1"/>
              </a:solidFill>
              <a:round/>
              <a:headEnd/>
              <a:tailEnd/>
            </a:ln>
          </p:spPr>
          <p:txBody>
            <a:bodyPr/>
            <a:lstStyle/>
            <a:p>
              <a:endParaRPr lang="en-US"/>
            </a:p>
          </p:txBody>
        </p:sp>
        <p:sp>
          <p:nvSpPr>
            <p:cNvPr id="342" name="Line 314"/>
            <p:cNvSpPr>
              <a:spLocks noChangeShapeType="1"/>
            </p:cNvSpPr>
            <p:nvPr/>
          </p:nvSpPr>
          <p:spPr bwMode="auto">
            <a:xfrm flipV="1">
              <a:off x="4361" y="2001"/>
              <a:ext cx="1" cy="363"/>
            </a:xfrm>
            <a:prstGeom prst="line">
              <a:avLst/>
            </a:prstGeom>
            <a:noFill/>
            <a:ln w="12700">
              <a:solidFill>
                <a:schemeClr val="tx1"/>
              </a:solidFill>
              <a:round/>
              <a:headEnd/>
              <a:tailEnd/>
            </a:ln>
          </p:spPr>
          <p:txBody>
            <a:bodyPr/>
            <a:lstStyle/>
            <a:p>
              <a:endParaRPr lang="en-US"/>
            </a:p>
          </p:txBody>
        </p:sp>
        <p:sp>
          <p:nvSpPr>
            <p:cNvPr id="343" name="Freeform 315"/>
            <p:cNvSpPr>
              <a:spLocks/>
            </p:cNvSpPr>
            <p:nvPr/>
          </p:nvSpPr>
          <p:spPr bwMode="auto">
            <a:xfrm>
              <a:off x="4343" y="2673"/>
              <a:ext cx="77" cy="137"/>
            </a:xfrm>
            <a:custGeom>
              <a:avLst/>
              <a:gdLst>
                <a:gd name="T0" fmla="*/ 777135 w 9"/>
                <a:gd name="T1" fmla="*/ 0 h 17"/>
                <a:gd name="T2" fmla="*/ 777135 w 9"/>
                <a:gd name="T3" fmla="*/ 2176229 h 17"/>
                <a:gd name="T4" fmla="*/ 0 w 9"/>
                <a:gd name="T5" fmla="*/ 2176229 h 17"/>
                <a:gd name="T6" fmla="*/ 1971431 w 9"/>
                <a:gd name="T7" fmla="*/ 4656469 h 17"/>
                <a:gd name="T8" fmla="*/ 3530758 w 9"/>
                <a:gd name="T9" fmla="*/ 2176229 h 17"/>
                <a:gd name="T10" fmla="*/ 2748566 w 9"/>
                <a:gd name="T11" fmla="*/ 2176229 h 17"/>
                <a:gd name="T12" fmla="*/ 2748566 w 9"/>
                <a:gd name="T13" fmla="*/ 0 h 17"/>
                <a:gd name="T14" fmla="*/ 0 60000 65536"/>
                <a:gd name="T15" fmla="*/ 0 60000 65536"/>
                <a:gd name="T16" fmla="*/ 0 60000 65536"/>
                <a:gd name="T17" fmla="*/ 0 60000 65536"/>
                <a:gd name="T18" fmla="*/ 0 60000 65536"/>
                <a:gd name="T19" fmla="*/ 0 60000 65536"/>
                <a:gd name="T20" fmla="*/ 0 60000 65536"/>
                <a:gd name="T21" fmla="*/ 0 w 9"/>
                <a:gd name="T22" fmla="*/ 0 h 17"/>
                <a:gd name="T23" fmla="*/ 9 w 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7">
                  <a:moveTo>
                    <a:pt x="2" y="0"/>
                  </a:moveTo>
                  <a:lnTo>
                    <a:pt x="2" y="8"/>
                  </a:lnTo>
                  <a:lnTo>
                    <a:pt x="0" y="8"/>
                  </a:lnTo>
                  <a:lnTo>
                    <a:pt x="5" y="17"/>
                  </a:lnTo>
                  <a:lnTo>
                    <a:pt x="9" y="8"/>
                  </a:lnTo>
                  <a:lnTo>
                    <a:pt x="7" y="8"/>
                  </a:lnTo>
                  <a:lnTo>
                    <a:pt x="7" y="0"/>
                  </a:lnTo>
                </a:path>
              </a:pathLst>
            </a:custGeom>
            <a:noFill/>
            <a:ln w="12700">
              <a:solidFill>
                <a:schemeClr val="tx1"/>
              </a:solidFill>
              <a:prstDash val="solid"/>
              <a:round/>
              <a:headEnd/>
              <a:tailEnd/>
            </a:ln>
          </p:spPr>
          <p:txBody>
            <a:bodyPr/>
            <a:lstStyle/>
            <a:p>
              <a:endParaRPr lang="en-US"/>
            </a:p>
          </p:txBody>
        </p:sp>
        <p:sp>
          <p:nvSpPr>
            <p:cNvPr id="344" name="Line 316"/>
            <p:cNvSpPr>
              <a:spLocks noChangeShapeType="1"/>
            </p:cNvSpPr>
            <p:nvPr/>
          </p:nvSpPr>
          <p:spPr bwMode="auto">
            <a:xfrm flipV="1">
              <a:off x="4361" y="2396"/>
              <a:ext cx="1" cy="275"/>
            </a:xfrm>
            <a:prstGeom prst="line">
              <a:avLst/>
            </a:prstGeom>
            <a:noFill/>
            <a:ln w="12700">
              <a:solidFill>
                <a:schemeClr val="tx1"/>
              </a:solidFill>
              <a:round/>
              <a:headEnd/>
              <a:tailEnd/>
            </a:ln>
          </p:spPr>
          <p:txBody>
            <a:bodyPr/>
            <a:lstStyle/>
            <a:p>
              <a:endParaRPr lang="en-US"/>
            </a:p>
          </p:txBody>
        </p:sp>
        <p:sp>
          <p:nvSpPr>
            <p:cNvPr id="345" name="Line 317"/>
            <p:cNvSpPr>
              <a:spLocks noChangeShapeType="1"/>
            </p:cNvSpPr>
            <p:nvPr/>
          </p:nvSpPr>
          <p:spPr bwMode="auto">
            <a:xfrm flipV="1">
              <a:off x="4401" y="1178"/>
              <a:ext cx="1" cy="1509"/>
            </a:xfrm>
            <a:prstGeom prst="line">
              <a:avLst/>
            </a:prstGeom>
            <a:noFill/>
            <a:ln w="12700">
              <a:solidFill>
                <a:schemeClr val="tx1"/>
              </a:solidFill>
              <a:round/>
              <a:headEnd/>
              <a:tailEnd/>
            </a:ln>
          </p:spPr>
          <p:txBody>
            <a:bodyPr/>
            <a:lstStyle/>
            <a:p>
              <a:endParaRPr lang="en-US"/>
            </a:p>
          </p:txBody>
        </p:sp>
        <p:sp>
          <p:nvSpPr>
            <p:cNvPr id="346" name="Line 318"/>
            <p:cNvSpPr>
              <a:spLocks noChangeShapeType="1"/>
            </p:cNvSpPr>
            <p:nvPr/>
          </p:nvSpPr>
          <p:spPr bwMode="auto">
            <a:xfrm flipH="1">
              <a:off x="4353" y="1175"/>
              <a:ext cx="48" cy="1"/>
            </a:xfrm>
            <a:prstGeom prst="line">
              <a:avLst/>
            </a:prstGeom>
            <a:noFill/>
            <a:ln w="12700">
              <a:solidFill>
                <a:schemeClr val="tx1"/>
              </a:solidFill>
              <a:round/>
              <a:headEnd/>
              <a:tailEnd/>
            </a:ln>
          </p:spPr>
          <p:txBody>
            <a:bodyPr/>
            <a:lstStyle/>
            <a:p>
              <a:endParaRPr lang="en-US"/>
            </a:p>
          </p:txBody>
        </p:sp>
        <p:sp>
          <p:nvSpPr>
            <p:cNvPr id="347" name="Line 319"/>
            <p:cNvSpPr>
              <a:spLocks noChangeShapeType="1"/>
            </p:cNvSpPr>
            <p:nvPr/>
          </p:nvSpPr>
          <p:spPr bwMode="auto">
            <a:xfrm flipH="1">
              <a:off x="3381" y="998"/>
              <a:ext cx="533" cy="1"/>
            </a:xfrm>
            <a:prstGeom prst="line">
              <a:avLst/>
            </a:prstGeom>
            <a:noFill/>
            <a:ln w="12700">
              <a:solidFill>
                <a:schemeClr val="tx1"/>
              </a:solidFill>
              <a:round/>
              <a:headEnd/>
              <a:tailEnd/>
            </a:ln>
          </p:spPr>
          <p:txBody>
            <a:bodyPr/>
            <a:lstStyle/>
            <a:p>
              <a:endParaRPr lang="en-US"/>
            </a:p>
          </p:txBody>
        </p:sp>
        <p:sp>
          <p:nvSpPr>
            <p:cNvPr id="348" name="Freeform 320"/>
            <p:cNvSpPr>
              <a:spLocks/>
            </p:cNvSpPr>
            <p:nvPr/>
          </p:nvSpPr>
          <p:spPr bwMode="auto">
            <a:xfrm>
              <a:off x="3885" y="960"/>
              <a:ext cx="621" cy="40"/>
            </a:xfrm>
            <a:custGeom>
              <a:avLst/>
              <a:gdLst>
                <a:gd name="T0" fmla="*/ 21186842 w 77"/>
                <a:gd name="T1" fmla="*/ 1310720 h 5"/>
                <a:gd name="T2" fmla="*/ 21186842 w 77"/>
                <a:gd name="T3" fmla="*/ 0 h 5"/>
                <a:gd name="T4" fmla="*/ 0 w 77"/>
                <a:gd name="T5" fmla="*/ 0 h 5"/>
                <a:gd name="T6" fmla="*/ 0 60000 65536"/>
                <a:gd name="T7" fmla="*/ 0 60000 65536"/>
                <a:gd name="T8" fmla="*/ 0 60000 65536"/>
                <a:gd name="T9" fmla="*/ 0 w 77"/>
                <a:gd name="T10" fmla="*/ 0 h 5"/>
                <a:gd name="T11" fmla="*/ 77 w 77"/>
                <a:gd name="T12" fmla="*/ 5 h 5"/>
              </a:gdLst>
              <a:ahLst/>
              <a:cxnLst>
                <a:cxn ang="T6">
                  <a:pos x="T0" y="T1"/>
                </a:cxn>
                <a:cxn ang="T7">
                  <a:pos x="T2" y="T3"/>
                </a:cxn>
                <a:cxn ang="T8">
                  <a:pos x="T4" y="T5"/>
                </a:cxn>
              </a:cxnLst>
              <a:rect l="T9" t="T10" r="T11" b="T12"/>
              <a:pathLst>
                <a:path w="77" h="5">
                  <a:moveTo>
                    <a:pt x="77" y="5"/>
                  </a:moveTo>
                  <a:lnTo>
                    <a:pt x="77" y="0"/>
                  </a:lnTo>
                  <a:lnTo>
                    <a:pt x="0" y="0"/>
                  </a:lnTo>
                </a:path>
              </a:pathLst>
            </a:custGeom>
            <a:noFill/>
            <a:ln w="12700">
              <a:solidFill>
                <a:schemeClr val="tx1"/>
              </a:solidFill>
              <a:prstDash val="solid"/>
              <a:round/>
              <a:headEnd/>
              <a:tailEnd/>
            </a:ln>
          </p:spPr>
          <p:txBody>
            <a:bodyPr/>
            <a:lstStyle/>
            <a:p>
              <a:endParaRPr lang="en-US"/>
            </a:p>
          </p:txBody>
        </p:sp>
        <p:sp>
          <p:nvSpPr>
            <p:cNvPr id="349" name="Rectangle 321"/>
            <p:cNvSpPr>
              <a:spLocks noChangeArrowheads="1"/>
            </p:cNvSpPr>
            <p:nvPr/>
          </p:nvSpPr>
          <p:spPr bwMode="auto">
            <a:xfrm>
              <a:off x="2005" y="1331"/>
              <a:ext cx="4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charset="0"/>
                </a:rPr>
                <a:t>A</a:t>
              </a:r>
              <a:endParaRPr lang="en-US" sz="2400">
                <a:latin typeface="Times New Roman" pitchFamily="18" charset="0"/>
              </a:endParaRPr>
            </a:p>
          </p:txBody>
        </p:sp>
        <p:sp>
          <p:nvSpPr>
            <p:cNvPr id="350" name="Rectangle 322"/>
            <p:cNvSpPr>
              <a:spLocks noChangeArrowheads="1"/>
            </p:cNvSpPr>
            <p:nvPr/>
          </p:nvSpPr>
          <p:spPr bwMode="auto">
            <a:xfrm>
              <a:off x="2053" y="1372"/>
              <a:ext cx="54" cy="58"/>
            </a:xfrm>
            <a:prstGeom prst="rect">
              <a:avLst/>
            </a:prstGeom>
            <a:noFill/>
            <a:ln w="9525">
              <a:noFill/>
              <a:miter lim="800000"/>
              <a:headEnd/>
              <a:tailEnd/>
            </a:ln>
          </p:spPr>
          <p:txBody>
            <a:bodyPr wrap="none" lIns="0" tIns="0" rIns="0" bIns="0">
              <a:spAutoFit/>
            </a:bodyPr>
            <a:lstStyle/>
            <a:p>
              <a:r>
                <a:rPr lang="en-US" sz="600">
                  <a:solidFill>
                    <a:srgbClr val="000000"/>
                  </a:solidFill>
                  <a:latin typeface="Nimbus Roman No9 L" charset="0"/>
                </a:rPr>
                <a:t>20</a:t>
              </a:r>
              <a:endParaRPr lang="en-US" sz="2400">
                <a:latin typeface="Times New Roman" pitchFamily="18" charset="0"/>
              </a:endParaRPr>
            </a:p>
          </p:txBody>
        </p:sp>
        <p:sp>
          <p:nvSpPr>
            <p:cNvPr id="351" name="Rectangle 323"/>
            <p:cNvSpPr>
              <a:spLocks noChangeArrowheads="1"/>
            </p:cNvSpPr>
            <p:nvPr/>
          </p:nvSpPr>
          <p:spPr bwMode="auto">
            <a:xfrm>
              <a:off x="3199" y="2864"/>
              <a:ext cx="52"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charset="0"/>
                </a:rPr>
                <a:t>D</a:t>
              </a:r>
              <a:endParaRPr lang="en-US" sz="2400">
                <a:latin typeface="Times New Roman" pitchFamily="18" charset="0"/>
              </a:endParaRPr>
            </a:p>
          </p:txBody>
        </p:sp>
        <p:sp>
          <p:nvSpPr>
            <p:cNvPr id="352" name="Rectangle 324"/>
            <p:cNvSpPr>
              <a:spLocks noChangeArrowheads="1"/>
            </p:cNvSpPr>
            <p:nvPr/>
          </p:nvSpPr>
          <p:spPr bwMode="auto">
            <a:xfrm>
              <a:off x="3247" y="2913"/>
              <a:ext cx="124" cy="58"/>
            </a:xfrm>
            <a:prstGeom prst="rect">
              <a:avLst/>
            </a:prstGeom>
            <a:noFill/>
            <a:ln w="9525">
              <a:noFill/>
              <a:miter lim="800000"/>
              <a:headEnd/>
              <a:tailEnd/>
            </a:ln>
          </p:spPr>
          <p:txBody>
            <a:bodyPr wrap="none" lIns="0" tIns="0" rIns="0" bIns="0">
              <a:spAutoFit/>
            </a:bodyPr>
            <a:lstStyle/>
            <a:p>
              <a:r>
                <a:rPr lang="en-US" sz="600">
                  <a:solidFill>
                    <a:srgbClr val="000000"/>
                  </a:solidFill>
                  <a:latin typeface="Nimbus Roman No9 L" charset="0"/>
                </a:rPr>
                <a:t>31-24</a:t>
              </a:r>
              <a:endParaRPr lang="en-US" sz="2400">
                <a:latin typeface="Times New Roman" pitchFamily="18" charset="0"/>
              </a:endParaRPr>
            </a:p>
          </p:txBody>
        </p:sp>
        <p:sp>
          <p:nvSpPr>
            <p:cNvPr id="353" name="Rectangle 325"/>
            <p:cNvSpPr>
              <a:spLocks noChangeArrowheads="1"/>
            </p:cNvSpPr>
            <p:nvPr/>
          </p:nvSpPr>
          <p:spPr bwMode="auto">
            <a:xfrm>
              <a:off x="4885" y="2864"/>
              <a:ext cx="52"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charset="0"/>
                </a:rPr>
                <a:t>D</a:t>
              </a:r>
              <a:endParaRPr lang="en-US" sz="2400">
                <a:latin typeface="Times New Roman" pitchFamily="18" charset="0"/>
              </a:endParaRPr>
            </a:p>
          </p:txBody>
        </p:sp>
        <p:sp>
          <p:nvSpPr>
            <p:cNvPr id="354" name="Rectangle 326"/>
            <p:cNvSpPr>
              <a:spLocks noChangeArrowheads="1"/>
            </p:cNvSpPr>
            <p:nvPr/>
          </p:nvSpPr>
          <p:spPr bwMode="auto">
            <a:xfrm>
              <a:off x="4933" y="2913"/>
              <a:ext cx="70" cy="58"/>
            </a:xfrm>
            <a:prstGeom prst="rect">
              <a:avLst/>
            </a:prstGeom>
            <a:noFill/>
            <a:ln w="9525">
              <a:noFill/>
              <a:miter lim="800000"/>
              <a:headEnd/>
              <a:tailEnd/>
            </a:ln>
          </p:spPr>
          <p:txBody>
            <a:bodyPr wrap="none" lIns="0" tIns="0" rIns="0" bIns="0">
              <a:spAutoFit/>
            </a:bodyPr>
            <a:lstStyle/>
            <a:p>
              <a:r>
                <a:rPr lang="en-US" sz="600">
                  <a:solidFill>
                    <a:srgbClr val="000000"/>
                  </a:solidFill>
                  <a:latin typeface="Nimbus Roman No9 L" charset="0"/>
                </a:rPr>
                <a:t>7-0</a:t>
              </a:r>
              <a:endParaRPr lang="en-US" sz="2400">
                <a:latin typeface="Times New Roman" pitchFamily="18" charset="0"/>
              </a:endParaRPr>
            </a:p>
          </p:txBody>
        </p:sp>
        <p:sp>
          <p:nvSpPr>
            <p:cNvPr id="355" name="Rectangle 327"/>
            <p:cNvSpPr>
              <a:spLocks noChangeArrowheads="1"/>
            </p:cNvSpPr>
            <p:nvPr/>
          </p:nvSpPr>
          <p:spPr bwMode="auto">
            <a:xfrm>
              <a:off x="3756" y="2864"/>
              <a:ext cx="52"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charset="0"/>
                </a:rPr>
                <a:t>D</a:t>
              </a:r>
              <a:endParaRPr lang="en-US" sz="2400">
                <a:latin typeface="Times New Roman" pitchFamily="18" charset="0"/>
              </a:endParaRPr>
            </a:p>
          </p:txBody>
        </p:sp>
        <p:sp>
          <p:nvSpPr>
            <p:cNvPr id="356" name="Rectangle 328"/>
            <p:cNvSpPr>
              <a:spLocks noChangeArrowheads="1"/>
            </p:cNvSpPr>
            <p:nvPr/>
          </p:nvSpPr>
          <p:spPr bwMode="auto">
            <a:xfrm>
              <a:off x="3804" y="2913"/>
              <a:ext cx="124" cy="58"/>
            </a:xfrm>
            <a:prstGeom prst="rect">
              <a:avLst/>
            </a:prstGeom>
            <a:noFill/>
            <a:ln w="9525">
              <a:noFill/>
              <a:miter lim="800000"/>
              <a:headEnd/>
              <a:tailEnd/>
            </a:ln>
          </p:spPr>
          <p:txBody>
            <a:bodyPr wrap="none" lIns="0" tIns="0" rIns="0" bIns="0">
              <a:spAutoFit/>
            </a:bodyPr>
            <a:lstStyle/>
            <a:p>
              <a:r>
                <a:rPr lang="en-US" sz="600">
                  <a:solidFill>
                    <a:srgbClr val="000000"/>
                  </a:solidFill>
                  <a:latin typeface="Nimbus Roman No9 L" charset="0"/>
                </a:rPr>
                <a:t>23-16</a:t>
              </a:r>
              <a:endParaRPr lang="en-US" sz="2400">
                <a:latin typeface="Times New Roman" pitchFamily="18" charset="0"/>
              </a:endParaRPr>
            </a:p>
          </p:txBody>
        </p:sp>
        <p:sp>
          <p:nvSpPr>
            <p:cNvPr id="357" name="Rectangle 329"/>
            <p:cNvSpPr>
              <a:spLocks noChangeArrowheads="1"/>
            </p:cNvSpPr>
            <p:nvPr/>
          </p:nvSpPr>
          <p:spPr bwMode="auto">
            <a:xfrm>
              <a:off x="4336" y="2864"/>
              <a:ext cx="52"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charset="0"/>
                </a:rPr>
                <a:t>D</a:t>
              </a:r>
              <a:endParaRPr lang="en-US" sz="2400">
                <a:latin typeface="Times New Roman" pitchFamily="18" charset="0"/>
              </a:endParaRPr>
            </a:p>
          </p:txBody>
        </p:sp>
        <p:sp>
          <p:nvSpPr>
            <p:cNvPr id="358" name="Rectangle 330"/>
            <p:cNvSpPr>
              <a:spLocks noChangeArrowheads="1"/>
            </p:cNvSpPr>
            <p:nvPr/>
          </p:nvSpPr>
          <p:spPr bwMode="auto">
            <a:xfrm>
              <a:off x="4393" y="2913"/>
              <a:ext cx="97" cy="58"/>
            </a:xfrm>
            <a:prstGeom prst="rect">
              <a:avLst/>
            </a:prstGeom>
            <a:noFill/>
            <a:ln w="9525">
              <a:noFill/>
              <a:miter lim="800000"/>
              <a:headEnd/>
              <a:tailEnd/>
            </a:ln>
          </p:spPr>
          <p:txBody>
            <a:bodyPr wrap="none" lIns="0" tIns="0" rIns="0" bIns="0">
              <a:spAutoFit/>
            </a:bodyPr>
            <a:lstStyle/>
            <a:p>
              <a:r>
                <a:rPr lang="en-US" sz="600">
                  <a:solidFill>
                    <a:srgbClr val="000000"/>
                  </a:solidFill>
                  <a:latin typeface="Nimbus Roman No9 L" charset="0"/>
                </a:rPr>
                <a:t>15-8</a:t>
              </a:r>
              <a:endParaRPr lang="en-US" sz="2400">
                <a:latin typeface="Times New Roman" pitchFamily="18" charset="0"/>
              </a:endParaRPr>
            </a:p>
          </p:txBody>
        </p:sp>
        <p:sp>
          <p:nvSpPr>
            <p:cNvPr id="359" name="Line 331"/>
            <p:cNvSpPr>
              <a:spLocks noChangeShapeType="1"/>
            </p:cNvSpPr>
            <p:nvPr/>
          </p:nvSpPr>
          <p:spPr bwMode="auto">
            <a:xfrm flipV="1">
              <a:off x="2496" y="2112"/>
              <a:ext cx="0" cy="96"/>
            </a:xfrm>
            <a:prstGeom prst="line">
              <a:avLst/>
            </a:prstGeom>
            <a:noFill/>
            <a:ln w="12700" cap="sq">
              <a:solidFill>
                <a:schemeClr val="tx1"/>
              </a:solidFill>
              <a:round/>
              <a:headEnd type="none" w="sm" len="sm"/>
              <a:tailEnd type="triangle" w="sm" len="sm"/>
            </a:ln>
          </p:spPr>
          <p:txBody>
            <a:bodyPr/>
            <a:lstStyle/>
            <a:p>
              <a:endParaRPr lang="en-US"/>
            </a:p>
          </p:txBody>
        </p:sp>
        <p:sp>
          <p:nvSpPr>
            <p:cNvPr id="360" name="Line 332"/>
            <p:cNvSpPr>
              <a:spLocks noChangeShapeType="1"/>
            </p:cNvSpPr>
            <p:nvPr/>
          </p:nvSpPr>
          <p:spPr bwMode="auto">
            <a:xfrm>
              <a:off x="2352" y="2208"/>
              <a:ext cx="144" cy="0"/>
            </a:xfrm>
            <a:prstGeom prst="line">
              <a:avLst/>
            </a:prstGeom>
            <a:noFill/>
            <a:ln w="12700" cap="sq">
              <a:solidFill>
                <a:schemeClr val="tx1"/>
              </a:solidFill>
              <a:round/>
              <a:headEnd type="none" w="sm" len="sm"/>
              <a:tailEnd type="none" w="sm" len="sm"/>
            </a:ln>
          </p:spPr>
          <p:txBody>
            <a:bodyPr/>
            <a:lstStyle/>
            <a:p>
              <a:endParaRPr lang="en-US"/>
            </a:p>
          </p:txBody>
        </p:sp>
      </p:grpSp>
      <p:grpSp>
        <p:nvGrpSpPr>
          <p:cNvPr id="361" name="Group 333"/>
          <p:cNvGrpSpPr>
            <a:grpSpLocks/>
          </p:cNvGrpSpPr>
          <p:nvPr/>
        </p:nvGrpSpPr>
        <p:grpSpPr bwMode="auto">
          <a:xfrm>
            <a:off x="3824288" y="1600200"/>
            <a:ext cx="3606800" cy="2274888"/>
            <a:chOff x="2508" y="1054"/>
            <a:chExt cx="2272" cy="1433"/>
          </a:xfrm>
        </p:grpSpPr>
        <p:sp>
          <p:nvSpPr>
            <p:cNvPr id="362" name="Rectangle 334"/>
            <p:cNvSpPr>
              <a:spLocks noChangeArrowheads="1"/>
            </p:cNvSpPr>
            <p:nvPr/>
          </p:nvSpPr>
          <p:spPr bwMode="auto">
            <a:xfrm>
              <a:off x="2508" y="1167"/>
              <a:ext cx="153" cy="33"/>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63" name="Rectangle 335"/>
            <p:cNvSpPr>
              <a:spLocks noChangeArrowheads="1"/>
            </p:cNvSpPr>
            <p:nvPr/>
          </p:nvSpPr>
          <p:spPr bwMode="auto">
            <a:xfrm rot="5400000">
              <a:off x="2577" y="1111"/>
              <a:ext cx="147" cy="36"/>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64" name="Rectangle 336"/>
            <p:cNvSpPr>
              <a:spLocks noChangeArrowheads="1"/>
            </p:cNvSpPr>
            <p:nvPr/>
          </p:nvSpPr>
          <p:spPr bwMode="auto">
            <a:xfrm>
              <a:off x="2647" y="1054"/>
              <a:ext cx="2013" cy="33"/>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65" name="Rectangle 337"/>
            <p:cNvSpPr>
              <a:spLocks noChangeArrowheads="1"/>
            </p:cNvSpPr>
            <p:nvPr/>
          </p:nvSpPr>
          <p:spPr bwMode="auto">
            <a:xfrm rot="5400000">
              <a:off x="2257" y="1759"/>
              <a:ext cx="1416" cy="36"/>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66" name="Rectangle 338"/>
            <p:cNvSpPr>
              <a:spLocks noChangeArrowheads="1"/>
            </p:cNvSpPr>
            <p:nvPr/>
          </p:nvSpPr>
          <p:spPr bwMode="auto">
            <a:xfrm rot="5400000">
              <a:off x="2811" y="1759"/>
              <a:ext cx="1416" cy="36"/>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67" name="Rectangle 339"/>
            <p:cNvSpPr>
              <a:spLocks noChangeArrowheads="1"/>
            </p:cNvSpPr>
            <p:nvPr/>
          </p:nvSpPr>
          <p:spPr bwMode="auto">
            <a:xfrm rot="5400000">
              <a:off x="3380" y="1759"/>
              <a:ext cx="1416" cy="36"/>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68" name="Rectangle 340"/>
            <p:cNvSpPr>
              <a:spLocks noChangeArrowheads="1"/>
            </p:cNvSpPr>
            <p:nvPr/>
          </p:nvSpPr>
          <p:spPr bwMode="auto">
            <a:xfrm rot="5400000">
              <a:off x="3935" y="1759"/>
              <a:ext cx="1416" cy="36"/>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69" name="Rectangle 341"/>
            <p:cNvSpPr>
              <a:spLocks noChangeArrowheads="1"/>
            </p:cNvSpPr>
            <p:nvPr/>
          </p:nvSpPr>
          <p:spPr bwMode="auto">
            <a:xfrm>
              <a:off x="2975" y="1274"/>
              <a:ext cx="126" cy="27"/>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70" name="Rectangle 342"/>
            <p:cNvSpPr>
              <a:spLocks noChangeArrowheads="1"/>
            </p:cNvSpPr>
            <p:nvPr/>
          </p:nvSpPr>
          <p:spPr bwMode="auto">
            <a:xfrm>
              <a:off x="2975" y="1666"/>
              <a:ext cx="126" cy="27"/>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71" name="Rectangle 343"/>
            <p:cNvSpPr>
              <a:spLocks noChangeArrowheads="1"/>
            </p:cNvSpPr>
            <p:nvPr/>
          </p:nvSpPr>
          <p:spPr bwMode="auto">
            <a:xfrm>
              <a:off x="2975" y="2062"/>
              <a:ext cx="126" cy="27"/>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72" name="Rectangle 344"/>
            <p:cNvSpPr>
              <a:spLocks noChangeArrowheads="1"/>
            </p:cNvSpPr>
            <p:nvPr/>
          </p:nvSpPr>
          <p:spPr bwMode="auto">
            <a:xfrm>
              <a:off x="2975" y="2452"/>
              <a:ext cx="126" cy="33"/>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73" name="Rectangle 345"/>
            <p:cNvSpPr>
              <a:spLocks noChangeArrowheads="1"/>
            </p:cNvSpPr>
            <p:nvPr/>
          </p:nvSpPr>
          <p:spPr bwMode="auto">
            <a:xfrm>
              <a:off x="3523" y="1273"/>
              <a:ext cx="126" cy="27"/>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74" name="Rectangle 346"/>
            <p:cNvSpPr>
              <a:spLocks noChangeArrowheads="1"/>
            </p:cNvSpPr>
            <p:nvPr/>
          </p:nvSpPr>
          <p:spPr bwMode="auto">
            <a:xfrm>
              <a:off x="3523" y="1665"/>
              <a:ext cx="126" cy="27"/>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75" name="Rectangle 347"/>
            <p:cNvSpPr>
              <a:spLocks noChangeArrowheads="1"/>
            </p:cNvSpPr>
            <p:nvPr/>
          </p:nvSpPr>
          <p:spPr bwMode="auto">
            <a:xfrm>
              <a:off x="3523" y="2061"/>
              <a:ext cx="126" cy="27"/>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76" name="Rectangle 348"/>
            <p:cNvSpPr>
              <a:spLocks noChangeArrowheads="1"/>
            </p:cNvSpPr>
            <p:nvPr/>
          </p:nvSpPr>
          <p:spPr bwMode="auto">
            <a:xfrm>
              <a:off x="3523" y="2451"/>
              <a:ext cx="126" cy="33"/>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77" name="Rectangle 349"/>
            <p:cNvSpPr>
              <a:spLocks noChangeArrowheads="1"/>
            </p:cNvSpPr>
            <p:nvPr/>
          </p:nvSpPr>
          <p:spPr bwMode="auto">
            <a:xfrm>
              <a:off x="4096" y="1273"/>
              <a:ext cx="126" cy="33"/>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78" name="Rectangle 350"/>
            <p:cNvSpPr>
              <a:spLocks noChangeArrowheads="1"/>
            </p:cNvSpPr>
            <p:nvPr/>
          </p:nvSpPr>
          <p:spPr bwMode="auto">
            <a:xfrm>
              <a:off x="4096" y="1668"/>
              <a:ext cx="126" cy="33"/>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79" name="Rectangle 351"/>
            <p:cNvSpPr>
              <a:spLocks noChangeArrowheads="1"/>
            </p:cNvSpPr>
            <p:nvPr/>
          </p:nvSpPr>
          <p:spPr bwMode="auto">
            <a:xfrm>
              <a:off x="4096" y="2064"/>
              <a:ext cx="126" cy="27"/>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80" name="Rectangle 352"/>
            <p:cNvSpPr>
              <a:spLocks noChangeArrowheads="1"/>
            </p:cNvSpPr>
            <p:nvPr/>
          </p:nvSpPr>
          <p:spPr bwMode="auto">
            <a:xfrm>
              <a:off x="4096" y="2454"/>
              <a:ext cx="126" cy="33"/>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81" name="Rectangle 353"/>
            <p:cNvSpPr>
              <a:spLocks noChangeArrowheads="1"/>
            </p:cNvSpPr>
            <p:nvPr/>
          </p:nvSpPr>
          <p:spPr bwMode="auto">
            <a:xfrm>
              <a:off x="4654" y="1273"/>
              <a:ext cx="126" cy="33"/>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82" name="Rectangle 354"/>
            <p:cNvSpPr>
              <a:spLocks noChangeArrowheads="1"/>
            </p:cNvSpPr>
            <p:nvPr/>
          </p:nvSpPr>
          <p:spPr bwMode="auto">
            <a:xfrm>
              <a:off x="4654" y="1668"/>
              <a:ext cx="126" cy="33"/>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83" name="Rectangle 355"/>
            <p:cNvSpPr>
              <a:spLocks noChangeArrowheads="1"/>
            </p:cNvSpPr>
            <p:nvPr/>
          </p:nvSpPr>
          <p:spPr bwMode="auto">
            <a:xfrm>
              <a:off x="4654" y="2064"/>
              <a:ext cx="126" cy="27"/>
            </a:xfrm>
            <a:prstGeom prst="rect">
              <a:avLst/>
            </a:prstGeom>
            <a:solidFill>
              <a:srgbClr val="3333FF"/>
            </a:solidFill>
            <a:ln w="12700" cap="sq">
              <a:noFill/>
              <a:miter lim="800000"/>
              <a:headEnd type="none" w="sm" len="sm"/>
              <a:tailEnd type="none" w="sm" len="sm"/>
            </a:ln>
          </p:spPr>
          <p:txBody>
            <a:bodyPr wrap="none" anchor="ctr"/>
            <a:lstStyle/>
            <a:p>
              <a:endParaRPr lang="en-US"/>
            </a:p>
          </p:txBody>
        </p:sp>
        <p:sp>
          <p:nvSpPr>
            <p:cNvPr id="384" name="Rectangle 356"/>
            <p:cNvSpPr>
              <a:spLocks noChangeArrowheads="1"/>
            </p:cNvSpPr>
            <p:nvPr/>
          </p:nvSpPr>
          <p:spPr bwMode="auto">
            <a:xfrm>
              <a:off x="4654" y="2454"/>
              <a:ext cx="126" cy="33"/>
            </a:xfrm>
            <a:prstGeom prst="rect">
              <a:avLst/>
            </a:prstGeom>
            <a:solidFill>
              <a:srgbClr val="3333FF"/>
            </a:solidFill>
            <a:ln w="12700" cap="sq">
              <a:noFill/>
              <a:miter lim="800000"/>
              <a:headEnd type="none" w="sm" len="sm"/>
              <a:tailEnd type="none" w="sm" len="sm"/>
            </a:ln>
          </p:spPr>
          <p:txBody>
            <a:bodyPr wrap="none" anchor="ctr"/>
            <a:lstStyle/>
            <a:p>
              <a:endParaRPr lang="en-US"/>
            </a:p>
          </p:txBody>
        </p:sp>
      </p:grpSp>
      <p:grpSp>
        <p:nvGrpSpPr>
          <p:cNvPr id="385" name="Group 357"/>
          <p:cNvGrpSpPr>
            <a:grpSpLocks/>
          </p:cNvGrpSpPr>
          <p:nvPr/>
        </p:nvGrpSpPr>
        <p:grpSpPr bwMode="auto">
          <a:xfrm>
            <a:off x="5029200" y="1905000"/>
            <a:ext cx="2947988" cy="2614613"/>
            <a:chOff x="3264" y="1251"/>
            <a:chExt cx="1857" cy="1647"/>
          </a:xfrm>
        </p:grpSpPr>
        <p:sp>
          <p:nvSpPr>
            <p:cNvPr id="386" name="Rectangle 358"/>
            <p:cNvSpPr>
              <a:spLocks noChangeArrowheads="1"/>
            </p:cNvSpPr>
            <p:nvPr/>
          </p:nvSpPr>
          <p:spPr bwMode="auto">
            <a:xfrm>
              <a:off x="3312" y="1271"/>
              <a:ext cx="116" cy="27"/>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387" name="AutoShape 359"/>
            <p:cNvSpPr>
              <a:spLocks noChangeArrowheads="1"/>
            </p:cNvSpPr>
            <p:nvPr/>
          </p:nvSpPr>
          <p:spPr bwMode="auto">
            <a:xfrm rot="-5400000">
              <a:off x="3267" y="1248"/>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sp>
          <p:nvSpPr>
            <p:cNvPr id="388" name="Rectangle 360"/>
            <p:cNvSpPr>
              <a:spLocks noChangeArrowheads="1"/>
            </p:cNvSpPr>
            <p:nvPr/>
          </p:nvSpPr>
          <p:spPr bwMode="auto">
            <a:xfrm>
              <a:off x="3314" y="1669"/>
              <a:ext cx="119" cy="27"/>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389" name="AutoShape 361"/>
            <p:cNvSpPr>
              <a:spLocks noChangeArrowheads="1"/>
            </p:cNvSpPr>
            <p:nvPr/>
          </p:nvSpPr>
          <p:spPr bwMode="auto">
            <a:xfrm rot="-5400000">
              <a:off x="3269" y="1646"/>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sp>
          <p:nvSpPr>
            <p:cNvPr id="390" name="Rectangle 362"/>
            <p:cNvSpPr>
              <a:spLocks noChangeArrowheads="1"/>
            </p:cNvSpPr>
            <p:nvPr/>
          </p:nvSpPr>
          <p:spPr bwMode="auto">
            <a:xfrm>
              <a:off x="3313" y="2061"/>
              <a:ext cx="119" cy="27"/>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391" name="AutoShape 363"/>
            <p:cNvSpPr>
              <a:spLocks noChangeArrowheads="1"/>
            </p:cNvSpPr>
            <p:nvPr/>
          </p:nvSpPr>
          <p:spPr bwMode="auto">
            <a:xfrm rot="-5400000">
              <a:off x="3268" y="2044"/>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sp>
          <p:nvSpPr>
            <p:cNvPr id="392" name="Rectangle 364"/>
            <p:cNvSpPr>
              <a:spLocks noChangeArrowheads="1"/>
            </p:cNvSpPr>
            <p:nvPr/>
          </p:nvSpPr>
          <p:spPr bwMode="auto">
            <a:xfrm>
              <a:off x="3315" y="2456"/>
              <a:ext cx="119" cy="27"/>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393" name="AutoShape 365"/>
            <p:cNvSpPr>
              <a:spLocks noChangeArrowheads="1"/>
            </p:cNvSpPr>
            <p:nvPr/>
          </p:nvSpPr>
          <p:spPr bwMode="auto">
            <a:xfrm rot="-5400000">
              <a:off x="3270" y="2439"/>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sp>
          <p:nvSpPr>
            <p:cNvPr id="394" name="Rectangle 366"/>
            <p:cNvSpPr>
              <a:spLocks noChangeArrowheads="1"/>
            </p:cNvSpPr>
            <p:nvPr/>
          </p:nvSpPr>
          <p:spPr bwMode="auto">
            <a:xfrm rot="5400000">
              <a:off x="2630" y="2041"/>
              <a:ext cx="1572" cy="33"/>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395" name="AutoShape 367"/>
            <p:cNvSpPr>
              <a:spLocks noChangeArrowheads="1"/>
            </p:cNvSpPr>
            <p:nvPr/>
          </p:nvSpPr>
          <p:spPr bwMode="auto">
            <a:xfrm rot="10800000">
              <a:off x="3383" y="2831"/>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sp>
          <p:nvSpPr>
            <p:cNvPr id="396" name="Rectangle 368"/>
            <p:cNvSpPr>
              <a:spLocks noChangeArrowheads="1"/>
            </p:cNvSpPr>
            <p:nvPr/>
          </p:nvSpPr>
          <p:spPr bwMode="auto">
            <a:xfrm rot="5400000">
              <a:off x="3190" y="2040"/>
              <a:ext cx="1572" cy="33"/>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397" name="AutoShape 369"/>
            <p:cNvSpPr>
              <a:spLocks noChangeArrowheads="1"/>
            </p:cNvSpPr>
            <p:nvPr/>
          </p:nvSpPr>
          <p:spPr bwMode="auto">
            <a:xfrm rot="10800000">
              <a:off x="3943" y="2830"/>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sp>
          <p:nvSpPr>
            <p:cNvPr id="398" name="Rectangle 370"/>
            <p:cNvSpPr>
              <a:spLocks noChangeArrowheads="1"/>
            </p:cNvSpPr>
            <p:nvPr/>
          </p:nvSpPr>
          <p:spPr bwMode="auto">
            <a:xfrm rot="5400000">
              <a:off x="3754" y="2043"/>
              <a:ext cx="1572" cy="33"/>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399" name="AutoShape 371"/>
            <p:cNvSpPr>
              <a:spLocks noChangeArrowheads="1"/>
            </p:cNvSpPr>
            <p:nvPr/>
          </p:nvSpPr>
          <p:spPr bwMode="auto">
            <a:xfrm rot="10800000">
              <a:off x="4507" y="2833"/>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sp>
          <p:nvSpPr>
            <p:cNvPr id="400" name="Rectangle 372"/>
            <p:cNvSpPr>
              <a:spLocks noChangeArrowheads="1"/>
            </p:cNvSpPr>
            <p:nvPr/>
          </p:nvSpPr>
          <p:spPr bwMode="auto">
            <a:xfrm rot="5400000">
              <a:off x="4309" y="2040"/>
              <a:ext cx="1572" cy="33"/>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401" name="AutoShape 373"/>
            <p:cNvSpPr>
              <a:spLocks noChangeArrowheads="1"/>
            </p:cNvSpPr>
            <p:nvPr/>
          </p:nvSpPr>
          <p:spPr bwMode="auto">
            <a:xfrm rot="10800000">
              <a:off x="5062" y="2830"/>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sp>
          <p:nvSpPr>
            <p:cNvPr id="402" name="Rectangle 374"/>
            <p:cNvSpPr>
              <a:spLocks noChangeArrowheads="1"/>
            </p:cNvSpPr>
            <p:nvPr/>
          </p:nvSpPr>
          <p:spPr bwMode="auto">
            <a:xfrm>
              <a:off x="3863" y="1273"/>
              <a:ext cx="116" cy="27"/>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403" name="AutoShape 375"/>
            <p:cNvSpPr>
              <a:spLocks noChangeArrowheads="1"/>
            </p:cNvSpPr>
            <p:nvPr/>
          </p:nvSpPr>
          <p:spPr bwMode="auto">
            <a:xfrm rot="-5400000">
              <a:off x="3818" y="1250"/>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sp>
          <p:nvSpPr>
            <p:cNvPr id="404" name="Rectangle 376"/>
            <p:cNvSpPr>
              <a:spLocks noChangeArrowheads="1"/>
            </p:cNvSpPr>
            <p:nvPr/>
          </p:nvSpPr>
          <p:spPr bwMode="auto">
            <a:xfrm>
              <a:off x="3865" y="1665"/>
              <a:ext cx="119" cy="27"/>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405" name="AutoShape 377"/>
            <p:cNvSpPr>
              <a:spLocks noChangeArrowheads="1"/>
            </p:cNvSpPr>
            <p:nvPr/>
          </p:nvSpPr>
          <p:spPr bwMode="auto">
            <a:xfrm rot="-5400000">
              <a:off x="3820" y="1648"/>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sp>
          <p:nvSpPr>
            <p:cNvPr id="406" name="Rectangle 378"/>
            <p:cNvSpPr>
              <a:spLocks noChangeArrowheads="1"/>
            </p:cNvSpPr>
            <p:nvPr/>
          </p:nvSpPr>
          <p:spPr bwMode="auto">
            <a:xfrm>
              <a:off x="3864" y="2063"/>
              <a:ext cx="119" cy="27"/>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407" name="AutoShape 379"/>
            <p:cNvSpPr>
              <a:spLocks noChangeArrowheads="1"/>
            </p:cNvSpPr>
            <p:nvPr/>
          </p:nvSpPr>
          <p:spPr bwMode="auto">
            <a:xfrm rot="-5400000">
              <a:off x="3819" y="2046"/>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sp>
          <p:nvSpPr>
            <p:cNvPr id="408" name="Rectangle 380"/>
            <p:cNvSpPr>
              <a:spLocks noChangeArrowheads="1"/>
            </p:cNvSpPr>
            <p:nvPr/>
          </p:nvSpPr>
          <p:spPr bwMode="auto">
            <a:xfrm>
              <a:off x="3866" y="2458"/>
              <a:ext cx="119" cy="27"/>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409" name="AutoShape 381"/>
            <p:cNvSpPr>
              <a:spLocks noChangeArrowheads="1"/>
            </p:cNvSpPr>
            <p:nvPr/>
          </p:nvSpPr>
          <p:spPr bwMode="auto">
            <a:xfrm rot="-5400000">
              <a:off x="3821" y="2441"/>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sp>
          <p:nvSpPr>
            <p:cNvPr id="410" name="Rectangle 382"/>
            <p:cNvSpPr>
              <a:spLocks noChangeArrowheads="1"/>
            </p:cNvSpPr>
            <p:nvPr/>
          </p:nvSpPr>
          <p:spPr bwMode="auto">
            <a:xfrm>
              <a:off x="4433" y="1273"/>
              <a:ext cx="116" cy="27"/>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411" name="AutoShape 383"/>
            <p:cNvSpPr>
              <a:spLocks noChangeArrowheads="1"/>
            </p:cNvSpPr>
            <p:nvPr/>
          </p:nvSpPr>
          <p:spPr bwMode="auto">
            <a:xfrm rot="-5400000">
              <a:off x="4388" y="1250"/>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sp>
          <p:nvSpPr>
            <p:cNvPr id="412" name="Rectangle 384"/>
            <p:cNvSpPr>
              <a:spLocks noChangeArrowheads="1"/>
            </p:cNvSpPr>
            <p:nvPr/>
          </p:nvSpPr>
          <p:spPr bwMode="auto">
            <a:xfrm>
              <a:off x="4435" y="1668"/>
              <a:ext cx="119" cy="27"/>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413" name="AutoShape 385"/>
            <p:cNvSpPr>
              <a:spLocks noChangeArrowheads="1"/>
            </p:cNvSpPr>
            <p:nvPr/>
          </p:nvSpPr>
          <p:spPr bwMode="auto">
            <a:xfrm rot="-5400000">
              <a:off x="4390" y="1648"/>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sp>
          <p:nvSpPr>
            <p:cNvPr id="414" name="Rectangle 386"/>
            <p:cNvSpPr>
              <a:spLocks noChangeArrowheads="1"/>
            </p:cNvSpPr>
            <p:nvPr/>
          </p:nvSpPr>
          <p:spPr bwMode="auto">
            <a:xfrm>
              <a:off x="4434" y="2063"/>
              <a:ext cx="119" cy="27"/>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415" name="AutoShape 387"/>
            <p:cNvSpPr>
              <a:spLocks noChangeArrowheads="1"/>
            </p:cNvSpPr>
            <p:nvPr/>
          </p:nvSpPr>
          <p:spPr bwMode="auto">
            <a:xfrm rot="-5400000">
              <a:off x="4389" y="2046"/>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sp>
          <p:nvSpPr>
            <p:cNvPr id="416" name="Rectangle 388"/>
            <p:cNvSpPr>
              <a:spLocks noChangeArrowheads="1"/>
            </p:cNvSpPr>
            <p:nvPr/>
          </p:nvSpPr>
          <p:spPr bwMode="auto">
            <a:xfrm>
              <a:off x="4436" y="2458"/>
              <a:ext cx="119" cy="27"/>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417" name="AutoShape 389"/>
            <p:cNvSpPr>
              <a:spLocks noChangeArrowheads="1"/>
            </p:cNvSpPr>
            <p:nvPr/>
          </p:nvSpPr>
          <p:spPr bwMode="auto">
            <a:xfrm rot="-5400000">
              <a:off x="4391" y="2441"/>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sp>
          <p:nvSpPr>
            <p:cNvPr id="418" name="Rectangle 390"/>
            <p:cNvSpPr>
              <a:spLocks noChangeArrowheads="1"/>
            </p:cNvSpPr>
            <p:nvPr/>
          </p:nvSpPr>
          <p:spPr bwMode="auto">
            <a:xfrm>
              <a:off x="4988" y="1273"/>
              <a:ext cx="116" cy="27"/>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419" name="AutoShape 391"/>
            <p:cNvSpPr>
              <a:spLocks noChangeArrowheads="1"/>
            </p:cNvSpPr>
            <p:nvPr/>
          </p:nvSpPr>
          <p:spPr bwMode="auto">
            <a:xfrm rot="-5400000">
              <a:off x="4943" y="1250"/>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sp>
          <p:nvSpPr>
            <p:cNvPr id="420" name="Rectangle 392"/>
            <p:cNvSpPr>
              <a:spLocks noChangeArrowheads="1"/>
            </p:cNvSpPr>
            <p:nvPr/>
          </p:nvSpPr>
          <p:spPr bwMode="auto">
            <a:xfrm>
              <a:off x="4990" y="1668"/>
              <a:ext cx="119" cy="27"/>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421" name="AutoShape 393"/>
            <p:cNvSpPr>
              <a:spLocks noChangeArrowheads="1"/>
            </p:cNvSpPr>
            <p:nvPr/>
          </p:nvSpPr>
          <p:spPr bwMode="auto">
            <a:xfrm rot="-5400000">
              <a:off x="4945" y="1648"/>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sp>
          <p:nvSpPr>
            <p:cNvPr id="422" name="Rectangle 394"/>
            <p:cNvSpPr>
              <a:spLocks noChangeArrowheads="1"/>
            </p:cNvSpPr>
            <p:nvPr/>
          </p:nvSpPr>
          <p:spPr bwMode="auto">
            <a:xfrm>
              <a:off x="4989" y="2063"/>
              <a:ext cx="119" cy="27"/>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423" name="AutoShape 395"/>
            <p:cNvSpPr>
              <a:spLocks noChangeArrowheads="1"/>
            </p:cNvSpPr>
            <p:nvPr/>
          </p:nvSpPr>
          <p:spPr bwMode="auto">
            <a:xfrm rot="-5400000">
              <a:off x="4944" y="2046"/>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sp>
          <p:nvSpPr>
            <p:cNvPr id="424" name="Rectangle 396"/>
            <p:cNvSpPr>
              <a:spLocks noChangeArrowheads="1"/>
            </p:cNvSpPr>
            <p:nvPr/>
          </p:nvSpPr>
          <p:spPr bwMode="auto">
            <a:xfrm>
              <a:off x="4991" y="2458"/>
              <a:ext cx="119" cy="27"/>
            </a:xfrm>
            <a:prstGeom prst="rect">
              <a:avLst/>
            </a:prstGeom>
            <a:solidFill>
              <a:srgbClr val="339966"/>
            </a:solidFill>
            <a:ln w="12700" cap="sq">
              <a:noFill/>
              <a:miter lim="800000"/>
              <a:headEnd type="none" w="sm" len="sm"/>
              <a:tailEnd type="none" w="sm" len="sm"/>
            </a:ln>
          </p:spPr>
          <p:txBody>
            <a:bodyPr wrap="none" anchor="ctr"/>
            <a:lstStyle/>
            <a:p>
              <a:endParaRPr lang="en-US"/>
            </a:p>
          </p:txBody>
        </p:sp>
        <p:sp>
          <p:nvSpPr>
            <p:cNvPr id="425" name="AutoShape 397"/>
            <p:cNvSpPr>
              <a:spLocks noChangeArrowheads="1"/>
            </p:cNvSpPr>
            <p:nvPr/>
          </p:nvSpPr>
          <p:spPr bwMode="auto">
            <a:xfrm rot="-5400000">
              <a:off x="4946" y="2441"/>
              <a:ext cx="59" cy="65"/>
            </a:xfrm>
            <a:prstGeom prst="triangle">
              <a:avLst>
                <a:gd name="adj" fmla="val 50000"/>
              </a:avLst>
            </a:prstGeom>
            <a:solidFill>
              <a:srgbClr val="339966"/>
            </a:solidFill>
            <a:ln w="12700" cap="sq">
              <a:noFill/>
              <a:miter lim="800000"/>
              <a:headEnd type="none" w="sm" len="sm"/>
              <a:tailEnd type="none" w="sm" len="sm"/>
            </a:ln>
          </p:spPr>
          <p:txBody>
            <a:bodyPr wrap="none" anchor="ctr"/>
            <a:lstStyle/>
            <a:p>
              <a:endParaRPr lang="en-US"/>
            </a:p>
          </p:txBody>
        </p:sp>
      </p:grpSp>
      <p:sp>
        <p:nvSpPr>
          <p:cNvPr id="2" name="TextBox 1"/>
          <p:cNvSpPr txBox="1"/>
          <p:nvPr/>
        </p:nvSpPr>
        <p:spPr>
          <a:xfrm>
            <a:off x="6821563" y="772771"/>
            <a:ext cx="1999648" cy="461665"/>
          </a:xfrm>
          <a:prstGeom prst="rect">
            <a:avLst/>
          </a:prstGeom>
          <a:noFill/>
        </p:spPr>
        <p:txBody>
          <a:bodyPr wrap="square" rtlCol="0">
            <a:spAutoFit/>
          </a:bodyPr>
          <a:lstStyle/>
          <a:p>
            <a:r>
              <a:rPr lang="en-US" sz="1200" dirty="0"/>
              <a:t>Read/write control line not included in this diagram.</a:t>
            </a:r>
          </a:p>
        </p:txBody>
      </p:sp>
    </p:spTree>
    <p:extLst>
      <p:ext uri="{BB962C8B-B14F-4D97-AF65-F5344CB8AC3E}">
        <p14:creationId xmlns:p14="http://schemas.microsoft.com/office/powerpoint/2010/main" val="2320635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dissolve">
                                      <p:cBhvr>
                                        <p:cTn id="7" dur="500"/>
                                        <p:tgtEl>
                                          <p:spTgt spid="14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61"/>
                                        </p:tgtEl>
                                        <p:attrNameLst>
                                          <p:attrName>style.visibility</p:attrName>
                                        </p:attrNameLst>
                                      </p:cBhvr>
                                      <p:to>
                                        <p:strVal val="visible"/>
                                      </p:to>
                                    </p:set>
                                    <p:animEffect transition="in" filter="wipe(up)">
                                      <p:cBhvr>
                                        <p:cTn id="15" dur="500"/>
                                        <p:tgtEl>
                                          <p:spTgt spid="36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85"/>
                                        </p:tgtEl>
                                        <p:attrNameLst>
                                          <p:attrName>style.visibility</p:attrName>
                                        </p:attrNameLst>
                                      </p:cBhvr>
                                      <p:to>
                                        <p:strVal val="visible"/>
                                      </p:to>
                                    </p:set>
                                    <p:animEffect transition="in" filter="wipe(up)">
                                      <p:cBhvr>
                                        <p:cTn id="20" dur="500"/>
                                        <p:tgtEl>
                                          <p:spTgt spid="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Extra questions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5628353"/>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171F-0251-16C6-6C41-4BEEBAB3BCBD}"/>
              </a:ext>
            </a:extLst>
          </p:cNvPr>
          <p:cNvSpPr>
            <a:spLocks noGrp="1"/>
          </p:cNvSpPr>
          <p:nvPr>
            <p:ph type="title"/>
          </p:nvPr>
        </p:nvSpPr>
        <p:spPr>
          <a:xfrm>
            <a:off x="173463" y="459433"/>
            <a:ext cx="8229600" cy="806302"/>
          </a:xfrm>
        </p:spPr>
        <p:txBody>
          <a:bodyPr/>
          <a:lstStyle/>
          <a:p>
            <a:r>
              <a:rPr lang="en-US" dirty="0"/>
              <a:t>2019/20 Sem 2 Question 4</a:t>
            </a:r>
          </a:p>
        </p:txBody>
      </p:sp>
      <p:sp>
        <p:nvSpPr>
          <p:cNvPr id="4" name="Footer Placeholder 3">
            <a:extLst>
              <a:ext uri="{FF2B5EF4-FFF2-40B4-BE49-F238E27FC236}">
                <a16:creationId xmlns:a16="http://schemas.microsoft.com/office/drawing/2014/main" id="{68EB6145-0490-A08A-A229-E2DBF122BAD3}"/>
              </a:ext>
            </a:extLst>
          </p:cNvPr>
          <p:cNvSpPr>
            <a:spLocks noGrp="1"/>
          </p:cNvSpPr>
          <p:nvPr>
            <p:ph type="ftr" sz="quarter" idx="11"/>
          </p:nvPr>
        </p:nvSpPr>
        <p:spPr/>
        <p:txBody>
          <a:bodyPr/>
          <a:lstStyle/>
          <a:p>
            <a:pPr algn="l">
              <a:defRPr/>
            </a:pPr>
            <a:r>
              <a:rPr lang="en-SG" dirty="0"/>
              <a:t>Recitation 10</a:t>
            </a:r>
            <a:endParaRPr lang="en-US" dirty="0"/>
          </a:p>
        </p:txBody>
      </p:sp>
      <p:pic>
        <p:nvPicPr>
          <p:cNvPr id="5" name="Picture 4">
            <a:extLst>
              <a:ext uri="{FF2B5EF4-FFF2-40B4-BE49-F238E27FC236}">
                <a16:creationId xmlns:a16="http://schemas.microsoft.com/office/drawing/2014/main" id="{0AC118C5-D2A5-357A-6C99-FE5C548C3CB2}"/>
              </a:ext>
            </a:extLst>
          </p:cNvPr>
          <p:cNvPicPr>
            <a:picLocks noChangeAspect="1"/>
          </p:cNvPicPr>
          <p:nvPr/>
        </p:nvPicPr>
        <p:blipFill>
          <a:blip r:embed="rId2"/>
          <a:stretch>
            <a:fillRect/>
          </a:stretch>
        </p:blipFill>
        <p:spPr>
          <a:xfrm>
            <a:off x="181049" y="1265735"/>
            <a:ext cx="7792911" cy="3087757"/>
          </a:xfrm>
          <a:prstGeom prst="rect">
            <a:avLst/>
          </a:prstGeom>
        </p:spPr>
      </p:pic>
      <p:sp>
        <p:nvSpPr>
          <p:cNvPr id="3" name="Slide Number Placeholder 6">
            <a:extLst>
              <a:ext uri="{FF2B5EF4-FFF2-40B4-BE49-F238E27FC236}">
                <a16:creationId xmlns:a16="http://schemas.microsoft.com/office/drawing/2014/main" id="{E483266A-5B11-C43B-1BBC-6CC1FF2E6E64}"/>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55</a:t>
            </a:fld>
            <a:endParaRPr dirty="0"/>
          </a:p>
        </p:txBody>
      </p:sp>
      <p:graphicFrame>
        <p:nvGraphicFramePr>
          <p:cNvPr id="6" name="Table 6">
            <a:extLst>
              <a:ext uri="{FF2B5EF4-FFF2-40B4-BE49-F238E27FC236}">
                <a16:creationId xmlns:a16="http://schemas.microsoft.com/office/drawing/2014/main" id="{803088B4-F992-1E51-401F-EB0FFF217EE9}"/>
              </a:ext>
            </a:extLst>
          </p:cNvPr>
          <p:cNvGraphicFramePr>
            <a:graphicFrameLocks noGrp="1"/>
          </p:cNvGraphicFramePr>
          <p:nvPr>
            <p:extLst>
              <p:ext uri="{D42A27DB-BD31-4B8C-83A1-F6EECF244321}">
                <p14:modId xmlns:p14="http://schemas.microsoft.com/office/powerpoint/2010/main" val="4062534162"/>
              </p:ext>
            </p:extLst>
          </p:nvPr>
        </p:nvGraphicFramePr>
        <p:xfrm>
          <a:off x="472179" y="4353490"/>
          <a:ext cx="6700288" cy="2219960"/>
        </p:xfrm>
        <a:graphic>
          <a:graphicData uri="http://schemas.openxmlformats.org/drawingml/2006/table">
            <a:tbl>
              <a:tblPr firstRow="1" bandRow="1">
                <a:tableStyleId>{5C22544A-7EE6-4342-B048-85BDC9FD1C3A}</a:tableStyleId>
              </a:tblPr>
              <a:tblGrid>
                <a:gridCol w="837536">
                  <a:extLst>
                    <a:ext uri="{9D8B030D-6E8A-4147-A177-3AD203B41FA5}">
                      <a16:colId xmlns:a16="http://schemas.microsoft.com/office/drawing/2014/main" val="3237885419"/>
                    </a:ext>
                  </a:extLst>
                </a:gridCol>
                <a:gridCol w="837536">
                  <a:extLst>
                    <a:ext uri="{9D8B030D-6E8A-4147-A177-3AD203B41FA5}">
                      <a16:colId xmlns:a16="http://schemas.microsoft.com/office/drawing/2014/main" val="109471069"/>
                    </a:ext>
                  </a:extLst>
                </a:gridCol>
                <a:gridCol w="837536">
                  <a:extLst>
                    <a:ext uri="{9D8B030D-6E8A-4147-A177-3AD203B41FA5}">
                      <a16:colId xmlns:a16="http://schemas.microsoft.com/office/drawing/2014/main" val="1341312007"/>
                    </a:ext>
                  </a:extLst>
                </a:gridCol>
                <a:gridCol w="837536">
                  <a:extLst>
                    <a:ext uri="{9D8B030D-6E8A-4147-A177-3AD203B41FA5}">
                      <a16:colId xmlns:a16="http://schemas.microsoft.com/office/drawing/2014/main" val="1564330431"/>
                    </a:ext>
                  </a:extLst>
                </a:gridCol>
                <a:gridCol w="837536">
                  <a:extLst>
                    <a:ext uri="{9D8B030D-6E8A-4147-A177-3AD203B41FA5}">
                      <a16:colId xmlns:a16="http://schemas.microsoft.com/office/drawing/2014/main" val="3823914330"/>
                    </a:ext>
                  </a:extLst>
                </a:gridCol>
                <a:gridCol w="837536">
                  <a:extLst>
                    <a:ext uri="{9D8B030D-6E8A-4147-A177-3AD203B41FA5}">
                      <a16:colId xmlns:a16="http://schemas.microsoft.com/office/drawing/2014/main" val="2714812608"/>
                    </a:ext>
                  </a:extLst>
                </a:gridCol>
                <a:gridCol w="837536">
                  <a:extLst>
                    <a:ext uri="{9D8B030D-6E8A-4147-A177-3AD203B41FA5}">
                      <a16:colId xmlns:a16="http://schemas.microsoft.com/office/drawing/2014/main" val="472314204"/>
                    </a:ext>
                  </a:extLst>
                </a:gridCol>
                <a:gridCol w="837536">
                  <a:extLst>
                    <a:ext uri="{9D8B030D-6E8A-4147-A177-3AD203B41FA5}">
                      <a16:colId xmlns:a16="http://schemas.microsoft.com/office/drawing/2014/main" val="963694390"/>
                    </a:ext>
                  </a:extLst>
                </a:gridCol>
              </a:tblGrid>
              <a:tr h="0">
                <a:tc gridSpan="2">
                  <a:txBody>
                    <a:bodyPr/>
                    <a:lstStyle/>
                    <a:p>
                      <a:pPr algn="ctr"/>
                      <a:r>
                        <a:rPr lang="en-SG" dirty="0"/>
                        <a:t>Present state</a:t>
                      </a:r>
                    </a:p>
                  </a:txBody>
                  <a:tcPr/>
                </a:tc>
                <a:tc hMerge="1">
                  <a:txBody>
                    <a:bodyPr/>
                    <a:lstStyle/>
                    <a:p>
                      <a:endParaRPr lang="en-SG" dirty="0"/>
                    </a:p>
                  </a:txBody>
                  <a:tcPr/>
                </a:tc>
                <a:tc gridSpan="2">
                  <a:txBody>
                    <a:bodyPr/>
                    <a:lstStyle/>
                    <a:p>
                      <a:pPr algn="ctr"/>
                      <a:r>
                        <a:rPr lang="en-SG" dirty="0"/>
                        <a:t>Next state</a:t>
                      </a:r>
                    </a:p>
                  </a:txBody>
                  <a:tcPr/>
                </a:tc>
                <a:tc hMerge="1">
                  <a:txBody>
                    <a:bodyPr/>
                    <a:lstStyle/>
                    <a:p>
                      <a:endParaRPr lang="en-SG" dirty="0"/>
                    </a:p>
                  </a:txBody>
                  <a:tcPr/>
                </a:tc>
                <a:tc gridSpan="4">
                  <a:txBody>
                    <a:bodyPr/>
                    <a:lstStyle/>
                    <a:p>
                      <a:pPr algn="ctr"/>
                      <a:r>
                        <a:rPr lang="en-SG" dirty="0"/>
                        <a:t>Flip-flop inputs</a:t>
                      </a:r>
                    </a:p>
                  </a:txBody>
                  <a:tcPr/>
                </a:tc>
                <a:tc hMerge="1">
                  <a:txBody>
                    <a:bodyPr/>
                    <a:lstStyle/>
                    <a:p>
                      <a:endParaRPr lang="en-SG" dirty="0"/>
                    </a:p>
                  </a:txBody>
                  <a:tcPr/>
                </a:tc>
                <a:tc hMerge="1">
                  <a:txBody>
                    <a:bodyPr/>
                    <a:lstStyle/>
                    <a:p>
                      <a:endParaRPr lang="en-SG"/>
                    </a:p>
                  </a:txBody>
                  <a:tcPr/>
                </a:tc>
                <a:tc hMerge="1">
                  <a:txBody>
                    <a:bodyPr/>
                    <a:lstStyle/>
                    <a:p>
                      <a:endParaRPr lang="en-SG" dirty="0"/>
                    </a:p>
                  </a:txBody>
                  <a:tcPr/>
                </a:tc>
                <a:extLst>
                  <a:ext uri="{0D108BD9-81ED-4DB2-BD59-A6C34878D82A}">
                    <a16:rowId xmlns:a16="http://schemas.microsoft.com/office/drawing/2014/main" val="3305450271"/>
                  </a:ext>
                </a:extLst>
              </a:tr>
              <a:tr h="370840">
                <a:tc>
                  <a:txBody>
                    <a:bodyPr/>
                    <a:lstStyle/>
                    <a:p>
                      <a:pPr algn="ctr"/>
                      <a:r>
                        <a:rPr lang="en-SG" dirty="0"/>
                        <a:t>A</a:t>
                      </a:r>
                    </a:p>
                  </a:txBody>
                  <a:tcPr/>
                </a:tc>
                <a:tc>
                  <a:txBody>
                    <a:bodyPr/>
                    <a:lstStyle/>
                    <a:p>
                      <a:pPr algn="ctr"/>
                      <a:r>
                        <a:rPr lang="en-SG" dirty="0"/>
                        <a:t>B</a:t>
                      </a:r>
                    </a:p>
                  </a:txBody>
                  <a:tcPr/>
                </a:tc>
                <a:tc>
                  <a:txBody>
                    <a:bodyPr/>
                    <a:lstStyle/>
                    <a:p>
                      <a:pPr algn="ctr"/>
                      <a:r>
                        <a:rPr lang="en-SG" dirty="0"/>
                        <a:t>A+</a:t>
                      </a:r>
                    </a:p>
                  </a:txBody>
                  <a:tcPr/>
                </a:tc>
                <a:tc>
                  <a:txBody>
                    <a:bodyPr/>
                    <a:lstStyle/>
                    <a:p>
                      <a:pPr algn="ctr"/>
                      <a:r>
                        <a:rPr lang="en-SG" dirty="0"/>
                        <a:t>B+</a:t>
                      </a:r>
                    </a:p>
                  </a:txBody>
                  <a:tcPr/>
                </a:tc>
                <a:tc>
                  <a:txBody>
                    <a:bodyPr/>
                    <a:lstStyle/>
                    <a:p>
                      <a:pPr algn="ctr"/>
                      <a:r>
                        <a:rPr lang="en-SG" dirty="0">
                          <a:solidFill>
                            <a:srgbClr val="0000FF"/>
                          </a:solidFill>
                        </a:rPr>
                        <a:t>JA</a:t>
                      </a:r>
                    </a:p>
                  </a:txBody>
                  <a:tcPr/>
                </a:tc>
                <a:tc>
                  <a:txBody>
                    <a:bodyPr/>
                    <a:lstStyle/>
                    <a:p>
                      <a:pPr algn="ctr"/>
                      <a:r>
                        <a:rPr lang="en-SG" dirty="0">
                          <a:solidFill>
                            <a:srgbClr val="0000FF"/>
                          </a:solidFill>
                        </a:rPr>
                        <a:t>KA</a:t>
                      </a:r>
                    </a:p>
                  </a:txBody>
                  <a:tcPr/>
                </a:tc>
                <a:tc>
                  <a:txBody>
                    <a:bodyPr/>
                    <a:lstStyle/>
                    <a:p>
                      <a:pPr algn="ctr"/>
                      <a:r>
                        <a:rPr lang="en-SG" dirty="0">
                          <a:solidFill>
                            <a:srgbClr val="C00000"/>
                          </a:solidFill>
                        </a:rPr>
                        <a:t>JB</a:t>
                      </a:r>
                    </a:p>
                  </a:txBody>
                  <a:tcPr/>
                </a:tc>
                <a:tc>
                  <a:txBody>
                    <a:bodyPr/>
                    <a:lstStyle/>
                    <a:p>
                      <a:pPr algn="ctr"/>
                      <a:r>
                        <a:rPr lang="en-SG" dirty="0">
                          <a:solidFill>
                            <a:srgbClr val="C00000"/>
                          </a:solidFill>
                        </a:rPr>
                        <a:t>KB</a:t>
                      </a:r>
                    </a:p>
                  </a:txBody>
                  <a:tcPr/>
                </a:tc>
                <a:extLst>
                  <a:ext uri="{0D108BD9-81ED-4DB2-BD59-A6C34878D82A}">
                    <a16:rowId xmlns:a16="http://schemas.microsoft.com/office/drawing/2014/main" val="1151051077"/>
                  </a:ext>
                </a:extLst>
              </a:tr>
              <a:tr h="370840">
                <a:tc>
                  <a:txBody>
                    <a:bodyPr/>
                    <a:lstStyle/>
                    <a:p>
                      <a:pPr algn="ctr"/>
                      <a:r>
                        <a:rPr lang="en-SG" dirty="0"/>
                        <a:t>0</a:t>
                      </a:r>
                    </a:p>
                  </a:txBody>
                  <a:tcPr/>
                </a:tc>
                <a:tc>
                  <a:txBody>
                    <a:bodyPr/>
                    <a:lstStyle/>
                    <a:p>
                      <a:pPr algn="ctr"/>
                      <a:r>
                        <a:rPr lang="en-SG" dirty="0"/>
                        <a:t>0</a:t>
                      </a:r>
                    </a:p>
                  </a:txBody>
                  <a:tcPr/>
                </a:tc>
                <a:tc>
                  <a:txBody>
                    <a:bodyPr/>
                    <a:lstStyle/>
                    <a:p>
                      <a:pPr algn="ctr"/>
                      <a:r>
                        <a:rPr lang="en-SG" dirty="0"/>
                        <a:t>1</a:t>
                      </a:r>
                    </a:p>
                  </a:txBody>
                  <a:tcPr/>
                </a:tc>
                <a:tc>
                  <a:txBody>
                    <a:bodyPr/>
                    <a:lstStyle/>
                    <a:p>
                      <a:pPr algn="ctr"/>
                      <a:r>
                        <a:rPr lang="en-SG" dirty="0"/>
                        <a:t>0</a:t>
                      </a:r>
                    </a:p>
                  </a:txBody>
                  <a:tcPr/>
                </a:tc>
                <a:tc>
                  <a:txBody>
                    <a:bodyPr/>
                    <a:lstStyle/>
                    <a:p>
                      <a:pPr algn="ctr"/>
                      <a:endParaRPr lang="en-SG" dirty="0"/>
                    </a:p>
                  </a:txBody>
                  <a:tcPr/>
                </a:tc>
                <a:tc>
                  <a:txBody>
                    <a:bodyPr/>
                    <a:lstStyle/>
                    <a:p>
                      <a:pPr algn="ctr"/>
                      <a:endParaRPr lang="en-SG"/>
                    </a:p>
                  </a:txBody>
                  <a:tcPr/>
                </a:tc>
                <a:tc>
                  <a:txBody>
                    <a:bodyPr/>
                    <a:lstStyle/>
                    <a:p>
                      <a:pPr algn="ctr"/>
                      <a:endParaRPr lang="en-SG"/>
                    </a:p>
                  </a:txBody>
                  <a:tcPr/>
                </a:tc>
                <a:tc>
                  <a:txBody>
                    <a:bodyPr/>
                    <a:lstStyle/>
                    <a:p>
                      <a:pPr algn="ctr"/>
                      <a:endParaRPr lang="en-SG"/>
                    </a:p>
                  </a:txBody>
                  <a:tcPr/>
                </a:tc>
                <a:extLst>
                  <a:ext uri="{0D108BD9-81ED-4DB2-BD59-A6C34878D82A}">
                    <a16:rowId xmlns:a16="http://schemas.microsoft.com/office/drawing/2014/main" val="2920239199"/>
                  </a:ext>
                </a:extLst>
              </a:tr>
              <a:tr h="370840">
                <a:tc>
                  <a:txBody>
                    <a:bodyPr/>
                    <a:lstStyle/>
                    <a:p>
                      <a:pPr algn="ctr"/>
                      <a:r>
                        <a:rPr lang="en-SG" dirty="0"/>
                        <a:t>0</a:t>
                      </a:r>
                    </a:p>
                  </a:txBody>
                  <a:tcPr/>
                </a:tc>
                <a:tc>
                  <a:txBody>
                    <a:bodyPr/>
                    <a:lstStyle/>
                    <a:p>
                      <a:pPr algn="ctr"/>
                      <a:r>
                        <a:rPr lang="en-SG" dirty="0"/>
                        <a:t>1</a:t>
                      </a:r>
                    </a:p>
                  </a:txBody>
                  <a:tcPr/>
                </a:tc>
                <a:tc>
                  <a:txBody>
                    <a:bodyPr/>
                    <a:lstStyle/>
                    <a:p>
                      <a:pPr algn="ctr"/>
                      <a:r>
                        <a:rPr lang="en-SG" dirty="0"/>
                        <a:t>1</a:t>
                      </a:r>
                    </a:p>
                  </a:txBody>
                  <a:tcPr/>
                </a:tc>
                <a:tc>
                  <a:txBody>
                    <a:bodyPr/>
                    <a:lstStyle/>
                    <a:p>
                      <a:pPr algn="ctr"/>
                      <a:r>
                        <a:rPr lang="en-SG" dirty="0"/>
                        <a:t>1</a:t>
                      </a:r>
                    </a:p>
                  </a:txBody>
                  <a:tcPr/>
                </a:tc>
                <a:tc>
                  <a:txBody>
                    <a:bodyPr/>
                    <a:lstStyle/>
                    <a:p>
                      <a:pPr algn="ctr"/>
                      <a:endParaRPr lang="en-SG" dirty="0"/>
                    </a:p>
                  </a:txBody>
                  <a:tcPr/>
                </a:tc>
                <a:tc>
                  <a:txBody>
                    <a:bodyPr/>
                    <a:lstStyle/>
                    <a:p>
                      <a:pPr algn="ctr"/>
                      <a:endParaRPr lang="en-SG" dirty="0"/>
                    </a:p>
                  </a:txBody>
                  <a:tcPr/>
                </a:tc>
                <a:tc>
                  <a:txBody>
                    <a:bodyPr/>
                    <a:lstStyle/>
                    <a:p>
                      <a:pPr algn="ctr"/>
                      <a:endParaRPr lang="en-SG"/>
                    </a:p>
                  </a:txBody>
                  <a:tcPr/>
                </a:tc>
                <a:tc>
                  <a:txBody>
                    <a:bodyPr/>
                    <a:lstStyle/>
                    <a:p>
                      <a:pPr algn="ctr"/>
                      <a:endParaRPr lang="en-SG" dirty="0"/>
                    </a:p>
                  </a:txBody>
                  <a:tcPr/>
                </a:tc>
                <a:extLst>
                  <a:ext uri="{0D108BD9-81ED-4DB2-BD59-A6C34878D82A}">
                    <a16:rowId xmlns:a16="http://schemas.microsoft.com/office/drawing/2014/main" val="2767196916"/>
                  </a:ext>
                </a:extLst>
              </a:tr>
              <a:tr h="370840">
                <a:tc>
                  <a:txBody>
                    <a:bodyPr/>
                    <a:lstStyle/>
                    <a:p>
                      <a:pPr algn="ctr"/>
                      <a:r>
                        <a:rPr lang="en-SG" dirty="0"/>
                        <a:t>1</a:t>
                      </a:r>
                    </a:p>
                  </a:txBody>
                  <a:tcPr/>
                </a:tc>
                <a:tc>
                  <a:txBody>
                    <a:bodyPr/>
                    <a:lstStyle/>
                    <a:p>
                      <a:pPr algn="ctr"/>
                      <a:r>
                        <a:rPr lang="en-SG" dirty="0"/>
                        <a:t>0</a:t>
                      </a:r>
                    </a:p>
                  </a:txBody>
                  <a:tcPr/>
                </a:tc>
                <a:tc>
                  <a:txBody>
                    <a:bodyPr/>
                    <a:lstStyle/>
                    <a:p>
                      <a:pPr algn="ctr"/>
                      <a:r>
                        <a:rPr lang="en-SG" dirty="0"/>
                        <a:t>0</a:t>
                      </a:r>
                    </a:p>
                  </a:txBody>
                  <a:tcPr/>
                </a:tc>
                <a:tc>
                  <a:txBody>
                    <a:bodyPr/>
                    <a:lstStyle/>
                    <a:p>
                      <a:pPr algn="ctr"/>
                      <a:r>
                        <a:rPr lang="en-SG" dirty="0"/>
                        <a:t>1</a:t>
                      </a:r>
                    </a:p>
                  </a:txBody>
                  <a:tcPr/>
                </a:tc>
                <a:tc>
                  <a:txBody>
                    <a:bodyPr/>
                    <a:lstStyle/>
                    <a:p>
                      <a:pPr algn="ctr"/>
                      <a:endParaRPr lang="en-SG" dirty="0"/>
                    </a:p>
                  </a:txBody>
                  <a:tcPr/>
                </a:tc>
                <a:tc>
                  <a:txBody>
                    <a:bodyPr/>
                    <a:lstStyle/>
                    <a:p>
                      <a:pPr algn="ctr"/>
                      <a:endParaRPr lang="en-SG" dirty="0"/>
                    </a:p>
                  </a:txBody>
                  <a:tcPr/>
                </a:tc>
                <a:tc>
                  <a:txBody>
                    <a:bodyPr/>
                    <a:lstStyle/>
                    <a:p>
                      <a:pPr algn="ctr"/>
                      <a:endParaRPr lang="en-SG" dirty="0"/>
                    </a:p>
                  </a:txBody>
                  <a:tcPr/>
                </a:tc>
                <a:tc>
                  <a:txBody>
                    <a:bodyPr/>
                    <a:lstStyle/>
                    <a:p>
                      <a:pPr algn="ctr"/>
                      <a:endParaRPr lang="en-SG" dirty="0"/>
                    </a:p>
                  </a:txBody>
                  <a:tcPr/>
                </a:tc>
                <a:extLst>
                  <a:ext uri="{0D108BD9-81ED-4DB2-BD59-A6C34878D82A}">
                    <a16:rowId xmlns:a16="http://schemas.microsoft.com/office/drawing/2014/main" val="316533914"/>
                  </a:ext>
                </a:extLst>
              </a:tr>
              <a:tr h="370840">
                <a:tc>
                  <a:txBody>
                    <a:bodyPr/>
                    <a:lstStyle/>
                    <a:p>
                      <a:pPr algn="ctr"/>
                      <a:r>
                        <a:rPr lang="en-SG" dirty="0"/>
                        <a:t>1</a:t>
                      </a:r>
                    </a:p>
                  </a:txBody>
                  <a:tcPr/>
                </a:tc>
                <a:tc>
                  <a:txBody>
                    <a:bodyPr/>
                    <a:lstStyle/>
                    <a:p>
                      <a:pPr algn="ctr"/>
                      <a:r>
                        <a:rPr lang="en-SG" dirty="0"/>
                        <a:t>1</a:t>
                      </a:r>
                    </a:p>
                  </a:txBody>
                  <a:tcPr/>
                </a:tc>
                <a:tc>
                  <a:txBody>
                    <a:bodyPr/>
                    <a:lstStyle/>
                    <a:p>
                      <a:pPr algn="ctr"/>
                      <a:r>
                        <a:rPr lang="en-SG" dirty="0"/>
                        <a:t>0</a:t>
                      </a:r>
                    </a:p>
                  </a:txBody>
                  <a:tcPr/>
                </a:tc>
                <a:tc>
                  <a:txBody>
                    <a:bodyPr/>
                    <a:lstStyle/>
                    <a:p>
                      <a:pPr algn="ctr"/>
                      <a:r>
                        <a:rPr lang="en-SG" dirty="0"/>
                        <a:t>0</a:t>
                      </a:r>
                    </a:p>
                  </a:txBody>
                  <a:tcPr/>
                </a:tc>
                <a:tc>
                  <a:txBody>
                    <a:bodyPr/>
                    <a:lstStyle/>
                    <a:p>
                      <a:pPr algn="ctr"/>
                      <a:endParaRPr lang="en-SG" dirty="0"/>
                    </a:p>
                  </a:txBody>
                  <a:tcPr/>
                </a:tc>
                <a:tc>
                  <a:txBody>
                    <a:bodyPr/>
                    <a:lstStyle/>
                    <a:p>
                      <a:pPr algn="ctr"/>
                      <a:endParaRPr lang="en-SG" dirty="0"/>
                    </a:p>
                  </a:txBody>
                  <a:tcPr/>
                </a:tc>
                <a:tc>
                  <a:txBody>
                    <a:bodyPr/>
                    <a:lstStyle/>
                    <a:p>
                      <a:pPr algn="ctr"/>
                      <a:endParaRPr lang="en-SG" dirty="0"/>
                    </a:p>
                  </a:txBody>
                  <a:tcPr/>
                </a:tc>
                <a:tc>
                  <a:txBody>
                    <a:bodyPr/>
                    <a:lstStyle/>
                    <a:p>
                      <a:pPr algn="ctr"/>
                      <a:endParaRPr lang="en-SG" dirty="0"/>
                    </a:p>
                  </a:txBody>
                  <a:tcPr/>
                </a:tc>
                <a:extLst>
                  <a:ext uri="{0D108BD9-81ED-4DB2-BD59-A6C34878D82A}">
                    <a16:rowId xmlns:a16="http://schemas.microsoft.com/office/drawing/2014/main" val="2089822230"/>
                  </a:ext>
                </a:extLst>
              </a:tr>
            </a:tbl>
          </a:graphicData>
        </a:graphic>
      </p:graphicFrame>
      <p:pic>
        <p:nvPicPr>
          <p:cNvPr id="7" name="Picture 6">
            <a:extLst>
              <a:ext uri="{FF2B5EF4-FFF2-40B4-BE49-F238E27FC236}">
                <a16:creationId xmlns:a16="http://schemas.microsoft.com/office/drawing/2014/main" id="{C111BA05-9C7F-195A-415E-0D096C7D2358}"/>
              </a:ext>
            </a:extLst>
          </p:cNvPr>
          <p:cNvPicPr>
            <a:picLocks noChangeAspect="1"/>
          </p:cNvPicPr>
          <p:nvPr/>
        </p:nvPicPr>
        <p:blipFill>
          <a:blip r:embed="rId3"/>
          <a:stretch>
            <a:fillRect/>
          </a:stretch>
        </p:blipFill>
        <p:spPr>
          <a:xfrm>
            <a:off x="6406737" y="2034199"/>
            <a:ext cx="1574809" cy="1550827"/>
          </a:xfrm>
          <a:prstGeom prst="rect">
            <a:avLst/>
          </a:prstGeom>
        </p:spPr>
      </p:pic>
      <p:sp>
        <p:nvSpPr>
          <p:cNvPr id="8" name="TextBox 7">
            <a:extLst>
              <a:ext uri="{FF2B5EF4-FFF2-40B4-BE49-F238E27FC236}">
                <a16:creationId xmlns:a16="http://schemas.microsoft.com/office/drawing/2014/main" id="{E99A1224-D405-BFAD-072D-27BBDDCE03F1}"/>
              </a:ext>
            </a:extLst>
          </p:cNvPr>
          <p:cNvSpPr txBox="1"/>
          <p:nvPr/>
        </p:nvSpPr>
        <p:spPr>
          <a:xfrm>
            <a:off x="4118142" y="5121956"/>
            <a:ext cx="1485216" cy="1431161"/>
          </a:xfrm>
          <a:prstGeom prst="rect">
            <a:avLst/>
          </a:prstGeom>
          <a:noFill/>
        </p:spPr>
        <p:txBody>
          <a:bodyPr wrap="square" rtlCol="0">
            <a:spAutoFit/>
          </a:bodyPr>
          <a:lstStyle/>
          <a:p>
            <a:pPr>
              <a:spcAft>
                <a:spcPts val="600"/>
              </a:spcAft>
              <a:tabLst>
                <a:tab pos="808038" algn="l"/>
              </a:tabLst>
            </a:pPr>
            <a:r>
              <a:rPr lang="en-SG" dirty="0">
                <a:solidFill>
                  <a:srgbClr val="0000FF"/>
                </a:solidFill>
              </a:rPr>
              <a:t>1	X</a:t>
            </a:r>
          </a:p>
          <a:p>
            <a:pPr>
              <a:spcAft>
                <a:spcPts val="600"/>
              </a:spcAft>
              <a:tabLst>
                <a:tab pos="808038" algn="l"/>
              </a:tabLst>
            </a:pPr>
            <a:r>
              <a:rPr lang="en-SG" dirty="0">
                <a:solidFill>
                  <a:srgbClr val="0000FF"/>
                </a:solidFill>
              </a:rPr>
              <a:t>1	X</a:t>
            </a:r>
          </a:p>
          <a:p>
            <a:pPr>
              <a:spcAft>
                <a:spcPts val="600"/>
              </a:spcAft>
              <a:tabLst>
                <a:tab pos="808038" algn="l"/>
              </a:tabLst>
            </a:pPr>
            <a:r>
              <a:rPr lang="en-SG" dirty="0">
                <a:solidFill>
                  <a:srgbClr val="0000FF"/>
                </a:solidFill>
              </a:rPr>
              <a:t>X	1</a:t>
            </a:r>
          </a:p>
          <a:p>
            <a:pPr>
              <a:spcAft>
                <a:spcPts val="600"/>
              </a:spcAft>
              <a:tabLst>
                <a:tab pos="808038" algn="l"/>
              </a:tabLst>
            </a:pPr>
            <a:r>
              <a:rPr lang="en-SG" dirty="0">
                <a:solidFill>
                  <a:srgbClr val="0000FF"/>
                </a:solidFill>
              </a:rPr>
              <a:t>X	1</a:t>
            </a:r>
          </a:p>
        </p:txBody>
      </p:sp>
      <p:sp>
        <p:nvSpPr>
          <p:cNvPr id="9" name="TextBox 8">
            <a:extLst>
              <a:ext uri="{FF2B5EF4-FFF2-40B4-BE49-F238E27FC236}">
                <a16:creationId xmlns:a16="http://schemas.microsoft.com/office/drawing/2014/main" id="{9976EF98-7498-6622-F99D-994128BF502A}"/>
              </a:ext>
            </a:extLst>
          </p:cNvPr>
          <p:cNvSpPr txBox="1"/>
          <p:nvPr/>
        </p:nvSpPr>
        <p:spPr>
          <a:xfrm>
            <a:off x="5803403" y="5109659"/>
            <a:ext cx="1485216" cy="1431161"/>
          </a:xfrm>
          <a:prstGeom prst="rect">
            <a:avLst/>
          </a:prstGeom>
          <a:noFill/>
        </p:spPr>
        <p:txBody>
          <a:bodyPr wrap="square" rtlCol="0">
            <a:spAutoFit/>
          </a:bodyPr>
          <a:lstStyle/>
          <a:p>
            <a:pPr>
              <a:spcAft>
                <a:spcPts val="600"/>
              </a:spcAft>
              <a:tabLst>
                <a:tab pos="808038" algn="l"/>
              </a:tabLst>
            </a:pPr>
            <a:r>
              <a:rPr lang="en-SG" dirty="0">
                <a:solidFill>
                  <a:srgbClr val="C00000"/>
                </a:solidFill>
              </a:rPr>
              <a:t>0	X</a:t>
            </a:r>
          </a:p>
          <a:p>
            <a:pPr>
              <a:spcAft>
                <a:spcPts val="600"/>
              </a:spcAft>
              <a:tabLst>
                <a:tab pos="808038" algn="l"/>
              </a:tabLst>
            </a:pPr>
            <a:r>
              <a:rPr lang="en-SG" dirty="0">
                <a:solidFill>
                  <a:srgbClr val="C00000"/>
                </a:solidFill>
              </a:rPr>
              <a:t>X	0</a:t>
            </a:r>
          </a:p>
          <a:p>
            <a:pPr>
              <a:spcAft>
                <a:spcPts val="600"/>
              </a:spcAft>
              <a:tabLst>
                <a:tab pos="808038" algn="l"/>
              </a:tabLst>
            </a:pPr>
            <a:r>
              <a:rPr lang="en-SG" dirty="0">
                <a:solidFill>
                  <a:srgbClr val="C00000"/>
                </a:solidFill>
              </a:rPr>
              <a:t>1	X</a:t>
            </a:r>
          </a:p>
          <a:p>
            <a:pPr>
              <a:spcAft>
                <a:spcPts val="600"/>
              </a:spcAft>
              <a:tabLst>
                <a:tab pos="808038" algn="l"/>
              </a:tabLst>
            </a:pPr>
            <a:r>
              <a:rPr lang="en-SG" dirty="0">
                <a:solidFill>
                  <a:srgbClr val="C00000"/>
                </a:solidFill>
              </a:rPr>
              <a:t>X	1</a:t>
            </a:r>
          </a:p>
        </p:txBody>
      </p:sp>
      <p:sp>
        <p:nvSpPr>
          <p:cNvPr id="10" name="TextBox 9">
            <a:extLst>
              <a:ext uri="{FF2B5EF4-FFF2-40B4-BE49-F238E27FC236}">
                <a16:creationId xmlns:a16="http://schemas.microsoft.com/office/drawing/2014/main" id="{8E651C9A-46C8-1E53-CBB8-6275386DBDFE}"/>
              </a:ext>
            </a:extLst>
          </p:cNvPr>
          <p:cNvSpPr txBox="1"/>
          <p:nvPr/>
        </p:nvSpPr>
        <p:spPr>
          <a:xfrm>
            <a:off x="7378995" y="4476307"/>
            <a:ext cx="1030551" cy="461665"/>
          </a:xfrm>
          <a:prstGeom prst="rect">
            <a:avLst/>
          </a:prstGeom>
          <a:noFill/>
        </p:spPr>
        <p:txBody>
          <a:bodyPr wrap="square" rtlCol="0">
            <a:spAutoFit/>
          </a:bodyPr>
          <a:lstStyle/>
          <a:p>
            <a:r>
              <a:rPr lang="en-SG" sz="2400" dirty="0">
                <a:solidFill>
                  <a:srgbClr val="0000FF"/>
                </a:solidFill>
              </a:rPr>
              <a:t>JA=1</a:t>
            </a:r>
          </a:p>
        </p:txBody>
      </p:sp>
      <p:sp>
        <p:nvSpPr>
          <p:cNvPr id="11" name="TextBox 10">
            <a:extLst>
              <a:ext uri="{FF2B5EF4-FFF2-40B4-BE49-F238E27FC236}">
                <a16:creationId xmlns:a16="http://schemas.microsoft.com/office/drawing/2014/main" id="{B821D840-6E3A-CB61-DD0A-996AABE9B28C}"/>
              </a:ext>
            </a:extLst>
          </p:cNvPr>
          <p:cNvSpPr txBox="1"/>
          <p:nvPr/>
        </p:nvSpPr>
        <p:spPr>
          <a:xfrm>
            <a:off x="7372512" y="5001805"/>
            <a:ext cx="1030551" cy="461665"/>
          </a:xfrm>
          <a:prstGeom prst="rect">
            <a:avLst/>
          </a:prstGeom>
          <a:noFill/>
        </p:spPr>
        <p:txBody>
          <a:bodyPr wrap="square" rtlCol="0">
            <a:spAutoFit/>
          </a:bodyPr>
          <a:lstStyle/>
          <a:p>
            <a:r>
              <a:rPr lang="en-SG" sz="2400" dirty="0">
                <a:solidFill>
                  <a:srgbClr val="0000FF"/>
                </a:solidFill>
              </a:rPr>
              <a:t>KA=1</a:t>
            </a:r>
          </a:p>
        </p:txBody>
      </p:sp>
      <p:sp>
        <p:nvSpPr>
          <p:cNvPr id="12" name="TextBox 11">
            <a:extLst>
              <a:ext uri="{FF2B5EF4-FFF2-40B4-BE49-F238E27FC236}">
                <a16:creationId xmlns:a16="http://schemas.microsoft.com/office/drawing/2014/main" id="{4A64C451-5269-9926-6E1E-E9D3BA663863}"/>
              </a:ext>
            </a:extLst>
          </p:cNvPr>
          <p:cNvSpPr txBox="1"/>
          <p:nvPr/>
        </p:nvSpPr>
        <p:spPr>
          <a:xfrm>
            <a:off x="7372511" y="5527303"/>
            <a:ext cx="1299310" cy="461665"/>
          </a:xfrm>
          <a:prstGeom prst="rect">
            <a:avLst/>
          </a:prstGeom>
          <a:noFill/>
        </p:spPr>
        <p:txBody>
          <a:bodyPr wrap="square" rtlCol="0">
            <a:spAutoFit/>
          </a:bodyPr>
          <a:lstStyle/>
          <a:p>
            <a:r>
              <a:rPr lang="en-SG" sz="2400" dirty="0">
                <a:solidFill>
                  <a:srgbClr val="C00000"/>
                </a:solidFill>
              </a:rPr>
              <a:t>JB = A</a:t>
            </a:r>
          </a:p>
        </p:txBody>
      </p:sp>
      <p:sp>
        <p:nvSpPr>
          <p:cNvPr id="13" name="TextBox 12">
            <a:extLst>
              <a:ext uri="{FF2B5EF4-FFF2-40B4-BE49-F238E27FC236}">
                <a16:creationId xmlns:a16="http://schemas.microsoft.com/office/drawing/2014/main" id="{B873E9D1-9AE3-AC13-1C74-1A9A6BABA832}"/>
              </a:ext>
            </a:extLst>
          </p:cNvPr>
          <p:cNvSpPr txBox="1"/>
          <p:nvPr/>
        </p:nvSpPr>
        <p:spPr>
          <a:xfrm>
            <a:off x="7346290" y="5988968"/>
            <a:ext cx="1299310" cy="461665"/>
          </a:xfrm>
          <a:prstGeom prst="rect">
            <a:avLst/>
          </a:prstGeom>
          <a:noFill/>
        </p:spPr>
        <p:txBody>
          <a:bodyPr wrap="square" rtlCol="0">
            <a:spAutoFit/>
          </a:bodyPr>
          <a:lstStyle/>
          <a:p>
            <a:r>
              <a:rPr lang="en-SG" sz="2400" dirty="0">
                <a:solidFill>
                  <a:srgbClr val="C00000"/>
                </a:solidFill>
              </a:rPr>
              <a:t>KB = A</a:t>
            </a:r>
          </a:p>
        </p:txBody>
      </p:sp>
    </p:spTree>
    <p:extLst>
      <p:ext uri="{BB962C8B-B14F-4D97-AF65-F5344CB8AC3E}">
        <p14:creationId xmlns:p14="http://schemas.microsoft.com/office/powerpoint/2010/main" val="37668226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171F-0251-16C6-6C41-4BEEBAB3BCBD}"/>
              </a:ext>
            </a:extLst>
          </p:cNvPr>
          <p:cNvSpPr>
            <a:spLocks noGrp="1"/>
          </p:cNvSpPr>
          <p:nvPr>
            <p:ph type="title"/>
          </p:nvPr>
        </p:nvSpPr>
        <p:spPr>
          <a:xfrm>
            <a:off x="173463" y="459433"/>
            <a:ext cx="8229600" cy="806302"/>
          </a:xfrm>
        </p:spPr>
        <p:txBody>
          <a:bodyPr/>
          <a:lstStyle/>
          <a:p>
            <a:r>
              <a:rPr lang="en-US" dirty="0"/>
              <a:t>2019/20 Sem 2 Question 4</a:t>
            </a:r>
          </a:p>
        </p:txBody>
      </p:sp>
      <p:sp>
        <p:nvSpPr>
          <p:cNvPr id="4" name="Footer Placeholder 3">
            <a:extLst>
              <a:ext uri="{FF2B5EF4-FFF2-40B4-BE49-F238E27FC236}">
                <a16:creationId xmlns:a16="http://schemas.microsoft.com/office/drawing/2014/main" id="{68EB6145-0490-A08A-A229-E2DBF122BAD3}"/>
              </a:ext>
            </a:extLst>
          </p:cNvPr>
          <p:cNvSpPr>
            <a:spLocks noGrp="1"/>
          </p:cNvSpPr>
          <p:nvPr>
            <p:ph type="ftr" sz="quarter" idx="11"/>
          </p:nvPr>
        </p:nvSpPr>
        <p:spPr/>
        <p:txBody>
          <a:bodyPr/>
          <a:lstStyle/>
          <a:p>
            <a:pPr algn="l">
              <a:defRPr/>
            </a:pPr>
            <a:r>
              <a:rPr lang="en-SG" dirty="0"/>
              <a:t>Recitation 10</a:t>
            </a:r>
            <a:endParaRPr lang="en-US" dirty="0"/>
          </a:p>
        </p:txBody>
      </p:sp>
      <p:sp>
        <p:nvSpPr>
          <p:cNvPr id="3" name="Slide Number Placeholder 6">
            <a:extLst>
              <a:ext uri="{FF2B5EF4-FFF2-40B4-BE49-F238E27FC236}">
                <a16:creationId xmlns:a16="http://schemas.microsoft.com/office/drawing/2014/main" id="{E483266A-5B11-C43B-1BBC-6CC1FF2E6E64}"/>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56</a:t>
            </a:fld>
            <a:endParaRPr dirty="0"/>
          </a:p>
        </p:txBody>
      </p:sp>
      <p:pic>
        <p:nvPicPr>
          <p:cNvPr id="14" name="Picture 13">
            <a:extLst>
              <a:ext uri="{FF2B5EF4-FFF2-40B4-BE49-F238E27FC236}">
                <a16:creationId xmlns:a16="http://schemas.microsoft.com/office/drawing/2014/main" id="{E876383B-E413-3CDF-C02F-6DDB932F790B}"/>
              </a:ext>
            </a:extLst>
          </p:cNvPr>
          <p:cNvPicPr>
            <a:picLocks noChangeAspect="1"/>
          </p:cNvPicPr>
          <p:nvPr/>
        </p:nvPicPr>
        <p:blipFill>
          <a:blip r:embed="rId2"/>
          <a:stretch>
            <a:fillRect/>
          </a:stretch>
        </p:blipFill>
        <p:spPr>
          <a:xfrm>
            <a:off x="1615937" y="1294028"/>
            <a:ext cx="5912126" cy="5402460"/>
          </a:xfrm>
          <a:prstGeom prst="rect">
            <a:avLst/>
          </a:prstGeom>
        </p:spPr>
      </p:pic>
    </p:spTree>
    <p:extLst>
      <p:ext uri="{BB962C8B-B14F-4D97-AF65-F5344CB8AC3E}">
        <p14:creationId xmlns:p14="http://schemas.microsoft.com/office/powerpoint/2010/main" val="2224602857"/>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171F-0251-16C6-6C41-4BEEBAB3BCBD}"/>
              </a:ext>
            </a:extLst>
          </p:cNvPr>
          <p:cNvSpPr>
            <a:spLocks noGrp="1"/>
          </p:cNvSpPr>
          <p:nvPr>
            <p:ph type="title"/>
          </p:nvPr>
        </p:nvSpPr>
        <p:spPr>
          <a:xfrm>
            <a:off x="173463" y="459433"/>
            <a:ext cx="8229600" cy="806302"/>
          </a:xfrm>
        </p:spPr>
        <p:txBody>
          <a:bodyPr/>
          <a:lstStyle/>
          <a:p>
            <a:r>
              <a:rPr lang="en-US" dirty="0"/>
              <a:t>2019/20 Sem 2 Question 4</a:t>
            </a:r>
          </a:p>
        </p:txBody>
      </p:sp>
      <p:sp>
        <p:nvSpPr>
          <p:cNvPr id="4" name="Footer Placeholder 3">
            <a:extLst>
              <a:ext uri="{FF2B5EF4-FFF2-40B4-BE49-F238E27FC236}">
                <a16:creationId xmlns:a16="http://schemas.microsoft.com/office/drawing/2014/main" id="{68EB6145-0490-A08A-A229-E2DBF122BAD3}"/>
              </a:ext>
            </a:extLst>
          </p:cNvPr>
          <p:cNvSpPr>
            <a:spLocks noGrp="1"/>
          </p:cNvSpPr>
          <p:nvPr>
            <p:ph type="ftr" sz="quarter" idx="11"/>
          </p:nvPr>
        </p:nvSpPr>
        <p:spPr/>
        <p:txBody>
          <a:bodyPr/>
          <a:lstStyle/>
          <a:p>
            <a:pPr algn="l">
              <a:defRPr/>
            </a:pPr>
            <a:r>
              <a:rPr lang="en-SG" dirty="0"/>
              <a:t>Recitation 10</a:t>
            </a:r>
            <a:endParaRPr lang="en-US" dirty="0"/>
          </a:p>
        </p:txBody>
      </p:sp>
      <p:sp>
        <p:nvSpPr>
          <p:cNvPr id="3" name="Slide Number Placeholder 6">
            <a:extLst>
              <a:ext uri="{FF2B5EF4-FFF2-40B4-BE49-F238E27FC236}">
                <a16:creationId xmlns:a16="http://schemas.microsoft.com/office/drawing/2014/main" id="{E483266A-5B11-C43B-1BBC-6CC1FF2E6E64}"/>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57</a:t>
            </a:fld>
            <a:endParaRPr dirty="0"/>
          </a:p>
        </p:txBody>
      </p:sp>
      <p:pic>
        <p:nvPicPr>
          <p:cNvPr id="14" name="Picture 13">
            <a:extLst>
              <a:ext uri="{FF2B5EF4-FFF2-40B4-BE49-F238E27FC236}">
                <a16:creationId xmlns:a16="http://schemas.microsoft.com/office/drawing/2014/main" id="{E876383B-E413-3CDF-C02F-6DDB932F790B}"/>
              </a:ext>
            </a:extLst>
          </p:cNvPr>
          <p:cNvPicPr>
            <a:picLocks noChangeAspect="1"/>
          </p:cNvPicPr>
          <p:nvPr/>
        </p:nvPicPr>
        <p:blipFill rotWithShape="1">
          <a:blip r:embed="rId2"/>
          <a:srcRect l="12413" t="14032" r="5219" b="48575"/>
          <a:stretch/>
        </p:blipFill>
        <p:spPr>
          <a:xfrm>
            <a:off x="297711" y="1377696"/>
            <a:ext cx="4869712" cy="2020186"/>
          </a:xfrm>
          <a:prstGeom prst="rect">
            <a:avLst/>
          </a:prstGeom>
        </p:spPr>
      </p:pic>
      <p:sp>
        <p:nvSpPr>
          <p:cNvPr id="6" name="TextBox 5">
            <a:extLst>
              <a:ext uri="{FF2B5EF4-FFF2-40B4-BE49-F238E27FC236}">
                <a16:creationId xmlns:a16="http://schemas.microsoft.com/office/drawing/2014/main" id="{94B17E4F-07D4-53DC-4B96-A38E37E0A261}"/>
              </a:ext>
            </a:extLst>
          </p:cNvPr>
          <p:cNvSpPr txBox="1"/>
          <p:nvPr/>
        </p:nvSpPr>
        <p:spPr>
          <a:xfrm>
            <a:off x="5957777" y="1265735"/>
            <a:ext cx="2881423" cy="2893100"/>
          </a:xfrm>
          <a:prstGeom prst="rect">
            <a:avLst/>
          </a:prstGeom>
          <a:noFill/>
        </p:spPr>
        <p:txBody>
          <a:bodyPr wrap="square" rtlCol="0">
            <a:spAutoFit/>
          </a:bodyPr>
          <a:lstStyle/>
          <a:p>
            <a:r>
              <a:rPr lang="en-SG" sz="2000" b="1" dirty="0"/>
              <a:t>8 states:</a:t>
            </a:r>
          </a:p>
          <a:p>
            <a:r>
              <a:rPr lang="en-SG" dirty="0"/>
              <a:t>0000 </a:t>
            </a:r>
            <a:r>
              <a:rPr lang="en-SG" dirty="0">
                <a:sym typeface="Wingdings" panose="05000000000000000000" pitchFamily="2" charset="2"/>
              </a:rPr>
              <a:t></a:t>
            </a:r>
          </a:p>
          <a:p>
            <a:r>
              <a:rPr lang="en-SG" dirty="0">
                <a:sym typeface="Wingdings" panose="05000000000000000000" pitchFamily="2" charset="2"/>
              </a:rPr>
              <a:t>1000 </a:t>
            </a:r>
          </a:p>
          <a:p>
            <a:r>
              <a:rPr lang="en-SG" dirty="0">
                <a:sym typeface="Wingdings" panose="05000000000000000000" pitchFamily="2" charset="2"/>
              </a:rPr>
              <a:t>1100 </a:t>
            </a:r>
          </a:p>
          <a:p>
            <a:r>
              <a:rPr lang="en-SG" dirty="0">
                <a:sym typeface="Wingdings" panose="05000000000000000000" pitchFamily="2" charset="2"/>
              </a:rPr>
              <a:t>1110 </a:t>
            </a:r>
          </a:p>
          <a:p>
            <a:r>
              <a:rPr lang="en-SG" dirty="0">
                <a:sym typeface="Wingdings" panose="05000000000000000000" pitchFamily="2" charset="2"/>
              </a:rPr>
              <a:t>1111 </a:t>
            </a:r>
          </a:p>
          <a:p>
            <a:r>
              <a:rPr lang="en-SG" dirty="0">
                <a:sym typeface="Wingdings" panose="05000000000000000000" pitchFamily="2" charset="2"/>
              </a:rPr>
              <a:t>0111 </a:t>
            </a:r>
          </a:p>
          <a:p>
            <a:r>
              <a:rPr lang="en-SG" dirty="0">
                <a:sym typeface="Wingdings" panose="05000000000000000000" pitchFamily="2" charset="2"/>
              </a:rPr>
              <a:t>0011 </a:t>
            </a:r>
          </a:p>
          <a:p>
            <a:r>
              <a:rPr lang="en-SG" dirty="0">
                <a:sym typeface="Wingdings" panose="05000000000000000000" pitchFamily="2" charset="2"/>
              </a:rPr>
              <a:t>0001  </a:t>
            </a:r>
          </a:p>
          <a:p>
            <a:r>
              <a:rPr lang="en-SG" dirty="0">
                <a:sym typeface="Wingdings" panose="05000000000000000000" pitchFamily="2" charset="2"/>
              </a:rPr>
              <a:t>back to 0000 and recycle</a:t>
            </a:r>
          </a:p>
        </p:txBody>
      </p:sp>
      <p:sp>
        <p:nvSpPr>
          <p:cNvPr id="7" name="TextBox 6">
            <a:extLst>
              <a:ext uri="{FF2B5EF4-FFF2-40B4-BE49-F238E27FC236}">
                <a16:creationId xmlns:a16="http://schemas.microsoft.com/office/drawing/2014/main" id="{95435374-D4F7-4474-6686-00211C105B9B}"/>
              </a:ext>
            </a:extLst>
          </p:cNvPr>
          <p:cNvSpPr txBox="1"/>
          <p:nvPr/>
        </p:nvSpPr>
        <p:spPr>
          <a:xfrm>
            <a:off x="478465" y="4026498"/>
            <a:ext cx="7985051" cy="1231106"/>
          </a:xfrm>
          <a:prstGeom prst="rect">
            <a:avLst/>
          </a:prstGeom>
          <a:noFill/>
        </p:spPr>
        <p:txBody>
          <a:bodyPr wrap="square" rtlCol="0">
            <a:spAutoFit/>
          </a:bodyPr>
          <a:lstStyle/>
          <a:p>
            <a:r>
              <a:rPr lang="en-SG" sz="2000" b="1" dirty="0"/>
              <a:t>Observation:</a:t>
            </a:r>
          </a:p>
          <a:p>
            <a:r>
              <a:rPr lang="en-SG" dirty="0"/>
              <a:t>For all of the states we have a “boundary” where the string of 1’s end and the string of 0’s begin, or where the string of 0’s end and the string of 1’s begin. Thus we only need to test the bits at the boundary for each state.</a:t>
            </a:r>
          </a:p>
        </p:txBody>
      </p:sp>
      <p:sp>
        <p:nvSpPr>
          <p:cNvPr id="8" name="TextBox 7">
            <a:extLst>
              <a:ext uri="{FF2B5EF4-FFF2-40B4-BE49-F238E27FC236}">
                <a16:creationId xmlns:a16="http://schemas.microsoft.com/office/drawing/2014/main" id="{AB031B59-D79D-7F86-9317-A77BA27DAD23}"/>
              </a:ext>
            </a:extLst>
          </p:cNvPr>
          <p:cNvSpPr txBox="1"/>
          <p:nvPr/>
        </p:nvSpPr>
        <p:spPr>
          <a:xfrm>
            <a:off x="524338" y="5394044"/>
            <a:ext cx="3494769" cy="1200329"/>
          </a:xfrm>
          <a:prstGeom prst="rect">
            <a:avLst/>
          </a:prstGeom>
          <a:noFill/>
        </p:spPr>
        <p:txBody>
          <a:bodyPr wrap="square" rtlCol="0">
            <a:spAutoFit/>
          </a:bodyPr>
          <a:lstStyle/>
          <a:p>
            <a:r>
              <a:rPr lang="en-SG" sz="2400" dirty="0"/>
              <a:t>State 1: </a:t>
            </a:r>
            <a:r>
              <a:rPr lang="en-SG" sz="2400" dirty="0">
                <a:solidFill>
                  <a:srgbClr val="C00000"/>
                </a:solidFill>
              </a:rPr>
              <a:t>10</a:t>
            </a:r>
            <a:r>
              <a:rPr lang="en-SG" sz="2400" dirty="0"/>
              <a:t>00</a:t>
            </a:r>
          </a:p>
          <a:p>
            <a:r>
              <a:rPr lang="en-SG" sz="2400" dirty="0"/>
              <a:t>Boundary is at A and B.</a:t>
            </a:r>
          </a:p>
          <a:p>
            <a:r>
              <a:rPr lang="en-SG" sz="2400" dirty="0"/>
              <a:t>State(1) = </a:t>
            </a:r>
            <a:r>
              <a:rPr lang="en-SG" sz="2400" dirty="0">
                <a:solidFill>
                  <a:srgbClr val="C00000"/>
                </a:solidFill>
              </a:rPr>
              <a:t>A.B’</a:t>
            </a:r>
          </a:p>
        </p:txBody>
      </p:sp>
      <p:sp>
        <p:nvSpPr>
          <p:cNvPr id="9" name="TextBox 8">
            <a:extLst>
              <a:ext uri="{FF2B5EF4-FFF2-40B4-BE49-F238E27FC236}">
                <a16:creationId xmlns:a16="http://schemas.microsoft.com/office/drawing/2014/main" id="{32E1D5E4-9D6C-1F46-56C1-CBC09DB29734}"/>
              </a:ext>
            </a:extLst>
          </p:cNvPr>
          <p:cNvSpPr txBox="1"/>
          <p:nvPr/>
        </p:nvSpPr>
        <p:spPr>
          <a:xfrm>
            <a:off x="4596809" y="5394044"/>
            <a:ext cx="3622158" cy="1200329"/>
          </a:xfrm>
          <a:prstGeom prst="rect">
            <a:avLst/>
          </a:prstGeom>
          <a:noFill/>
        </p:spPr>
        <p:txBody>
          <a:bodyPr wrap="square" rtlCol="0">
            <a:spAutoFit/>
          </a:bodyPr>
          <a:lstStyle/>
          <a:p>
            <a:r>
              <a:rPr lang="en-SG" sz="2400" dirty="0"/>
              <a:t>State 2: 1</a:t>
            </a:r>
            <a:r>
              <a:rPr lang="en-SG" sz="2400" dirty="0">
                <a:solidFill>
                  <a:srgbClr val="C00000"/>
                </a:solidFill>
              </a:rPr>
              <a:t>10</a:t>
            </a:r>
            <a:r>
              <a:rPr lang="en-SG" sz="2400" dirty="0"/>
              <a:t>0</a:t>
            </a:r>
          </a:p>
          <a:p>
            <a:r>
              <a:rPr lang="en-SG" sz="2400" dirty="0"/>
              <a:t>Boundary is at B and C.</a:t>
            </a:r>
          </a:p>
          <a:p>
            <a:r>
              <a:rPr lang="en-SG" sz="2400" dirty="0"/>
              <a:t>State(2) = </a:t>
            </a:r>
            <a:r>
              <a:rPr lang="en-SG" sz="2400" dirty="0">
                <a:solidFill>
                  <a:srgbClr val="C00000"/>
                </a:solidFill>
              </a:rPr>
              <a:t>B.C’</a:t>
            </a:r>
          </a:p>
        </p:txBody>
      </p:sp>
    </p:spTree>
    <p:extLst>
      <p:ext uri="{BB962C8B-B14F-4D97-AF65-F5344CB8AC3E}">
        <p14:creationId xmlns:p14="http://schemas.microsoft.com/office/powerpoint/2010/main" val="2003285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ssolv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dissolv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dissolv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dissolv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dissolv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dissolve">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dissolve">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964100"/>
            <a:ext cx="6751637" cy="1143000"/>
          </a:xfrm>
        </p:spPr>
        <p:txBody>
          <a:bodyPr/>
          <a:lstStyle/>
          <a:p>
            <a:pPr algn="ctr" eaLnBrk="1" hangingPunct="1"/>
            <a:r>
              <a:rPr lang="en-GB">
                <a:solidFill>
                  <a:srgbClr val="9933FF"/>
                </a:solidFill>
                <a:latin typeface="+mn-lt"/>
              </a:rPr>
              <a:t>End of File</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1" y="524656"/>
            <a:ext cx="8574887" cy="644577"/>
          </a:xfrm>
        </p:spPr>
        <p:txBody>
          <a:bodyPr>
            <a:normAutofit/>
          </a:bodyPr>
          <a:lstStyle/>
          <a:p>
            <a:pPr marL="1976438" indent="-1976438"/>
            <a:r>
              <a:rPr lang="en-GB" sz="3600" dirty="0">
                <a:solidFill>
                  <a:srgbClr val="0000FF"/>
                </a:solidFill>
              </a:rPr>
              <a:t>3.1 Active-Low </a:t>
            </a:r>
            <a:r>
              <a:rPr lang="en-GB" sz="3600" i="1" dirty="0">
                <a:solidFill>
                  <a:srgbClr val="0000FF"/>
                </a:solidFill>
              </a:rPr>
              <a:t>S-R</a:t>
            </a:r>
            <a:r>
              <a:rPr lang="en-GB" sz="3600" dirty="0">
                <a:solidFill>
                  <a:srgbClr val="0000FF"/>
                </a:solidFill>
              </a:rPr>
              <a:t> Latch</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57" name="Rectangle 3"/>
          <p:cNvSpPr txBox="1">
            <a:spLocks noChangeArrowheads="1"/>
          </p:cNvSpPr>
          <p:nvPr/>
        </p:nvSpPr>
        <p:spPr>
          <a:xfrm>
            <a:off x="457200" y="1143000"/>
            <a:ext cx="8229600" cy="1752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638" indent="-274638" fontAlgn="auto">
              <a:spcAft>
                <a:spcPts val="0"/>
              </a:spcAft>
              <a:buSzPct val="100000"/>
              <a:buFont typeface="Wingdings" panose="05000000000000000000" pitchFamily="2" charset="2"/>
              <a:buChar char="§"/>
            </a:pPr>
            <a:r>
              <a:rPr lang="en-US" sz="1800" dirty="0"/>
              <a:t>(You may skip this slide.)</a:t>
            </a:r>
          </a:p>
          <a:p>
            <a:pPr marL="274638" indent="-274638" fontAlgn="auto">
              <a:spcAft>
                <a:spcPts val="0"/>
              </a:spcAft>
              <a:buSzPct val="100000"/>
              <a:buFont typeface="Wingdings" panose="05000000000000000000" pitchFamily="2" charset="2"/>
              <a:buChar char="§"/>
            </a:pPr>
            <a:r>
              <a:rPr lang="en-US" sz="1800" dirty="0"/>
              <a:t>What we have seen is </a:t>
            </a:r>
            <a:r>
              <a:rPr lang="en-US" sz="1800" dirty="0">
                <a:solidFill>
                  <a:srgbClr val="0000CC"/>
                </a:solidFill>
              </a:rPr>
              <a:t>active-high input </a:t>
            </a:r>
            <a:r>
              <a:rPr lang="en-US" sz="1800" i="1" dirty="0"/>
              <a:t>S-R</a:t>
            </a:r>
            <a:r>
              <a:rPr lang="en-US" sz="1800" dirty="0"/>
              <a:t> latch. </a:t>
            </a:r>
          </a:p>
          <a:p>
            <a:pPr marL="274638" indent="-274638" fontAlgn="auto">
              <a:spcAft>
                <a:spcPts val="0"/>
              </a:spcAft>
              <a:buSzPct val="100000"/>
              <a:buFont typeface="Wingdings" panose="05000000000000000000" pitchFamily="2" charset="2"/>
              <a:buChar char="§"/>
            </a:pPr>
            <a:r>
              <a:rPr lang="en-US" sz="1800" dirty="0"/>
              <a:t>There are </a:t>
            </a:r>
            <a:r>
              <a:rPr lang="en-US" sz="1800" dirty="0">
                <a:solidFill>
                  <a:srgbClr val="0000CC"/>
                </a:solidFill>
              </a:rPr>
              <a:t>active-low input</a:t>
            </a:r>
            <a:r>
              <a:rPr lang="en-US" sz="1800" dirty="0"/>
              <a:t> </a:t>
            </a:r>
            <a:r>
              <a:rPr lang="en-US" sz="1800" i="1" dirty="0"/>
              <a:t>S-R</a:t>
            </a:r>
            <a:r>
              <a:rPr lang="en-US" sz="1800" dirty="0"/>
              <a:t> latches, where NAND gates are used instead. See diagram on the left below.</a:t>
            </a:r>
          </a:p>
        </p:txBody>
      </p:sp>
      <p:grpSp>
        <p:nvGrpSpPr>
          <p:cNvPr id="58" name="Group 99"/>
          <p:cNvGrpSpPr>
            <a:grpSpLocks/>
          </p:cNvGrpSpPr>
          <p:nvPr/>
        </p:nvGrpSpPr>
        <p:grpSpPr bwMode="auto">
          <a:xfrm>
            <a:off x="1371600" y="2438400"/>
            <a:ext cx="2403475" cy="1368425"/>
            <a:chOff x="2016" y="2544"/>
            <a:chExt cx="1514" cy="862"/>
          </a:xfrm>
        </p:grpSpPr>
        <p:sp>
          <p:nvSpPr>
            <p:cNvPr id="65" name="Line 13"/>
            <p:cNvSpPr>
              <a:spLocks noChangeShapeType="1"/>
            </p:cNvSpPr>
            <p:nvPr/>
          </p:nvSpPr>
          <p:spPr bwMode="auto">
            <a:xfrm>
              <a:off x="2217" y="2663"/>
              <a:ext cx="336" cy="0"/>
            </a:xfrm>
            <a:prstGeom prst="line">
              <a:avLst/>
            </a:prstGeom>
            <a:noFill/>
            <a:ln w="19050">
              <a:solidFill>
                <a:schemeClr val="tx1"/>
              </a:solidFill>
              <a:round/>
              <a:headEnd/>
              <a:tailEnd/>
            </a:ln>
          </p:spPr>
          <p:txBody>
            <a:bodyPr wrap="none" anchor="ctr"/>
            <a:lstStyle/>
            <a:p>
              <a:endParaRPr lang="en-US"/>
            </a:p>
          </p:txBody>
        </p:sp>
        <p:sp>
          <p:nvSpPr>
            <p:cNvPr id="111" name="Line 14"/>
            <p:cNvSpPr>
              <a:spLocks noChangeShapeType="1"/>
            </p:cNvSpPr>
            <p:nvPr/>
          </p:nvSpPr>
          <p:spPr bwMode="auto">
            <a:xfrm>
              <a:off x="2217" y="3287"/>
              <a:ext cx="336" cy="0"/>
            </a:xfrm>
            <a:prstGeom prst="line">
              <a:avLst/>
            </a:prstGeom>
            <a:noFill/>
            <a:ln w="19050">
              <a:solidFill>
                <a:schemeClr val="tx1"/>
              </a:solidFill>
              <a:round/>
              <a:headEnd/>
              <a:tailEnd/>
            </a:ln>
          </p:spPr>
          <p:txBody>
            <a:bodyPr wrap="none" anchor="ctr"/>
            <a:lstStyle/>
            <a:p>
              <a:endParaRPr lang="en-US"/>
            </a:p>
          </p:txBody>
        </p:sp>
        <p:sp>
          <p:nvSpPr>
            <p:cNvPr id="112" name="Line 15"/>
            <p:cNvSpPr>
              <a:spLocks noChangeShapeType="1"/>
            </p:cNvSpPr>
            <p:nvPr/>
          </p:nvSpPr>
          <p:spPr bwMode="auto">
            <a:xfrm>
              <a:off x="2409" y="2807"/>
              <a:ext cx="144" cy="0"/>
            </a:xfrm>
            <a:prstGeom prst="line">
              <a:avLst/>
            </a:prstGeom>
            <a:noFill/>
            <a:ln w="19050">
              <a:solidFill>
                <a:schemeClr val="tx1"/>
              </a:solidFill>
              <a:round/>
              <a:headEnd/>
              <a:tailEnd/>
            </a:ln>
          </p:spPr>
          <p:txBody>
            <a:bodyPr wrap="none" anchor="ctr"/>
            <a:lstStyle/>
            <a:p>
              <a:endParaRPr lang="en-US"/>
            </a:p>
          </p:txBody>
        </p:sp>
        <p:sp>
          <p:nvSpPr>
            <p:cNvPr id="113" name="Line 16"/>
            <p:cNvSpPr>
              <a:spLocks noChangeShapeType="1"/>
            </p:cNvSpPr>
            <p:nvPr/>
          </p:nvSpPr>
          <p:spPr bwMode="auto">
            <a:xfrm>
              <a:off x="2409" y="3143"/>
              <a:ext cx="144" cy="0"/>
            </a:xfrm>
            <a:prstGeom prst="line">
              <a:avLst/>
            </a:prstGeom>
            <a:noFill/>
            <a:ln w="19050">
              <a:solidFill>
                <a:schemeClr val="tx1"/>
              </a:solidFill>
              <a:round/>
              <a:headEnd/>
              <a:tailEnd/>
            </a:ln>
          </p:spPr>
          <p:txBody>
            <a:bodyPr wrap="none" anchor="ctr"/>
            <a:lstStyle/>
            <a:p>
              <a:endParaRPr lang="en-US"/>
            </a:p>
          </p:txBody>
        </p:sp>
        <p:sp>
          <p:nvSpPr>
            <p:cNvPr id="114" name="Line 17"/>
            <p:cNvSpPr>
              <a:spLocks noChangeShapeType="1"/>
            </p:cNvSpPr>
            <p:nvPr/>
          </p:nvSpPr>
          <p:spPr bwMode="auto">
            <a:xfrm rot="5400000">
              <a:off x="2361" y="2855"/>
              <a:ext cx="96" cy="0"/>
            </a:xfrm>
            <a:prstGeom prst="line">
              <a:avLst/>
            </a:prstGeom>
            <a:noFill/>
            <a:ln w="19050">
              <a:solidFill>
                <a:schemeClr val="tx1"/>
              </a:solidFill>
              <a:round/>
              <a:headEnd/>
              <a:tailEnd/>
            </a:ln>
          </p:spPr>
          <p:txBody>
            <a:bodyPr wrap="none" anchor="ctr"/>
            <a:lstStyle/>
            <a:p>
              <a:endParaRPr lang="en-US"/>
            </a:p>
          </p:txBody>
        </p:sp>
        <p:sp>
          <p:nvSpPr>
            <p:cNvPr id="115" name="Line 18"/>
            <p:cNvSpPr>
              <a:spLocks noChangeShapeType="1"/>
            </p:cNvSpPr>
            <p:nvPr/>
          </p:nvSpPr>
          <p:spPr bwMode="auto">
            <a:xfrm rot="5400000">
              <a:off x="2361" y="3095"/>
              <a:ext cx="96" cy="0"/>
            </a:xfrm>
            <a:prstGeom prst="line">
              <a:avLst/>
            </a:prstGeom>
            <a:noFill/>
            <a:ln w="19050">
              <a:solidFill>
                <a:schemeClr val="tx1"/>
              </a:solidFill>
              <a:round/>
              <a:headEnd/>
              <a:tailEnd/>
            </a:ln>
          </p:spPr>
          <p:txBody>
            <a:bodyPr wrap="none" anchor="ctr"/>
            <a:lstStyle/>
            <a:p>
              <a:endParaRPr lang="en-US"/>
            </a:p>
          </p:txBody>
        </p:sp>
        <p:sp>
          <p:nvSpPr>
            <p:cNvPr id="116" name="Line 19"/>
            <p:cNvSpPr>
              <a:spLocks noChangeShapeType="1"/>
            </p:cNvSpPr>
            <p:nvPr/>
          </p:nvSpPr>
          <p:spPr bwMode="auto">
            <a:xfrm>
              <a:off x="2908" y="2732"/>
              <a:ext cx="336" cy="0"/>
            </a:xfrm>
            <a:prstGeom prst="line">
              <a:avLst/>
            </a:prstGeom>
            <a:noFill/>
            <a:ln w="19050">
              <a:solidFill>
                <a:schemeClr val="tx1"/>
              </a:solidFill>
              <a:round/>
              <a:headEnd/>
              <a:tailEnd/>
            </a:ln>
          </p:spPr>
          <p:txBody>
            <a:bodyPr wrap="none" anchor="ctr"/>
            <a:lstStyle/>
            <a:p>
              <a:endParaRPr lang="en-US"/>
            </a:p>
          </p:txBody>
        </p:sp>
        <p:sp>
          <p:nvSpPr>
            <p:cNvPr id="117" name="Line 20"/>
            <p:cNvSpPr>
              <a:spLocks noChangeShapeType="1"/>
            </p:cNvSpPr>
            <p:nvPr/>
          </p:nvSpPr>
          <p:spPr bwMode="auto">
            <a:xfrm>
              <a:off x="2928" y="3217"/>
              <a:ext cx="336" cy="0"/>
            </a:xfrm>
            <a:prstGeom prst="line">
              <a:avLst/>
            </a:prstGeom>
            <a:noFill/>
            <a:ln w="19050">
              <a:solidFill>
                <a:schemeClr val="tx1"/>
              </a:solidFill>
              <a:round/>
              <a:headEnd/>
              <a:tailEnd/>
            </a:ln>
          </p:spPr>
          <p:txBody>
            <a:bodyPr wrap="none" anchor="ctr"/>
            <a:lstStyle/>
            <a:p>
              <a:endParaRPr lang="en-US"/>
            </a:p>
          </p:txBody>
        </p:sp>
        <p:sp>
          <p:nvSpPr>
            <p:cNvPr id="118" name="Line 21"/>
            <p:cNvSpPr>
              <a:spLocks noChangeShapeType="1"/>
            </p:cNvSpPr>
            <p:nvPr/>
          </p:nvSpPr>
          <p:spPr bwMode="auto">
            <a:xfrm rot="5400000">
              <a:off x="2963" y="3152"/>
              <a:ext cx="146" cy="0"/>
            </a:xfrm>
            <a:prstGeom prst="line">
              <a:avLst/>
            </a:prstGeom>
            <a:noFill/>
            <a:ln w="19050">
              <a:solidFill>
                <a:schemeClr val="tx1"/>
              </a:solidFill>
              <a:round/>
              <a:headEnd/>
              <a:tailEnd/>
            </a:ln>
          </p:spPr>
          <p:txBody>
            <a:bodyPr wrap="none" anchor="ctr"/>
            <a:lstStyle/>
            <a:p>
              <a:endParaRPr lang="en-US"/>
            </a:p>
          </p:txBody>
        </p:sp>
        <p:sp>
          <p:nvSpPr>
            <p:cNvPr id="119" name="Line 22"/>
            <p:cNvSpPr>
              <a:spLocks noChangeShapeType="1"/>
            </p:cNvSpPr>
            <p:nvPr/>
          </p:nvSpPr>
          <p:spPr bwMode="auto">
            <a:xfrm rot="5400000">
              <a:off x="2975" y="2807"/>
              <a:ext cx="139" cy="0"/>
            </a:xfrm>
            <a:prstGeom prst="line">
              <a:avLst/>
            </a:prstGeom>
            <a:noFill/>
            <a:ln w="19050">
              <a:solidFill>
                <a:schemeClr val="tx1"/>
              </a:solidFill>
              <a:round/>
              <a:headEnd/>
              <a:tailEnd/>
            </a:ln>
          </p:spPr>
          <p:txBody>
            <a:bodyPr wrap="none" anchor="ctr"/>
            <a:lstStyle/>
            <a:p>
              <a:endParaRPr lang="en-US"/>
            </a:p>
          </p:txBody>
        </p:sp>
        <p:sp>
          <p:nvSpPr>
            <p:cNvPr id="120" name="Line 31"/>
            <p:cNvSpPr>
              <a:spLocks noChangeShapeType="1"/>
            </p:cNvSpPr>
            <p:nvPr/>
          </p:nvSpPr>
          <p:spPr bwMode="auto">
            <a:xfrm>
              <a:off x="2404" y="2900"/>
              <a:ext cx="633" cy="180"/>
            </a:xfrm>
            <a:prstGeom prst="line">
              <a:avLst/>
            </a:prstGeom>
            <a:noFill/>
            <a:ln w="19050">
              <a:solidFill>
                <a:schemeClr val="tx1"/>
              </a:solidFill>
              <a:round/>
              <a:headEnd/>
              <a:tailEnd/>
            </a:ln>
          </p:spPr>
          <p:txBody>
            <a:bodyPr wrap="none" anchor="ctr"/>
            <a:lstStyle/>
            <a:p>
              <a:endParaRPr lang="en-US"/>
            </a:p>
          </p:txBody>
        </p:sp>
        <p:sp>
          <p:nvSpPr>
            <p:cNvPr id="121" name="Line 32"/>
            <p:cNvSpPr>
              <a:spLocks noChangeShapeType="1"/>
            </p:cNvSpPr>
            <p:nvPr/>
          </p:nvSpPr>
          <p:spPr bwMode="auto">
            <a:xfrm flipH="1">
              <a:off x="2405" y="2873"/>
              <a:ext cx="633" cy="180"/>
            </a:xfrm>
            <a:prstGeom prst="line">
              <a:avLst/>
            </a:prstGeom>
            <a:noFill/>
            <a:ln w="19050">
              <a:solidFill>
                <a:schemeClr val="tx1"/>
              </a:solidFill>
              <a:round/>
              <a:headEnd/>
              <a:tailEnd/>
            </a:ln>
          </p:spPr>
          <p:txBody>
            <a:bodyPr wrap="none" anchor="ctr"/>
            <a:lstStyle/>
            <a:p>
              <a:endParaRPr lang="en-US"/>
            </a:p>
          </p:txBody>
        </p:sp>
        <p:sp>
          <p:nvSpPr>
            <p:cNvPr id="122" name="Oval 33"/>
            <p:cNvSpPr>
              <a:spLocks noChangeArrowheads="1"/>
            </p:cNvSpPr>
            <p:nvPr/>
          </p:nvSpPr>
          <p:spPr bwMode="auto">
            <a:xfrm>
              <a:off x="3005" y="3195"/>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123" name="Oval 34"/>
            <p:cNvSpPr>
              <a:spLocks noChangeArrowheads="1"/>
            </p:cNvSpPr>
            <p:nvPr/>
          </p:nvSpPr>
          <p:spPr bwMode="auto">
            <a:xfrm>
              <a:off x="3008" y="2712"/>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124" name="Text Box 35"/>
            <p:cNvSpPr txBox="1">
              <a:spLocks noChangeArrowheads="1"/>
            </p:cNvSpPr>
            <p:nvPr/>
          </p:nvSpPr>
          <p:spPr bwMode="auto">
            <a:xfrm>
              <a:off x="2016" y="2544"/>
              <a:ext cx="216" cy="231"/>
            </a:xfrm>
            <a:prstGeom prst="rect">
              <a:avLst/>
            </a:prstGeom>
            <a:noFill/>
            <a:ln w="9525">
              <a:noFill/>
              <a:miter lim="800000"/>
              <a:headEnd/>
              <a:tailEnd/>
            </a:ln>
          </p:spPr>
          <p:txBody>
            <a:bodyPr>
              <a:spAutoFit/>
            </a:bodyPr>
            <a:lstStyle/>
            <a:p>
              <a:pPr eaLnBrk="0" hangingPunct="0">
                <a:spcBef>
                  <a:spcPct val="50000"/>
                </a:spcBef>
              </a:pPr>
              <a:r>
                <a:rPr lang="en-GB" i="1"/>
                <a:t>S</a:t>
              </a:r>
              <a:endParaRPr lang="en-GB"/>
            </a:p>
          </p:txBody>
        </p:sp>
        <p:sp>
          <p:nvSpPr>
            <p:cNvPr id="125" name="Text Box 36"/>
            <p:cNvSpPr txBox="1">
              <a:spLocks noChangeArrowheads="1"/>
            </p:cNvSpPr>
            <p:nvPr/>
          </p:nvSpPr>
          <p:spPr bwMode="auto">
            <a:xfrm>
              <a:off x="2025" y="3175"/>
              <a:ext cx="216" cy="231"/>
            </a:xfrm>
            <a:prstGeom prst="rect">
              <a:avLst/>
            </a:prstGeom>
            <a:noFill/>
            <a:ln w="9525">
              <a:noFill/>
              <a:miter lim="800000"/>
              <a:headEnd/>
              <a:tailEnd/>
            </a:ln>
          </p:spPr>
          <p:txBody>
            <a:bodyPr>
              <a:spAutoFit/>
            </a:bodyPr>
            <a:lstStyle/>
            <a:p>
              <a:pPr eaLnBrk="0" hangingPunct="0">
                <a:spcBef>
                  <a:spcPct val="50000"/>
                </a:spcBef>
              </a:pPr>
              <a:r>
                <a:rPr lang="en-GB" i="1"/>
                <a:t>R</a:t>
              </a:r>
              <a:endParaRPr lang="en-GB"/>
            </a:p>
          </p:txBody>
        </p:sp>
        <p:sp>
          <p:nvSpPr>
            <p:cNvPr id="126" name="Text Box 37"/>
            <p:cNvSpPr txBox="1">
              <a:spLocks noChangeArrowheads="1"/>
            </p:cNvSpPr>
            <p:nvPr/>
          </p:nvSpPr>
          <p:spPr bwMode="auto">
            <a:xfrm>
              <a:off x="3263" y="2620"/>
              <a:ext cx="267" cy="231"/>
            </a:xfrm>
            <a:prstGeom prst="rect">
              <a:avLst/>
            </a:prstGeom>
            <a:noFill/>
            <a:ln w="9525">
              <a:noFill/>
              <a:miter lim="800000"/>
              <a:headEnd/>
              <a:tailEnd/>
            </a:ln>
          </p:spPr>
          <p:txBody>
            <a:bodyPr>
              <a:spAutoFit/>
            </a:bodyPr>
            <a:lstStyle/>
            <a:p>
              <a:pPr eaLnBrk="0" hangingPunct="0">
                <a:spcBef>
                  <a:spcPct val="50000"/>
                </a:spcBef>
              </a:pPr>
              <a:r>
                <a:rPr lang="en-GB" i="1"/>
                <a:t>Q</a:t>
              </a:r>
              <a:endParaRPr lang="en-GB"/>
            </a:p>
          </p:txBody>
        </p:sp>
        <p:sp>
          <p:nvSpPr>
            <p:cNvPr id="127" name="Text Box 38"/>
            <p:cNvSpPr txBox="1">
              <a:spLocks noChangeArrowheads="1"/>
            </p:cNvSpPr>
            <p:nvPr/>
          </p:nvSpPr>
          <p:spPr bwMode="auto">
            <a:xfrm>
              <a:off x="3250" y="3092"/>
              <a:ext cx="267" cy="231"/>
            </a:xfrm>
            <a:prstGeom prst="rect">
              <a:avLst/>
            </a:prstGeom>
            <a:noFill/>
            <a:ln w="9525">
              <a:noFill/>
              <a:miter lim="800000"/>
              <a:headEnd/>
              <a:tailEnd/>
            </a:ln>
          </p:spPr>
          <p:txBody>
            <a:bodyPr>
              <a:spAutoFit/>
            </a:bodyPr>
            <a:lstStyle/>
            <a:p>
              <a:pPr eaLnBrk="0" hangingPunct="0">
                <a:spcBef>
                  <a:spcPct val="50000"/>
                </a:spcBef>
              </a:pPr>
              <a:r>
                <a:rPr lang="en-GB" i="1"/>
                <a:t>Q'</a:t>
              </a:r>
              <a:endParaRPr lang="en-GB"/>
            </a:p>
          </p:txBody>
        </p:sp>
        <p:grpSp>
          <p:nvGrpSpPr>
            <p:cNvPr id="128" name="Group 93"/>
            <p:cNvGrpSpPr>
              <a:grpSpLocks/>
            </p:cNvGrpSpPr>
            <p:nvPr/>
          </p:nvGrpSpPr>
          <p:grpSpPr bwMode="auto">
            <a:xfrm>
              <a:off x="2533" y="2619"/>
              <a:ext cx="392" cy="228"/>
              <a:chOff x="4286" y="1968"/>
              <a:chExt cx="392" cy="228"/>
            </a:xfrm>
          </p:grpSpPr>
          <p:sp>
            <p:nvSpPr>
              <p:cNvPr id="132" name="Oval 94"/>
              <p:cNvSpPr>
                <a:spLocks noChangeArrowheads="1"/>
              </p:cNvSpPr>
              <p:nvPr/>
            </p:nvSpPr>
            <p:spPr bwMode="auto">
              <a:xfrm>
                <a:off x="4600" y="2038"/>
                <a:ext cx="78" cy="77"/>
              </a:xfrm>
              <a:prstGeom prst="ellipse">
                <a:avLst/>
              </a:prstGeom>
              <a:solidFill>
                <a:schemeClr val="bg1"/>
              </a:solidFill>
              <a:ln w="25400">
                <a:solidFill>
                  <a:schemeClr val="tx1"/>
                </a:solidFill>
                <a:round/>
                <a:headEnd/>
                <a:tailEnd/>
              </a:ln>
            </p:spPr>
            <p:txBody>
              <a:bodyPr wrap="none" anchor="ctr"/>
              <a:lstStyle/>
              <a:p>
                <a:endParaRPr lang="en-US"/>
              </a:p>
            </p:txBody>
          </p:sp>
          <p:sp>
            <p:nvSpPr>
              <p:cNvPr id="133" name="AutoShape 95"/>
              <p:cNvSpPr>
                <a:spLocks noChangeArrowheads="1"/>
              </p:cNvSpPr>
              <p:nvPr/>
            </p:nvSpPr>
            <p:spPr bwMode="auto">
              <a:xfrm>
                <a:off x="4286" y="1968"/>
                <a:ext cx="299" cy="228"/>
              </a:xfrm>
              <a:prstGeom prst="flowChartDelay">
                <a:avLst/>
              </a:prstGeom>
              <a:solidFill>
                <a:schemeClr val="bg1"/>
              </a:solidFill>
              <a:ln w="25400">
                <a:solidFill>
                  <a:schemeClr val="tx1"/>
                </a:solidFill>
                <a:miter lim="800000"/>
                <a:headEnd/>
                <a:tailEnd/>
              </a:ln>
            </p:spPr>
            <p:txBody>
              <a:bodyPr wrap="none" anchor="ctr"/>
              <a:lstStyle/>
              <a:p>
                <a:endParaRPr lang="en-US"/>
              </a:p>
            </p:txBody>
          </p:sp>
        </p:grpSp>
        <p:grpSp>
          <p:nvGrpSpPr>
            <p:cNvPr id="129" name="Group 96"/>
            <p:cNvGrpSpPr>
              <a:grpSpLocks/>
            </p:cNvGrpSpPr>
            <p:nvPr/>
          </p:nvGrpSpPr>
          <p:grpSpPr bwMode="auto">
            <a:xfrm>
              <a:off x="2544" y="3106"/>
              <a:ext cx="392" cy="228"/>
              <a:chOff x="4286" y="1968"/>
              <a:chExt cx="392" cy="228"/>
            </a:xfrm>
          </p:grpSpPr>
          <p:sp>
            <p:nvSpPr>
              <p:cNvPr id="130" name="Oval 97"/>
              <p:cNvSpPr>
                <a:spLocks noChangeArrowheads="1"/>
              </p:cNvSpPr>
              <p:nvPr/>
            </p:nvSpPr>
            <p:spPr bwMode="auto">
              <a:xfrm>
                <a:off x="4600" y="2038"/>
                <a:ext cx="78" cy="77"/>
              </a:xfrm>
              <a:prstGeom prst="ellipse">
                <a:avLst/>
              </a:prstGeom>
              <a:solidFill>
                <a:schemeClr val="bg1"/>
              </a:solidFill>
              <a:ln w="25400">
                <a:solidFill>
                  <a:schemeClr val="tx1"/>
                </a:solidFill>
                <a:round/>
                <a:headEnd/>
                <a:tailEnd/>
              </a:ln>
            </p:spPr>
            <p:txBody>
              <a:bodyPr wrap="none" anchor="ctr"/>
              <a:lstStyle/>
              <a:p>
                <a:endParaRPr lang="en-US"/>
              </a:p>
            </p:txBody>
          </p:sp>
          <p:sp>
            <p:nvSpPr>
              <p:cNvPr id="131" name="AutoShape 98"/>
              <p:cNvSpPr>
                <a:spLocks noChangeArrowheads="1"/>
              </p:cNvSpPr>
              <p:nvPr/>
            </p:nvSpPr>
            <p:spPr bwMode="auto">
              <a:xfrm>
                <a:off x="4286" y="1968"/>
                <a:ext cx="299" cy="228"/>
              </a:xfrm>
              <a:prstGeom prst="flowChartDelay">
                <a:avLst/>
              </a:prstGeom>
              <a:solidFill>
                <a:schemeClr val="bg1"/>
              </a:solidFill>
              <a:ln w="25400">
                <a:solidFill>
                  <a:schemeClr val="tx1"/>
                </a:solidFill>
                <a:miter lim="800000"/>
                <a:headEnd/>
                <a:tailEnd/>
              </a:ln>
            </p:spPr>
            <p:txBody>
              <a:bodyPr wrap="none" anchor="ctr"/>
              <a:lstStyle/>
              <a:p>
                <a:endParaRPr lang="en-US"/>
              </a:p>
            </p:txBody>
          </p:sp>
        </p:grpSp>
      </p:grpSp>
      <p:sp>
        <p:nvSpPr>
          <p:cNvPr id="134" name="Rectangle 100"/>
          <p:cNvSpPr>
            <a:spLocks noChangeArrowheads="1"/>
          </p:cNvSpPr>
          <p:nvPr/>
        </p:nvSpPr>
        <p:spPr bwMode="auto">
          <a:xfrm>
            <a:off x="457200" y="3733800"/>
            <a:ext cx="8229600" cy="2667000"/>
          </a:xfrm>
          <a:prstGeom prst="rect">
            <a:avLst/>
          </a:prstGeom>
          <a:noFill/>
          <a:ln w="9525">
            <a:noFill/>
            <a:miter lim="800000"/>
            <a:headEnd/>
            <a:tailEnd/>
          </a:ln>
        </p:spPr>
        <p:txBody>
          <a:bodyPr/>
          <a:lstStyle/>
          <a:p>
            <a:pPr marL="274638" indent="-274638">
              <a:spcBef>
                <a:spcPct val="20000"/>
              </a:spcBef>
              <a:buClr>
                <a:schemeClr val="accent1"/>
              </a:buClr>
              <a:buSzPct val="100000"/>
              <a:buFont typeface="Wingdings" panose="05000000000000000000" pitchFamily="2" charset="2"/>
              <a:buChar char="§"/>
            </a:pPr>
            <a:r>
              <a:rPr lang="en-US" dirty="0"/>
              <a:t>In this case, </a:t>
            </a:r>
          </a:p>
          <a:p>
            <a:pPr marL="625475" lvl="1" indent="-280988">
              <a:spcBef>
                <a:spcPct val="20000"/>
              </a:spcBef>
              <a:buClr>
                <a:schemeClr val="bg1">
                  <a:lumMod val="65000"/>
                </a:schemeClr>
              </a:buClr>
              <a:buSzPct val="100000"/>
              <a:buFont typeface="Wingdings" panose="05000000000000000000" pitchFamily="2" charset="2"/>
              <a:buChar char="§"/>
            </a:pPr>
            <a:r>
              <a:rPr lang="en-US" sz="1600" dirty="0"/>
              <a:t>when </a:t>
            </a:r>
            <a:r>
              <a:rPr lang="en-US" sz="1600" i="1" dirty="0"/>
              <a:t>R</a:t>
            </a:r>
            <a:r>
              <a:rPr lang="en-US" sz="1600" dirty="0"/>
              <a:t>=0 and </a:t>
            </a:r>
            <a:r>
              <a:rPr lang="en-US" sz="1600" i="1" dirty="0"/>
              <a:t>S</a:t>
            </a:r>
            <a:r>
              <a:rPr lang="en-US" sz="1600" dirty="0"/>
              <a:t>=1, the latch is reset (i.e. Q becomes 0)</a:t>
            </a:r>
          </a:p>
          <a:p>
            <a:pPr marL="625475" lvl="1" indent="-280988">
              <a:spcBef>
                <a:spcPct val="20000"/>
              </a:spcBef>
              <a:buClr>
                <a:schemeClr val="bg1">
                  <a:lumMod val="65000"/>
                </a:schemeClr>
              </a:buClr>
              <a:buSzPct val="100000"/>
              <a:buFont typeface="Wingdings" panose="05000000000000000000" pitchFamily="2" charset="2"/>
              <a:buChar char="§"/>
            </a:pPr>
            <a:r>
              <a:rPr lang="en-US" sz="1600" dirty="0"/>
              <a:t>when </a:t>
            </a:r>
            <a:r>
              <a:rPr lang="en-US" sz="1600" i="1" dirty="0"/>
              <a:t>R</a:t>
            </a:r>
            <a:r>
              <a:rPr lang="en-US" sz="1600" dirty="0"/>
              <a:t>=1 and </a:t>
            </a:r>
            <a:r>
              <a:rPr lang="en-US" sz="1600" i="1" dirty="0"/>
              <a:t>S</a:t>
            </a:r>
            <a:r>
              <a:rPr lang="en-US" sz="1600" dirty="0"/>
              <a:t>=0, the latch is set (i.e. Q becomes 1)</a:t>
            </a:r>
          </a:p>
          <a:p>
            <a:pPr marL="625475" lvl="1" indent="-280988">
              <a:spcBef>
                <a:spcPct val="20000"/>
              </a:spcBef>
              <a:buClr>
                <a:schemeClr val="bg1">
                  <a:lumMod val="65000"/>
                </a:schemeClr>
              </a:buClr>
              <a:buSzPct val="100000"/>
              <a:buFont typeface="Wingdings" panose="05000000000000000000" pitchFamily="2" charset="2"/>
              <a:buChar char="§"/>
            </a:pPr>
            <a:r>
              <a:rPr lang="en-US" sz="1600" dirty="0"/>
              <a:t>when </a:t>
            </a:r>
            <a:r>
              <a:rPr lang="en-US" sz="1600" i="1" dirty="0"/>
              <a:t>S</a:t>
            </a:r>
            <a:r>
              <a:rPr lang="en-US" sz="1600" dirty="0"/>
              <a:t>=</a:t>
            </a:r>
            <a:r>
              <a:rPr lang="en-US" sz="1600" i="1" dirty="0"/>
              <a:t>R</a:t>
            </a:r>
            <a:r>
              <a:rPr lang="en-US" sz="1600" dirty="0"/>
              <a:t>=1, it is a no-change command.</a:t>
            </a:r>
          </a:p>
          <a:p>
            <a:pPr marL="625475" lvl="1" indent="-280988">
              <a:spcBef>
                <a:spcPct val="20000"/>
              </a:spcBef>
              <a:buClr>
                <a:schemeClr val="bg1">
                  <a:lumMod val="65000"/>
                </a:schemeClr>
              </a:buClr>
              <a:buSzPct val="100000"/>
              <a:buFont typeface="Wingdings" panose="05000000000000000000" pitchFamily="2" charset="2"/>
              <a:buChar char="§"/>
            </a:pPr>
            <a:r>
              <a:rPr lang="en-US" sz="1600" dirty="0"/>
              <a:t>when </a:t>
            </a:r>
            <a:r>
              <a:rPr lang="en-US" sz="1600" i="1" dirty="0"/>
              <a:t>S</a:t>
            </a:r>
            <a:r>
              <a:rPr lang="en-US" sz="1600" dirty="0"/>
              <a:t>=</a:t>
            </a:r>
            <a:r>
              <a:rPr lang="en-US" sz="1600" i="1" dirty="0"/>
              <a:t>R</a:t>
            </a:r>
            <a:r>
              <a:rPr lang="en-US" sz="1600" dirty="0"/>
              <a:t>=0, it is an invalid command.</a:t>
            </a:r>
          </a:p>
          <a:p>
            <a:pPr marL="274638" indent="-274638">
              <a:spcBef>
                <a:spcPct val="20000"/>
              </a:spcBef>
              <a:buClr>
                <a:schemeClr val="accent1"/>
              </a:buClr>
              <a:buSzPct val="100000"/>
              <a:buFont typeface="Wingdings" panose="05000000000000000000" pitchFamily="2" charset="2"/>
              <a:buChar char="§"/>
            </a:pPr>
            <a:r>
              <a:rPr lang="en-US" dirty="0"/>
              <a:t>Sometimes, we use the alternative gate diagram for the NAND gate. See diagram on the right above. (This appears in more complex latches/flip-flops in the later slides.)</a:t>
            </a:r>
          </a:p>
        </p:txBody>
      </p:sp>
      <p:grpSp>
        <p:nvGrpSpPr>
          <p:cNvPr id="135" name="Group 126"/>
          <p:cNvGrpSpPr>
            <a:grpSpLocks/>
          </p:cNvGrpSpPr>
          <p:nvPr/>
        </p:nvGrpSpPr>
        <p:grpSpPr bwMode="auto">
          <a:xfrm>
            <a:off x="4495800" y="2438400"/>
            <a:ext cx="2403475" cy="1368425"/>
            <a:chOff x="2928" y="1536"/>
            <a:chExt cx="1514" cy="862"/>
          </a:xfrm>
        </p:grpSpPr>
        <p:grpSp>
          <p:nvGrpSpPr>
            <p:cNvPr id="136" name="Group 57"/>
            <p:cNvGrpSpPr>
              <a:grpSpLocks/>
            </p:cNvGrpSpPr>
            <p:nvPr/>
          </p:nvGrpSpPr>
          <p:grpSpPr bwMode="auto">
            <a:xfrm>
              <a:off x="3456" y="1599"/>
              <a:ext cx="369" cy="240"/>
              <a:chOff x="1872" y="3824"/>
              <a:chExt cx="369" cy="240"/>
            </a:xfrm>
          </p:grpSpPr>
          <p:sp>
            <p:nvSpPr>
              <p:cNvPr id="163" name="Freeform 58"/>
              <p:cNvSpPr>
                <a:spLocks/>
              </p:cNvSpPr>
              <p:nvPr/>
            </p:nvSpPr>
            <p:spPr bwMode="auto">
              <a:xfrm>
                <a:off x="1935" y="3824"/>
                <a:ext cx="44" cy="240"/>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64" name="Line 59"/>
              <p:cNvSpPr>
                <a:spLocks noChangeShapeType="1"/>
              </p:cNvSpPr>
              <p:nvPr/>
            </p:nvSpPr>
            <p:spPr bwMode="auto">
              <a:xfrm>
                <a:off x="1935" y="3824"/>
                <a:ext cx="109" cy="0"/>
              </a:xfrm>
              <a:prstGeom prst="line">
                <a:avLst/>
              </a:prstGeom>
              <a:noFill/>
              <a:ln w="25400">
                <a:solidFill>
                  <a:srgbClr val="000000"/>
                </a:solidFill>
                <a:round/>
                <a:headEnd/>
                <a:tailEnd/>
              </a:ln>
            </p:spPr>
            <p:txBody>
              <a:bodyPr/>
              <a:lstStyle/>
              <a:p>
                <a:endParaRPr lang="en-US"/>
              </a:p>
            </p:txBody>
          </p:sp>
          <p:sp>
            <p:nvSpPr>
              <p:cNvPr id="165" name="Line 60"/>
              <p:cNvSpPr>
                <a:spLocks noChangeShapeType="1"/>
              </p:cNvSpPr>
              <p:nvPr/>
            </p:nvSpPr>
            <p:spPr bwMode="auto">
              <a:xfrm>
                <a:off x="1935" y="4064"/>
                <a:ext cx="109" cy="0"/>
              </a:xfrm>
              <a:prstGeom prst="line">
                <a:avLst/>
              </a:prstGeom>
              <a:noFill/>
              <a:ln w="25400">
                <a:solidFill>
                  <a:srgbClr val="000000"/>
                </a:solidFill>
                <a:round/>
                <a:headEnd/>
                <a:tailEnd/>
              </a:ln>
            </p:spPr>
            <p:txBody>
              <a:bodyPr/>
              <a:lstStyle/>
              <a:p>
                <a:endParaRPr lang="en-US"/>
              </a:p>
            </p:txBody>
          </p:sp>
          <p:sp>
            <p:nvSpPr>
              <p:cNvPr id="166" name="Freeform 61"/>
              <p:cNvSpPr>
                <a:spLocks/>
              </p:cNvSpPr>
              <p:nvPr/>
            </p:nvSpPr>
            <p:spPr bwMode="auto">
              <a:xfrm>
                <a:off x="2044" y="3824"/>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67" name="Freeform 62"/>
              <p:cNvSpPr>
                <a:spLocks/>
              </p:cNvSpPr>
              <p:nvPr/>
            </p:nvSpPr>
            <p:spPr bwMode="auto">
              <a:xfrm flipV="1">
                <a:off x="2044" y="3933"/>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68" name="Oval 63"/>
              <p:cNvSpPr>
                <a:spLocks noChangeArrowheads="1"/>
              </p:cNvSpPr>
              <p:nvPr/>
            </p:nvSpPr>
            <p:spPr bwMode="auto">
              <a:xfrm>
                <a:off x="1872" y="3840"/>
                <a:ext cx="78" cy="77"/>
              </a:xfrm>
              <a:prstGeom prst="ellipse">
                <a:avLst/>
              </a:prstGeom>
              <a:noFill/>
              <a:ln w="25400">
                <a:solidFill>
                  <a:schemeClr val="tx1"/>
                </a:solidFill>
                <a:round/>
                <a:headEnd/>
                <a:tailEnd/>
              </a:ln>
            </p:spPr>
            <p:txBody>
              <a:bodyPr wrap="none" anchor="ctr"/>
              <a:lstStyle/>
              <a:p>
                <a:endParaRPr lang="en-US"/>
              </a:p>
            </p:txBody>
          </p:sp>
          <p:sp>
            <p:nvSpPr>
              <p:cNvPr id="169" name="Oval 64"/>
              <p:cNvSpPr>
                <a:spLocks noChangeArrowheads="1"/>
              </p:cNvSpPr>
              <p:nvPr/>
            </p:nvSpPr>
            <p:spPr bwMode="auto">
              <a:xfrm>
                <a:off x="1872" y="3984"/>
                <a:ext cx="78" cy="77"/>
              </a:xfrm>
              <a:prstGeom prst="ellipse">
                <a:avLst/>
              </a:prstGeom>
              <a:noFill/>
              <a:ln w="25400">
                <a:solidFill>
                  <a:schemeClr val="tx1"/>
                </a:solidFill>
                <a:round/>
                <a:headEnd/>
                <a:tailEnd/>
              </a:ln>
            </p:spPr>
            <p:txBody>
              <a:bodyPr wrap="none" anchor="ctr"/>
              <a:lstStyle/>
              <a:p>
                <a:endParaRPr lang="en-US"/>
              </a:p>
            </p:txBody>
          </p:sp>
        </p:grpSp>
        <p:grpSp>
          <p:nvGrpSpPr>
            <p:cNvPr id="137" name="Group 65"/>
            <p:cNvGrpSpPr>
              <a:grpSpLocks/>
            </p:cNvGrpSpPr>
            <p:nvPr/>
          </p:nvGrpSpPr>
          <p:grpSpPr bwMode="auto">
            <a:xfrm>
              <a:off x="3473" y="2085"/>
              <a:ext cx="369" cy="240"/>
              <a:chOff x="1872" y="3824"/>
              <a:chExt cx="369" cy="240"/>
            </a:xfrm>
          </p:grpSpPr>
          <p:sp>
            <p:nvSpPr>
              <p:cNvPr id="156" name="Freeform 66"/>
              <p:cNvSpPr>
                <a:spLocks/>
              </p:cNvSpPr>
              <p:nvPr/>
            </p:nvSpPr>
            <p:spPr bwMode="auto">
              <a:xfrm>
                <a:off x="1935" y="3824"/>
                <a:ext cx="44" cy="240"/>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57" name="Line 67"/>
              <p:cNvSpPr>
                <a:spLocks noChangeShapeType="1"/>
              </p:cNvSpPr>
              <p:nvPr/>
            </p:nvSpPr>
            <p:spPr bwMode="auto">
              <a:xfrm>
                <a:off x="1935" y="3824"/>
                <a:ext cx="109" cy="0"/>
              </a:xfrm>
              <a:prstGeom prst="line">
                <a:avLst/>
              </a:prstGeom>
              <a:noFill/>
              <a:ln w="25400">
                <a:solidFill>
                  <a:srgbClr val="000000"/>
                </a:solidFill>
                <a:round/>
                <a:headEnd/>
                <a:tailEnd/>
              </a:ln>
            </p:spPr>
            <p:txBody>
              <a:bodyPr/>
              <a:lstStyle/>
              <a:p>
                <a:endParaRPr lang="en-US"/>
              </a:p>
            </p:txBody>
          </p:sp>
          <p:sp>
            <p:nvSpPr>
              <p:cNvPr id="158" name="Line 68"/>
              <p:cNvSpPr>
                <a:spLocks noChangeShapeType="1"/>
              </p:cNvSpPr>
              <p:nvPr/>
            </p:nvSpPr>
            <p:spPr bwMode="auto">
              <a:xfrm>
                <a:off x="1935" y="4064"/>
                <a:ext cx="109" cy="0"/>
              </a:xfrm>
              <a:prstGeom prst="line">
                <a:avLst/>
              </a:prstGeom>
              <a:noFill/>
              <a:ln w="25400">
                <a:solidFill>
                  <a:srgbClr val="000000"/>
                </a:solidFill>
                <a:round/>
                <a:headEnd/>
                <a:tailEnd/>
              </a:ln>
            </p:spPr>
            <p:txBody>
              <a:bodyPr/>
              <a:lstStyle/>
              <a:p>
                <a:endParaRPr lang="en-US"/>
              </a:p>
            </p:txBody>
          </p:sp>
          <p:sp>
            <p:nvSpPr>
              <p:cNvPr id="159" name="Freeform 69"/>
              <p:cNvSpPr>
                <a:spLocks/>
              </p:cNvSpPr>
              <p:nvPr/>
            </p:nvSpPr>
            <p:spPr bwMode="auto">
              <a:xfrm>
                <a:off x="2044" y="3824"/>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60" name="Freeform 70"/>
              <p:cNvSpPr>
                <a:spLocks/>
              </p:cNvSpPr>
              <p:nvPr/>
            </p:nvSpPr>
            <p:spPr bwMode="auto">
              <a:xfrm flipV="1">
                <a:off x="2044" y="3933"/>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61" name="Oval 71"/>
              <p:cNvSpPr>
                <a:spLocks noChangeArrowheads="1"/>
              </p:cNvSpPr>
              <p:nvPr/>
            </p:nvSpPr>
            <p:spPr bwMode="auto">
              <a:xfrm>
                <a:off x="1872" y="3840"/>
                <a:ext cx="78" cy="77"/>
              </a:xfrm>
              <a:prstGeom prst="ellipse">
                <a:avLst/>
              </a:prstGeom>
              <a:noFill/>
              <a:ln w="25400">
                <a:solidFill>
                  <a:schemeClr val="tx1"/>
                </a:solidFill>
                <a:round/>
                <a:headEnd/>
                <a:tailEnd/>
              </a:ln>
            </p:spPr>
            <p:txBody>
              <a:bodyPr wrap="none" anchor="ctr"/>
              <a:lstStyle/>
              <a:p>
                <a:endParaRPr lang="en-US"/>
              </a:p>
            </p:txBody>
          </p:sp>
          <p:sp>
            <p:nvSpPr>
              <p:cNvPr id="162" name="Oval 72"/>
              <p:cNvSpPr>
                <a:spLocks noChangeArrowheads="1"/>
              </p:cNvSpPr>
              <p:nvPr/>
            </p:nvSpPr>
            <p:spPr bwMode="auto">
              <a:xfrm>
                <a:off x="1872" y="3984"/>
                <a:ext cx="78" cy="77"/>
              </a:xfrm>
              <a:prstGeom prst="ellipse">
                <a:avLst/>
              </a:prstGeom>
              <a:noFill/>
              <a:ln w="25400">
                <a:solidFill>
                  <a:schemeClr val="tx1"/>
                </a:solidFill>
                <a:round/>
                <a:headEnd/>
                <a:tailEnd/>
              </a:ln>
            </p:spPr>
            <p:txBody>
              <a:bodyPr wrap="none" anchor="ctr"/>
              <a:lstStyle/>
              <a:p>
                <a:endParaRPr lang="en-US"/>
              </a:p>
            </p:txBody>
          </p:sp>
        </p:grpSp>
        <p:sp>
          <p:nvSpPr>
            <p:cNvPr id="138" name="Line 102"/>
            <p:cNvSpPr>
              <a:spLocks noChangeShapeType="1"/>
            </p:cNvSpPr>
            <p:nvPr/>
          </p:nvSpPr>
          <p:spPr bwMode="auto">
            <a:xfrm>
              <a:off x="3129" y="1655"/>
              <a:ext cx="336" cy="0"/>
            </a:xfrm>
            <a:prstGeom prst="line">
              <a:avLst/>
            </a:prstGeom>
            <a:noFill/>
            <a:ln w="19050">
              <a:solidFill>
                <a:schemeClr val="tx1"/>
              </a:solidFill>
              <a:round/>
              <a:headEnd/>
              <a:tailEnd/>
            </a:ln>
          </p:spPr>
          <p:txBody>
            <a:bodyPr wrap="none" anchor="ctr"/>
            <a:lstStyle/>
            <a:p>
              <a:endParaRPr lang="en-US"/>
            </a:p>
          </p:txBody>
        </p:sp>
        <p:sp>
          <p:nvSpPr>
            <p:cNvPr id="139" name="Line 103"/>
            <p:cNvSpPr>
              <a:spLocks noChangeShapeType="1"/>
            </p:cNvSpPr>
            <p:nvPr/>
          </p:nvSpPr>
          <p:spPr bwMode="auto">
            <a:xfrm>
              <a:off x="3129" y="2279"/>
              <a:ext cx="336" cy="0"/>
            </a:xfrm>
            <a:prstGeom prst="line">
              <a:avLst/>
            </a:prstGeom>
            <a:noFill/>
            <a:ln w="19050">
              <a:solidFill>
                <a:schemeClr val="tx1"/>
              </a:solidFill>
              <a:round/>
              <a:headEnd/>
              <a:tailEnd/>
            </a:ln>
          </p:spPr>
          <p:txBody>
            <a:bodyPr wrap="none" anchor="ctr"/>
            <a:lstStyle/>
            <a:p>
              <a:endParaRPr lang="en-US"/>
            </a:p>
          </p:txBody>
        </p:sp>
        <p:sp>
          <p:nvSpPr>
            <p:cNvPr id="140" name="Line 104"/>
            <p:cNvSpPr>
              <a:spLocks noChangeShapeType="1"/>
            </p:cNvSpPr>
            <p:nvPr/>
          </p:nvSpPr>
          <p:spPr bwMode="auto">
            <a:xfrm>
              <a:off x="3321" y="1799"/>
              <a:ext cx="144" cy="0"/>
            </a:xfrm>
            <a:prstGeom prst="line">
              <a:avLst/>
            </a:prstGeom>
            <a:noFill/>
            <a:ln w="19050">
              <a:solidFill>
                <a:schemeClr val="tx1"/>
              </a:solidFill>
              <a:round/>
              <a:headEnd/>
              <a:tailEnd/>
            </a:ln>
          </p:spPr>
          <p:txBody>
            <a:bodyPr wrap="none" anchor="ctr"/>
            <a:lstStyle/>
            <a:p>
              <a:endParaRPr lang="en-US"/>
            </a:p>
          </p:txBody>
        </p:sp>
        <p:sp>
          <p:nvSpPr>
            <p:cNvPr id="141" name="Line 105"/>
            <p:cNvSpPr>
              <a:spLocks noChangeShapeType="1"/>
            </p:cNvSpPr>
            <p:nvPr/>
          </p:nvSpPr>
          <p:spPr bwMode="auto">
            <a:xfrm>
              <a:off x="3321" y="2135"/>
              <a:ext cx="144" cy="0"/>
            </a:xfrm>
            <a:prstGeom prst="line">
              <a:avLst/>
            </a:prstGeom>
            <a:noFill/>
            <a:ln w="19050">
              <a:solidFill>
                <a:schemeClr val="tx1"/>
              </a:solidFill>
              <a:round/>
              <a:headEnd/>
              <a:tailEnd/>
            </a:ln>
          </p:spPr>
          <p:txBody>
            <a:bodyPr wrap="none" anchor="ctr"/>
            <a:lstStyle/>
            <a:p>
              <a:endParaRPr lang="en-US"/>
            </a:p>
          </p:txBody>
        </p:sp>
        <p:sp>
          <p:nvSpPr>
            <p:cNvPr id="142" name="Line 106"/>
            <p:cNvSpPr>
              <a:spLocks noChangeShapeType="1"/>
            </p:cNvSpPr>
            <p:nvPr/>
          </p:nvSpPr>
          <p:spPr bwMode="auto">
            <a:xfrm rot="5400000">
              <a:off x="3273" y="1847"/>
              <a:ext cx="96" cy="0"/>
            </a:xfrm>
            <a:prstGeom prst="line">
              <a:avLst/>
            </a:prstGeom>
            <a:noFill/>
            <a:ln w="19050">
              <a:solidFill>
                <a:schemeClr val="tx1"/>
              </a:solidFill>
              <a:round/>
              <a:headEnd/>
              <a:tailEnd/>
            </a:ln>
          </p:spPr>
          <p:txBody>
            <a:bodyPr wrap="none" anchor="ctr"/>
            <a:lstStyle/>
            <a:p>
              <a:endParaRPr lang="en-US"/>
            </a:p>
          </p:txBody>
        </p:sp>
        <p:sp>
          <p:nvSpPr>
            <p:cNvPr id="143" name="Line 107"/>
            <p:cNvSpPr>
              <a:spLocks noChangeShapeType="1"/>
            </p:cNvSpPr>
            <p:nvPr/>
          </p:nvSpPr>
          <p:spPr bwMode="auto">
            <a:xfrm rot="5400000">
              <a:off x="3273" y="2087"/>
              <a:ext cx="96" cy="0"/>
            </a:xfrm>
            <a:prstGeom prst="line">
              <a:avLst/>
            </a:prstGeom>
            <a:noFill/>
            <a:ln w="19050">
              <a:solidFill>
                <a:schemeClr val="tx1"/>
              </a:solidFill>
              <a:round/>
              <a:headEnd/>
              <a:tailEnd/>
            </a:ln>
          </p:spPr>
          <p:txBody>
            <a:bodyPr wrap="none" anchor="ctr"/>
            <a:lstStyle/>
            <a:p>
              <a:endParaRPr lang="en-US"/>
            </a:p>
          </p:txBody>
        </p:sp>
        <p:sp>
          <p:nvSpPr>
            <p:cNvPr id="144" name="Line 108"/>
            <p:cNvSpPr>
              <a:spLocks noChangeShapeType="1"/>
            </p:cNvSpPr>
            <p:nvPr/>
          </p:nvSpPr>
          <p:spPr bwMode="auto">
            <a:xfrm>
              <a:off x="3820" y="1724"/>
              <a:ext cx="336" cy="0"/>
            </a:xfrm>
            <a:prstGeom prst="line">
              <a:avLst/>
            </a:prstGeom>
            <a:noFill/>
            <a:ln w="19050">
              <a:solidFill>
                <a:schemeClr val="tx1"/>
              </a:solidFill>
              <a:round/>
              <a:headEnd/>
              <a:tailEnd/>
            </a:ln>
          </p:spPr>
          <p:txBody>
            <a:bodyPr wrap="none" anchor="ctr"/>
            <a:lstStyle/>
            <a:p>
              <a:endParaRPr lang="en-US"/>
            </a:p>
          </p:txBody>
        </p:sp>
        <p:sp>
          <p:nvSpPr>
            <p:cNvPr id="145" name="Line 109"/>
            <p:cNvSpPr>
              <a:spLocks noChangeShapeType="1"/>
            </p:cNvSpPr>
            <p:nvPr/>
          </p:nvSpPr>
          <p:spPr bwMode="auto">
            <a:xfrm>
              <a:off x="3840" y="2209"/>
              <a:ext cx="336" cy="0"/>
            </a:xfrm>
            <a:prstGeom prst="line">
              <a:avLst/>
            </a:prstGeom>
            <a:noFill/>
            <a:ln w="19050">
              <a:solidFill>
                <a:schemeClr val="tx1"/>
              </a:solidFill>
              <a:round/>
              <a:headEnd/>
              <a:tailEnd/>
            </a:ln>
          </p:spPr>
          <p:txBody>
            <a:bodyPr wrap="none" anchor="ctr"/>
            <a:lstStyle/>
            <a:p>
              <a:endParaRPr lang="en-US"/>
            </a:p>
          </p:txBody>
        </p:sp>
        <p:sp>
          <p:nvSpPr>
            <p:cNvPr id="146" name="Line 110"/>
            <p:cNvSpPr>
              <a:spLocks noChangeShapeType="1"/>
            </p:cNvSpPr>
            <p:nvPr/>
          </p:nvSpPr>
          <p:spPr bwMode="auto">
            <a:xfrm rot="5400000">
              <a:off x="3875" y="2144"/>
              <a:ext cx="146" cy="0"/>
            </a:xfrm>
            <a:prstGeom prst="line">
              <a:avLst/>
            </a:prstGeom>
            <a:noFill/>
            <a:ln w="19050">
              <a:solidFill>
                <a:schemeClr val="tx1"/>
              </a:solidFill>
              <a:round/>
              <a:headEnd/>
              <a:tailEnd/>
            </a:ln>
          </p:spPr>
          <p:txBody>
            <a:bodyPr wrap="none" anchor="ctr"/>
            <a:lstStyle/>
            <a:p>
              <a:endParaRPr lang="en-US"/>
            </a:p>
          </p:txBody>
        </p:sp>
        <p:sp>
          <p:nvSpPr>
            <p:cNvPr id="147" name="Line 111"/>
            <p:cNvSpPr>
              <a:spLocks noChangeShapeType="1"/>
            </p:cNvSpPr>
            <p:nvPr/>
          </p:nvSpPr>
          <p:spPr bwMode="auto">
            <a:xfrm rot="5400000">
              <a:off x="3887" y="1799"/>
              <a:ext cx="139" cy="0"/>
            </a:xfrm>
            <a:prstGeom prst="line">
              <a:avLst/>
            </a:prstGeom>
            <a:noFill/>
            <a:ln w="19050">
              <a:solidFill>
                <a:schemeClr val="tx1"/>
              </a:solidFill>
              <a:round/>
              <a:headEnd/>
              <a:tailEnd/>
            </a:ln>
          </p:spPr>
          <p:txBody>
            <a:bodyPr wrap="none" anchor="ctr"/>
            <a:lstStyle/>
            <a:p>
              <a:endParaRPr lang="en-US"/>
            </a:p>
          </p:txBody>
        </p:sp>
        <p:sp>
          <p:nvSpPr>
            <p:cNvPr id="148" name="Line 112"/>
            <p:cNvSpPr>
              <a:spLocks noChangeShapeType="1"/>
            </p:cNvSpPr>
            <p:nvPr/>
          </p:nvSpPr>
          <p:spPr bwMode="auto">
            <a:xfrm>
              <a:off x="3316" y="1892"/>
              <a:ext cx="633" cy="180"/>
            </a:xfrm>
            <a:prstGeom prst="line">
              <a:avLst/>
            </a:prstGeom>
            <a:noFill/>
            <a:ln w="19050">
              <a:solidFill>
                <a:schemeClr val="tx1"/>
              </a:solidFill>
              <a:round/>
              <a:headEnd/>
              <a:tailEnd/>
            </a:ln>
          </p:spPr>
          <p:txBody>
            <a:bodyPr wrap="none" anchor="ctr"/>
            <a:lstStyle/>
            <a:p>
              <a:endParaRPr lang="en-US"/>
            </a:p>
          </p:txBody>
        </p:sp>
        <p:sp>
          <p:nvSpPr>
            <p:cNvPr id="149" name="Line 113"/>
            <p:cNvSpPr>
              <a:spLocks noChangeShapeType="1"/>
            </p:cNvSpPr>
            <p:nvPr/>
          </p:nvSpPr>
          <p:spPr bwMode="auto">
            <a:xfrm flipH="1">
              <a:off x="3317" y="1865"/>
              <a:ext cx="633" cy="180"/>
            </a:xfrm>
            <a:prstGeom prst="line">
              <a:avLst/>
            </a:prstGeom>
            <a:noFill/>
            <a:ln w="19050">
              <a:solidFill>
                <a:schemeClr val="tx1"/>
              </a:solidFill>
              <a:round/>
              <a:headEnd/>
              <a:tailEnd/>
            </a:ln>
          </p:spPr>
          <p:txBody>
            <a:bodyPr wrap="none" anchor="ctr"/>
            <a:lstStyle/>
            <a:p>
              <a:endParaRPr lang="en-US"/>
            </a:p>
          </p:txBody>
        </p:sp>
        <p:sp>
          <p:nvSpPr>
            <p:cNvPr id="150" name="Oval 114"/>
            <p:cNvSpPr>
              <a:spLocks noChangeArrowheads="1"/>
            </p:cNvSpPr>
            <p:nvPr/>
          </p:nvSpPr>
          <p:spPr bwMode="auto">
            <a:xfrm>
              <a:off x="3917" y="2187"/>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151" name="Oval 115"/>
            <p:cNvSpPr>
              <a:spLocks noChangeArrowheads="1"/>
            </p:cNvSpPr>
            <p:nvPr/>
          </p:nvSpPr>
          <p:spPr bwMode="auto">
            <a:xfrm>
              <a:off x="3920" y="1704"/>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152" name="Text Box 116"/>
            <p:cNvSpPr txBox="1">
              <a:spLocks noChangeArrowheads="1"/>
            </p:cNvSpPr>
            <p:nvPr/>
          </p:nvSpPr>
          <p:spPr bwMode="auto">
            <a:xfrm>
              <a:off x="2928" y="1536"/>
              <a:ext cx="216" cy="231"/>
            </a:xfrm>
            <a:prstGeom prst="rect">
              <a:avLst/>
            </a:prstGeom>
            <a:noFill/>
            <a:ln w="9525">
              <a:noFill/>
              <a:miter lim="800000"/>
              <a:headEnd/>
              <a:tailEnd/>
            </a:ln>
          </p:spPr>
          <p:txBody>
            <a:bodyPr>
              <a:spAutoFit/>
            </a:bodyPr>
            <a:lstStyle/>
            <a:p>
              <a:pPr eaLnBrk="0" hangingPunct="0">
                <a:spcBef>
                  <a:spcPct val="50000"/>
                </a:spcBef>
              </a:pPr>
              <a:r>
                <a:rPr lang="en-GB" i="1"/>
                <a:t>S</a:t>
              </a:r>
              <a:endParaRPr lang="en-GB"/>
            </a:p>
          </p:txBody>
        </p:sp>
        <p:sp>
          <p:nvSpPr>
            <p:cNvPr id="153" name="Text Box 117"/>
            <p:cNvSpPr txBox="1">
              <a:spLocks noChangeArrowheads="1"/>
            </p:cNvSpPr>
            <p:nvPr/>
          </p:nvSpPr>
          <p:spPr bwMode="auto">
            <a:xfrm>
              <a:off x="2937" y="2167"/>
              <a:ext cx="216" cy="231"/>
            </a:xfrm>
            <a:prstGeom prst="rect">
              <a:avLst/>
            </a:prstGeom>
            <a:noFill/>
            <a:ln w="9525">
              <a:noFill/>
              <a:miter lim="800000"/>
              <a:headEnd/>
              <a:tailEnd/>
            </a:ln>
          </p:spPr>
          <p:txBody>
            <a:bodyPr>
              <a:spAutoFit/>
            </a:bodyPr>
            <a:lstStyle/>
            <a:p>
              <a:pPr eaLnBrk="0" hangingPunct="0">
                <a:spcBef>
                  <a:spcPct val="50000"/>
                </a:spcBef>
              </a:pPr>
              <a:r>
                <a:rPr lang="en-GB" i="1"/>
                <a:t>R</a:t>
              </a:r>
              <a:endParaRPr lang="en-GB"/>
            </a:p>
          </p:txBody>
        </p:sp>
        <p:sp>
          <p:nvSpPr>
            <p:cNvPr id="154" name="Text Box 118"/>
            <p:cNvSpPr txBox="1">
              <a:spLocks noChangeArrowheads="1"/>
            </p:cNvSpPr>
            <p:nvPr/>
          </p:nvSpPr>
          <p:spPr bwMode="auto">
            <a:xfrm>
              <a:off x="4175" y="1612"/>
              <a:ext cx="267" cy="231"/>
            </a:xfrm>
            <a:prstGeom prst="rect">
              <a:avLst/>
            </a:prstGeom>
            <a:noFill/>
            <a:ln w="9525">
              <a:noFill/>
              <a:miter lim="800000"/>
              <a:headEnd/>
              <a:tailEnd/>
            </a:ln>
          </p:spPr>
          <p:txBody>
            <a:bodyPr>
              <a:spAutoFit/>
            </a:bodyPr>
            <a:lstStyle/>
            <a:p>
              <a:pPr eaLnBrk="0" hangingPunct="0">
                <a:spcBef>
                  <a:spcPct val="50000"/>
                </a:spcBef>
              </a:pPr>
              <a:r>
                <a:rPr lang="en-GB" i="1"/>
                <a:t>Q</a:t>
              </a:r>
              <a:endParaRPr lang="en-GB"/>
            </a:p>
          </p:txBody>
        </p:sp>
        <p:sp>
          <p:nvSpPr>
            <p:cNvPr id="155" name="Text Box 119"/>
            <p:cNvSpPr txBox="1">
              <a:spLocks noChangeArrowheads="1"/>
            </p:cNvSpPr>
            <p:nvPr/>
          </p:nvSpPr>
          <p:spPr bwMode="auto">
            <a:xfrm>
              <a:off x="4162" y="2084"/>
              <a:ext cx="267" cy="231"/>
            </a:xfrm>
            <a:prstGeom prst="rect">
              <a:avLst/>
            </a:prstGeom>
            <a:noFill/>
            <a:ln w="9525">
              <a:noFill/>
              <a:miter lim="800000"/>
              <a:headEnd/>
              <a:tailEnd/>
            </a:ln>
          </p:spPr>
          <p:txBody>
            <a:bodyPr>
              <a:spAutoFit/>
            </a:bodyPr>
            <a:lstStyle/>
            <a:p>
              <a:pPr eaLnBrk="0" hangingPunct="0">
                <a:spcBef>
                  <a:spcPct val="50000"/>
                </a:spcBef>
              </a:pPr>
              <a:r>
                <a:rPr lang="en-GB" i="1"/>
                <a:t>Q'</a:t>
              </a:r>
              <a:endParaRPr lang="en-GB"/>
            </a:p>
          </p:txBody>
        </p:sp>
      </p:grpSp>
      <p:sp>
        <p:nvSpPr>
          <p:cNvPr id="170" name="Text Box 127"/>
          <p:cNvSpPr txBox="1">
            <a:spLocks noChangeArrowheads="1"/>
          </p:cNvSpPr>
          <p:nvPr/>
        </p:nvSpPr>
        <p:spPr bwMode="auto">
          <a:xfrm>
            <a:off x="6858000" y="3810000"/>
            <a:ext cx="1905000" cy="835025"/>
          </a:xfrm>
          <a:prstGeom prst="rect">
            <a:avLst/>
          </a:prstGeom>
          <a:solidFill>
            <a:srgbClr val="FFFF99"/>
          </a:solidFill>
          <a:ln w="9525">
            <a:solidFill>
              <a:schemeClr val="tx1"/>
            </a:solidFill>
            <a:miter lim="800000"/>
            <a:headEnd/>
            <a:tailEnd/>
          </a:ln>
        </p:spPr>
        <p:txBody>
          <a:bodyPr>
            <a:spAutoFit/>
          </a:bodyPr>
          <a:lstStyle/>
          <a:p>
            <a:pPr>
              <a:spcBef>
                <a:spcPct val="50000"/>
              </a:spcBef>
            </a:pPr>
            <a:r>
              <a:rPr lang="en-US" sz="1600"/>
              <a:t>(Sometimes, the inputs are labelled as </a:t>
            </a:r>
            <a:r>
              <a:rPr lang="en-US" sz="1600" i="1"/>
              <a:t>S'</a:t>
            </a:r>
            <a:r>
              <a:rPr lang="en-US" sz="1600"/>
              <a:t> and </a:t>
            </a:r>
            <a:r>
              <a:rPr lang="en-US" sz="1600" i="1"/>
              <a:t>R'</a:t>
            </a:r>
            <a:r>
              <a:rPr lang="en-US" sz="1600"/>
              <a:t>.)</a:t>
            </a:r>
          </a:p>
        </p:txBody>
      </p:sp>
    </p:spTree>
    <p:extLst>
      <p:ext uri="{BB962C8B-B14F-4D97-AF65-F5344CB8AC3E}">
        <p14:creationId xmlns:p14="http://schemas.microsoft.com/office/powerpoint/2010/main" val="2498878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4">
                                            <p:txEl>
                                              <p:pRg st="0" end="0"/>
                                            </p:txEl>
                                          </p:spTgt>
                                        </p:tgtEl>
                                        <p:attrNameLst>
                                          <p:attrName>style.visibility</p:attrName>
                                        </p:attrNameLst>
                                      </p:cBhvr>
                                      <p:to>
                                        <p:strVal val="visible"/>
                                      </p:to>
                                    </p:set>
                                    <p:animEffect transition="in" filter="wipe(up)">
                                      <p:cBhvr>
                                        <p:cTn id="12" dur="500"/>
                                        <p:tgtEl>
                                          <p:spTgt spid="134">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34">
                                            <p:txEl>
                                              <p:pRg st="1" end="1"/>
                                            </p:txEl>
                                          </p:spTgt>
                                        </p:tgtEl>
                                        <p:attrNameLst>
                                          <p:attrName>style.visibility</p:attrName>
                                        </p:attrNameLst>
                                      </p:cBhvr>
                                      <p:to>
                                        <p:strVal val="visible"/>
                                      </p:to>
                                    </p:set>
                                    <p:animEffect transition="in" filter="wipe(up)">
                                      <p:cBhvr>
                                        <p:cTn id="15" dur="500"/>
                                        <p:tgtEl>
                                          <p:spTgt spid="134">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34">
                                            <p:txEl>
                                              <p:pRg st="2" end="2"/>
                                            </p:txEl>
                                          </p:spTgt>
                                        </p:tgtEl>
                                        <p:attrNameLst>
                                          <p:attrName>style.visibility</p:attrName>
                                        </p:attrNameLst>
                                      </p:cBhvr>
                                      <p:to>
                                        <p:strVal val="visible"/>
                                      </p:to>
                                    </p:set>
                                    <p:animEffect transition="in" filter="wipe(up)">
                                      <p:cBhvr>
                                        <p:cTn id="18" dur="500"/>
                                        <p:tgtEl>
                                          <p:spTgt spid="134">
                                            <p:txEl>
                                              <p:pRg st="2" end="2"/>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34">
                                            <p:txEl>
                                              <p:pRg st="3" end="3"/>
                                            </p:txEl>
                                          </p:spTgt>
                                        </p:tgtEl>
                                        <p:attrNameLst>
                                          <p:attrName>style.visibility</p:attrName>
                                        </p:attrNameLst>
                                      </p:cBhvr>
                                      <p:to>
                                        <p:strVal val="visible"/>
                                      </p:to>
                                    </p:set>
                                    <p:animEffect transition="in" filter="wipe(up)">
                                      <p:cBhvr>
                                        <p:cTn id="21" dur="500"/>
                                        <p:tgtEl>
                                          <p:spTgt spid="134">
                                            <p:txEl>
                                              <p:pRg st="3" end="3"/>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34">
                                            <p:txEl>
                                              <p:pRg st="4" end="4"/>
                                            </p:txEl>
                                          </p:spTgt>
                                        </p:tgtEl>
                                        <p:attrNameLst>
                                          <p:attrName>style.visibility</p:attrName>
                                        </p:attrNameLst>
                                      </p:cBhvr>
                                      <p:to>
                                        <p:strVal val="visible"/>
                                      </p:to>
                                    </p:set>
                                    <p:animEffect transition="in" filter="wipe(up)">
                                      <p:cBhvr>
                                        <p:cTn id="24" dur="500"/>
                                        <p:tgtEl>
                                          <p:spTgt spid="13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34">
                                            <p:txEl>
                                              <p:pRg st="5" end="5"/>
                                            </p:txEl>
                                          </p:spTgt>
                                        </p:tgtEl>
                                        <p:attrNameLst>
                                          <p:attrName>style.visibility</p:attrName>
                                        </p:attrNameLst>
                                      </p:cBhvr>
                                      <p:to>
                                        <p:strVal val="visible"/>
                                      </p:to>
                                    </p:set>
                                    <p:animEffect transition="in" filter="wipe(up)">
                                      <p:cBhvr>
                                        <p:cTn id="29" dur="500"/>
                                        <p:tgtEl>
                                          <p:spTgt spid="134">
                                            <p:txEl>
                                              <p:pRg st="5" end="5"/>
                                            </p:txEl>
                                          </p:spTgt>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135"/>
                                        </p:tgtEl>
                                        <p:attrNameLst>
                                          <p:attrName>style.visibility</p:attrName>
                                        </p:attrNameLst>
                                      </p:cBhvr>
                                      <p:to>
                                        <p:strVal val="visible"/>
                                      </p:to>
                                    </p:set>
                                    <p:animEffect transition="in" filter="dissolve">
                                      <p:cBhvr>
                                        <p:cTn id="33" dur="500"/>
                                        <p:tgtEl>
                                          <p:spTgt spid="135"/>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70"/>
                                        </p:tgtEl>
                                        <p:attrNameLst>
                                          <p:attrName>style.visibility</p:attrName>
                                        </p:attrNameLst>
                                      </p:cBhvr>
                                      <p:to>
                                        <p:strVal val="visible"/>
                                      </p:to>
                                    </p:set>
                                    <p:animEffect transition="in" filter="dissolve">
                                      <p:cBhvr>
                                        <p:cTn id="38"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build="p"/>
      <p:bldP spid="17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1" y="524656"/>
            <a:ext cx="8574887" cy="644577"/>
          </a:xfrm>
        </p:spPr>
        <p:txBody>
          <a:bodyPr>
            <a:normAutofit/>
          </a:bodyPr>
          <a:lstStyle/>
          <a:p>
            <a:pPr marL="1976438" indent="-1976438"/>
            <a:r>
              <a:rPr lang="en-GB" sz="3600" dirty="0">
                <a:solidFill>
                  <a:srgbClr val="0000FF"/>
                </a:solidFill>
              </a:rPr>
              <a:t>3.1 Active-High vs Active-Low </a:t>
            </a:r>
            <a:r>
              <a:rPr lang="en-GB" sz="3600" i="1" dirty="0">
                <a:solidFill>
                  <a:srgbClr val="0000FF"/>
                </a:solidFill>
              </a:rPr>
              <a:t>S-R</a:t>
            </a:r>
            <a:r>
              <a:rPr lang="en-GB" sz="3600" dirty="0">
                <a:solidFill>
                  <a:srgbClr val="0000FF"/>
                </a:solidFill>
              </a:rPr>
              <a:t> Latch</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grpSp>
        <p:nvGrpSpPr>
          <p:cNvPr id="2" name="Group 80">
            <a:extLst>
              <a:ext uri="{FF2B5EF4-FFF2-40B4-BE49-F238E27FC236}">
                <a16:creationId xmlns:a16="http://schemas.microsoft.com/office/drawing/2014/main" id="{E7A062A1-E608-E8F0-E470-A338E8F3BC28}"/>
              </a:ext>
            </a:extLst>
          </p:cNvPr>
          <p:cNvGrpSpPr>
            <a:grpSpLocks/>
          </p:cNvGrpSpPr>
          <p:nvPr/>
        </p:nvGrpSpPr>
        <p:grpSpPr bwMode="auto">
          <a:xfrm>
            <a:off x="1167979" y="2060575"/>
            <a:ext cx="2403475" cy="1368425"/>
            <a:chOff x="1266" y="1192"/>
            <a:chExt cx="1514" cy="862"/>
          </a:xfrm>
        </p:grpSpPr>
        <p:grpSp>
          <p:nvGrpSpPr>
            <p:cNvPr id="3" name="Group 81">
              <a:extLst>
                <a:ext uri="{FF2B5EF4-FFF2-40B4-BE49-F238E27FC236}">
                  <a16:creationId xmlns:a16="http://schemas.microsoft.com/office/drawing/2014/main" id="{97B2A53B-15C9-5D59-94EC-DEF972E2598C}"/>
                </a:ext>
              </a:extLst>
            </p:cNvPr>
            <p:cNvGrpSpPr>
              <a:grpSpLocks/>
            </p:cNvGrpSpPr>
            <p:nvPr/>
          </p:nvGrpSpPr>
          <p:grpSpPr bwMode="auto">
            <a:xfrm>
              <a:off x="1784" y="1743"/>
              <a:ext cx="384" cy="240"/>
              <a:chOff x="1632" y="1584"/>
              <a:chExt cx="301" cy="192"/>
            </a:xfrm>
          </p:grpSpPr>
          <p:grpSp>
            <p:nvGrpSpPr>
              <p:cNvPr id="32" name="Group 82">
                <a:extLst>
                  <a:ext uri="{FF2B5EF4-FFF2-40B4-BE49-F238E27FC236}">
                    <a16:creationId xmlns:a16="http://schemas.microsoft.com/office/drawing/2014/main" id="{A8C92BA1-736B-08BA-A860-B5799330C60E}"/>
                  </a:ext>
                </a:extLst>
              </p:cNvPr>
              <p:cNvGrpSpPr>
                <a:grpSpLocks/>
              </p:cNvGrpSpPr>
              <p:nvPr/>
            </p:nvGrpSpPr>
            <p:grpSpPr bwMode="auto">
              <a:xfrm>
                <a:off x="1632" y="1584"/>
                <a:ext cx="240" cy="192"/>
                <a:chOff x="6768" y="11808"/>
                <a:chExt cx="1008" cy="792"/>
              </a:xfrm>
            </p:grpSpPr>
            <p:sp>
              <p:nvSpPr>
                <p:cNvPr id="34" name="Freeform 83">
                  <a:extLst>
                    <a:ext uri="{FF2B5EF4-FFF2-40B4-BE49-F238E27FC236}">
                      <a16:creationId xmlns:a16="http://schemas.microsoft.com/office/drawing/2014/main" id="{C077F143-EE26-57B8-7E32-599A2DB1463F}"/>
                    </a:ext>
                  </a:extLst>
                </p:cNvPr>
                <p:cNvSpPr>
                  <a:spLocks/>
                </p:cNvSpPr>
                <p:nvPr/>
              </p:nvSpPr>
              <p:spPr bwMode="auto">
                <a:xfrm>
                  <a:off x="6768" y="11808"/>
                  <a:ext cx="144" cy="792"/>
                </a:xfrm>
                <a:custGeom>
                  <a:avLst/>
                  <a:gdLst>
                    <a:gd name="T0" fmla="*/ 0 w 288"/>
                    <a:gd name="T1" fmla="*/ 0 h 864"/>
                    <a:gd name="T2" fmla="*/ 5 w 288"/>
                    <a:gd name="T3" fmla="*/ 257 h 864"/>
                    <a:gd name="T4" fmla="*/ 0 w 288"/>
                    <a:gd name="T5" fmla="*/ 513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35" name="Line 84">
                  <a:extLst>
                    <a:ext uri="{FF2B5EF4-FFF2-40B4-BE49-F238E27FC236}">
                      <a16:creationId xmlns:a16="http://schemas.microsoft.com/office/drawing/2014/main" id="{76A33CBA-3AC0-18F6-E2BC-DDAE88BA4E66}"/>
                    </a:ext>
                  </a:extLst>
                </p:cNvPr>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36" name="Line 85">
                  <a:extLst>
                    <a:ext uri="{FF2B5EF4-FFF2-40B4-BE49-F238E27FC236}">
                      <a16:creationId xmlns:a16="http://schemas.microsoft.com/office/drawing/2014/main" id="{5FD1F8E4-0481-B86B-7941-7379D40A1244}"/>
                    </a:ext>
                  </a:extLst>
                </p:cNvPr>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37" name="Freeform 86">
                  <a:extLst>
                    <a:ext uri="{FF2B5EF4-FFF2-40B4-BE49-F238E27FC236}">
                      <a16:creationId xmlns:a16="http://schemas.microsoft.com/office/drawing/2014/main" id="{8B8D9E07-388A-4871-465C-1B1F1B423792}"/>
                    </a:ext>
                  </a:extLst>
                </p:cNvPr>
                <p:cNvSpPr>
                  <a:spLocks/>
                </p:cNvSpPr>
                <p:nvPr/>
              </p:nvSpPr>
              <p:spPr bwMode="auto">
                <a:xfrm>
                  <a:off x="7128" y="11808"/>
                  <a:ext cx="648" cy="432"/>
                </a:xfrm>
                <a:custGeom>
                  <a:avLst/>
                  <a:gdLst>
                    <a:gd name="T0" fmla="*/ 0 w 576"/>
                    <a:gd name="T1" fmla="*/ 0 h 432"/>
                    <a:gd name="T2" fmla="*/ 875 w 576"/>
                    <a:gd name="T3" fmla="*/ 144 h 432"/>
                    <a:gd name="T4" fmla="*/ 1167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38" name="Freeform 87">
                  <a:extLst>
                    <a:ext uri="{FF2B5EF4-FFF2-40B4-BE49-F238E27FC236}">
                      <a16:creationId xmlns:a16="http://schemas.microsoft.com/office/drawing/2014/main" id="{CDCC71AF-36B0-132A-0F08-6A4F2CCC7B32}"/>
                    </a:ext>
                  </a:extLst>
                </p:cNvPr>
                <p:cNvSpPr>
                  <a:spLocks/>
                </p:cNvSpPr>
                <p:nvPr/>
              </p:nvSpPr>
              <p:spPr bwMode="auto">
                <a:xfrm flipV="1">
                  <a:off x="7128" y="12168"/>
                  <a:ext cx="648" cy="432"/>
                </a:xfrm>
                <a:custGeom>
                  <a:avLst/>
                  <a:gdLst>
                    <a:gd name="T0" fmla="*/ 0 w 576"/>
                    <a:gd name="T1" fmla="*/ 0 h 432"/>
                    <a:gd name="T2" fmla="*/ 875 w 576"/>
                    <a:gd name="T3" fmla="*/ 144 h 432"/>
                    <a:gd name="T4" fmla="*/ 1167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33" name="Oval 88">
                <a:extLst>
                  <a:ext uri="{FF2B5EF4-FFF2-40B4-BE49-F238E27FC236}">
                    <a16:creationId xmlns:a16="http://schemas.microsoft.com/office/drawing/2014/main" id="{F4BC4C32-B6D4-16D8-B4A1-2B33A2BBC710}"/>
                  </a:ext>
                </a:extLst>
              </p:cNvPr>
              <p:cNvSpPr>
                <a:spLocks noChangeArrowheads="1"/>
              </p:cNvSpPr>
              <p:nvPr/>
            </p:nvSpPr>
            <p:spPr bwMode="auto">
              <a:xfrm>
                <a:off x="1872" y="1646"/>
                <a:ext cx="61" cy="62"/>
              </a:xfrm>
              <a:prstGeom prst="ellipse">
                <a:avLst/>
              </a:prstGeom>
              <a:noFill/>
              <a:ln w="25400">
                <a:solidFill>
                  <a:schemeClr val="tx1"/>
                </a:solidFill>
                <a:round/>
                <a:headEnd/>
                <a:tailEnd/>
              </a:ln>
            </p:spPr>
            <p:txBody>
              <a:bodyPr wrap="none" anchor="ctr"/>
              <a:lstStyle/>
              <a:p>
                <a:endParaRPr lang="en-US"/>
              </a:p>
            </p:txBody>
          </p:sp>
        </p:grpSp>
        <p:sp>
          <p:nvSpPr>
            <p:cNvPr id="4" name="Line 89">
              <a:extLst>
                <a:ext uri="{FF2B5EF4-FFF2-40B4-BE49-F238E27FC236}">
                  <a16:creationId xmlns:a16="http://schemas.microsoft.com/office/drawing/2014/main" id="{74D6934B-FD58-5905-F6AC-A0454AC7F0C2}"/>
                </a:ext>
              </a:extLst>
            </p:cNvPr>
            <p:cNvSpPr>
              <a:spLocks noChangeShapeType="1"/>
            </p:cNvSpPr>
            <p:nvPr/>
          </p:nvSpPr>
          <p:spPr bwMode="auto">
            <a:xfrm>
              <a:off x="1467" y="1311"/>
              <a:ext cx="336" cy="0"/>
            </a:xfrm>
            <a:prstGeom prst="line">
              <a:avLst/>
            </a:prstGeom>
            <a:noFill/>
            <a:ln w="19050">
              <a:solidFill>
                <a:schemeClr val="tx1"/>
              </a:solidFill>
              <a:round/>
              <a:headEnd/>
              <a:tailEnd/>
            </a:ln>
          </p:spPr>
          <p:txBody>
            <a:bodyPr wrap="none" anchor="ctr"/>
            <a:lstStyle/>
            <a:p>
              <a:endParaRPr lang="en-US"/>
            </a:p>
          </p:txBody>
        </p:sp>
        <p:sp>
          <p:nvSpPr>
            <p:cNvPr id="5" name="Line 90">
              <a:extLst>
                <a:ext uri="{FF2B5EF4-FFF2-40B4-BE49-F238E27FC236}">
                  <a16:creationId xmlns:a16="http://schemas.microsoft.com/office/drawing/2014/main" id="{5A8BE3C5-9FD7-15CB-C2DF-623A3DA0E64D}"/>
                </a:ext>
              </a:extLst>
            </p:cNvPr>
            <p:cNvSpPr>
              <a:spLocks noChangeShapeType="1"/>
            </p:cNvSpPr>
            <p:nvPr/>
          </p:nvSpPr>
          <p:spPr bwMode="auto">
            <a:xfrm>
              <a:off x="1467" y="1935"/>
              <a:ext cx="336" cy="0"/>
            </a:xfrm>
            <a:prstGeom prst="line">
              <a:avLst/>
            </a:prstGeom>
            <a:noFill/>
            <a:ln w="19050">
              <a:solidFill>
                <a:schemeClr val="tx1"/>
              </a:solidFill>
              <a:round/>
              <a:headEnd/>
              <a:tailEnd/>
            </a:ln>
          </p:spPr>
          <p:txBody>
            <a:bodyPr wrap="none" anchor="ctr"/>
            <a:lstStyle/>
            <a:p>
              <a:endParaRPr lang="en-US"/>
            </a:p>
          </p:txBody>
        </p:sp>
        <p:sp>
          <p:nvSpPr>
            <p:cNvPr id="6" name="Line 91">
              <a:extLst>
                <a:ext uri="{FF2B5EF4-FFF2-40B4-BE49-F238E27FC236}">
                  <a16:creationId xmlns:a16="http://schemas.microsoft.com/office/drawing/2014/main" id="{85F413C7-38EA-C90E-AFC0-1ACA08709AFD}"/>
                </a:ext>
              </a:extLst>
            </p:cNvPr>
            <p:cNvSpPr>
              <a:spLocks noChangeShapeType="1"/>
            </p:cNvSpPr>
            <p:nvPr/>
          </p:nvSpPr>
          <p:spPr bwMode="auto">
            <a:xfrm>
              <a:off x="1659" y="1455"/>
              <a:ext cx="144" cy="0"/>
            </a:xfrm>
            <a:prstGeom prst="line">
              <a:avLst/>
            </a:prstGeom>
            <a:noFill/>
            <a:ln w="19050">
              <a:solidFill>
                <a:schemeClr val="tx1"/>
              </a:solidFill>
              <a:round/>
              <a:headEnd/>
              <a:tailEnd/>
            </a:ln>
          </p:spPr>
          <p:txBody>
            <a:bodyPr wrap="none" anchor="ctr"/>
            <a:lstStyle/>
            <a:p>
              <a:endParaRPr lang="en-US"/>
            </a:p>
          </p:txBody>
        </p:sp>
        <p:sp>
          <p:nvSpPr>
            <p:cNvPr id="8" name="Line 92">
              <a:extLst>
                <a:ext uri="{FF2B5EF4-FFF2-40B4-BE49-F238E27FC236}">
                  <a16:creationId xmlns:a16="http://schemas.microsoft.com/office/drawing/2014/main" id="{C91661FA-37D7-6651-615B-876FED953038}"/>
                </a:ext>
              </a:extLst>
            </p:cNvPr>
            <p:cNvSpPr>
              <a:spLocks noChangeShapeType="1"/>
            </p:cNvSpPr>
            <p:nvPr/>
          </p:nvSpPr>
          <p:spPr bwMode="auto">
            <a:xfrm>
              <a:off x="1659" y="1791"/>
              <a:ext cx="144" cy="0"/>
            </a:xfrm>
            <a:prstGeom prst="line">
              <a:avLst/>
            </a:prstGeom>
            <a:noFill/>
            <a:ln w="19050">
              <a:solidFill>
                <a:schemeClr val="tx1"/>
              </a:solidFill>
              <a:round/>
              <a:headEnd/>
              <a:tailEnd/>
            </a:ln>
          </p:spPr>
          <p:txBody>
            <a:bodyPr wrap="none" anchor="ctr"/>
            <a:lstStyle/>
            <a:p>
              <a:endParaRPr lang="en-US"/>
            </a:p>
          </p:txBody>
        </p:sp>
        <p:sp>
          <p:nvSpPr>
            <p:cNvPr id="9" name="Line 93">
              <a:extLst>
                <a:ext uri="{FF2B5EF4-FFF2-40B4-BE49-F238E27FC236}">
                  <a16:creationId xmlns:a16="http://schemas.microsoft.com/office/drawing/2014/main" id="{86F88A60-E4D3-A1E0-7789-B35D5435A370}"/>
                </a:ext>
              </a:extLst>
            </p:cNvPr>
            <p:cNvSpPr>
              <a:spLocks noChangeShapeType="1"/>
            </p:cNvSpPr>
            <p:nvPr/>
          </p:nvSpPr>
          <p:spPr bwMode="auto">
            <a:xfrm rot="5400000">
              <a:off x="1611" y="1503"/>
              <a:ext cx="96" cy="0"/>
            </a:xfrm>
            <a:prstGeom prst="line">
              <a:avLst/>
            </a:prstGeom>
            <a:noFill/>
            <a:ln w="19050">
              <a:solidFill>
                <a:schemeClr val="tx1"/>
              </a:solidFill>
              <a:round/>
              <a:headEnd/>
              <a:tailEnd/>
            </a:ln>
          </p:spPr>
          <p:txBody>
            <a:bodyPr wrap="none" anchor="ctr"/>
            <a:lstStyle/>
            <a:p>
              <a:endParaRPr lang="en-US"/>
            </a:p>
          </p:txBody>
        </p:sp>
        <p:sp>
          <p:nvSpPr>
            <p:cNvPr id="10" name="Line 94">
              <a:extLst>
                <a:ext uri="{FF2B5EF4-FFF2-40B4-BE49-F238E27FC236}">
                  <a16:creationId xmlns:a16="http://schemas.microsoft.com/office/drawing/2014/main" id="{E4F2AFAB-B21C-8856-F228-133CA18426FA}"/>
                </a:ext>
              </a:extLst>
            </p:cNvPr>
            <p:cNvSpPr>
              <a:spLocks noChangeShapeType="1"/>
            </p:cNvSpPr>
            <p:nvPr/>
          </p:nvSpPr>
          <p:spPr bwMode="auto">
            <a:xfrm rot="5400000">
              <a:off x="1611" y="1743"/>
              <a:ext cx="96" cy="0"/>
            </a:xfrm>
            <a:prstGeom prst="line">
              <a:avLst/>
            </a:prstGeom>
            <a:noFill/>
            <a:ln w="19050">
              <a:solidFill>
                <a:schemeClr val="tx1"/>
              </a:solidFill>
              <a:round/>
              <a:headEnd/>
              <a:tailEnd/>
            </a:ln>
          </p:spPr>
          <p:txBody>
            <a:bodyPr wrap="none" anchor="ctr"/>
            <a:lstStyle/>
            <a:p>
              <a:endParaRPr lang="en-US"/>
            </a:p>
          </p:txBody>
        </p:sp>
        <p:sp>
          <p:nvSpPr>
            <p:cNvPr id="11" name="Line 95">
              <a:extLst>
                <a:ext uri="{FF2B5EF4-FFF2-40B4-BE49-F238E27FC236}">
                  <a16:creationId xmlns:a16="http://schemas.microsoft.com/office/drawing/2014/main" id="{75D6ED8D-9D90-12A1-B6FD-40B5EAF87E24}"/>
                </a:ext>
              </a:extLst>
            </p:cNvPr>
            <p:cNvSpPr>
              <a:spLocks noChangeShapeType="1"/>
            </p:cNvSpPr>
            <p:nvPr/>
          </p:nvSpPr>
          <p:spPr bwMode="auto">
            <a:xfrm>
              <a:off x="2158" y="1380"/>
              <a:ext cx="336" cy="0"/>
            </a:xfrm>
            <a:prstGeom prst="line">
              <a:avLst/>
            </a:prstGeom>
            <a:noFill/>
            <a:ln w="19050">
              <a:solidFill>
                <a:schemeClr val="tx1"/>
              </a:solidFill>
              <a:round/>
              <a:headEnd/>
              <a:tailEnd/>
            </a:ln>
          </p:spPr>
          <p:txBody>
            <a:bodyPr wrap="none" anchor="ctr"/>
            <a:lstStyle/>
            <a:p>
              <a:endParaRPr lang="en-US"/>
            </a:p>
          </p:txBody>
        </p:sp>
        <p:sp>
          <p:nvSpPr>
            <p:cNvPr id="13" name="Line 96">
              <a:extLst>
                <a:ext uri="{FF2B5EF4-FFF2-40B4-BE49-F238E27FC236}">
                  <a16:creationId xmlns:a16="http://schemas.microsoft.com/office/drawing/2014/main" id="{F24C796A-95F0-FA75-9645-CB9268B787CB}"/>
                </a:ext>
              </a:extLst>
            </p:cNvPr>
            <p:cNvSpPr>
              <a:spLocks noChangeShapeType="1"/>
            </p:cNvSpPr>
            <p:nvPr/>
          </p:nvSpPr>
          <p:spPr bwMode="auto">
            <a:xfrm>
              <a:off x="2178" y="1865"/>
              <a:ext cx="336" cy="0"/>
            </a:xfrm>
            <a:prstGeom prst="line">
              <a:avLst/>
            </a:prstGeom>
            <a:noFill/>
            <a:ln w="19050">
              <a:solidFill>
                <a:schemeClr val="tx1"/>
              </a:solidFill>
              <a:round/>
              <a:headEnd/>
              <a:tailEnd/>
            </a:ln>
          </p:spPr>
          <p:txBody>
            <a:bodyPr wrap="none" anchor="ctr"/>
            <a:lstStyle/>
            <a:p>
              <a:endParaRPr lang="en-US"/>
            </a:p>
          </p:txBody>
        </p:sp>
        <p:sp>
          <p:nvSpPr>
            <p:cNvPr id="14" name="Line 97">
              <a:extLst>
                <a:ext uri="{FF2B5EF4-FFF2-40B4-BE49-F238E27FC236}">
                  <a16:creationId xmlns:a16="http://schemas.microsoft.com/office/drawing/2014/main" id="{43C26B07-FBCB-FC0C-DAC8-F7369AE1A8B8}"/>
                </a:ext>
              </a:extLst>
            </p:cNvPr>
            <p:cNvSpPr>
              <a:spLocks noChangeShapeType="1"/>
            </p:cNvSpPr>
            <p:nvPr/>
          </p:nvSpPr>
          <p:spPr bwMode="auto">
            <a:xfrm rot="5400000">
              <a:off x="2213" y="1800"/>
              <a:ext cx="146" cy="0"/>
            </a:xfrm>
            <a:prstGeom prst="line">
              <a:avLst/>
            </a:prstGeom>
            <a:noFill/>
            <a:ln w="19050">
              <a:solidFill>
                <a:schemeClr val="tx1"/>
              </a:solidFill>
              <a:round/>
              <a:headEnd/>
              <a:tailEnd/>
            </a:ln>
          </p:spPr>
          <p:txBody>
            <a:bodyPr wrap="none" anchor="ctr"/>
            <a:lstStyle/>
            <a:p>
              <a:endParaRPr lang="en-US"/>
            </a:p>
          </p:txBody>
        </p:sp>
        <p:sp>
          <p:nvSpPr>
            <p:cNvPr id="15" name="Line 98">
              <a:extLst>
                <a:ext uri="{FF2B5EF4-FFF2-40B4-BE49-F238E27FC236}">
                  <a16:creationId xmlns:a16="http://schemas.microsoft.com/office/drawing/2014/main" id="{0E42DEFC-8290-7D34-C2F2-D605380DF248}"/>
                </a:ext>
              </a:extLst>
            </p:cNvPr>
            <p:cNvSpPr>
              <a:spLocks noChangeShapeType="1"/>
            </p:cNvSpPr>
            <p:nvPr/>
          </p:nvSpPr>
          <p:spPr bwMode="auto">
            <a:xfrm rot="5400000">
              <a:off x="2225" y="1455"/>
              <a:ext cx="139" cy="0"/>
            </a:xfrm>
            <a:prstGeom prst="line">
              <a:avLst/>
            </a:prstGeom>
            <a:noFill/>
            <a:ln w="19050">
              <a:solidFill>
                <a:schemeClr val="tx1"/>
              </a:solidFill>
              <a:round/>
              <a:headEnd/>
              <a:tailEnd/>
            </a:ln>
          </p:spPr>
          <p:txBody>
            <a:bodyPr wrap="none" anchor="ctr"/>
            <a:lstStyle/>
            <a:p>
              <a:endParaRPr lang="en-US"/>
            </a:p>
          </p:txBody>
        </p:sp>
        <p:grpSp>
          <p:nvGrpSpPr>
            <p:cNvPr id="16" name="Group 99">
              <a:extLst>
                <a:ext uri="{FF2B5EF4-FFF2-40B4-BE49-F238E27FC236}">
                  <a16:creationId xmlns:a16="http://schemas.microsoft.com/office/drawing/2014/main" id="{6F116303-6703-48CF-E86D-93352D11B0A4}"/>
                </a:ext>
              </a:extLst>
            </p:cNvPr>
            <p:cNvGrpSpPr>
              <a:grpSpLocks/>
            </p:cNvGrpSpPr>
            <p:nvPr/>
          </p:nvGrpSpPr>
          <p:grpSpPr bwMode="auto">
            <a:xfrm>
              <a:off x="1769" y="1263"/>
              <a:ext cx="384" cy="240"/>
              <a:chOff x="1632" y="1584"/>
              <a:chExt cx="301" cy="192"/>
            </a:xfrm>
          </p:grpSpPr>
          <p:grpSp>
            <p:nvGrpSpPr>
              <p:cNvPr id="25" name="Group 100">
                <a:extLst>
                  <a:ext uri="{FF2B5EF4-FFF2-40B4-BE49-F238E27FC236}">
                    <a16:creationId xmlns:a16="http://schemas.microsoft.com/office/drawing/2014/main" id="{0ED3CC1B-FAAC-DA2C-6C80-D8F7F3BA664D}"/>
                  </a:ext>
                </a:extLst>
              </p:cNvPr>
              <p:cNvGrpSpPr>
                <a:grpSpLocks/>
              </p:cNvGrpSpPr>
              <p:nvPr/>
            </p:nvGrpSpPr>
            <p:grpSpPr bwMode="auto">
              <a:xfrm>
                <a:off x="1632" y="1584"/>
                <a:ext cx="240" cy="192"/>
                <a:chOff x="6768" y="11808"/>
                <a:chExt cx="1008" cy="792"/>
              </a:xfrm>
            </p:grpSpPr>
            <p:sp>
              <p:nvSpPr>
                <p:cNvPr id="27" name="Freeform 101">
                  <a:extLst>
                    <a:ext uri="{FF2B5EF4-FFF2-40B4-BE49-F238E27FC236}">
                      <a16:creationId xmlns:a16="http://schemas.microsoft.com/office/drawing/2014/main" id="{3859716B-7B4F-78CD-427A-EB7F2284CB42}"/>
                    </a:ext>
                  </a:extLst>
                </p:cNvPr>
                <p:cNvSpPr>
                  <a:spLocks/>
                </p:cNvSpPr>
                <p:nvPr/>
              </p:nvSpPr>
              <p:spPr bwMode="auto">
                <a:xfrm>
                  <a:off x="6768" y="11808"/>
                  <a:ext cx="144" cy="792"/>
                </a:xfrm>
                <a:custGeom>
                  <a:avLst/>
                  <a:gdLst>
                    <a:gd name="T0" fmla="*/ 0 w 288"/>
                    <a:gd name="T1" fmla="*/ 0 h 864"/>
                    <a:gd name="T2" fmla="*/ 5 w 288"/>
                    <a:gd name="T3" fmla="*/ 257 h 864"/>
                    <a:gd name="T4" fmla="*/ 0 w 288"/>
                    <a:gd name="T5" fmla="*/ 513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28" name="Line 102">
                  <a:extLst>
                    <a:ext uri="{FF2B5EF4-FFF2-40B4-BE49-F238E27FC236}">
                      <a16:creationId xmlns:a16="http://schemas.microsoft.com/office/drawing/2014/main" id="{5E2BB079-4ACA-E96B-6210-C26BA8518499}"/>
                    </a:ext>
                  </a:extLst>
                </p:cNvPr>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29" name="Line 103">
                  <a:extLst>
                    <a:ext uri="{FF2B5EF4-FFF2-40B4-BE49-F238E27FC236}">
                      <a16:creationId xmlns:a16="http://schemas.microsoft.com/office/drawing/2014/main" id="{BCE79B3C-74B3-9731-7826-E64ACD4707CD}"/>
                    </a:ext>
                  </a:extLst>
                </p:cNvPr>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30" name="Freeform 104">
                  <a:extLst>
                    <a:ext uri="{FF2B5EF4-FFF2-40B4-BE49-F238E27FC236}">
                      <a16:creationId xmlns:a16="http://schemas.microsoft.com/office/drawing/2014/main" id="{8E0D9F56-51E3-B719-059E-3BA3406D3A8F}"/>
                    </a:ext>
                  </a:extLst>
                </p:cNvPr>
                <p:cNvSpPr>
                  <a:spLocks/>
                </p:cNvSpPr>
                <p:nvPr/>
              </p:nvSpPr>
              <p:spPr bwMode="auto">
                <a:xfrm>
                  <a:off x="7128" y="11808"/>
                  <a:ext cx="648" cy="432"/>
                </a:xfrm>
                <a:custGeom>
                  <a:avLst/>
                  <a:gdLst>
                    <a:gd name="T0" fmla="*/ 0 w 576"/>
                    <a:gd name="T1" fmla="*/ 0 h 432"/>
                    <a:gd name="T2" fmla="*/ 875 w 576"/>
                    <a:gd name="T3" fmla="*/ 144 h 432"/>
                    <a:gd name="T4" fmla="*/ 1167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31" name="Freeform 105">
                  <a:extLst>
                    <a:ext uri="{FF2B5EF4-FFF2-40B4-BE49-F238E27FC236}">
                      <a16:creationId xmlns:a16="http://schemas.microsoft.com/office/drawing/2014/main" id="{F181DEFA-7A5D-96CE-8303-4B87F688782C}"/>
                    </a:ext>
                  </a:extLst>
                </p:cNvPr>
                <p:cNvSpPr>
                  <a:spLocks/>
                </p:cNvSpPr>
                <p:nvPr/>
              </p:nvSpPr>
              <p:spPr bwMode="auto">
                <a:xfrm flipV="1">
                  <a:off x="7128" y="12168"/>
                  <a:ext cx="648" cy="432"/>
                </a:xfrm>
                <a:custGeom>
                  <a:avLst/>
                  <a:gdLst>
                    <a:gd name="T0" fmla="*/ 0 w 576"/>
                    <a:gd name="T1" fmla="*/ 0 h 432"/>
                    <a:gd name="T2" fmla="*/ 875 w 576"/>
                    <a:gd name="T3" fmla="*/ 144 h 432"/>
                    <a:gd name="T4" fmla="*/ 1167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26" name="Oval 106">
                <a:extLst>
                  <a:ext uri="{FF2B5EF4-FFF2-40B4-BE49-F238E27FC236}">
                    <a16:creationId xmlns:a16="http://schemas.microsoft.com/office/drawing/2014/main" id="{73633B26-3D98-3901-8181-6498F2AC3BE5}"/>
                  </a:ext>
                </a:extLst>
              </p:cNvPr>
              <p:cNvSpPr>
                <a:spLocks noChangeArrowheads="1"/>
              </p:cNvSpPr>
              <p:nvPr/>
            </p:nvSpPr>
            <p:spPr bwMode="auto">
              <a:xfrm>
                <a:off x="1872" y="1646"/>
                <a:ext cx="61" cy="62"/>
              </a:xfrm>
              <a:prstGeom prst="ellipse">
                <a:avLst/>
              </a:prstGeom>
              <a:noFill/>
              <a:ln w="25400">
                <a:solidFill>
                  <a:schemeClr val="tx1"/>
                </a:solidFill>
                <a:round/>
                <a:headEnd/>
                <a:tailEnd/>
              </a:ln>
            </p:spPr>
            <p:txBody>
              <a:bodyPr wrap="none" anchor="ctr"/>
              <a:lstStyle/>
              <a:p>
                <a:endParaRPr lang="en-US"/>
              </a:p>
            </p:txBody>
          </p:sp>
        </p:grpSp>
        <p:sp>
          <p:nvSpPr>
            <p:cNvPr id="17" name="Line 107">
              <a:extLst>
                <a:ext uri="{FF2B5EF4-FFF2-40B4-BE49-F238E27FC236}">
                  <a16:creationId xmlns:a16="http://schemas.microsoft.com/office/drawing/2014/main" id="{CF66A6B1-1169-99BB-B79E-B592DEA93708}"/>
                </a:ext>
              </a:extLst>
            </p:cNvPr>
            <p:cNvSpPr>
              <a:spLocks noChangeShapeType="1"/>
            </p:cNvSpPr>
            <p:nvPr/>
          </p:nvSpPr>
          <p:spPr bwMode="auto">
            <a:xfrm>
              <a:off x="1654" y="1548"/>
              <a:ext cx="633" cy="180"/>
            </a:xfrm>
            <a:prstGeom prst="line">
              <a:avLst/>
            </a:prstGeom>
            <a:noFill/>
            <a:ln w="19050">
              <a:solidFill>
                <a:schemeClr val="tx1"/>
              </a:solidFill>
              <a:round/>
              <a:headEnd/>
              <a:tailEnd/>
            </a:ln>
          </p:spPr>
          <p:txBody>
            <a:bodyPr wrap="none" anchor="ctr"/>
            <a:lstStyle/>
            <a:p>
              <a:endParaRPr lang="en-US"/>
            </a:p>
          </p:txBody>
        </p:sp>
        <p:sp>
          <p:nvSpPr>
            <p:cNvPr id="18" name="Line 108">
              <a:extLst>
                <a:ext uri="{FF2B5EF4-FFF2-40B4-BE49-F238E27FC236}">
                  <a16:creationId xmlns:a16="http://schemas.microsoft.com/office/drawing/2014/main" id="{CB22862F-AD38-BC01-C85C-532946CC8045}"/>
                </a:ext>
              </a:extLst>
            </p:cNvPr>
            <p:cNvSpPr>
              <a:spLocks noChangeShapeType="1"/>
            </p:cNvSpPr>
            <p:nvPr/>
          </p:nvSpPr>
          <p:spPr bwMode="auto">
            <a:xfrm flipH="1">
              <a:off x="1655" y="1521"/>
              <a:ext cx="633" cy="180"/>
            </a:xfrm>
            <a:prstGeom prst="line">
              <a:avLst/>
            </a:prstGeom>
            <a:noFill/>
            <a:ln w="19050">
              <a:solidFill>
                <a:schemeClr val="tx1"/>
              </a:solidFill>
              <a:round/>
              <a:headEnd/>
              <a:tailEnd/>
            </a:ln>
          </p:spPr>
          <p:txBody>
            <a:bodyPr wrap="none" anchor="ctr"/>
            <a:lstStyle/>
            <a:p>
              <a:endParaRPr lang="en-US"/>
            </a:p>
          </p:txBody>
        </p:sp>
        <p:sp>
          <p:nvSpPr>
            <p:cNvPr id="19" name="Oval 109">
              <a:extLst>
                <a:ext uri="{FF2B5EF4-FFF2-40B4-BE49-F238E27FC236}">
                  <a16:creationId xmlns:a16="http://schemas.microsoft.com/office/drawing/2014/main" id="{45A20B08-F5A3-107E-DB0A-7C1C741CA8F0}"/>
                </a:ext>
              </a:extLst>
            </p:cNvPr>
            <p:cNvSpPr>
              <a:spLocks noChangeArrowheads="1"/>
            </p:cNvSpPr>
            <p:nvPr/>
          </p:nvSpPr>
          <p:spPr bwMode="auto">
            <a:xfrm>
              <a:off x="2255" y="1843"/>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20" name="Oval 110">
              <a:extLst>
                <a:ext uri="{FF2B5EF4-FFF2-40B4-BE49-F238E27FC236}">
                  <a16:creationId xmlns:a16="http://schemas.microsoft.com/office/drawing/2014/main" id="{9FE7EB70-5397-7B31-F4F4-CA83337091CE}"/>
                </a:ext>
              </a:extLst>
            </p:cNvPr>
            <p:cNvSpPr>
              <a:spLocks noChangeArrowheads="1"/>
            </p:cNvSpPr>
            <p:nvPr/>
          </p:nvSpPr>
          <p:spPr bwMode="auto">
            <a:xfrm>
              <a:off x="2258" y="1360"/>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21" name="Text Box 111">
              <a:extLst>
                <a:ext uri="{FF2B5EF4-FFF2-40B4-BE49-F238E27FC236}">
                  <a16:creationId xmlns:a16="http://schemas.microsoft.com/office/drawing/2014/main" id="{F470BCAE-96BA-DE2D-73FE-1264E04C8992}"/>
                </a:ext>
              </a:extLst>
            </p:cNvPr>
            <p:cNvSpPr txBox="1">
              <a:spLocks noChangeArrowheads="1"/>
            </p:cNvSpPr>
            <p:nvPr/>
          </p:nvSpPr>
          <p:spPr bwMode="auto">
            <a:xfrm>
              <a:off x="1266" y="1192"/>
              <a:ext cx="216" cy="231"/>
            </a:xfrm>
            <a:prstGeom prst="rect">
              <a:avLst/>
            </a:prstGeom>
            <a:noFill/>
            <a:ln w="9525">
              <a:noFill/>
              <a:miter lim="800000"/>
              <a:headEnd/>
              <a:tailEnd/>
            </a:ln>
          </p:spPr>
          <p:txBody>
            <a:bodyPr>
              <a:spAutoFit/>
            </a:bodyPr>
            <a:lstStyle/>
            <a:p>
              <a:pPr eaLnBrk="0" hangingPunct="0">
                <a:spcBef>
                  <a:spcPct val="50000"/>
                </a:spcBef>
              </a:pPr>
              <a:r>
                <a:rPr lang="en-GB" i="1"/>
                <a:t>R</a:t>
              </a:r>
              <a:endParaRPr lang="en-GB"/>
            </a:p>
          </p:txBody>
        </p:sp>
        <p:sp>
          <p:nvSpPr>
            <p:cNvPr id="22" name="Text Box 112">
              <a:extLst>
                <a:ext uri="{FF2B5EF4-FFF2-40B4-BE49-F238E27FC236}">
                  <a16:creationId xmlns:a16="http://schemas.microsoft.com/office/drawing/2014/main" id="{7054FBDC-98F5-2941-08D6-558894C8ADEE}"/>
                </a:ext>
              </a:extLst>
            </p:cNvPr>
            <p:cNvSpPr txBox="1">
              <a:spLocks noChangeArrowheads="1"/>
            </p:cNvSpPr>
            <p:nvPr/>
          </p:nvSpPr>
          <p:spPr bwMode="auto">
            <a:xfrm>
              <a:off x="1275" y="1823"/>
              <a:ext cx="216" cy="231"/>
            </a:xfrm>
            <a:prstGeom prst="rect">
              <a:avLst/>
            </a:prstGeom>
            <a:noFill/>
            <a:ln w="9525">
              <a:noFill/>
              <a:miter lim="800000"/>
              <a:headEnd/>
              <a:tailEnd/>
            </a:ln>
          </p:spPr>
          <p:txBody>
            <a:bodyPr>
              <a:spAutoFit/>
            </a:bodyPr>
            <a:lstStyle/>
            <a:p>
              <a:pPr eaLnBrk="0" hangingPunct="0">
                <a:spcBef>
                  <a:spcPct val="50000"/>
                </a:spcBef>
              </a:pPr>
              <a:r>
                <a:rPr lang="en-GB" i="1"/>
                <a:t>S</a:t>
              </a:r>
              <a:endParaRPr lang="en-GB"/>
            </a:p>
          </p:txBody>
        </p:sp>
        <p:sp>
          <p:nvSpPr>
            <p:cNvPr id="23" name="Text Box 113">
              <a:extLst>
                <a:ext uri="{FF2B5EF4-FFF2-40B4-BE49-F238E27FC236}">
                  <a16:creationId xmlns:a16="http://schemas.microsoft.com/office/drawing/2014/main" id="{842AB1C8-6B0C-6A4F-44E7-AC89EE3205DE}"/>
                </a:ext>
              </a:extLst>
            </p:cNvPr>
            <p:cNvSpPr txBox="1">
              <a:spLocks noChangeArrowheads="1"/>
            </p:cNvSpPr>
            <p:nvPr/>
          </p:nvSpPr>
          <p:spPr bwMode="auto">
            <a:xfrm>
              <a:off x="2513" y="1268"/>
              <a:ext cx="267" cy="231"/>
            </a:xfrm>
            <a:prstGeom prst="rect">
              <a:avLst/>
            </a:prstGeom>
            <a:noFill/>
            <a:ln w="9525">
              <a:noFill/>
              <a:miter lim="800000"/>
              <a:headEnd/>
              <a:tailEnd/>
            </a:ln>
          </p:spPr>
          <p:txBody>
            <a:bodyPr>
              <a:spAutoFit/>
            </a:bodyPr>
            <a:lstStyle/>
            <a:p>
              <a:pPr eaLnBrk="0" hangingPunct="0">
                <a:spcBef>
                  <a:spcPct val="50000"/>
                </a:spcBef>
              </a:pPr>
              <a:r>
                <a:rPr lang="en-GB" i="1"/>
                <a:t>Q</a:t>
              </a:r>
              <a:endParaRPr lang="en-GB"/>
            </a:p>
          </p:txBody>
        </p:sp>
        <p:sp>
          <p:nvSpPr>
            <p:cNvPr id="24" name="Text Box 114">
              <a:extLst>
                <a:ext uri="{FF2B5EF4-FFF2-40B4-BE49-F238E27FC236}">
                  <a16:creationId xmlns:a16="http://schemas.microsoft.com/office/drawing/2014/main" id="{4A04AC2E-66E3-70E9-D802-0EDA93FDE107}"/>
                </a:ext>
              </a:extLst>
            </p:cNvPr>
            <p:cNvSpPr txBox="1">
              <a:spLocks noChangeArrowheads="1"/>
            </p:cNvSpPr>
            <p:nvPr/>
          </p:nvSpPr>
          <p:spPr bwMode="auto">
            <a:xfrm>
              <a:off x="2500" y="1740"/>
              <a:ext cx="267" cy="231"/>
            </a:xfrm>
            <a:prstGeom prst="rect">
              <a:avLst/>
            </a:prstGeom>
            <a:noFill/>
            <a:ln w="9525">
              <a:noFill/>
              <a:miter lim="800000"/>
              <a:headEnd/>
              <a:tailEnd/>
            </a:ln>
          </p:spPr>
          <p:txBody>
            <a:bodyPr>
              <a:spAutoFit/>
            </a:bodyPr>
            <a:lstStyle/>
            <a:p>
              <a:pPr eaLnBrk="0" hangingPunct="0">
                <a:spcBef>
                  <a:spcPct val="50000"/>
                </a:spcBef>
              </a:pPr>
              <a:r>
                <a:rPr lang="en-GB" i="1" dirty="0"/>
                <a:t>Q'</a:t>
              </a:r>
              <a:endParaRPr lang="en-GB" dirty="0"/>
            </a:p>
          </p:txBody>
        </p:sp>
      </p:grpSp>
      <p:grpSp>
        <p:nvGrpSpPr>
          <p:cNvPr id="39" name="Group 80">
            <a:extLst>
              <a:ext uri="{FF2B5EF4-FFF2-40B4-BE49-F238E27FC236}">
                <a16:creationId xmlns:a16="http://schemas.microsoft.com/office/drawing/2014/main" id="{A0496E9C-CB1F-B2FE-0211-826B92BBED5D}"/>
              </a:ext>
            </a:extLst>
          </p:cNvPr>
          <p:cNvGrpSpPr>
            <a:grpSpLocks/>
          </p:cNvGrpSpPr>
          <p:nvPr/>
        </p:nvGrpSpPr>
        <p:grpSpPr bwMode="auto">
          <a:xfrm>
            <a:off x="5342624" y="2060575"/>
            <a:ext cx="2403475" cy="1368425"/>
            <a:chOff x="1266" y="1192"/>
            <a:chExt cx="1514" cy="862"/>
          </a:xfrm>
        </p:grpSpPr>
        <p:grpSp>
          <p:nvGrpSpPr>
            <p:cNvPr id="40" name="Group 81">
              <a:extLst>
                <a:ext uri="{FF2B5EF4-FFF2-40B4-BE49-F238E27FC236}">
                  <a16:creationId xmlns:a16="http://schemas.microsoft.com/office/drawing/2014/main" id="{E07D37B3-1D44-5422-4D23-D19223BAD991}"/>
                </a:ext>
              </a:extLst>
            </p:cNvPr>
            <p:cNvGrpSpPr>
              <a:grpSpLocks/>
            </p:cNvGrpSpPr>
            <p:nvPr/>
          </p:nvGrpSpPr>
          <p:grpSpPr bwMode="auto">
            <a:xfrm>
              <a:off x="1784" y="1743"/>
              <a:ext cx="384" cy="240"/>
              <a:chOff x="1632" y="1584"/>
              <a:chExt cx="301" cy="192"/>
            </a:xfrm>
          </p:grpSpPr>
          <p:grpSp>
            <p:nvGrpSpPr>
              <p:cNvPr id="14343" name="Group 82">
                <a:extLst>
                  <a:ext uri="{FF2B5EF4-FFF2-40B4-BE49-F238E27FC236}">
                    <a16:creationId xmlns:a16="http://schemas.microsoft.com/office/drawing/2014/main" id="{AEF4E90C-3E95-E8F6-FC1F-039398DC3446}"/>
                  </a:ext>
                </a:extLst>
              </p:cNvPr>
              <p:cNvGrpSpPr>
                <a:grpSpLocks/>
              </p:cNvGrpSpPr>
              <p:nvPr/>
            </p:nvGrpSpPr>
            <p:grpSpPr bwMode="auto">
              <a:xfrm>
                <a:off x="1632" y="1584"/>
                <a:ext cx="240" cy="192"/>
                <a:chOff x="6768" y="11808"/>
                <a:chExt cx="1008" cy="792"/>
              </a:xfrm>
            </p:grpSpPr>
            <p:sp>
              <p:nvSpPr>
                <p:cNvPr id="14345" name="Freeform 83">
                  <a:extLst>
                    <a:ext uri="{FF2B5EF4-FFF2-40B4-BE49-F238E27FC236}">
                      <a16:creationId xmlns:a16="http://schemas.microsoft.com/office/drawing/2014/main" id="{0CA212D0-A2FA-DF24-354F-6E9409F9F5C6}"/>
                    </a:ext>
                  </a:extLst>
                </p:cNvPr>
                <p:cNvSpPr>
                  <a:spLocks/>
                </p:cNvSpPr>
                <p:nvPr/>
              </p:nvSpPr>
              <p:spPr bwMode="auto">
                <a:xfrm>
                  <a:off x="6768" y="11808"/>
                  <a:ext cx="144" cy="792"/>
                </a:xfrm>
                <a:custGeom>
                  <a:avLst/>
                  <a:gdLst>
                    <a:gd name="T0" fmla="*/ 0 w 288"/>
                    <a:gd name="T1" fmla="*/ 0 h 864"/>
                    <a:gd name="T2" fmla="*/ 5 w 288"/>
                    <a:gd name="T3" fmla="*/ 257 h 864"/>
                    <a:gd name="T4" fmla="*/ 0 w 288"/>
                    <a:gd name="T5" fmla="*/ 513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4346" name="Line 84">
                  <a:extLst>
                    <a:ext uri="{FF2B5EF4-FFF2-40B4-BE49-F238E27FC236}">
                      <a16:creationId xmlns:a16="http://schemas.microsoft.com/office/drawing/2014/main" id="{1B231D5D-FD3A-926C-B40D-B89AD52DE844}"/>
                    </a:ext>
                  </a:extLst>
                </p:cNvPr>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14347" name="Line 85">
                  <a:extLst>
                    <a:ext uri="{FF2B5EF4-FFF2-40B4-BE49-F238E27FC236}">
                      <a16:creationId xmlns:a16="http://schemas.microsoft.com/office/drawing/2014/main" id="{3908C5BE-ED6C-9FAD-E9CE-E3DB8CD1BF70}"/>
                    </a:ext>
                  </a:extLst>
                </p:cNvPr>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14348" name="Freeform 86">
                  <a:extLst>
                    <a:ext uri="{FF2B5EF4-FFF2-40B4-BE49-F238E27FC236}">
                      <a16:creationId xmlns:a16="http://schemas.microsoft.com/office/drawing/2014/main" id="{AAD6E330-9E7D-B3F1-1D21-7315616DBD3B}"/>
                    </a:ext>
                  </a:extLst>
                </p:cNvPr>
                <p:cNvSpPr>
                  <a:spLocks/>
                </p:cNvSpPr>
                <p:nvPr/>
              </p:nvSpPr>
              <p:spPr bwMode="auto">
                <a:xfrm>
                  <a:off x="7128" y="11808"/>
                  <a:ext cx="648" cy="432"/>
                </a:xfrm>
                <a:custGeom>
                  <a:avLst/>
                  <a:gdLst>
                    <a:gd name="T0" fmla="*/ 0 w 576"/>
                    <a:gd name="T1" fmla="*/ 0 h 432"/>
                    <a:gd name="T2" fmla="*/ 875 w 576"/>
                    <a:gd name="T3" fmla="*/ 144 h 432"/>
                    <a:gd name="T4" fmla="*/ 1167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4349" name="Freeform 87">
                  <a:extLst>
                    <a:ext uri="{FF2B5EF4-FFF2-40B4-BE49-F238E27FC236}">
                      <a16:creationId xmlns:a16="http://schemas.microsoft.com/office/drawing/2014/main" id="{44F72367-9D32-5565-2A9B-ED24EEA30451}"/>
                    </a:ext>
                  </a:extLst>
                </p:cNvPr>
                <p:cNvSpPr>
                  <a:spLocks/>
                </p:cNvSpPr>
                <p:nvPr/>
              </p:nvSpPr>
              <p:spPr bwMode="auto">
                <a:xfrm flipV="1">
                  <a:off x="7128" y="12168"/>
                  <a:ext cx="648" cy="432"/>
                </a:xfrm>
                <a:custGeom>
                  <a:avLst/>
                  <a:gdLst>
                    <a:gd name="T0" fmla="*/ 0 w 576"/>
                    <a:gd name="T1" fmla="*/ 0 h 432"/>
                    <a:gd name="T2" fmla="*/ 875 w 576"/>
                    <a:gd name="T3" fmla="*/ 144 h 432"/>
                    <a:gd name="T4" fmla="*/ 1167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14344" name="Oval 88">
                <a:extLst>
                  <a:ext uri="{FF2B5EF4-FFF2-40B4-BE49-F238E27FC236}">
                    <a16:creationId xmlns:a16="http://schemas.microsoft.com/office/drawing/2014/main" id="{652CC3D6-AB2A-397D-EB88-270778B4A03E}"/>
                  </a:ext>
                </a:extLst>
              </p:cNvPr>
              <p:cNvSpPr>
                <a:spLocks noChangeArrowheads="1"/>
              </p:cNvSpPr>
              <p:nvPr/>
            </p:nvSpPr>
            <p:spPr bwMode="auto">
              <a:xfrm>
                <a:off x="1872" y="1646"/>
                <a:ext cx="61" cy="62"/>
              </a:xfrm>
              <a:prstGeom prst="ellipse">
                <a:avLst/>
              </a:prstGeom>
              <a:noFill/>
              <a:ln w="25400">
                <a:solidFill>
                  <a:schemeClr val="tx1"/>
                </a:solidFill>
                <a:round/>
                <a:headEnd/>
                <a:tailEnd/>
              </a:ln>
            </p:spPr>
            <p:txBody>
              <a:bodyPr wrap="none" anchor="ctr"/>
              <a:lstStyle/>
              <a:p>
                <a:endParaRPr lang="en-US"/>
              </a:p>
            </p:txBody>
          </p:sp>
        </p:grpSp>
        <p:sp>
          <p:nvSpPr>
            <p:cNvPr id="41" name="Line 89">
              <a:extLst>
                <a:ext uri="{FF2B5EF4-FFF2-40B4-BE49-F238E27FC236}">
                  <a16:creationId xmlns:a16="http://schemas.microsoft.com/office/drawing/2014/main" id="{9082E843-214B-437D-C9C1-04A1DB0AFDB3}"/>
                </a:ext>
              </a:extLst>
            </p:cNvPr>
            <p:cNvSpPr>
              <a:spLocks noChangeShapeType="1"/>
            </p:cNvSpPr>
            <p:nvPr/>
          </p:nvSpPr>
          <p:spPr bwMode="auto">
            <a:xfrm>
              <a:off x="1467" y="1311"/>
              <a:ext cx="336" cy="0"/>
            </a:xfrm>
            <a:prstGeom prst="line">
              <a:avLst/>
            </a:prstGeom>
            <a:noFill/>
            <a:ln w="19050">
              <a:solidFill>
                <a:schemeClr val="tx1"/>
              </a:solidFill>
              <a:round/>
              <a:headEnd/>
              <a:tailEnd/>
            </a:ln>
          </p:spPr>
          <p:txBody>
            <a:bodyPr wrap="none" anchor="ctr"/>
            <a:lstStyle/>
            <a:p>
              <a:endParaRPr lang="en-US"/>
            </a:p>
          </p:txBody>
        </p:sp>
        <p:sp>
          <p:nvSpPr>
            <p:cNvPr id="42" name="Line 90">
              <a:extLst>
                <a:ext uri="{FF2B5EF4-FFF2-40B4-BE49-F238E27FC236}">
                  <a16:creationId xmlns:a16="http://schemas.microsoft.com/office/drawing/2014/main" id="{13A1E684-7713-AFCE-92EA-535BC2C8AE88}"/>
                </a:ext>
              </a:extLst>
            </p:cNvPr>
            <p:cNvSpPr>
              <a:spLocks noChangeShapeType="1"/>
            </p:cNvSpPr>
            <p:nvPr/>
          </p:nvSpPr>
          <p:spPr bwMode="auto">
            <a:xfrm>
              <a:off x="1467" y="1935"/>
              <a:ext cx="336" cy="0"/>
            </a:xfrm>
            <a:prstGeom prst="line">
              <a:avLst/>
            </a:prstGeom>
            <a:noFill/>
            <a:ln w="19050">
              <a:solidFill>
                <a:schemeClr val="tx1"/>
              </a:solidFill>
              <a:round/>
              <a:headEnd/>
              <a:tailEnd/>
            </a:ln>
          </p:spPr>
          <p:txBody>
            <a:bodyPr wrap="none" anchor="ctr"/>
            <a:lstStyle/>
            <a:p>
              <a:endParaRPr lang="en-US"/>
            </a:p>
          </p:txBody>
        </p:sp>
        <p:sp>
          <p:nvSpPr>
            <p:cNvPr id="43" name="Line 91">
              <a:extLst>
                <a:ext uri="{FF2B5EF4-FFF2-40B4-BE49-F238E27FC236}">
                  <a16:creationId xmlns:a16="http://schemas.microsoft.com/office/drawing/2014/main" id="{5CC11657-B091-A402-2454-F389B5580C10}"/>
                </a:ext>
              </a:extLst>
            </p:cNvPr>
            <p:cNvSpPr>
              <a:spLocks noChangeShapeType="1"/>
            </p:cNvSpPr>
            <p:nvPr/>
          </p:nvSpPr>
          <p:spPr bwMode="auto">
            <a:xfrm>
              <a:off x="1659" y="1455"/>
              <a:ext cx="144" cy="0"/>
            </a:xfrm>
            <a:prstGeom prst="line">
              <a:avLst/>
            </a:prstGeom>
            <a:noFill/>
            <a:ln w="19050">
              <a:solidFill>
                <a:schemeClr val="tx1"/>
              </a:solidFill>
              <a:round/>
              <a:headEnd/>
              <a:tailEnd/>
            </a:ln>
          </p:spPr>
          <p:txBody>
            <a:bodyPr wrap="none" anchor="ctr"/>
            <a:lstStyle/>
            <a:p>
              <a:endParaRPr lang="en-US"/>
            </a:p>
          </p:txBody>
        </p:sp>
        <p:sp>
          <p:nvSpPr>
            <p:cNvPr id="44" name="Line 92">
              <a:extLst>
                <a:ext uri="{FF2B5EF4-FFF2-40B4-BE49-F238E27FC236}">
                  <a16:creationId xmlns:a16="http://schemas.microsoft.com/office/drawing/2014/main" id="{97AF9F3F-EBC0-CA09-7F89-0CC8003F1177}"/>
                </a:ext>
              </a:extLst>
            </p:cNvPr>
            <p:cNvSpPr>
              <a:spLocks noChangeShapeType="1"/>
            </p:cNvSpPr>
            <p:nvPr/>
          </p:nvSpPr>
          <p:spPr bwMode="auto">
            <a:xfrm>
              <a:off x="1659" y="1791"/>
              <a:ext cx="144" cy="0"/>
            </a:xfrm>
            <a:prstGeom prst="line">
              <a:avLst/>
            </a:prstGeom>
            <a:noFill/>
            <a:ln w="19050">
              <a:solidFill>
                <a:schemeClr val="tx1"/>
              </a:solidFill>
              <a:round/>
              <a:headEnd/>
              <a:tailEnd/>
            </a:ln>
          </p:spPr>
          <p:txBody>
            <a:bodyPr wrap="none" anchor="ctr"/>
            <a:lstStyle/>
            <a:p>
              <a:endParaRPr lang="en-US"/>
            </a:p>
          </p:txBody>
        </p:sp>
        <p:sp>
          <p:nvSpPr>
            <p:cNvPr id="45" name="Line 93">
              <a:extLst>
                <a:ext uri="{FF2B5EF4-FFF2-40B4-BE49-F238E27FC236}">
                  <a16:creationId xmlns:a16="http://schemas.microsoft.com/office/drawing/2014/main" id="{DB5DDA7D-F069-B576-AAC5-FFD270C7BFE6}"/>
                </a:ext>
              </a:extLst>
            </p:cNvPr>
            <p:cNvSpPr>
              <a:spLocks noChangeShapeType="1"/>
            </p:cNvSpPr>
            <p:nvPr/>
          </p:nvSpPr>
          <p:spPr bwMode="auto">
            <a:xfrm rot="5400000">
              <a:off x="1611" y="1503"/>
              <a:ext cx="96" cy="0"/>
            </a:xfrm>
            <a:prstGeom prst="line">
              <a:avLst/>
            </a:prstGeom>
            <a:noFill/>
            <a:ln w="19050">
              <a:solidFill>
                <a:schemeClr val="tx1"/>
              </a:solidFill>
              <a:round/>
              <a:headEnd/>
              <a:tailEnd/>
            </a:ln>
          </p:spPr>
          <p:txBody>
            <a:bodyPr wrap="none" anchor="ctr"/>
            <a:lstStyle/>
            <a:p>
              <a:endParaRPr lang="en-US"/>
            </a:p>
          </p:txBody>
        </p:sp>
        <p:sp>
          <p:nvSpPr>
            <p:cNvPr id="46" name="Line 94">
              <a:extLst>
                <a:ext uri="{FF2B5EF4-FFF2-40B4-BE49-F238E27FC236}">
                  <a16:creationId xmlns:a16="http://schemas.microsoft.com/office/drawing/2014/main" id="{00BD6B9C-B5D6-98A6-70F5-238872B49D96}"/>
                </a:ext>
              </a:extLst>
            </p:cNvPr>
            <p:cNvSpPr>
              <a:spLocks noChangeShapeType="1"/>
            </p:cNvSpPr>
            <p:nvPr/>
          </p:nvSpPr>
          <p:spPr bwMode="auto">
            <a:xfrm rot="5400000">
              <a:off x="1611" y="1743"/>
              <a:ext cx="96" cy="0"/>
            </a:xfrm>
            <a:prstGeom prst="line">
              <a:avLst/>
            </a:prstGeom>
            <a:noFill/>
            <a:ln w="19050">
              <a:solidFill>
                <a:schemeClr val="tx1"/>
              </a:solidFill>
              <a:round/>
              <a:headEnd/>
              <a:tailEnd/>
            </a:ln>
          </p:spPr>
          <p:txBody>
            <a:bodyPr wrap="none" anchor="ctr"/>
            <a:lstStyle/>
            <a:p>
              <a:endParaRPr lang="en-US"/>
            </a:p>
          </p:txBody>
        </p:sp>
        <p:sp>
          <p:nvSpPr>
            <p:cNvPr id="47" name="Line 95">
              <a:extLst>
                <a:ext uri="{FF2B5EF4-FFF2-40B4-BE49-F238E27FC236}">
                  <a16:creationId xmlns:a16="http://schemas.microsoft.com/office/drawing/2014/main" id="{107FF78D-11F9-2BFD-282D-B0DEDA9386F8}"/>
                </a:ext>
              </a:extLst>
            </p:cNvPr>
            <p:cNvSpPr>
              <a:spLocks noChangeShapeType="1"/>
            </p:cNvSpPr>
            <p:nvPr/>
          </p:nvSpPr>
          <p:spPr bwMode="auto">
            <a:xfrm>
              <a:off x="2158" y="1380"/>
              <a:ext cx="336" cy="0"/>
            </a:xfrm>
            <a:prstGeom prst="line">
              <a:avLst/>
            </a:prstGeom>
            <a:noFill/>
            <a:ln w="19050">
              <a:solidFill>
                <a:schemeClr val="tx1"/>
              </a:solidFill>
              <a:round/>
              <a:headEnd/>
              <a:tailEnd/>
            </a:ln>
          </p:spPr>
          <p:txBody>
            <a:bodyPr wrap="none" anchor="ctr"/>
            <a:lstStyle/>
            <a:p>
              <a:endParaRPr lang="en-US"/>
            </a:p>
          </p:txBody>
        </p:sp>
        <p:sp>
          <p:nvSpPr>
            <p:cNvPr id="48" name="Line 96">
              <a:extLst>
                <a:ext uri="{FF2B5EF4-FFF2-40B4-BE49-F238E27FC236}">
                  <a16:creationId xmlns:a16="http://schemas.microsoft.com/office/drawing/2014/main" id="{A79703E1-3665-B906-82AB-7BEA58A51214}"/>
                </a:ext>
              </a:extLst>
            </p:cNvPr>
            <p:cNvSpPr>
              <a:spLocks noChangeShapeType="1"/>
            </p:cNvSpPr>
            <p:nvPr/>
          </p:nvSpPr>
          <p:spPr bwMode="auto">
            <a:xfrm>
              <a:off x="2178" y="1865"/>
              <a:ext cx="336" cy="0"/>
            </a:xfrm>
            <a:prstGeom prst="line">
              <a:avLst/>
            </a:prstGeom>
            <a:noFill/>
            <a:ln w="19050">
              <a:solidFill>
                <a:schemeClr val="tx1"/>
              </a:solidFill>
              <a:round/>
              <a:headEnd/>
              <a:tailEnd/>
            </a:ln>
          </p:spPr>
          <p:txBody>
            <a:bodyPr wrap="none" anchor="ctr"/>
            <a:lstStyle/>
            <a:p>
              <a:endParaRPr lang="en-US"/>
            </a:p>
          </p:txBody>
        </p:sp>
        <p:sp>
          <p:nvSpPr>
            <p:cNvPr id="49" name="Line 97">
              <a:extLst>
                <a:ext uri="{FF2B5EF4-FFF2-40B4-BE49-F238E27FC236}">
                  <a16:creationId xmlns:a16="http://schemas.microsoft.com/office/drawing/2014/main" id="{F8CA7291-A683-87F9-1B55-B7AAB98BB91A}"/>
                </a:ext>
              </a:extLst>
            </p:cNvPr>
            <p:cNvSpPr>
              <a:spLocks noChangeShapeType="1"/>
            </p:cNvSpPr>
            <p:nvPr/>
          </p:nvSpPr>
          <p:spPr bwMode="auto">
            <a:xfrm rot="5400000">
              <a:off x="2213" y="1800"/>
              <a:ext cx="146" cy="0"/>
            </a:xfrm>
            <a:prstGeom prst="line">
              <a:avLst/>
            </a:prstGeom>
            <a:noFill/>
            <a:ln w="19050">
              <a:solidFill>
                <a:schemeClr val="tx1"/>
              </a:solidFill>
              <a:round/>
              <a:headEnd/>
              <a:tailEnd/>
            </a:ln>
          </p:spPr>
          <p:txBody>
            <a:bodyPr wrap="none" anchor="ctr"/>
            <a:lstStyle/>
            <a:p>
              <a:endParaRPr lang="en-US"/>
            </a:p>
          </p:txBody>
        </p:sp>
        <p:sp>
          <p:nvSpPr>
            <p:cNvPr id="50" name="Line 98">
              <a:extLst>
                <a:ext uri="{FF2B5EF4-FFF2-40B4-BE49-F238E27FC236}">
                  <a16:creationId xmlns:a16="http://schemas.microsoft.com/office/drawing/2014/main" id="{A0D1F7B7-83B3-B3BF-A95A-4690ECD50267}"/>
                </a:ext>
              </a:extLst>
            </p:cNvPr>
            <p:cNvSpPr>
              <a:spLocks noChangeShapeType="1"/>
            </p:cNvSpPr>
            <p:nvPr/>
          </p:nvSpPr>
          <p:spPr bwMode="auto">
            <a:xfrm rot="5400000">
              <a:off x="2225" y="1455"/>
              <a:ext cx="139" cy="0"/>
            </a:xfrm>
            <a:prstGeom prst="line">
              <a:avLst/>
            </a:prstGeom>
            <a:noFill/>
            <a:ln w="19050">
              <a:solidFill>
                <a:schemeClr val="tx1"/>
              </a:solidFill>
              <a:round/>
              <a:headEnd/>
              <a:tailEnd/>
            </a:ln>
          </p:spPr>
          <p:txBody>
            <a:bodyPr wrap="none" anchor="ctr"/>
            <a:lstStyle/>
            <a:p>
              <a:endParaRPr lang="en-US"/>
            </a:p>
          </p:txBody>
        </p:sp>
        <p:grpSp>
          <p:nvGrpSpPr>
            <p:cNvPr id="51" name="Group 99">
              <a:extLst>
                <a:ext uri="{FF2B5EF4-FFF2-40B4-BE49-F238E27FC236}">
                  <a16:creationId xmlns:a16="http://schemas.microsoft.com/office/drawing/2014/main" id="{C0D65C97-10DE-92CB-BF8E-3B87BBD192B7}"/>
                </a:ext>
              </a:extLst>
            </p:cNvPr>
            <p:cNvGrpSpPr>
              <a:grpSpLocks/>
            </p:cNvGrpSpPr>
            <p:nvPr/>
          </p:nvGrpSpPr>
          <p:grpSpPr bwMode="auto">
            <a:xfrm>
              <a:off x="1769" y="1263"/>
              <a:ext cx="384" cy="240"/>
              <a:chOff x="1632" y="1584"/>
              <a:chExt cx="301" cy="192"/>
            </a:xfrm>
          </p:grpSpPr>
          <p:grpSp>
            <p:nvGrpSpPr>
              <p:cNvPr id="62" name="Group 100">
                <a:extLst>
                  <a:ext uri="{FF2B5EF4-FFF2-40B4-BE49-F238E27FC236}">
                    <a16:creationId xmlns:a16="http://schemas.microsoft.com/office/drawing/2014/main" id="{1FE6E2F6-B43E-B8B7-5957-3953343E2660}"/>
                  </a:ext>
                </a:extLst>
              </p:cNvPr>
              <p:cNvGrpSpPr>
                <a:grpSpLocks/>
              </p:cNvGrpSpPr>
              <p:nvPr/>
            </p:nvGrpSpPr>
            <p:grpSpPr bwMode="auto">
              <a:xfrm>
                <a:off x="1632" y="1584"/>
                <a:ext cx="240" cy="192"/>
                <a:chOff x="6768" y="11808"/>
                <a:chExt cx="1008" cy="792"/>
              </a:xfrm>
            </p:grpSpPr>
            <p:sp>
              <p:nvSpPr>
                <p:cNvPr id="14336" name="Freeform 101">
                  <a:extLst>
                    <a:ext uri="{FF2B5EF4-FFF2-40B4-BE49-F238E27FC236}">
                      <a16:creationId xmlns:a16="http://schemas.microsoft.com/office/drawing/2014/main" id="{2C88FDA6-58B3-A107-A075-9C6F229017B6}"/>
                    </a:ext>
                  </a:extLst>
                </p:cNvPr>
                <p:cNvSpPr>
                  <a:spLocks/>
                </p:cNvSpPr>
                <p:nvPr/>
              </p:nvSpPr>
              <p:spPr bwMode="auto">
                <a:xfrm>
                  <a:off x="6768" y="11808"/>
                  <a:ext cx="144" cy="792"/>
                </a:xfrm>
                <a:custGeom>
                  <a:avLst/>
                  <a:gdLst>
                    <a:gd name="T0" fmla="*/ 0 w 288"/>
                    <a:gd name="T1" fmla="*/ 0 h 864"/>
                    <a:gd name="T2" fmla="*/ 5 w 288"/>
                    <a:gd name="T3" fmla="*/ 257 h 864"/>
                    <a:gd name="T4" fmla="*/ 0 w 288"/>
                    <a:gd name="T5" fmla="*/ 513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4337" name="Line 102">
                  <a:extLst>
                    <a:ext uri="{FF2B5EF4-FFF2-40B4-BE49-F238E27FC236}">
                      <a16:creationId xmlns:a16="http://schemas.microsoft.com/office/drawing/2014/main" id="{EC38032D-EF32-D369-5B4A-33C506AFB8E9}"/>
                    </a:ext>
                  </a:extLst>
                </p:cNvPr>
                <p:cNvSpPr>
                  <a:spLocks noChangeShapeType="1"/>
                </p:cNvSpPr>
                <p:nvPr/>
              </p:nvSpPr>
              <p:spPr bwMode="auto">
                <a:xfrm>
                  <a:off x="6768" y="11808"/>
                  <a:ext cx="360" cy="0"/>
                </a:xfrm>
                <a:prstGeom prst="line">
                  <a:avLst/>
                </a:prstGeom>
                <a:noFill/>
                <a:ln w="25400">
                  <a:solidFill>
                    <a:srgbClr val="000000"/>
                  </a:solidFill>
                  <a:round/>
                  <a:headEnd/>
                  <a:tailEnd/>
                </a:ln>
              </p:spPr>
              <p:txBody>
                <a:bodyPr/>
                <a:lstStyle/>
                <a:p>
                  <a:endParaRPr lang="en-US"/>
                </a:p>
              </p:txBody>
            </p:sp>
            <p:sp>
              <p:nvSpPr>
                <p:cNvPr id="14339" name="Line 103">
                  <a:extLst>
                    <a:ext uri="{FF2B5EF4-FFF2-40B4-BE49-F238E27FC236}">
                      <a16:creationId xmlns:a16="http://schemas.microsoft.com/office/drawing/2014/main" id="{4760B894-D76A-4FBE-3330-BE9004DEFD75}"/>
                    </a:ext>
                  </a:extLst>
                </p:cNvPr>
                <p:cNvSpPr>
                  <a:spLocks noChangeShapeType="1"/>
                </p:cNvSpPr>
                <p:nvPr/>
              </p:nvSpPr>
              <p:spPr bwMode="auto">
                <a:xfrm>
                  <a:off x="6768" y="12600"/>
                  <a:ext cx="360" cy="0"/>
                </a:xfrm>
                <a:prstGeom prst="line">
                  <a:avLst/>
                </a:prstGeom>
                <a:noFill/>
                <a:ln w="25400">
                  <a:solidFill>
                    <a:srgbClr val="000000"/>
                  </a:solidFill>
                  <a:round/>
                  <a:headEnd/>
                  <a:tailEnd/>
                </a:ln>
              </p:spPr>
              <p:txBody>
                <a:bodyPr/>
                <a:lstStyle/>
                <a:p>
                  <a:endParaRPr lang="en-US"/>
                </a:p>
              </p:txBody>
            </p:sp>
            <p:sp>
              <p:nvSpPr>
                <p:cNvPr id="14341" name="Freeform 104">
                  <a:extLst>
                    <a:ext uri="{FF2B5EF4-FFF2-40B4-BE49-F238E27FC236}">
                      <a16:creationId xmlns:a16="http://schemas.microsoft.com/office/drawing/2014/main" id="{3E0F2EB0-6458-526C-82CB-3BFF075C2FF2}"/>
                    </a:ext>
                  </a:extLst>
                </p:cNvPr>
                <p:cNvSpPr>
                  <a:spLocks/>
                </p:cNvSpPr>
                <p:nvPr/>
              </p:nvSpPr>
              <p:spPr bwMode="auto">
                <a:xfrm>
                  <a:off x="7128" y="11808"/>
                  <a:ext cx="648" cy="432"/>
                </a:xfrm>
                <a:custGeom>
                  <a:avLst/>
                  <a:gdLst>
                    <a:gd name="T0" fmla="*/ 0 w 576"/>
                    <a:gd name="T1" fmla="*/ 0 h 432"/>
                    <a:gd name="T2" fmla="*/ 875 w 576"/>
                    <a:gd name="T3" fmla="*/ 144 h 432"/>
                    <a:gd name="T4" fmla="*/ 1167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4342" name="Freeform 105">
                  <a:extLst>
                    <a:ext uri="{FF2B5EF4-FFF2-40B4-BE49-F238E27FC236}">
                      <a16:creationId xmlns:a16="http://schemas.microsoft.com/office/drawing/2014/main" id="{E47432E5-12B6-C599-39F2-7B96B2D99B13}"/>
                    </a:ext>
                  </a:extLst>
                </p:cNvPr>
                <p:cNvSpPr>
                  <a:spLocks/>
                </p:cNvSpPr>
                <p:nvPr/>
              </p:nvSpPr>
              <p:spPr bwMode="auto">
                <a:xfrm flipV="1">
                  <a:off x="7128" y="12168"/>
                  <a:ext cx="648" cy="432"/>
                </a:xfrm>
                <a:custGeom>
                  <a:avLst/>
                  <a:gdLst>
                    <a:gd name="T0" fmla="*/ 0 w 576"/>
                    <a:gd name="T1" fmla="*/ 0 h 432"/>
                    <a:gd name="T2" fmla="*/ 875 w 576"/>
                    <a:gd name="T3" fmla="*/ 144 h 432"/>
                    <a:gd name="T4" fmla="*/ 1167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grpSp>
          <p:sp>
            <p:nvSpPr>
              <p:cNvPr id="63" name="Oval 106">
                <a:extLst>
                  <a:ext uri="{FF2B5EF4-FFF2-40B4-BE49-F238E27FC236}">
                    <a16:creationId xmlns:a16="http://schemas.microsoft.com/office/drawing/2014/main" id="{A7763E6F-D617-2722-6F3F-FD89FE802756}"/>
                  </a:ext>
                </a:extLst>
              </p:cNvPr>
              <p:cNvSpPr>
                <a:spLocks noChangeArrowheads="1"/>
              </p:cNvSpPr>
              <p:nvPr/>
            </p:nvSpPr>
            <p:spPr bwMode="auto">
              <a:xfrm>
                <a:off x="1872" y="1646"/>
                <a:ext cx="61" cy="62"/>
              </a:xfrm>
              <a:prstGeom prst="ellipse">
                <a:avLst/>
              </a:prstGeom>
              <a:noFill/>
              <a:ln w="25400">
                <a:solidFill>
                  <a:schemeClr val="tx1"/>
                </a:solidFill>
                <a:round/>
                <a:headEnd/>
                <a:tailEnd/>
              </a:ln>
            </p:spPr>
            <p:txBody>
              <a:bodyPr wrap="none" anchor="ctr"/>
              <a:lstStyle/>
              <a:p>
                <a:endParaRPr lang="en-US"/>
              </a:p>
            </p:txBody>
          </p:sp>
        </p:grpSp>
        <p:sp>
          <p:nvSpPr>
            <p:cNvPr id="52" name="Line 107">
              <a:extLst>
                <a:ext uri="{FF2B5EF4-FFF2-40B4-BE49-F238E27FC236}">
                  <a16:creationId xmlns:a16="http://schemas.microsoft.com/office/drawing/2014/main" id="{AC0BE5CC-C218-BC47-A5DC-806C589CF8E9}"/>
                </a:ext>
              </a:extLst>
            </p:cNvPr>
            <p:cNvSpPr>
              <a:spLocks noChangeShapeType="1"/>
            </p:cNvSpPr>
            <p:nvPr/>
          </p:nvSpPr>
          <p:spPr bwMode="auto">
            <a:xfrm>
              <a:off x="1654" y="1548"/>
              <a:ext cx="633" cy="180"/>
            </a:xfrm>
            <a:prstGeom prst="line">
              <a:avLst/>
            </a:prstGeom>
            <a:noFill/>
            <a:ln w="19050">
              <a:solidFill>
                <a:schemeClr val="tx1"/>
              </a:solidFill>
              <a:round/>
              <a:headEnd/>
              <a:tailEnd/>
            </a:ln>
          </p:spPr>
          <p:txBody>
            <a:bodyPr wrap="none" anchor="ctr"/>
            <a:lstStyle/>
            <a:p>
              <a:endParaRPr lang="en-US"/>
            </a:p>
          </p:txBody>
        </p:sp>
        <p:sp>
          <p:nvSpPr>
            <p:cNvPr id="53" name="Line 108">
              <a:extLst>
                <a:ext uri="{FF2B5EF4-FFF2-40B4-BE49-F238E27FC236}">
                  <a16:creationId xmlns:a16="http://schemas.microsoft.com/office/drawing/2014/main" id="{3857FF1B-F50E-1023-9F22-9419F106EDDF}"/>
                </a:ext>
              </a:extLst>
            </p:cNvPr>
            <p:cNvSpPr>
              <a:spLocks noChangeShapeType="1"/>
            </p:cNvSpPr>
            <p:nvPr/>
          </p:nvSpPr>
          <p:spPr bwMode="auto">
            <a:xfrm flipH="1">
              <a:off x="1655" y="1521"/>
              <a:ext cx="633" cy="180"/>
            </a:xfrm>
            <a:prstGeom prst="line">
              <a:avLst/>
            </a:prstGeom>
            <a:noFill/>
            <a:ln w="19050">
              <a:solidFill>
                <a:schemeClr val="tx1"/>
              </a:solidFill>
              <a:round/>
              <a:headEnd/>
              <a:tailEnd/>
            </a:ln>
          </p:spPr>
          <p:txBody>
            <a:bodyPr wrap="none" anchor="ctr"/>
            <a:lstStyle/>
            <a:p>
              <a:endParaRPr lang="en-US"/>
            </a:p>
          </p:txBody>
        </p:sp>
        <p:sp>
          <p:nvSpPr>
            <p:cNvPr id="54" name="Oval 109">
              <a:extLst>
                <a:ext uri="{FF2B5EF4-FFF2-40B4-BE49-F238E27FC236}">
                  <a16:creationId xmlns:a16="http://schemas.microsoft.com/office/drawing/2014/main" id="{93CAD246-FF78-77B7-4AC5-49C6CE5B911B}"/>
                </a:ext>
              </a:extLst>
            </p:cNvPr>
            <p:cNvSpPr>
              <a:spLocks noChangeArrowheads="1"/>
            </p:cNvSpPr>
            <p:nvPr/>
          </p:nvSpPr>
          <p:spPr bwMode="auto">
            <a:xfrm>
              <a:off x="2255" y="1843"/>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55" name="Oval 110">
              <a:extLst>
                <a:ext uri="{FF2B5EF4-FFF2-40B4-BE49-F238E27FC236}">
                  <a16:creationId xmlns:a16="http://schemas.microsoft.com/office/drawing/2014/main" id="{C6A227B3-E3CD-84CD-399F-6307066A025C}"/>
                </a:ext>
              </a:extLst>
            </p:cNvPr>
            <p:cNvSpPr>
              <a:spLocks noChangeArrowheads="1"/>
            </p:cNvSpPr>
            <p:nvPr/>
          </p:nvSpPr>
          <p:spPr bwMode="auto">
            <a:xfrm>
              <a:off x="2258" y="1360"/>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56" name="Text Box 111">
              <a:extLst>
                <a:ext uri="{FF2B5EF4-FFF2-40B4-BE49-F238E27FC236}">
                  <a16:creationId xmlns:a16="http://schemas.microsoft.com/office/drawing/2014/main" id="{94E0060B-C226-5D49-7D1B-8A223548E6E6}"/>
                </a:ext>
              </a:extLst>
            </p:cNvPr>
            <p:cNvSpPr txBox="1">
              <a:spLocks noChangeArrowheads="1"/>
            </p:cNvSpPr>
            <p:nvPr/>
          </p:nvSpPr>
          <p:spPr bwMode="auto">
            <a:xfrm>
              <a:off x="1266" y="1192"/>
              <a:ext cx="216" cy="231"/>
            </a:xfrm>
            <a:prstGeom prst="rect">
              <a:avLst/>
            </a:prstGeom>
            <a:noFill/>
            <a:ln w="9525">
              <a:noFill/>
              <a:miter lim="800000"/>
              <a:headEnd/>
              <a:tailEnd/>
            </a:ln>
          </p:spPr>
          <p:txBody>
            <a:bodyPr>
              <a:spAutoFit/>
            </a:bodyPr>
            <a:lstStyle/>
            <a:p>
              <a:pPr eaLnBrk="0" hangingPunct="0">
                <a:spcBef>
                  <a:spcPct val="50000"/>
                </a:spcBef>
              </a:pPr>
              <a:r>
                <a:rPr lang="en-GB" i="1"/>
                <a:t>R</a:t>
              </a:r>
              <a:endParaRPr lang="en-GB"/>
            </a:p>
          </p:txBody>
        </p:sp>
        <p:sp>
          <p:nvSpPr>
            <p:cNvPr id="59" name="Text Box 112">
              <a:extLst>
                <a:ext uri="{FF2B5EF4-FFF2-40B4-BE49-F238E27FC236}">
                  <a16:creationId xmlns:a16="http://schemas.microsoft.com/office/drawing/2014/main" id="{701435A4-E764-9912-F5E3-9726E8A3E3E1}"/>
                </a:ext>
              </a:extLst>
            </p:cNvPr>
            <p:cNvSpPr txBox="1">
              <a:spLocks noChangeArrowheads="1"/>
            </p:cNvSpPr>
            <p:nvPr/>
          </p:nvSpPr>
          <p:spPr bwMode="auto">
            <a:xfrm>
              <a:off x="1275" y="1823"/>
              <a:ext cx="216" cy="231"/>
            </a:xfrm>
            <a:prstGeom prst="rect">
              <a:avLst/>
            </a:prstGeom>
            <a:noFill/>
            <a:ln w="9525">
              <a:noFill/>
              <a:miter lim="800000"/>
              <a:headEnd/>
              <a:tailEnd/>
            </a:ln>
          </p:spPr>
          <p:txBody>
            <a:bodyPr>
              <a:spAutoFit/>
            </a:bodyPr>
            <a:lstStyle/>
            <a:p>
              <a:pPr eaLnBrk="0" hangingPunct="0">
                <a:spcBef>
                  <a:spcPct val="50000"/>
                </a:spcBef>
              </a:pPr>
              <a:r>
                <a:rPr lang="en-GB" i="1"/>
                <a:t>S</a:t>
              </a:r>
              <a:endParaRPr lang="en-GB"/>
            </a:p>
          </p:txBody>
        </p:sp>
        <p:sp>
          <p:nvSpPr>
            <p:cNvPr id="60" name="Text Box 113">
              <a:extLst>
                <a:ext uri="{FF2B5EF4-FFF2-40B4-BE49-F238E27FC236}">
                  <a16:creationId xmlns:a16="http://schemas.microsoft.com/office/drawing/2014/main" id="{F75D33A2-4B99-006C-8D0A-CDA160339DDA}"/>
                </a:ext>
              </a:extLst>
            </p:cNvPr>
            <p:cNvSpPr txBox="1">
              <a:spLocks noChangeArrowheads="1"/>
            </p:cNvSpPr>
            <p:nvPr/>
          </p:nvSpPr>
          <p:spPr bwMode="auto">
            <a:xfrm>
              <a:off x="2513" y="1268"/>
              <a:ext cx="267" cy="231"/>
            </a:xfrm>
            <a:prstGeom prst="rect">
              <a:avLst/>
            </a:prstGeom>
            <a:noFill/>
            <a:ln w="9525">
              <a:noFill/>
              <a:miter lim="800000"/>
              <a:headEnd/>
              <a:tailEnd/>
            </a:ln>
          </p:spPr>
          <p:txBody>
            <a:bodyPr>
              <a:spAutoFit/>
            </a:bodyPr>
            <a:lstStyle/>
            <a:p>
              <a:pPr eaLnBrk="0" hangingPunct="0">
                <a:spcBef>
                  <a:spcPct val="50000"/>
                </a:spcBef>
              </a:pPr>
              <a:r>
                <a:rPr lang="en-GB" i="1"/>
                <a:t>Q</a:t>
              </a:r>
              <a:endParaRPr lang="en-GB"/>
            </a:p>
          </p:txBody>
        </p:sp>
        <p:sp>
          <p:nvSpPr>
            <p:cNvPr id="61" name="Text Box 114">
              <a:extLst>
                <a:ext uri="{FF2B5EF4-FFF2-40B4-BE49-F238E27FC236}">
                  <a16:creationId xmlns:a16="http://schemas.microsoft.com/office/drawing/2014/main" id="{8954DA99-0C81-73C1-EA03-DB7A9B312D8D}"/>
                </a:ext>
              </a:extLst>
            </p:cNvPr>
            <p:cNvSpPr txBox="1">
              <a:spLocks noChangeArrowheads="1"/>
            </p:cNvSpPr>
            <p:nvPr/>
          </p:nvSpPr>
          <p:spPr bwMode="auto">
            <a:xfrm>
              <a:off x="2500" y="1740"/>
              <a:ext cx="267" cy="231"/>
            </a:xfrm>
            <a:prstGeom prst="rect">
              <a:avLst/>
            </a:prstGeom>
            <a:noFill/>
            <a:ln w="9525">
              <a:noFill/>
              <a:miter lim="800000"/>
              <a:headEnd/>
              <a:tailEnd/>
            </a:ln>
          </p:spPr>
          <p:txBody>
            <a:bodyPr>
              <a:spAutoFit/>
            </a:bodyPr>
            <a:lstStyle/>
            <a:p>
              <a:pPr eaLnBrk="0" hangingPunct="0">
                <a:spcBef>
                  <a:spcPct val="50000"/>
                </a:spcBef>
              </a:pPr>
              <a:r>
                <a:rPr lang="en-GB" i="1"/>
                <a:t>Q'</a:t>
              </a:r>
              <a:endParaRPr lang="en-GB"/>
            </a:p>
          </p:txBody>
        </p:sp>
      </p:grpSp>
      <p:cxnSp>
        <p:nvCxnSpPr>
          <p:cNvPr id="14351" name="Straight Connector 14350">
            <a:extLst>
              <a:ext uri="{FF2B5EF4-FFF2-40B4-BE49-F238E27FC236}">
                <a16:creationId xmlns:a16="http://schemas.microsoft.com/office/drawing/2014/main" id="{A1A6F0D0-C1B3-AB01-5584-9AB486CBEE2B}"/>
              </a:ext>
            </a:extLst>
          </p:cNvPr>
          <p:cNvCxnSpPr/>
          <p:nvPr/>
        </p:nvCxnSpPr>
        <p:spPr>
          <a:xfrm>
            <a:off x="4401879" y="1679944"/>
            <a:ext cx="0" cy="4136065"/>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352" name="TextBox 14351">
            <a:extLst>
              <a:ext uri="{FF2B5EF4-FFF2-40B4-BE49-F238E27FC236}">
                <a16:creationId xmlns:a16="http://schemas.microsoft.com/office/drawing/2014/main" id="{8005C21C-A272-ECA0-A5E8-39B18DA16A4D}"/>
              </a:ext>
            </a:extLst>
          </p:cNvPr>
          <p:cNvSpPr txBox="1"/>
          <p:nvPr/>
        </p:nvSpPr>
        <p:spPr>
          <a:xfrm>
            <a:off x="875381" y="1391558"/>
            <a:ext cx="2988670" cy="400110"/>
          </a:xfrm>
          <a:prstGeom prst="rect">
            <a:avLst/>
          </a:prstGeom>
          <a:noFill/>
        </p:spPr>
        <p:txBody>
          <a:bodyPr wrap="square" rtlCol="0">
            <a:spAutoFit/>
          </a:bodyPr>
          <a:lstStyle/>
          <a:p>
            <a:r>
              <a:rPr lang="en-SG" sz="2000" b="1" dirty="0"/>
              <a:t>(Active-high) S-R latch</a:t>
            </a:r>
          </a:p>
        </p:txBody>
      </p:sp>
      <p:sp>
        <p:nvSpPr>
          <p:cNvPr id="14355" name="TextBox 14354">
            <a:extLst>
              <a:ext uri="{FF2B5EF4-FFF2-40B4-BE49-F238E27FC236}">
                <a16:creationId xmlns:a16="http://schemas.microsoft.com/office/drawing/2014/main" id="{B3080C81-8B1A-3030-7DB8-5EF25CB18B06}"/>
              </a:ext>
            </a:extLst>
          </p:cNvPr>
          <p:cNvSpPr txBox="1"/>
          <p:nvPr/>
        </p:nvSpPr>
        <p:spPr>
          <a:xfrm>
            <a:off x="5169272" y="1391558"/>
            <a:ext cx="2750178" cy="400110"/>
          </a:xfrm>
          <a:prstGeom prst="rect">
            <a:avLst/>
          </a:prstGeom>
          <a:noFill/>
        </p:spPr>
        <p:txBody>
          <a:bodyPr wrap="square">
            <a:spAutoFit/>
          </a:bodyPr>
          <a:lstStyle/>
          <a:p>
            <a:r>
              <a:rPr lang="en-SG" sz="2000" b="1" dirty="0"/>
              <a:t>Active-low S-R latch</a:t>
            </a:r>
          </a:p>
        </p:txBody>
      </p:sp>
      <p:graphicFrame>
        <p:nvGraphicFramePr>
          <p:cNvPr id="14356" name="Table 14356">
            <a:extLst>
              <a:ext uri="{FF2B5EF4-FFF2-40B4-BE49-F238E27FC236}">
                <a16:creationId xmlns:a16="http://schemas.microsoft.com/office/drawing/2014/main" id="{71CF08F5-F874-712F-0721-6CD4A8AD8924}"/>
              </a:ext>
            </a:extLst>
          </p:cNvPr>
          <p:cNvGraphicFramePr>
            <a:graphicFrameLocks noGrp="1"/>
          </p:cNvGraphicFramePr>
          <p:nvPr>
            <p:extLst>
              <p:ext uri="{D42A27DB-BD31-4B8C-83A1-F6EECF244321}">
                <p14:modId xmlns:p14="http://schemas.microsoft.com/office/powerpoint/2010/main" val="2831979160"/>
              </p:ext>
            </p:extLst>
          </p:nvPr>
        </p:nvGraphicFramePr>
        <p:xfrm>
          <a:off x="304804" y="3832375"/>
          <a:ext cx="3809338" cy="1854200"/>
        </p:xfrm>
        <a:graphic>
          <a:graphicData uri="http://schemas.openxmlformats.org/drawingml/2006/table">
            <a:tbl>
              <a:tblPr firstRow="1" bandRow="1">
                <a:tableStyleId>{5C22544A-7EE6-4342-B048-85BDC9FD1C3A}</a:tableStyleId>
              </a:tblPr>
              <a:tblGrid>
                <a:gridCol w="612093">
                  <a:extLst>
                    <a:ext uri="{9D8B030D-6E8A-4147-A177-3AD203B41FA5}">
                      <a16:colId xmlns:a16="http://schemas.microsoft.com/office/drawing/2014/main" val="2669845196"/>
                    </a:ext>
                  </a:extLst>
                </a:gridCol>
                <a:gridCol w="612093">
                  <a:extLst>
                    <a:ext uri="{9D8B030D-6E8A-4147-A177-3AD203B41FA5}">
                      <a16:colId xmlns:a16="http://schemas.microsoft.com/office/drawing/2014/main" val="3545423187"/>
                    </a:ext>
                  </a:extLst>
                </a:gridCol>
                <a:gridCol w="1005338">
                  <a:extLst>
                    <a:ext uri="{9D8B030D-6E8A-4147-A177-3AD203B41FA5}">
                      <a16:colId xmlns:a16="http://schemas.microsoft.com/office/drawing/2014/main" val="2945803195"/>
                    </a:ext>
                  </a:extLst>
                </a:gridCol>
                <a:gridCol w="1579814">
                  <a:extLst>
                    <a:ext uri="{9D8B030D-6E8A-4147-A177-3AD203B41FA5}">
                      <a16:colId xmlns:a16="http://schemas.microsoft.com/office/drawing/2014/main" val="1000182400"/>
                    </a:ext>
                  </a:extLst>
                </a:gridCol>
              </a:tblGrid>
              <a:tr h="370840">
                <a:tc>
                  <a:txBody>
                    <a:bodyPr/>
                    <a:lstStyle/>
                    <a:p>
                      <a:pPr algn="ctr"/>
                      <a:r>
                        <a:rPr lang="en-SG" i="1" dirty="0"/>
                        <a:t>S</a:t>
                      </a:r>
                    </a:p>
                  </a:txBody>
                  <a:tcPr/>
                </a:tc>
                <a:tc>
                  <a:txBody>
                    <a:bodyPr/>
                    <a:lstStyle/>
                    <a:p>
                      <a:pPr algn="ctr"/>
                      <a:r>
                        <a:rPr lang="en-SG" i="1" dirty="0"/>
                        <a:t>R</a:t>
                      </a:r>
                    </a:p>
                  </a:txBody>
                  <a:tcPr/>
                </a:tc>
                <a:tc>
                  <a:txBody>
                    <a:bodyPr/>
                    <a:lstStyle/>
                    <a:p>
                      <a:pPr algn="ctr"/>
                      <a:r>
                        <a:rPr lang="en-SG" i="1" dirty="0"/>
                        <a:t>Q</a:t>
                      </a:r>
                      <a:r>
                        <a:rPr lang="en-SG" dirty="0"/>
                        <a:t>(</a:t>
                      </a:r>
                      <a:r>
                        <a:rPr lang="en-SG" i="1" dirty="0"/>
                        <a:t>t</a:t>
                      </a:r>
                      <a:r>
                        <a:rPr lang="en-SG" dirty="0"/>
                        <a:t>+1)</a:t>
                      </a:r>
                    </a:p>
                  </a:txBody>
                  <a:tcPr/>
                </a:tc>
                <a:tc>
                  <a:txBody>
                    <a:bodyPr/>
                    <a:lstStyle/>
                    <a:p>
                      <a:pPr algn="ctr"/>
                      <a:r>
                        <a:rPr lang="en-SG" dirty="0"/>
                        <a:t>Command</a:t>
                      </a:r>
                    </a:p>
                  </a:txBody>
                  <a:tcPr/>
                </a:tc>
                <a:extLst>
                  <a:ext uri="{0D108BD9-81ED-4DB2-BD59-A6C34878D82A}">
                    <a16:rowId xmlns:a16="http://schemas.microsoft.com/office/drawing/2014/main" val="1578255230"/>
                  </a:ext>
                </a:extLst>
              </a:tr>
              <a:tr h="370840">
                <a:tc>
                  <a:txBody>
                    <a:bodyPr/>
                    <a:lstStyle/>
                    <a:p>
                      <a:pPr algn="ctr"/>
                      <a:r>
                        <a:rPr lang="en-SG" dirty="0"/>
                        <a:t>0</a:t>
                      </a:r>
                    </a:p>
                  </a:txBody>
                  <a:tcPr/>
                </a:tc>
                <a:tc>
                  <a:txBody>
                    <a:bodyPr/>
                    <a:lstStyle/>
                    <a:p>
                      <a:pPr algn="ctr"/>
                      <a:r>
                        <a:rPr lang="en-SG" dirty="0"/>
                        <a:t>0</a:t>
                      </a:r>
                    </a:p>
                  </a:txBody>
                  <a:tcPr/>
                </a:tc>
                <a:tc>
                  <a:txBody>
                    <a:bodyPr/>
                    <a:lstStyle/>
                    <a:p>
                      <a:pPr algn="ctr"/>
                      <a:r>
                        <a:rPr lang="en-SG" i="1" dirty="0"/>
                        <a:t>Q</a:t>
                      </a:r>
                      <a:r>
                        <a:rPr lang="en-SG" dirty="0"/>
                        <a:t>(</a:t>
                      </a:r>
                      <a:r>
                        <a:rPr lang="en-SG" i="1" dirty="0"/>
                        <a:t>t</a:t>
                      </a:r>
                      <a:r>
                        <a:rPr lang="en-SG" dirty="0"/>
                        <a:t>)</a:t>
                      </a:r>
                    </a:p>
                  </a:txBody>
                  <a:tcPr/>
                </a:tc>
                <a:tc>
                  <a:txBody>
                    <a:bodyPr/>
                    <a:lstStyle/>
                    <a:p>
                      <a:pPr algn="ctr"/>
                      <a:r>
                        <a:rPr lang="en-SG" dirty="0"/>
                        <a:t>No change</a:t>
                      </a:r>
                    </a:p>
                  </a:txBody>
                  <a:tcPr/>
                </a:tc>
                <a:extLst>
                  <a:ext uri="{0D108BD9-81ED-4DB2-BD59-A6C34878D82A}">
                    <a16:rowId xmlns:a16="http://schemas.microsoft.com/office/drawing/2014/main" val="2467379823"/>
                  </a:ext>
                </a:extLst>
              </a:tr>
              <a:tr h="370840">
                <a:tc>
                  <a:txBody>
                    <a:bodyPr/>
                    <a:lstStyle/>
                    <a:p>
                      <a:pPr algn="ctr"/>
                      <a:r>
                        <a:rPr lang="en-SG" dirty="0"/>
                        <a:t>0</a:t>
                      </a:r>
                    </a:p>
                  </a:txBody>
                  <a:tcPr/>
                </a:tc>
                <a:tc>
                  <a:txBody>
                    <a:bodyPr/>
                    <a:lstStyle/>
                    <a:p>
                      <a:pPr algn="ctr"/>
                      <a:r>
                        <a:rPr lang="en-SG" dirty="0"/>
                        <a:t>1</a:t>
                      </a:r>
                    </a:p>
                  </a:txBody>
                  <a:tcPr/>
                </a:tc>
                <a:tc>
                  <a:txBody>
                    <a:bodyPr/>
                    <a:lstStyle/>
                    <a:p>
                      <a:pPr algn="ctr"/>
                      <a:r>
                        <a:rPr lang="en-SG" dirty="0"/>
                        <a:t>0</a:t>
                      </a:r>
                    </a:p>
                  </a:txBody>
                  <a:tcPr/>
                </a:tc>
                <a:tc>
                  <a:txBody>
                    <a:bodyPr/>
                    <a:lstStyle/>
                    <a:p>
                      <a:pPr algn="ctr"/>
                      <a:r>
                        <a:rPr lang="en-SG" dirty="0"/>
                        <a:t>Reset</a:t>
                      </a:r>
                    </a:p>
                  </a:txBody>
                  <a:tcPr/>
                </a:tc>
                <a:extLst>
                  <a:ext uri="{0D108BD9-81ED-4DB2-BD59-A6C34878D82A}">
                    <a16:rowId xmlns:a16="http://schemas.microsoft.com/office/drawing/2014/main" val="1020864087"/>
                  </a:ext>
                </a:extLst>
              </a:tr>
              <a:tr h="370840">
                <a:tc>
                  <a:txBody>
                    <a:bodyPr/>
                    <a:lstStyle/>
                    <a:p>
                      <a:pPr algn="ctr"/>
                      <a:r>
                        <a:rPr lang="en-SG" dirty="0"/>
                        <a:t>1</a:t>
                      </a:r>
                    </a:p>
                  </a:txBody>
                  <a:tcPr/>
                </a:tc>
                <a:tc>
                  <a:txBody>
                    <a:bodyPr/>
                    <a:lstStyle/>
                    <a:p>
                      <a:pPr algn="ctr"/>
                      <a:r>
                        <a:rPr lang="en-SG" dirty="0"/>
                        <a:t>0</a:t>
                      </a:r>
                    </a:p>
                  </a:txBody>
                  <a:tcPr/>
                </a:tc>
                <a:tc>
                  <a:txBody>
                    <a:bodyPr/>
                    <a:lstStyle/>
                    <a:p>
                      <a:pPr algn="ctr"/>
                      <a:r>
                        <a:rPr lang="en-SG" dirty="0"/>
                        <a:t>1</a:t>
                      </a:r>
                    </a:p>
                  </a:txBody>
                  <a:tcPr/>
                </a:tc>
                <a:tc>
                  <a:txBody>
                    <a:bodyPr/>
                    <a:lstStyle/>
                    <a:p>
                      <a:pPr algn="ctr"/>
                      <a:r>
                        <a:rPr lang="en-SG" dirty="0"/>
                        <a:t>Set</a:t>
                      </a:r>
                    </a:p>
                  </a:txBody>
                  <a:tcPr/>
                </a:tc>
                <a:extLst>
                  <a:ext uri="{0D108BD9-81ED-4DB2-BD59-A6C34878D82A}">
                    <a16:rowId xmlns:a16="http://schemas.microsoft.com/office/drawing/2014/main" val="3751198636"/>
                  </a:ext>
                </a:extLst>
              </a:tr>
              <a:tr h="370840">
                <a:tc>
                  <a:txBody>
                    <a:bodyPr/>
                    <a:lstStyle/>
                    <a:p>
                      <a:pPr algn="ctr"/>
                      <a:r>
                        <a:rPr lang="en-SG" dirty="0"/>
                        <a:t>1</a:t>
                      </a:r>
                    </a:p>
                  </a:txBody>
                  <a:tcPr/>
                </a:tc>
                <a:tc>
                  <a:txBody>
                    <a:bodyPr/>
                    <a:lstStyle/>
                    <a:p>
                      <a:pPr algn="ctr"/>
                      <a:r>
                        <a:rPr lang="en-SG" dirty="0"/>
                        <a:t>1</a:t>
                      </a:r>
                    </a:p>
                  </a:txBody>
                  <a:tcPr/>
                </a:tc>
                <a:tc>
                  <a:txBody>
                    <a:bodyPr/>
                    <a:lstStyle/>
                    <a:p>
                      <a:pPr algn="ctr"/>
                      <a:r>
                        <a:rPr lang="en-SG" dirty="0"/>
                        <a:t>?</a:t>
                      </a:r>
                    </a:p>
                  </a:txBody>
                  <a:tcPr/>
                </a:tc>
                <a:tc>
                  <a:txBody>
                    <a:bodyPr/>
                    <a:lstStyle/>
                    <a:p>
                      <a:pPr algn="ctr"/>
                      <a:r>
                        <a:rPr lang="en-SG" dirty="0"/>
                        <a:t>Invalid</a:t>
                      </a:r>
                    </a:p>
                  </a:txBody>
                  <a:tcPr/>
                </a:tc>
                <a:extLst>
                  <a:ext uri="{0D108BD9-81ED-4DB2-BD59-A6C34878D82A}">
                    <a16:rowId xmlns:a16="http://schemas.microsoft.com/office/drawing/2014/main" val="956257783"/>
                  </a:ext>
                </a:extLst>
              </a:tr>
            </a:tbl>
          </a:graphicData>
        </a:graphic>
      </p:graphicFrame>
      <p:graphicFrame>
        <p:nvGraphicFramePr>
          <p:cNvPr id="14362" name="Table 14356">
            <a:extLst>
              <a:ext uri="{FF2B5EF4-FFF2-40B4-BE49-F238E27FC236}">
                <a16:creationId xmlns:a16="http://schemas.microsoft.com/office/drawing/2014/main" id="{60D7BB9D-7D98-9BCA-AFBD-7D09BEF2FA01}"/>
              </a:ext>
            </a:extLst>
          </p:cNvPr>
          <p:cNvGraphicFramePr>
            <a:graphicFrameLocks noGrp="1"/>
          </p:cNvGraphicFramePr>
          <p:nvPr>
            <p:extLst>
              <p:ext uri="{D42A27DB-BD31-4B8C-83A1-F6EECF244321}">
                <p14:modId xmlns:p14="http://schemas.microsoft.com/office/powerpoint/2010/main" val="3971068151"/>
              </p:ext>
            </p:extLst>
          </p:nvPr>
        </p:nvGraphicFramePr>
        <p:xfrm>
          <a:off x="4839349" y="3813654"/>
          <a:ext cx="3809338" cy="1854200"/>
        </p:xfrm>
        <a:graphic>
          <a:graphicData uri="http://schemas.openxmlformats.org/drawingml/2006/table">
            <a:tbl>
              <a:tblPr firstRow="1" bandRow="1">
                <a:tableStyleId>{5C22544A-7EE6-4342-B048-85BDC9FD1C3A}</a:tableStyleId>
              </a:tblPr>
              <a:tblGrid>
                <a:gridCol w="612093">
                  <a:extLst>
                    <a:ext uri="{9D8B030D-6E8A-4147-A177-3AD203B41FA5}">
                      <a16:colId xmlns:a16="http://schemas.microsoft.com/office/drawing/2014/main" val="2669845196"/>
                    </a:ext>
                  </a:extLst>
                </a:gridCol>
                <a:gridCol w="612093">
                  <a:extLst>
                    <a:ext uri="{9D8B030D-6E8A-4147-A177-3AD203B41FA5}">
                      <a16:colId xmlns:a16="http://schemas.microsoft.com/office/drawing/2014/main" val="3545423187"/>
                    </a:ext>
                  </a:extLst>
                </a:gridCol>
                <a:gridCol w="1005338">
                  <a:extLst>
                    <a:ext uri="{9D8B030D-6E8A-4147-A177-3AD203B41FA5}">
                      <a16:colId xmlns:a16="http://schemas.microsoft.com/office/drawing/2014/main" val="2945803195"/>
                    </a:ext>
                  </a:extLst>
                </a:gridCol>
                <a:gridCol w="1579814">
                  <a:extLst>
                    <a:ext uri="{9D8B030D-6E8A-4147-A177-3AD203B41FA5}">
                      <a16:colId xmlns:a16="http://schemas.microsoft.com/office/drawing/2014/main" val="1000182400"/>
                    </a:ext>
                  </a:extLst>
                </a:gridCol>
              </a:tblGrid>
              <a:tr h="370840">
                <a:tc>
                  <a:txBody>
                    <a:bodyPr/>
                    <a:lstStyle/>
                    <a:p>
                      <a:pPr algn="ctr"/>
                      <a:r>
                        <a:rPr lang="en-SG" i="1" dirty="0"/>
                        <a:t>S</a:t>
                      </a:r>
                    </a:p>
                  </a:txBody>
                  <a:tcPr/>
                </a:tc>
                <a:tc>
                  <a:txBody>
                    <a:bodyPr/>
                    <a:lstStyle/>
                    <a:p>
                      <a:pPr algn="ctr"/>
                      <a:r>
                        <a:rPr lang="en-SG" i="1" dirty="0"/>
                        <a:t>R</a:t>
                      </a:r>
                    </a:p>
                  </a:txBody>
                  <a:tcPr/>
                </a:tc>
                <a:tc>
                  <a:txBody>
                    <a:bodyPr/>
                    <a:lstStyle/>
                    <a:p>
                      <a:pPr algn="ctr"/>
                      <a:r>
                        <a:rPr lang="en-SG" i="1" dirty="0"/>
                        <a:t>Q</a:t>
                      </a:r>
                      <a:r>
                        <a:rPr lang="en-SG" dirty="0"/>
                        <a:t>(</a:t>
                      </a:r>
                      <a:r>
                        <a:rPr lang="en-SG" i="1" dirty="0"/>
                        <a:t>t</a:t>
                      </a:r>
                      <a:r>
                        <a:rPr lang="en-SG" dirty="0"/>
                        <a:t>+1)</a:t>
                      </a:r>
                    </a:p>
                  </a:txBody>
                  <a:tcPr/>
                </a:tc>
                <a:tc>
                  <a:txBody>
                    <a:bodyPr/>
                    <a:lstStyle/>
                    <a:p>
                      <a:pPr algn="ctr"/>
                      <a:r>
                        <a:rPr lang="en-SG" dirty="0"/>
                        <a:t>Command</a:t>
                      </a:r>
                    </a:p>
                  </a:txBody>
                  <a:tcPr/>
                </a:tc>
                <a:extLst>
                  <a:ext uri="{0D108BD9-81ED-4DB2-BD59-A6C34878D82A}">
                    <a16:rowId xmlns:a16="http://schemas.microsoft.com/office/drawing/2014/main" val="1578255230"/>
                  </a:ext>
                </a:extLst>
              </a:tr>
              <a:tr h="370840">
                <a:tc>
                  <a:txBody>
                    <a:bodyPr/>
                    <a:lstStyle/>
                    <a:p>
                      <a:pPr algn="ctr"/>
                      <a:r>
                        <a:rPr lang="en-SG" dirty="0"/>
                        <a:t>1</a:t>
                      </a:r>
                    </a:p>
                  </a:txBody>
                  <a:tcPr/>
                </a:tc>
                <a:tc>
                  <a:txBody>
                    <a:bodyPr/>
                    <a:lstStyle/>
                    <a:p>
                      <a:pPr algn="ctr"/>
                      <a:r>
                        <a:rPr lang="en-SG" dirty="0"/>
                        <a:t>1</a:t>
                      </a:r>
                    </a:p>
                  </a:txBody>
                  <a:tcPr/>
                </a:tc>
                <a:tc>
                  <a:txBody>
                    <a:bodyPr/>
                    <a:lstStyle/>
                    <a:p>
                      <a:pPr algn="ctr"/>
                      <a:r>
                        <a:rPr lang="en-SG" i="1" dirty="0"/>
                        <a:t>Q</a:t>
                      </a:r>
                      <a:r>
                        <a:rPr lang="en-SG" dirty="0"/>
                        <a:t>(</a:t>
                      </a:r>
                      <a:r>
                        <a:rPr lang="en-SG" i="1" dirty="0"/>
                        <a:t>t</a:t>
                      </a:r>
                      <a:r>
                        <a:rPr lang="en-SG" dirty="0"/>
                        <a:t>)</a:t>
                      </a:r>
                    </a:p>
                  </a:txBody>
                  <a:tcPr/>
                </a:tc>
                <a:tc>
                  <a:txBody>
                    <a:bodyPr/>
                    <a:lstStyle/>
                    <a:p>
                      <a:pPr algn="ctr"/>
                      <a:r>
                        <a:rPr lang="en-SG" dirty="0"/>
                        <a:t>No change</a:t>
                      </a:r>
                    </a:p>
                  </a:txBody>
                  <a:tcPr/>
                </a:tc>
                <a:extLst>
                  <a:ext uri="{0D108BD9-81ED-4DB2-BD59-A6C34878D82A}">
                    <a16:rowId xmlns:a16="http://schemas.microsoft.com/office/drawing/2014/main" val="2467379823"/>
                  </a:ext>
                </a:extLst>
              </a:tr>
              <a:tr h="370840">
                <a:tc>
                  <a:txBody>
                    <a:bodyPr/>
                    <a:lstStyle/>
                    <a:p>
                      <a:pPr algn="ctr"/>
                      <a:r>
                        <a:rPr lang="en-SG" dirty="0"/>
                        <a:t>1</a:t>
                      </a:r>
                    </a:p>
                  </a:txBody>
                  <a:tcPr/>
                </a:tc>
                <a:tc>
                  <a:txBody>
                    <a:bodyPr/>
                    <a:lstStyle/>
                    <a:p>
                      <a:pPr algn="ctr"/>
                      <a:r>
                        <a:rPr lang="en-SG" dirty="0"/>
                        <a:t>0</a:t>
                      </a:r>
                    </a:p>
                  </a:txBody>
                  <a:tcPr/>
                </a:tc>
                <a:tc>
                  <a:txBody>
                    <a:bodyPr/>
                    <a:lstStyle/>
                    <a:p>
                      <a:pPr algn="ctr"/>
                      <a:r>
                        <a:rPr lang="en-SG" dirty="0"/>
                        <a:t>0</a:t>
                      </a:r>
                    </a:p>
                  </a:txBody>
                  <a:tcPr/>
                </a:tc>
                <a:tc>
                  <a:txBody>
                    <a:bodyPr/>
                    <a:lstStyle/>
                    <a:p>
                      <a:pPr algn="ctr"/>
                      <a:r>
                        <a:rPr lang="en-SG" dirty="0"/>
                        <a:t>Reset</a:t>
                      </a:r>
                    </a:p>
                  </a:txBody>
                  <a:tcPr/>
                </a:tc>
                <a:extLst>
                  <a:ext uri="{0D108BD9-81ED-4DB2-BD59-A6C34878D82A}">
                    <a16:rowId xmlns:a16="http://schemas.microsoft.com/office/drawing/2014/main" val="1020864087"/>
                  </a:ext>
                </a:extLst>
              </a:tr>
              <a:tr h="370840">
                <a:tc>
                  <a:txBody>
                    <a:bodyPr/>
                    <a:lstStyle/>
                    <a:p>
                      <a:pPr algn="ctr"/>
                      <a:r>
                        <a:rPr lang="en-SG" dirty="0"/>
                        <a:t>0</a:t>
                      </a:r>
                    </a:p>
                  </a:txBody>
                  <a:tcPr/>
                </a:tc>
                <a:tc>
                  <a:txBody>
                    <a:bodyPr/>
                    <a:lstStyle/>
                    <a:p>
                      <a:pPr algn="ctr"/>
                      <a:r>
                        <a:rPr lang="en-SG" dirty="0"/>
                        <a:t>1</a:t>
                      </a:r>
                    </a:p>
                  </a:txBody>
                  <a:tcPr/>
                </a:tc>
                <a:tc>
                  <a:txBody>
                    <a:bodyPr/>
                    <a:lstStyle/>
                    <a:p>
                      <a:pPr algn="ctr"/>
                      <a:r>
                        <a:rPr lang="en-SG" dirty="0"/>
                        <a:t>1</a:t>
                      </a:r>
                    </a:p>
                  </a:txBody>
                  <a:tcPr/>
                </a:tc>
                <a:tc>
                  <a:txBody>
                    <a:bodyPr/>
                    <a:lstStyle/>
                    <a:p>
                      <a:pPr algn="ctr"/>
                      <a:r>
                        <a:rPr lang="en-SG" dirty="0"/>
                        <a:t>Set</a:t>
                      </a:r>
                    </a:p>
                  </a:txBody>
                  <a:tcPr/>
                </a:tc>
                <a:extLst>
                  <a:ext uri="{0D108BD9-81ED-4DB2-BD59-A6C34878D82A}">
                    <a16:rowId xmlns:a16="http://schemas.microsoft.com/office/drawing/2014/main" val="3751198636"/>
                  </a:ext>
                </a:extLst>
              </a:tr>
              <a:tr h="370840">
                <a:tc>
                  <a:txBody>
                    <a:bodyPr/>
                    <a:lstStyle/>
                    <a:p>
                      <a:pPr algn="ctr"/>
                      <a:r>
                        <a:rPr lang="en-SG" dirty="0"/>
                        <a:t>0</a:t>
                      </a:r>
                    </a:p>
                  </a:txBody>
                  <a:tcPr/>
                </a:tc>
                <a:tc>
                  <a:txBody>
                    <a:bodyPr/>
                    <a:lstStyle/>
                    <a:p>
                      <a:pPr algn="ctr"/>
                      <a:r>
                        <a:rPr lang="en-SG" dirty="0"/>
                        <a:t>0</a:t>
                      </a:r>
                    </a:p>
                  </a:txBody>
                  <a:tcPr/>
                </a:tc>
                <a:tc>
                  <a:txBody>
                    <a:bodyPr/>
                    <a:lstStyle/>
                    <a:p>
                      <a:pPr algn="ctr"/>
                      <a:r>
                        <a:rPr lang="en-SG" dirty="0"/>
                        <a:t>?</a:t>
                      </a:r>
                    </a:p>
                  </a:txBody>
                  <a:tcPr/>
                </a:tc>
                <a:tc>
                  <a:txBody>
                    <a:bodyPr/>
                    <a:lstStyle/>
                    <a:p>
                      <a:pPr algn="ctr"/>
                      <a:r>
                        <a:rPr lang="en-SG" dirty="0"/>
                        <a:t>Invalid</a:t>
                      </a:r>
                    </a:p>
                  </a:txBody>
                  <a:tcPr/>
                </a:tc>
                <a:extLst>
                  <a:ext uri="{0D108BD9-81ED-4DB2-BD59-A6C34878D82A}">
                    <a16:rowId xmlns:a16="http://schemas.microsoft.com/office/drawing/2014/main" val="956257783"/>
                  </a:ext>
                </a:extLst>
              </a:tr>
            </a:tbl>
          </a:graphicData>
        </a:graphic>
      </p:graphicFrame>
    </p:spTree>
    <p:extLst>
      <p:ext uri="{BB962C8B-B14F-4D97-AF65-F5344CB8AC3E}">
        <p14:creationId xmlns:p14="http://schemas.microsoft.com/office/powerpoint/2010/main" val="703514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356"/>
                                        </p:tgtEl>
                                        <p:attrNameLst>
                                          <p:attrName>style.visibility</p:attrName>
                                        </p:attrNameLst>
                                      </p:cBhvr>
                                      <p:to>
                                        <p:strVal val="visible"/>
                                      </p:to>
                                    </p:set>
                                    <p:animEffect transition="in" filter="dissolve">
                                      <p:cBhvr>
                                        <p:cTn id="7" dur="500"/>
                                        <p:tgtEl>
                                          <p:spTgt spid="14356"/>
                                        </p:tgtEl>
                                      </p:cBhvr>
                                    </p:animEffect>
                                  </p:childTnLst>
                                </p:cTn>
                              </p:par>
                              <p:par>
                                <p:cTn id="8" presetID="9" presetClass="entr" presetSubtype="0" fill="hold" nodeType="withEffect">
                                  <p:stCondLst>
                                    <p:cond delay="0"/>
                                  </p:stCondLst>
                                  <p:childTnLst>
                                    <p:set>
                                      <p:cBhvr>
                                        <p:cTn id="9" dur="1" fill="hold">
                                          <p:stCondLst>
                                            <p:cond delay="0"/>
                                          </p:stCondLst>
                                        </p:cTn>
                                        <p:tgtEl>
                                          <p:spTgt spid="14362"/>
                                        </p:tgtEl>
                                        <p:attrNameLst>
                                          <p:attrName>style.visibility</p:attrName>
                                        </p:attrNameLst>
                                      </p:cBhvr>
                                      <p:to>
                                        <p:strVal val="visible"/>
                                      </p:to>
                                    </p:set>
                                    <p:animEffect transition="in" filter="dissolve">
                                      <p:cBhvr>
                                        <p:cTn id="10" dur="500"/>
                                        <p:tgtEl>
                                          <p:spTgt spid="14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1" y="524656"/>
            <a:ext cx="8609611" cy="644577"/>
          </a:xfrm>
        </p:spPr>
        <p:txBody>
          <a:bodyPr>
            <a:normAutofit/>
          </a:bodyPr>
          <a:lstStyle/>
          <a:p>
            <a:pPr marL="1976438" indent="-1976438"/>
            <a:r>
              <a:rPr lang="en-GB" sz="3600" dirty="0">
                <a:solidFill>
                  <a:srgbClr val="0000FF"/>
                </a:solidFill>
              </a:rPr>
              <a:t>3.1 Gated </a:t>
            </a:r>
            <a:r>
              <a:rPr lang="en-GB" sz="3600" i="1" dirty="0">
                <a:solidFill>
                  <a:srgbClr val="0000FF"/>
                </a:solidFill>
              </a:rPr>
              <a:t>S-R</a:t>
            </a:r>
            <a:r>
              <a:rPr lang="en-GB" sz="3600" dirty="0">
                <a:solidFill>
                  <a:srgbClr val="0000FF"/>
                </a:solidFill>
              </a:rPr>
              <a:t> Latch</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8</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47" name="Rectangle 3"/>
          <p:cNvSpPr txBox="1">
            <a:spLocks noChangeArrowheads="1"/>
          </p:cNvSpPr>
          <p:nvPr/>
        </p:nvSpPr>
        <p:spPr>
          <a:xfrm>
            <a:off x="457200" y="1260475"/>
            <a:ext cx="7345680" cy="9493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638" indent="-274638" fontAlgn="auto">
              <a:spcAft>
                <a:spcPts val="0"/>
              </a:spcAft>
              <a:buSzPct val="100000"/>
              <a:buFont typeface="Wingdings" panose="05000000000000000000" pitchFamily="2" charset="2"/>
              <a:buChar char="§"/>
            </a:pPr>
            <a:r>
              <a:rPr lang="en-US" i="1" dirty="0"/>
              <a:t>S-R</a:t>
            </a:r>
            <a:r>
              <a:rPr lang="en-US" dirty="0"/>
              <a:t> latch + </a:t>
            </a:r>
            <a:r>
              <a:rPr lang="en-US" i="1" dirty="0"/>
              <a:t>enable input</a:t>
            </a:r>
            <a:r>
              <a:rPr lang="en-US" dirty="0"/>
              <a:t> (</a:t>
            </a:r>
            <a:r>
              <a:rPr lang="en-US" i="1" dirty="0"/>
              <a:t>EN</a:t>
            </a:r>
            <a:r>
              <a:rPr lang="en-US" dirty="0"/>
              <a:t>) and 2 NAND gates </a:t>
            </a:r>
            <a:r>
              <a:rPr lang="en-US" dirty="0">
                <a:sym typeface="Wingdings" pitchFamily="2" charset="2"/>
              </a:rPr>
              <a:t> a </a:t>
            </a:r>
            <a:r>
              <a:rPr lang="en-US" dirty="0">
                <a:solidFill>
                  <a:srgbClr val="0000CC"/>
                </a:solidFill>
                <a:sym typeface="Wingdings" pitchFamily="2" charset="2"/>
              </a:rPr>
              <a:t>gated </a:t>
            </a:r>
            <a:r>
              <a:rPr lang="en-US" i="1" dirty="0">
                <a:solidFill>
                  <a:srgbClr val="0000CC"/>
                </a:solidFill>
                <a:sym typeface="Wingdings" pitchFamily="2" charset="2"/>
              </a:rPr>
              <a:t>S-R</a:t>
            </a:r>
            <a:r>
              <a:rPr lang="en-US" dirty="0">
                <a:solidFill>
                  <a:srgbClr val="0000CC"/>
                </a:solidFill>
                <a:sym typeface="Wingdings" pitchFamily="2" charset="2"/>
              </a:rPr>
              <a:t> latch</a:t>
            </a:r>
            <a:r>
              <a:rPr lang="en-US" dirty="0">
                <a:sym typeface="Wingdings" pitchFamily="2" charset="2"/>
              </a:rPr>
              <a:t>.</a:t>
            </a:r>
            <a:endParaRPr lang="en-US" dirty="0"/>
          </a:p>
        </p:txBody>
      </p:sp>
      <p:grpSp>
        <p:nvGrpSpPr>
          <p:cNvPr id="148" name="Group 4"/>
          <p:cNvGrpSpPr>
            <a:grpSpLocks/>
          </p:cNvGrpSpPr>
          <p:nvPr/>
        </p:nvGrpSpPr>
        <p:grpSpPr bwMode="auto">
          <a:xfrm>
            <a:off x="1447800" y="2073315"/>
            <a:ext cx="3517900" cy="1585913"/>
            <a:chOff x="1056" y="1632"/>
            <a:chExt cx="2216" cy="999"/>
          </a:xfrm>
        </p:grpSpPr>
        <p:sp>
          <p:nvSpPr>
            <p:cNvPr id="149" name="Line 5"/>
            <p:cNvSpPr>
              <a:spLocks noChangeShapeType="1"/>
            </p:cNvSpPr>
            <p:nvPr/>
          </p:nvSpPr>
          <p:spPr bwMode="auto">
            <a:xfrm>
              <a:off x="2062" y="1789"/>
              <a:ext cx="250" cy="2"/>
            </a:xfrm>
            <a:prstGeom prst="line">
              <a:avLst/>
            </a:prstGeom>
            <a:noFill/>
            <a:ln w="19050">
              <a:solidFill>
                <a:schemeClr val="tx1"/>
              </a:solidFill>
              <a:round/>
              <a:headEnd/>
              <a:tailEnd/>
            </a:ln>
          </p:spPr>
          <p:txBody>
            <a:bodyPr wrap="none" anchor="ctr"/>
            <a:lstStyle/>
            <a:p>
              <a:endParaRPr lang="en-US"/>
            </a:p>
          </p:txBody>
        </p:sp>
        <p:sp>
          <p:nvSpPr>
            <p:cNvPr id="150" name="Line 6"/>
            <p:cNvSpPr>
              <a:spLocks noChangeShapeType="1"/>
            </p:cNvSpPr>
            <p:nvPr/>
          </p:nvSpPr>
          <p:spPr bwMode="auto">
            <a:xfrm>
              <a:off x="2057" y="2418"/>
              <a:ext cx="261" cy="6"/>
            </a:xfrm>
            <a:prstGeom prst="line">
              <a:avLst/>
            </a:prstGeom>
            <a:noFill/>
            <a:ln w="19050">
              <a:solidFill>
                <a:schemeClr val="tx1"/>
              </a:solidFill>
              <a:round/>
              <a:headEnd/>
              <a:tailEnd/>
            </a:ln>
          </p:spPr>
          <p:txBody>
            <a:bodyPr wrap="none" anchor="ctr"/>
            <a:lstStyle/>
            <a:p>
              <a:endParaRPr lang="en-US"/>
            </a:p>
          </p:txBody>
        </p:sp>
        <p:sp>
          <p:nvSpPr>
            <p:cNvPr id="151" name="Line 7"/>
            <p:cNvSpPr>
              <a:spLocks noChangeShapeType="1"/>
            </p:cNvSpPr>
            <p:nvPr/>
          </p:nvSpPr>
          <p:spPr bwMode="auto">
            <a:xfrm>
              <a:off x="2195" y="1935"/>
              <a:ext cx="117" cy="7"/>
            </a:xfrm>
            <a:prstGeom prst="line">
              <a:avLst/>
            </a:prstGeom>
            <a:noFill/>
            <a:ln w="19050">
              <a:solidFill>
                <a:schemeClr val="tx1"/>
              </a:solidFill>
              <a:round/>
              <a:headEnd/>
              <a:tailEnd/>
            </a:ln>
          </p:spPr>
          <p:txBody>
            <a:bodyPr wrap="none" anchor="ctr"/>
            <a:lstStyle/>
            <a:p>
              <a:endParaRPr lang="en-US"/>
            </a:p>
          </p:txBody>
        </p:sp>
        <p:sp>
          <p:nvSpPr>
            <p:cNvPr id="152" name="Line 8"/>
            <p:cNvSpPr>
              <a:spLocks noChangeShapeType="1"/>
            </p:cNvSpPr>
            <p:nvPr/>
          </p:nvSpPr>
          <p:spPr bwMode="auto">
            <a:xfrm>
              <a:off x="2195" y="2271"/>
              <a:ext cx="116" cy="0"/>
            </a:xfrm>
            <a:prstGeom prst="line">
              <a:avLst/>
            </a:prstGeom>
            <a:noFill/>
            <a:ln w="19050">
              <a:solidFill>
                <a:schemeClr val="tx1"/>
              </a:solidFill>
              <a:round/>
              <a:headEnd/>
              <a:tailEnd/>
            </a:ln>
          </p:spPr>
          <p:txBody>
            <a:bodyPr wrap="none" anchor="ctr"/>
            <a:lstStyle/>
            <a:p>
              <a:endParaRPr lang="en-US"/>
            </a:p>
          </p:txBody>
        </p:sp>
        <p:sp>
          <p:nvSpPr>
            <p:cNvPr id="153" name="Line 9"/>
            <p:cNvSpPr>
              <a:spLocks noChangeShapeType="1"/>
            </p:cNvSpPr>
            <p:nvPr/>
          </p:nvSpPr>
          <p:spPr bwMode="auto">
            <a:xfrm rot="5400000">
              <a:off x="2147" y="1983"/>
              <a:ext cx="96" cy="0"/>
            </a:xfrm>
            <a:prstGeom prst="line">
              <a:avLst/>
            </a:prstGeom>
            <a:noFill/>
            <a:ln w="19050">
              <a:solidFill>
                <a:schemeClr val="tx1"/>
              </a:solidFill>
              <a:round/>
              <a:headEnd/>
              <a:tailEnd/>
            </a:ln>
          </p:spPr>
          <p:txBody>
            <a:bodyPr wrap="none" anchor="ctr"/>
            <a:lstStyle/>
            <a:p>
              <a:endParaRPr lang="en-US"/>
            </a:p>
          </p:txBody>
        </p:sp>
        <p:sp>
          <p:nvSpPr>
            <p:cNvPr id="154" name="Line 10"/>
            <p:cNvSpPr>
              <a:spLocks noChangeShapeType="1"/>
            </p:cNvSpPr>
            <p:nvPr/>
          </p:nvSpPr>
          <p:spPr bwMode="auto">
            <a:xfrm rot="5400000">
              <a:off x="2147" y="2223"/>
              <a:ext cx="96" cy="0"/>
            </a:xfrm>
            <a:prstGeom prst="line">
              <a:avLst/>
            </a:prstGeom>
            <a:noFill/>
            <a:ln w="19050">
              <a:solidFill>
                <a:schemeClr val="tx1"/>
              </a:solidFill>
              <a:round/>
              <a:headEnd/>
              <a:tailEnd/>
            </a:ln>
          </p:spPr>
          <p:txBody>
            <a:bodyPr wrap="none" anchor="ctr"/>
            <a:lstStyle/>
            <a:p>
              <a:endParaRPr lang="en-US"/>
            </a:p>
          </p:txBody>
        </p:sp>
        <p:sp>
          <p:nvSpPr>
            <p:cNvPr id="155" name="Line 11"/>
            <p:cNvSpPr>
              <a:spLocks noChangeShapeType="1"/>
            </p:cNvSpPr>
            <p:nvPr/>
          </p:nvSpPr>
          <p:spPr bwMode="auto">
            <a:xfrm>
              <a:off x="2682" y="1863"/>
              <a:ext cx="336" cy="0"/>
            </a:xfrm>
            <a:prstGeom prst="line">
              <a:avLst/>
            </a:prstGeom>
            <a:noFill/>
            <a:ln w="19050">
              <a:solidFill>
                <a:schemeClr val="tx1"/>
              </a:solidFill>
              <a:round/>
              <a:headEnd/>
              <a:tailEnd/>
            </a:ln>
          </p:spPr>
          <p:txBody>
            <a:bodyPr wrap="none" anchor="ctr"/>
            <a:lstStyle/>
            <a:p>
              <a:endParaRPr lang="en-US"/>
            </a:p>
          </p:txBody>
        </p:sp>
        <p:sp>
          <p:nvSpPr>
            <p:cNvPr id="156" name="Line 12"/>
            <p:cNvSpPr>
              <a:spLocks noChangeShapeType="1"/>
            </p:cNvSpPr>
            <p:nvPr/>
          </p:nvSpPr>
          <p:spPr bwMode="auto">
            <a:xfrm>
              <a:off x="2682" y="2345"/>
              <a:ext cx="336" cy="0"/>
            </a:xfrm>
            <a:prstGeom prst="line">
              <a:avLst/>
            </a:prstGeom>
            <a:noFill/>
            <a:ln w="19050">
              <a:solidFill>
                <a:schemeClr val="tx1"/>
              </a:solidFill>
              <a:round/>
              <a:headEnd/>
              <a:tailEnd/>
            </a:ln>
          </p:spPr>
          <p:txBody>
            <a:bodyPr wrap="none" anchor="ctr"/>
            <a:lstStyle/>
            <a:p>
              <a:endParaRPr lang="en-US"/>
            </a:p>
          </p:txBody>
        </p:sp>
        <p:sp>
          <p:nvSpPr>
            <p:cNvPr id="157" name="Line 13"/>
            <p:cNvSpPr>
              <a:spLocks noChangeShapeType="1"/>
            </p:cNvSpPr>
            <p:nvPr/>
          </p:nvSpPr>
          <p:spPr bwMode="auto">
            <a:xfrm rot="5400000">
              <a:off x="2749" y="2280"/>
              <a:ext cx="146" cy="0"/>
            </a:xfrm>
            <a:prstGeom prst="line">
              <a:avLst/>
            </a:prstGeom>
            <a:noFill/>
            <a:ln w="19050">
              <a:solidFill>
                <a:schemeClr val="tx1"/>
              </a:solidFill>
              <a:round/>
              <a:headEnd/>
              <a:tailEnd/>
            </a:ln>
          </p:spPr>
          <p:txBody>
            <a:bodyPr wrap="none" anchor="ctr"/>
            <a:lstStyle/>
            <a:p>
              <a:endParaRPr lang="en-US"/>
            </a:p>
          </p:txBody>
        </p:sp>
        <p:sp>
          <p:nvSpPr>
            <p:cNvPr id="158" name="Line 14"/>
            <p:cNvSpPr>
              <a:spLocks noChangeShapeType="1"/>
            </p:cNvSpPr>
            <p:nvPr/>
          </p:nvSpPr>
          <p:spPr bwMode="auto">
            <a:xfrm rot="5400000">
              <a:off x="2761" y="1935"/>
              <a:ext cx="139" cy="0"/>
            </a:xfrm>
            <a:prstGeom prst="line">
              <a:avLst/>
            </a:prstGeom>
            <a:noFill/>
            <a:ln w="19050">
              <a:solidFill>
                <a:schemeClr val="tx1"/>
              </a:solidFill>
              <a:round/>
              <a:headEnd/>
              <a:tailEnd/>
            </a:ln>
          </p:spPr>
          <p:txBody>
            <a:bodyPr wrap="none" anchor="ctr"/>
            <a:lstStyle/>
            <a:p>
              <a:endParaRPr lang="en-US"/>
            </a:p>
          </p:txBody>
        </p:sp>
        <p:sp>
          <p:nvSpPr>
            <p:cNvPr id="159" name="Line 15"/>
            <p:cNvSpPr>
              <a:spLocks noChangeShapeType="1"/>
            </p:cNvSpPr>
            <p:nvPr/>
          </p:nvSpPr>
          <p:spPr bwMode="auto">
            <a:xfrm>
              <a:off x="2190" y="2028"/>
              <a:ext cx="633" cy="180"/>
            </a:xfrm>
            <a:prstGeom prst="line">
              <a:avLst/>
            </a:prstGeom>
            <a:noFill/>
            <a:ln w="19050">
              <a:solidFill>
                <a:schemeClr val="tx1"/>
              </a:solidFill>
              <a:round/>
              <a:headEnd/>
              <a:tailEnd/>
            </a:ln>
          </p:spPr>
          <p:txBody>
            <a:bodyPr wrap="none" anchor="ctr"/>
            <a:lstStyle/>
            <a:p>
              <a:endParaRPr lang="en-US"/>
            </a:p>
          </p:txBody>
        </p:sp>
        <p:sp>
          <p:nvSpPr>
            <p:cNvPr id="160" name="Line 16"/>
            <p:cNvSpPr>
              <a:spLocks noChangeShapeType="1"/>
            </p:cNvSpPr>
            <p:nvPr/>
          </p:nvSpPr>
          <p:spPr bwMode="auto">
            <a:xfrm flipH="1">
              <a:off x="2191" y="2001"/>
              <a:ext cx="633" cy="180"/>
            </a:xfrm>
            <a:prstGeom prst="line">
              <a:avLst/>
            </a:prstGeom>
            <a:noFill/>
            <a:ln w="19050">
              <a:solidFill>
                <a:schemeClr val="tx1"/>
              </a:solidFill>
              <a:round/>
              <a:headEnd/>
              <a:tailEnd/>
            </a:ln>
          </p:spPr>
          <p:txBody>
            <a:bodyPr wrap="none" anchor="ctr"/>
            <a:lstStyle/>
            <a:p>
              <a:endParaRPr lang="en-US"/>
            </a:p>
          </p:txBody>
        </p:sp>
        <p:sp>
          <p:nvSpPr>
            <p:cNvPr id="161" name="Oval 17"/>
            <p:cNvSpPr>
              <a:spLocks noChangeArrowheads="1"/>
            </p:cNvSpPr>
            <p:nvPr/>
          </p:nvSpPr>
          <p:spPr bwMode="auto">
            <a:xfrm>
              <a:off x="2791" y="2323"/>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162" name="Oval 18"/>
            <p:cNvSpPr>
              <a:spLocks noChangeArrowheads="1"/>
            </p:cNvSpPr>
            <p:nvPr/>
          </p:nvSpPr>
          <p:spPr bwMode="auto">
            <a:xfrm>
              <a:off x="2802" y="1834"/>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163" name="Text Box 19"/>
            <p:cNvSpPr txBox="1">
              <a:spLocks noChangeArrowheads="1"/>
            </p:cNvSpPr>
            <p:nvPr/>
          </p:nvSpPr>
          <p:spPr bwMode="auto">
            <a:xfrm>
              <a:off x="1120" y="1632"/>
              <a:ext cx="274" cy="231"/>
            </a:xfrm>
            <a:prstGeom prst="rect">
              <a:avLst/>
            </a:prstGeom>
            <a:noFill/>
            <a:ln w="9525">
              <a:noFill/>
              <a:miter lim="800000"/>
              <a:headEnd/>
              <a:tailEnd/>
            </a:ln>
          </p:spPr>
          <p:txBody>
            <a:bodyPr>
              <a:spAutoFit/>
            </a:bodyPr>
            <a:lstStyle/>
            <a:p>
              <a:pPr eaLnBrk="0" hangingPunct="0">
                <a:spcBef>
                  <a:spcPct val="50000"/>
                </a:spcBef>
              </a:pPr>
              <a:r>
                <a:rPr lang="en-GB" i="1"/>
                <a:t>S</a:t>
              </a:r>
              <a:endParaRPr lang="en-GB"/>
            </a:p>
          </p:txBody>
        </p:sp>
        <p:sp>
          <p:nvSpPr>
            <p:cNvPr id="164" name="Text Box 20"/>
            <p:cNvSpPr txBox="1">
              <a:spLocks noChangeArrowheads="1"/>
            </p:cNvSpPr>
            <p:nvPr/>
          </p:nvSpPr>
          <p:spPr bwMode="auto">
            <a:xfrm>
              <a:off x="1120" y="2400"/>
              <a:ext cx="252" cy="231"/>
            </a:xfrm>
            <a:prstGeom prst="rect">
              <a:avLst/>
            </a:prstGeom>
            <a:noFill/>
            <a:ln w="9525">
              <a:noFill/>
              <a:miter lim="800000"/>
              <a:headEnd/>
              <a:tailEnd/>
            </a:ln>
          </p:spPr>
          <p:txBody>
            <a:bodyPr>
              <a:spAutoFit/>
            </a:bodyPr>
            <a:lstStyle/>
            <a:p>
              <a:pPr eaLnBrk="0" hangingPunct="0">
                <a:spcBef>
                  <a:spcPct val="50000"/>
                </a:spcBef>
              </a:pPr>
              <a:r>
                <a:rPr lang="en-GB" i="1"/>
                <a:t>R</a:t>
              </a:r>
              <a:endParaRPr lang="en-GB"/>
            </a:p>
          </p:txBody>
        </p:sp>
        <p:sp>
          <p:nvSpPr>
            <p:cNvPr id="165" name="Text Box 21"/>
            <p:cNvSpPr txBox="1">
              <a:spLocks noChangeArrowheads="1"/>
            </p:cNvSpPr>
            <p:nvPr/>
          </p:nvSpPr>
          <p:spPr bwMode="auto">
            <a:xfrm>
              <a:off x="3005" y="1745"/>
              <a:ext cx="267" cy="231"/>
            </a:xfrm>
            <a:prstGeom prst="rect">
              <a:avLst/>
            </a:prstGeom>
            <a:noFill/>
            <a:ln w="9525">
              <a:noFill/>
              <a:miter lim="800000"/>
              <a:headEnd/>
              <a:tailEnd/>
            </a:ln>
          </p:spPr>
          <p:txBody>
            <a:bodyPr>
              <a:spAutoFit/>
            </a:bodyPr>
            <a:lstStyle/>
            <a:p>
              <a:pPr eaLnBrk="0" hangingPunct="0">
                <a:spcBef>
                  <a:spcPct val="50000"/>
                </a:spcBef>
              </a:pPr>
              <a:r>
                <a:rPr lang="en-GB" i="1" dirty="0"/>
                <a:t>Q</a:t>
              </a:r>
              <a:endParaRPr lang="en-GB" dirty="0"/>
            </a:p>
          </p:txBody>
        </p:sp>
        <p:sp>
          <p:nvSpPr>
            <p:cNvPr id="166" name="Text Box 22"/>
            <p:cNvSpPr txBox="1">
              <a:spLocks noChangeArrowheads="1"/>
            </p:cNvSpPr>
            <p:nvPr/>
          </p:nvSpPr>
          <p:spPr bwMode="auto">
            <a:xfrm>
              <a:off x="2992" y="2217"/>
              <a:ext cx="267" cy="231"/>
            </a:xfrm>
            <a:prstGeom prst="rect">
              <a:avLst/>
            </a:prstGeom>
            <a:noFill/>
            <a:ln w="9525">
              <a:noFill/>
              <a:miter lim="800000"/>
              <a:headEnd/>
              <a:tailEnd/>
            </a:ln>
          </p:spPr>
          <p:txBody>
            <a:bodyPr>
              <a:spAutoFit/>
            </a:bodyPr>
            <a:lstStyle/>
            <a:p>
              <a:pPr eaLnBrk="0" hangingPunct="0">
                <a:spcBef>
                  <a:spcPct val="50000"/>
                </a:spcBef>
              </a:pPr>
              <a:r>
                <a:rPr lang="en-GB" i="1"/>
                <a:t>Q'</a:t>
              </a:r>
              <a:endParaRPr lang="en-GB"/>
            </a:p>
          </p:txBody>
        </p:sp>
        <p:grpSp>
          <p:nvGrpSpPr>
            <p:cNvPr id="167" name="Group 23"/>
            <p:cNvGrpSpPr>
              <a:grpSpLocks/>
            </p:cNvGrpSpPr>
            <p:nvPr/>
          </p:nvGrpSpPr>
          <p:grpSpPr bwMode="auto">
            <a:xfrm>
              <a:off x="2314" y="1750"/>
              <a:ext cx="369" cy="240"/>
              <a:chOff x="1872" y="3824"/>
              <a:chExt cx="369" cy="240"/>
            </a:xfrm>
          </p:grpSpPr>
          <p:sp>
            <p:nvSpPr>
              <p:cNvPr id="190" name="Freeform 24"/>
              <p:cNvSpPr>
                <a:spLocks/>
              </p:cNvSpPr>
              <p:nvPr/>
            </p:nvSpPr>
            <p:spPr bwMode="auto">
              <a:xfrm>
                <a:off x="1935" y="3824"/>
                <a:ext cx="44" cy="240"/>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91" name="Line 25"/>
              <p:cNvSpPr>
                <a:spLocks noChangeShapeType="1"/>
              </p:cNvSpPr>
              <p:nvPr/>
            </p:nvSpPr>
            <p:spPr bwMode="auto">
              <a:xfrm>
                <a:off x="1935" y="3824"/>
                <a:ext cx="109" cy="0"/>
              </a:xfrm>
              <a:prstGeom prst="line">
                <a:avLst/>
              </a:prstGeom>
              <a:noFill/>
              <a:ln w="25400">
                <a:solidFill>
                  <a:srgbClr val="000000"/>
                </a:solidFill>
                <a:round/>
                <a:headEnd/>
                <a:tailEnd/>
              </a:ln>
            </p:spPr>
            <p:txBody>
              <a:bodyPr/>
              <a:lstStyle/>
              <a:p>
                <a:endParaRPr lang="en-US"/>
              </a:p>
            </p:txBody>
          </p:sp>
          <p:sp>
            <p:nvSpPr>
              <p:cNvPr id="192" name="Line 26"/>
              <p:cNvSpPr>
                <a:spLocks noChangeShapeType="1"/>
              </p:cNvSpPr>
              <p:nvPr/>
            </p:nvSpPr>
            <p:spPr bwMode="auto">
              <a:xfrm>
                <a:off x="1935" y="4064"/>
                <a:ext cx="109" cy="0"/>
              </a:xfrm>
              <a:prstGeom prst="line">
                <a:avLst/>
              </a:prstGeom>
              <a:noFill/>
              <a:ln w="25400">
                <a:solidFill>
                  <a:srgbClr val="000000"/>
                </a:solidFill>
                <a:round/>
                <a:headEnd/>
                <a:tailEnd/>
              </a:ln>
            </p:spPr>
            <p:txBody>
              <a:bodyPr/>
              <a:lstStyle/>
              <a:p>
                <a:endParaRPr lang="en-US"/>
              </a:p>
            </p:txBody>
          </p:sp>
          <p:sp>
            <p:nvSpPr>
              <p:cNvPr id="193" name="Freeform 27"/>
              <p:cNvSpPr>
                <a:spLocks/>
              </p:cNvSpPr>
              <p:nvPr/>
            </p:nvSpPr>
            <p:spPr bwMode="auto">
              <a:xfrm>
                <a:off x="2044" y="3824"/>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94" name="Freeform 28"/>
              <p:cNvSpPr>
                <a:spLocks/>
              </p:cNvSpPr>
              <p:nvPr/>
            </p:nvSpPr>
            <p:spPr bwMode="auto">
              <a:xfrm flipV="1">
                <a:off x="2044" y="3933"/>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95" name="Oval 29"/>
              <p:cNvSpPr>
                <a:spLocks noChangeArrowheads="1"/>
              </p:cNvSpPr>
              <p:nvPr/>
            </p:nvSpPr>
            <p:spPr bwMode="auto">
              <a:xfrm>
                <a:off x="1872" y="3840"/>
                <a:ext cx="78" cy="77"/>
              </a:xfrm>
              <a:prstGeom prst="ellipse">
                <a:avLst/>
              </a:prstGeom>
              <a:noFill/>
              <a:ln w="25400">
                <a:solidFill>
                  <a:schemeClr val="tx1"/>
                </a:solidFill>
                <a:round/>
                <a:headEnd/>
                <a:tailEnd/>
              </a:ln>
            </p:spPr>
            <p:txBody>
              <a:bodyPr wrap="none" anchor="ctr"/>
              <a:lstStyle/>
              <a:p>
                <a:endParaRPr lang="en-US"/>
              </a:p>
            </p:txBody>
          </p:sp>
          <p:sp>
            <p:nvSpPr>
              <p:cNvPr id="196" name="Oval 30"/>
              <p:cNvSpPr>
                <a:spLocks noChangeArrowheads="1"/>
              </p:cNvSpPr>
              <p:nvPr/>
            </p:nvSpPr>
            <p:spPr bwMode="auto">
              <a:xfrm>
                <a:off x="1872" y="3984"/>
                <a:ext cx="78" cy="77"/>
              </a:xfrm>
              <a:prstGeom prst="ellipse">
                <a:avLst/>
              </a:prstGeom>
              <a:noFill/>
              <a:ln w="25400">
                <a:solidFill>
                  <a:schemeClr val="tx1"/>
                </a:solidFill>
                <a:round/>
                <a:headEnd/>
                <a:tailEnd/>
              </a:ln>
            </p:spPr>
            <p:txBody>
              <a:bodyPr wrap="none" anchor="ctr"/>
              <a:lstStyle/>
              <a:p>
                <a:endParaRPr lang="en-US"/>
              </a:p>
            </p:txBody>
          </p:sp>
        </p:grpSp>
        <p:grpSp>
          <p:nvGrpSpPr>
            <p:cNvPr id="168" name="Group 31"/>
            <p:cNvGrpSpPr>
              <a:grpSpLocks/>
            </p:cNvGrpSpPr>
            <p:nvPr/>
          </p:nvGrpSpPr>
          <p:grpSpPr bwMode="auto">
            <a:xfrm>
              <a:off x="2306" y="2230"/>
              <a:ext cx="369" cy="240"/>
              <a:chOff x="1872" y="3824"/>
              <a:chExt cx="369" cy="240"/>
            </a:xfrm>
          </p:grpSpPr>
          <p:sp>
            <p:nvSpPr>
              <p:cNvPr id="183" name="Freeform 32"/>
              <p:cNvSpPr>
                <a:spLocks/>
              </p:cNvSpPr>
              <p:nvPr/>
            </p:nvSpPr>
            <p:spPr bwMode="auto">
              <a:xfrm>
                <a:off x="1935" y="3824"/>
                <a:ext cx="44" cy="240"/>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84" name="Line 33"/>
              <p:cNvSpPr>
                <a:spLocks noChangeShapeType="1"/>
              </p:cNvSpPr>
              <p:nvPr/>
            </p:nvSpPr>
            <p:spPr bwMode="auto">
              <a:xfrm>
                <a:off x="1935" y="3824"/>
                <a:ext cx="109" cy="0"/>
              </a:xfrm>
              <a:prstGeom prst="line">
                <a:avLst/>
              </a:prstGeom>
              <a:noFill/>
              <a:ln w="25400">
                <a:solidFill>
                  <a:srgbClr val="000000"/>
                </a:solidFill>
                <a:round/>
                <a:headEnd/>
                <a:tailEnd/>
              </a:ln>
            </p:spPr>
            <p:txBody>
              <a:bodyPr/>
              <a:lstStyle/>
              <a:p>
                <a:endParaRPr lang="en-US"/>
              </a:p>
            </p:txBody>
          </p:sp>
          <p:sp>
            <p:nvSpPr>
              <p:cNvPr id="185" name="Line 34"/>
              <p:cNvSpPr>
                <a:spLocks noChangeShapeType="1"/>
              </p:cNvSpPr>
              <p:nvPr/>
            </p:nvSpPr>
            <p:spPr bwMode="auto">
              <a:xfrm>
                <a:off x="1935" y="4064"/>
                <a:ext cx="109" cy="0"/>
              </a:xfrm>
              <a:prstGeom prst="line">
                <a:avLst/>
              </a:prstGeom>
              <a:noFill/>
              <a:ln w="25400">
                <a:solidFill>
                  <a:srgbClr val="000000"/>
                </a:solidFill>
                <a:round/>
                <a:headEnd/>
                <a:tailEnd/>
              </a:ln>
            </p:spPr>
            <p:txBody>
              <a:bodyPr/>
              <a:lstStyle/>
              <a:p>
                <a:endParaRPr lang="en-US"/>
              </a:p>
            </p:txBody>
          </p:sp>
          <p:sp>
            <p:nvSpPr>
              <p:cNvPr id="186" name="Freeform 35"/>
              <p:cNvSpPr>
                <a:spLocks/>
              </p:cNvSpPr>
              <p:nvPr/>
            </p:nvSpPr>
            <p:spPr bwMode="auto">
              <a:xfrm>
                <a:off x="2044" y="3824"/>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87" name="Freeform 36"/>
              <p:cNvSpPr>
                <a:spLocks/>
              </p:cNvSpPr>
              <p:nvPr/>
            </p:nvSpPr>
            <p:spPr bwMode="auto">
              <a:xfrm flipV="1">
                <a:off x="2044" y="3933"/>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88" name="Oval 37"/>
              <p:cNvSpPr>
                <a:spLocks noChangeArrowheads="1"/>
              </p:cNvSpPr>
              <p:nvPr/>
            </p:nvSpPr>
            <p:spPr bwMode="auto">
              <a:xfrm>
                <a:off x="1872" y="3840"/>
                <a:ext cx="78" cy="77"/>
              </a:xfrm>
              <a:prstGeom prst="ellipse">
                <a:avLst/>
              </a:prstGeom>
              <a:noFill/>
              <a:ln w="25400">
                <a:solidFill>
                  <a:schemeClr val="tx1"/>
                </a:solidFill>
                <a:round/>
                <a:headEnd/>
                <a:tailEnd/>
              </a:ln>
            </p:spPr>
            <p:txBody>
              <a:bodyPr wrap="none" anchor="ctr"/>
              <a:lstStyle/>
              <a:p>
                <a:endParaRPr lang="en-US"/>
              </a:p>
            </p:txBody>
          </p:sp>
          <p:sp>
            <p:nvSpPr>
              <p:cNvPr id="189" name="Oval 38"/>
              <p:cNvSpPr>
                <a:spLocks noChangeArrowheads="1"/>
              </p:cNvSpPr>
              <p:nvPr/>
            </p:nvSpPr>
            <p:spPr bwMode="auto">
              <a:xfrm>
                <a:off x="1872" y="3984"/>
                <a:ext cx="78" cy="77"/>
              </a:xfrm>
              <a:prstGeom prst="ellipse">
                <a:avLst/>
              </a:prstGeom>
              <a:noFill/>
              <a:ln w="25400">
                <a:solidFill>
                  <a:schemeClr val="tx1"/>
                </a:solidFill>
                <a:round/>
                <a:headEnd/>
                <a:tailEnd/>
              </a:ln>
            </p:spPr>
            <p:txBody>
              <a:bodyPr wrap="none" anchor="ctr"/>
              <a:lstStyle/>
              <a:p>
                <a:endParaRPr lang="en-US"/>
              </a:p>
            </p:txBody>
          </p:sp>
        </p:grpSp>
        <p:grpSp>
          <p:nvGrpSpPr>
            <p:cNvPr id="169" name="Group 39"/>
            <p:cNvGrpSpPr>
              <a:grpSpLocks/>
            </p:cNvGrpSpPr>
            <p:nvPr/>
          </p:nvGrpSpPr>
          <p:grpSpPr bwMode="auto">
            <a:xfrm>
              <a:off x="1655" y="1680"/>
              <a:ext cx="399" cy="228"/>
              <a:chOff x="1648" y="1680"/>
              <a:chExt cx="406" cy="228"/>
            </a:xfrm>
          </p:grpSpPr>
          <p:sp>
            <p:nvSpPr>
              <p:cNvPr id="181" name="Oval 40"/>
              <p:cNvSpPr>
                <a:spLocks noChangeArrowheads="1"/>
              </p:cNvSpPr>
              <p:nvPr/>
            </p:nvSpPr>
            <p:spPr bwMode="auto">
              <a:xfrm>
                <a:off x="1976" y="1750"/>
                <a:ext cx="78" cy="77"/>
              </a:xfrm>
              <a:prstGeom prst="ellipse">
                <a:avLst/>
              </a:prstGeom>
              <a:noFill/>
              <a:ln w="25400">
                <a:solidFill>
                  <a:schemeClr val="tx1"/>
                </a:solidFill>
                <a:round/>
                <a:headEnd/>
                <a:tailEnd/>
              </a:ln>
            </p:spPr>
            <p:txBody>
              <a:bodyPr wrap="none" anchor="ctr"/>
              <a:lstStyle/>
              <a:p>
                <a:endParaRPr lang="en-US"/>
              </a:p>
            </p:txBody>
          </p:sp>
          <p:sp>
            <p:nvSpPr>
              <p:cNvPr id="182" name="AutoShape 41"/>
              <p:cNvSpPr>
                <a:spLocks noChangeArrowheads="1"/>
              </p:cNvSpPr>
              <p:nvPr/>
            </p:nvSpPr>
            <p:spPr bwMode="auto">
              <a:xfrm>
                <a:off x="1648" y="1680"/>
                <a:ext cx="313" cy="228"/>
              </a:xfrm>
              <a:prstGeom prst="flowChartDelay">
                <a:avLst/>
              </a:prstGeom>
              <a:noFill/>
              <a:ln w="25400">
                <a:solidFill>
                  <a:schemeClr val="tx1"/>
                </a:solidFill>
                <a:miter lim="800000"/>
                <a:headEnd/>
                <a:tailEnd/>
              </a:ln>
            </p:spPr>
            <p:txBody>
              <a:bodyPr wrap="none" anchor="ctr"/>
              <a:lstStyle/>
              <a:p>
                <a:endParaRPr lang="en-US"/>
              </a:p>
            </p:txBody>
          </p:sp>
        </p:grpSp>
        <p:grpSp>
          <p:nvGrpSpPr>
            <p:cNvPr id="170" name="Group 42"/>
            <p:cNvGrpSpPr>
              <a:grpSpLocks/>
            </p:cNvGrpSpPr>
            <p:nvPr/>
          </p:nvGrpSpPr>
          <p:grpSpPr bwMode="auto">
            <a:xfrm>
              <a:off x="1655" y="2304"/>
              <a:ext cx="399" cy="228"/>
              <a:chOff x="1648" y="2304"/>
              <a:chExt cx="406" cy="228"/>
            </a:xfrm>
          </p:grpSpPr>
          <p:sp>
            <p:nvSpPr>
              <p:cNvPr id="179" name="Oval 43"/>
              <p:cNvSpPr>
                <a:spLocks noChangeArrowheads="1"/>
              </p:cNvSpPr>
              <p:nvPr/>
            </p:nvSpPr>
            <p:spPr bwMode="auto">
              <a:xfrm>
                <a:off x="1976" y="2374"/>
                <a:ext cx="78" cy="77"/>
              </a:xfrm>
              <a:prstGeom prst="ellipse">
                <a:avLst/>
              </a:prstGeom>
              <a:noFill/>
              <a:ln w="25400">
                <a:solidFill>
                  <a:schemeClr val="tx1"/>
                </a:solidFill>
                <a:round/>
                <a:headEnd/>
                <a:tailEnd/>
              </a:ln>
            </p:spPr>
            <p:txBody>
              <a:bodyPr wrap="none" anchor="ctr"/>
              <a:lstStyle/>
              <a:p>
                <a:endParaRPr lang="en-US"/>
              </a:p>
            </p:txBody>
          </p:sp>
          <p:sp>
            <p:nvSpPr>
              <p:cNvPr id="180" name="AutoShape 44"/>
              <p:cNvSpPr>
                <a:spLocks noChangeArrowheads="1"/>
              </p:cNvSpPr>
              <p:nvPr/>
            </p:nvSpPr>
            <p:spPr bwMode="auto">
              <a:xfrm>
                <a:off x="1648" y="2304"/>
                <a:ext cx="313" cy="228"/>
              </a:xfrm>
              <a:prstGeom prst="flowChartDelay">
                <a:avLst/>
              </a:prstGeom>
              <a:noFill/>
              <a:ln w="25400">
                <a:solidFill>
                  <a:schemeClr val="tx1"/>
                </a:solidFill>
                <a:miter lim="800000"/>
                <a:headEnd/>
                <a:tailEnd/>
              </a:ln>
            </p:spPr>
            <p:txBody>
              <a:bodyPr wrap="none" anchor="ctr"/>
              <a:lstStyle/>
              <a:p>
                <a:endParaRPr lang="en-US"/>
              </a:p>
            </p:txBody>
          </p:sp>
        </p:grpSp>
        <p:sp>
          <p:nvSpPr>
            <p:cNvPr id="171" name="Line 45"/>
            <p:cNvSpPr>
              <a:spLocks noChangeShapeType="1"/>
            </p:cNvSpPr>
            <p:nvPr/>
          </p:nvSpPr>
          <p:spPr bwMode="auto">
            <a:xfrm>
              <a:off x="1360" y="1728"/>
              <a:ext cx="300" cy="0"/>
            </a:xfrm>
            <a:prstGeom prst="line">
              <a:avLst/>
            </a:prstGeom>
            <a:noFill/>
            <a:ln w="19050">
              <a:solidFill>
                <a:schemeClr val="tx1"/>
              </a:solidFill>
              <a:round/>
              <a:headEnd/>
              <a:tailEnd/>
            </a:ln>
          </p:spPr>
          <p:txBody>
            <a:bodyPr wrap="none" anchor="ctr"/>
            <a:lstStyle/>
            <a:p>
              <a:endParaRPr lang="en-US"/>
            </a:p>
          </p:txBody>
        </p:sp>
        <p:sp>
          <p:nvSpPr>
            <p:cNvPr id="172" name="Line 46"/>
            <p:cNvSpPr>
              <a:spLocks noChangeShapeType="1"/>
            </p:cNvSpPr>
            <p:nvPr/>
          </p:nvSpPr>
          <p:spPr bwMode="auto">
            <a:xfrm>
              <a:off x="1360" y="2496"/>
              <a:ext cx="300" cy="0"/>
            </a:xfrm>
            <a:prstGeom prst="line">
              <a:avLst/>
            </a:prstGeom>
            <a:noFill/>
            <a:ln w="19050">
              <a:solidFill>
                <a:schemeClr val="tx1"/>
              </a:solidFill>
              <a:round/>
              <a:headEnd/>
              <a:tailEnd/>
            </a:ln>
          </p:spPr>
          <p:txBody>
            <a:bodyPr wrap="none" anchor="ctr"/>
            <a:lstStyle/>
            <a:p>
              <a:endParaRPr lang="en-US"/>
            </a:p>
          </p:txBody>
        </p:sp>
        <p:sp>
          <p:nvSpPr>
            <p:cNvPr id="173" name="Line 47"/>
            <p:cNvSpPr>
              <a:spLocks noChangeShapeType="1"/>
            </p:cNvSpPr>
            <p:nvPr/>
          </p:nvSpPr>
          <p:spPr bwMode="auto">
            <a:xfrm>
              <a:off x="1552" y="1872"/>
              <a:ext cx="108" cy="0"/>
            </a:xfrm>
            <a:prstGeom prst="line">
              <a:avLst/>
            </a:prstGeom>
            <a:noFill/>
            <a:ln w="19050">
              <a:solidFill>
                <a:schemeClr val="tx1"/>
              </a:solidFill>
              <a:round/>
              <a:headEnd/>
              <a:tailEnd/>
            </a:ln>
          </p:spPr>
          <p:txBody>
            <a:bodyPr wrap="none" anchor="ctr"/>
            <a:lstStyle/>
            <a:p>
              <a:endParaRPr lang="en-US"/>
            </a:p>
          </p:txBody>
        </p:sp>
        <p:sp>
          <p:nvSpPr>
            <p:cNvPr id="174" name="Line 48"/>
            <p:cNvSpPr>
              <a:spLocks noChangeShapeType="1"/>
            </p:cNvSpPr>
            <p:nvPr/>
          </p:nvSpPr>
          <p:spPr bwMode="auto">
            <a:xfrm>
              <a:off x="1552" y="2352"/>
              <a:ext cx="108" cy="0"/>
            </a:xfrm>
            <a:prstGeom prst="line">
              <a:avLst/>
            </a:prstGeom>
            <a:noFill/>
            <a:ln w="19050">
              <a:solidFill>
                <a:schemeClr val="tx1"/>
              </a:solidFill>
              <a:round/>
              <a:headEnd/>
              <a:tailEnd/>
            </a:ln>
          </p:spPr>
          <p:txBody>
            <a:bodyPr wrap="none" anchor="ctr"/>
            <a:lstStyle/>
            <a:p>
              <a:endParaRPr lang="en-US"/>
            </a:p>
          </p:txBody>
        </p:sp>
        <p:sp>
          <p:nvSpPr>
            <p:cNvPr id="175" name="Line 49"/>
            <p:cNvSpPr>
              <a:spLocks noChangeShapeType="1"/>
            </p:cNvSpPr>
            <p:nvPr/>
          </p:nvSpPr>
          <p:spPr bwMode="auto">
            <a:xfrm rot="5400000">
              <a:off x="1312" y="2112"/>
              <a:ext cx="480" cy="0"/>
            </a:xfrm>
            <a:prstGeom prst="line">
              <a:avLst/>
            </a:prstGeom>
            <a:noFill/>
            <a:ln w="19050">
              <a:solidFill>
                <a:schemeClr val="tx1"/>
              </a:solidFill>
              <a:round/>
              <a:headEnd/>
              <a:tailEnd/>
            </a:ln>
          </p:spPr>
          <p:txBody>
            <a:bodyPr wrap="none" anchor="ctr"/>
            <a:lstStyle/>
            <a:p>
              <a:endParaRPr lang="en-US"/>
            </a:p>
          </p:txBody>
        </p:sp>
        <p:sp>
          <p:nvSpPr>
            <p:cNvPr id="176" name="Line 50"/>
            <p:cNvSpPr>
              <a:spLocks noChangeShapeType="1"/>
            </p:cNvSpPr>
            <p:nvPr/>
          </p:nvSpPr>
          <p:spPr bwMode="auto">
            <a:xfrm>
              <a:off x="1360" y="2112"/>
              <a:ext cx="204" cy="0"/>
            </a:xfrm>
            <a:prstGeom prst="line">
              <a:avLst/>
            </a:prstGeom>
            <a:noFill/>
            <a:ln w="19050">
              <a:solidFill>
                <a:schemeClr val="tx1"/>
              </a:solidFill>
              <a:round/>
              <a:headEnd/>
              <a:tailEnd/>
            </a:ln>
          </p:spPr>
          <p:txBody>
            <a:bodyPr wrap="none" anchor="ctr"/>
            <a:lstStyle/>
            <a:p>
              <a:endParaRPr lang="en-US"/>
            </a:p>
          </p:txBody>
        </p:sp>
        <p:sp>
          <p:nvSpPr>
            <p:cNvPr id="177" name="Oval 51"/>
            <p:cNvSpPr>
              <a:spLocks noChangeArrowheads="1"/>
            </p:cNvSpPr>
            <p:nvPr/>
          </p:nvSpPr>
          <p:spPr bwMode="auto">
            <a:xfrm>
              <a:off x="1521" y="2088"/>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178" name="Text Box 52"/>
            <p:cNvSpPr txBox="1">
              <a:spLocks noChangeArrowheads="1"/>
            </p:cNvSpPr>
            <p:nvPr/>
          </p:nvSpPr>
          <p:spPr bwMode="auto">
            <a:xfrm>
              <a:off x="1056" y="1984"/>
              <a:ext cx="348" cy="231"/>
            </a:xfrm>
            <a:prstGeom prst="rect">
              <a:avLst/>
            </a:prstGeom>
            <a:noFill/>
            <a:ln w="9525">
              <a:noFill/>
              <a:miter lim="800000"/>
              <a:headEnd/>
              <a:tailEnd/>
            </a:ln>
          </p:spPr>
          <p:txBody>
            <a:bodyPr>
              <a:spAutoFit/>
            </a:bodyPr>
            <a:lstStyle/>
            <a:p>
              <a:pPr eaLnBrk="0" hangingPunct="0">
                <a:spcBef>
                  <a:spcPct val="50000"/>
                </a:spcBef>
              </a:pPr>
              <a:r>
                <a:rPr lang="en-GB" i="1"/>
                <a:t>EN</a:t>
              </a:r>
              <a:endParaRPr lang="en-GB"/>
            </a:p>
          </p:txBody>
        </p:sp>
      </p:grpSp>
      <p:grpSp>
        <p:nvGrpSpPr>
          <p:cNvPr id="197" name="Group 53"/>
          <p:cNvGrpSpPr>
            <a:grpSpLocks/>
          </p:cNvGrpSpPr>
          <p:nvPr/>
        </p:nvGrpSpPr>
        <p:grpSpPr bwMode="auto">
          <a:xfrm>
            <a:off x="5791200" y="2225715"/>
            <a:ext cx="2133600" cy="1219200"/>
            <a:chOff x="3792" y="1776"/>
            <a:chExt cx="1344" cy="768"/>
          </a:xfrm>
        </p:grpSpPr>
        <p:sp>
          <p:nvSpPr>
            <p:cNvPr id="198" name="Rectangle 54"/>
            <p:cNvSpPr>
              <a:spLocks noChangeArrowheads="1"/>
            </p:cNvSpPr>
            <p:nvPr/>
          </p:nvSpPr>
          <p:spPr bwMode="auto">
            <a:xfrm>
              <a:off x="4032" y="1776"/>
              <a:ext cx="576" cy="768"/>
            </a:xfrm>
            <a:prstGeom prst="rect">
              <a:avLst/>
            </a:prstGeom>
            <a:noFill/>
            <a:ln w="25400">
              <a:solidFill>
                <a:schemeClr val="tx1"/>
              </a:solidFill>
              <a:miter lim="800000"/>
              <a:headEnd/>
              <a:tailEnd/>
            </a:ln>
          </p:spPr>
          <p:txBody>
            <a:bodyPr wrap="none" anchor="ctr"/>
            <a:lstStyle/>
            <a:p>
              <a:endParaRPr lang="en-US"/>
            </a:p>
          </p:txBody>
        </p:sp>
        <p:sp>
          <p:nvSpPr>
            <p:cNvPr id="199" name="Line 55"/>
            <p:cNvSpPr>
              <a:spLocks noChangeShapeType="1"/>
            </p:cNvSpPr>
            <p:nvPr/>
          </p:nvSpPr>
          <p:spPr bwMode="auto">
            <a:xfrm>
              <a:off x="3792" y="1920"/>
              <a:ext cx="240" cy="0"/>
            </a:xfrm>
            <a:prstGeom prst="line">
              <a:avLst/>
            </a:prstGeom>
            <a:noFill/>
            <a:ln w="19050">
              <a:solidFill>
                <a:schemeClr val="tx1"/>
              </a:solidFill>
              <a:round/>
              <a:headEnd/>
              <a:tailEnd/>
            </a:ln>
          </p:spPr>
          <p:txBody>
            <a:bodyPr wrap="none" anchor="ctr"/>
            <a:lstStyle/>
            <a:p>
              <a:endParaRPr lang="en-US"/>
            </a:p>
          </p:txBody>
        </p:sp>
        <p:sp>
          <p:nvSpPr>
            <p:cNvPr id="200" name="Line 56"/>
            <p:cNvSpPr>
              <a:spLocks noChangeShapeType="1"/>
            </p:cNvSpPr>
            <p:nvPr/>
          </p:nvSpPr>
          <p:spPr bwMode="auto">
            <a:xfrm>
              <a:off x="3792" y="2400"/>
              <a:ext cx="240" cy="0"/>
            </a:xfrm>
            <a:prstGeom prst="line">
              <a:avLst/>
            </a:prstGeom>
            <a:noFill/>
            <a:ln w="19050">
              <a:solidFill>
                <a:schemeClr val="tx1"/>
              </a:solidFill>
              <a:round/>
              <a:headEnd/>
              <a:tailEnd/>
            </a:ln>
          </p:spPr>
          <p:txBody>
            <a:bodyPr wrap="none" anchor="ctr"/>
            <a:lstStyle/>
            <a:p>
              <a:endParaRPr lang="en-US"/>
            </a:p>
          </p:txBody>
        </p:sp>
        <p:sp>
          <p:nvSpPr>
            <p:cNvPr id="201" name="Oval 57"/>
            <p:cNvSpPr>
              <a:spLocks noChangeArrowheads="1"/>
            </p:cNvSpPr>
            <p:nvPr/>
          </p:nvSpPr>
          <p:spPr bwMode="auto">
            <a:xfrm>
              <a:off x="4608" y="2329"/>
              <a:ext cx="48" cy="48"/>
            </a:xfrm>
            <a:prstGeom prst="ellipse">
              <a:avLst/>
            </a:prstGeom>
            <a:noFill/>
            <a:ln w="19050">
              <a:solidFill>
                <a:schemeClr val="tx1"/>
              </a:solidFill>
              <a:round/>
              <a:headEnd/>
              <a:tailEnd/>
            </a:ln>
          </p:spPr>
          <p:txBody>
            <a:bodyPr wrap="none" anchor="ctr"/>
            <a:lstStyle/>
            <a:p>
              <a:endParaRPr lang="en-US"/>
            </a:p>
          </p:txBody>
        </p:sp>
        <p:sp>
          <p:nvSpPr>
            <p:cNvPr id="202" name="Line 58"/>
            <p:cNvSpPr>
              <a:spLocks noChangeShapeType="1"/>
            </p:cNvSpPr>
            <p:nvPr/>
          </p:nvSpPr>
          <p:spPr bwMode="auto">
            <a:xfrm>
              <a:off x="4608" y="1968"/>
              <a:ext cx="240" cy="0"/>
            </a:xfrm>
            <a:prstGeom prst="line">
              <a:avLst/>
            </a:prstGeom>
            <a:noFill/>
            <a:ln w="19050">
              <a:solidFill>
                <a:schemeClr val="tx1"/>
              </a:solidFill>
              <a:round/>
              <a:headEnd/>
              <a:tailEnd/>
            </a:ln>
          </p:spPr>
          <p:txBody>
            <a:bodyPr wrap="none" anchor="ctr"/>
            <a:lstStyle/>
            <a:p>
              <a:endParaRPr lang="en-US"/>
            </a:p>
          </p:txBody>
        </p:sp>
        <p:sp>
          <p:nvSpPr>
            <p:cNvPr id="203" name="Line 59"/>
            <p:cNvSpPr>
              <a:spLocks noChangeShapeType="1"/>
            </p:cNvSpPr>
            <p:nvPr/>
          </p:nvSpPr>
          <p:spPr bwMode="auto">
            <a:xfrm flipV="1">
              <a:off x="4656" y="2352"/>
              <a:ext cx="192" cy="0"/>
            </a:xfrm>
            <a:prstGeom prst="line">
              <a:avLst/>
            </a:prstGeom>
            <a:noFill/>
            <a:ln w="19050">
              <a:solidFill>
                <a:schemeClr val="tx1"/>
              </a:solidFill>
              <a:round/>
              <a:headEnd/>
              <a:tailEnd/>
            </a:ln>
          </p:spPr>
          <p:txBody>
            <a:bodyPr wrap="none" anchor="ctr"/>
            <a:lstStyle/>
            <a:p>
              <a:endParaRPr lang="en-US"/>
            </a:p>
          </p:txBody>
        </p:sp>
        <p:sp>
          <p:nvSpPr>
            <p:cNvPr id="204" name="Text Box 60"/>
            <p:cNvSpPr txBox="1">
              <a:spLocks noChangeArrowheads="1"/>
            </p:cNvSpPr>
            <p:nvPr/>
          </p:nvSpPr>
          <p:spPr bwMode="auto">
            <a:xfrm>
              <a:off x="4032" y="1824"/>
              <a:ext cx="336" cy="674"/>
            </a:xfrm>
            <a:prstGeom prst="rect">
              <a:avLst/>
            </a:prstGeom>
            <a:noFill/>
            <a:ln w="9525">
              <a:noFill/>
              <a:miter lim="800000"/>
              <a:headEnd/>
              <a:tailEnd/>
            </a:ln>
          </p:spPr>
          <p:txBody>
            <a:bodyPr>
              <a:spAutoFit/>
            </a:bodyPr>
            <a:lstStyle/>
            <a:p>
              <a:pPr eaLnBrk="0" hangingPunct="0">
                <a:spcBef>
                  <a:spcPct val="50000"/>
                </a:spcBef>
              </a:pPr>
              <a:r>
                <a:rPr lang="en-US" sz="1600" b="1" i="1"/>
                <a:t>S</a:t>
              </a:r>
            </a:p>
            <a:p>
              <a:pPr eaLnBrk="0" hangingPunct="0">
                <a:spcBef>
                  <a:spcPct val="50000"/>
                </a:spcBef>
              </a:pPr>
              <a:r>
                <a:rPr lang="en-US" sz="1600" b="1" i="1"/>
                <a:t>EN</a:t>
              </a:r>
            </a:p>
            <a:p>
              <a:pPr eaLnBrk="0" hangingPunct="0">
                <a:spcBef>
                  <a:spcPct val="50000"/>
                </a:spcBef>
              </a:pPr>
              <a:r>
                <a:rPr lang="en-US" sz="1600" b="1" i="1"/>
                <a:t>R</a:t>
              </a:r>
            </a:p>
          </p:txBody>
        </p:sp>
        <p:sp>
          <p:nvSpPr>
            <p:cNvPr id="205" name="Rectangle 61"/>
            <p:cNvSpPr>
              <a:spLocks noChangeArrowheads="1"/>
            </p:cNvSpPr>
            <p:nvPr/>
          </p:nvSpPr>
          <p:spPr bwMode="auto">
            <a:xfrm>
              <a:off x="4848" y="1872"/>
              <a:ext cx="288" cy="612"/>
            </a:xfrm>
            <a:prstGeom prst="rect">
              <a:avLst/>
            </a:prstGeom>
            <a:noFill/>
            <a:ln w="9525">
              <a:noFill/>
              <a:miter lim="800000"/>
              <a:headEnd/>
              <a:tailEnd/>
            </a:ln>
          </p:spPr>
          <p:txBody>
            <a:bodyPr>
              <a:spAutoFit/>
            </a:bodyPr>
            <a:lstStyle/>
            <a:p>
              <a:pPr eaLnBrk="0" hangingPunct="0">
                <a:spcBef>
                  <a:spcPct val="30000"/>
                </a:spcBef>
              </a:pPr>
              <a:r>
                <a:rPr lang="en-US" sz="1600" b="1" i="1"/>
                <a:t>Q</a:t>
              </a:r>
            </a:p>
            <a:p>
              <a:pPr eaLnBrk="0" hangingPunct="0">
                <a:spcBef>
                  <a:spcPct val="30000"/>
                </a:spcBef>
              </a:pPr>
              <a:endParaRPr lang="en-US" sz="1600" b="1" i="1"/>
            </a:p>
            <a:p>
              <a:pPr eaLnBrk="0" hangingPunct="0">
                <a:spcBef>
                  <a:spcPct val="30000"/>
                </a:spcBef>
              </a:pPr>
              <a:r>
                <a:rPr lang="en-US" sz="1600" b="1" i="1"/>
                <a:t>Q'</a:t>
              </a:r>
            </a:p>
          </p:txBody>
        </p:sp>
        <p:sp>
          <p:nvSpPr>
            <p:cNvPr id="206" name="Line 62"/>
            <p:cNvSpPr>
              <a:spLocks noChangeShapeType="1"/>
            </p:cNvSpPr>
            <p:nvPr/>
          </p:nvSpPr>
          <p:spPr bwMode="auto">
            <a:xfrm>
              <a:off x="3792" y="2160"/>
              <a:ext cx="240" cy="0"/>
            </a:xfrm>
            <a:prstGeom prst="line">
              <a:avLst/>
            </a:prstGeom>
            <a:noFill/>
            <a:ln w="19050">
              <a:solidFill>
                <a:schemeClr val="tx1"/>
              </a:solidFill>
              <a:round/>
              <a:headEnd/>
              <a:tailEnd/>
            </a:ln>
          </p:spPr>
          <p:txBody>
            <a:bodyPr wrap="none" anchor="ctr"/>
            <a:lstStyle/>
            <a:p>
              <a:endParaRPr lang="en-US"/>
            </a:p>
          </p:txBody>
        </p:sp>
      </p:grpSp>
      <p:sp>
        <p:nvSpPr>
          <p:cNvPr id="207" name="Rectangle 63"/>
          <p:cNvSpPr>
            <a:spLocks noChangeArrowheads="1"/>
          </p:cNvSpPr>
          <p:nvPr/>
        </p:nvSpPr>
        <p:spPr bwMode="auto">
          <a:xfrm>
            <a:off x="381000" y="3622991"/>
            <a:ext cx="8229600" cy="585788"/>
          </a:xfrm>
          <a:prstGeom prst="rect">
            <a:avLst/>
          </a:prstGeom>
          <a:noFill/>
          <a:ln w="9525">
            <a:noFill/>
            <a:miter lim="800000"/>
            <a:headEnd/>
            <a:tailEnd/>
          </a:ln>
        </p:spPr>
        <p:txBody>
          <a:bodyPr/>
          <a:lstStyle/>
          <a:p>
            <a:pPr marL="274638" indent="-274638">
              <a:spcBef>
                <a:spcPct val="20000"/>
              </a:spcBef>
              <a:buClr>
                <a:schemeClr val="accent1"/>
              </a:buClr>
              <a:buSzPct val="100000"/>
              <a:buFont typeface="Wingdings" panose="05000000000000000000" pitchFamily="2" charset="2"/>
              <a:buChar char="§"/>
            </a:pPr>
            <a:r>
              <a:rPr lang="en-US" sz="2400" dirty="0"/>
              <a:t>Outputs change (if necessary) only when </a:t>
            </a:r>
            <a:r>
              <a:rPr lang="en-US" sz="2400" i="1" dirty="0"/>
              <a:t>EN</a:t>
            </a:r>
            <a:r>
              <a:rPr lang="en-US" sz="2400" dirty="0"/>
              <a:t> is high.</a:t>
            </a:r>
          </a:p>
        </p:txBody>
      </p:sp>
      <p:sp>
        <p:nvSpPr>
          <p:cNvPr id="2" name="Rectangle 168">
            <a:extLst>
              <a:ext uri="{FF2B5EF4-FFF2-40B4-BE49-F238E27FC236}">
                <a16:creationId xmlns:a16="http://schemas.microsoft.com/office/drawing/2014/main" id="{D93A31F8-1DC0-F19C-4CAB-976ECB9D4648}"/>
              </a:ext>
            </a:extLst>
          </p:cNvPr>
          <p:cNvSpPr>
            <a:spLocks noChangeArrowheads="1"/>
          </p:cNvSpPr>
          <p:nvPr/>
        </p:nvSpPr>
        <p:spPr bwMode="auto">
          <a:xfrm>
            <a:off x="404464" y="4260136"/>
            <a:ext cx="3335686" cy="644525"/>
          </a:xfrm>
          <a:prstGeom prst="rect">
            <a:avLst/>
          </a:prstGeom>
          <a:noFill/>
          <a:ln w="9525">
            <a:noFill/>
            <a:miter lim="800000"/>
            <a:headEnd/>
            <a:tailEnd/>
          </a:ln>
        </p:spPr>
        <p:txBody>
          <a:bodyPr/>
          <a:lstStyle/>
          <a:p>
            <a:pPr marL="274638" indent="-274638">
              <a:spcBef>
                <a:spcPct val="20000"/>
              </a:spcBef>
              <a:buClr>
                <a:schemeClr val="accent1"/>
              </a:buClr>
              <a:buSzPct val="100000"/>
              <a:buFont typeface="Wingdings" panose="05000000000000000000" pitchFamily="2" charset="2"/>
              <a:buChar char="§"/>
            </a:pPr>
            <a:r>
              <a:rPr lang="en-US" sz="2400" dirty="0"/>
              <a:t>Characteristic table:</a:t>
            </a:r>
          </a:p>
        </p:txBody>
      </p:sp>
      <p:graphicFrame>
        <p:nvGraphicFramePr>
          <p:cNvPr id="8" name="Table 14356">
            <a:extLst>
              <a:ext uri="{FF2B5EF4-FFF2-40B4-BE49-F238E27FC236}">
                <a16:creationId xmlns:a16="http://schemas.microsoft.com/office/drawing/2014/main" id="{4BF92DF1-4570-86E5-E1B0-23C2EFCDEA0D}"/>
              </a:ext>
            </a:extLst>
          </p:cNvPr>
          <p:cNvGraphicFramePr>
            <a:graphicFrameLocks noGrp="1"/>
          </p:cNvGraphicFramePr>
          <p:nvPr>
            <p:extLst>
              <p:ext uri="{D42A27DB-BD31-4B8C-83A1-F6EECF244321}">
                <p14:modId xmlns:p14="http://schemas.microsoft.com/office/powerpoint/2010/main" val="2766032267"/>
              </p:ext>
            </p:extLst>
          </p:nvPr>
        </p:nvGraphicFramePr>
        <p:xfrm>
          <a:off x="3886531" y="4413566"/>
          <a:ext cx="3809337" cy="2225040"/>
        </p:xfrm>
        <a:graphic>
          <a:graphicData uri="http://schemas.openxmlformats.org/drawingml/2006/table">
            <a:tbl>
              <a:tblPr firstRow="1" bandRow="1">
                <a:tableStyleId>{5C22544A-7EE6-4342-B048-85BDC9FD1C3A}</a:tableStyleId>
              </a:tblPr>
              <a:tblGrid>
                <a:gridCol w="527356">
                  <a:extLst>
                    <a:ext uri="{9D8B030D-6E8A-4147-A177-3AD203B41FA5}">
                      <a16:colId xmlns:a16="http://schemas.microsoft.com/office/drawing/2014/main" val="2523366105"/>
                    </a:ext>
                  </a:extLst>
                </a:gridCol>
                <a:gridCol w="527356">
                  <a:extLst>
                    <a:ext uri="{9D8B030D-6E8A-4147-A177-3AD203B41FA5}">
                      <a16:colId xmlns:a16="http://schemas.microsoft.com/office/drawing/2014/main" val="2669845196"/>
                    </a:ext>
                  </a:extLst>
                </a:gridCol>
                <a:gridCol w="527356">
                  <a:extLst>
                    <a:ext uri="{9D8B030D-6E8A-4147-A177-3AD203B41FA5}">
                      <a16:colId xmlns:a16="http://schemas.microsoft.com/office/drawing/2014/main" val="3545423187"/>
                    </a:ext>
                  </a:extLst>
                </a:gridCol>
                <a:gridCol w="866161">
                  <a:extLst>
                    <a:ext uri="{9D8B030D-6E8A-4147-A177-3AD203B41FA5}">
                      <a16:colId xmlns:a16="http://schemas.microsoft.com/office/drawing/2014/main" val="2945803195"/>
                    </a:ext>
                  </a:extLst>
                </a:gridCol>
                <a:gridCol w="1361108">
                  <a:extLst>
                    <a:ext uri="{9D8B030D-6E8A-4147-A177-3AD203B41FA5}">
                      <a16:colId xmlns:a16="http://schemas.microsoft.com/office/drawing/2014/main" val="1000182400"/>
                    </a:ext>
                  </a:extLst>
                </a:gridCol>
              </a:tblGrid>
              <a:tr h="370840">
                <a:tc>
                  <a:txBody>
                    <a:bodyPr/>
                    <a:lstStyle/>
                    <a:p>
                      <a:pPr algn="ctr"/>
                      <a:r>
                        <a:rPr lang="en-SG" sz="1600" i="1" dirty="0"/>
                        <a:t>EN</a:t>
                      </a:r>
                    </a:p>
                  </a:txBody>
                  <a:tcPr/>
                </a:tc>
                <a:tc>
                  <a:txBody>
                    <a:bodyPr/>
                    <a:lstStyle/>
                    <a:p>
                      <a:pPr algn="ctr"/>
                      <a:r>
                        <a:rPr lang="en-SG" sz="1600" i="1" dirty="0"/>
                        <a:t>S</a:t>
                      </a:r>
                    </a:p>
                  </a:txBody>
                  <a:tcPr/>
                </a:tc>
                <a:tc>
                  <a:txBody>
                    <a:bodyPr/>
                    <a:lstStyle/>
                    <a:p>
                      <a:pPr algn="ctr"/>
                      <a:r>
                        <a:rPr lang="en-SG" sz="1600" i="1" dirty="0"/>
                        <a:t>R</a:t>
                      </a:r>
                    </a:p>
                  </a:txBody>
                  <a:tcPr/>
                </a:tc>
                <a:tc>
                  <a:txBody>
                    <a:bodyPr/>
                    <a:lstStyle/>
                    <a:p>
                      <a:pPr algn="ctr"/>
                      <a:r>
                        <a:rPr lang="en-SG" sz="1600" i="1" dirty="0"/>
                        <a:t>Q</a:t>
                      </a:r>
                      <a:r>
                        <a:rPr lang="en-SG" sz="1600" dirty="0"/>
                        <a:t>(</a:t>
                      </a:r>
                      <a:r>
                        <a:rPr lang="en-SG" sz="1600" i="1" dirty="0"/>
                        <a:t>t</a:t>
                      </a:r>
                      <a:r>
                        <a:rPr lang="en-SG" sz="1600" dirty="0"/>
                        <a:t>+1)</a:t>
                      </a:r>
                    </a:p>
                  </a:txBody>
                  <a:tcPr/>
                </a:tc>
                <a:tc>
                  <a:txBody>
                    <a:bodyPr/>
                    <a:lstStyle/>
                    <a:p>
                      <a:pPr algn="ctr"/>
                      <a:r>
                        <a:rPr lang="en-SG" sz="1600" dirty="0"/>
                        <a:t>Command</a:t>
                      </a:r>
                    </a:p>
                  </a:txBody>
                  <a:tcPr/>
                </a:tc>
                <a:extLst>
                  <a:ext uri="{0D108BD9-81ED-4DB2-BD59-A6C34878D82A}">
                    <a16:rowId xmlns:a16="http://schemas.microsoft.com/office/drawing/2014/main" val="1578255230"/>
                  </a:ext>
                </a:extLst>
              </a:tr>
              <a:tr h="370840">
                <a:tc>
                  <a:txBody>
                    <a:bodyPr/>
                    <a:lstStyle/>
                    <a:p>
                      <a:pPr algn="ctr"/>
                      <a:r>
                        <a:rPr lang="en-SG" sz="1600" dirty="0"/>
                        <a:t>1</a:t>
                      </a:r>
                    </a:p>
                  </a:txBody>
                  <a:tcPr/>
                </a:tc>
                <a:tc>
                  <a:txBody>
                    <a:bodyPr/>
                    <a:lstStyle/>
                    <a:p>
                      <a:pPr algn="ctr"/>
                      <a:r>
                        <a:rPr lang="en-SG" sz="1600" dirty="0"/>
                        <a:t>0</a:t>
                      </a:r>
                    </a:p>
                  </a:txBody>
                  <a:tcPr/>
                </a:tc>
                <a:tc>
                  <a:txBody>
                    <a:bodyPr/>
                    <a:lstStyle/>
                    <a:p>
                      <a:pPr algn="ctr"/>
                      <a:r>
                        <a:rPr lang="en-SG" sz="1600" dirty="0"/>
                        <a:t>0</a:t>
                      </a:r>
                    </a:p>
                  </a:txBody>
                  <a:tcPr/>
                </a:tc>
                <a:tc>
                  <a:txBody>
                    <a:bodyPr/>
                    <a:lstStyle/>
                    <a:p>
                      <a:pPr algn="ctr"/>
                      <a:r>
                        <a:rPr lang="en-SG" sz="1600" i="1" dirty="0"/>
                        <a:t>Q</a:t>
                      </a:r>
                      <a:r>
                        <a:rPr lang="en-SG" sz="1600" dirty="0"/>
                        <a:t>(</a:t>
                      </a:r>
                      <a:r>
                        <a:rPr lang="en-SG" sz="1600" i="1" dirty="0"/>
                        <a:t>t</a:t>
                      </a:r>
                      <a:r>
                        <a:rPr lang="en-SG" sz="1600" dirty="0"/>
                        <a:t>)</a:t>
                      </a:r>
                    </a:p>
                  </a:txBody>
                  <a:tcPr/>
                </a:tc>
                <a:tc>
                  <a:txBody>
                    <a:bodyPr/>
                    <a:lstStyle/>
                    <a:p>
                      <a:pPr algn="ctr"/>
                      <a:r>
                        <a:rPr lang="en-SG" sz="1600" dirty="0"/>
                        <a:t>No change</a:t>
                      </a:r>
                    </a:p>
                  </a:txBody>
                  <a:tcPr/>
                </a:tc>
                <a:extLst>
                  <a:ext uri="{0D108BD9-81ED-4DB2-BD59-A6C34878D82A}">
                    <a16:rowId xmlns:a16="http://schemas.microsoft.com/office/drawing/2014/main" val="2467379823"/>
                  </a:ext>
                </a:extLst>
              </a:tr>
              <a:tr h="370840">
                <a:tc>
                  <a:txBody>
                    <a:bodyPr/>
                    <a:lstStyle/>
                    <a:p>
                      <a:pPr algn="ctr"/>
                      <a:r>
                        <a:rPr lang="en-SG" sz="1600" dirty="0"/>
                        <a:t>1</a:t>
                      </a:r>
                    </a:p>
                  </a:txBody>
                  <a:tcPr/>
                </a:tc>
                <a:tc>
                  <a:txBody>
                    <a:bodyPr/>
                    <a:lstStyle/>
                    <a:p>
                      <a:pPr algn="ctr"/>
                      <a:r>
                        <a:rPr lang="en-SG" sz="1600" dirty="0"/>
                        <a:t>0</a:t>
                      </a:r>
                    </a:p>
                  </a:txBody>
                  <a:tcPr/>
                </a:tc>
                <a:tc>
                  <a:txBody>
                    <a:bodyPr/>
                    <a:lstStyle/>
                    <a:p>
                      <a:pPr algn="ctr"/>
                      <a:r>
                        <a:rPr lang="en-SG" sz="1600" dirty="0"/>
                        <a:t>1</a:t>
                      </a:r>
                    </a:p>
                  </a:txBody>
                  <a:tcPr/>
                </a:tc>
                <a:tc>
                  <a:txBody>
                    <a:bodyPr/>
                    <a:lstStyle/>
                    <a:p>
                      <a:pPr algn="ctr"/>
                      <a:r>
                        <a:rPr lang="en-SG" sz="1600" dirty="0"/>
                        <a:t>0</a:t>
                      </a:r>
                    </a:p>
                  </a:txBody>
                  <a:tcPr/>
                </a:tc>
                <a:tc>
                  <a:txBody>
                    <a:bodyPr/>
                    <a:lstStyle/>
                    <a:p>
                      <a:pPr algn="ctr"/>
                      <a:r>
                        <a:rPr lang="en-SG" sz="1600" dirty="0"/>
                        <a:t>Reset</a:t>
                      </a:r>
                    </a:p>
                  </a:txBody>
                  <a:tcPr/>
                </a:tc>
                <a:extLst>
                  <a:ext uri="{0D108BD9-81ED-4DB2-BD59-A6C34878D82A}">
                    <a16:rowId xmlns:a16="http://schemas.microsoft.com/office/drawing/2014/main" val="1020864087"/>
                  </a:ext>
                </a:extLst>
              </a:tr>
              <a:tr h="370840">
                <a:tc>
                  <a:txBody>
                    <a:bodyPr/>
                    <a:lstStyle/>
                    <a:p>
                      <a:pPr algn="ctr"/>
                      <a:r>
                        <a:rPr lang="en-SG" sz="1600" dirty="0"/>
                        <a:t>1</a:t>
                      </a:r>
                    </a:p>
                  </a:txBody>
                  <a:tcPr/>
                </a:tc>
                <a:tc>
                  <a:txBody>
                    <a:bodyPr/>
                    <a:lstStyle/>
                    <a:p>
                      <a:pPr algn="ctr"/>
                      <a:r>
                        <a:rPr lang="en-SG" sz="1600" dirty="0"/>
                        <a:t>1</a:t>
                      </a:r>
                    </a:p>
                  </a:txBody>
                  <a:tcPr/>
                </a:tc>
                <a:tc>
                  <a:txBody>
                    <a:bodyPr/>
                    <a:lstStyle/>
                    <a:p>
                      <a:pPr algn="ctr"/>
                      <a:r>
                        <a:rPr lang="en-SG" sz="1600" dirty="0"/>
                        <a:t>0</a:t>
                      </a:r>
                    </a:p>
                  </a:txBody>
                  <a:tcPr/>
                </a:tc>
                <a:tc>
                  <a:txBody>
                    <a:bodyPr/>
                    <a:lstStyle/>
                    <a:p>
                      <a:pPr algn="ctr"/>
                      <a:r>
                        <a:rPr lang="en-SG" sz="1600" dirty="0"/>
                        <a:t>1</a:t>
                      </a:r>
                    </a:p>
                  </a:txBody>
                  <a:tcPr/>
                </a:tc>
                <a:tc>
                  <a:txBody>
                    <a:bodyPr/>
                    <a:lstStyle/>
                    <a:p>
                      <a:pPr algn="ctr"/>
                      <a:r>
                        <a:rPr lang="en-SG" sz="1600" dirty="0"/>
                        <a:t>Set</a:t>
                      </a:r>
                    </a:p>
                  </a:txBody>
                  <a:tcPr/>
                </a:tc>
                <a:extLst>
                  <a:ext uri="{0D108BD9-81ED-4DB2-BD59-A6C34878D82A}">
                    <a16:rowId xmlns:a16="http://schemas.microsoft.com/office/drawing/2014/main" val="3751198636"/>
                  </a:ext>
                </a:extLst>
              </a:tr>
              <a:tr h="370840">
                <a:tc>
                  <a:txBody>
                    <a:bodyPr/>
                    <a:lstStyle/>
                    <a:p>
                      <a:pPr algn="ctr"/>
                      <a:r>
                        <a:rPr lang="en-SG" sz="1600" dirty="0"/>
                        <a:t>1</a:t>
                      </a:r>
                    </a:p>
                  </a:txBody>
                  <a:tcPr/>
                </a:tc>
                <a:tc>
                  <a:txBody>
                    <a:bodyPr/>
                    <a:lstStyle/>
                    <a:p>
                      <a:pPr algn="ctr"/>
                      <a:r>
                        <a:rPr lang="en-SG" sz="1600" dirty="0"/>
                        <a:t>1</a:t>
                      </a:r>
                    </a:p>
                  </a:txBody>
                  <a:tcPr/>
                </a:tc>
                <a:tc>
                  <a:txBody>
                    <a:bodyPr/>
                    <a:lstStyle/>
                    <a:p>
                      <a:pPr algn="ctr"/>
                      <a:r>
                        <a:rPr lang="en-SG" sz="1600" dirty="0"/>
                        <a:t>1</a:t>
                      </a:r>
                    </a:p>
                  </a:txBody>
                  <a:tcPr/>
                </a:tc>
                <a:tc>
                  <a:txBody>
                    <a:bodyPr/>
                    <a:lstStyle/>
                    <a:p>
                      <a:pPr algn="ctr"/>
                      <a:r>
                        <a:rPr lang="en-SG" sz="1600" dirty="0"/>
                        <a:t>?</a:t>
                      </a:r>
                    </a:p>
                  </a:txBody>
                  <a:tcPr/>
                </a:tc>
                <a:tc>
                  <a:txBody>
                    <a:bodyPr/>
                    <a:lstStyle/>
                    <a:p>
                      <a:pPr algn="ctr"/>
                      <a:r>
                        <a:rPr lang="en-SG" sz="1600" dirty="0"/>
                        <a:t>Invalid</a:t>
                      </a:r>
                    </a:p>
                  </a:txBody>
                  <a:tcPr/>
                </a:tc>
                <a:extLst>
                  <a:ext uri="{0D108BD9-81ED-4DB2-BD59-A6C34878D82A}">
                    <a16:rowId xmlns:a16="http://schemas.microsoft.com/office/drawing/2014/main" val="956257783"/>
                  </a:ext>
                </a:extLst>
              </a:tr>
              <a:tr h="370840">
                <a:tc>
                  <a:txBody>
                    <a:bodyPr/>
                    <a:lstStyle/>
                    <a:p>
                      <a:pPr algn="ctr"/>
                      <a:r>
                        <a:rPr lang="en-SG" sz="1600" dirty="0"/>
                        <a:t>0</a:t>
                      </a:r>
                    </a:p>
                  </a:txBody>
                  <a:tcPr/>
                </a:tc>
                <a:tc>
                  <a:txBody>
                    <a:bodyPr/>
                    <a:lstStyle/>
                    <a:p>
                      <a:pPr algn="ctr"/>
                      <a:r>
                        <a:rPr lang="en-SG" sz="1600" dirty="0"/>
                        <a:t>X</a:t>
                      </a:r>
                    </a:p>
                  </a:txBody>
                  <a:tcPr/>
                </a:tc>
                <a:tc>
                  <a:txBody>
                    <a:bodyPr/>
                    <a:lstStyle/>
                    <a:p>
                      <a:pPr algn="ctr"/>
                      <a:r>
                        <a:rPr lang="en-SG" sz="1600" dirty="0"/>
                        <a:t>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600" i="1" dirty="0"/>
                        <a:t>Q</a:t>
                      </a:r>
                      <a:r>
                        <a:rPr lang="en-SG" sz="1600" dirty="0"/>
                        <a:t>(</a:t>
                      </a:r>
                      <a:r>
                        <a:rPr lang="en-SG" sz="1600" i="1" dirty="0"/>
                        <a:t>t</a:t>
                      </a:r>
                      <a:r>
                        <a:rPr lang="en-SG" sz="1600" dirty="0"/>
                        <a:t>)</a:t>
                      </a:r>
                    </a:p>
                  </a:txBody>
                  <a:tcPr/>
                </a:tc>
                <a:tc>
                  <a:txBody>
                    <a:bodyPr/>
                    <a:lstStyle/>
                    <a:p>
                      <a:pPr algn="ctr"/>
                      <a:endParaRPr lang="en-SG" sz="1600" dirty="0"/>
                    </a:p>
                  </a:txBody>
                  <a:tcPr/>
                </a:tc>
                <a:extLst>
                  <a:ext uri="{0D108BD9-81ED-4DB2-BD59-A6C34878D82A}">
                    <a16:rowId xmlns:a16="http://schemas.microsoft.com/office/drawing/2014/main" val="860255059"/>
                  </a:ext>
                </a:extLst>
              </a:tr>
            </a:tbl>
          </a:graphicData>
        </a:graphic>
      </p:graphicFrame>
    </p:spTree>
    <p:extLst>
      <p:ext uri="{BB962C8B-B14F-4D97-AF65-F5344CB8AC3E}">
        <p14:creationId xmlns:p14="http://schemas.microsoft.com/office/powerpoint/2010/main" val="1578646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dissolve">
                                      <p:cBhvr>
                                        <p:cTn id="7" dur="500"/>
                                        <p:tgtEl>
                                          <p:spTgt spid="148"/>
                                        </p:tgtEl>
                                      </p:cBhvr>
                                    </p:animEffect>
                                  </p:childTnLst>
                                </p:cTn>
                              </p:par>
                              <p:par>
                                <p:cTn id="8" presetID="9" presetClass="entr" presetSubtype="0" fill="hold" nodeType="withEffect">
                                  <p:stCondLst>
                                    <p:cond delay="0"/>
                                  </p:stCondLst>
                                  <p:childTnLst>
                                    <p:set>
                                      <p:cBhvr>
                                        <p:cTn id="9" dur="1" fill="hold">
                                          <p:stCondLst>
                                            <p:cond delay="0"/>
                                          </p:stCondLst>
                                        </p:cTn>
                                        <p:tgtEl>
                                          <p:spTgt spid="197"/>
                                        </p:tgtEl>
                                        <p:attrNameLst>
                                          <p:attrName>style.visibility</p:attrName>
                                        </p:attrNameLst>
                                      </p:cBhvr>
                                      <p:to>
                                        <p:strVal val="visible"/>
                                      </p:to>
                                    </p:set>
                                    <p:animEffect transition="in" filter="dissolve">
                                      <p:cBhvr>
                                        <p:cTn id="10" dur="500"/>
                                        <p:tgtEl>
                                          <p:spTgt spid="197"/>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07">
                                            <p:txEl>
                                              <p:pRg st="0" end="0"/>
                                            </p:txEl>
                                          </p:spTgt>
                                        </p:tgtEl>
                                        <p:attrNameLst>
                                          <p:attrName>style.visibility</p:attrName>
                                        </p:attrNameLst>
                                      </p:cBhvr>
                                      <p:to>
                                        <p:strVal val="visible"/>
                                      </p:to>
                                    </p:set>
                                    <p:animEffect transition="in" filter="wipe(up)">
                                      <p:cBhvr>
                                        <p:cTn id="14" dur="500"/>
                                        <p:tgtEl>
                                          <p:spTgt spid="20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wipe(up)">
                                      <p:cBhvr>
                                        <p:cTn id="19" dur="500"/>
                                        <p:tgtEl>
                                          <p:spTgt spid="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build="p"/>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563312" cy="644577"/>
          </a:xfrm>
        </p:spPr>
        <p:txBody>
          <a:bodyPr>
            <a:normAutofit/>
          </a:bodyPr>
          <a:lstStyle/>
          <a:p>
            <a:pPr marL="1976438" indent="-1976438"/>
            <a:r>
              <a:rPr lang="en-GB" sz="3600" dirty="0">
                <a:solidFill>
                  <a:srgbClr val="0000FF"/>
                </a:solidFill>
              </a:rPr>
              <a:t>3.2 Gated </a:t>
            </a:r>
            <a:r>
              <a:rPr lang="en-GB" sz="3600" i="1" dirty="0">
                <a:solidFill>
                  <a:srgbClr val="0000FF"/>
                </a:solidFill>
              </a:rPr>
              <a:t>D</a:t>
            </a:r>
            <a:r>
              <a:rPr lang="en-GB" sz="3600" dirty="0">
                <a:solidFill>
                  <a:srgbClr val="0000FF"/>
                </a:solidFill>
              </a:rPr>
              <a:t> Latch (1/2)</a:t>
            </a:r>
          </a:p>
        </p:txBody>
      </p:sp>
      <p:sp>
        <p:nvSpPr>
          <p:cNvPr id="14340" name="Footer Placeholder 5"/>
          <p:cNvSpPr>
            <a:spLocks noGrp="1"/>
          </p:cNvSpPr>
          <p:nvPr>
            <p:ph type="ftr" sz="quarter" idx="11"/>
          </p:nvPr>
        </p:nvSpPr>
        <p:spPr>
          <a:noFill/>
        </p:spPr>
        <p:txBody>
          <a:bodyPr/>
          <a:lstStyle/>
          <a:p>
            <a:pPr algn="l"/>
            <a:r>
              <a:rPr lang="en-SG"/>
              <a:t>Lecture #19: Sequential Logic</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9</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3" name="Rectangle 3"/>
          <p:cNvSpPr txBox="1">
            <a:spLocks noChangeArrowheads="1"/>
          </p:cNvSpPr>
          <p:nvPr/>
        </p:nvSpPr>
        <p:spPr>
          <a:xfrm>
            <a:off x="457200" y="1260475"/>
            <a:ext cx="8229600" cy="14827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638" indent="-274638" fontAlgn="auto">
              <a:spcAft>
                <a:spcPts val="0"/>
              </a:spcAft>
              <a:buSzPct val="100000"/>
              <a:buFont typeface="Wingdings" panose="05000000000000000000" pitchFamily="2" charset="2"/>
              <a:buChar char="§"/>
            </a:pPr>
            <a:r>
              <a:rPr lang="en-US" dirty="0"/>
              <a:t>Make input </a:t>
            </a:r>
            <a:r>
              <a:rPr lang="en-US" i="1" dirty="0"/>
              <a:t>R</a:t>
            </a:r>
            <a:r>
              <a:rPr lang="en-US" dirty="0"/>
              <a:t> equal to </a:t>
            </a:r>
            <a:r>
              <a:rPr lang="en-US" i="1" dirty="0"/>
              <a:t>S'</a:t>
            </a:r>
            <a:r>
              <a:rPr lang="en-US" dirty="0"/>
              <a:t> </a:t>
            </a:r>
            <a:r>
              <a:rPr lang="en-US" dirty="0">
                <a:sym typeface="Wingdings" pitchFamily="2" charset="2"/>
              </a:rPr>
              <a:t> </a:t>
            </a:r>
            <a:r>
              <a:rPr lang="en-US" dirty="0">
                <a:solidFill>
                  <a:srgbClr val="0000CC"/>
                </a:solidFill>
                <a:sym typeface="Wingdings" pitchFamily="2" charset="2"/>
              </a:rPr>
              <a:t>gated </a:t>
            </a:r>
            <a:r>
              <a:rPr lang="en-US" i="1" dirty="0">
                <a:solidFill>
                  <a:srgbClr val="0000CC"/>
                </a:solidFill>
                <a:sym typeface="Wingdings" pitchFamily="2" charset="2"/>
              </a:rPr>
              <a:t>D</a:t>
            </a:r>
            <a:r>
              <a:rPr lang="en-US" dirty="0">
                <a:solidFill>
                  <a:srgbClr val="0000CC"/>
                </a:solidFill>
                <a:sym typeface="Wingdings" pitchFamily="2" charset="2"/>
              </a:rPr>
              <a:t> latch</a:t>
            </a:r>
            <a:r>
              <a:rPr lang="en-US" dirty="0">
                <a:sym typeface="Wingdings" pitchFamily="2" charset="2"/>
              </a:rPr>
              <a:t>.</a:t>
            </a:r>
          </a:p>
          <a:p>
            <a:pPr marL="274638" indent="-274638" fontAlgn="auto">
              <a:spcBef>
                <a:spcPct val="50000"/>
              </a:spcBef>
              <a:spcAft>
                <a:spcPts val="0"/>
              </a:spcAft>
              <a:buSzPct val="100000"/>
              <a:buFont typeface="Wingdings" panose="05000000000000000000" pitchFamily="2" charset="2"/>
              <a:buChar char="§"/>
            </a:pPr>
            <a:r>
              <a:rPr lang="en-US" i="1" dirty="0">
                <a:sym typeface="Wingdings" pitchFamily="2" charset="2"/>
              </a:rPr>
              <a:t>D</a:t>
            </a:r>
            <a:r>
              <a:rPr lang="en-US" dirty="0">
                <a:sym typeface="Wingdings" pitchFamily="2" charset="2"/>
              </a:rPr>
              <a:t> latch eliminates the undesirable condition of invalid state in the </a:t>
            </a:r>
            <a:r>
              <a:rPr lang="en-US" i="1" dirty="0">
                <a:sym typeface="Wingdings" pitchFamily="2" charset="2"/>
              </a:rPr>
              <a:t>S-R</a:t>
            </a:r>
            <a:r>
              <a:rPr lang="en-US" dirty="0">
                <a:sym typeface="Wingdings" pitchFamily="2" charset="2"/>
              </a:rPr>
              <a:t> latch.</a:t>
            </a:r>
            <a:endParaRPr lang="en-US" dirty="0"/>
          </a:p>
        </p:txBody>
      </p:sp>
      <p:grpSp>
        <p:nvGrpSpPr>
          <p:cNvPr id="64" name="Group 64"/>
          <p:cNvGrpSpPr>
            <a:grpSpLocks/>
          </p:cNvGrpSpPr>
          <p:nvPr/>
        </p:nvGrpSpPr>
        <p:grpSpPr bwMode="auto">
          <a:xfrm>
            <a:off x="5791200" y="3124200"/>
            <a:ext cx="2133600" cy="1219200"/>
            <a:chOff x="3840" y="2112"/>
            <a:chExt cx="1344" cy="768"/>
          </a:xfrm>
        </p:grpSpPr>
        <p:sp>
          <p:nvSpPr>
            <p:cNvPr id="65" name="Rectangle 65"/>
            <p:cNvSpPr>
              <a:spLocks noChangeArrowheads="1"/>
            </p:cNvSpPr>
            <p:nvPr/>
          </p:nvSpPr>
          <p:spPr bwMode="auto">
            <a:xfrm>
              <a:off x="4080" y="2112"/>
              <a:ext cx="576" cy="768"/>
            </a:xfrm>
            <a:prstGeom prst="rect">
              <a:avLst/>
            </a:prstGeom>
            <a:noFill/>
            <a:ln w="25400">
              <a:solidFill>
                <a:schemeClr val="tx1"/>
              </a:solidFill>
              <a:miter lim="800000"/>
              <a:headEnd/>
              <a:tailEnd/>
            </a:ln>
          </p:spPr>
          <p:txBody>
            <a:bodyPr wrap="none" anchor="ctr"/>
            <a:lstStyle/>
            <a:p>
              <a:endParaRPr lang="en-US"/>
            </a:p>
          </p:txBody>
        </p:sp>
        <p:sp>
          <p:nvSpPr>
            <p:cNvPr id="66" name="Line 66"/>
            <p:cNvSpPr>
              <a:spLocks noChangeShapeType="1"/>
            </p:cNvSpPr>
            <p:nvPr/>
          </p:nvSpPr>
          <p:spPr bwMode="auto">
            <a:xfrm>
              <a:off x="3840" y="2256"/>
              <a:ext cx="240" cy="0"/>
            </a:xfrm>
            <a:prstGeom prst="line">
              <a:avLst/>
            </a:prstGeom>
            <a:noFill/>
            <a:ln w="19050">
              <a:solidFill>
                <a:schemeClr val="tx1"/>
              </a:solidFill>
              <a:round/>
              <a:headEnd/>
              <a:tailEnd/>
            </a:ln>
          </p:spPr>
          <p:txBody>
            <a:bodyPr wrap="none" anchor="ctr"/>
            <a:lstStyle/>
            <a:p>
              <a:endParaRPr lang="en-US"/>
            </a:p>
          </p:txBody>
        </p:sp>
        <p:sp>
          <p:nvSpPr>
            <p:cNvPr id="67" name="Oval 67"/>
            <p:cNvSpPr>
              <a:spLocks noChangeArrowheads="1"/>
            </p:cNvSpPr>
            <p:nvPr/>
          </p:nvSpPr>
          <p:spPr bwMode="auto">
            <a:xfrm>
              <a:off x="4656" y="2665"/>
              <a:ext cx="48" cy="48"/>
            </a:xfrm>
            <a:prstGeom prst="ellipse">
              <a:avLst/>
            </a:prstGeom>
            <a:noFill/>
            <a:ln w="19050">
              <a:solidFill>
                <a:schemeClr val="tx1"/>
              </a:solidFill>
              <a:round/>
              <a:headEnd/>
              <a:tailEnd/>
            </a:ln>
          </p:spPr>
          <p:txBody>
            <a:bodyPr wrap="none" anchor="ctr"/>
            <a:lstStyle/>
            <a:p>
              <a:endParaRPr lang="en-US"/>
            </a:p>
          </p:txBody>
        </p:sp>
        <p:sp>
          <p:nvSpPr>
            <p:cNvPr id="68" name="Line 68"/>
            <p:cNvSpPr>
              <a:spLocks noChangeShapeType="1"/>
            </p:cNvSpPr>
            <p:nvPr/>
          </p:nvSpPr>
          <p:spPr bwMode="auto">
            <a:xfrm>
              <a:off x="4656" y="2304"/>
              <a:ext cx="240" cy="0"/>
            </a:xfrm>
            <a:prstGeom prst="line">
              <a:avLst/>
            </a:prstGeom>
            <a:noFill/>
            <a:ln w="19050">
              <a:solidFill>
                <a:schemeClr val="tx1"/>
              </a:solidFill>
              <a:round/>
              <a:headEnd/>
              <a:tailEnd/>
            </a:ln>
          </p:spPr>
          <p:txBody>
            <a:bodyPr wrap="none" anchor="ctr"/>
            <a:lstStyle/>
            <a:p>
              <a:endParaRPr lang="en-US"/>
            </a:p>
          </p:txBody>
        </p:sp>
        <p:sp>
          <p:nvSpPr>
            <p:cNvPr id="69" name="Line 69"/>
            <p:cNvSpPr>
              <a:spLocks noChangeShapeType="1"/>
            </p:cNvSpPr>
            <p:nvPr/>
          </p:nvSpPr>
          <p:spPr bwMode="auto">
            <a:xfrm flipV="1">
              <a:off x="4704" y="2688"/>
              <a:ext cx="192" cy="0"/>
            </a:xfrm>
            <a:prstGeom prst="line">
              <a:avLst/>
            </a:prstGeom>
            <a:noFill/>
            <a:ln w="19050">
              <a:solidFill>
                <a:schemeClr val="tx1"/>
              </a:solidFill>
              <a:round/>
              <a:headEnd/>
              <a:tailEnd/>
            </a:ln>
          </p:spPr>
          <p:txBody>
            <a:bodyPr wrap="none" anchor="ctr"/>
            <a:lstStyle/>
            <a:p>
              <a:endParaRPr lang="en-US"/>
            </a:p>
          </p:txBody>
        </p:sp>
        <p:sp>
          <p:nvSpPr>
            <p:cNvPr id="70" name="Text Box 70"/>
            <p:cNvSpPr txBox="1">
              <a:spLocks noChangeArrowheads="1"/>
            </p:cNvSpPr>
            <p:nvPr/>
          </p:nvSpPr>
          <p:spPr bwMode="auto">
            <a:xfrm>
              <a:off x="4080" y="2160"/>
              <a:ext cx="336" cy="443"/>
            </a:xfrm>
            <a:prstGeom prst="rect">
              <a:avLst/>
            </a:prstGeom>
            <a:noFill/>
            <a:ln w="9525">
              <a:noFill/>
              <a:miter lim="800000"/>
              <a:headEnd/>
              <a:tailEnd/>
            </a:ln>
          </p:spPr>
          <p:txBody>
            <a:bodyPr>
              <a:spAutoFit/>
            </a:bodyPr>
            <a:lstStyle/>
            <a:p>
              <a:pPr eaLnBrk="0" hangingPunct="0">
                <a:spcBef>
                  <a:spcPct val="50000"/>
                </a:spcBef>
              </a:pPr>
              <a:r>
                <a:rPr lang="en-US" sz="1600" b="1" i="1"/>
                <a:t>D</a:t>
              </a:r>
            </a:p>
            <a:p>
              <a:pPr eaLnBrk="0" hangingPunct="0">
                <a:spcBef>
                  <a:spcPct val="50000"/>
                </a:spcBef>
              </a:pPr>
              <a:r>
                <a:rPr lang="en-US" sz="1600" b="1" i="1"/>
                <a:t>EN</a:t>
              </a:r>
            </a:p>
          </p:txBody>
        </p:sp>
        <p:sp>
          <p:nvSpPr>
            <p:cNvPr id="71" name="Rectangle 71"/>
            <p:cNvSpPr>
              <a:spLocks noChangeArrowheads="1"/>
            </p:cNvSpPr>
            <p:nvPr/>
          </p:nvSpPr>
          <p:spPr bwMode="auto">
            <a:xfrm>
              <a:off x="4896" y="2208"/>
              <a:ext cx="288" cy="612"/>
            </a:xfrm>
            <a:prstGeom prst="rect">
              <a:avLst/>
            </a:prstGeom>
            <a:noFill/>
            <a:ln w="9525">
              <a:noFill/>
              <a:miter lim="800000"/>
              <a:headEnd/>
              <a:tailEnd/>
            </a:ln>
          </p:spPr>
          <p:txBody>
            <a:bodyPr>
              <a:spAutoFit/>
            </a:bodyPr>
            <a:lstStyle/>
            <a:p>
              <a:pPr eaLnBrk="0" hangingPunct="0">
                <a:spcBef>
                  <a:spcPct val="30000"/>
                </a:spcBef>
              </a:pPr>
              <a:r>
                <a:rPr lang="en-US" sz="1600" b="1" i="1"/>
                <a:t>Q</a:t>
              </a:r>
            </a:p>
            <a:p>
              <a:pPr eaLnBrk="0" hangingPunct="0">
                <a:spcBef>
                  <a:spcPct val="30000"/>
                </a:spcBef>
              </a:pPr>
              <a:endParaRPr lang="en-US" sz="1600" b="1" i="1"/>
            </a:p>
            <a:p>
              <a:pPr eaLnBrk="0" hangingPunct="0">
                <a:spcBef>
                  <a:spcPct val="30000"/>
                </a:spcBef>
              </a:pPr>
              <a:r>
                <a:rPr lang="en-US" sz="1600" b="1" i="1"/>
                <a:t>Q'</a:t>
              </a:r>
            </a:p>
          </p:txBody>
        </p:sp>
        <p:sp>
          <p:nvSpPr>
            <p:cNvPr id="72" name="Line 72"/>
            <p:cNvSpPr>
              <a:spLocks noChangeShapeType="1"/>
            </p:cNvSpPr>
            <p:nvPr/>
          </p:nvSpPr>
          <p:spPr bwMode="auto">
            <a:xfrm>
              <a:off x="3840" y="2496"/>
              <a:ext cx="240" cy="0"/>
            </a:xfrm>
            <a:prstGeom prst="line">
              <a:avLst/>
            </a:prstGeom>
            <a:noFill/>
            <a:ln w="19050">
              <a:solidFill>
                <a:schemeClr val="tx1"/>
              </a:solidFill>
              <a:round/>
              <a:headEnd/>
              <a:tailEnd/>
            </a:ln>
          </p:spPr>
          <p:txBody>
            <a:bodyPr wrap="none" anchor="ctr"/>
            <a:lstStyle/>
            <a:p>
              <a:endParaRPr lang="en-US"/>
            </a:p>
          </p:txBody>
        </p:sp>
      </p:grpSp>
      <p:grpSp>
        <p:nvGrpSpPr>
          <p:cNvPr id="73" name="Group 73"/>
          <p:cNvGrpSpPr>
            <a:grpSpLocks/>
          </p:cNvGrpSpPr>
          <p:nvPr/>
        </p:nvGrpSpPr>
        <p:grpSpPr bwMode="auto">
          <a:xfrm>
            <a:off x="1143000" y="2971800"/>
            <a:ext cx="4005263" cy="1474788"/>
            <a:chOff x="1104" y="1968"/>
            <a:chExt cx="2523" cy="929"/>
          </a:xfrm>
        </p:grpSpPr>
        <p:sp>
          <p:nvSpPr>
            <p:cNvPr id="74" name="Line 74"/>
            <p:cNvSpPr>
              <a:spLocks noChangeShapeType="1"/>
            </p:cNvSpPr>
            <p:nvPr/>
          </p:nvSpPr>
          <p:spPr bwMode="auto">
            <a:xfrm>
              <a:off x="2430" y="2125"/>
              <a:ext cx="250" cy="2"/>
            </a:xfrm>
            <a:prstGeom prst="line">
              <a:avLst/>
            </a:prstGeom>
            <a:noFill/>
            <a:ln w="19050">
              <a:solidFill>
                <a:schemeClr val="tx1"/>
              </a:solidFill>
              <a:round/>
              <a:headEnd/>
              <a:tailEnd/>
            </a:ln>
          </p:spPr>
          <p:txBody>
            <a:bodyPr wrap="none" anchor="ctr"/>
            <a:lstStyle/>
            <a:p>
              <a:endParaRPr lang="en-US"/>
            </a:p>
          </p:txBody>
        </p:sp>
        <p:sp>
          <p:nvSpPr>
            <p:cNvPr id="75" name="Line 75"/>
            <p:cNvSpPr>
              <a:spLocks noChangeShapeType="1"/>
            </p:cNvSpPr>
            <p:nvPr/>
          </p:nvSpPr>
          <p:spPr bwMode="auto">
            <a:xfrm>
              <a:off x="2425" y="2754"/>
              <a:ext cx="261" cy="6"/>
            </a:xfrm>
            <a:prstGeom prst="line">
              <a:avLst/>
            </a:prstGeom>
            <a:noFill/>
            <a:ln w="19050">
              <a:solidFill>
                <a:schemeClr val="tx1"/>
              </a:solidFill>
              <a:round/>
              <a:headEnd/>
              <a:tailEnd/>
            </a:ln>
          </p:spPr>
          <p:txBody>
            <a:bodyPr wrap="none" anchor="ctr"/>
            <a:lstStyle/>
            <a:p>
              <a:endParaRPr lang="en-US"/>
            </a:p>
          </p:txBody>
        </p:sp>
        <p:sp>
          <p:nvSpPr>
            <p:cNvPr id="76" name="Line 76"/>
            <p:cNvSpPr>
              <a:spLocks noChangeShapeType="1"/>
            </p:cNvSpPr>
            <p:nvPr/>
          </p:nvSpPr>
          <p:spPr bwMode="auto">
            <a:xfrm>
              <a:off x="2563" y="2271"/>
              <a:ext cx="117" cy="7"/>
            </a:xfrm>
            <a:prstGeom prst="line">
              <a:avLst/>
            </a:prstGeom>
            <a:noFill/>
            <a:ln w="19050">
              <a:solidFill>
                <a:schemeClr val="tx1"/>
              </a:solidFill>
              <a:round/>
              <a:headEnd/>
              <a:tailEnd/>
            </a:ln>
          </p:spPr>
          <p:txBody>
            <a:bodyPr wrap="none" anchor="ctr"/>
            <a:lstStyle/>
            <a:p>
              <a:endParaRPr lang="en-US"/>
            </a:p>
          </p:txBody>
        </p:sp>
        <p:sp>
          <p:nvSpPr>
            <p:cNvPr id="77" name="Line 77"/>
            <p:cNvSpPr>
              <a:spLocks noChangeShapeType="1"/>
            </p:cNvSpPr>
            <p:nvPr/>
          </p:nvSpPr>
          <p:spPr bwMode="auto">
            <a:xfrm>
              <a:off x="2563" y="2607"/>
              <a:ext cx="116" cy="0"/>
            </a:xfrm>
            <a:prstGeom prst="line">
              <a:avLst/>
            </a:prstGeom>
            <a:noFill/>
            <a:ln w="19050">
              <a:solidFill>
                <a:schemeClr val="tx1"/>
              </a:solidFill>
              <a:round/>
              <a:headEnd/>
              <a:tailEnd/>
            </a:ln>
          </p:spPr>
          <p:txBody>
            <a:bodyPr wrap="none" anchor="ctr"/>
            <a:lstStyle/>
            <a:p>
              <a:endParaRPr lang="en-US"/>
            </a:p>
          </p:txBody>
        </p:sp>
        <p:sp>
          <p:nvSpPr>
            <p:cNvPr id="78" name="Line 78"/>
            <p:cNvSpPr>
              <a:spLocks noChangeShapeType="1"/>
            </p:cNvSpPr>
            <p:nvPr/>
          </p:nvSpPr>
          <p:spPr bwMode="auto">
            <a:xfrm rot="5400000">
              <a:off x="2515" y="2319"/>
              <a:ext cx="96" cy="0"/>
            </a:xfrm>
            <a:prstGeom prst="line">
              <a:avLst/>
            </a:prstGeom>
            <a:noFill/>
            <a:ln w="19050">
              <a:solidFill>
                <a:schemeClr val="tx1"/>
              </a:solidFill>
              <a:round/>
              <a:headEnd/>
              <a:tailEnd/>
            </a:ln>
          </p:spPr>
          <p:txBody>
            <a:bodyPr wrap="none" anchor="ctr"/>
            <a:lstStyle/>
            <a:p>
              <a:endParaRPr lang="en-US"/>
            </a:p>
          </p:txBody>
        </p:sp>
        <p:sp>
          <p:nvSpPr>
            <p:cNvPr id="79" name="Line 79"/>
            <p:cNvSpPr>
              <a:spLocks noChangeShapeType="1"/>
            </p:cNvSpPr>
            <p:nvPr/>
          </p:nvSpPr>
          <p:spPr bwMode="auto">
            <a:xfrm rot="5400000">
              <a:off x="2515" y="2559"/>
              <a:ext cx="96" cy="0"/>
            </a:xfrm>
            <a:prstGeom prst="line">
              <a:avLst/>
            </a:prstGeom>
            <a:noFill/>
            <a:ln w="19050">
              <a:solidFill>
                <a:schemeClr val="tx1"/>
              </a:solidFill>
              <a:round/>
              <a:headEnd/>
              <a:tailEnd/>
            </a:ln>
          </p:spPr>
          <p:txBody>
            <a:bodyPr wrap="none" anchor="ctr"/>
            <a:lstStyle/>
            <a:p>
              <a:endParaRPr lang="en-US"/>
            </a:p>
          </p:txBody>
        </p:sp>
        <p:sp>
          <p:nvSpPr>
            <p:cNvPr id="80" name="Line 80"/>
            <p:cNvSpPr>
              <a:spLocks noChangeShapeType="1"/>
            </p:cNvSpPr>
            <p:nvPr/>
          </p:nvSpPr>
          <p:spPr bwMode="auto">
            <a:xfrm>
              <a:off x="3050" y="2199"/>
              <a:ext cx="336" cy="0"/>
            </a:xfrm>
            <a:prstGeom prst="line">
              <a:avLst/>
            </a:prstGeom>
            <a:noFill/>
            <a:ln w="19050">
              <a:solidFill>
                <a:schemeClr val="tx1"/>
              </a:solidFill>
              <a:round/>
              <a:headEnd/>
              <a:tailEnd/>
            </a:ln>
          </p:spPr>
          <p:txBody>
            <a:bodyPr wrap="none" anchor="ctr"/>
            <a:lstStyle/>
            <a:p>
              <a:endParaRPr lang="en-US"/>
            </a:p>
          </p:txBody>
        </p:sp>
        <p:sp>
          <p:nvSpPr>
            <p:cNvPr id="81" name="Line 81"/>
            <p:cNvSpPr>
              <a:spLocks noChangeShapeType="1"/>
            </p:cNvSpPr>
            <p:nvPr/>
          </p:nvSpPr>
          <p:spPr bwMode="auto">
            <a:xfrm>
              <a:off x="3050" y="2681"/>
              <a:ext cx="336" cy="0"/>
            </a:xfrm>
            <a:prstGeom prst="line">
              <a:avLst/>
            </a:prstGeom>
            <a:noFill/>
            <a:ln w="19050">
              <a:solidFill>
                <a:schemeClr val="tx1"/>
              </a:solidFill>
              <a:round/>
              <a:headEnd/>
              <a:tailEnd/>
            </a:ln>
          </p:spPr>
          <p:txBody>
            <a:bodyPr wrap="none" anchor="ctr"/>
            <a:lstStyle/>
            <a:p>
              <a:endParaRPr lang="en-US"/>
            </a:p>
          </p:txBody>
        </p:sp>
        <p:sp>
          <p:nvSpPr>
            <p:cNvPr id="82" name="Line 82"/>
            <p:cNvSpPr>
              <a:spLocks noChangeShapeType="1"/>
            </p:cNvSpPr>
            <p:nvPr/>
          </p:nvSpPr>
          <p:spPr bwMode="auto">
            <a:xfrm rot="5400000">
              <a:off x="3117" y="2616"/>
              <a:ext cx="146" cy="0"/>
            </a:xfrm>
            <a:prstGeom prst="line">
              <a:avLst/>
            </a:prstGeom>
            <a:noFill/>
            <a:ln w="19050">
              <a:solidFill>
                <a:schemeClr val="tx1"/>
              </a:solidFill>
              <a:round/>
              <a:headEnd/>
              <a:tailEnd/>
            </a:ln>
          </p:spPr>
          <p:txBody>
            <a:bodyPr wrap="none" anchor="ctr"/>
            <a:lstStyle/>
            <a:p>
              <a:endParaRPr lang="en-US"/>
            </a:p>
          </p:txBody>
        </p:sp>
        <p:sp>
          <p:nvSpPr>
            <p:cNvPr id="83" name="Line 83"/>
            <p:cNvSpPr>
              <a:spLocks noChangeShapeType="1"/>
            </p:cNvSpPr>
            <p:nvPr/>
          </p:nvSpPr>
          <p:spPr bwMode="auto">
            <a:xfrm rot="5400000">
              <a:off x="3129" y="2271"/>
              <a:ext cx="139" cy="0"/>
            </a:xfrm>
            <a:prstGeom prst="line">
              <a:avLst/>
            </a:prstGeom>
            <a:noFill/>
            <a:ln w="19050">
              <a:solidFill>
                <a:schemeClr val="tx1"/>
              </a:solidFill>
              <a:round/>
              <a:headEnd/>
              <a:tailEnd/>
            </a:ln>
          </p:spPr>
          <p:txBody>
            <a:bodyPr wrap="none" anchor="ctr"/>
            <a:lstStyle/>
            <a:p>
              <a:endParaRPr lang="en-US"/>
            </a:p>
          </p:txBody>
        </p:sp>
        <p:sp>
          <p:nvSpPr>
            <p:cNvPr id="84" name="Line 84"/>
            <p:cNvSpPr>
              <a:spLocks noChangeShapeType="1"/>
            </p:cNvSpPr>
            <p:nvPr/>
          </p:nvSpPr>
          <p:spPr bwMode="auto">
            <a:xfrm>
              <a:off x="2558" y="2364"/>
              <a:ext cx="633" cy="180"/>
            </a:xfrm>
            <a:prstGeom prst="line">
              <a:avLst/>
            </a:prstGeom>
            <a:noFill/>
            <a:ln w="19050">
              <a:solidFill>
                <a:schemeClr val="tx1"/>
              </a:solidFill>
              <a:round/>
              <a:headEnd/>
              <a:tailEnd/>
            </a:ln>
          </p:spPr>
          <p:txBody>
            <a:bodyPr wrap="none" anchor="ctr"/>
            <a:lstStyle/>
            <a:p>
              <a:endParaRPr lang="en-US"/>
            </a:p>
          </p:txBody>
        </p:sp>
        <p:sp>
          <p:nvSpPr>
            <p:cNvPr id="85" name="Line 85"/>
            <p:cNvSpPr>
              <a:spLocks noChangeShapeType="1"/>
            </p:cNvSpPr>
            <p:nvPr/>
          </p:nvSpPr>
          <p:spPr bwMode="auto">
            <a:xfrm flipH="1">
              <a:off x="2559" y="2337"/>
              <a:ext cx="633" cy="180"/>
            </a:xfrm>
            <a:prstGeom prst="line">
              <a:avLst/>
            </a:prstGeom>
            <a:noFill/>
            <a:ln w="19050">
              <a:solidFill>
                <a:schemeClr val="tx1"/>
              </a:solidFill>
              <a:round/>
              <a:headEnd/>
              <a:tailEnd/>
            </a:ln>
          </p:spPr>
          <p:txBody>
            <a:bodyPr wrap="none" anchor="ctr"/>
            <a:lstStyle/>
            <a:p>
              <a:endParaRPr lang="en-US"/>
            </a:p>
          </p:txBody>
        </p:sp>
        <p:sp>
          <p:nvSpPr>
            <p:cNvPr id="87" name="Oval 86"/>
            <p:cNvSpPr>
              <a:spLocks noChangeArrowheads="1"/>
            </p:cNvSpPr>
            <p:nvPr/>
          </p:nvSpPr>
          <p:spPr bwMode="auto">
            <a:xfrm>
              <a:off x="3159" y="2659"/>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88" name="Oval 87"/>
            <p:cNvSpPr>
              <a:spLocks noChangeArrowheads="1"/>
            </p:cNvSpPr>
            <p:nvPr/>
          </p:nvSpPr>
          <p:spPr bwMode="auto">
            <a:xfrm>
              <a:off x="3170" y="2184"/>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89" name="Text Box 88"/>
            <p:cNvSpPr txBox="1">
              <a:spLocks noChangeArrowheads="1"/>
            </p:cNvSpPr>
            <p:nvPr/>
          </p:nvSpPr>
          <p:spPr bwMode="auto">
            <a:xfrm>
              <a:off x="1200" y="1968"/>
              <a:ext cx="274" cy="231"/>
            </a:xfrm>
            <a:prstGeom prst="rect">
              <a:avLst/>
            </a:prstGeom>
            <a:noFill/>
            <a:ln w="9525">
              <a:noFill/>
              <a:miter lim="800000"/>
              <a:headEnd/>
              <a:tailEnd/>
            </a:ln>
          </p:spPr>
          <p:txBody>
            <a:bodyPr>
              <a:spAutoFit/>
            </a:bodyPr>
            <a:lstStyle/>
            <a:p>
              <a:pPr eaLnBrk="0" hangingPunct="0">
                <a:spcBef>
                  <a:spcPct val="50000"/>
                </a:spcBef>
              </a:pPr>
              <a:r>
                <a:rPr lang="en-GB" i="1"/>
                <a:t>D</a:t>
              </a:r>
              <a:endParaRPr lang="en-GB"/>
            </a:p>
          </p:txBody>
        </p:sp>
        <p:sp>
          <p:nvSpPr>
            <p:cNvPr id="90" name="Text Box 89"/>
            <p:cNvSpPr txBox="1">
              <a:spLocks noChangeArrowheads="1"/>
            </p:cNvSpPr>
            <p:nvPr/>
          </p:nvSpPr>
          <p:spPr bwMode="auto">
            <a:xfrm>
              <a:off x="3341" y="2081"/>
              <a:ext cx="267" cy="231"/>
            </a:xfrm>
            <a:prstGeom prst="rect">
              <a:avLst/>
            </a:prstGeom>
            <a:noFill/>
            <a:ln w="9525">
              <a:noFill/>
              <a:miter lim="800000"/>
              <a:headEnd/>
              <a:tailEnd/>
            </a:ln>
          </p:spPr>
          <p:txBody>
            <a:bodyPr>
              <a:spAutoFit/>
            </a:bodyPr>
            <a:lstStyle/>
            <a:p>
              <a:pPr eaLnBrk="0" hangingPunct="0">
                <a:spcBef>
                  <a:spcPct val="50000"/>
                </a:spcBef>
              </a:pPr>
              <a:r>
                <a:rPr lang="en-GB" i="1"/>
                <a:t>Q</a:t>
              </a:r>
              <a:endParaRPr lang="en-GB"/>
            </a:p>
          </p:txBody>
        </p:sp>
        <p:sp>
          <p:nvSpPr>
            <p:cNvPr id="146" name="Text Box 90"/>
            <p:cNvSpPr txBox="1">
              <a:spLocks noChangeArrowheads="1"/>
            </p:cNvSpPr>
            <p:nvPr/>
          </p:nvSpPr>
          <p:spPr bwMode="auto">
            <a:xfrm>
              <a:off x="3360" y="2553"/>
              <a:ext cx="267" cy="231"/>
            </a:xfrm>
            <a:prstGeom prst="rect">
              <a:avLst/>
            </a:prstGeom>
            <a:noFill/>
            <a:ln w="9525">
              <a:noFill/>
              <a:miter lim="800000"/>
              <a:headEnd/>
              <a:tailEnd/>
            </a:ln>
          </p:spPr>
          <p:txBody>
            <a:bodyPr>
              <a:spAutoFit/>
            </a:bodyPr>
            <a:lstStyle/>
            <a:p>
              <a:pPr eaLnBrk="0" hangingPunct="0">
                <a:spcBef>
                  <a:spcPct val="50000"/>
                </a:spcBef>
              </a:pPr>
              <a:r>
                <a:rPr lang="en-GB" i="1"/>
                <a:t>Q'</a:t>
              </a:r>
              <a:endParaRPr lang="en-GB"/>
            </a:p>
          </p:txBody>
        </p:sp>
        <p:grpSp>
          <p:nvGrpSpPr>
            <p:cNvPr id="147" name="Group 91"/>
            <p:cNvGrpSpPr>
              <a:grpSpLocks/>
            </p:cNvGrpSpPr>
            <p:nvPr/>
          </p:nvGrpSpPr>
          <p:grpSpPr bwMode="auto">
            <a:xfrm>
              <a:off x="2682" y="2086"/>
              <a:ext cx="369" cy="240"/>
              <a:chOff x="1872" y="3824"/>
              <a:chExt cx="369" cy="240"/>
            </a:xfrm>
          </p:grpSpPr>
          <p:sp>
            <p:nvSpPr>
              <p:cNvPr id="175" name="Freeform 92"/>
              <p:cNvSpPr>
                <a:spLocks/>
              </p:cNvSpPr>
              <p:nvPr/>
            </p:nvSpPr>
            <p:spPr bwMode="auto">
              <a:xfrm>
                <a:off x="1935" y="3824"/>
                <a:ext cx="44" cy="240"/>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76" name="Line 93"/>
              <p:cNvSpPr>
                <a:spLocks noChangeShapeType="1"/>
              </p:cNvSpPr>
              <p:nvPr/>
            </p:nvSpPr>
            <p:spPr bwMode="auto">
              <a:xfrm>
                <a:off x="1935" y="3824"/>
                <a:ext cx="109" cy="0"/>
              </a:xfrm>
              <a:prstGeom prst="line">
                <a:avLst/>
              </a:prstGeom>
              <a:noFill/>
              <a:ln w="25400">
                <a:solidFill>
                  <a:srgbClr val="000000"/>
                </a:solidFill>
                <a:round/>
                <a:headEnd/>
                <a:tailEnd/>
              </a:ln>
            </p:spPr>
            <p:txBody>
              <a:bodyPr/>
              <a:lstStyle/>
              <a:p>
                <a:endParaRPr lang="en-US"/>
              </a:p>
            </p:txBody>
          </p:sp>
          <p:sp>
            <p:nvSpPr>
              <p:cNvPr id="177" name="Line 94"/>
              <p:cNvSpPr>
                <a:spLocks noChangeShapeType="1"/>
              </p:cNvSpPr>
              <p:nvPr/>
            </p:nvSpPr>
            <p:spPr bwMode="auto">
              <a:xfrm>
                <a:off x="1935" y="4064"/>
                <a:ext cx="109" cy="0"/>
              </a:xfrm>
              <a:prstGeom prst="line">
                <a:avLst/>
              </a:prstGeom>
              <a:noFill/>
              <a:ln w="25400">
                <a:solidFill>
                  <a:srgbClr val="000000"/>
                </a:solidFill>
                <a:round/>
                <a:headEnd/>
                <a:tailEnd/>
              </a:ln>
            </p:spPr>
            <p:txBody>
              <a:bodyPr/>
              <a:lstStyle/>
              <a:p>
                <a:endParaRPr lang="en-US"/>
              </a:p>
            </p:txBody>
          </p:sp>
          <p:sp>
            <p:nvSpPr>
              <p:cNvPr id="178" name="Freeform 95"/>
              <p:cNvSpPr>
                <a:spLocks/>
              </p:cNvSpPr>
              <p:nvPr/>
            </p:nvSpPr>
            <p:spPr bwMode="auto">
              <a:xfrm>
                <a:off x="2044" y="3824"/>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79" name="Freeform 96"/>
              <p:cNvSpPr>
                <a:spLocks/>
              </p:cNvSpPr>
              <p:nvPr/>
            </p:nvSpPr>
            <p:spPr bwMode="auto">
              <a:xfrm flipV="1">
                <a:off x="2044" y="3933"/>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80" name="Oval 97"/>
              <p:cNvSpPr>
                <a:spLocks noChangeArrowheads="1"/>
              </p:cNvSpPr>
              <p:nvPr/>
            </p:nvSpPr>
            <p:spPr bwMode="auto">
              <a:xfrm>
                <a:off x="1872" y="3840"/>
                <a:ext cx="78" cy="77"/>
              </a:xfrm>
              <a:prstGeom prst="ellipse">
                <a:avLst/>
              </a:prstGeom>
              <a:noFill/>
              <a:ln w="25400">
                <a:solidFill>
                  <a:schemeClr val="tx1"/>
                </a:solidFill>
                <a:round/>
                <a:headEnd/>
                <a:tailEnd/>
              </a:ln>
            </p:spPr>
            <p:txBody>
              <a:bodyPr wrap="none" anchor="ctr"/>
              <a:lstStyle/>
              <a:p>
                <a:endParaRPr lang="en-US"/>
              </a:p>
            </p:txBody>
          </p:sp>
          <p:sp>
            <p:nvSpPr>
              <p:cNvPr id="181" name="Oval 98"/>
              <p:cNvSpPr>
                <a:spLocks noChangeArrowheads="1"/>
              </p:cNvSpPr>
              <p:nvPr/>
            </p:nvSpPr>
            <p:spPr bwMode="auto">
              <a:xfrm>
                <a:off x="1872" y="3984"/>
                <a:ext cx="78" cy="77"/>
              </a:xfrm>
              <a:prstGeom prst="ellipse">
                <a:avLst/>
              </a:prstGeom>
              <a:noFill/>
              <a:ln w="25400">
                <a:solidFill>
                  <a:schemeClr val="tx1"/>
                </a:solidFill>
                <a:round/>
                <a:headEnd/>
                <a:tailEnd/>
              </a:ln>
            </p:spPr>
            <p:txBody>
              <a:bodyPr wrap="none" anchor="ctr"/>
              <a:lstStyle/>
              <a:p>
                <a:endParaRPr lang="en-US"/>
              </a:p>
            </p:txBody>
          </p:sp>
        </p:grpSp>
        <p:grpSp>
          <p:nvGrpSpPr>
            <p:cNvPr id="148" name="Group 99"/>
            <p:cNvGrpSpPr>
              <a:grpSpLocks/>
            </p:cNvGrpSpPr>
            <p:nvPr/>
          </p:nvGrpSpPr>
          <p:grpSpPr bwMode="auto">
            <a:xfrm>
              <a:off x="2674" y="2566"/>
              <a:ext cx="369" cy="240"/>
              <a:chOff x="1872" y="3824"/>
              <a:chExt cx="369" cy="240"/>
            </a:xfrm>
          </p:grpSpPr>
          <p:sp>
            <p:nvSpPr>
              <p:cNvPr id="168" name="Freeform 100"/>
              <p:cNvSpPr>
                <a:spLocks/>
              </p:cNvSpPr>
              <p:nvPr/>
            </p:nvSpPr>
            <p:spPr bwMode="auto">
              <a:xfrm>
                <a:off x="1935" y="3824"/>
                <a:ext cx="44" cy="240"/>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p:spPr>
            <p:txBody>
              <a:bodyPr/>
              <a:lstStyle/>
              <a:p>
                <a:endParaRPr lang="en-US"/>
              </a:p>
            </p:txBody>
          </p:sp>
          <p:sp>
            <p:nvSpPr>
              <p:cNvPr id="169" name="Line 101"/>
              <p:cNvSpPr>
                <a:spLocks noChangeShapeType="1"/>
              </p:cNvSpPr>
              <p:nvPr/>
            </p:nvSpPr>
            <p:spPr bwMode="auto">
              <a:xfrm>
                <a:off x="1935" y="3824"/>
                <a:ext cx="109" cy="0"/>
              </a:xfrm>
              <a:prstGeom prst="line">
                <a:avLst/>
              </a:prstGeom>
              <a:noFill/>
              <a:ln w="25400">
                <a:solidFill>
                  <a:srgbClr val="000000"/>
                </a:solidFill>
                <a:round/>
                <a:headEnd/>
                <a:tailEnd/>
              </a:ln>
            </p:spPr>
            <p:txBody>
              <a:bodyPr/>
              <a:lstStyle/>
              <a:p>
                <a:endParaRPr lang="en-US"/>
              </a:p>
            </p:txBody>
          </p:sp>
          <p:sp>
            <p:nvSpPr>
              <p:cNvPr id="170" name="Line 102"/>
              <p:cNvSpPr>
                <a:spLocks noChangeShapeType="1"/>
              </p:cNvSpPr>
              <p:nvPr/>
            </p:nvSpPr>
            <p:spPr bwMode="auto">
              <a:xfrm>
                <a:off x="1935" y="4064"/>
                <a:ext cx="109" cy="0"/>
              </a:xfrm>
              <a:prstGeom prst="line">
                <a:avLst/>
              </a:prstGeom>
              <a:noFill/>
              <a:ln w="25400">
                <a:solidFill>
                  <a:srgbClr val="000000"/>
                </a:solidFill>
                <a:round/>
                <a:headEnd/>
                <a:tailEnd/>
              </a:ln>
            </p:spPr>
            <p:txBody>
              <a:bodyPr/>
              <a:lstStyle/>
              <a:p>
                <a:endParaRPr lang="en-US"/>
              </a:p>
            </p:txBody>
          </p:sp>
          <p:sp>
            <p:nvSpPr>
              <p:cNvPr id="171" name="Freeform 103"/>
              <p:cNvSpPr>
                <a:spLocks/>
              </p:cNvSpPr>
              <p:nvPr/>
            </p:nvSpPr>
            <p:spPr bwMode="auto">
              <a:xfrm>
                <a:off x="2044" y="3824"/>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72" name="Freeform 104"/>
              <p:cNvSpPr>
                <a:spLocks/>
              </p:cNvSpPr>
              <p:nvPr/>
            </p:nvSpPr>
            <p:spPr bwMode="auto">
              <a:xfrm flipV="1">
                <a:off x="2044" y="3933"/>
                <a:ext cx="197" cy="131"/>
              </a:xfrm>
              <a:custGeom>
                <a:avLst/>
                <a:gdLst>
                  <a:gd name="T0" fmla="*/ 0 w 576"/>
                  <a:gd name="T1" fmla="*/ 0 h 432"/>
                  <a:gd name="T2" fmla="*/ 1 w 576"/>
                  <a:gd name="T3" fmla="*/ 0 h 432"/>
                  <a:gd name="T4" fmla="*/ 1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p:spPr>
            <p:txBody>
              <a:bodyPr/>
              <a:lstStyle/>
              <a:p>
                <a:endParaRPr lang="en-US"/>
              </a:p>
            </p:txBody>
          </p:sp>
          <p:sp>
            <p:nvSpPr>
              <p:cNvPr id="173" name="Oval 105"/>
              <p:cNvSpPr>
                <a:spLocks noChangeArrowheads="1"/>
              </p:cNvSpPr>
              <p:nvPr/>
            </p:nvSpPr>
            <p:spPr bwMode="auto">
              <a:xfrm>
                <a:off x="1872" y="3840"/>
                <a:ext cx="78" cy="77"/>
              </a:xfrm>
              <a:prstGeom prst="ellipse">
                <a:avLst/>
              </a:prstGeom>
              <a:noFill/>
              <a:ln w="25400">
                <a:solidFill>
                  <a:schemeClr val="tx1"/>
                </a:solidFill>
                <a:round/>
                <a:headEnd/>
                <a:tailEnd/>
              </a:ln>
            </p:spPr>
            <p:txBody>
              <a:bodyPr wrap="none" anchor="ctr"/>
              <a:lstStyle/>
              <a:p>
                <a:endParaRPr lang="en-US"/>
              </a:p>
            </p:txBody>
          </p:sp>
          <p:sp>
            <p:nvSpPr>
              <p:cNvPr id="174" name="Oval 106"/>
              <p:cNvSpPr>
                <a:spLocks noChangeArrowheads="1"/>
              </p:cNvSpPr>
              <p:nvPr/>
            </p:nvSpPr>
            <p:spPr bwMode="auto">
              <a:xfrm>
                <a:off x="1872" y="3984"/>
                <a:ext cx="78" cy="77"/>
              </a:xfrm>
              <a:prstGeom prst="ellipse">
                <a:avLst/>
              </a:prstGeom>
              <a:noFill/>
              <a:ln w="25400">
                <a:solidFill>
                  <a:schemeClr val="tx1"/>
                </a:solidFill>
                <a:round/>
                <a:headEnd/>
                <a:tailEnd/>
              </a:ln>
            </p:spPr>
            <p:txBody>
              <a:bodyPr wrap="none" anchor="ctr"/>
              <a:lstStyle/>
              <a:p>
                <a:endParaRPr lang="en-US"/>
              </a:p>
            </p:txBody>
          </p:sp>
        </p:grpSp>
        <p:sp>
          <p:nvSpPr>
            <p:cNvPr id="149" name="Oval 107"/>
            <p:cNvSpPr>
              <a:spLocks noChangeArrowheads="1"/>
            </p:cNvSpPr>
            <p:nvPr/>
          </p:nvSpPr>
          <p:spPr bwMode="auto">
            <a:xfrm>
              <a:off x="2344" y="2086"/>
              <a:ext cx="78" cy="77"/>
            </a:xfrm>
            <a:prstGeom prst="ellipse">
              <a:avLst/>
            </a:prstGeom>
            <a:noFill/>
            <a:ln w="25400">
              <a:solidFill>
                <a:schemeClr val="tx1"/>
              </a:solidFill>
              <a:round/>
              <a:headEnd/>
              <a:tailEnd/>
            </a:ln>
          </p:spPr>
          <p:txBody>
            <a:bodyPr wrap="none" anchor="ctr"/>
            <a:lstStyle/>
            <a:p>
              <a:endParaRPr lang="en-US"/>
            </a:p>
          </p:txBody>
        </p:sp>
        <p:sp>
          <p:nvSpPr>
            <p:cNvPr id="150" name="AutoShape 108"/>
            <p:cNvSpPr>
              <a:spLocks noChangeArrowheads="1"/>
            </p:cNvSpPr>
            <p:nvPr/>
          </p:nvSpPr>
          <p:spPr bwMode="auto">
            <a:xfrm>
              <a:off x="2030" y="2016"/>
              <a:ext cx="299" cy="228"/>
            </a:xfrm>
            <a:prstGeom prst="flowChartDelay">
              <a:avLst/>
            </a:prstGeom>
            <a:noFill/>
            <a:ln w="25400">
              <a:solidFill>
                <a:schemeClr val="tx1"/>
              </a:solidFill>
              <a:miter lim="800000"/>
              <a:headEnd/>
              <a:tailEnd/>
            </a:ln>
          </p:spPr>
          <p:txBody>
            <a:bodyPr wrap="none" anchor="ctr"/>
            <a:lstStyle/>
            <a:p>
              <a:endParaRPr lang="en-US"/>
            </a:p>
          </p:txBody>
        </p:sp>
        <p:grpSp>
          <p:nvGrpSpPr>
            <p:cNvPr id="151" name="Group 109"/>
            <p:cNvGrpSpPr>
              <a:grpSpLocks/>
            </p:cNvGrpSpPr>
            <p:nvPr/>
          </p:nvGrpSpPr>
          <p:grpSpPr bwMode="auto">
            <a:xfrm>
              <a:off x="2030" y="2640"/>
              <a:ext cx="392" cy="228"/>
              <a:chOff x="1824" y="2688"/>
              <a:chExt cx="406" cy="228"/>
            </a:xfrm>
          </p:grpSpPr>
          <p:sp>
            <p:nvSpPr>
              <p:cNvPr id="166" name="Oval 110"/>
              <p:cNvSpPr>
                <a:spLocks noChangeArrowheads="1"/>
              </p:cNvSpPr>
              <p:nvPr/>
            </p:nvSpPr>
            <p:spPr bwMode="auto">
              <a:xfrm>
                <a:off x="2152" y="2758"/>
                <a:ext cx="78" cy="77"/>
              </a:xfrm>
              <a:prstGeom prst="ellipse">
                <a:avLst/>
              </a:prstGeom>
              <a:noFill/>
              <a:ln w="25400">
                <a:solidFill>
                  <a:schemeClr val="tx1"/>
                </a:solidFill>
                <a:round/>
                <a:headEnd/>
                <a:tailEnd/>
              </a:ln>
            </p:spPr>
            <p:txBody>
              <a:bodyPr wrap="none" anchor="ctr"/>
              <a:lstStyle/>
              <a:p>
                <a:endParaRPr lang="en-US"/>
              </a:p>
            </p:txBody>
          </p:sp>
          <p:sp>
            <p:nvSpPr>
              <p:cNvPr id="167" name="AutoShape 111"/>
              <p:cNvSpPr>
                <a:spLocks noChangeArrowheads="1"/>
              </p:cNvSpPr>
              <p:nvPr/>
            </p:nvSpPr>
            <p:spPr bwMode="auto">
              <a:xfrm>
                <a:off x="1824" y="2688"/>
                <a:ext cx="313" cy="228"/>
              </a:xfrm>
              <a:prstGeom prst="flowChartDelay">
                <a:avLst/>
              </a:prstGeom>
              <a:noFill/>
              <a:ln w="25400">
                <a:solidFill>
                  <a:schemeClr val="tx1"/>
                </a:solidFill>
                <a:miter lim="800000"/>
                <a:headEnd/>
                <a:tailEnd/>
              </a:ln>
            </p:spPr>
            <p:txBody>
              <a:bodyPr wrap="none" anchor="ctr"/>
              <a:lstStyle/>
              <a:p>
                <a:endParaRPr lang="en-US"/>
              </a:p>
            </p:txBody>
          </p:sp>
        </p:grpSp>
        <p:sp>
          <p:nvSpPr>
            <p:cNvPr id="152" name="Line 112"/>
            <p:cNvSpPr>
              <a:spLocks noChangeShapeType="1"/>
            </p:cNvSpPr>
            <p:nvPr/>
          </p:nvSpPr>
          <p:spPr bwMode="auto">
            <a:xfrm flipV="1">
              <a:off x="1440" y="2060"/>
              <a:ext cx="584" cy="4"/>
            </a:xfrm>
            <a:prstGeom prst="line">
              <a:avLst/>
            </a:prstGeom>
            <a:noFill/>
            <a:ln w="19050">
              <a:solidFill>
                <a:schemeClr val="tx1"/>
              </a:solidFill>
              <a:round/>
              <a:headEnd/>
              <a:tailEnd/>
            </a:ln>
          </p:spPr>
          <p:txBody>
            <a:bodyPr wrap="none" anchor="ctr"/>
            <a:lstStyle/>
            <a:p>
              <a:endParaRPr lang="en-US"/>
            </a:p>
          </p:txBody>
        </p:sp>
        <p:sp>
          <p:nvSpPr>
            <p:cNvPr id="153" name="Line 113"/>
            <p:cNvSpPr>
              <a:spLocks noChangeShapeType="1"/>
            </p:cNvSpPr>
            <p:nvPr/>
          </p:nvSpPr>
          <p:spPr bwMode="auto">
            <a:xfrm>
              <a:off x="1872" y="2832"/>
              <a:ext cx="156" cy="0"/>
            </a:xfrm>
            <a:prstGeom prst="line">
              <a:avLst/>
            </a:prstGeom>
            <a:noFill/>
            <a:ln w="19050">
              <a:solidFill>
                <a:schemeClr val="tx1"/>
              </a:solidFill>
              <a:round/>
              <a:headEnd/>
              <a:tailEnd/>
            </a:ln>
          </p:spPr>
          <p:txBody>
            <a:bodyPr wrap="none" anchor="ctr"/>
            <a:lstStyle/>
            <a:p>
              <a:endParaRPr lang="en-US"/>
            </a:p>
          </p:txBody>
        </p:sp>
        <p:sp>
          <p:nvSpPr>
            <p:cNvPr id="154" name="Line 114"/>
            <p:cNvSpPr>
              <a:spLocks noChangeShapeType="1"/>
            </p:cNvSpPr>
            <p:nvPr/>
          </p:nvSpPr>
          <p:spPr bwMode="auto">
            <a:xfrm>
              <a:off x="1920" y="2208"/>
              <a:ext cx="108" cy="0"/>
            </a:xfrm>
            <a:prstGeom prst="line">
              <a:avLst/>
            </a:prstGeom>
            <a:noFill/>
            <a:ln w="19050">
              <a:solidFill>
                <a:schemeClr val="tx1"/>
              </a:solidFill>
              <a:round/>
              <a:headEnd/>
              <a:tailEnd/>
            </a:ln>
          </p:spPr>
          <p:txBody>
            <a:bodyPr wrap="none" anchor="ctr"/>
            <a:lstStyle/>
            <a:p>
              <a:endParaRPr lang="en-US"/>
            </a:p>
          </p:txBody>
        </p:sp>
        <p:sp>
          <p:nvSpPr>
            <p:cNvPr id="155" name="Line 115"/>
            <p:cNvSpPr>
              <a:spLocks noChangeShapeType="1"/>
            </p:cNvSpPr>
            <p:nvPr/>
          </p:nvSpPr>
          <p:spPr bwMode="auto">
            <a:xfrm>
              <a:off x="1920" y="2688"/>
              <a:ext cx="108" cy="0"/>
            </a:xfrm>
            <a:prstGeom prst="line">
              <a:avLst/>
            </a:prstGeom>
            <a:noFill/>
            <a:ln w="19050">
              <a:solidFill>
                <a:schemeClr val="tx1"/>
              </a:solidFill>
              <a:round/>
              <a:headEnd/>
              <a:tailEnd/>
            </a:ln>
          </p:spPr>
          <p:txBody>
            <a:bodyPr wrap="none" anchor="ctr"/>
            <a:lstStyle/>
            <a:p>
              <a:endParaRPr lang="en-US"/>
            </a:p>
          </p:txBody>
        </p:sp>
        <p:sp>
          <p:nvSpPr>
            <p:cNvPr id="156" name="Line 116"/>
            <p:cNvSpPr>
              <a:spLocks noChangeShapeType="1"/>
            </p:cNvSpPr>
            <p:nvPr/>
          </p:nvSpPr>
          <p:spPr bwMode="auto">
            <a:xfrm rot="5400000">
              <a:off x="1680" y="2448"/>
              <a:ext cx="480" cy="0"/>
            </a:xfrm>
            <a:prstGeom prst="line">
              <a:avLst/>
            </a:prstGeom>
            <a:noFill/>
            <a:ln w="19050">
              <a:solidFill>
                <a:schemeClr val="tx1"/>
              </a:solidFill>
              <a:round/>
              <a:headEnd/>
              <a:tailEnd/>
            </a:ln>
          </p:spPr>
          <p:txBody>
            <a:bodyPr wrap="none" anchor="ctr"/>
            <a:lstStyle/>
            <a:p>
              <a:endParaRPr lang="en-US"/>
            </a:p>
          </p:txBody>
        </p:sp>
        <p:sp>
          <p:nvSpPr>
            <p:cNvPr id="157" name="Line 117"/>
            <p:cNvSpPr>
              <a:spLocks noChangeShapeType="1"/>
            </p:cNvSpPr>
            <p:nvPr/>
          </p:nvSpPr>
          <p:spPr bwMode="auto">
            <a:xfrm>
              <a:off x="1440" y="2448"/>
              <a:ext cx="480" cy="0"/>
            </a:xfrm>
            <a:prstGeom prst="line">
              <a:avLst/>
            </a:prstGeom>
            <a:noFill/>
            <a:ln w="19050">
              <a:solidFill>
                <a:schemeClr val="tx1"/>
              </a:solidFill>
              <a:round/>
              <a:headEnd/>
              <a:tailEnd/>
            </a:ln>
          </p:spPr>
          <p:txBody>
            <a:bodyPr wrap="none" anchor="ctr"/>
            <a:lstStyle/>
            <a:p>
              <a:endParaRPr lang="en-US"/>
            </a:p>
          </p:txBody>
        </p:sp>
        <p:sp>
          <p:nvSpPr>
            <p:cNvPr id="158" name="Oval 118"/>
            <p:cNvSpPr>
              <a:spLocks noChangeArrowheads="1"/>
            </p:cNvSpPr>
            <p:nvPr/>
          </p:nvSpPr>
          <p:spPr bwMode="auto">
            <a:xfrm>
              <a:off x="1897" y="2431"/>
              <a:ext cx="58" cy="47"/>
            </a:xfrm>
            <a:prstGeom prst="ellipse">
              <a:avLst/>
            </a:prstGeom>
            <a:solidFill>
              <a:schemeClr val="tx1"/>
            </a:solidFill>
            <a:ln w="9525">
              <a:solidFill>
                <a:schemeClr val="tx1"/>
              </a:solidFill>
              <a:round/>
              <a:headEnd/>
              <a:tailEnd/>
            </a:ln>
          </p:spPr>
          <p:txBody>
            <a:bodyPr wrap="none" anchor="ctr"/>
            <a:lstStyle/>
            <a:p>
              <a:endParaRPr lang="en-US"/>
            </a:p>
          </p:txBody>
        </p:sp>
        <p:sp>
          <p:nvSpPr>
            <p:cNvPr id="159" name="Text Box 119"/>
            <p:cNvSpPr txBox="1">
              <a:spLocks noChangeArrowheads="1"/>
            </p:cNvSpPr>
            <p:nvPr/>
          </p:nvSpPr>
          <p:spPr bwMode="auto">
            <a:xfrm>
              <a:off x="1104" y="2304"/>
              <a:ext cx="348" cy="231"/>
            </a:xfrm>
            <a:prstGeom prst="rect">
              <a:avLst/>
            </a:prstGeom>
            <a:noFill/>
            <a:ln w="9525">
              <a:noFill/>
              <a:miter lim="800000"/>
              <a:headEnd/>
              <a:tailEnd/>
            </a:ln>
          </p:spPr>
          <p:txBody>
            <a:bodyPr>
              <a:spAutoFit/>
            </a:bodyPr>
            <a:lstStyle/>
            <a:p>
              <a:pPr eaLnBrk="0" hangingPunct="0">
                <a:spcBef>
                  <a:spcPct val="50000"/>
                </a:spcBef>
              </a:pPr>
              <a:r>
                <a:rPr lang="en-GB" i="1"/>
                <a:t>EN</a:t>
              </a:r>
              <a:endParaRPr lang="en-GB"/>
            </a:p>
          </p:txBody>
        </p:sp>
        <p:sp>
          <p:nvSpPr>
            <p:cNvPr id="160" name="Line 120"/>
            <p:cNvSpPr>
              <a:spLocks noChangeShapeType="1"/>
            </p:cNvSpPr>
            <p:nvPr/>
          </p:nvSpPr>
          <p:spPr bwMode="auto">
            <a:xfrm rot="5400000">
              <a:off x="1200" y="2448"/>
              <a:ext cx="768" cy="0"/>
            </a:xfrm>
            <a:prstGeom prst="line">
              <a:avLst/>
            </a:prstGeom>
            <a:noFill/>
            <a:ln w="19050">
              <a:solidFill>
                <a:schemeClr val="tx1"/>
              </a:solidFill>
              <a:round/>
              <a:headEnd/>
              <a:tailEnd/>
            </a:ln>
          </p:spPr>
          <p:txBody>
            <a:bodyPr wrap="none" anchor="ctr"/>
            <a:lstStyle/>
            <a:p>
              <a:endParaRPr lang="en-US"/>
            </a:p>
          </p:txBody>
        </p:sp>
        <p:sp>
          <p:nvSpPr>
            <p:cNvPr id="161" name="Oval 121"/>
            <p:cNvSpPr>
              <a:spLocks noChangeArrowheads="1"/>
            </p:cNvSpPr>
            <p:nvPr/>
          </p:nvSpPr>
          <p:spPr bwMode="auto">
            <a:xfrm>
              <a:off x="1552" y="2048"/>
              <a:ext cx="58" cy="47"/>
            </a:xfrm>
            <a:prstGeom prst="ellipse">
              <a:avLst/>
            </a:prstGeom>
            <a:solidFill>
              <a:schemeClr val="tx1"/>
            </a:solidFill>
            <a:ln w="9525">
              <a:solidFill>
                <a:schemeClr val="tx1"/>
              </a:solidFill>
              <a:round/>
              <a:headEnd/>
              <a:tailEnd/>
            </a:ln>
          </p:spPr>
          <p:txBody>
            <a:bodyPr wrap="none" anchor="ctr"/>
            <a:lstStyle/>
            <a:p>
              <a:endParaRPr lang="en-US"/>
            </a:p>
          </p:txBody>
        </p:sp>
        <p:grpSp>
          <p:nvGrpSpPr>
            <p:cNvPr id="162" name="Group 122"/>
            <p:cNvGrpSpPr>
              <a:grpSpLocks/>
            </p:cNvGrpSpPr>
            <p:nvPr/>
          </p:nvGrpSpPr>
          <p:grpSpPr bwMode="auto">
            <a:xfrm>
              <a:off x="1680" y="2760"/>
              <a:ext cx="185" cy="137"/>
              <a:chOff x="1294" y="2400"/>
              <a:chExt cx="185" cy="137"/>
            </a:xfrm>
          </p:grpSpPr>
          <p:sp>
            <p:nvSpPr>
              <p:cNvPr id="164" name="AutoShape 123"/>
              <p:cNvSpPr>
                <a:spLocks noChangeArrowheads="1"/>
              </p:cNvSpPr>
              <p:nvPr/>
            </p:nvSpPr>
            <p:spPr bwMode="auto">
              <a:xfrm rot="5400000">
                <a:off x="1280" y="2414"/>
                <a:ext cx="137" cy="110"/>
              </a:xfrm>
              <a:prstGeom prst="flowChartExtract">
                <a:avLst/>
              </a:prstGeom>
              <a:noFill/>
              <a:ln w="22225">
                <a:solidFill>
                  <a:schemeClr val="tx1"/>
                </a:solidFill>
                <a:miter lim="800000"/>
                <a:headEnd/>
                <a:tailEnd/>
              </a:ln>
            </p:spPr>
            <p:txBody>
              <a:bodyPr wrap="none" anchor="ctr"/>
              <a:lstStyle/>
              <a:p>
                <a:endParaRPr lang="en-US"/>
              </a:p>
            </p:txBody>
          </p:sp>
          <p:sp>
            <p:nvSpPr>
              <p:cNvPr id="165" name="Oval 124"/>
              <p:cNvSpPr>
                <a:spLocks noChangeArrowheads="1"/>
              </p:cNvSpPr>
              <p:nvPr/>
            </p:nvSpPr>
            <p:spPr bwMode="auto">
              <a:xfrm>
                <a:off x="1421" y="2436"/>
                <a:ext cx="58" cy="72"/>
              </a:xfrm>
              <a:prstGeom prst="ellipse">
                <a:avLst/>
              </a:prstGeom>
              <a:noFill/>
              <a:ln w="22225">
                <a:solidFill>
                  <a:schemeClr val="tx1"/>
                </a:solidFill>
                <a:round/>
                <a:headEnd/>
                <a:tailEnd/>
              </a:ln>
            </p:spPr>
            <p:txBody>
              <a:bodyPr wrap="none" anchor="ctr"/>
              <a:lstStyle/>
              <a:p>
                <a:endParaRPr lang="en-US"/>
              </a:p>
            </p:txBody>
          </p:sp>
        </p:grpSp>
        <p:sp>
          <p:nvSpPr>
            <p:cNvPr id="163" name="Line 125"/>
            <p:cNvSpPr>
              <a:spLocks noChangeShapeType="1"/>
            </p:cNvSpPr>
            <p:nvPr/>
          </p:nvSpPr>
          <p:spPr bwMode="auto">
            <a:xfrm>
              <a:off x="1584" y="2832"/>
              <a:ext cx="96" cy="0"/>
            </a:xfrm>
            <a:prstGeom prst="line">
              <a:avLst/>
            </a:prstGeom>
            <a:noFill/>
            <a:ln w="19050">
              <a:solidFill>
                <a:schemeClr val="tx1"/>
              </a:solidFill>
              <a:round/>
              <a:headEnd/>
              <a:tailEnd/>
            </a:ln>
          </p:spPr>
          <p:txBody>
            <a:bodyPr wrap="none" anchor="ctr"/>
            <a:lstStyle/>
            <a:p>
              <a:endParaRPr lang="en-US"/>
            </a:p>
          </p:txBody>
        </p:sp>
      </p:grpSp>
      <p:sp>
        <p:nvSpPr>
          <p:cNvPr id="2" name="Rectangle 168">
            <a:extLst>
              <a:ext uri="{FF2B5EF4-FFF2-40B4-BE49-F238E27FC236}">
                <a16:creationId xmlns:a16="http://schemas.microsoft.com/office/drawing/2014/main" id="{B1AFB1BE-29DC-7DA0-829A-6038173F9FB4}"/>
              </a:ext>
            </a:extLst>
          </p:cNvPr>
          <p:cNvSpPr>
            <a:spLocks noChangeArrowheads="1"/>
          </p:cNvSpPr>
          <p:nvPr/>
        </p:nvSpPr>
        <p:spPr bwMode="auto">
          <a:xfrm>
            <a:off x="404464" y="4663558"/>
            <a:ext cx="3335686" cy="644525"/>
          </a:xfrm>
          <a:prstGeom prst="rect">
            <a:avLst/>
          </a:prstGeom>
          <a:noFill/>
          <a:ln w="9525">
            <a:noFill/>
            <a:miter lim="800000"/>
            <a:headEnd/>
            <a:tailEnd/>
          </a:ln>
        </p:spPr>
        <p:txBody>
          <a:bodyPr/>
          <a:lstStyle/>
          <a:p>
            <a:pPr marL="274638" indent="-274638">
              <a:spcBef>
                <a:spcPct val="20000"/>
              </a:spcBef>
              <a:buClr>
                <a:schemeClr val="accent1"/>
              </a:buClr>
              <a:buSzPct val="100000"/>
              <a:buFont typeface="Wingdings" panose="05000000000000000000" pitchFamily="2" charset="2"/>
              <a:buChar char="§"/>
            </a:pPr>
            <a:r>
              <a:rPr lang="en-US" sz="2400" dirty="0"/>
              <a:t>Characteristic table:</a:t>
            </a:r>
          </a:p>
        </p:txBody>
      </p:sp>
      <p:grpSp>
        <p:nvGrpSpPr>
          <p:cNvPr id="3" name="Group 76">
            <a:extLst>
              <a:ext uri="{FF2B5EF4-FFF2-40B4-BE49-F238E27FC236}">
                <a16:creationId xmlns:a16="http://schemas.microsoft.com/office/drawing/2014/main" id="{089AA07A-E156-771E-37B6-3E752B527B52}"/>
              </a:ext>
            </a:extLst>
          </p:cNvPr>
          <p:cNvGrpSpPr>
            <a:grpSpLocks/>
          </p:cNvGrpSpPr>
          <p:nvPr/>
        </p:nvGrpSpPr>
        <p:grpSpPr bwMode="auto">
          <a:xfrm>
            <a:off x="4029075" y="4796908"/>
            <a:ext cx="3987800" cy="1371600"/>
            <a:chOff x="1440" y="2592"/>
            <a:chExt cx="2512" cy="864"/>
          </a:xfrm>
        </p:grpSpPr>
        <p:graphicFrame>
          <p:nvGraphicFramePr>
            <p:cNvPr id="4" name="Object 71">
              <a:extLst>
                <a:ext uri="{FF2B5EF4-FFF2-40B4-BE49-F238E27FC236}">
                  <a16:creationId xmlns:a16="http://schemas.microsoft.com/office/drawing/2014/main" id="{5BEA711A-364A-14B3-132A-83846FDBDB00}"/>
                </a:ext>
              </a:extLst>
            </p:cNvPr>
            <p:cNvGraphicFramePr>
              <a:graphicFrameLocks noChangeAspect="1"/>
            </p:cNvGraphicFramePr>
            <p:nvPr/>
          </p:nvGraphicFramePr>
          <p:xfrm>
            <a:off x="1440" y="2592"/>
            <a:ext cx="2512" cy="864"/>
          </p:xfrm>
          <a:graphic>
            <a:graphicData uri="http://schemas.openxmlformats.org/presentationml/2006/ole">
              <mc:AlternateContent xmlns:mc="http://schemas.openxmlformats.org/markup-compatibility/2006">
                <mc:Choice xmlns:v="urn:schemas-microsoft-com:vml" Requires="v">
                  <p:oleObj spid="_x0000_s2055" name="Document" r:id="rId4" imgW="3387240" imgH="1514520" progId="Word.Document.8">
                    <p:embed/>
                  </p:oleObj>
                </mc:Choice>
                <mc:Fallback>
                  <p:oleObj name="Document" r:id="rId4" imgW="3387240" imgH="1514520" progId="Word.Document.8">
                    <p:embed/>
                    <p:pic>
                      <p:nvPicPr>
                        <p:cNvPr id="4" name="Object 71">
                          <a:extLst>
                            <a:ext uri="{FF2B5EF4-FFF2-40B4-BE49-F238E27FC236}">
                              <a16:creationId xmlns:a16="http://schemas.microsoft.com/office/drawing/2014/main" id="{2E317E36-3F4F-C137-7D6A-89B6B56557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23132"/>
                        <a:stretch>
                          <a:fillRect/>
                        </a:stretch>
                      </p:blipFill>
                      <p:spPr bwMode="auto">
                        <a:xfrm>
                          <a:off x="1440" y="2592"/>
                          <a:ext cx="2512" cy="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Line 72">
              <a:extLst>
                <a:ext uri="{FF2B5EF4-FFF2-40B4-BE49-F238E27FC236}">
                  <a16:creationId xmlns:a16="http://schemas.microsoft.com/office/drawing/2014/main" id="{7C787F22-62CE-E64E-5BF2-577407F2621F}"/>
                </a:ext>
              </a:extLst>
            </p:cNvPr>
            <p:cNvSpPr>
              <a:spLocks noChangeShapeType="1"/>
            </p:cNvSpPr>
            <p:nvPr/>
          </p:nvSpPr>
          <p:spPr bwMode="auto">
            <a:xfrm>
              <a:off x="1500" y="2822"/>
              <a:ext cx="2210" cy="0"/>
            </a:xfrm>
            <a:prstGeom prst="line">
              <a:avLst/>
            </a:prstGeom>
            <a:noFill/>
            <a:ln w="9525">
              <a:solidFill>
                <a:schemeClr val="tx1"/>
              </a:solidFill>
              <a:round/>
              <a:headEnd/>
              <a:tailEnd/>
            </a:ln>
          </p:spPr>
          <p:txBody>
            <a:bodyPr wrap="none" anchor="ctr"/>
            <a:lstStyle/>
            <a:p>
              <a:endParaRPr lang="en-US"/>
            </a:p>
          </p:txBody>
        </p:sp>
        <p:sp>
          <p:nvSpPr>
            <p:cNvPr id="6" name="Line 73">
              <a:extLst>
                <a:ext uri="{FF2B5EF4-FFF2-40B4-BE49-F238E27FC236}">
                  <a16:creationId xmlns:a16="http://schemas.microsoft.com/office/drawing/2014/main" id="{03BCFC45-C9C4-E987-FDCB-32654557BF80}"/>
                </a:ext>
              </a:extLst>
            </p:cNvPr>
            <p:cNvSpPr>
              <a:spLocks noChangeShapeType="1"/>
            </p:cNvSpPr>
            <p:nvPr/>
          </p:nvSpPr>
          <p:spPr bwMode="auto">
            <a:xfrm rot="5400000">
              <a:off x="1841" y="2992"/>
              <a:ext cx="792" cy="0"/>
            </a:xfrm>
            <a:prstGeom prst="line">
              <a:avLst/>
            </a:prstGeom>
            <a:no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24020477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par>
                                <p:cTn id="8" presetID="9" presetClass="entr" presetSubtype="0" fill="hold"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dissolve">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ipe(up)">
                                      <p:cBhvr>
                                        <p:cTn id="15" dur="500"/>
                                        <p:tgtEl>
                                          <p:spTgt spid="2">
                                            <p:txEl>
                                              <p:pRg st="0" end="0"/>
                                            </p:txEl>
                                          </p:spTgt>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triangle" w="lg" len="lg"/>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26212</TotalTime>
  <Words>4296</Words>
  <Application>Microsoft Office PowerPoint</Application>
  <PresentationFormat>On-screen Show (4:3)</PresentationFormat>
  <Paragraphs>1190</Paragraphs>
  <Slides>58</Slides>
  <Notes>26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8" baseType="lpstr">
      <vt:lpstr>Nimbus Roman No9 L</vt:lpstr>
      <vt:lpstr>Arial</vt:lpstr>
      <vt:lpstr>Calibri</vt:lpstr>
      <vt:lpstr>Symbol</vt:lpstr>
      <vt:lpstr>Tahoma</vt:lpstr>
      <vt:lpstr>Times New Roman</vt:lpstr>
      <vt:lpstr>Wingdings</vt:lpstr>
      <vt:lpstr>Wingdings 2</vt:lpstr>
      <vt:lpstr>Clarity</vt:lpstr>
      <vt:lpstr>Document</vt:lpstr>
      <vt:lpstr>http://www.comp.nus.edu.sg/~cs2100/</vt:lpstr>
      <vt:lpstr>Agenda</vt:lpstr>
      <vt:lpstr>1. Introduction (1/2)</vt:lpstr>
      <vt:lpstr>summary</vt:lpstr>
      <vt:lpstr>3.1 S-R Latch (2/3)</vt:lpstr>
      <vt:lpstr>3.1 Active-Low S-R Latch</vt:lpstr>
      <vt:lpstr>3.1 Active-High vs Active-Low S-R Latch</vt:lpstr>
      <vt:lpstr>3.1 Gated S-R Latch</vt:lpstr>
      <vt:lpstr>3.2 Gated D Latch (1/2)</vt:lpstr>
      <vt:lpstr>summary</vt:lpstr>
      <vt:lpstr>4. Flip-flops (1/2)</vt:lpstr>
      <vt:lpstr>4.1 S-R Flip-flop</vt:lpstr>
      <vt:lpstr>4.2 D Flip-flop (1/2)</vt:lpstr>
      <vt:lpstr>4.3 J-K Flip-flop (2/2)</vt:lpstr>
      <vt:lpstr>4.4 T Flip-flop</vt:lpstr>
      <vt:lpstr>5. Asynchronous Inputs (1/2)</vt:lpstr>
      <vt:lpstr>5. Asynchronous Inputs (2/2)</vt:lpstr>
      <vt:lpstr>summary</vt:lpstr>
      <vt:lpstr>6.1 Flip-flop Characteristic Tables</vt:lpstr>
      <vt:lpstr>6.2 Analysis: Example #2 (1/3)</vt:lpstr>
      <vt:lpstr>6.2 Analysis: Example #2 (2/3)</vt:lpstr>
      <vt:lpstr>6.2 Analysis: Example #2 (3/3)</vt:lpstr>
      <vt:lpstr>summary</vt:lpstr>
      <vt:lpstr>6.3 Flip-flop Excitation Tables (1/2)</vt:lpstr>
      <vt:lpstr>6.4 Design: Example #3 (1/4)</vt:lpstr>
      <vt:lpstr>6.4 Design: Example #3 (2/4)</vt:lpstr>
      <vt:lpstr>6.4 Design: Example #3 (3/4)</vt:lpstr>
      <vt:lpstr>6.4 Design: Example #3 (4/4)</vt:lpstr>
      <vt:lpstr>Self-Correcting Circuits (1/4)</vt:lpstr>
      <vt:lpstr>Self-Correcting Circuits (2/4)</vt:lpstr>
      <vt:lpstr>Self-Correcting Circuits (3/4)</vt:lpstr>
      <vt:lpstr>Self-Correcting Circuits (4/4)</vt:lpstr>
      <vt:lpstr>quizzes</vt:lpstr>
      <vt:lpstr>Lecture 19 Quiz 1</vt:lpstr>
      <vt:lpstr>Lecture 19 Quiz 1 Question 1</vt:lpstr>
      <vt:lpstr>Lecture 19 Quiz 1 Question 2</vt:lpstr>
      <vt:lpstr>Lecture 19 Quiz 2</vt:lpstr>
      <vt:lpstr>PowerPoint Presentation</vt:lpstr>
      <vt:lpstr>PowerPoint Presentation</vt:lpstr>
      <vt:lpstr>PowerPoint Presentation</vt:lpstr>
      <vt:lpstr>PowerPoint Presentation</vt:lpstr>
      <vt:lpstr>PowerPoint Presentation</vt:lpstr>
      <vt:lpstr>Sli.do questions</vt:lpstr>
      <vt:lpstr>Slido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7.4 Memory Arrays (4/4)</vt:lpstr>
      <vt:lpstr>Extra questions</vt:lpstr>
      <vt:lpstr>2019/20 Sem 2 Question 4</vt:lpstr>
      <vt:lpstr>2019/20 Sem 2 Question 4</vt:lpstr>
      <vt:lpstr>2019/20 Sem 2 Question 4</vt:lpstr>
      <vt:lpstr>End of File</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CS2100 Computer Organisation</dc:title>
  <dc:subject>Week 1</dc:subject>
  <dc:creator>Aaron Tan</dc:creator>
  <cp:lastModifiedBy>Tan Tuck Choy</cp:lastModifiedBy>
  <cp:revision>1691</cp:revision>
  <cp:lastPrinted>2023-03-27T00:59:30Z</cp:lastPrinted>
  <dcterms:created xsi:type="dcterms:W3CDTF">1998-09-05T15:03:32Z</dcterms:created>
  <dcterms:modified xsi:type="dcterms:W3CDTF">2023-03-27T04:11:58Z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