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8"/>
  </p:notesMasterIdLst>
  <p:handoutMasterIdLst>
    <p:handoutMasterId r:id="rId49"/>
  </p:handoutMasterIdLst>
  <p:sldIdLst>
    <p:sldId id="256" r:id="rId2"/>
    <p:sldId id="696" r:id="rId3"/>
    <p:sldId id="699" r:id="rId4"/>
    <p:sldId id="697" r:id="rId5"/>
    <p:sldId id="698" r:id="rId6"/>
    <p:sldId id="701" r:id="rId7"/>
    <p:sldId id="710" r:id="rId8"/>
    <p:sldId id="711" r:id="rId9"/>
    <p:sldId id="702" r:id="rId10"/>
    <p:sldId id="703" r:id="rId11"/>
    <p:sldId id="704" r:id="rId12"/>
    <p:sldId id="700" r:id="rId13"/>
    <p:sldId id="705" r:id="rId14"/>
    <p:sldId id="706" r:id="rId15"/>
    <p:sldId id="712" r:id="rId16"/>
    <p:sldId id="713" r:id="rId17"/>
    <p:sldId id="707" r:id="rId18"/>
    <p:sldId id="668" r:id="rId19"/>
    <p:sldId id="678" r:id="rId20"/>
    <p:sldId id="669" r:id="rId21"/>
    <p:sldId id="679" r:id="rId22"/>
    <p:sldId id="670" r:id="rId23"/>
    <p:sldId id="680" r:id="rId24"/>
    <p:sldId id="671" r:id="rId25"/>
    <p:sldId id="672" r:id="rId26"/>
    <p:sldId id="681" r:id="rId27"/>
    <p:sldId id="673" r:id="rId28"/>
    <p:sldId id="682" r:id="rId29"/>
    <p:sldId id="683" r:id="rId30"/>
    <p:sldId id="675" r:id="rId31"/>
    <p:sldId id="684" r:id="rId32"/>
    <p:sldId id="676" r:id="rId33"/>
    <p:sldId id="677" r:id="rId34"/>
    <p:sldId id="685" r:id="rId35"/>
    <p:sldId id="708" r:id="rId36"/>
    <p:sldId id="720" r:id="rId37"/>
    <p:sldId id="714" r:id="rId38"/>
    <p:sldId id="715" r:id="rId39"/>
    <p:sldId id="716" r:id="rId40"/>
    <p:sldId id="717" r:id="rId41"/>
    <p:sldId id="718" r:id="rId42"/>
    <p:sldId id="719" r:id="rId43"/>
    <p:sldId id="709" r:id="rId44"/>
    <p:sldId id="666" r:id="rId45"/>
    <p:sldId id="667" r:id="rId46"/>
    <p:sldId id="308" r:id="rId4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6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6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1/25/23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0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5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7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8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7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2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4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7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Recitation 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Pointers, functions, arrays </a:t>
            </a:r>
            <a:r>
              <a:rPr lang="en-SG" sz="3200">
                <a:solidFill>
                  <a:srgbClr val="C00000"/>
                </a:solidFill>
                <a:latin typeface="Calibri" panose="020F0502020204030204" pitchFamily="34" charset="0"/>
              </a:rPr>
              <a:t>and structures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Consequence of Pass-by-Value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F975DC1-B88B-4C65-B227-0241E9B8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Can this code be used to swap the values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28" name="[TextBox 1]">
            <a:extLst>
              <a:ext uri="{FF2B5EF4-FFF2-40B4-BE49-F238E27FC236}">
                <a16:creationId xmlns:a16="http://schemas.microsoft.com/office/drawing/2014/main" id="{83E66862-A940-4BA6-8384-7D8355FE509E}"/>
              </a:ext>
            </a:extLst>
          </p:cNvPr>
          <p:cNvSpPr txBox="1"/>
          <p:nvPr/>
        </p:nvSpPr>
        <p:spPr>
          <a:xfrm>
            <a:off x="575466" y="2017026"/>
            <a:ext cx="6289358" cy="390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B05B0-F221-4A7F-B651-6C5C0D5E1A9E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486D8-2962-4D14-8F0A-300DBF00331C}"/>
              </a:ext>
            </a:extLst>
          </p:cNvPr>
          <p:cNvSpPr txBox="1"/>
          <p:nvPr/>
        </p:nvSpPr>
        <p:spPr>
          <a:xfrm>
            <a:off x="4339987" y="1819722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3DF5E-425D-4341-B0BE-9642ADE8149B}"/>
              </a:ext>
            </a:extLst>
          </p:cNvPr>
          <p:cNvSpPr txBox="1"/>
          <p:nvPr/>
        </p:nvSpPr>
        <p:spPr>
          <a:xfrm>
            <a:off x="4339987" y="2189054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16FB6-B2A2-4F0A-9EF5-2B8AEBF30E02}"/>
              </a:ext>
            </a:extLst>
          </p:cNvPr>
          <p:cNvSpPr txBox="1"/>
          <p:nvPr/>
        </p:nvSpPr>
        <p:spPr>
          <a:xfrm>
            <a:off x="7008769" y="2797929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No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[TextBox 15]">
            <a:extLst>
              <a:ext uri="{FF2B5EF4-FFF2-40B4-BE49-F238E27FC236}">
                <a16:creationId xmlns:a16="http://schemas.microsoft.com/office/drawing/2014/main" id="{8D74B988-CAD2-4078-B98F-33581C8A4454}"/>
              </a:ext>
            </a:extLst>
          </p:cNvPr>
          <p:cNvSpPr txBox="1"/>
          <p:nvPr/>
        </p:nvSpPr>
        <p:spPr>
          <a:xfrm>
            <a:off x="5081664" y="5728484"/>
            <a:ext cx="192710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SwapIncorrect.c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2619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Function To Swap Two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F8F97-6E86-4BEA-8908-5FDF5938F180}"/>
              </a:ext>
            </a:extLst>
          </p:cNvPr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5" name="[TextBox 10]">
              <a:extLst>
                <a:ext uri="{FF2B5EF4-FFF2-40B4-BE49-F238E27FC236}">
                  <a16:creationId xmlns:a16="http://schemas.microsoft.com/office/drawing/2014/main" id="{915E65F5-7969-4A5C-841A-9F9BCEA2B700}"/>
                </a:ext>
              </a:extLst>
            </p:cNvPr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a, b;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swap( &amp;a, &amp;b 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6" name="[TextBox 12]">
              <a:extLst>
                <a:ext uri="{FF2B5EF4-FFF2-40B4-BE49-F238E27FC236}">
                  <a16:creationId xmlns:a16="http://schemas.microsoft.com/office/drawing/2014/main" id="{B4AD55B7-7F36-40C2-864F-D1622C97049B}"/>
                </a:ext>
              </a:extLst>
            </p:cNvPr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SwapCorrect.c</a:t>
              </a:r>
              <a:endParaRPr lang="en-SG" dirty="0"/>
            </a:p>
          </p:txBody>
        </p:sp>
      </p:grpSp>
      <p:sp>
        <p:nvSpPr>
          <p:cNvPr id="91" name="Rounded Rectangle 1">
            <a:extLst>
              <a:ext uri="{FF2B5EF4-FFF2-40B4-BE49-F238E27FC236}">
                <a16:creationId xmlns:a16="http://schemas.microsoft.com/office/drawing/2014/main" id="{0AC6A3A1-6422-48B5-93E6-94313431EAC6}"/>
              </a:ext>
            </a:extLst>
          </p:cNvPr>
          <p:cNvSpPr/>
          <p:nvPr/>
        </p:nvSpPr>
        <p:spPr>
          <a:xfrm>
            <a:off x="1686559" y="3994975"/>
            <a:ext cx="1056641" cy="268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50">
            <a:extLst>
              <a:ext uri="{FF2B5EF4-FFF2-40B4-BE49-F238E27FC236}">
                <a16:creationId xmlns:a16="http://schemas.microsoft.com/office/drawing/2014/main" id="{AFBA5FBC-5EEE-467D-95C8-8ECA32EEEBF3}"/>
              </a:ext>
            </a:extLst>
          </p:cNvPr>
          <p:cNvSpPr/>
          <p:nvPr/>
        </p:nvSpPr>
        <p:spPr>
          <a:xfrm>
            <a:off x="1934639" y="2127797"/>
            <a:ext cx="1825327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51">
            <a:extLst>
              <a:ext uri="{FF2B5EF4-FFF2-40B4-BE49-F238E27FC236}">
                <a16:creationId xmlns:a16="http://schemas.microsoft.com/office/drawing/2014/main" id="{FE0B0DD0-56AE-4C6E-A214-60D45C00C21F}"/>
              </a:ext>
            </a:extLst>
          </p:cNvPr>
          <p:cNvSpPr/>
          <p:nvPr/>
        </p:nvSpPr>
        <p:spPr>
          <a:xfrm>
            <a:off x="1927764" y="5333183"/>
            <a:ext cx="2852783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215F6D-17F7-46EE-A569-9AFB7D04E8A5}"/>
              </a:ext>
            </a:extLst>
          </p:cNvPr>
          <p:cNvGrpSpPr/>
          <p:nvPr/>
        </p:nvGrpSpPr>
        <p:grpSpPr>
          <a:xfrm>
            <a:off x="4748574" y="1833404"/>
            <a:ext cx="3845545" cy="502153"/>
            <a:chOff x="4859829" y="1058143"/>
            <a:chExt cx="3845545" cy="502153"/>
          </a:xfrm>
        </p:grpSpPr>
        <p:sp>
          <p:nvSpPr>
            <p:cNvPr id="126" name="[TextBox 3]">
              <a:extLst>
                <a:ext uri="{FF2B5EF4-FFF2-40B4-BE49-F238E27FC236}">
                  <a16:creationId xmlns:a16="http://schemas.microsoft.com/office/drawing/2014/main" id="{DF87E16F-AA53-4DBB-8489-C6E86CD7A5A4}"/>
                </a:ext>
              </a:extLst>
            </p:cNvPr>
            <p:cNvSpPr txBox="1"/>
            <p:nvPr/>
          </p:nvSpPr>
          <p:spPr>
            <a:xfrm>
              <a:off x="4859829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127" name="[Group 23]">
              <a:extLst>
                <a:ext uri="{FF2B5EF4-FFF2-40B4-BE49-F238E27FC236}">
                  <a16:creationId xmlns:a16="http://schemas.microsoft.com/office/drawing/2014/main" id="{094E6355-E177-4EE1-A6DD-EF4C638C4EA5}"/>
                </a:ext>
              </a:extLst>
            </p:cNvPr>
            <p:cNvGrpSpPr/>
            <p:nvPr/>
          </p:nvGrpSpPr>
          <p:grpSpPr>
            <a:xfrm>
              <a:off x="6110603" y="1058143"/>
              <a:ext cx="2594771" cy="502153"/>
              <a:chOff x="4755470" y="2158620"/>
              <a:chExt cx="2594771" cy="5021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0DC97D2-7378-432A-8254-7F323164E58B}"/>
                  </a:ext>
                </a:extLst>
              </p:cNvPr>
              <p:cNvGrpSpPr/>
              <p:nvPr/>
            </p:nvGrpSpPr>
            <p:grpSpPr>
              <a:xfrm>
                <a:off x="4755470" y="2158620"/>
                <a:ext cx="1165384" cy="502153"/>
                <a:chOff x="4755470" y="2158620"/>
                <a:chExt cx="1165384" cy="502153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024512A-77CE-4151-9D40-07095D767966}"/>
                    </a:ext>
                  </a:extLst>
                </p:cNvPr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84A4BD33-2D4E-4925-9ED7-6DE1F1C3398C}"/>
                      </a:ext>
                    </a:extLst>
                  </p:cNvPr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2</a:t>
                    </a: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6917C31-AED0-4E75-9C54-9A7267D7664C}"/>
                      </a:ext>
                    </a:extLst>
                  </p:cNvPr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3BC5239-9948-470B-92B4-EDEDC33BB809}"/>
                    </a:ext>
                  </a:extLst>
                </p:cNvPr>
                <p:cNvSpPr txBox="1"/>
                <p:nvPr/>
              </p:nvSpPr>
              <p:spPr>
                <a:xfrm>
                  <a:off x="4755470" y="2158620"/>
                  <a:ext cx="5114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a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6DFA66E-5346-407B-B9CF-78EA5B27CA8B}"/>
                  </a:ext>
                </a:extLst>
              </p:cNvPr>
              <p:cNvGrpSpPr/>
              <p:nvPr/>
            </p:nvGrpSpPr>
            <p:grpSpPr>
              <a:xfrm>
                <a:off x="6299921" y="2158620"/>
                <a:ext cx="1050320" cy="502153"/>
                <a:chOff x="6299921" y="2158620"/>
                <a:chExt cx="1050320" cy="502153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79B692A1-DC2A-4F41-8E5C-CCB00210C7D8}"/>
                    </a:ext>
                  </a:extLst>
                </p:cNvPr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465792D-A780-430B-99BA-5D82028C571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3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443C1424-18C6-44A0-A932-D77CBF8F63F7}"/>
                      </a:ext>
                    </a:extLst>
                  </p:cNvPr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3D97C45-8DD7-472A-9657-B7644C13DFE2}"/>
                    </a:ext>
                  </a:extLst>
                </p:cNvPr>
                <p:cNvSpPr txBox="1"/>
                <p:nvPr/>
              </p:nvSpPr>
              <p:spPr>
                <a:xfrm>
                  <a:off x="6299921" y="2158620"/>
                  <a:ext cx="3554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93EB51-7126-42D8-842B-423BAC44B0A7}"/>
              </a:ext>
            </a:extLst>
          </p:cNvPr>
          <p:cNvGrpSpPr/>
          <p:nvPr/>
        </p:nvGrpSpPr>
        <p:grpSpPr>
          <a:xfrm>
            <a:off x="4692460" y="2749909"/>
            <a:ext cx="3901659" cy="428693"/>
            <a:chOff x="4803715" y="1974648"/>
            <a:chExt cx="3901659" cy="428693"/>
          </a:xfrm>
        </p:grpSpPr>
        <p:sp>
          <p:nvSpPr>
            <p:cNvPr id="139" name="[TextBox 22]">
              <a:extLst>
                <a:ext uri="{FF2B5EF4-FFF2-40B4-BE49-F238E27FC236}">
                  <a16:creationId xmlns:a16="http://schemas.microsoft.com/office/drawing/2014/main" id="{B6128466-85C8-4162-B6E2-4396DE6F8E61}"/>
                </a:ext>
              </a:extLst>
            </p:cNvPr>
            <p:cNvSpPr txBox="1"/>
            <p:nvPr/>
          </p:nvSpPr>
          <p:spPr>
            <a:xfrm>
              <a:off x="4803715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swap():</a:t>
              </a:r>
            </a:p>
          </p:txBody>
        </p:sp>
        <p:grpSp>
          <p:nvGrpSpPr>
            <p:cNvPr id="140" name="[Group 26]">
              <a:extLst>
                <a:ext uri="{FF2B5EF4-FFF2-40B4-BE49-F238E27FC236}">
                  <a16:creationId xmlns:a16="http://schemas.microsoft.com/office/drawing/2014/main" id="{6DAE10C0-4FCB-4892-9CC4-67E9D1B3708A}"/>
                </a:ext>
              </a:extLst>
            </p:cNvPr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A1727C9-8B52-44A1-8542-D4009F777B9A}"/>
                  </a:ext>
                </a:extLst>
              </p:cNvPr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8B94B46-A467-4687-96D6-68F39141EDDA}"/>
                    </a:ext>
                  </a:extLst>
                </p:cNvPr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D13FE1-C40A-4E6C-A88E-DD41BFC0D3C6}"/>
                    </a:ext>
                  </a:extLst>
                </p:cNvPr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665B7F9-DEE0-41F2-815F-E72EE4A755F4}"/>
                  </a:ext>
                </a:extLst>
              </p:cNvPr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1EB9107-15AC-4AB4-AC58-D9416501DD6C}"/>
                    </a:ext>
                  </a:extLst>
                </p:cNvPr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5B05446-CBBE-4929-9889-D281A598BF3B}"/>
                    </a:ext>
                  </a:extLst>
                </p:cNvPr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147" name="[Group 10]">
            <a:extLst>
              <a:ext uri="{FF2B5EF4-FFF2-40B4-BE49-F238E27FC236}">
                <a16:creationId xmlns:a16="http://schemas.microsoft.com/office/drawing/2014/main" id="{98E47A5E-4A8E-449D-A87F-FE43F79469A6}"/>
              </a:ext>
            </a:extLst>
          </p:cNvPr>
          <p:cNvGrpSpPr/>
          <p:nvPr/>
        </p:nvGrpSpPr>
        <p:grpSpPr>
          <a:xfrm>
            <a:off x="6790555" y="2335557"/>
            <a:ext cx="1429388" cy="629099"/>
            <a:chOff x="5614936" y="3895366"/>
            <a:chExt cx="1429388" cy="629099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EBD2DF7-8E2B-4CB3-81F5-1B7639D0D6CE}"/>
                </a:ext>
              </a:extLst>
            </p:cNvPr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2D66F83-306B-4D60-8F80-0541C1447FDE}"/>
                </a:ext>
              </a:extLst>
            </p:cNvPr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[Group 37]">
            <a:extLst>
              <a:ext uri="{FF2B5EF4-FFF2-40B4-BE49-F238E27FC236}">
                <a16:creationId xmlns:a16="http://schemas.microsoft.com/office/drawing/2014/main" id="{41D43C60-704A-4369-BE19-B9414AADE1E3}"/>
              </a:ext>
            </a:extLst>
          </p:cNvPr>
          <p:cNvGrpSpPr/>
          <p:nvPr/>
        </p:nvGrpSpPr>
        <p:grpSpPr>
          <a:xfrm>
            <a:off x="6547468" y="1989033"/>
            <a:ext cx="1757693" cy="321180"/>
            <a:chOff x="5315803" y="4178747"/>
            <a:chExt cx="1757693" cy="32118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2DB216C-B004-4C48-AF25-3A7999AAE533}"/>
                </a:ext>
              </a:extLst>
            </p:cNvPr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12068F0-2401-4CE7-91DD-DA47D8B0F3BD}"/>
                </a:ext>
              </a:extLst>
            </p:cNvPr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[Group 38]">
            <a:extLst>
              <a:ext uri="{FF2B5EF4-FFF2-40B4-BE49-F238E27FC236}">
                <a16:creationId xmlns:a16="http://schemas.microsoft.com/office/drawing/2014/main" id="{79A9E90D-3D66-4518-8A0B-AC7D86DB3BFC}"/>
              </a:ext>
            </a:extLst>
          </p:cNvPr>
          <p:cNvGrpSpPr/>
          <p:nvPr/>
        </p:nvGrpSpPr>
        <p:grpSpPr>
          <a:xfrm>
            <a:off x="6663416" y="1664127"/>
            <a:ext cx="1865916" cy="338554"/>
            <a:chOff x="5205900" y="4554981"/>
            <a:chExt cx="1865916" cy="3385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4F2941E-D4A0-4388-A67C-7BAAC67F3CAA}"/>
                </a:ext>
              </a:extLst>
            </p:cNvPr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0DD57FD-74AD-47CC-8138-3AFC53B4D159}"/>
                </a:ext>
              </a:extLst>
            </p:cNvPr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920CC133-42A0-4A96-8525-0FF2A04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55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874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2.2 Arrays and Pointers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C4EC9C0A-17DE-475C-9F95-533391C4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49719CA-220F-48CB-B318-8B86134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A5FC8-D92B-4360-8A12-518C57DBB727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907502A-92BE-4FB9-844A-7B7D13CB1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81FF937B-5ADF-40F4-8F2E-9F3B9A0F9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6011EF3-8992-4E06-996A-830B78ABD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162A29B2-BB04-4152-B2CC-B52BA526D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F9FDA6E6-E7FF-4EB8-A80C-5229AE4EC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C7858E92-A3D9-43E3-A67C-02A7C7021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AAAE25B7-2F75-4398-A2C5-D8A95A39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811868-6E90-4352-91BC-B4FE0EB0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5379C0-9DF3-4479-BDD4-72D7D8F82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9C3FFF-8DF6-41FA-B1F7-9DBBE5F5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D13BFF-E780-4C03-9D38-743FED49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C2F26-3A68-4FE3-86E6-5B0EB672F732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E0CAD296-0E10-4B40-9840-28BF9561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818BCCB-C998-4797-88EA-C4F3E606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AD9C4B-BB7E-4634-947F-7BA793E1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2BC145FB-77D5-421B-8D4E-E7D3F99A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741236-CA46-44F7-997B-F7746BB6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8CC2B24E-C089-43D6-AEF5-13374F32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2EEDDBD-9837-4D96-BC2F-73D49B9A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E55393C4-8A22-46A1-89B9-1520BD0D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C3D7308-1711-4204-BD54-0F23BC1D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00E1506A-A2D3-4E60-B48F-80DB7AFB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853415-F715-44A3-80B6-3BD3E560A879}"/>
              </a:ext>
            </a:extLst>
          </p:cNvPr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3328C-8E30-4707-82D7-FF47EAFADABF}"/>
              </a:ext>
            </a:extLst>
          </p:cNvPr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4CE4F-7F79-473B-92FC-BE3A27739511}"/>
              </a:ext>
            </a:extLst>
          </p:cNvPr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 varies from one run to another. Each element is of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err="1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type, hence takes up 4 bytes (32 bits).</a:t>
            </a:r>
            <a:endParaRPr lang="en-SG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99300D-A6CF-45E7-AE0C-3BDE53F34DC6}"/>
              </a:ext>
            </a:extLst>
          </p:cNvPr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30A4A-C715-49A4-98F1-718D40151EB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ED6CD-2BDE-485C-96BB-E84CBDEC97CD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AB70F5-7AE8-44E8-99DD-F8309B2661C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125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2.3 Array Assignment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6586A482-F4D3-4893-A9E2-1BB87E85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37D6F21B-D22F-445F-83B0-7CE743484EF0}"/>
              </a:ext>
            </a:extLst>
          </p:cNvPr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050228A-E402-4F5B-98E7-1CF3B660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372E7F3-46F2-4D80-94D4-EFC0593A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31379AE2-E3E5-4496-BF22-1098B685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10A0492B-AF88-43BA-8226-BAAE78451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30" name="TextBox 73">
              <a:extLst>
                <a:ext uri="{FF2B5EF4-FFF2-40B4-BE49-F238E27FC236}">
                  <a16:creationId xmlns:a16="http://schemas.microsoft.com/office/drawing/2014/main" id="{1354DD3B-96DF-429A-84D8-247CAD6B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31" name="TextBox 74">
              <a:extLst>
                <a:ext uri="{FF2B5EF4-FFF2-40B4-BE49-F238E27FC236}">
                  <a16:creationId xmlns:a16="http://schemas.microsoft.com/office/drawing/2014/main" id="{111C2C79-7014-44EA-95B1-4B8C8B92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32" name="TextBox 75">
              <a:extLst>
                <a:ext uri="{FF2B5EF4-FFF2-40B4-BE49-F238E27FC236}">
                  <a16:creationId xmlns:a16="http://schemas.microsoft.com/office/drawing/2014/main" id="{EF041C9C-1D82-4B13-AB26-B4C3527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8B30F4CA-9E4C-4218-A4EF-62D76DCD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4" name="TextBox 77">
              <a:extLst>
                <a:ext uri="{FF2B5EF4-FFF2-40B4-BE49-F238E27FC236}">
                  <a16:creationId xmlns:a16="http://schemas.microsoft.com/office/drawing/2014/main" id="{CE6323CA-4CB4-446E-900F-1B52B065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2B272AFB-FDF6-4689-82C9-F3A775D3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CE9BA0E8-44B1-42A7-A5E0-E012B091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6FFA7501-8E80-4092-B4A9-CC6C2B4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4B8C5D09-BC9D-4F67-8299-F155E224706C}"/>
              </a:ext>
            </a:extLst>
          </p:cNvPr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2DA38787-CD44-4E18-B976-1640E448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167C3AB5-9320-463C-8361-B32B794D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5566461E-CAFE-4D9E-843F-24D6F523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01E26AAA-CAF8-45AE-9557-88012D978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B1C467C9-B4B9-4F94-A67C-DD2AEEB8E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AEE58746-BABF-46DD-A207-85AE1D62E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F5B05ABE-559D-466F-B08A-8440EA58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6" name="TextBox 102">
              <a:extLst>
                <a:ext uri="{FF2B5EF4-FFF2-40B4-BE49-F238E27FC236}">
                  <a16:creationId xmlns:a16="http://schemas.microsoft.com/office/drawing/2014/main" id="{BF0651A1-C379-465B-A955-155F7996C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7" name="TextBox 103">
              <a:extLst>
                <a:ext uri="{FF2B5EF4-FFF2-40B4-BE49-F238E27FC236}">
                  <a16:creationId xmlns:a16="http://schemas.microsoft.com/office/drawing/2014/main" id="{523AC7ED-3133-47C4-8DCC-90A1F62E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id="{6329748B-2233-46AF-980C-F5EC6B3A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8B63871-430E-47F8-AF1B-2D9CCF22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1A6EBB63-5892-4B05-B061-CB0901AB2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51" name="HighlightTextShape201406241503265130">
            <a:extLst>
              <a:ext uri="{FF2B5EF4-FFF2-40B4-BE49-F238E27FC236}">
                <a16:creationId xmlns:a16="http://schemas.microsoft.com/office/drawing/2014/main" id="{D3B72D80-A6AB-49A2-9BC6-C6070FF6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FFA4DB-8D76-4182-BFC1-F751FF47F400}"/>
              </a:ext>
            </a:extLst>
          </p:cNvPr>
          <p:cNvGrpSpPr/>
          <p:nvPr/>
        </p:nvGrpSpPr>
        <p:grpSpPr>
          <a:xfrm>
            <a:off x="1604962" y="1675694"/>
            <a:ext cx="6352197" cy="1371636"/>
            <a:chOff x="1604962" y="1675694"/>
            <a:chExt cx="6352197" cy="137163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F8C55-ECC9-4ACC-A1AF-9BB5051B9EB2}"/>
                </a:ext>
              </a:extLst>
            </p:cNvPr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54" name="[TextBox 90]">
              <a:extLst>
                <a:ext uri="{FF2B5EF4-FFF2-40B4-BE49-F238E27FC236}">
                  <a16:creationId xmlns:a16="http://schemas.microsoft.com/office/drawing/2014/main" id="{BEDB44D3-92F9-4619-B326-3C0D9EDDC992}"/>
                </a:ext>
              </a:extLst>
            </p:cNvPr>
            <p:cNvSpPr txBox="1"/>
            <p:nvPr/>
          </p:nvSpPr>
          <p:spPr>
            <a:xfrm>
              <a:off x="5722765" y="1675694"/>
              <a:ext cx="223439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ArrayAssignment.c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66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613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4.3 Initializing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459C33-F645-4881-9B0F-5F6966D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like array initialization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F38BA59-2BBF-42E1-961A-C3C31A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stuNum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>
                <a:latin typeface="Courier New" pitchFamily="49" charset="0"/>
              </a:rPr>
              <a:t> = { 123321, 93.5, 'A' 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AD2F-A086-4BD8-98E0-D4A1EBC4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155854"/>
            <a:ext cx="5367339" cy="2628797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day, month, year;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cardNum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expiryDate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>
                <a:latin typeface="Courier New" pitchFamily="49" charset="0"/>
              </a:rPr>
              <a:t> = {888888, {31, 12, 2020}};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24DC192-8C3B-4B3F-A8AE-0289F53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32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1953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413-A616-C9E4-919E-7AEDDBA0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5B7F-3CE9-44BA-6BA3-AFD50C64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234D-B25E-76CC-03D2-8F756DD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1BEE-985A-ADB9-28DD-BD2615C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11E4-F959-08D2-FF54-C469967C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8" y="1409172"/>
            <a:ext cx="6004574" cy="54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86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413-A616-C9E4-919E-7AEDDBA0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5B7F-3CE9-44BA-6BA3-AFD50C64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234D-B25E-76CC-03D2-8F756DD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1BEE-985A-ADB9-28DD-BD2615C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11E4-F959-08D2-FF54-C469967C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3" y="1409172"/>
            <a:ext cx="4141871" cy="3745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C87CDA-EE33-B63C-486B-CD5E80F1A61F}"/>
              </a:ext>
            </a:extLst>
          </p:cNvPr>
          <p:cNvSpPr txBox="1"/>
          <p:nvPr/>
        </p:nvSpPr>
        <p:spPr>
          <a:xfrm>
            <a:off x="4850296" y="1736035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15CB7-83E2-9B2E-21F4-857260861C4C}"/>
              </a:ext>
            </a:extLst>
          </p:cNvPr>
          <p:cNvSpPr txBox="1"/>
          <p:nvPr/>
        </p:nvSpPr>
        <p:spPr>
          <a:xfrm>
            <a:off x="6500191" y="1736035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29AE3-E84C-4519-1FB3-E64772225F63}"/>
              </a:ext>
            </a:extLst>
          </p:cNvPr>
          <p:cNvSpPr txBox="1"/>
          <p:nvPr/>
        </p:nvSpPr>
        <p:spPr>
          <a:xfrm>
            <a:off x="4850296" y="2925189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5C782-0FA3-4491-6FBD-4A4E45B854C6}"/>
              </a:ext>
            </a:extLst>
          </p:cNvPr>
          <p:cNvSpPr txBox="1"/>
          <p:nvPr/>
        </p:nvSpPr>
        <p:spPr>
          <a:xfrm>
            <a:off x="6553200" y="2925189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954FC-6AED-7D84-5C36-781549CEF282}"/>
              </a:ext>
            </a:extLst>
          </p:cNvPr>
          <p:cNvSpPr txBox="1"/>
          <p:nvPr/>
        </p:nvSpPr>
        <p:spPr>
          <a:xfrm>
            <a:off x="5264532" y="1340596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4B532-30E1-7E6B-2A7B-3387A559CB23}"/>
              </a:ext>
            </a:extLst>
          </p:cNvPr>
          <p:cNvSpPr txBox="1"/>
          <p:nvPr/>
        </p:nvSpPr>
        <p:spPr>
          <a:xfrm>
            <a:off x="6914427" y="1339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C11E9-82E4-8F61-34B5-908EBAA67BF8}"/>
              </a:ext>
            </a:extLst>
          </p:cNvPr>
          <p:cNvSpPr txBox="1"/>
          <p:nvPr/>
        </p:nvSpPr>
        <p:spPr>
          <a:xfrm>
            <a:off x="5315510" y="3244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6FCF8-2919-3BD7-35F3-119C6722D685}"/>
              </a:ext>
            </a:extLst>
          </p:cNvPr>
          <p:cNvSpPr txBox="1"/>
          <p:nvPr/>
        </p:nvSpPr>
        <p:spPr>
          <a:xfrm>
            <a:off x="6974147" y="3244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C85CD-8C06-C14C-5479-F0E0369E1C96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426766" y="2105367"/>
            <a:ext cx="0" cy="819822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979D76-07A0-9981-FC89-504FF4193506}"/>
              </a:ext>
            </a:extLst>
          </p:cNvPr>
          <p:cNvCxnSpPr/>
          <p:nvPr/>
        </p:nvCxnSpPr>
        <p:spPr>
          <a:xfrm>
            <a:off x="7126570" y="2105367"/>
            <a:ext cx="0" cy="819822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FBD4C-3D6A-419B-174F-005558CDE4CC}"/>
              </a:ext>
            </a:extLst>
          </p:cNvPr>
          <p:cNvSpPr txBox="1"/>
          <p:nvPr/>
        </p:nvSpPr>
        <p:spPr>
          <a:xfrm>
            <a:off x="5264532" y="2925189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1444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5 minute summary.</a:t>
            </a:r>
          </a:p>
          <a:p>
            <a:r>
              <a:rPr lang="en-US" dirty="0"/>
              <a:t>Solutions to Rec2 Quizzes</a:t>
            </a:r>
          </a:p>
          <a:p>
            <a:r>
              <a:rPr lang="en-US" dirty="0" err="1"/>
              <a:t>Sli.Do</a:t>
            </a:r>
            <a:r>
              <a:rPr lang="en-US" dirty="0"/>
              <a:t> Questions</a:t>
            </a:r>
          </a:p>
          <a:p>
            <a:r>
              <a:rPr lang="en-US" dirty="0"/>
              <a:t>Extra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1819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5EA1B-6ECB-E8F1-1E71-341FB0BB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77" y="1304174"/>
            <a:ext cx="6523383" cy="53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949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5EA1B-6ECB-E8F1-1E71-341FB0BB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6" y="1338072"/>
            <a:ext cx="3808231" cy="3125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1504C-3065-3A50-D1F3-8C83127A9FC7}"/>
              </a:ext>
            </a:extLst>
          </p:cNvPr>
          <p:cNvSpPr txBox="1"/>
          <p:nvPr/>
        </p:nvSpPr>
        <p:spPr>
          <a:xfrm>
            <a:off x="5346189" y="1734773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67E98-50CD-07F9-83EB-0F6024E9D0D5}"/>
              </a:ext>
            </a:extLst>
          </p:cNvPr>
          <p:cNvSpPr txBox="1"/>
          <p:nvPr/>
        </p:nvSpPr>
        <p:spPr>
          <a:xfrm>
            <a:off x="6996084" y="1734773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E1662-BCD8-4230-E38E-B0C0683D00C0}"/>
              </a:ext>
            </a:extLst>
          </p:cNvPr>
          <p:cNvSpPr txBox="1"/>
          <p:nvPr/>
        </p:nvSpPr>
        <p:spPr>
          <a:xfrm>
            <a:off x="5346189" y="2923927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6A7E8-578F-36E8-F3F0-B1F44F536F7A}"/>
              </a:ext>
            </a:extLst>
          </p:cNvPr>
          <p:cNvSpPr txBox="1"/>
          <p:nvPr/>
        </p:nvSpPr>
        <p:spPr>
          <a:xfrm>
            <a:off x="7049093" y="2923927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BF330-619A-3E94-3978-AA7DA1D3980F}"/>
              </a:ext>
            </a:extLst>
          </p:cNvPr>
          <p:cNvSpPr txBox="1"/>
          <p:nvPr/>
        </p:nvSpPr>
        <p:spPr>
          <a:xfrm>
            <a:off x="5760425" y="1339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AA968-EA05-0EC0-E99A-9CC73901650E}"/>
              </a:ext>
            </a:extLst>
          </p:cNvPr>
          <p:cNvSpPr txBox="1"/>
          <p:nvPr/>
        </p:nvSpPr>
        <p:spPr>
          <a:xfrm>
            <a:off x="7410320" y="1338072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2AC3C-FD76-E40B-40F5-F228A9E08DA1}"/>
              </a:ext>
            </a:extLst>
          </p:cNvPr>
          <p:cNvSpPr txBox="1"/>
          <p:nvPr/>
        </p:nvSpPr>
        <p:spPr>
          <a:xfrm>
            <a:off x="5811403" y="3243072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380FB-C2EF-89EB-EA8B-C67C566DE3C1}"/>
              </a:ext>
            </a:extLst>
          </p:cNvPr>
          <p:cNvSpPr txBox="1"/>
          <p:nvPr/>
        </p:nvSpPr>
        <p:spPr>
          <a:xfrm>
            <a:off x="7470040" y="3243072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0F7711-C9EA-B9F2-6479-1797879B14E9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922659" y="2104105"/>
            <a:ext cx="0" cy="819822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3922AF-0D51-EB45-7ED4-F30BB239B5EF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>
            <a:off x="6499128" y="1919439"/>
            <a:ext cx="496956" cy="0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109C7C-A1AC-FDD8-8A52-D0E6A7CF45F9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922659" y="2104105"/>
            <a:ext cx="1702904" cy="819822"/>
          </a:xfrm>
          <a:prstGeom prst="line">
            <a:avLst/>
          </a:prstGeom>
          <a:ln w="1270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82C2912-9588-9337-6480-8F740101F7C2}"/>
              </a:ext>
            </a:extLst>
          </p:cNvPr>
          <p:cNvSpPr/>
          <p:nvPr/>
        </p:nvSpPr>
        <p:spPr>
          <a:xfrm>
            <a:off x="361507" y="2544726"/>
            <a:ext cx="318977" cy="1984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0CB784-140B-C64C-D44F-84B2ACA2E3AB}"/>
              </a:ext>
            </a:extLst>
          </p:cNvPr>
          <p:cNvSpPr/>
          <p:nvPr/>
        </p:nvSpPr>
        <p:spPr>
          <a:xfrm>
            <a:off x="360241" y="2743200"/>
            <a:ext cx="318977" cy="1027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DC9F51E-8B0C-BA53-C30F-11750767EA29}"/>
              </a:ext>
            </a:extLst>
          </p:cNvPr>
          <p:cNvSpPr/>
          <p:nvPr/>
        </p:nvSpPr>
        <p:spPr>
          <a:xfrm>
            <a:off x="358975" y="2849566"/>
            <a:ext cx="318977" cy="1027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BC088E-A12F-C73A-4D56-820BC4FF58DE}"/>
              </a:ext>
            </a:extLst>
          </p:cNvPr>
          <p:cNvSpPr/>
          <p:nvPr/>
        </p:nvSpPr>
        <p:spPr>
          <a:xfrm>
            <a:off x="357709" y="2945191"/>
            <a:ext cx="318977" cy="1027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578C8D-6ABA-8F43-733F-2C30FF9C32F7}"/>
              </a:ext>
            </a:extLst>
          </p:cNvPr>
          <p:cNvSpPr txBox="1"/>
          <p:nvPr/>
        </p:nvSpPr>
        <p:spPr>
          <a:xfrm>
            <a:off x="7456786" y="2922665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11E277-A50A-9317-5734-25BA9DF06B3B}"/>
              </a:ext>
            </a:extLst>
          </p:cNvPr>
          <p:cNvSpPr txBox="1"/>
          <p:nvPr/>
        </p:nvSpPr>
        <p:spPr>
          <a:xfrm>
            <a:off x="7454493" y="2921403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1301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5073-E51C-AE70-25AF-3E348EFA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2222"/>
            <a:ext cx="7772400" cy="41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482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5073-E51C-AE70-25AF-3E348EFA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0" y="1372222"/>
            <a:ext cx="5140057" cy="2720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D03C4-7E67-0235-F078-51CBC2044845}"/>
              </a:ext>
            </a:extLst>
          </p:cNvPr>
          <p:cNvSpPr txBox="1"/>
          <p:nvPr/>
        </p:nvSpPr>
        <p:spPr>
          <a:xfrm>
            <a:off x="5597257" y="1709928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1745F-F829-77C4-042D-11AE3540D04F}"/>
              </a:ext>
            </a:extLst>
          </p:cNvPr>
          <p:cNvSpPr txBox="1"/>
          <p:nvPr/>
        </p:nvSpPr>
        <p:spPr>
          <a:xfrm>
            <a:off x="7247152" y="1709928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41857-49F8-57D5-6A19-47777062868C}"/>
              </a:ext>
            </a:extLst>
          </p:cNvPr>
          <p:cNvSpPr txBox="1"/>
          <p:nvPr/>
        </p:nvSpPr>
        <p:spPr>
          <a:xfrm>
            <a:off x="5597257" y="2899082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F27C2-1DBA-8ACA-6502-91E132947775}"/>
              </a:ext>
            </a:extLst>
          </p:cNvPr>
          <p:cNvSpPr txBox="1"/>
          <p:nvPr/>
        </p:nvSpPr>
        <p:spPr>
          <a:xfrm>
            <a:off x="6011493" y="1314489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5495B-8C90-C5E8-C9F5-23C064ECBD65}"/>
              </a:ext>
            </a:extLst>
          </p:cNvPr>
          <p:cNvSpPr txBox="1"/>
          <p:nvPr/>
        </p:nvSpPr>
        <p:spPr>
          <a:xfrm>
            <a:off x="7661388" y="1313227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32384-4A6B-B7FB-F4A0-9DDD7B92C828}"/>
              </a:ext>
            </a:extLst>
          </p:cNvPr>
          <p:cNvSpPr txBox="1"/>
          <p:nvPr/>
        </p:nvSpPr>
        <p:spPr>
          <a:xfrm>
            <a:off x="6062471" y="3218227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B602D8-FFA5-0933-D425-1453B259AAD3}"/>
              </a:ext>
            </a:extLst>
          </p:cNvPr>
          <p:cNvSpPr/>
          <p:nvPr/>
        </p:nvSpPr>
        <p:spPr>
          <a:xfrm>
            <a:off x="457200" y="3429000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A647575-735C-C7D4-2893-F18269BD5729}"/>
              </a:ext>
            </a:extLst>
          </p:cNvPr>
          <p:cNvSpPr/>
          <p:nvPr/>
        </p:nvSpPr>
        <p:spPr>
          <a:xfrm>
            <a:off x="659167" y="2098377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3B8186-92C4-984E-EE33-6208C4690F6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173727" y="2079260"/>
            <a:ext cx="0" cy="819822"/>
          </a:xfrm>
          <a:prstGeom prst="line">
            <a:avLst/>
          </a:prstGeom>
          <a:ln w="12700">
            <a:solidFill>
              <a:schemeClr val="tx1"/>
            </a:solidFill>
            <a:headEnd type="stealth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9D413B-EED1-3DF7-1F50-3A6A7B089279}"/>
              </a:ext>
            </a:extLst>
          </p:cNvPr>
          <p:cNvSpPr/>
          <p:nvPr/>
        </p:nvSpPr>
        <p:spPr>
          <a:xfrm>
            <a:off x="624679" y="2268421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1255D8-A810-A255-877C-8AD09F25F1E5}"/>
              </a:ext>
            </a:extLst>
          </p:cNvPr>
          <p:cNvSpPr txBox="1"/>
          <p:nvPr/>
        </p:nvSpPr>
        <p:spPr>
          <a:xfrm>
            <a:off x="6011493" y="1722554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0DF213D-18A2-3295-7406-8EBB310FD91D}"/>
              </a:ext>
            </a:extLst>
          </p:cNvPr>
          <p:cNvSpPr/>
          <p:nvPr/>
        </p:nvSpPr>
        <p:spPr>
          <a:xfrm>
            <a:off x="624679" y="2448403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605037A-0BC0-6F81-292E-C0D355683451}"/>
              </a:ext>
            </a:extLst>
          </p:cNvPr>
          <p:cNvSpPr/>
          <p:nvPr/>
        </p:nvSpPr>
        <p:spPr>
          <a:xfrm>
            <a:off x="255233" y="3429000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8BE217-9376-0815-9118-C1191EB8BA57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6750196" y="1894594"/>
            <a:ext cx="496956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DEA947-E872-B793-D16B-96FC0181FCE1}"/>
              </a:ext>
            </a:extLst>
          </p:cNvPr>
          <p:cNvSpPr txBox="1"/>
          <p:nvPr/>
        </p:nvSpPr>
        <p:spPr>
          <a:xfrm>
            <a:off x="6011493" y="1722554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AF957F7-566A-4296-C87F-D34495527EB2}"/>
              </a:ext>
            </a:extLst>
          </p:cNvPr>
          <p:cNvSpPr/>
          <p:nvPr/>
        </p:nvSpPr>
        <p:spPr>
          <a:xfrm>
            <a:off x="255233" y="3629693"/>
            <a:ext cx="403934" cy="187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1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1" grpId="2" animBg="1"/>
      <p:bldP spid="22" grpId="0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4" grpId="3" animBg="1"/>
      <p:bldP spid="24" grpId="4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EE7DC-DCC2-B29F-5DF4-E76DF75F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9490"/>
            <a:ext cx="7772400" cy="343902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9308D0-4AF2-CB9F-2DF3-ED92FC6E4FA9}"/>
              </a:ext>
            </a:extLst>
          </p:cNvPr>
          <p:cNvSpPr/>
          <p:nvPr/>
        </p:nvSpPr>
        <p:spPr>
          <a:xfrm>
            <a:off x="816746" y="4270159"/>
            <a:ext cx="1615736" cy="6835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0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35E53-76FC-6A41-C647-DC7992AD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7" y="1382470"/>
            <a:ext cx="7772400" cy="46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383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35E53-76FC-6A41-C647-DC7992AD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8" y="1382470"/>
            <a:ext cx="5378924" cy="319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38D67-3E9C-9328-D67C-CD5D6EFB2625}"/>
              </a:ext>
            </a:extLst>
          </p:cNvPr>
          <p:cNvSpPr txBox="1"/>
          <p:nvPr/>
        </p:nvSpPr>
        <p:spPr>
          <a:xfrm>
            <a:off x="647368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F1713-411D-B4D8-1F91-7D886FCFE2DA}"/>
              </a:ext>
            </a:extLst>
          </p:cNvPr>
          <p:cNvSpPr txBox="1"/>
          <p:nvPr/>
        </p:nvSpPr>
        <p:spPr>
          <a:xfrm>
            <a:off x="681161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A1445-C1D2-675F-B3E3-BDD1E2762558}"/>
              </a:ext>
            </a:extLst>
          </p:cNvPr>
          <p:cNvSpPr txBox="1"/>
          <p:nvPr/>
        </p:nvSpPr>
        <p:spPr>
          <a:xfrm>
            <a:off x="714954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1A715-BB56-BC83-99B1-7798443872EC}"/>
              </a:ext>
            </a:extLst>
          </p:cNvPr>
          <p:cNvSpPr txBox="1"/>
          <p:nvPr/>
        </p:nvSpPr>
        <p:spPr>
          <a:xfrm>
            <a:off x="748747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88CF2-B812-0942-44D4-66C097C1C770}"/>
              </a:ext>
            </a:extLst>
          </p:cNvPr>
          <p:cNvSpPr txBox="1"/>
          <p:nvPr/>
        </p:nvSpPr>
        <p:spPr>
          <a:xfrm>
            <a:off x="782540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343B-9674-2096-41E6-0FF5674680CA}"/>
              </a:ext>
            </a:extLst>
          </p:cNvPr>
          <p:cNvSpPr txBox="1"/>
          <p:nvPr/>
        </p:nvSpPr>
        <p:spPr>
          <a:xfrm>
            <a:off x="6415907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7C059-B627-7C3C-3DCE-036F1E79AD19}"/>
              </a:ext>
            </a:extLst>
          </p:cNvPr>
          <p:cNvSpPr txBox="1"/>
          <p:nvPr/>
        </p:nvSpPr>
        <p:spPr>
          <a:xfrm>
            <a:off x="6736345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22EA3-37F2-6C4E-7358-AAB4DE6B43D9}"/>
              </a:ext>
            </a:extLst>
          </p:cNvPr>
          <p:cNvSpPr txBox="1"/>
          <p:nvPr/>
        </p:nvSpPr>
        <p:spPr>
          <a:xfrm>
            <a:off x="7096538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77B64-CAA2-0A10-80BB-6B3DADB1691A}"/>
              </a:ext>
            </a:extLst>
          </p:cNvPr>
          <p:cNvSpPr txBox="1"/>
          <p:nvPr/>
        </p:nvSpPr>
        <p:spPr>
          <a:xfrm>
            <a:off x="7442950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91BA2-DD97-577D-2640-3E8D011CAFD9}"/>
              </a:ext>
            </a:extLst>
          </p:cNvPr>
          <p:cNvSpPr txBox="1"/>
          <p:nvPr/>
        </p:nvSpPr>
        <p:spPr>
          <a:xfrm>
            <a:off x="7825407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X[4]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738B0D6-CA3F-C4BE-63B7-4CB76C5E3D31}"/>
              </a:ext>
            </a:extLst>
          </p:cNvPr>
          <p:cNvSpPr/>
          <p:nvPr/>
        </p:nvSpPr>
        <p:spPr>
          <a:xfrm>
            <a:off x="980663" y="2670313"/>
            <a:ext cx="470450" cy="178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6461C-44D6-18AC-E1DA-684C96FDE029}"/>
              </a:ext>
            </a:extLst>
          </p:cNvPr>
          <p:cNvSpPr txBox="1"/>
          <p:nvPr/>
        </p:nvSpPr>
        <p:spPr>
          <a:xfrm>
            <a:off x="6493564" y="2399184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8C980-427D-FAAA-4128-44A151D7AA24}"/>
              </a:ext>
            </a:extLst>
          </p:cNvPr>
          <p:cNvSpPr txBox="1"/>
          <p:nvPr/>
        </p:nvSpPr>
        <p:spPr>
          <a:xfrm>
            <a:off x="6550813" y="2750184"/>
            <a:ext cx="278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07B63-E729-E859-D48D-294BAF02357D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6662529" y="1893332"/>
            <a:ext cx="655983" cy="505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88794C-2B52-D1A6-96E7-5E688639FDB8}"/>
              </a:ext>
            </a:extLst>
          </p:cNvPr>
          <p:cNvSpPr txBox="1"/>
          <p:nvPr/>
        </p:nvSpPr>
        <p:spPr>
          <a:xfrm>
            <a:off x="6516227" y="2399184"/>
            <a:ext cx="25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B57BB5-3D14-E71A-54DC-74A1C75E627C}"/>
              </a:ext>
            </a:extLst>
          </p:cNvPr>
          <p:cNvSpPr/>
          <p:nvPr/>
        </p:nvSpPr>
        <p:spPr>
          <a:xfrm>
            <a:off x="980663" y="3447222"/>
            <a:ext cx="470450" cy="178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0443A-F55D-7667-D2E3-4A19F5C7C15B}"/>
              </a:ext>
            </a:extLst>
          </p:cNvPr>
          <p:cNvSpPr txBox="1"/>
          <p:nvPr/>
        </p:nvSpPr>
        <p:spPr>
          <a:xfrm>
            <a:off x="6519074" y="2399184"/>
            <a:ext cx="2560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423FCB-B59A-EB24-7BF7-4E857CDBC441}"/>
              </a:ext>
            </a:extLst>
          </p:cNvPr>
          <p:cNvSpPr/>
          <p:nvPr/>
        </p:nvSpPr>
        <p:spPr>
          <a:xfrm>
            <a:off x="7134903" y="1523136"/>
            <a:ext cx="360193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4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2" grpId="0"/>
      <p:bldP spid="23" grpId="0" animBg="1"/>
      <p:bldP spid="23" grpId="1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25726-17F9-DFE0-712C-ECF01054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66896"/>
            <a:ext cx="7772400" cy="49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661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25726-17F9-DFE0-712C-ECF01054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66896"/>
            <a:ext cx="7772400" cy="49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5122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25726-17F9-DFE0-712C-ECF01054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0148"/>
            <a:ext cx="5024776" cy="32051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091717-6358-CE5F-1936-993AA970D6C0}"/>
              </a:ext>
            </a:extLst>
          </p:cNvPr>
          <p:cNvSpPr txBox="1"/>
          <p:nvPr/>
        </p:nvSpPr>
        <p:spPr>
          <a:xfrm>
            <a:off x="618416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57CEC-0265-685E-C103-7EB21C415DFB}"/>
              </a:ext>
            </a:extLst>
          </p:cNvPr>
          <p:cNvSpPr txBox="1"/>
          <p:nvPr/>
        </p:nvSpPr>
        <p:spPr>
          <a:xfrm>
            <a:off x="652209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FF852-014E-D354-1089-A63530553AFB}"/>
              </a:ext>
            </a:extLst>
          </p:cNvPr>
          <p:cNvSpPr txBox="1"/>
          <p:nvPr/>
        </p:nvSpPr>
        <p:spPr>
          <a:xfrm>
            <a:off x="686002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8611E-DCB2-691C-FE5A-F77759694A1C}"/>
              </a:ext>
            </a:extLst>
          </p:cNvPr>
          <p:cNvSpPr txBox="1"/>
          <p:nvPr/>
        </p:nvSpPr>
        <p:spPr>
          <a:xfrm>
            <a:off x="719795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1A09D-DFD2-C894-8153-3AA3CD43C537}"/>
              </a:ext>
            </a:extLst>
          </p:cNvPr>
          <p:cNvSpPr txBox="1"/>
          <p:nvPr/>
        </p:nvSpPr>
        <p:spPr>
          <a:xfrm>
            <a:off x="6126388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D2AF2-7EEA-9D87-D995-CD32834DC18B}"/>
              </a:ext>
            </a:extLst>
          </p:cNvPr>
          <p:cNvSpPr txBox="1"/>
          <p:nvPr/>
        </p:nvSpPr>
        <p:spPr>
          <a:xfrm>
            <a:off x="6446826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1F465B-1C37-E210-D194-F28E01EBA71C}"/>
              </a:ext>
            </a:extLst>
          </p:cNvPr>
          <p:cNvSpPr txBox="1"/>
          <p:nvPr/>
        </p:nvSpPr>
        <p:spPr>
          <a:xfrm>
            <a:off x="6807019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B2156-3BBD-981A-C8C1-7AC7E9ABA5C3}"/>
              </a:ext>
            </a:extLst>
          </p:cNvPr>
          <p:cNvSpPr txBox="1"/>
          <p:nvPr/>
        </p:nvSpPr>
        <p:spPr>
          <a:xfrm>
            <a:off x="7153431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298086-DCF4-9EB9-62A8-118AE5034984}"/>
              </a:ext>
            </a:extLst>
          </p:cNvPr>
          <p:cNvSpPr txBox="1"/>
          <p:nvPr/>
        </p:nvSpPr>
        <p:spPr>
          <a:xfrm>
            <a:off x="6184168" y="2258916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41272-C30F-3A9B-8030-3A070EF9624A}"/>
              </a:ext>
            </a:extLst>
          </p:cNvPr>
          <p:cNvSpPr txBox="1"/>
          <p:nvPr/>
        </p:nvSpPr>
        <p:spPr>
          <a:xfrm>
            <a:off x="6241417" y="2609916"/>
            <a:ext cx="278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A72EE1-896B-CE43-2947-C0128E793FAC}"/>
              </a:ext>
            </a:extLst>
          </p:cNvPr>
          <p:cNvCxnSpPr>
            <a:endCxn id="18" idx="2"/>
          </p:cNvCxnSpPr>
          <p:nvPr/>
        </p:nvCxnSpPr>
        <p:spPr>
          <a:xfrm flipV="1">
            <a:off x="6345621" y="2079260"/>
            <a:ext cx="345442" cy="340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0588B-8419-CF0A-D8F2-B4DB53FF3911}"/>
              </a:ext>
            </a:extLst>
          </p:cNvPr>
          <p:cNvSpPr txBox="1"/>
          <p:nvPr/>
        </p:nvSpPr>
        <p:spPr>
          <a:xfrm>
            <a:off x="5730766" y="2963148"/>
            <a:ext cx="142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*(p - 1) = 1</a:t>
            </a:r>
          </a:p>
          <a:p>
            <a:r>
              <a:rPr lang="en-US" dirty="0"/>
              <a:t>*(p + 1) = 2</a:t>
            </a:r>
          </a:p>
          <a:p>
            <a:r>
              <a:rPr lang="en-US" dirty="0"/>
              <a:t>*(p + 2) = 5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4F4C05F-4A3E-3617-A5D6-4B749E1A6507}"/>
              </a:ext>
            </a:extLst>
          </p:cNvPr>
          <p:cNvSpPr/>
          <p:nvPr/>
        </p:nvSpPr>
        <p:spPr>
          <a:xfrm>
            <a:off x="779406" y="2840748"/>
            <a:ext cx="607960" cy="12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29AAF-F993-A62E-14C8-91F587DF585F}"/>
              </a:ext>
            </a:extLst>
          </p:cNvPr>
          <p:cNvSpPr txBox="1"/>
          <p:nvPr/>
        </p:nvSpPr>
        <p:spPr>
          <a:xfrm>
            <a:off x="5659821" y="3996559"/>
            <a:ext cx="302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*(p – 1) + *(p + 1) - *(p + 2)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5D3C0-F318-C66F-C4BB-D51373246212}"/>
              </a:ext>
            </a:extLst>
          </p:cNvPr>
          <p:cNvSpPr txBox="1"/>
          <p:nvPr/>
        </p:nvSpPr>
        <p:spPr>
          <a:xfrm>
            <a:off x="5730766" y="4360881"/>
            <a:ext cx="302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+ 2 – 5 = -2</a:t>
            </a:r>
          </a:p>
        </p:txBody>
      </p:sp>
    </p:spTree>
    <p:extLst>
      <p:ext uri="{BB962C8B-B14F-4D97-AF65-F5344CB8AC3E}">
        <p14:creationId xmlns:p14="http://schemas.microsoft.com/office/powerpoint/2010/main" val="3423118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409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2151D-5C25-087E-E328-1C57B308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24000"/>
            <a:ext cx="7772400" cy="44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54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2151D-5C25-087E-E328-1C57B308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24000"/>
            <a:ext cx="4192638" cy="2409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FEAFC-34D0-9D3C-BDF6-63643ACB8BC6}"/>
              </a:ext>
            </a:extLst>
          </p:cNvPr>
          <p:cNvSpPr txBox="1"/>
          <p:nvPr/>
        </p:nvSpPr>
        <p:spPr>
          <a:xfrm>
            <a:off x="565876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76610-08C5-E115-CCD4-E5F3125961AB}"/>
              </a:ext>
            </a:extLst>
          </p:cNvPr>
          <p:cNvSpPr txBox="1"/>
          <p:nvPr/>
        </p:nvSpPr>
        <p:spPr>
          <a:xfrm>
            <a:off x="599669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24151-DD06-DE52-E8AC-2D5D5ECE0ED4}"/>
              </a:ext>
            </a:extLst>
          </p:cNvPr>
          <p:cNvSpPr txBox="1"/>
          <p:nvPr/>
        </p:nvSpPr>
        <p:spPr>
          <a:xfrm>
            <a:off x="633462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02518-E825-083E-CD88-5BB6960F097A}"/>
              </a:ext>
            </a:extLst>
          </p:cNvPr>
          <p:cNvSpPr txBox="1"/>
          <p:nvPr/>
        </p:nvSpPr>
        <p:spPr>
          <a:xfrm>
            <a:off x="667255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9C80B-1D59-AE59-3CD5-DC5671663C13}"/>
              </a:ext>
            </a:extLst>
          </p:cNvPr>
          <p:cNvSpPr txBox="1"/>
          <p:nvPr/>
        </p:nvSpPr>
        <p:spPr>
          <a:xfrm>
            <a:off x="7010488" y="1793351"/>
            <a:ext cx="427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A04E4-2A4A-9BFC-B9CE-1C12F093D012}"/>
              </a:ext>
            </a:extLst>
          </p:cNvPr>
          <p:cNvSpPr txBox="1"/>
          <p:nvPr/>
        </p:nvSpPr>
        <p:spPr>
          <a:xfrm>
            <a:off x="5564237" y="1536405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E3E60-BC34-83E9-3B94-B7F5F2026E5A}"/>
              </a:ext>
            </a:extLst>
          </p:cNvPr>
          <p:cNvSpPr txBox="1"/>
          <p:nvPr/>
        </p:nvSpPr>
        <p:spPr>
          <a:xfrm>
            <a:off x="5678646" y="2668535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2C920-51E1-0262-F928-FFB000282948}"/>
              </a:ext>
            </a:extLst>
          </p:cNvPr>
          <p:cNvSpPr txBox="1"/>
          <p:nvPr/>
        </p:nvSpPr>
        <p:spPr>
          <a:xfrm>
            <a:off x="5906937" y="1538300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7E90B-B508-3639-8E6F-C1B7949A0808}"/>
              </a:ext>
            </a:extLst>
          </p:cNvPr>
          <p:cNvSpPr txBox="1"/>
          <p:nvPr/>
        </p:nvSpPr>
        <p:spPr>
          <a:xfrm>
            <a:off x="6244867" y="1531516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str[2]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224A3-F134-A136-5F6B-F4E9C83ACAEC}"/>
              </a:ext>
            </a:extLst>
          </p:cNvPr>
          <p:cNvSpPr txBox="1"/>
          <p:nvPr/>
        </p:nvSpPr>
        <p:spPr>
          <a:xfrm>
            <a:off x="6627678" y="1538768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B93844-420F-70B1-0BC8-AB5C1BC7CB89}"/>
              </a:ext>
            </a:extLst>
          </p:cNvPr>
          <p:cNvSpPr txBox="1"/>
          <p:nvPr/>
        </p:nvSpPr>
        <p:spPr>
          <a:xfrm>
            <a:off x="6965608" y="1533816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135DE1-7E5A-28ED-0AE5-44B9D8897838}"/>
              </a:ext>
            </a:extLst>
          </p:cNvPr>
          <p:cNvSpPr txBox="1"/>
          <p:nvPr/>
        </p:nvSpPr>
        <p:spPr>
          <a:xfrm>
            <a:off x="5708463" y="3037867"/>
            <a:ext cx="278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581E0B-A62D-65DB-2552-CA59FC59BA3A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5827734" y="2162683"/>
            <a:ext cx="19877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C3AE52B-36F7-BF52-B225-31A1F1C02DE8}"/>
              </a:ext>
            </a:extLst>
          </p:cNvPr>
          <p:cNvSpPr/>
          <p:nvPr/>
        </p:nvSpPr>
        <p:spPr>
          <a:xfrm>
            <a:off x="1053548" y="2484783"/>
            <a:ext cx="318052" cy="1192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E494B2-0767-24E0-20A1-99CA924B71DF}"/>
              </a:ext>
            </a:extLst>
          </p:cNvPr>
          <p:cNvSpPr/>
          <p:nvPr/>
        </p:nvSpPr>
        <p:spPr>
          <a:xfrm>
            <a:off x="1126435" y="2974919"/>
            <a:ext cx="245165" cy="1258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CFD9B1-BE42-4012-23E5-6B12D84C2695}"/>
              </a:ext>
            </a:extLst>
          </p:cNvPr>
          <p:cNvSpPr txBox="1"/>
          <p:nvPr/>
        </p:nvSpPr>
        <p:spPr>
          <a:xfrm>
            <a:off x="5678646" y="1793351"/>
            <a:ext cx="308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2F8D7D-1DF9-881F-1423-89FC6AB2634C}"/>
              </a:ext>
            </a:extLst>
          </p:cNvPr>
          <p:cNvSpPr/>
          <p:nvPr/>
        </p:nvSpPr>
        <p:spPr>
          <a:xfrm>
            <a:off x="1126435" y="3100815"/>
            <a:ext cx="245165" cy="1062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540585-2330-534F-E95E-B3ECA6BD1815}"/>
              </a:ext>
            </a:extLst>
          </p:cNvPr>
          <p:cNvCxnSpPr>
            <a:endCxn id="8" idx="2"/>
          </p:cNvCxnSpPr>
          <p:nvPr/>
        </p:nvCxnSpPr>
        <p:spPr>
          <a:xfrm flipV="1">
            <a:off x="5847611" y="2162683"/>
            <a:ext cx="318053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DDF46C5-8D2A-F662-F095-82E090259864}"/>
              </a:ext>
            </a:extLst>
          </p:cNvPr>
          <p:cNvSpPr/>
          <p:nvPr/>
        </p:nvSpPr>
        <p:spPr>
          <a:xfrm>
            <a:off x="1053548" y="2853201"/>
            <a:ext cx="410817" cy="1217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065657C-C492-F034-187C-73DDE84CDC33}"/>
              </a:ext>
            </a:extLst>
          </p:cNvPr>
          <p:cNvSpPr/>
          <p:nvPr/>
        </p:nvSpPr>
        <p:spPr>
          <a:xfrm>
            <a:off x="1126435" y="2974919"/>
            <a:ext cx="245165" cy="1258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44C-E252-3DFC-D65D-4AB38C5EF38E}"/>
              </a:ext>
            </a:extLst>
          </p:cNvPr>
          <p:cNvSpPr txBox="1"/>
          <p:nvPr/>
        </p:nvSpPr>
        <p:spPr>
          <a:xfrm>
            <a:off x="5986759" y="1793351"/>
            <a:ext cx="3478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FD8D264-A5ED-ADB4-E10D-11AF489C8F7C}"/>
              </a:ext>
            </a:extLst>
          </p:cNvPr>
          <p:cNvSpPr/>
          <p:nvPr/>
        </p:nvSpPr>
        <p:spPr>
          <a:xfrm>
            <a:off x="1126435" y="3100815"/>
            <a:ext cx="245165" cy="1062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E0DE41-1BF0-9983-5FB1-6C16A6B93828}"/>
              </a:ext>
            </a:extLst>
          </p:cNvPr>
          <p:cNvCxnSpPr>
            <a:endCxn id="9" idx="2"/>
          </p:cNvCxnSpPr>
          <p:nvPr/>
        </p:nvCxnSpPr>
        <p:spPr>
          <a:xfrm flipV="1">
            <a:off x="5847611" y="2162683"/>
            <a:ext cx="655983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6654EF-C4D7-F087-1DAF-275E14880ED8}"/>
              </a:ext>
            </a:extLst>
          </p:cNvPr>
          <p:cNvSpPr txBox="1"/>
          <p:nvPr/>
        </p:nvSpPr>
        <p:spPr>
          <a:xfrm>
            <a:off x="6334628" y="1793351"/>
            <a:ext cx="3379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0205-B65A-C4CB-A774-E5B9046090F9}"/>
              </a:ext>
            </a:extLst>
          </p:cNvPr>
          <p:cNvSpPr txBox="1"/>
          <p:nvPr/>
        </p:nvSpPr>
        <p:spPr>
          <a:xfrm>
            <a:off x="6672558" y="1793351"/>
            <a:ext cx="337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E192FA-3617-958A-1E86-E0F214EAEE3B}"/>
              </a:ext>
            </a:extLst>
          </p:cNvPr>
          <p:cNvCxnSpPr>
            <a:endCxn id="11" idx="2"/>
          </p:cNvCxnSpPr>
          <p:nvPr/>
        </p:nvCxnSpPr>
        <p:spPr>
          <a:xfrm flipV="1">
            <a:off x="5857551" y="2162683"/>
            <a:ext cx="1366783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2C28909-E250-0ED9-224E-8ED9C68AF3AF}"/>
              </a:ext>
            </a:extLst>
          </p:cNvPr>
          <p:cNvSpPr/>
          <p:nvPr/>
        </p:nvSpPr>
        <p:spPr>
          <a:xfrm>
            <a:off x="1053548" y="2853201"/>
            <a:ext cx="410817" cy="1217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9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7" grpId="0" animBg="1"/>
      <p:bldP spid="38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A3B4A-A643-8405-9037-8818D93E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2249"/>
            <a:ext cx="7772400" cy="4358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DE45B0-C740-C155-13B6-DF91B710786B}"/>
              </a:ext>
            </a:extLst>
          </p:cNvPr>
          <p:cNvSpPr txBox="1"/>
          <p:nvPr/>
        </p:nvSpPr>
        <p:spPr>
          <a:xfrm>
            <a:off x="5579166" y="2743288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45550-B3E8-3A78-EFAA-690CF9D3AAC6}"/>
              </a:ext>
            </a:extLst>
          </p:cNvPr>
          <p:cNvSpPr txBox="1"/>
          <p:nvPr/>
        </p:nvSpPr>
        <p:spPr>
          <a:xfrm>
            <a:off x="5923722" y="2743288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F03E6-0D2A-B66D-DBFE-6CB49242A943}"/>
              </a:ext>
            </a:extLst>
          </p:cNvPr>
          <p:cNvSpPr txBox="1"/>
          <p:nvPr/>
        </p:nvSpPr>
        <p:spPr>
          <a:xfrm>
            <a:off x="5040797" y="2743288"/>
            <a:ext cx="4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4AABE-8DF1-6C5B-C2F7-B62778AEA0F2}"/>
              </a:ext>
            </a:extLst>
          </p:cNvPr>
          <p:cNvSpPr txBox="1"/>
          <p:nvPr/>
        </p:nvSpPr>
        <p:spPr>
          <a:xfrm>
            <a:off x="5579163" y="241284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434AB-D5FB-6E86-9271-1DCA8C117116}"/>
              </a:ext>
            </a:extLst>
          </p:cNvPr>
          <p:cNvSpPr txBox="1"/>
          <p:nvPr/>
        </p:nvSpPr>
        <p:spPr>
          <a:xfrm>
            <a:off x="6432267" y="241284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03633-DD83-4387-5CE7-54290EA3AA5E}"/>
              </a:ext>
            </a:extLst>
          </p:cNvPr>
          <p:cNvSpPr txBox="1"/>
          <p:nvPr/>
        </p:nvSpPr>
        <p:spPr>
          <a:xfrm>
            <a:off x="5579166" y="3581472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289C8-D4DF-ED9A-0D85-0A8C5AFDD2B4}"/>
              </a:ext>
            </a:extLst>
          </p:cNvPr>
          <p:cNvSpPr txBox="1"/>
          <p:nvPr/>
        </p:nvSpPr>
        <p:spPr>
          <a:xfrm>
            <a:off x="5923722" y="3581472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27132-8332-B1C1-7C18-B437C44B77F8}"/>
              </a:ext>
            </a:extLst>
          </p:cNvPr>
          <p:cNvSpPr txBox="1"/>
          <p:nvPr/>
        </p:nvSpPr>
        <p:spPr>
          <a:xfrm>
            <a:off x="5040797" y="3581472"/>
            <a:ext cx="4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62284-E721-BB06-A6BD-A2C64AD43EC6}"/>
              </a:ext>
            </a:extLst>
          </p:cNvPr>
          <p:cNvSpPr txBox="1"/>
          <p:nvPr/>
        </p:nvSpPr>
        <p:spPr>
          <a:xfrm>
            <a:off x="5579163" y="325103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DCBB0-B254-086A-46C9-6AC8CABEC135}"/>
              </a:ext>
            </a:extLst>
          </p:cNvPr>
          <p:cNvSpPr txBox="1"/>
          <p:nvPr/>
        </p:nvSpPr>
        <p:spPr>
          <a:xfrm>
            <a:off x="6432267" y="325103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09FEDB4-1381-4D7A-16BB-12556EE12D12}"/>
              </a:ext>
            </a:extLst>
          </p:cNvPr>
          <p:cNvSpPr/>
          <p:nvPr/>
        </p:nvSpPr>
        <p:spPr>
          <a:xfrm>
            <a:off x="1981200" y="3803374"/>
            <a:ext cx="390939" cy="1987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E57F2A-2B3D-D39C-043E-450A41774AFE}"/>
              </a:ext>
            </a:extLst>
          </p:cNvPr>
          <p:cNvSpPr/>
          <p:nvPr/>
        </p:nvSpPr>
        <p:spPr>
          <a:xfrm>
            <a:off x="1199322" y="4532243"/>
            <a:ext cx="1265582" cy="1789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67D68-4372-93A8-AE74-362D7A363426}"/>
              </a:ext>
            </a:extLst>
          </p:cNvPr>
          <p:cNvSpPr txBox="1"/>
          <p:nvPr/>
        </p:nvSpPr>
        <p:spPr>
          <a:xfrm>
            <a:off x="5579166" y="4275538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0F265-14C0-44DE-EB9A-6FF2FBC066C3}"/>
              </a:ext>
            </a:extLst>
          </p:cNvPr>
          <p:cNvSpPr txBox="1"/>
          <p:nvPr/>
        </p:nvSpPr>
        <p:spPr>
          <a:xfrm>
            <a:off x="5923722" y="4275538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957611-299F-BAA0-3F81-F1A58E953352}"/>
              </a:ext>
            </a:extLst>
          </p:cNvPr>
          <p:cNvSpPr txBox="1"/>
          <p:nvPr/>
        </p:nvSpPr>
        <p:spPr>
          <a:xfrm>
            <a:off x="4883427" y="4275538"/>
            <a:ext cx="5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EEDE88-FFB3-96F1-1662-2C75D47F52B0}"/>
              </a:ext>
            </a:extLst>
          </p:cNvPr>
          <p:cNvSpPr txBox="1"/>
          <p:nvPr/>
        </p:nvSpPr>
        <p:spPr>
          <a:xfrm>
            <a:off x="5579163" y="394509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930722-059C-BC90-0997-A0A26E0C6FC6}"/>
              </a:ext>
            </a:extLst>
          </p:cNvPr>
          <p:cNvSpPr txBox="1"/>
          <p:nvPr/>
        </p:nvSpPr>
        <p:spPr>
          <a:xfrm>
            <a:off x="6432267" y="394509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73F83A4-F322-6A5E-F0D3-2CE53AEF55E7}"/>
              </a:ext>
            </a:extLst>
          </p:cNvPr>
          <p:cNvSpPr/>
          <p:nvPr/>
        </p:nvSpPr>
        <p:spPr>
          <a:xfrm>
            <a:off x="1199322" y="4711148"/>
            <a:ext cx="1914939" cy="2782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8BF9B-1637-CD4A-3E70-E95BC5597FC7}"/>
              </a:ext>
            </a:extLst>
          </p:cNvPr>
          <p:cNvSpPr txBox="1"/>
          <p:nvPr/>
        </p:nvSpPr>
        <p:spPr>
          <a:xfrm>
            <a:off x="5579163" y="3581472"/>
            <a:ext cx="34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56CD6C-73E0-BBED-3589-414EB566DC91}"/>
              </a:ext>
            </a:extLst>
          </p:cNvPr>
          <p:cNvSpPr txBox="1"/>
          <p:nvPr/>
        </p:nvSpPr>
        <p:spPr>
          <a:xfrm>
            <a:off x="5923720" y="3581472"/>
            <a:ext cx="1239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penguin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F8E108-ABA6-E72F-73A8-E929D1824285}"/>
              </a:ext>
            </a:extLst>
          </p:cNvPr>
          <p:cNvSpPr/>
          <p:nvPr/>
        </p:nvSpPr>
        <p:spPr>
          <a:xfrm>
            <a:off x="1199322" y="4989443"/>
            <a:ext cx="695739" cy="1325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D5A8F7-5485-60B5-9F5C-18A973ACF2E2}"/>
              </a:ext>
            </a:extLst>
          </p:cNvPr>
          <p:cNvSpPr txBox="1"/>
          <p:nvPr/>
        </p:nvSpPr>
        <p:spPr>
          <a:xfrm>
            <a:off x="5579161" y="4275538"/>
            <a:ext cx="3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AC7706-5C01-89AE-CAD8-4CDEB5C84BCF}"/>
              </a:ext>
            </a:extLst>
          </p:cNvPr>
          <p:cNvSpPr txBox="1"/>
          <p:nvPr/>
        </p:nvSpPr>
        <p:spPr>
          <a:xfrm>
            <a:off x="5923718" y="4275538"/>
            <a:ext cx="13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penguin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33F5CA-FBB1-7937-41C9-8B84D661FE43}"/>
              </a:ext>
            </a:extLst>
          </p:cNvPr>
          <p:cNvSpPr txBox="1"/>
          <p:nvPr/>
        </p:nvSpPr>
        <p:spPr>
          <a:xfrm>
            <a:off x="5579166" y="4947292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7B2A4F-C386-AD09-05B5-36F6F0DA7BA0}"/>
              </a:ext>
            </a:extLst>
          </p:cNvPr>
          <p:cNvSpPr txBox="1"/>
          <p:nvPr/>
        </p:nvSpPr>
        <p:spPr>
          <a:xfrm>
            <a:off x="5923722" y="4947292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penguin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9406B7-A081-E4F0-DC4D-1C95077FC820}"/>
              </a:ext>
            </a:extLst>
          </p:cNvPr>
          <p:cNvSpPr txBox="1"/>
          <p:nvPr/>
        </p:nvSpPr>
        <p:spPr>
          <a:xfrm>
            <a:off x="5040797" y="4947292"/>
            <a:ext cx="4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EBC382-65FE-9392-FF7F-75FFED24A60F}"/>
              </a:ext>
            </a:extLst>
          </p:cNvPr>
          <p:cNvSpPr txBox="1"/>
          <p:nvPr/>
        </p:nvSpPr>
        <p:spPr>
          <a:xfrm>
            <a:off x="5579163" y="461685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25E7B6-5A08-BCCC-8E0D-82BF40FD4629}"/>
              </a:ext>
            </a:extLst>
          </p:cNvPr>
          <p:cNvSpPr txBox="1"/>
          <p:nvPr/>
        </p:nvSpPr>
        <p:spPr>
          <a:xfrm>
            <a:off x="6432267" y="461685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8FDAFFC-7969-EC1B-3D65-7135E451ABE5}"/>
              </a:ext>
            </a:extLst>
          </p:cNvPr>
          <p:cNvSpPr/>
          <p:nvPr/>
        </p:nvSpPr>
        <p:spPr>
          <a:xfrm>
            <a:off x="1199322" y="5121965"/>
            <a:ext cx="841513" cy="1391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3DEFB3C-6096-94FD-D81E-8132CF6AE149}"/>
              </a:ext>
            </a:extLst>
          </p:cNvPr>
          <p:cNvSpPr/>
          <p:nvPr/>
        </p:nvSpPr>
        <p:spPr>
          <a:xfrm>
            <a:off x="1199322" y="3803374"/>
            <a:ext cx="781878" cy="1954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4821754-9600-B2CB-178A-00E810974A1D}"/>
              </a:ext>
            </a:extLst>
          </p:cNvPr>
          <p:cNvSpPr/>
          <p:nvPr/>
        </p:nvSpPr>
        <p:spPr>
          <a:xfrm>
            <a:off x="1199322" y="3998844"/>
            <a:ext cx="3438939" cy="162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B7E294-A1D1-70BF-B49A-0A975E1E2493}"/>
              </a:ext>
            </a:extLst>
          </p:cNvPr>
          <p:cNvSpPr txBox="1"/>
          <p:nvPr/>
        </p:nvSpPr>
        <p:spPr>
          <a:xfrm>
            <a:off x="5777948" y="5406887"/>
            <a:ext cx="243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t1.x=5, t1.c=“hello world”</a:t>
            </a:r>
          </a:p>
          <a:p>
            <a:r>
              <a:rPr lang="en-US" sz="1600" dirty="0"/>
              <a:t>t2.x=4, t2.c=“penguin”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EFC9B4E-C50D-C669-6A23-0D5DE751B544}"/>
              </a:ext>
            </a:extLst>
          </p:cNvPr>
          <p:cNvSpPr/>
          <p:nvPr/>
        </p:nvSpPr>
        <p:spPr>
          <a:xfrm>
            <a:off x="4976191" y="2484783"/>
            <a:ext cx="2517913" cy="7662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5" grpId="1" animBg="1"/>
      <p:bldP spid="36" grpId="0" animBg="1"/>
      <p:bldP spid="37" grpId="0" animBg="1"/>
      <p:bldP spid="38" grpId="0" animBg="1"/>
      <p:bldP spid="38" grpId="1" animBg="1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50" grpId="0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D81F1-CDF4-DC05-209D-73F374C7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" y="1524000"/>
            <a:ext cx="9054237" cy="4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036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D81F1-CDF4-DC05-209D-73F374C7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" y="1523999"/>
            <a:ext cx="5482075" cy="2752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18DCC-B15D-75E2-7673-15AEC2C74C9A}"/>
              </a:ext>
            </a:extLst>
          </p:cNvPr>
          <p:cNvSpPr txBox="1"/>
          <p:nvPr/>
        </p:nvSpPr>
        <p:spPr>
          <a:xfrm>
            <a:off x="5448300" y="2070099"/>
            <a:ext cx="10795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0, 1, “hello”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A66C4-0910-FC06-4636-8D142C4B13D7}"/>
              </a:ext>
            </a:extLst>
          </p:cNvPr>
          <p:cNvSpPr txBox="1"/>
          <p:nvPr/>
        </p:nvSpPr>
        <p:spPr>
          <a:xfrm>
            <a:off x="6527800" y="2070099"/>
            <a:ext cx="12065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1, 2, “world”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9CA72-E4F0-E018-4335-E45DE39BEBD6}"/>
              </a:ext>
            </a:extLst>
          </p:cNvPr>
          <p:cNvSpPr txBox="1"/>
          <p:nvPr/>
        </p:nvSpPr>
        <p:spPr>
          <a:xfrm>
            <a:off x="7734300" y="2070099"/>
            <a:ext cx="1358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3, 5, “penguin”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B2E25-9D00-1620-56C1-91D039164B55}"/>
              </a:ext>
            </a:extLst>
          </p:cNvPr>
          <p:cNvSpPr txBox="1"/>
          <p:nvPr/>
        </p:nvSpPr>
        <p:spPr>
          <a:xfrm>
            <a:off x="5824573" y="167629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3F990-39FA-9E6F-FA99-F43124B45DFD}"/>
              </a:ext>
            </a:extLst>
          </p:cNvPr>
          <p:cNvSpPr txBox="1"/>
          <p:nvPr/>
        </p:nvSpPr>
        <p:spPr>
          <a:xfrm>
            <a:off x="6868390" y="167629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F9168-D969-F253-20E6-78D81670513F}"/>
              </a:ext>
            </a:extLst>
          </p:cNvPr>
          <p:cNvSpPr txBox="1"/>
          <p:nvPr/>
        </p:nvSpPr>
        <p:spPr>
          <a:xfrm>
            <a:off x="8151090" y="167629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EB707-9D2F-A245-C9EF-981264D83FA8}"/>
              </a:ext>
            </a:extLst>
          </p:cNvPr>
          <p:cNvSpPr txBox="1"/>
          <p:nvPr/>
        </p:nvSpPr>
        <p:spPr>
          <a:xfrm>
            <a:off x="5486400" y="3368476"/>
            <a:ext cx="1201270" cy="461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62C9F-CBD5-EF69-56DB-E19DB1C08F3F}"/>
              </a:ext>
            </a:extLst>
          </p:cNvPr>
          <p:cNvSpPr txBox="1"/>
          <p:nvPr/>
        </p:nvSpPr>
        <p:spPr>
          <a:xfrm>
            <a:off x="5944544" y="3830158"/>
            <a:ext cx="28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C931BD-1C46-AEBF-C6BA-98BA8CB8D89D}"/>
              </a:ext>
            </a:extLst>
          </p:cNvPr>
          <p:cNvCxnSpPr>
            <a:cxnSpLocks/>
          </p:cNvCxnSpPr>
          <p:nvPr/>
        </p:nvCxnSpPr>
        <p:spPr>
          <a:xfrm flipV="1">
            <a:off x="6069105" y="2357928"/>
            <a:ext cx="18128" cy="101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2BB924-A9C4-F284-4E29-2432C19FC286}"/>
              </a:ext>
            </a:extLst>
          </p:cNvPr>
          <p:cNvSpPr/>
          <p:nvPr/>
        </p:nvSpPr>
        <p:spPr>
          <a:xfrm>
            <a:off x="314490" y="3130760"/>
            <a:ext cx="250727" cy="13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756C7E-3EAA-90C7-8AE9-6679DF41D655}"/>
              </a:ext>
            </a:extLst>
          </p:cNvPr>
          <p:cNvSpPr/>
          <p:nvPr/>
        </p:nvSpPr>
        <p:spPr>
          <a:xfrm>
            <a:off x="331836" y="3568606"/>
            <a:ext cx="752122" cy="13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30C79A-152B-44DB-EB69-1281B59B793C}"/>
              </a:ext>
            </a:extLst>
          </p:cNvPr>
          <p:cNvSpPr/>
          <p:nvPr/>
        </p:nvSpPr>
        <p:spPr>
          <a:xfrm>
            <a:off x="331836" y="3703462"/>
            <a:ext cx="844455" cy="2249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B85907-99E0-22CA-02AB-11BCEB316E16}"/>
              </a:ext>
            </a:extLst>
          </p:cNvPr>
          <p:cNvSpPr txBox="1"/>
          <p:nvPr/>
        </p:nvSpPr>
        <p:spPr>
          <a:xfrm>
            <a:off x="5448300" y="2070099"/>
            <a:ext cx="1079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0,0, “</a:t>
            </a:r>
            <a:r>
              <a:rPr lang="en-US" sz="1400" dirty="0" err="1"/>
              <a:t>yello</a:t>
            </a:r>
            <a:r>
              <a:rPr lang="en-US" sz="1400" dirty="0"/>
              <a:t>”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3737D-E851-D40F-AF05-D444AE634792}"/>
              </a:ext>
            </a:extLst>
          </p:cNvPr>
          <p:cNvSpPr/>
          <p:nvPr/>
        </p:nvSpPr>
        <p:spPr>
          <a:xfrm>
            <a:off x="331836" y="3306932"/>
            <a:ext cx="3490001" cy="204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B4054-2288-BE65-2BAF-B82EE71AABD6}"/>
              </a:ext>
            </a:extLst>
          </p:cNvPr>
          <p:cNvSpPr txBox="1"/>
          <p:nvPr/>
        </p:nvSpPr>
        <p:spPr>
          <a:xfrm>
            <a:off x="5511582" y="4276164"/>
            <a:ext cx="358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t[0].x=0, t[0].y=0, t[0].c=“</a:t>
            </a:r>
            <a:r>
              <a:rPr lang="en-US" dirty="0" err="1"/>
              <a:t>yello</a:t>
            </a:r>
            <a:r>
              <a:rPr lang="en-US" dirty="0"/>
              <a:t>”</a:t>
            </a:r>
          </a:p>
          <a:p>
            <a:r>
              <a:rPr lang="en-US" dirty="0"/>
              <a:t>t[1].x=1, t[1].y=2, t[1].c=“world”</a:t>
            </a:r>
          </a:p>
          <a:p>
            <a:r>
              <a:rPr lang="en-US" dirty="0"/>
              <a:t>t[2].x=3, t[2].y=5, t[2].c=“penguin”</a:t>
            </a:r>
          </a:p>
        </p:txBody>
      </p:sp>
    </p:spTree>
    <p:extLst>
      <p:ext uri="{BB962C8B-B14F-4D97-AF65-F5344CB8AC3E}">
        <p14:creationId xmlns:p14="http://schemas.microsoft.com/office/powerpoint/2010/main" val="4152029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Sli.do questions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999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A8CD-E596-B0CE-4AB7-1DC8B4D0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On Your 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5377-92B0-AB6E-4438-4847B81A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D3DF-39BF-9525-6EDB-E6F1A1B4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C4D7-F8BF-AB14-AAB4-C466423C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C8203-7FFD-3B36-4B80-B758C704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" y="1523999"/>
            <a:ext cx="8388785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112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E1C3-8649-FE73-886B-5C93BB18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04B6-F714-736A-C9D7-FB1AAEFC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A40C-0DDD-D4F1-3842-F484465F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9EDC-213B-306F-6BAD-4498A9D8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E5640-BF41-06F5-BE1A-5DB39330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9" y="1353273"/>
            <a:ext cx="8081158" cy="36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11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F57E-17AE-816D-7249-FCEFA27D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B409-BE61-478B-ED8D-33F3B5B2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22D1-9BEE-A2FD-E3DE-FB1516CF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E5D8-4440-CABD-3F96-E90E1A7D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82354-7B73-727B-F7CC-79964E9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9" y="1524000"/>
            <a:ext cx="839027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8065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A35E-CA5A-5476-6933-8A8E3D94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Programming (Strings, Structures)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7866-0849-49C6-8424-A3407EB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04F9-3932-5582-0718-9D4953DF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9B93-1F43-BDE5-2ABE-085A865C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57CA-0582-0F83-B6AC-79318307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330639"/>
            <a:ext cx="6838122" cy="53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650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Pointers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1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You may refer to the address of a variable by using the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address operator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(ampersand)</a:t>
            </a:r>
            <a:endParaRPr lang="en-SG" sz="2400" dirty="0"/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A413D7C6-B17B-4FC9-B08D-CE0E047FE85A}"/>
              </a:ext>
            </a:extLst>
          </p:cNvPr>
          <p:cNvSpPr txBox="1">
            <a:spLocks/>
          </p:cNvSpPr>
          <p:nvPr/>
        </p:nvSpPr>
        <p:spPr>
          <a:xfrm>
            <a:off x="457199" y="3742022"/>
            <a:ext cx="8334704" cy="256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%p </a:t>
            </a:r>
            <a:r>
              <a:rPr lang="en-US" dirty="0">
                <a:latin typeface="Arial" pitchFamily="34" charset="0"/>
                <a:cs typeface="Arial" pitchFamily="34" charset="0"/>
              </a:rPr>
              <a:t>is used as the format specifier for addresses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Addresses are printed out in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hexadecimal</a:t>
            </a:r>
            <a:r>
              <a:rPr lang="en-US" dirty="0">
                <a:latin typeface="Arial" pitchFamily="34" charset="0"/>
                <a:cs typeface="Arial" pitchFamily="34" charset="0"/>
              </a:rPr>
              <a:t> (base 16) format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address of a variable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varies from run to run</a:t>
            </a:r>
            <a:r>
              <a:rPr lang="en-US" dirty="0">
                <a:latin typeface="Arial" pitchFamily="34" charset="0"/>
                <a:cs typeface="Arial" pitchFamily="34" charset="0"/>
              </a:rPr>
              <a:t>, as the system allocates any free memory to the variable</a:t>
            </a:r>
          </a:p>
        </p:txBody>
      </p:sp>
      <p:sp>
        <p:nvSpPr>
          <p:cNvPr id="27" name="[TextBox 1]">
            <a:extLst>
              <a:ext uri="{FF2B5EF4-FFF2-40B4-BE49-F238E27FC236}">
                <a16:creationId xmlns:a16="http://schemas.microsoft.com/office/drawing/2014/main" id="{68203413-0B9D-44DE-BEC7-902D2A1CE75D}"/>
              </a:ext>
            </a:extLst>
          </p:cNvPr>
          <p:cNvSpPr txBox="1"/>
          <p:nvPr/>
        </p:nvSpPr>
        <p:spPr>
          <a:xfrm>
            <a:off x="5772604" y="2312809"/>
            <a:ext cx="2866899" cy="83099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123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 = ffbff7dc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153382"/>
            <a:ext cx="4904288" cy="1342452"/>
            <a:chOff x="685800" y="2153382"/>
            <a:chExt cx="4904288" cy="1342452"/>
          </a:xfrm>
        </p:grpSpPr>
        <p:sp>
          <p:nvSpPr>
            <p:cNvPr id="26" name="[TextBox 1]">
              <a:extLst>
                <a:ext uri="{FF2B5EF4-FFF2-40B4-BE49-F238E27FC236}">
                  <a16:creationId xmlns:a16="http://schemas.microsoft.com/office/drawing/2014/main" id="{2CC8E3DA-6FCF-4CAE-852E-697EC506265F}"/>
                </a:ext>
              </a:extLst>
            </p:cNvPr>
            <p:cNvSpPr txBox="1"/>
            <p:nvPr/>
          </p:nvSpPr>
          <p:spPr>
            <a:xfrm>
              <a:off x="685800" y="2295505"/>
              <a:ext cx="4721772" cy="1200329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= 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printf(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 = </a:t>
              </a:r>
              <a:r>
                <a:rPr 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a);</a:t>
              </a: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printf(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"&amp;a = </a:t>
              </a:r>
              <a:r>
                <a:rPr 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%p\n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&amp;a);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4298396" y="2153382"/>
              <a:ext cx="129169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Address.c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520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8F1-6FD1-BD0C-1803-ADB79D32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Programming (Strings, Structures)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E2FA-688E-AB18-399C-BC90D3F7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DCEC-9457-35C1-0571-7393F14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E109-9E27-9258-8D17-17D444DF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35445-FF2C-B57C-241F-A77A9B5E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27"/>
            <a:ext cx="8032834" cy="43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593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8F1-6FD1-BD0C-1803-ADB79D32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Programming (Strings, Structures)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E2FA-688E-AB18-399C-BC90D3F7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DCEC-9457-35C1-0571-7393F14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E109-9E27-9258-8D17-17D444DF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2BC76-0C50-BF01-1F36-AD9A4D23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9" y="1421545"/>
            <a:ext cx="8044601" cy="49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10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8F1-6FD1-BD0C-1803-ADB79D32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Programming (Strings, Structures)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E2FA-688E-AB18-399C-BC90D3F7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DCEC-9457-35C1-0571-7393F14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E109-9E27-9258-8D17-17D444DF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0C05DD-8C4E-6051-257E-059A5C0F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48" y="1524000"/>
            <a:ext cx="4235174" cy="293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73C82-5A1F-5652-2DA6-C797675C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9793"/>
            <a:ext cx="7772400" cy="21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1393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exercises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527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10E1-F78C-A001-B195-76F3245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1 – Palindrome Checker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8BC7-FFD0-69DB-3708-84BA23F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palindrome is a series of characters that reads the same way from left to right and right to left.</a:t>
            </a:r>
          </a:p>
          <a:p>
            <a:pPr lvl="1"/>
            <a:r>
              <a:rPr lang="en-US" dirty="0"/>
              <a:t>Examples: level, rotor, kayak, Able was I I saw Elba</a:t>
            </a:r>
          </a:p>
          <a:p>
            <a:r>
              <a:rPr lang="en-US" dirty="0"/>
              <a:t>Notice that capitalization does not matter.</a:t>
            </a:r>
          </a:p>
          <a:p>
            <a:r>
              <a:rPr lang="en-US" dirty="0"/>
              <a:t>Write a palindrome checker in C that:</a:t>
            </a:r>
          </a:p>
          <a:p>
            <a:pPr lvl="1"/>
            <a:r>
              <a:rPr lang="en-US" dirty="0"/>
              <a:t>Reads in a string from the user (may contain spaces and mixed capitalization)</a:t>
            </a:r>
          </a:p>
          <a:p>
            <a:pPr lvl="1"/>
            <a:r>
              <a:rPr lang="en-US" dirty="0"/>
              <a:t>Prints “YES it is a palindrome” if the input string is a palindrome, or “NO it is not a palindrome” otherwise.</a:t>
            </a:r>
          </a:p>
          <a:p>
            <a:r>
              <a:rPr lang="en-US" dirty="0"/>
              <a:t>Use array indexes to solve this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4AC1-00A6-FFAF-B27F-3DBB9CA3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4EF8-C9CC-7A78-0A52-1FF966C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1FEB-052C-CBE9-3F14-6B8741AF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348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10E1-F78C-A001-B195-76F3245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2 – Palindrome Checker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8BC7-FFD0-69DB-3708-84BA23F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Exercise 1 using only pointers and pointer arithmetic.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4AC1-00A6-FFAF-B27F-3DBB9CA3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4EF8-C9CC-7A78-0A52-1FF966C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1FEB-052C-CBE9-3F14-6B8741AF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3726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1.1 Pointer Variable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A6645B7-1432-40C2-9BF3-3E4E9C12A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970689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 variable that contains the address of another variable is called a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 variable</a:t>
            </a:r>
            <a:r>
              <a:rPr lang="en-US" dirty="0">
                <a:latin typeface="Arial" pitchFamily="34" charset="0"/>
                <a:cs typeface="Arial" pitchFamily="34" charset="0"/>
              </a:rPr>
              <a:t>, or simply, a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Example: a pointer variable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shown as a blue box below. It contains the address of variable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5BB3CA6-10B5-46AB-B55F-4F3CAEB3E068}"/>
              </a:ext>
            </a:extLst>
          </p:cNvPr>
          <p:cNvSpPr txBox="1">
            <a:spLocks/>
          </p:cNvSpPr>
          <p:nvPr/>
        </p:nvSpPr>
        <p:spPr>
          <a:xfrm>
            <a:off x="457199" y="4147409"/>
            <a:ext cx="8334704" cy="129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Variable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dirty="0">
                <a:latin typeface="Arial" pitchFamily="34" charset="0"/>
                <a:cs typeface="Arial" pitchFamily="34" charset="0"/>
              </a:rPr>
              <a:t> is said to be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pointing to </a:t>
            </a:r>
            <a:r>
              <a:rPr lang="en-US" dirty="0">
                <a:latin typeface="Arial" pitchFamily="34" charset="0"/>
                <a:cs typeface="Arial" pitchFamily="34" charset="0"/>
              </a:rPr>
              <a:t>variable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If the address of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is immaterial, we simply draw an arrow from the blue box to the variable it points to.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5674F4-50FC-451D-B936-3B6028A25472}"/>
              </a:ext>
            </a:extLst>
          </p:cNvPr>
          <p:cNvGrpSpPr/>
          <p:nvPr/>
        </p:nvGrpSpPr>
        <p:grpSpPr>
          <a:xfrm>
            <a:off x="2037693" y="2838176"/>
            <a:ext cx="6580787" cy="1215718"/>
            <a:chOff x="2037693" y="2864158"/>
            <a:chExt cx="6580787" cy="1215718"/>
          </a:xfrm>
        </p:grpSpPr>
        <p:grpSp>
          <p:nvGrpSpPr>
            <p:cNvPr id="13" name="[Group 25]">
              <a:extLst>
                <a:ext uri="{FF2B5EF4-FFF2-40B4-BE49-F238E27FC236}">
                  <a16:creationId xmlns:a16="http://schemas.microsoft.com/office/drawing/2014/main" id="{D3EE171A-5F17-4697-892C-192DA4F315BF}"/>
                </a:ext>
              </a:extLst>
            </p:cNvPr>
            <p:cNvGrpSpPr/>
            <p:nvPr/>
          </p:nvGrpSpPr>
          <p:grpSpPr>
            <a:xfrm>
              <a:off x="4271141" y="2864158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44416D-99F9-41E1-90B1-76DAE881439B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6287F8-CA1F-4D76-8A91-C7423010E86B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D5D78-9E41-48D6-BCD7-EC81ADECA9D8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15" name="[Group 25]">
              <a:extLst>
                <a:ext uri="{FF2B5EF4-FFF2-40B4-BE49-F238E27FC236}">
                  <a16:creationId xmlns:a16="http://schemas.microsoft.com/office/drawing/2014/main" id="{12ED5D56-6D0E-477F-BBC9-5F94AEF8B050}"/>
                </a:ext>
              </a:extLst>
            </p:cNvPr>
            <p:cNvGrpSpPr/>
            <p:nvPr/>
          </p:nvGrpSpPr>
          <p:grpSpPr>
            <a:xfrm>
              <a:off x="2037693" y="2864158"/>
              <a:ext cx="1305909" cy="1045044"/>
              <a:chOff x="6910551" y="3725423"/>
              <a:chExt cx="1305909" cy="10450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9DB9AEF-01E9-431A-83C8-5A6BD1647AB1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757472-E858-4D04-9442-6CCC30FA9A94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05C5D8-EDFA-4A1A-8286-6B7E8933562F}"/>
                  </a:ext>
                </a:extLst>
              </p:cNvPr>
              <p:cNvSpPr txBox="1"/>
              <p:nvPr/>
            </p:nvSpPr>
            <p:spPr>
              <a:xfrm>
                <a:off x="7183819" y="4255102"/>
                <a:ext cx="10326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ffbff7dc</a:t>
                </a:r>
              </a:p>
            </p:txBody>
          </p:sp>
        </p:grpSp>
        <p:sp>
          <p:nvSpPr>
            <p:cNvPr id="16" name="[TextBox 28]">
              <a:extLst>
                <a:ext uri="{FF2B5EF4-FFF2-40B4-BE49-F238E27FC236}">
                  <a16:creationId xmlns:a16="http://schemas.microsoft.com/office/drawing/2014/main" id="{4BB5A1F7-9A65-45D8-B836-68FFD7BBD9B0}"/>
                </a:ext>
              </a:extLst>
            </p:cNvPr>
            <p:cNvSpPr txBox="1"/>
            <p:nvPr/>
          </p:nvSpPr>
          <p:spPr>
            <a:xfrm>
              <a:off x="5959363" y="3064213"/>
              <a:ext cx="26591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Assuming that variable </a:t>
              </a:r>
              <a:r>
                <a:rPr lang="en-US" sz="2000" dirty="0">
                  <a:solidFill>
                    <a:srgbClr val="C00000"/>
                  </a:solidFill>
                </a:rPr>
                <a:t>a</a:t>
              </a:r>
              <a:r>
                <a:rPr lang="en-US" sz="2000" i="1" dirty="0"/>
                <a:t> is located at address </a:t>
              </a:r>
              <a:r>
                <a:rPr lang="en-US" sz="2000" dirty="0"/>
                <a:t>ffbff7dc.</a:t>
              </a:r>
            </a:p>
          </p:txBody>
        </p:sp>
      </p:grpSp>
      <p:grpSp>
        <p:nvGrpSpPr>
          <p:cNvPr id="24" name="[Group 5]">
            <a:extLst>
              <a:ext uri="{FF2B5EF4-FFF2-40B4-BE49-F238E27FC236}">
                <a16:creationId xmlns:a16="http://schemas.microsoft.com/office/drawing/2014/main" id="{B5C84CFE-D48B-4466-9714-0B76EEE62678}"/>
              </a:ext>
            </a:extLst>
          </p:cNvPr>
          <p:cNvGrpSpPr/>
          <p:nvPr/>
        </p:nvGrpSpPr>
        <p:grpSpPr>
          <a:xfrm>
            <a:off x="2037693" y="5398483"/>
            <a:ext cx="3539357" cy="1045044"/>
            <a:chOff x="2037693" y="5517932"/>
            <a:chExt cx="3539357" cy="1045044"/>
          </a:xfrm>
        </p:grpSpPr>
        <p:grpSp>
          <p:nvGrpSpPr>
            <p:cNvPr id="25" name="[Group 25]">
              <a:extLst>
                <a:ext uri="{FF2B5EF4-FFF2-40B4-BE49-F238E27FC236}">
                  <a16:creationId xmlns:a16="http://schemas.microsoft.com/office/drawing/2014/main" id="{54C6CAA7-AA30-4691-A849-A6F915A651CF}"/>
                </a:ext>
              </a:extLst>
            </p:cNvPr>
            <p:cNvGrpSpPr/>
            <p:nvPr/>
          </p:nvGrpSpPr>
          <p:grpSpPr>
            <a:xfrm>
              <a:off x="4271141" y="5517932"/>
              <a:ext cx="1305909" cy="1045044"/>
              <a:chOff x="6910551" y="3725423"/>
              <a:chExt cx="1305909" cy="10450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AA023B6-F73E-42B9-A0ED-848B399B403A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6A8B27-5E36-42A7-B712-47B7A55B5739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D19F09-9D9D-4C5D-92F3-502A074BB9C9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26" name="[Group 25]">
              <a:extLst>
                <a:ext uri="{FF2B5EF4-FFF2-40B4-BE49-F238E27FC236}">
                  <a16:creationId xmlns:a16="http://schemas.microsoft.com/office/drawing/2014/main" id="{5D4CCDA3-0B1A-4302-9B66-5B0F4E98B608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600842-0A95-49F7-8994-59E281096332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123D2C-6295-480A-A8CF-B24614D2A1F3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DC345D7-F993-4ADB-81CF-324FDDDC896A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051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1.4 Accessing Variable Through Pointer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26C1C3E3-FB73-4874-A744-E98285FB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03435"/>
            <a:ext cx="8008883" cy="15960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Once we make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dirty="0">
                <a:latin typeface="Arial" pitchFamily="34" charset="0"/>
                <a:cs typeface="Arial" pitchFamily="34" charset="0"/>
              </a:rPr>
              <a:t> points to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(as shown above), we can now access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directly as usual, or indirectly through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a_ptr </a:t>
            </a:r>
            <a:r>
              <a:rPr lang="en-US" dirty="0">
                <a:latin typeface="Arial" pitchFamily="34" charset="0"/>
                <a:cs typeface="Arial" pitchFamily="34" charset="0"/>
              </a:rPr>
              <a:t>by using the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indirection operator </a:t>
            </a:r>
            <a:r>
              <a:rPr lang="en-US" dirty="0">
                <a:latin typeface="Arial" pitchFamily="34" charset="0"/>
                <a:cs typeface="Arial" pitchFamily="34" charset="0"/>
              </a:rPr>
              <a:t>(also called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dereferencing operator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[Group 5]">
            <a:extLst>
              <a:ext uri="{FF2B5EF4-FFF2-40B4-BE49-F238E27FC236}">
                <a16:creationId xmlns:a16="http://schemas.microsoft.com/office/drawing/2014/main" id="{D2B732BC-D254-48E9-9691-694C00B8F635}"/>
              </a:ext>
            </a:extLst>
          </p:cNvPr>
          <p:cNvGrpSpPr/>
          <p:nvPr/>
        </p:nvGrpSpPr>
        <p:grpSpPr>
          <a:xfrm>
            <a:off x="2705755" y="1138889"/>
            <a:ext cx="3539357" cy="1045044"/>
            <a:chOff x="2037693" y="5517932"/>
            <a:chExt cx="3539357" cy="1045044"/>
          </a:xfrm>
        </p:grpSpPr>
        <p:grpSp>
          <p:nvGrpSpPr>
            <p:cNvPr id="26" name="[Group 25]">
              <a:extLst>
                <a:ext uri="{FF2B5EF4-FFF2-40B4-BE49-F238E27FC236}">
                  <a16:creationId xmlns:a16="http://schemas.microsoft.com/office/drawing/2014/main" id="{4CA529E5-8FF8-46DA-A6DA-CAE512123E7D}"/>
                </a:ext>
              </a:extLst>
            </p:cNvPr>
            <p:cNvGrpSpPr/>
            <p:nvPr/>
          </p:nvGrpSpPr>
          <p:grpSpPr>
            <a:xfrm>
              <a:off x="4271141" y="5517932"/>
              <a:ext cx="1305909" cy="1045044"/>
              <a:chOff x="6910551" y="3725423"/>
              <a:chExt cx="1305909" cy="10450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3702320-CDEF-4074-8B6B-1EB59D7728EB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2C020B-E5BF-45C2-A410-205CAEAFB194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E193A3-DA76-40C9-AA9B-F537C5AFBC21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27" name="[Group 25]">
              <a:extLst>
                <a:ext uri="{FF2B5EF4-FFF2-40B4-BE49-F238E27FC236}">
                  <a16:creationId xmlns:a16="http://schemas.microsoft.com/office/drawing/2014/main" id="{ABC444DD-FEB4-4DC3-A435-AC23A329EE18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6B3703-621B-4065-A0EF-12FD27B1B2D7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335DE-1C79-4B47-BAF2-C4743AD70A6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422659-23F8-4184-97D3-5114A50C8AFD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558609" y="3771204"/>
            <a:ext cx="5270937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*a_ptr);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28F516-A7AE-4952-A5E4-DDBBBBBDEABD}"/>
              </a:ext>
            </a:extLst>
          </p:cNvPr>
          <p:cNvSpPr txBox="1"/>
          <p:nvPr/>
        </p:nvSpPr>
        <p:spPr>
          <a:xfrm>
            <a:off x="1517424" y="4255912"/>
            <a:ext cx="64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ym typeface="Symbol" panose="05050102010706020507" pitchFamily="18" charset="2"/>
              </a:rPr>
              <a:t></a:t>
            </a:r>
            <a:endParaRPr lang="en-US" sz="3200" dirty="0"/>
          </a:p>
        </p:txBody>
      </p:sp>
      <p:sp>
        <p:nvSpPr>
          <p:cNvPr id="36" name="[TextBox 1]">
            <a:extLst>
              <a:ext uri="{FF2B5EF4-FFF2-40B4-BE49-F238E27FC236}">
                <a16:creationId xmlns:a16="http://schemas.microsoft.com/office/drawing/2014/main" id="{17D4758B-31F3-4687-8338-3796DB046BE5}"/>
              </a:ext>
            </a:extLst>
          </p:cNvPr>
          <p:cNvSpPr txBox="1"/>
          <p:nvPr/>
        </p:nvSpPr>
        <p:spPr>
          <a:xfrm>
            <a:off x="2577002" y="4309813"/>
            <a:ext cx="5270937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7D7A-EA57-4511-923A-D884E3EADAB6}"/>
              </a:ext>
            </a:extLst>
          </p:cNvPr>
          <p:cNvCxnSpPr/>
          <p:nvPr/>
        </p:nvCxnSpPr>
        <p:spPr>
          <a:xfrm>
            <a:off x="819807" y="4894588"/>
            <a:ext cx="788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[TextBox 1]">
            <a:extLst>
              <a:ext uri="{FF2B5EF4-FFF2-40B4-BE49-F238E27FC236}">
                <a16:creationId xmlns:a16="http://schemas.microsoft.com/office/drawing/2014/main" id="{8A507CE6-A73E-4884-9F1C-F53D63CA7D4B}"/>
              </a:ext>
            </a:extLst>
          </p:cNvPr>
          <p:cNvSpPr txBox="1"/>
          <p:nvPr/>
        </p:nvSpPr>
        <p:spPr>
          <a:xfrm>
            <a:off x="1378824" y="5106325"/>
            <a:ext cx="2653862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*a_ptr = 456;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FFACB-3646-4C1D-8A2E-100B7E7D8526}"/>
              </a:ext>
            </a:extLst>
          </p:cNvPr>
          <p:cNvSpPr txBox="1"/>
          <p:nvPr/>
        </p:nvSpPr>
        <p:spPr>
          <a:xfrm>
            <a:off x="4280992" y="5044770"/>
            <a:ext cx="64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ym typeface="Symbol" panose="05050102010706020507" pitchFamily="18" charset="2"/>
              </a:rPr>
              <a:t></a:t>
            </a:r>
            <a:endParaRPr lang="en-US" sz="3200" dirty="0"/>
          </a:p>
        </p:txBody>
      </p:sp>
      <p:sp>
        <p:nvSpPr>
          <p:cNvPr id="40" name="[TextBox 1]">
            <a:extLst>
              <a:ext uri="{FF2B5EF4-FFF2-40B4-BE49-F238E27FC236}">
                <a16:creationId xmlns:a16="http://schemas.microsoft.com/office/drawing/2014/main" id="{D5CF8D0E-0C8E-4BA7-BBB5-A6A1F2D8BF4A}"/>
              </a:ext>
            </a:extLst>
          </p:cNvPr>
          <p:cNvSpPr txBox="1"/>
          <p:nvPr/>
        </p:nvSpPr>
        <p:spPr>
          <a:xfrm>
            <a:off x="5212470" y="5106325"/>
            <a:ext cx="2025215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456;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AE937C-5D00-40D2-9F9B-5A76D221E22B}"/>
              </a:ext>
            </a:extLst>
          </p:cNvPr>
          <p:cNvSpPr txBox="1"/>
          <p:nvPr/>
        </p:nvSpPr>
        <p:spPr>
          <a:xfrm>
            <a:off x="2222938" y="5833813"/>
            <a:ext cx="54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Hence, </a:t>
            </a:r>
            <a:r>
              <a:rPr lang="en-US" sz="2400" dirty="0">
                <a:solidFill>
                  <a:srgbClr val="0000FF"/>
                </a:solidFill>
              </a:rPr>
              <a:t>*a_ptr </a:t>
            </a:r>
            <a:r>
              <a:rPr lang="en-US" sz="2400" dirty="0"/>
              <a:t>is synonymous with </a:t>
            </a:r>
            <a:r>
              <a:rPr lang="en-US" sz="2400" dirty="0">
                <a:solidFill>
                  <a:srgbClr val="0000FF"/>
                </a:solidFill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799585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8" grpId="0" animBg="1"/>
      <p:bldP spid="39" grpId="0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44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1.8 	Incrementing a Pointer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7F3D24C-37EB-4212-9A57-7159B14DEEF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98021"/>
            <a:ext cx="8149998" cy="783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p is a pointer variable, what does </a:t>
            </a:r>
            <a:r>
              <a:rPr lang="en-GB" dirty="0">
                <a:solidFill>
                  <a:srgbClr val="C00000"/>
                </a:solidFill>
              </a:rPr>
              <a:t>p = p + 1 </a:t>
            </a:r>
            <a:r>
              <a:rPr lang="en-GB" dirty="0"/>
              <a:t>(or </a:t>
            </a:r>
            <a:r>
              <a:rPr lang="en-GB" dirty="0">
                <a:solidFill>
                  <a:srgbClr val="C00000"/>
                </a:solidFill>
              </a:rPr>
              <a:t>p++</a:t>
            </a:r>
            <a:r>
              <a:rPr lang="en-GB" dirty="0"/>
              <a:t>) mean?</a:t>
            </a:r>
          </a:p>
        </p:txBody>
      </p:sp>
      <p:sp>
        <p:nvSpPr>
          <p:cNvPr id="24" name="[TextBox 1]">
            <a:extLst>
              <a:ext uri="{FF2B5EF4-FFF2-40B4-BE49-F238E27FC236}">
                <a16:creationId xmlns:a16="http://schemas.microsoft.com/office/drawing/2014/main" id="{47CDD73F-FA49-4A42-A299-F14FF420FDB5}"/>
              </a:ext>
            </a:extLst>
          </p:cNvPr>
          <p:cNvSpPr txBox="1"/>
          <p:nvPr/>
        </p:nvSpPr>
        <p:spPr>
          <a:xfrm>
            <a:off x="261257" y="2065461"/>
            <a:ext cx="6596743" cy="38779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= &amp;a; bp = &amp;b; cp = &amp;c; dp = &amp;d;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ap++; bp++; cp++; dp++;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+=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[TextBox 15]">
            <a:extLst>
              <a:ext uri="{FF2B5EF4-FFF2-40B4-BE49-F238E27FC236}">
                <a16:creationId xmlns:a16="http://schemas.microsoft.com/office/drawing/2014/main" id="{783EA823-8C9C-4C3F-B0D6-4CF30C70C9F9}"/>
              </a:ext>
            </a:extLst>
          </p:cNvPr>
          <p:cNvSpPr txBox="1"/>
          <p:nvPr/>
        </p:nvSpPr>
        <p:spPr>
          <a:xfrm>
            <a:off x="5401002" y="5758780"/>
            <a:ext cx="233498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IncrementPointers.c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C5AEC8-B40E-4187-803A-BB6C1F421F43}"/>
              </a:ext>
            </a:extLst>
          </p:cNvPr>
          <p:cNvSpPr txBox="1"/>
          <p:nvPr/>
        </p:nvSpPr>
        <p:spPr>
          <a:xfrm>
            <a:off x="6188529" y="1726756"/>
            <a:ext cx="2710542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 Lect#2a slide 16:</a:t>
            </a:r>
          </a:p>
          <a:p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/>
              <a:t> 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char </a:t>
            </a:r>
            <a:r>
              <a:rPr lang="en-US" dirty="0"/>
              <a:t>takes up 1 byte</a:t>
            </a:r>
          </a:p>
          <a:p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takes up 8 bytes</a:t>
            </a:r>
          </a:p>
        </p:txBody>
      </p:sp>
      <p:sp>
        <p:nvSpPr>
          <p:cNvPr id="27" name="[TextBox 55]">
            <a:extLst>
              <a:ext uri="{FF2B5EF4-FFF2-40B4-BE49-F238E27FC236}">
                <a16:creationId xmlns:a16="http://schemas.microsoft.com/office/drawing/2014/main" id="{38BEC5BD-52D6-4314-9FFD-43C2D7975AE4}"/>
              </a:ext>
            </a:extLst>
          </p:cNvPr>
          <p:cNvSpPr txBox="1"/>
          <p:nvPr/>
        </p:nvSpPr>
        <p:spPr>
          <a:xfrm>
            <a:off x="2997319" y="3833146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ffbff0a4 ffbff0a0 ffbff09f ffbff090</a:t>
            </a:r>
          </a:p>
        </p:txBody>
      </p:sp>
      <p:sp>
        <p:nvSpPr>
          <p:cNvPr id="28" name="[TextBox 55]">
            <a:extLst>
              <a:ext uri="{FF2B5EF4-FFF2-40B4-BE49-F238E27FC236}">
                <a16:creationId xmlns:a16="http://schemas.microsoft.com/office/drawing/2014/main" id="{0115728D-2F26-4B31-8FC3-29DC5E09A239}"/>
              </a:ext>
            </a:extLst>
          </p:cNvPr>
          <p:cNvSpPr txBox="1"/>
          <p:nvPr/>
        </p:nvSpPr>
        <p:spPr>
          <a:xfrm>
            <a:off x="2997319" y="4860308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ffbff0a8 ffbff0a4 ffbff0a0 ffbff098</a:t>
            </a:r>
          </a:p>
        </p:txBody>
      </p:sp>
      <p:sp>
        <p:nvSpPr>
          <p:cNvPr id="29" name="[TextBox 55]">
            <a:extLst>
              <a:ext uri="{FF2B5EF4-FFF2-40B4-BE49-F238E27FC236}">
                <a16:creationId xmlns:a16="http://schemas.microsoft.com/office/drawing/2014/main" id="{86848DE7-ED49-4BAE-8EA3-3C8BE55BF460}"/>
              </a:ext>
            </a:extLst>
          </p:cNvPr>
          <p:cNvSpPr txBox="1"/>
          <p:nvPr/>
        </p:nvSpPr>
        <p:spPr>
          <a:xfrm>
            <a:off x="3429000" y="5487360"/>
            <a:ext cx="1643659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ffbff0b4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36569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7391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4882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964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2182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004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7025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107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+8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936569" y="5260418"/>
            <a:ext cx="0" cy="22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6569" y="52134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+12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39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" grpId="0"/>
      <p:bldP spid="17" grpId="0"/>
      <p:bldP spid="19" grpId="0"/>
      <p:bldP spid="22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Pass By Value vs Pass By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749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20196</TotalTime>
  <Words>2155</Words>
  <Application>Microsoft Macintosh PowerPoint</Application>
  <PresentationFormat>On-screen Show (4:3)</PresentationFormat>
  <Paragraphs>468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Times New Roman</vt:lpstr>
      <vt:lpstr>Wingdings</vt:lpstr>
      <vt:lpstr>Clarity</vt:lpstr>
      <vt:lpstr>http://www.comp.nus.edu.sg/~cs2100/</vt:lpstr>
      <vt:lpstr>Agenda</vt:lpstr>
      <vt:lpstr>summary</vt:lpstr>
      <vt:lpstr>PowerPoint Presentation</vt:lpstr>
      <vt:lpstr>PowerPoint Presentation</vt:lpstr>
      <vt:lpstr>PowerPoint Presentation</vt:lpstr>
      <vt:lpstr>summary</vt:lpstr>
      <vt:lpstr>PowerPoint Presentation</vt:lpstr>
      <vt:lpstr>summary</vt:lpstr>
      <vt:lpstr>PowerPoint Presentation</vt:lpstr>
      <vt:lpstr>PowerPoint Presentation</vt:lpstr>
      <vt:lpstr>summary</vt:lpstr>
      <vt:lpstr>PowerPoint Presentation</vt:lpstr>
      <vt:lpstr>PowerPoint Presentation</vt:lpstr>
      <vt:lpstr>summary</vt:lpstr>
      <vt:lpstr>PowerPoint Presentation</vt:lpstr>
      <vt:lpstr>quizzes</vt:lpstr>
      <vt:lpstr>Pointers and Functions Quiz 1</vt:lpstr>
      <vt:lpstr>Pointers and Functions Quiz 1</vt:lpstr>
      <vt:lpstr>Pointers and Functions Quiz 1</vt:lpstr>
      <vt:lpstr>Pointers and Functions Quiz 1</vt:lpstr>
      <vt:lpstr>Pointers and Functions Quiz 2</vt:lpstr>
      <vt:lpstr>Pointers and Functions Quiz 2</vt:lpstr>
      <vt:lpstr>Pointers and Functions Quiz 2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2</vt:lpstr>
      <vt:lpstr>Arrays, Strings and Structures Quiz 2</vt:lpstr>
      <vt:lpstr>Arrays, Strings and Structures Quiz 2</vt:lpstr>
      <vt:lpstr>Sli.do questions</vt:lpstr>
      <vt:lpstr>Try On Your Own</vt:lpstr>
      <vt:lpstr>Pointers</vt:lpstr>
      <vt:lpstr>Pointers</vt:lpstr>
      <vt:lpstr>C Programming (Strings, Structures)</vt:lpstr>
      <vt:lpstr>C Programming (Strings, Structures)</vt:lpstr>
      <vt:lpstr>C Programming (Strings, Structures)</vt:lpstr>
      <vt:lpstr>C Programming (Strings, Structures)</vt:lpstr>
      <vt:lpstr>extra exercises</vt:lpstr>
      <vt:lpstr>Extra Exercises Exercise 1 – Palindrome Checker 1</vt:lpstr>
      <vt:lpstr>Extra Exercises Exercise 2 – Palindrome Checker 2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1528</cp:revision>
  <cp:lastPrinted>2017-06-30T03:15:07Z</cp:lastPrinted>
  <dcterms:created xsi:type="dcterms:W3CDTF">1998-09-05T15:03:32Z</dcterms:created>
  <dcterms:modified xsi:type="dcterms:W3CDTF">2023-01-26T02:35:04Z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