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623" r:id="rId5"/>
    <p:sldId id="290" r:id="rId6"/>
    <p:sldId id="275" r:id="rId7"/>
    <p:sldId id="301" r:id="rId8"/>
    <p:sldId id="624" r:id="rId9"/>
    <p:sldId id="625" r:id="rId10"/>
    <p:sldId id="619" r:id="rId11"/>
    <p:sldId id="626" r:id="rId12"/>
    <p:sldId id="627" r:id="rId13"/>
    <p:sldId id="628" r:id="rId14"/>
    <p:sldId id="620" r:id="rId15"/>
    <p:sldId id="629" r:id="rId16"/>
    <p:sldId id="630" r:id="rId17"/>
    <p:sldId id="631" r:id="rId18"/>
    <p:sldId id="269" r:id="rId19"/>
  </p:sldIdLst>
  <p:sldSz cx="12192000" cy="6858000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006600"/>
    <a:srgbClr val="0033CC"/>
    <a:srgbClr val="660066"/>
    <a:srgbClr val="E2F0D9"/>
    <a:srgbClr val="FBE5D6"/>
    <a:srgbClr val="0000FF"/>
    <a:srgbClr val="5B9BD5"/>
    <a:srgbClr val="C56F11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80" d="100"/>
          <a:sy n="80" d="100"/>
        </p:scale>
        <p:origin x="120" y="396"/>
      </p:cViewPr>
      <p:guideLst>
        <p:guide orient="horz" pos="2168"/>
        <p:guide pos="3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</a:fld>
            <a:endParaRPr lang="en-S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0" y="2306955"/>
            <a:ext cx="9144000" cy="2030095"/>
          </a:xfrm>
        </p:spPr>
        <p:txBody>
          <a:bodyPr>
            <a:normAutofit/>
          </a:bodyPr>
          <a:lstStyle/>
          <a:p>
            <a:r>
              <a:rPr lang="en-SG" sz="3200" dirty="0"/>
              <a:t>Tutorial #2</a:t>
            </a:r>
            <a:endParaRPr lang="en-SG" sz="3200" dirty="0"/>
          </a:p>
          <a:p>
            <a:r>
              <a:rPr lang="en-SG" sz="4400" dirty="0"/>
              <a:t>C and MIPS</a:t>
            </a:r>
            <a:endParaRPr lang="en-SG" sz="4400" dirty="0"/>
          </a:p>
          <a:p>
            <a:r>
              <a:rPr lang="en-SG" dirty="0"/>
              <a:t>(PREPARED BY: AARON TAN)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4205" indent="-624205"/>
            <a:r>
              <a:rPr lang="en-SG" sz="3200" dirty="0"/>
              <a:t>(c)	c = 2b + (a – 2)</a:t>
            </a:r>
            <a:endParaRPr lang="en-SG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1706880"/>
            <a:ext cx="6229350" cy="966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4205" indent="-624205"/>
            <a:r>
              <a:rPr lang="en-SG" sz="3200" dirty="0"/>
              <a:t>(d)	d = 6a + 3(b – 2c)</a:t>
            </a:r>
            <a:endParaRPr lang="en-SG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40" y="1363980"/>
            <a:ext cx="3955415" cy="359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2" y="915233"/>
            <a:ext cx="3815099" cy="3334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0" name="Arrow: Right 6"/>
          <p:cNvSpPr/>
          <p:nvPr/>
        </p:nvSpPr>
        <p:spPr>
          <a:xfrm>
            <a:off x="251293" y="986131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13747" y="2158488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1 1 1 1 1</a:t>
            </a:r>
            <a:endParaRPr lang="en-SG" sz="2800" dirty="0"/>
          </a:p>
        </p:txBody>
      </p:sp>
      <p:sp>
        <p:nvSpPr>
          <p:cNvPr id="14" name="Arrow: Right 6"/>
          <p:cNvSpPr/>
          <p:nvPr/>
        </p:nvSpPr>
        <p:spPr>
          <a:xfrm>
            <a:off x="251293" y="1337308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06532" y="1595623"/>
            <a:ext cx="785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05189" y="3792077"/>
            <a:ext cx="308895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6"/>
          <p:cNvSpPr/>
          <p:nvPr/>
        </p:nvSpPr>
        <p:spPr>
          <a:xfrm>
            <a:off x="251293" y="1678153"/>
            <a:ext cx="344244" cy="2187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Right 6"/>
          <p:cNvSpPr/>
          <p:nvPr/>
        </p:nvSpPr>
        <p:spPr>
          <a:xfrm>
            <a:off x="251293" y="202933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/>
          <p:cNvSpPr txBox="1"/>
          <p:nvPr/>
        </p:nvSpPr>
        <p:spPr>
          <a:xfrm>
            <a:off x="4233138" y="4117964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$t2 = </a:t>
            </a:r>
            <a:endParaRPr lang="en-S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113748" y="4107840"/>
            <a:ext cx="357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0 0 0 1</a:t>
            </a:r>
            <a:endParaRPr lang="en-SG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8487639" y="4049840"/>
            <a:ext cx="35070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</a:t>
            </a:r>
            <a:r>
              <a:rPr lang="en-US" sz="2000" b="1" dirty="0" err="1"/>
              <a:t>andi</a:t>
            </a:r>
            <a:r>
              <a:rPr lang="en-US" sz="2000" dirty="0"/>
              <a:t> do?</a:t>
            </a:r>
            <a:endParaRPr lang="en-US" sz="2000" dirty="0"/>
          </a:p>
          <a:p>
            <a:r>
              <a:rPr lang="en-US" sz="2000" dirty="0"/>
              <a:t>Extracts the LSB of $t0 into $t2</a:t>
            </a:r>
            <a:endParaRPr lang="en-SG" sz="2000" dirty="0"/>
          </a:p>
        </p:txBody>
      </p:sp>
      <p:sp>
        <p:nvSpPr>
          <p:cNvPr id="26" name="Oval 25"/>
          <p:cNvSpPr/>
          <p:nvPr/>
        </p:nvSpPr>
        <p:spPr>
          <a:xfrm>
            <a:off x="8100508" y="2158488"/>
            <a:ext cx="290457" cy="529702"/>
          </a:xfrm>
          <a:prstGeom prst="ellipse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Right 6"/>
          <p:cNvSpPr/>
          <p:nvPr/>
        </p:nvSpPr>
        <p:spPr>
          <a:xfrm>
            <a:off x="251293" y="2352906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Arrow: Right 6"/>
          <p:cNvSpPr/>
          <p:nvPr/>
        </p:nvSpPr>
        <p:spPr>
          <a:xfrm>
            <a:off x="251293" y="2717750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/>
          <p:cNvSpPr txBox="1"/>
          <p:nvPr/>
        </p:nvSpPr>
        <p:spPr>
          <a:xfrm>
            <a:off x="6010528" y="5051516"/>
            <a:ext cx="440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does </a:t>
            </a:r>
            <a:r>
              <a:rPr lang="en-US" sz="2400" b="1" dirty="0" err="1"/>
              <a:t>xor</a:t>
            </a:r>
            <a:r>
              <a:rPr lang="en-US" sz="2400" dirty="0"/>
              <a:t> do?</a:t>
            </a:r>
            <a:endParaRPr lang="en-US" sz="2400" dirty="0"/>
          </a:p>
          <a:p>
            <a:r>
              <a:rPr lang="en-US" sz="2400" dirty="0"/>
              <a:t>It toggles the MSB of $s0 (why?)</a:t>
            </a:r>
            <a:endParaRPr lang="en-SG" sz="2400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5113746" y="1315343"/>
            <a:ext cx="404927" cy="28028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85184" y="1505897"/>
            <a:ext cx="505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  <a:endParaRPr lang="en-SG" sz="2800" dirty="0"/>
          </a:p>
        </p:txBody>
      </p:sp>
      <p:sp>
        <p:nvSpPr>
          <p:cNvPr id="34" name="Arrow: Right 6"/>
          <p:cNvSpPr/>
          <p:nvPr/>
        </p:nvSpPr>
        <p:spPr>
          <a:xfrm>
            <a:off x="213638" y="3077211"/>
            <a:ext cx="344244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13746" y="2420098"/>
            <a:ext cx="36644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06541" y="2640969"/>
            <a:ext cx="3775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0 … 0 0 0 0 1 1 1 1</a:t>
            </a:r>
            <a:endParaRPr lang="en-SG" sz="28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5458125" y="2581901"/>
            <a:ext cx="2662750" cy="157356"/>
            <a:chOff x="5486167" y="2555357"/>
            <a:chExt cx="2662750" cy="157356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805209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76164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751104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228119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98260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729402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487028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195605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5833090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486167" y="2555357"/>
              <a:ext cx="96819" cy="157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778240" y="19594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8243455" y="2618509"/>
            <a:ext cx="239432" cy="1496291"/>
          </a:xfrm>
          <a:custGeom>
            <a:avLst/>
            <a:gdLst>
              <a:gd name="connsiteX0" fmla="*/ 124690 w 239432"/>
              <a:gd name="connsiteY0" fmla="*/ 0 h 1496291"/>
              <a:gd name="connsiteX1" fmla="*/ 235527 w 239432"/>
              <a:gd name="connsiteY1" fmla="*/ 914400 h 1496291"/>
              <a:gd name="connsiteX2" fmla="*/ 0 w 239432"/>
              <a:gd name="connsiteY2" fmla="*/ 1496291 h 14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32" h="1496291">
                <a:moveTo>
                  <a:pt x="124690" y="0"/>
                </a:moveTo>
                <a:cubicBezTo>
                  <a:pt x="190499" y="332509"/>
                  <a:pt x="256309" y="665018"/>
                  <a:pt x="235527" y="914400"/>
                </a:cubicBezTo>
                <a:cubicBezTo>
                  <a:pt x="214745" y="1163782"/>
                  <a:pt x="107372" y="1330036"/>
                  <a:pt x="0" y="1496291"/>
                </a:cubicBezTo>
              </a:path>
            </a:pathLst>
          </a:custGeom>
          <a:noFill/>
          <a:ln w="28575">
            <a:solidFill>
              <a:srgbClr val="0033CC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TextBox 58"/>
          <p:cNvSpPr txBox="1"/>
          <p:nvPr/>
        </p:nvSpPr>
        <p:spPr>
          <a:xfrm>
            <a:off x="251431" y="4808156"/>
            <a:ext cx="442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At most how many iterations?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315456" y="4798373"/>
            <a:ext cx="69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31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1431" y="5187999"/>
            <a:ext cx="4605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680" indent="-360680">
              <a:tabLst>
                <a:tab pos="360045" algn="l"/>
              </a:tabLst>
            </a:pPr>
            <a:r>
              <a:rPr lang="en-US" sz="2400" dirty="0">
                <a:solidFill>
                  <a:srgbClr val="660066"/>
                </a:solidFill>
              </a:rPr>
              <a:t>Q: What happens in each iteration?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7882" y="5568767"/>
            <a:ext cx="429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Toggle the MSB of $s0 if $t2 = 1.</a:t>
            </a:r>
            <a:endParaRPr lang="en-SG" sz="2400" dirty="0">
              <a:solidFill>
                <a:srgbClr val="00206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20583" y="818030"/>
            <a:ext cx="3196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0" grpId="0" animBg="1"/>
      <p:bldP spid="11" grpId="0"/>
      <p:bldP spid="13" grpId="0"/>
      <p:bldP spid="14" grpId="0" animBg="1"/>
      <p:bldP spid="15" grpId="0"/>
      <p:bldP spid="17" grpId="0"/>
      <p:bldP spid="22" grpId="0" animBg="1"/>
      <p:bldP spid="23" grpId="0" animBg="1"/>
      <p:bldP spid="24" grpId="0"/>
      <p:bldP spid="25" grpId="0"/>
      <p:bldP spid="20" grpId="0" build="p"/>
      <p:bldP spid="26" grpId="0" animBg="1"/>
      <p:bldP spid="28" grpId="0" animBg="1"/>
      <p:bldP spid="29" grpId="0" animBg="1"/>
      <p:bldP spid="30" grpId="0" build="p"/>
      <p:bldP spid="33" grpId="0"/>
      <p:bldP spid="34" grpId="0" animBg="1"/>
      <p:bldP spid="38" grpId="0"/>
      <p:bldP spid="57" grpId="0" animBg="1"/>
      <p:bldP spid="59" grpId="0"/>
      <p:bldP spid="62" grpId="0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3138" y="1204856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$s0 = 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113748" y="1204856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941626" y="915233"/>
            <a:ext cx="656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MSB</a:t>
            </a:r>
            <a:endParaRPr lang="en-SG" sz="2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33138" y="2158488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$t0 = </a:t>
            </a:r>
            <a:endParaRPr lang="en-SG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233138" y="3306603"/>
            <a:ext cx="1011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$t1 = </a:t>
            </a:r>
            <a:endParaRPr lang="en-SG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163671" y="3313085"/>
            <a:ext cx="669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1000 0000 0000 0000 0000 0000 0000 0000</a:t>
            </a:r>
            <a:endParaRPr lang="en-SG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8778240" y="195947"/>
            <a:ext cx="3076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Example: </a:t>
            </a:r>
            <a:endParaRPr lang="en-US" sz="2800" dirty="0">
              <a:solidFill>
                <a:srgbClr val="0033CC"/>
              </a:solidFill>
            </a:endParaRPr>
          </a:p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13747" y="2168408"/>
            <a:ext cx="62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0 0001010101010101010101010101010</a:t>
            </a:r>
            <a:endParaRPr lang="en-SG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605905" y="4485105"/>
            <a:ext cx="6681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Q: What is the final value of $s0 (in hexadecimal)?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Q5.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7784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$s0 is a 31-bit binary sequence with MSB=0.</a:t>
            </a:r>
            <a:endParaRPr lang="en-SG" sz="2400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77203" y="915233"/>
            <a:ext cx="3664492" cy="32802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  $t0, $s0, $zero</a:t>
            </a:r>
            <a:r>
              <a:rPr lang="en-US" sz="1600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$t1, 0x8000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andi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$t2,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$t2, $zero, </a:t>
            </a: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xor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$s0, $s0, $t1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s:</a:t>
            </a: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srl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$t0, $t0, 1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    </a:t>
            </a:r>
            <a:r>
              <a:rPr lang="en-US" b="1" dirty="0" err="1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lp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  <a:tabLst>
                <a:tab pos="537845" algn="l"/>
                <a:tab pos="1430020" algn="l"/>
              </a:tabLst>
            </a:pPr>
            <a:r>
              <a:rPr lang="en-US" b="1" dirty="0">
                <a:solidFill>
                  <a:srgbClr val="7030A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e:</a:t>
            </a:r>
            <a:endParaRPr lang="en-SG" dirty="0">
              <a:effectLst/>
              <a:latin typeface="Lucida Console" panose="020B060904050402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4536" y="3635166"/>
            <a:ext cx="74805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55554" y="938622"/>
            <a:ext cx="173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31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46178" y="1408354"/>
            <a:ext cx="7188389" cy="2226812"/>
            <a:chOff x="4546178" y="1408354"/>
            <a:chExt cx="7188389" cy="2226812"/>
          </a:xfrm>
        </p:grpSpPr>
        <p:grpSp>
          <p:nvGrpSpPr>
            <p:cNvPr id="20" name="Group 19"/>
            <p:cNvGrpSpPr/>
            <p:nvPr/>
          </p:nvGrpSpPr>
          <p:grpSpPr>
            <a:xfrm>
              <a:off x="4555554" y="1902092"/>
              <a:ext cx="7179013" cy="812843"/>
              <a:chOff x="4396902" y="3308238"/>
              <a:chExt cx="7179013" cy="812843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396902" y="3597861"/>
                <a:ext cx="71790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$s0 = </a:t>
                </a:r>
                <a:r>
                  <a:rPr lang="en-US" sz="2800" dirty="0">
                    <a:solidFill>
                      <a:srgbClr val="006600"/>
                    </a:solidFill>
                  </a:rPr>
                  <a:t>0</a:t>
                </a:r>
                <a:r>
                  <a:rPr lang="en-US" sz="2800" dirty="0"/>
                  <a:t> 0000000000000000000000000011111</a:t>
                </a:r>
                <a:endParaRPr lang="en-SG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097269" y="3308238"/>
                <a:ext cx="656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C00000"/>
                    </a:solidFill>
                  </a:rPr>
                  <a:t>MSB</a:t>
                </a:r>
                <a:endParaRPr lang="en-SG" sz="2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546178" y="2691442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5553" y="3111946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C00000"/>
                  </a:solidFill>
                </a:rPr>
                <a:t>1</a:t>
              </a:r>
              <a:r>
                <a:rPr lang="en-US" sz="2800" dirty="0"/>
                <a:t> 0000000000000000000000000011111</a:t>
              </a:r>
              <a:endParaRPr lang="en-SG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46178" y="1408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90627" y="3855767"/>
            <a:ext cx="30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33CC"/>
                </a:solidFill>
              </a:rPr>
              <a:t>$s0 = 0x0AAAAAAA</a:t>
            </a:r>
            <a:endParaRPr lang="en-SG" sz="2800" dirty="0">
              <a:solidFill>
                <a:srgbClr val="0033CC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46178" y="4371354"/>
            <a:ext cx="7188389" cy="1718928"/>
            <a:chOff x="4546178" y="4371354"/>
            <a:chExt cx="7188389" cy="1718928"/>
          </a:xfrm>
        </p:grpSpPr>
        <p:sp>
          <p:nvSpPr>
            <p:cNvPr id="9" name="TextBox 8"/>
            <p:cNvSpPr txBox="1"/>
            <p:nvPr/>
          </p:nvSpPr>
          <p:spPr>
            <a:xfrm>
              <a:off x="4555554" y="474709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 </a:t>
              </a:r>
              <a:r>
                <a:rPr lang="en-US" sz="2800" dirty="0">
                  <a:solidFill>
                    <a:srgbClr val="006600"/>
                  </a:solidFill>
                </a:rPr>
                <a:t>0</a:t>
              </a:r>
              <a:r>
                <a:rPr lang="en-US" sz="2800" dirty="0"/>
                <a:t> 0001010101010101010101010101010</a:t>
              </a:r>
              <a:endParaRPr lang="en-SG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46178" y="437135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Before:</a:t>
              </a:r>
              <a:endParaRPr lang="en-SG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46178" y="5175414"/>
              <a:ext cx="13305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After:</a:t>
              </a:r>
              <a:endParaRPr lang="en-SG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55554" y="5567062"/>
              <a:ext cx="71790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$s0 =</a:t>
              </a:r>
              <a:r>
                <a:rPr lang="en-US" sz="2800" dirty="0">
                  <a:solidFill>
                    <a:srgbClr val="C00000"/>
                  </a:solidFill>
                </a:rPr>
                <a:t> 0 </a:t>
              </a:r>
              <a:r>
                <a:rPr lang="en-US" sz="2800" dirty="0"/>
                <a:t>0001010101010101010101010101010</a:t>
              </a:r>
              <a:endParaRPr lang="en-SG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82476" y="312894"/>
            <a:ext cx="254752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Summary</a:t>
            </a:r>
            <a:endParaRPr lang="en-SG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6233573" y="1555455"/>
            <a:ext cx="5099149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Odd number of 1’s in $s0: MSB </a:t>
            </a:r>
            <a:r>
              <a:rPr lang="en-US" sz="2400" dirty="0">
                <a:sym typeface="Wingdings" panose="05000000000000000000" pitchFamily="2" charset="2"/>
              </a:rPr>
              <a:t> 1</a:t>
            </a:r>
            <a:endParaRPr lang="en-SG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325698" y="4328391"/>
            <a:ext cx="5104302" cy="461665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Even number of 1’s in $s0: MSB </a:t>
            </a:r>
            <a:r>
              <a:rPr lang="en-US" sz="2400" dirty="0">
                <a:sym typeface="Wingdings" panose="05000000000000000000" pitchFamily="2" charset="2"/>
              </a:rPr>
              <a:t> 0</a:t>
            </a:r>
            <a:r>
              <a:rPr lang="en-US" sz="2400" dirty="0"/>
              <a:t>.</a:t>
            </a:r>
            <a:endParaRPr lang="en-SG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769" y="4371354"/>
            <a:ext cx="3136250" cy="1569660"/>
          </a:xfrm>
          <a:prstGeom prst="rect">
            <a:avLst/>
          </a:prstGeom>
          <a:solidFill>
            <a:srgbClr val="66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is known as </a:t>
            </a:r>
            <a:r>
              <a:rPr lang="en-US" sz="2400" dirty="0">
                <a:solidFill>
                  <a:srgbClr val="C00000"/>
                </a:solidFill>
              </a:rPr>
              <a:t>odd parity bit</a:t>
            </a:r>
            <a:r>
              <a:rPr lang="en-US" sz="2400" dirty="0"/>
              <a:t> scheme.</a:t>
            </a:r>
            <a:endParaRPr lang="en-US" sz="2400" dirty="0"/>
          </a:p>
          <a:p>
            <a:pPr algn="ctr"/>
            <a:r>
              <a:rPr lang="en-US" sz="2400" dirty="0"/>
              <a:t>(Even parity bit scheme defined similarly.)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  <a:endParaRPr lang="en-SG" sz="6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2575" y="310204"/>
            <a:ext cx="10518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Bitwise operations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775701" y="1521656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| (bitwise OR)</a:t>
            </a:r>
            <a:endParaRPr lang="en-S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775700" y="2254969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&amp; (bitwise AND)</a:t>
            </a:r>
            <a:endParaRPr lang="en-S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5700" y="2930631"/>
            <a:ext cx="264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^ (bitwise XOR)</a:t>
            </a:r>
            <a:endParaRPr lang="en-SG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1775700" y="3614449"/>
            <a:ext cx="3065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~ (1’s complement)</a:t>
            </a:r>
            <a:endParaRPr lang="en-SG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775700" y="4347762"/>
            <a:ext cx="26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&lt;&lt; (left shift)</a:t>
            </a:r>
            <a:endParaRPr lang="en-S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775700" y="4971448"/>
            <a:ext cx="2645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&gt;&gt; (right shift)</a:t>
            </a:r>
            <a:endParaRPr lang="en-SG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25788" y="304532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= 5;</a:t>
            </a:r>
            <a:endParaRPr lang="en-SG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229296" y="315876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5788" y="776235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 = 22;</a:t>
            </a:r>
            <a:endParaRPr lang="en-SG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229296" y="799158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00010110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25787" y="1521656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a|b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4625786" y="2217523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a&amp;b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4625786" y="2871243"/>
            <a:ext cx="124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a^b</a:t>
            </a:r>
            <a:r>
              <a:rPr lang="en-US" sz="2800" dirty="0"/>
              <a:t> </a:t>
            </a:r>
            <a:endParaRPr lang="en-SG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4840942" y="3614449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~a</a:t>
            </a:r>
            <a:endParaRPr lang="en-SG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4840942" y="4302681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b&lt;&lt;2</a:t>
            </a:r>
            <a:endParaRPr lang="en-SG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840942" y="4915428"/>
            <a:ext cx="925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b&gt;&gt;3</a:t>
            </a:r>
            <a:endParaRPr lang="en-SG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229295" y="1590723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00010111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29294" y="2254969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00000100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229293" y="2919215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00010011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29293" y="3583461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11111010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38386" y="4315595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010110</a:t>
            </a:r>
            <a:r>
              <a:rPr lang="en-US" sz="2800" dirty="0">
                <a:solidFill>
                  <a:srgbClr val="C00000"/>
                </a:solidFill>
              </a:rPr>
              <a:t>00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38386" y="4966270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000</a:t>
            </a:r>
            <a:r>
              <a:rPr lang="en-US" sz="2800" dirty="0">
                <a:solidFill>
                  <a:srgbClr val="0033CC"/>
                </a:solidFill>
              </a:rPr>
              <a:t>00010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30942" y="4347762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(22×4 = 88)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363197" y="4966270"/>
            <a:ext cx="20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(22÷8 = 2)</a:t>
            </a:r>
            <a:endParaRPr lang="en-SG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9859" y="310204"/>
            <a:ext cx="41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dirty="0">
                <a:solidFill>
                  <a:srgbClr val="C00000"/>
                </a:solidFill>
              </a:rPr>
              <a:t>? :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5468" y="935915"/>
            <a:ext cx="6884895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rgbClr val="0033CC"/>
                </a:solidFill>
              </a:rPr>
              <a:t>Conditional operator</a:t>
            </a:r>
            <a:endParaRPr lang="en-US" sz="2800" dirty="0">
              <a:solidFill>
                <a:srgbClr val="0033CC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/>
              <a:t>	</a:t>
            </a:r>
            <a:r>
              <a:rPr lang="en-US" sz="2800" dirty="0"/>
              <a:t>condition </a:t>
            </a:r>
            <a:r>
              <a:rPr lang="en-US" sz="2800" dirty="0">
                <a:solidFill>
                  <a:srgbClr val="C00000"/>
                </a:solidFill>
              </a:rPr>
              <a:t>?</a:t>
            </a:r>
            <a:r>
              <a:rPr lang="en-US" sz="2800" dirty="0"/>
              <a:t> true-part 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r>
              <a:rPr lang="en-US" sz="2800" dirty="0"/>
              <a:t> false-false</a:t>
            </a:r>
            <a:endParaRPr lang="en-SG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1034527" y="2185595"/>
            <a:ext cx="86365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If the condition is true, it returns the true-part value; otherwise, it returns the false-part value.</a:t>
            </a:r>
            <a:endParaRPr lang="en-SG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1122575" y="3358331"/>
            <a:ext cx="419170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Example:</a:t>
            </a:r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Lucida Console" panose="020B0609040504020204" pitchFamily="49" charset="0"/>
              </a:rPr>
              <a:t>int</a:t>
            </a:r>
            <a:r>
              <a:rPr lang="en-US" sz="2000" dirty="0">
                <a:latin typeface="Lucida Console" panose="020B0609040504020204" pitchFamily="49" charset="0"/>
              </a:rPr>
              <a:t> a, b, c;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…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Lucida Console" panose="020B0609040504020204" pitchFamily="49" charset="0"/>
              </a:rPr>
              <a:t>c = (a&gt;b ? a+100 : b-10);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3505" y="3689682"/>
            <a:ext cx="518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a=12, b=34, then c becomes … 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473505" y="4297647"/>
            <a:ext cx="518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a=34, b=12, then c becomes …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10378992" y="3689682"/>
            <a:ext cx="83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24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78991" y="4297647"/>
            <a:ext cx="83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134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16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Swapping.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27061" y="214058"/>
            <a:ext cx="450392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latin typeface="Lucida Console" panose="020B0609040504020204" pitchFamily="49" charset="0"/>
              </a:rPr>
              <a:t>void swap(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*a, 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*b) {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 err="1">
                <a:latin typeface="Lucida Console" panose="020B0609040504020204" pitchFamily="49" charset="0"/>
              </a:rPr>
              <a:t>int</a:t>
            </a:r>
            <a:r>
              <a:rPr lang="en-SG" sz="2000" dirty="0">
                <a:latin typeface="Lucida Console" panose="020B0609040504020204" pitchFamily="49" charset="0"/>
              </a:rPr>
              <a:t> t = *a;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SG" sz="2000" dirty="0">
                <a:latin typeface="Lucida Console" panose="020B0609040504020204" pitchFamily="49" charset="0"/>
              </a:rPr>
              <a:t>	*a = *b;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SG" sz="2000" dirty="0">
                <a:latin typeface="Lucida Console" panose="020B0609040504020204" pitchFamily="49" charset="0"/>
              </a:rPr>
              <a:t>	*b = t;</a:t>
            </a:r>
            <a:endParaRPr lang="en-SG" sz="2000" dirty="0">
              <a:latin typeface="Lucida Console" panose="020B0609040504020204" pitchFamily="49" charset="0"/>
            </a:endParaRPr>
          </a:p>
          <a:p>
            <a:r>
              <a:rPr lang="en-SG" sz="2000" dirty="0">
                <a:latin typeface="Lucida Console" panose="020B0609040504020204" pitchFamily="49" charset="0"/>
              </a:rPr>
              <a:t>}</a:t>
            </a:r>
            <a:endParaRPr lang="en-SG" sz="2000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450" y="2159631"/>
            <a:ext cx="546253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void swap(</a:t>
            </a:r>
            <a:r>
              <a:rPr lang="en-SG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*a, </a:t>
            </a:r>
            <a:r>
              <a:rPr lang="en-SG" sz="24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int</a:t>
            </a:r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 *b) {</a:t>
            </a:r>
            <a:endParaRPr lang="en-SG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*a = *a ^ *b;</a:t>
            </a:r>
            <a:endParaRPr lang="en-SG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*b = *a ^ *b;</a:t>
            </a:r>
            <a:endParaRPr lang="en-SG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	*a = *a ^ *b;</a:t>
            </a:r>
            <a:endParaRPr lang="en-SG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SG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}</a:t>
            </a:r>
            <a:endParaRPr lang="en-SG" sz="24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5497" y="2124190"/>
            <a:ext cx="25528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x = 5;</a:t>
            </a:r>
            <a:endParaRPr lang="en-US" sz="2800" dirty="0"/>
          </a:p>
          <a:p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y = 22;</a:t>
            </a:r>
            <a:endParaRPr lang="en-US" sz="2800" dirty="0"/>
          </a:p>
          <a:p>
            <a:r>
              <a:rPr lang="en-US" sz="2800" dirty="0"/>
              <a:t>  swap(&amp;x, &amp;y);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8757899" y="2450760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57899" y="2934042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0000…00010110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3374" y="4098710"/>
            <a:ext cx="8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*a</a:t>
            </a:r>
            <a:endParaRPr lang="en-SG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53374" y="5236927"/>
            <a:ext cx="830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*b</a:t>
            </a:r>
            <a:endParaRPr lang="en-SG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769526" y="4108392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0000…00000101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88572" y="5244117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0000…00010110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21" name="Arrow: Right 6"/>
          <p:cNvSpPr/>
          <p:nvPr/>
        </p:nvSpPr>
        <p:spPr>
          <a:xfrm>
            <a:off x="233706" y="2583212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/>
          <p:cNvSpPr txBox="1"/>
          <p:nvPr/>
        </p:nvSpPr>
        <p:spPr>
          <a:xfrm>
            <a:off x="6769525" y="4461647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0000…00010011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88572" y="5554383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6600"/>
                </a:solidFill>
              </a:rPr>
              <a:t>0000…00000101</a:t>
            </a:r>
            <a:endParaRPr lang="en-SG" sz="2800" dirty="0">
              <a:solidFill>
                <a:srgbClr val="00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69524" y="4806174"/>
            <a:ext cx="2918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33CC"/>
                </a:solidFill>
              </a:rPr>
              <a:t>0000…00010110</a:t>
            </a:r>
            <a:endParaRPr lang="en-SG" sz="2800" dirty="0">
              <a:solidFill>
                <a:srgbClr val="0033CC"/>
              </a:solidFill>
            </a:endParaRPr>
          </a:p>
        </p:txBody>
      </p:sp>
      <p:sp>
        <p:nvSpPr>
          <p:cNvPr id="25" name="Arrow: Right 6"/>
          <p:cNvSpPr/>
          <p:nvPr/>
        </p:nvSpPr>
        <p:spPr>
          <a:xfrm>
            <a:off x="221200" y="2917736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6"/>
          <p:cNvSpPr/>
          <p:nvPr/>
        </p:nvSpPr>
        <p:spPr>
          <a:xfrm>
            <a:off x="233706" y="3328104"/>
            <a:ext cx="527540" cy="25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6861400" y="4370002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861400" y="5505727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861400" y="4723257"/>
            <a:ext cx="27733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74171" y="4237142"/>
            <a:ext cx="4854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this code saves a temporary variable, why not always use this method? What are the constraints of this method?</a:t>
            </a:r>
            <a:endParaRPr lang="en-SG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1" grpId="0"/>
      <p:bldP spid="13" grpId="0"/>
      <p:bldP spid="15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2622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(a) 	Set bits 2, 8, 9, 14 and 16 of </a:t>
            </a:r>
            <a:r>
              <a:rPr lang="en-SG" sz="3200" i="1" dirty="0"/>
              <a:t>b</a:t>
            </a:r>
            <a:r>
              <a:rPr lang="en-SG" sz="3200" dirty="0"/>
              <a:t> to 1. Leave the other bits unchanged.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98286" y="1551980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395" algn="l"/>
              </a:tabLst>
            </a:pPr>
            <a:r>
              <a:rPr lang="en-SG" sz="3200" dirty="0"/>
              <a:t>Example: Before</a:t>
            </a:r>
            <a:endParaRPr lang="en-SG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/>
              <a:t>0</a:t>
            </a:r>
            <a:r>
              <a:rPr lang="en-US" sz="3200" dirty="0"/>
              <a:t>0</a:t>
            </a:r>
            <a:r>
              <a:rPr lang="en-US" sz="3200" u="sng" dirty="0"/>
              <a:t>1</a:t>
            </a:r>
            <a:r>
              <a:rPr lang="en-US" sz="3200" dirty="0"/>
              <a:t>1011</a:t>
            </a:r>
            <a:r>
              <a:rPr lang="en-US" sz="3200" u="sng" dirty="0"/>
              <a:t>01</a:t>
            </a:r>
            <a:r>
              <a:rPr lang="en-US" sz="3200" dirty="0"/>
              <a:t>00100</a:t>
            </a:r>
            <a:r>
              <a:rPr lang="en-US" sz="3200" u="sng" dirty="0"/>
              <a:t>0</a:t>
            </a:r>
            <a:r>
              <a:rPr lang="en-US" sz="3200" dirty="0"/>
              <a:t>01.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855286" y="2506827"/>
            <a:ext cx="690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395" algn="l"/>
              </a:tabLst>
            </a:pPr>
            <a:r>
              <a:rPr lang="en-US" sz="2800" dirty="0"/>
              <a:t>(Bits 2, 8, 9, 14 and 16 are underlined.)</a:t>
            </a:r>
            <a:endParaRPr lang="en-SG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75382" y="3430897"/>
            <a:ext cx="8660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395" algn="l"/>
              </a:tabLst>
            </a:pPr>
            <a:r>
              <a:rPr lang="en-SG" sz="3200" dirty="0"/>
              <a:t>After</a:t>
            </a:r>
            <a:endParaRPr lang="en-SG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001100000111000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1011</a:t>
            </a:r>
            <a:r>
              <a:rPr lang="en-US" sz="3200" u="sng" dirty="0">
                <a:solidFill>
                  <a:srgbClr val="C00000"/>
                </a:solidFill>
              </a:rPr>
              <a:t>11</a:t>
            </a:r>
            <a:r>
              <a:rPr lang="en-US" sz="3200" dirty="0"/>
              <a:t>00100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01.</a:t>
            </a:r>
            <a:endParaRPr lang="en-SG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48118" y="4707994"/>
            <a:ext cx="699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51612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	# set bit 16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2286000" algn="l"/>
                <a:tab pos="4462145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0b0100001100000100</a:t>
            </a:r>
            <a:r>
              <a:rPr lang="en-US" sz="2400" dirty="0">
                <a:solidFill>
                  <a:srgbClr val="0000FF"/>
                </a:solidFill>
              </a:rPr>
              <a:t>	# set bits 14,9,8,2.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/>
              <a:t>or 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s1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582967" y="451493"/>
            <a:ext cx="1755593" cy="1200329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Recall: </a:t>
            </a:r>
            <a:endParaRPr lang="en-US" sz="2400" dirty="0"/>
          </a:p>
          <a:p>
            <a:pPr marL="0" lvl="1">
              <a:tabLst>
                <a:tab pos="172720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0 = </a:t>
            </a:r>
            <a:r>
              <a:rPr lang="en-US" sz="2400" i="1" dirty="0"/>
              <a:t>x</a:t>
            </a:r>
            <a:endParaRPr lang="en-US" sz="2400" i="1" dirty="0"/>
          </a:p>
          <a:p>
            <a:pPr marL="0" lvl="1">
              <a:tabLst>
                <a:tab pos="172720" algn="l"/>
              </a:tabLst>
            </a:pPr>
            <a:r>
              <a:rPr lang="en-US" sz="2400" dirty="0"/>
              <a:t>	</a:t>
            </a:r>
            <a:r>
              <a:rPr lang="en-US" sz="2400" i="1" dirty="0"/>
              <a:t>x</a:t>
            </a:r>
            <a:r>
              <a:rPr lang="en-US" sz="2400" dirty="0"/>
              <a:t> OR 1 =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(b) 	Copy over bits 1, 3 and 7 of </a:t>
            </a:r>
            <a:r>
              <a:rPr lang="en-SG" sz="3200" i="1" dirty="0"/>
              <a:t>b </a:t>
            </a:r>
            <a:r>
              <a:rPr lang="en-SG" sz="3200" dirty="0"/>
              <a:t>into </a:t>
            </a:r>
            <a:r>
              <a:rPr lang="en-SG" sz="3200" i="1" dirty="0"/>
              <a:t>a</a:t>
            </a:r>
            <a:r>
              <a:rPr lang="en-SG" sz="3200" dirty="0"/>
              <a:t>, without changing any other bits of </a:t>
            </a:r>
            <a:r>
              <a:rPr lang="en-SG" sz="3200" i="1" dirty="0"/>
              <a:t>a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98286" y="1551980"/>
            <a:ext cx="9820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395" algn="l"/>
              </a:tabLst>
            </a:pPr>
            <a:r>
              <a:rPr lang="en-SG" sz="3200" dirty="0"/>
              <a:t>Example: Before </a:t>
            </a:r>
            <a:r>
              <a:rPr lang="en-SG" sz="2400" dirty="0"/>
              <a:t>(assume that the most significant 24 bits are all zeroes)</a:t>
            </a:r>
            <a:endParaRPr lang="en-SG" sz="24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0 0 1 0 1 0 1 0.</a:t>
            </a:r>
            <a:endParaRPr lang="en-SG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  <a:endParaRPr lang="en-S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75383" y="3430897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395" algn="l"/>
              </a:tabLst>
            </a:pPr>
            <a:r>
              <a:rPr lang="en-SG" sz="3200" dirty="0"/>
              <a:t>After</a:t>
            </a:r>
            <a:endParaRPr lang="en-SG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a</a:t>
            </a:r>
            <a:r>
              <a:rPr lang="en-US" sz="3200" dirty="0"/>
              <a:t> = 0 0 … 0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0 1 0 </a:t>
            </a:r>
            <a:r>
              <a:rPr lang="en-US" sz="3200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0 </a:t>
            </a:r>
            <a:r>
              <a:rPr lang="en-US" sz="3200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0.</a:t>
            </a:r>
            <a:endParaRPr lang="en-SG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6656833" y="2819098"/>
            <a:ext cx="496519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6600"/>
                </a:solidFill>
              </a:rPr>
              <a:t>andi</a:t>
            </a:r>
            <a:r>
              <a:rPr lang="en-US" sz="2400" dirty="0">
                <a:solidFill>
                  <a:srgbClr val="006600"/>
                </a:solidFill>
              </a:rPr>
              <a:t> 	$</a:t>
            </a:r>
            <a:r>
              <a:rPr lang="en-US" sz="2400" dirty="0" err="1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0b0000000010001010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lui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0b1111111111111111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ori</a:t>
            </a:r>
            <a:r>
              <a:rPr lang="en-US" sz="2400" dirty="0">
                <a:solidFill>
                  <a:srgbClr val="0000FF"/>
                </a:solidFill>
              </a:rPr>
              <a:t> 	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t1</a:t>
            </a:r>
            <a:r>
              <a:rPr lang="en-US" sz="2400" dirty="0">
                <a:solidFill>
                  <a:srgbClr val="0000FF"/>
                </a:solidFill>
              </a:rPr>
              <a:t>, </a:t>
            </a:r>
            <a:r>
              <a:rPr lang="en-US" sz="2400" dirty="0" err="1">
                <a:solidFill>
                  <a:srgbClr val="0000FF"/>
                </a:solidFill>
              </a:rPr>
              <a:t>0b1111111101110101</a:t>
            </a:r>
            <a:r>
              <a:rPr lang="en-US" sz="2400" dirty="0">
                <a:solidFill>
                  <a:srgbClr val="0000FF"/>
                </a:solidFill>
              </a:rPr>
              <a:t>	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>
                <a:solidFill>
                  <a:srgbClr val="7030A0"/>
                </a:solidFill>
              </a:rPr>
              <a:t>and  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682625" algn="l"/>
                <a:tab pos="2286000" algn="l"/>
                <a:tab pos="3886200" algn="l"/>
              </a:tabLst>
            </a:pPr>
            <a:r>
              <a:rPr lang="en-US" sz="2400" dirty="0"/>
              <a:t>or     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s0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583059" y="244387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  <a:endParaRPr lang="en-US" sz="2000" dirty="0"/>
          </a:p>
          <a:p>
            <a:pPr marL="0" lvl="1">
              <a:tabLst>
                <a:tab pos="17272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0 = 0</a:t>
            </a:r>
            <a:endParaRPr lang="en-US" sz="2000" dirty="0"/>
          </a:p>
          <a:p>
            <a:pPr marL="0" lvl="1">
              <a:tabLst>
                <a:tab pos="17272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AND 1 = </a:t>
            </a:r>
            <a:r>
              <a:rPr lang="en-US" sz="2000" i="1" dirty="0"/>
              <a:t>x</a:t>
            </a:r>
            <a:endParaRPr lang="en-US" sz="2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341919" y="244387"/>
            <a:ext cx="1481273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  <a:endParaRPr lang="en-US" sz="2000" dirty="0"/>
          </a:p>
          <a:p>
            <a:pPr marL="0" lvl="1">
              <a:tabLst>
                <a:tab pos="17272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0 = </a:t>
            </a:r>
            <a:r>
              <a:rPr lang="en-US" sz="2000" i="1" dirty="0"/>
              <a:t>x</a:t>
            </a:r>
            <a:endParaRPr lang="en-US" sz="2000" i="1" dirty="0"/>
          </a:p>
          <a:p>
            <a:pPr marL="0" lvl="1">
              <a:tabLst>
                <a:tab pos="17272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OR 1 = 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98286" y="260234"/>
            <a:ext cx="80134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725" indent="-720725"/>
            <a:r>
              <a:rPr lang="en-SG" sz="3200" dirty="0"/>
              <a:t>(c) 	Make bits 2, 4 and 8 of </a:t>
            </a:r>
            <a:r>
              <a:rPr lang="en-SG" sz="3200" i="1" dirty="0"/>
              <a:t>c</a:t>
            </a:r>
            <a:r>
              <a:rPr lang="en-SG" sz="3200" dirty="0"/>
              <a:t> the inverse of bits 1, 3 and 7 of </a:t>
            </a:r>
            <a:r>
              <a:rPr lang="en-SG" sz="3200" i="1" dirty="0"/>
              <a:t>b</a:t>
            </a:r>
            <a:r>
              <a:rPr lang="en-SG" sz="3200" dirty="0"/>
              <a:t>.</a:t>
            </a:r>
            <a:endParaRPr lang="en-SG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98286" y="1551980"/>
            <a:ext cx="8497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395" algn="l"/>
              </a:tabLst>
            </a:pPr>
            <a:r>
              <a:rPr lang="en-SG" sz="3200" dirty="0"/>
              <a:t>Example: Before </a:t>
            </a:r>
            <a:r>
              <a:rPr lang="en-SG" sz="2400" dirty="0"/>
              <a:t>(assume that the … part are all zeroes)</a:t>
            </a:r>
            <a:endParaRPr lang="en-SG" sz="24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  <a:endParaRPr lang="en-US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c</a:t>
            </a:r>
            <a:r>
              <a:rPr lang="en-US" sz="3200" dirty="0"/>
              <a:t> = 0 0 … 0 </a:t>
            </a:r>
            <a:r>
              <a:rPr lang="en-US" sz="3200" u="sng" dirty="0"/>
              <a:t>1</a:t>
            </a:r>
            <a:r>
              <a:rPr lang="en-US" sz="3200" dirty="0"/>
              <a:t> 0 0 1 </a:t>
            </a:r>
            <a:r>
              <a:rPr lang="en-US" sz="3200" u="sng" dirty="0"/>
              <a:t>0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1 0.</a:t>
            </a:r>
            <a:endParaRPr lang="en-S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75383" y="3430897"/>
            <a:ext cx="5107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0395" algn="l"/>
              </a:tabLst>
            </a:pPr>
            <a:r>
              <a:rPr lang="en-SG" sz="3200" dirty="0"/>
              <a:t>After</a:t>
            </a:r>
            <a:endParaRPr lang="en-SG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b</a:t>
            </a:r>
            <a:r>
              <a:rPr lang="en-US" sz="3200" dirty="0"/>
              <a:t> = 0 0 … 0 0 </a:t>
            </a:r>
            <a:r>
              <a:rPr lang="en-US" sz="3200" u="sng" dirty="0"/>
              <a:t>1</a:t>
            </a:r>
            <a:r>
              <a:rPr lang="en-US" sz="3200" dirty="0"/>
              <a:t> 1 0 1 </a:t>
            </a:r>
            <a:r>
              <a:rPr lang="en-US" sz="3200" u="sng" dirty="0"/>
              <a:t>1</a:t>
            </a:r>
            <a:r>
              <a:rPr lang="en-US" sz="3200" dirty="0"/>
              <a:t> 1 </a:t>
            </a:r>
            <a:r>
              <a:rPr lang="en-US" sz="3200" u="sng" dirty="0"/>
              <a:t>0</a:t>
            </a:r>
            <a:r>
              <a:rPr lang="en-US" sz="3200" dirty="0"/>
              <a:t> 0.</a:t>
            </a:r>
            <a:endParaRPr lang="en-US" sz="3200" dirty="0"/>
          </a:p>
          <a:p>
            <a:pPr>
              <a:tabLst>
                <a:tab pos="620395" algn="l"/>
              </a:tabLst>
            </a:pPr>
            <a:r>
              <a:rPr lang="en-US" sz="3200" i="1" dirty="0"/>
              <a:t>c</a:t>
            </a:r>
            <a:r>
              <a:rPr lang="en-US" sz="3200" dirty="0"/>
              <a:t> = 0 0 … 0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0 0 1 </a:t>
            </a:r>
            <a:r>
              <a:rPr lang="en-US" sz="3200" u="sng" dirty="0">
                <a:solidFill>
                  <a:srgbClr val="C00000"/>
                </a:solidFill>
              </a:rPr>
              <a:t>0</a:t>
            </a:r>
            <a:r>
              <a:rPr lang="en-US" sz="3200" dirty="0"/>
              <a:t> 1 </a:t>
            </a:r>
            <a:r>
              <a:rPr lang="en-US" sz="3200" u="sng" dirty="0">
                <a:solidFill>
                  <a:srgbClr val="C00000"/>
                </a:solidFill>
              </a:rPr>
              <a:t>1</a:t>
            </a:r>
            <a:r>
              <a:rPr lang="en-US" sz="3200" dirty="0"/>
              <a:t> 1 0.</a:t>
            </a:r>
            <a:endParaRPr lang="en-SG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9442595" y="240406"/>
            <a:ext cx="1676510" cy="1015663"/>
          </a:xfrm>
          <a:prstGeom prst="rect">
            <a:avLst/>
          </a:prstGeom>
          <a:solidFill>
            <a:srgbClr val="CCECFF"/>
          </a:solidFill>
          <a:ln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Recall: </a:t>
            </a:r>
            <a:endParaRPr lang="en-US" sz="2000" dirty="0"/>
          </a:p>
          <a:p>
            <a:pPr marL="0" lvl="1">
              <a:tabLst>
                <a:tab pos="17272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0 = </a:t>
            </a:r>
            <a:r>
              <a:rPr lang="en-US" sz="2000" i="1" dirty="0"/>
              <a:t>x</a:t>
            </a:r>
            <a:endParaRPr lang="en-US" sz="2000" i="1" dirty="0"/>
          </a:p>
          <a:p>
            <a:pPr marL="0" lvl="1">
              <a:tabLst>
                <a:tab pos="172720" algn="l"/>
              </a:tabLst>
            </a:pPr>
            <a:r>
              <a:rPr lang="en-US" sz="2000" dirty="0"/>
              <a:t>	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1 = </a:t>
            </a:r>
            <a:r>
              <a:rPr lang="en-US" sz="2000" i="1" dirty="0"/>
              <a:t>x'</a:t>
            </a:r>
            <a:endParaRPr lang="en-US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56833" y="2819098"/>
            <a:ext cx="496519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886200" algn="l"/>
              </a:tabLst>
            </a:pPr>
            <a:r>
              <a:rPr lang="en-US" sz="2400" dirty="0" err="1">
                <a:solidFill>
                  <a:srgbClr val="006600"/>
                </a:solidFill>
              </a:rPr>
              <a:t>xori</a:t>
            </a:r>
            <a:r>
              <a:rPr lang="en-US" sz="2400" dirty="0">
                <a:solidFill>
                  <a:srgbClr val="006600"/>
                </a:solidFill>
              </a:rPr>
              <a:t>  $</a:t>
            </a:r>
            <a:r>
              <a:rPr lang="en-US" sz="2400" dirty="0" err="1">
                <a:solidFill>
                  <a:srgbClr val="006600"/>
                </a:solidFill>
              </a:rPr>
              <a:t>t0</a:t>
            </a:r>
            <a:r>
              <a:rPr lang="en-US" sz="2400" dirty="0">
                <a:solidFill>
                  <a:srgbClr val="006600"/>
                </a:solidFill>
              </a:rPr>
              <a:t>, $</a:t>
            </a:r>
            <a:r>
              <a:rPr lang="en-US" sz="2400" dirty="0" err="1">
                <a:solidFill>
                  <a:srgbClr val="006600"/>
                </a:solidFill>
              </a:rPr>
              <a:t>s1</a:t>
            </a:r>
            <a:r>
              <a:rPr lang="en-US" sz="2400" dirty="0">
                <a:solidFill>
                  <a:srgbClr val="006600"/>
                </a:solidFill>
              </a:rPr>
              <a:t>, </a:t>
            </a:r>
            <a:r>
              <a:rPr lang="en-US" sz="2400" dirty="0" err="1">
                <a:solidFill>
                  <a:srgbClr val="006600"/>
                </a:solidFill>
              </a:rPr>
              <a:t>0b10001010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7030A0"/>
                </a:solidFill>
              </a:rPr>
              <a:t>andi</a:t>
            </a:r>
            <a:r>
              <a:rPr lang="en-US" sz="2400" dirty="0">
                <a:solidFill>
                  <a:srgbClr val="7030A0"/>
                </a:solidFill>
              </a:rPr>
              <a:t> 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$</a:t>
            </a:r>
            <a:r>
              <a:rPr lang="en-US" sz="2400" dirty="0" err="1">
                <a:solidFill>
                  <a:srgbClr val="7030A0"/>
                </a:solidFill>
              </a:rPr>
              <a:t>t0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0b10001010</a:t>
            </a:r>
            <a:endParaRPr lang="en-US" sz="2400" dirty="0">
              <a:solidFill>
                <a:srgbClr val="7030A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rgbClr val="0000FF"/>
                </a:solidFill>
              </a:rPr>
              <a:t>sll</a:t>
            </a:r>
            <a:r>
              <a:rPr lang="en-US" sz="2400" dirty="0">
                <a:solidFill>
                  <a:srgbClr val="0000FF"/>
                </a:solidFill>
              </a:rPr>
              <a:t>    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$</a:t>
            </a:r>
            <a:r>
              <a:rPr lang="en-US" sz="2400" dirty="0" err="1">
                <a:solidFill>
                  <a:srgbClr val="0000FF"/>
                </a:solidFill>
              </a:rPr>
              <a:t>t0</a:t>
            </a:r>
            <a:r>
              <a:rPr lang="en-US" sz="2400" dirty="0">
                <a:solidFill>
                  <a:srgbClr val="0000FF"/>
                </a:solidFill>
              </a:rPr>
              <a:t>, 1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lui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0b1111111111111111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ori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, $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t1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0b1111111011101011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and   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s2</a:t>
            </a:r>
            <a:r>
              <a:rPr lang="en-US" sz="2400" dirty="0">
                <a:solidFill>
                  <a:srgbClr val="C00000"/>
                </a:solidFill>
              </a:rPr>
              <a:t>, $</a:t>
            </a:r>
            <a:r>
              <a:rPr lang="en-US" sz="2400" dirty="0" err="1">
                <a:solidFill>
                  <a:srgbClr val="C00000"/>
                </a:solidFill>
              </a:rPr>
              <a:t>t1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tabLst>
                <a:tab pos="2286000" algn="l"/>
                <a:tab pos="3886200" algn="l"/>
              </a:tabLst>
            </a:pPr>
            <a:r>
              <a:rPr lang="en-US" sz="2400" dirty="0"/>
              <a:t>or      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s2</a:t>
            </a:r>
            <a:r>
              <a:rPr lang="en-US" sz="2400" dirty="0"/>
              <a:t>, $</a:t>
            </a:r>
            <a:r>
              <a:rPr lang="en-US" sz="2400" dirty="0" err="1"/>
              <a:t>t0</a:t>
            </a:r>
            <a:r>
              <a:rPr lang="en-US" sz="2400" dirty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4205" indent="-624205"/>
            <a:r>
              <a:rPr lang="en-SG" sz="3200" dirty="0"/>
              <a:t>(a)	c = a + b</a:t>
            </a:r>
            <a:endParaRPr lang="en-SG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1669415"/>
            <a:ext cx="2508250" cy="49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Q4.</a:t>
            </a:r>
            <a:endParaRPr lang="en-SG" sz="28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8286" y="260234"/>
            <a:ext cx="10896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4205" indent="-624205"/>
            <a:r>
              <a:rPr lang="en-SG" sz="3200" dirty="0"/>
              <a:t>(b)	d = a + b - c</a:t>
            </a:r>
            <a:endParaRPr lang="en-SG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550" y="1798320"/>
            <a:ext cx="3756660" cy="700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4121</Words>
  <Application>WPS Presentation</Application>
  <PresentationFormat>Widescreen</PresentationFormat>
  <Paragraphs>383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Trebuchet MS</vt:lpstr>
      <vt:lpstr>Lucida Console</vt:lpstr>
      <vt:lpstr>Calibri Light</vt:lpstr>
      <vt:lpstr>Microsoft YaHei</vt:lpstr>
      <vt:lpstr>Droid Sans Fallback</vt:lpstr>
      <vt:lpstr>Arial Unicode MS</vt:lpstr>
      <vt:lpstr>Times New Roman</vt:lpstr>
      <vt:lpstr>Retrospect</vt:lpstr>
      <vt:lpstr>CS2100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yujie</cp:lastModifiedBy>
  <cp:revision>294</cp:revision>
  <cp:lastPrinted>2023-01-30T05:19:22Z</cp:lastPrinted>
  <dcterms:created xsi:type="dcterms:W3CDTF">2023-01-30T05:19:22Z</dcterms:created>
  <dcterms:modified xsi:type="dcterms:W3CDTF">2023-01-30T05:19:22Z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