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Lst>
  <p:sldSz cx="9144000" cy="5143500" type="screen16x9"/>
  <p:notesSz cx="6858000" cy="9144000"/>
  <p:embeddedFontLst>
    <p:embeddedFont>
      <p:font typeface="Calibri" panose="020F0502020204030204" pitchFamily="34" charset="0"/>
      <p:regular r:id="rId174"/>
      <p:bold r:id="rId175"/>
      <p:italic r:id="rId176"/>
      <p:boldItalic r:id="rId177"/>
    </p:embeddedFont>
    <p:embeddedFont>
      <p:font typeface="Consolas" panose="020B0609020204030204" pitchFamily="49" charset="0"/>
      <p:regular r:id="rId178"/>
      <p:bold r:id="rId179"/>
      <p:italic r:id="rId180"/>
      <p:boldItalic r:id="rId181"/>
    </p:embeddedFont>
    <p:embeddedFont>
      <p:font typeface="Roboto" panose="02010600030101010101" charset="0"/>
      <p:regular r:id="rId182"/>
      <p:bold r:id="rId183"/>
      <p:italic r:id="rId184"/>
      <p:boldItalic r:id="rId1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6" roundtripDataSignature="AMtx7mj/LlabFiKlM3HYPZczem1hhdA2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font" Target="fonts/font8.fntdata"/><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font" Target="fonts/font9.fntdata"/><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font" Target="fonts/font1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font" Target="fonts/font5.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font" Target="fonts/font11.fntdata"/><Relationship Id="rId189"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font" Target="fonts/font1.fntdata"/><Relationship Id="rId179" Type="http://schemas.openxmlformats.org/officeDocument/2006/relationships/font" Target="fonts/font6.fntdata"/><Relationship Id="rId190"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font" Target="fonts/font7.fntdata"/><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font" Target="fonts/font2.fntdata"/><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customschemas.google.com/relationships/presentationmetadata" Target="metadata"/><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font" Target="fonts/font3.fntdata"/><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p10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8" name="Google Shape;2278;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p10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9" name="Google Shape;2299;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p10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0" name="Google Shape;2320;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1" name="Google Shape;2341;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8" name="Google Shape;2348;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5" name="Google Shape;2355;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2" name="Google Shape;2362;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p10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9" name="Google Shape;2369;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p11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6" name="Google Shape;2376;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p11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3" name="Google Shape;2383;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
        <p:cNvGrpSpPr/>
        <p:nvPr/>
      </p:nvGrpSpPr>
      <p:grpSpPr>
        <a:xfrm>
          <a:off x="0" y="0"/>
          <a:ext cx="0" cy="0"/>
          <a:chOff x="0" y="0"/>
          <a:chExt cx="0" cy="0"/>
        </a:xfrm>
      </p:grpSpPr>
      <p:sp>
        <p:nvSpPr>
          <p:cNvPr id="2402" name="Google Shape;2402;p1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3" name="Google Shape;2403;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p11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3" name="Google Shape;2423;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9" name="Google Shape;2429;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5" name="Google Shape;2435;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0"/>
        <p:cNvGrpSpPr/>
        <p:nvPr/>
      </p:nvGrpSpPr>
      <p:grpSpPr>
        <a:xfrm>
          <a:off x="0" y="0"/>
          <a:ext cx="0" cy="0"/>
          <a:chOff x="0" y="0"/>
          <a:chExt cx="0" cy="0"/>
        </a:xfrm>
      </p:grpSpPr>
      <p:sp>
        <p:nvSpPr>
          <p:cNvPr id="2441" name="Google Shape;2441;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2" name="Google Shape;2442;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9" name="Google Shape;2449;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2080064b72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2080064b72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2080064b72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2080064b72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4"/>
        <p:cNvGrpSpPr/>
        <p:nvPr/>
      </p:nvGrpSpPr>
      <p:grpSpPr>
        <a:xfrm>
          <a:off x="0" y="0"/>
          <a:ext cx="0" cy="0"/>
          <a:chOff x="0" y="0"/>
          <a:chExt cx="0" cy="0"/>
        </a:xfrm>
      </p:grpSpPr>
      <p:sp>
        <p:nvSpPr>
          <p:cNvPr id="2475" name="Google Shape;2475;g2080064b72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6" name="Google Shape;2476;g2080064b72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2080064b726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2080064b726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p11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8" name="Google Shape;2488;p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2"/>
        <p:cNvGrpSpPr/>
        <p:nvPr/>
      </p:nvGrpSpPr>
      <p:grpSpPr>
        <a:xfrm>
          <a:off x="0" y="0"/>
          <a:ext cx="0" cy="0"/>
          <a:chOff x="0" y="0"/>
          <a:chExt cx="0" cy="0"/>
        </a:xfrm>
      </p:grpSpPr>
      <p:sp>
        <p:nvSpPr>
          <p:cNvPr id="2493" name="Google Shape;2493;p11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4" name="Google Shape;2494;p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2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1" name="Google Shape;2501;p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p12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7" name="Google Shape;2507;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p12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3" name="Google Shape;2513;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p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0" name="Google Shape;2520;p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p12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6" name="Google Shape;2526;p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p12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2" name="Google Shape;2532;p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p12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8" name="Google Shape;2538;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p12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4" name="Google Shape;2544;p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p1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0" name="Google Shape;2550;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5"/>
        <p:cNvGrpSpPr/>
        <p:nvPr/>
      </p:nvGrpSpPr>
      <p:grpSpPr>
        <a:xfrm>
          <a:off x="0" y="0"/>
          <a:ext cx="0" cy="0"/>
          <a:chOff x="0" y="0"/>
          <a:chExt cx="0" cy="0"/>
        </a:xfrm>
      </p:grpSpPr>
      <p:sp>
        <p:nvSpPr>
          <p:cNvPr id="2556" name="Google Shape;2556;p13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7" name="Google Shape;2557;p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1"/>
        <p:cNvGrpSpPr/>
        <p:nvPr/>
      </p:nvGrpSpPr>
      <p:grpSpPr>
        <a:xfrm>
          <a:off x="0" y="0"/>
          <a:ext cx="0" cy="0"/>
          <a:chOff x="0" y="0"/>
          <a:chExt cx="0" cy="0"/>
        </a:xfrm>
      </p:grpSpPr>
      <p:sp>
        <p:nvSpPr>
          <p:cNvPr id="2562" name="Google Shape;2562;p13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3" name="Google Shape;2563;p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8" name="Google Shape;2568;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4" name="Google Shape;2574;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9" name="Google Shape;2589;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8" name="Google Shape;2608;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2"/>
        <p:cNvGrpSpPr/>
        <p:nvPr/>
      </p:nvGrpSpPr>
      <p:grpSpPr>
        <a:xfrm>
          <a:off x="0" y="0"/>
          <a:ext cx="0" cy="0"/>
          <a:chOff x="0" y="0"/>
          <a:chExt cx="0" cy="0"/>
        </a:xfrm>
      </p:grpSpPr>
      <p:sp>
        <p:nvSpPr>
          <p:cNvPr id="2613" name="Google Shape;2613;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4" name="Google Shape;2614;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7" name="Google Shape;2637;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3" name="Google Shape;2653;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abstract data type (ADT) is </a:t>
            </a:r>
            <a:r>
              <a:rPr lang="en" b="1">
                <a:solidFill>
                  <a:schemeClr val="dk1"/>
                </a:solidFill>
              </a:rPr>
              <a:t>a mathematical model for data types</a:t>
            </a:r>
            <a:r>
              <a:rPr lang="en">
                <a:solidFill>
                  <a:schemeClr val="dk1"/>
                </a:solidFill>
              </a:rPr>
              <a:t>. ... Formally, an ADT may be defined as a "class of objects whose logical behavior is defined by a set of values and a set of operations"; this is analogous to an algebraic structure in mathematics.</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8" name="Google Shape;2678;p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p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4" name="Google Shape;2684;p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p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0" name="Google Shape;2690;p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6" name="Google Shape;2696;p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
        <p:cNvGrpSpPr/>
        <p:nvPr/>
      </p:nvGrpSpPr>
      <p:grpSpPr>
        <a:xfrm>
          <a:off x="0" y="0"/>
          <a:ext cx="0" cy="0"/>
          <a:chOff x="0" y="0"/>
          <a:chExt cx="0" cy="0"/>
        </a:xfrm>
      </p:grpSpPr>
      <p:sp>
        <p:nvSpPr>
          <p:cNvPr id="2701" name="Google Shape;2701;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2" name="Google Shape;2702;p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7"/>
        <p:cNvGrpSpPr/>
        <p:nvPr/>
      </p:nvGrpSpPr>
      <p:grpSpPr>
        <a:xfrm>
          <a:off x="0" y="0"/>
          <a:ext cx="0" cy="0"/>
          <a:chOff x="0" y="0"/>
          <a:chExt cx="0" cy="0"/>
        </a:xfrm>
      </p:grpSpPr>
      <p:sp>
        <p:nvSpPr>
          <p:cNvPr id="2718" name="Google Shape;2718;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9" name="Google Shape;2719;p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1" name="Google Shape;2741;p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p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8" name="Google Shape;2758;p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4"/>
        <p:cNvGrpSpPr/>
        <p:nvPr/>
      </p:nvGrpSpPr>
      <p:grpSpPr>
        <a:xfrm>
          <a:off x="0" y="0"/>
          <a:ext cx="0" cy="0"/>
          <a:chOff x="0" y="0"/>
          <a:chExt cx="0" cy="0"/>
        </a:xfrm>
      </p:grpSpPr>
      <p:sp>
        <p:nvSpPr>
          <p:cNvPr id="2775" name="Google Shape;2775;p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6" name="Google Shape;2776;p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4"/>
        <p:cNvGrpSpPr/>
        <p:nvPr/>
      </p:nvGrpSpPr>
      <p:grpSpPr>
        <a:xfrm>
          <a:off x="0" y="0"/>
          <a:ext cx="0" cy="0"/>
          <a:chOff x="0" y="0"/>
          <a:chExt cx="0" cy="0"/>
        </a:xfrm>
      </p:grpSpPr>
      <p:sp>
        <p:nvSpPr>
          <p:cNvPr id="2795" name="Google Shape;2795;p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6" name="Google Shape;2796;p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Ideally you want to do all these efficiently</a:t>
            </a:r>
            <a:endParaRPr/>
          </a:p>
          <a:p>
            <a:pPr marL="0" lvl="0" indent="0" algn="l" rtl="0">
              <a:lnSpc>
                <a:spcPct val="100000"/>
              </a:lnSpc>
              <a:spcBef>
                <a:spcPts val="0"/>
              </a:spcBef>
              <a:spcAft>
                <a:spcPts val="0"/>
              </a:spcAft>
              <a:buSzPts val="1100"/>
              <a:buNone/>
            </a:pPr>
            <a:r>
              <a:rPr lang="en"/>
              <a:t>Ordered - means that the elements in the ADT follow a certain order</a:t>
            </a:r>
            <a:endParaRPr/>
          </a:p>
          <a:p>
            <a:pPr marL="0" lvl="0" indent="0" algn="l" rtl="0">
              <a:lnSpc>
                <a:spcPct val="100000"/>
              </a:lnSpc>
              <a:spcBef>
                <a:spcPts val="0"/>
              </a:spcBef>
              <a:spcAft>
                <a:spcPts val="0"/>
              </a:spcAft>
              <a:buSzPts val="1100"/>
              <a:buNone/>
            </a:pPr>
            <a:r>
              <a:rPr lang="en"/>
              <a:t>Dictionary - means that each element has a key (a “label” for each value inside the dictionary)</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5"/>
        <p:cNvGrpSpPr/>
        <p:nvPr/>
      </p:nvGrpSpPr>
      <p:grpSpPr>
        <a:xfrm>
          <a:off x="0" y="0"/>
          <a:ext cx="0" cy="0"/>
          <a:chOff x="0" y="0"/>
          <a:chExt cx="0" cy="0"/>
        </a:xfrm>
      </p:grpSpPr>
      <p:sp>
        <p:nvSpPr>
          <p:cNvPr id="2816" name="Google Shape;2816;p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7" name="Google Shape;2817;p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6"/>
        <p:cNvGrpSpPr/>
        <p:nvPr/>
      </p:nvGrpSpPr>
      <p:grpSpPr>
        <a:xfrm>
          <a:off x="0" y="0"/>
          <a:ext cx="0" cy="0"/>
          <a:chOff x="0" y="0"/>
          <a:chExt cx="0" cy="0"/>
        </a:xfrm>
      </p:grpSpPr>
      <p:sp>
        <p:nvSpPr>
          <p:cNvPr id="2837" name="Google Shape;2837;p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8" name="Google Shape;2838;p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4" name="Google Shape;2844;p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0" name="Google Shape;2850;p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6" name="Google Shape;2856;p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2" name="Google Shape;2862;p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p:cNvGrpSpPr/>
        <p:nvPr/>
      </p:nvGrpSpPr>
      <p:grpSpPr>
        <a:xfrm>
          <a:off x="0" y="0"/>
          <a:ext cx="0" cy="0"/>
          <a:chOff x="0" y="0"/>
          <a:chExt cx="0" cy="0"/>
        </a:xfrm>
      </p:grpSpPr>
      <p:sp>
        <p:nvSpPr>
          <p:cNvPr id="2867" name="Google Shape;2867;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8" name="Google Shape;2868;p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4" name="Google Shape;2874;p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0" name="Google Shape;2880;p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6" name="Google Shape;2886;p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0"/>
        <p:cNvGrpSpPr/>
        <p:nvPr/>
      </p:nvGrpSpPr>
      <p:grpSpPr>
        <a:xfrm>
          <a:off x="0" y="0"/>
          <a:ext cx="0" cy="0"/>
          <a:chOff x="0" y="0"/>
          <a:chExt cx="0" cy="0"/>
        </a:xfrm>
      </p:grpSpPr>
      <p:sp>
        <p:nvSpPr>
          <p:cNvPr id="2891" name="Google Shape;2891;g2080064b72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2" name="Google Shape;2892;g2080064b72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2080064b72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2080064b72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2080064b72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7" name="Google Shape;2907;g2080064b72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1"/>
        <p:cNvGrpSpPr/>
        <p:nvPr/>
      </p:nvGrpSpPr>
      <p:grpSpPr>
        <a:xfrm>
          <a:off x="0" y="0"/>
          <a:ext cx="0" cy="0"/>
          <a:chOff x="0" y="0"/>
          <a:chExt cx="0" cy="0"/>
        </a:xfrm>
      </p:grpSpPr>
      <p:sp>
        <p:nvSpPr>
          <p:cNvPr id="2912" name="Google Shape;2912;g2080064b72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3" name="Google Shape;2913;g2080064b72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8"/>
        <p:cNvGrpSpPr/>
        <p:nvPr/>
      </p:nvGrpSpPr>
      <p:grpSpPr>
        <a:xfrm>
          <a:off x="0" y="0"/>
          <a:ext cx="0" cy="0"/>
          <a:chOff x="0" y="0"/>
          <a:chExt cx="0" cy="0"/>
        </a:xfrm>
      </p:grpSpPr>
      <p:sp>
        <p:nvSpPr>
          <p:cNvPr id="2919" name="Google Shape;2919;g2080064b72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0" name="Google Shape;2920;g2080064b72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4"/>
        <p:cNvGrpSpPr/>
        <p:nvPr/>
      </p:nvGrpSpPr>
      <p:grpSpPr>
        <a:xfrm>
          <a:off x="0" y="0"/>
          <a:ext cx="0" cy="0"/>
          <a:chOff x="0" y="0"/>
          <a:chExt cx="0" cy="0"/>
        </a:xfrm>
      </p:grpSpPr>
      <p:sp>
        <p:nvSpPr>
          <p:cNvPr id="2925" name="Google Shape;2925;g2080064b72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6" name="Google Shape;2926;g2080064b72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0"/>
        <p:cNvGrpSpPr/>
        <p:nvPr/>
      </p:nvGrpSpPr>
      <p:grpSpPr>
        <a:xfrm>
          <a:off x="0" y="0"/>
          <a:ext cx="0" cy="0"/>
          <a:chOff x="0" y="0"/>
          <a:chExt cx="0" cy="0"/>
        </a:xfrm>
      </p:grpSpPr>
      <p:sp>
        <p:nvSpPr>
          <p:cNvPr id="2931" name="Google Shape;2931;g2080064b72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2" name="Google Shape;2932;g2080064b72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6"/>
        <p:cNvGrpSpPr/>
        <p:nvPr/>
      </p:nvGrpSpPr>
      <p:grpSpPr>
        <a:xfrm>
          <a:off x="0" y="0"/>
          <a:ext cx="0" cy="0"/>
          <a:chOff x="0" y="0"/>
          <a:chExt cx="0" cy="0"/>
        </a:xfrm>
      </p:grpSpPr>
      <p:sp>
        <p:nvSpPr>
          <p:cNvPr id="2937" name="Google Shape;2937;g2080064b72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8" name="Google Shape;2938;g2080064b72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2080064b72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2080064b72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8"/>
        <p:cNvGrpSpPr/>
        <p:nvPr/>
      </p:nvGrpSpPr>
      <p:grpSpPr>
        <a:xfrm>
          <a:off x="0" y="0"/>
          <a:ext cx="0" cy="0"/>
          <a:chOff x="0" y="0"/>
          <a:chExt cx="0" cy="0"/>
        </a:xfrm>
      </p:grpSpPr>
      <p:sp>
        <p:nvSpPr>
          <p:cNvPr id="2949" name="Google Shape;2949;g2080064b72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0" name="Google Shape;2950;g2080064b7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Every node in a binary tree consists of a left and right children which are also binary trees</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2080064b72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6" name="Google Shape;2956;g2080064b72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4" name="Google Shape;71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 name="Google Shape;7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When you check whether something is a binary search tree recursively, you cannot just check whether x is between the left and right subtree. You have to keep a record of the min,max so that the biggest successor of your left child is smaller than the parent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3" name="Google Shape;80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7" name="Google Shape;86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9" name="Google Shape;89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9" name="Google Shape;93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3" name="Google Shape;95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9" name="Google Shape;97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0" name="Google Shape;99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6" name="Google Shape;99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1" name="Google Shape;100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7" name="Google Shape;1007;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7" name="Google Shape;1057;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1" name="Google Shape;117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9" name="Google Shape;120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5" name="Google Shape;128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3" name="Google Shape;132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1" name="Google Shape;136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0" name="Google Shape;140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9" name="Google Shape;143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9" name="Google Shape;1479;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1" name="Google Shape;152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2" name="Google Shape;154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3" name="Google Shape;1563;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4" name="Google Shape;1584;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5" name="Google Shape;1605;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6" name="Google Shape;1626;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1" name="Google Shape;1661;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6" name="Google Shape;1696;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4" name="Google Shape;1734;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1" name="Google Shape;1741;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6" name="Google Shape;1746;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2" name="Google Shape;1752;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8" name="Google Shape;1758;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4" name="Google Shape;1764;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2" name="Google Shape;1802;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0" name="Google Shape;1840;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8" name="Google Shape;1878;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6" name="Google Shape;1916;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4" name="Google Shape;1954;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2" name="Google Shape;1992;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0" name="Google Shape;2030;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1" name="Google Shape;2071;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p9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2" name="Google Shape;2082;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7"/>
        <p:cNvGrpSpPr/>
        <p:nvPr/>
      </p:nvGrpSpPr>
      <p:grpSpPr>
        <a:xfrm>
          <a:off x="0" y="0"/>
          <a:ext cx="0" cy="0"/>
          <a:chOff x="0" y="0"/>
          <a:chExt cx="0" cy="0"/>
        </a:xfrm>
      </p:grpSpPr>
      <p:sp>
        <p:nvSpPr>
          <p:cNvPr id="2088" name="Google Shape;2088;p9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9" name="Google Shape;2089;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p9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7" name="Google Shape;2097;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p9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6" name="Google Shape;2106;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p9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5" name="Google Shape;211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p9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5" name="Google Shape;2135;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p9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5" name="Google Shape;2155;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3"/>
        <p:cNvGrpSpPr/>
        <p:nvPr/>
      </p:nvGrpSpPr>
      <p:grpSpPr>
        <a:xfrm>
          <a:off x="0" y="0"/>
          <a:ext cx="0" cy="0"/>
          <a:chOff x="0" y="0"/>
          <a:chExt cx="0" cy="0"/>
        </a:xfrm>
      </p:grpSpPr>
      <p:sp>
        <p:nvSpPr>
          <p:cNvPr id="2174" name="Google Shape;2174;p9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5" name="Google Shape;2175;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p9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5" name="Google Shape;2195;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3"/>
        <p:cNvGrpSpPr/>
        <p:nvPr/>
      </p:nvGrpSpPr>
      <p:grpSpPr>
        <a:xfrm>
          <a:off x="0" y="0"/>
          <a:ext cx="0" cy="0"/>
          <a:chOff x="0" y="0"/>
          <a:chExt cx="0" cy="0"/>
        </a:xfrm>
      </p:grpSpPr>
      <p:sp>
        <p:nvSpPr>
          <p:cNvPr id="2214" name="Google Shape;2214;p9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5" name="Google Shape;221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4"/>
        <p:cNvGrpSpPr/>
        <p:nvPr/>
      </p:nvGrpSpPr>
      <p:grpSpPr>
        <a:xfrm>
          <a:off x="0" y="0"/>
          <a:ext cx="0" cy="0"/>
          <a:chOff x="0" y="0"/>
          <a:chExt cx="0" cy="0"/>
        </a:xfrm>
      </p:grpSpPr>
      <p:sp>
        <p:nvSpPr>
          <p:cNvPr id="2235" name="Google Shape;2235;p10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6" name="Google Shape;2236;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10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7" name="Google Shape;2257;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0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9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9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0" name="Google Shape;60;p1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9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196"/>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lvl1pPr marL="457200" lvl="0" indent="-298450" algn="l">
              <a:lnSpc>
                <a:spcPct val="90000"/>
              </a:lnSpc>
              <a:spcBef>
                <a:spcPts val="1100"/>
              </a:spcBef>
              <a:spcAft>
                <a:spcPts val="0"/>
              </a:spcAft>
              <a:buSzPts val="1100"/>
              <a:buChar char="●"/>
              <a:defRPr/>
            </a:lvl1pPr>
            <a:lvl2pPr marL="914400" lvl="1" indent="-298450" algn="l">
              <a:lnSpc>
                <a:spcPct val="90000"/>
              </a:lnSpc>
              <a:spcBef>
                <a:spcPts val="1600"/>
              </a:spcBef>
              <a:spcAft>
                <a:spcPts val="0"/>
              </a:spcAft>
              <a:buSzPts val="1100"/>
              <a:buChar char="○"/>
              <a:defRPr/>
            </a:lvl2pPr>
            <a:lvl3pPr marL="1371600" lvl="2" indent="-298450" algn="l">
              <a:lnSpc>
                <a:spcPct val="90000"/>
              </a:lnSpc>
              <a:spcBef>
                <a:spcPts val="300"/>
              </a:spcBef>
              <a:spcAft>
                <a:spcPts val="0"/>
              </a:spcAft>
              <a:buSzPts val="1100"/>
              <a:buChar char="■"/>
              <a:defRPr/>
            </a:lvl3pPr>
            <a:lvl4pPr marL="1828800" lvl="3" indent="-298450" algn="l">
              <a:lnSpc>
                <a:spcPct val="90000"/>
              </a:lnSpc>
              <a:spcBef>
                <a:spcPts val="300"/>
              </a:spcBef>
              <a:spcAft>
                <a:spcPts val="0"/>
              </a:spcAft>
              <a:buSzPts val="1100"/>
              <a:buChar char="●"/>
              <a:defRPr/>
            </a:lvl4pPr>
            <a:lvl5pPr marL="2286000" lvl="4" indent="-298450" algn="l">
              <a:lnSpc>
                <a:spcPct val="90000"/>
              </a:lnSpc>
              <a:spcBef>
                <a:spcPts val="300"/>
              </a:spcBef>
              <a:spcAft>
                <a:spcPts val="0"/>
              </a:spcAft>
              <a:buSzPts val="1100"/>
              <a:buChar char="○"/>
              <a:defRPr/>
            </a:lvl5pPr>
            <a:lvl6pPr marL="2743200" lvl="5" indent="-298450" algn="l">
              <a:lnSpc>
                <a:spcPct val="90000"/>
              </a:lnSpc>
              <a:spcBef>
                <a:spcPts val="300"/>
              </a:spcBef>
              <a:spcAft>
                <a:spcPts val="0"/>
              </a:spcAft>
              <a:buSzPts val="1100"/>
              <a:buChar char="■"/>
              <a:defRPr/>
            </a:lvl6pPr>
            <a:lvl7pPr marL="3200400" lvl="6" indent="-298450" algn="l">
              <a:lnSpc>
                <a:spcPct val="90000"/>
              </a:lnSpc>
              <a:spcBef>
                <a:spcPts val="300"/>
              </a:spcBef>
              <a:spcAft>
                <a:spcPts val="0"/>
              </a:spcAft>
              <a:buSzPts val="1100"/>
              <a:buChar char="●"/>
              <a:defRPr/>
            </a:lvl7pPr>
            <a:lvl8pPr marL="3657600" lvl="7" indent="-298450" algn="l">
              <a:lnSpc>
                <a:spcPct val="90000"/>
              </a:lnSpc>
              <a:spcBef>
                <a:spcPts val="300"/>
              </a:spcBef>
              <a:spcAft>
                <a:spcPts val="0"/>
              </a:spcAft>
              <a:buSzPts val="1100"/>
              <a:buChar char="○"/>
              <a:defRPr/>
            </a:lvl8pPr>
            <a:lvl9pPr marL="4114800" lvl="8" indent="-298450" algn="l">
              <a:lnSpc>
                <a:spcPct val="90000"/>
              </a:lnSpc>
              <a:spcBef>
                <a:spcPts val="300"/>
              </a:spcBef>
              <a:spcAft>
                <a:spcPts val="300"/>
              </a:spcAft>
              <a:buSzPts val="1100"/>
              <a:buChar char="■"/>
              <a:defRPr/>
            </a:lvl9pPr>
          </a:lstStyle>
          <a:p>
            <a:endParaRPr/>
          </a:p>
        </p:txBody>
      </p:sp>
      <p:sp>
        <p:nvSpPr>
          <p:cNvPr id="64" name="Google Shape;64;p196"/>
          <p:cNvSpPr txBox="1">
            <a:spLocks noGrp="1"/>
          </p:cNvSpPr>
          <p:nvPr>
            <p:ph type="dt" idx="10"/>
          </p:nvPr>
        </p:nvSpPr>
        <p:spPr>
          <a:xfrm>
            <a:off x="857247" y="4667871"/>
            <a:ext cx="17469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5" name="Google Shape;65;p196"/>
          <p:cNvSpPr txBox="1">
            <a:spLocks noGrp="1"/>
          </p:cNvSpPr>
          <p:nvPr>
            <p:ph type="ftr" idx="11"/>
          </p:nvPr>
        </p:nvSpPr>
        <p:spPr>
          <a:xfrm>
            <a:off x="2961861" y="4667871"/>
            <a:ext cx="35385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6" name="Google Shape;66;p196"/>
          <p:cNvSpPr txBox="1">
            <a:spLocks noGrp="1"/>
          </p:cNvSpPr>
          <p:nvPr>
            <p:ph type="sldNum" idx="12"/>
          </p:nvPr>
        </p:nvSpPr>
        <p:spPr>
          <a:xfrm>
            <a:off x="6997148" y="4667871"/>
            <a:ext cx="12795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20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9" name="Google Shape;69;p20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0" name="Google Shape;70;p2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20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20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4" name="Google Shape;74;p20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5" name="Google Shape;75;p2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2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2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p2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2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9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9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9" name="Google Shape;89;p2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2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1" name="Google Shape;91;p2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4" name="Google Shape;94;p2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8" name="Google Shape;98;p2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9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9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9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9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9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9.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4.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5.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6.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7.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0.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2.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4.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6.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7.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0.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3" Type="http://schemas.openxmlformats.org/officeDocument/2006/relationships/hyperlink" Target="https://arxiv.org/pdf/1901.02857.pdf" TargetMode="External"/><Relationship Id="rId2" Type="http://schemas.openxmlformats.org/officeDocument/2006/relationships/notesSlide" Target="../notesSlides/notesSlide131.xm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0.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3.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3" Type="http://schemas.openxmlformats.org/officeDocument/2006/relationships/hyperlink" Target="https://leetcode.com/problems/height-of-binary-tree-after-subtree-removal-queries/" TargetMode="External"/><Relationship Id="rId2" Type="http://schemas.openxmlformats.org/officeDocument/2006/relationships/notesSlide" Target="../notesSlides/notesSlide17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CS2040S Tutorial 4</a:t>
            </a:r>
            <a:endParaRPr dirty="0"/>
          </a:p>
        </p:txBody>
      </p:sp>
      <p:sp>
        <p:nvSpPr>
          <p:cNvPr id="106" name="Google Shape;106;p1"/>
          <p:cNvSpPr txBox="1">
            <a:spLocks noGrp="1"/>
          </p:cNvSpPr>
          <p:nvPr>
            <p:ph type="subTitle" idx="1"/>
          </p:nvPr>
        </p:nvSpPr>
        <p:spPr>
          <a:xfrm>
            <a:off x="6076127" y="3841201"/>
            <a:ext cx="2913414"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dirty="0"/>
              <a:t>Done by </a:t>
            </a:r>
            <a:r>
              <a:rPr lang="en" sz="1800" dirty="0" smtClean="0"/>
              <a:t>X</a:t>
            </a:r>
            <a:r>
              <a:rPr lang="en-US" sz="1800" dirty="0" err="1" smtClean="0"/>
              <a:t>iao</a:t>
            </a:r>
            <a:r>
              <a:rPr lang="en-US" sz="1800" dirty="0" smtClean="0"/>
              <a:t> Yan </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10"/>
          <p:cNvGrpSpPr/>
          <p:nvPr/>
        </p:nvGrpSpPr>
        <p:grpSpPr>
          <a:xfrm>
            <a:off x="3925152" y="1844154"/>
            <a:ext cx="646894" cy="323447"/>
            <a:chOff x="3655200" y="2045175"/>
            <a:chExt cx="916800" cy="458400"/>
          </a:xfrm>
        </p:grpSpPr>
        <p:sp>
          <p:nvSpPr>
            <p:cNvPr id="369" name="Google Shape;369;p10"/>
            <p:cNvSpPr/>
            <p:nvPr/>
          </p:nvSpPr>
          <p:spPr>
            <a:xfrm>
              <a:off x="36552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370" name="Google Shape;370;p10"/>
            <p:cNvSpPr/>
            <p:nvPr/>
          </p:nvSpPr>
          <p:spPr>
            <a:xfrm>
              <a:off x="41136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grpSp>
      <p:sp>
        <p:nvSpPr>
          <p:cNvPr id="371" name="Google Shape;371;p10"/>
          <p:cNvSpPr/>
          <p:nvPr/>
        </p:nvSpPr>
        <p:spPr>
          <a:xfrm>
            <a:off x="4895452" y="1844154"/>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372" name="Google Shape;372;p10"/>
          <p:cNvSpPr/>
          <p:nvPr/>
        </p:nvSpPr>
        <p:spPr>
          <a:xfrm>
            <a:off x="5218899" y="1844154"/>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22</a:t>
            </a:r>
            <a:endParaRPr sz="1400" b="0" i="0" u="none" strike="noStrike" cap="none">
              <a:solidFill>
                <a:srgbClr val="B7B7B7"/>
              </a:solidFill>
              <a:latin typeface="Consolas"/>
              <a:ea typeface="Consolas"/>
              <a:cs typeface="Consolas"/>
              <a:sym typeface="Consolas"/>
            </a:endParaRPr>
          </a:p>
        </p:txBody>
      </p:sp>
      <p:grpSp>
        <p:nvGrpSpPr>
          <p:cNvPr id="373" name="Google Shape;373;p10"/>
          <p:cNvGrpSpPr/>
          <p:nvPr/>
        </p:nvGrpSpPr>
        <p:grpSpPr>
          <a:xfrm>
            <a:off x="2954852" y="1844154"/>
            <a:ext cx="646894" cy="323447"/>
            <a:chOff x="3655200" y="2045175"/>
            <a:chExt cx="916800" cy="458400"/>
          </a:xfrm>
        </p:grpSpPr>
        <p:sp>
          <p:nvSpPr>
            <p:cNvPr id="374" name="Google Shape;374;p10"/>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375" name="Google Shape;375;p10"/>
            <p:cNvSpPr/>
            <p:nvPr/>
          </p:nvSpPr>
          <p:spPr>
            <a:xfrm>
              <a:off x="41136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376" name="Google Shape;376;p10"/>
          <p:cNvSpPr/>
          <p:nvPr/>
        </p:nvSpPr>
        <p:spPr>
          <a:xfrm>
            <a:off x="36017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377" name="Google Shape;377;p10"/>
          <p:cNvSpPr/>
          <p:nvPr/>
        </p:nvSpPr>
        <p:spPr>
          <a:xfrm>
            <a:off x="5542349" y="1844179"/>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35</a:t>
            </a:r>
            <a:endParaRPr sz="1400" b="0" i="0" u="none" strike="noStrike" cap="none">
              <a:solidFill>
                <a:srgbClr val="B7B7B7"/>
              </a:solidFill>
              <a:latin typeface="Consolas"/>
              <a:ea typeface="Consolas"/>
              <a:cs typeface="Consolas"/>
              <a:sym typeface="Consolas"/>
            </a:endParaRPr>
          </a:p>
        </p:txBody>
      </p:sp>
      <p:sp>
        <p:nvSpPr>
          <p:cNvPr id="378" name="Google Shape;378;p10"/>
          <p:cNvSpPr/>
          <p:nvPr/>
        </p:nvSpPr>
        <p:spPr>
          <a:xfrm>
            <a:off x="45720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379" name="Google Shape;379;p10"/>
          <p:cNvGrpSpPr/>
          <p:nvPr/>
        </p:nvGrpSpPr>
        <p:grpSpPr>
          <a:xfrm>
            <a:off x="5865752" y="1844154"/>
            <a:ext cx="646894" cy="323447"/>
            <a:chOff x="3655200" y="2045175"/>
            <a:chExt cx="916800" cy="458400"/>
          </a:xfrm>
        </p:grpSpPr>
        <p:sp>
          <p:nvSpPr>
            <p:cNvPr id="380" name="Google Shape;380;p10"/>
            <p:cNvSpPr/>
            <p:nvPr/>
          </p:nvSpPr>
          <p:spPr>
            <a:xfrm>
              <a:off x="36552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32</a:t>
              </a:r>
              <a:endParaRPr sz="1400" b="0" i="0" u="none" strike="noStrike" cap="none">
                <a:solidFill>
                  <a:srgbClr val="B7B7B7"/>
                </a:solidFill>
                <a:latin typeface="Consolas"/>
                <a:ea typeface="Consolas"/>
                <a:cs typeface="Consolas"/>
                <a:sym typeface="Consolas"/>
              </a:endParaRPr>
            </a:p>
          </p:txBody>
        </p:sp>
        <p:sp>
          <p:nvSpPr>
            <p:cNvPr id="381" name="Google Shape;381;p10"/>
            <p:cNvSpPr/>
            <p:nvPr/>
          </p:nvSpPr>
          <p:spPr>
            <a:xfrm>
              <a:off x="41136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40</a:t>
              </a:r>
              <a:endParaRPr sz="1400" b="0" i="0" u="none" strike="noStrike" cap="none">
                <a:solidFill>
                  <a:srgbClr val="B7B7B7"/>
                </a:solidFill>
                <a:latin typeface="Consolas"/>
                <a:ea typeface="Consolas"/>
                <a:cs typeface="Consolas"/>
                <a:sym typeface="Consolas"/>
              </a:endParaRPr>
            </a:p>
          </p:txBody>
        </p:sp>
      </p:grpSp>
      <p:sp>
        <p:nvSpPr>
          <p:cNvPr id="382" name="Google Shape;382;p10"/>
          <p:cNvSpPr/>
          <p:nvPr/>
        </p:nvSpPr>
        <p:spPr>
          <a:xfrm>
            <a:off x="2631402" y="1844154"/>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grpSp>
        <p:nvGrpSpPr>
          <p:cNvPr id="383" name="Google Shape;383;p10"/>
          <p:cNvGrpSpPr/>
          <p:nvPr/>
        </p:nvGrpSpPr>
        <p:grpSpPr>
          <a:xfrm>
            <a:off x="1917175" y="91225"/>
            <a:ext cx="5309701" cy="1354225"/>
            <a:chOff x="1917150" y="3703800"/>
            <a:chExt cx="5309701" cy="1354225"/>
          </a:xfrm>
        </p:grpSpPr>
        <p:pic>
          <p:nvPicPr>
            <p:cNvPr id="384" name="Google Shape;384;p10"/>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385" name="Google Shape;385;p1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Our pivot 5 was actually the 3rd smallest element. Too low!</a:t>
              </a:r>
              <a:endParaRPr sz="1000" b="0" i="0" u="none" strike="noStrike" cap="none">
                <a:solidFill>
                  <a:srgbClr val="000000"/>
                </a:solidFill>
                <a:latin typeface="Consolas"/>
                <a:ea typeface="Consolas"/>
                <a:cs typeface="Consolas"/>
                <a:sym typeface="Consolas"/>
              </a:endParaRPr>
            </a:p>
          </p:txBody>
        </p:sp>
        <p:sp>
          <p:nvSpPr>
            <p:cNvPr id="386" name="Google Shape;386;p1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387" name="Google Shape;387;p10"/>
          <p:cNvGrpSpPr/>
          <p:nvPr/>
        </p:nvGrpSpPr>
        <p:grpSpPr>
          <a:xfrm>
            <a:off x="2631402" y="2216204"/>
            <a:ext cx="646894" cy="323447"/>
            <a:chOff x="3655200" y="2045175"/>
            <a:chExt cx="916800" cy="458400"/>
          </a:xfrm>
        </p:grpSpPr>
        <p:sp>
          <p:nvSpPr>
            <p:cNvPr id="388" name="Google Shape;388;p10"/>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389" name="Google Shape;389;p10"/>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390" name="Google Shape;390;p10"/>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onsolas"/>
                <a:ea typeface="Consolas"/>
                <a:cs typeface="Consolas"/>
                <a:sym typeface="Consolas"/>
              </a:rPr>
              <a:t>3</a:t>
            </a:r>
            <a:endParaRPr sz="1400" b="0" i="0" u="none" strike="noStrike" cap="none">
              <a:solidFill>
                <a:srgbClr val="FF0000"/>
              </a:solidFill>
              <a:latin typeface="Consolas"/>
              <a:ea typeface="Consolas"/>
              <a:cs typeface="Consolas"/>
              <a:sym typeface="Consolas"/>
            </a:endParaRPr>
          </a:p>
        </p:txBody>
      </p:sp>
      <p:grpSp>
        <p:nvGrpSpPr>
          <p:cNvPr id="391" name="Google Shape;391;p10"/>
          <p:cNvGrpSpPr/>
          <p:nvPr/>
        </p:nvGrpSpPr>
        <p:grpSpPr>
          <a:xfrm>
            <a:off x="3601702" y="2216204"/>
            <a:ext cx="646894" cy="323447"/>
            <a:chOff x="3655200" y="2045175"/>
            <a:chExt cx="916800" cy="458400"/>
          </a:xfrm>
        </p:grpSpPr>
        <p:sp>
          <p:nvSpPr>
            <p:cNvPr id="392" name="Google Shape;392;p10"/>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393" name="Google Shape;393;p10"/>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394" name="Google Shape;394;p10"/>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395" name="Google Shape;395;p10"/>
          <p:cNvGrpSpPr/>
          <p:nvPr/>
        </p:nvGrpSpPr>
        <p:grpSpPr>
          <a:xfrm>
            <a:off x="4572002" y="2216204"/>
            <a:ext cx="646894" cy="323447"/>
            <a:chOff x="3655200" y="2045175"/>
            <a:chExt cx="916800" cy="458400"/>
          </a:xfrm>
        </p:grpSpPr>
        <p:sp>
          <p:nvSpPr>
            <p:cNvPr id="396" name="Google Shape;396;p10"/>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397" name="Google Shape;397;p10"/>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398" name="Google Shape;398;p10"/>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9</a:t>
            </a:r>
            <a:endParaRPr sz="1400" b="0" i="0" u="none" strike="noStrike" cap="none">
              <a:solidFill>
                <a:srgbClr val="B7B7B7"/>
              </a:solidFill>
              <a:latin typeface="Consolas"/>
              <a:ea typeface="Consolas"/>
              <a:cs typeface="Consolas"/>
              <a:sym typeface="Consolas"/>
            </a:endParaRPr>
          </a:p>
        </p:txBody>
      </p:sp>
      <p:grpSp>
        <p:nvGrpSpPr>
          <p:cNvPr id="399" name="Google Shape;399;p10"/>
          <p:cNvGrpSpPr/>
          <p:nvPr/>
        </p:nvGrpSpPr>
        <p:grpSpPr>
          <a:xfrm>
            <a:off x="5542302" y="2216204"/>
            <a:ext cx="646894" cy="323447"/>
            <a:chOff x="3655200" y="2045175"/>
            <a:chExt cx="916800" cy="458400"/>
          </a:xfrm>
        </p:grpSpPr>
        <p:sp>
          <p:nvSpPr>
            <p:cNvPr id="400" name="Google Shape;400;p10"/>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10</a:t>
              </a:r>
              <a:endParaRPr sz="1400" b="0" i="0" u="none" strike="noStrike" cap="none">
                <a:solidFill>
                  <a:srgbClr val="B7B7B7"/>
                </a:solidFill>
                <a:latin typeface="Consolas"/>
                <a:ea typeface="Consolas"/>
                <a:cs typeface="Consolas"/>
                <a:sym typeface="Consolas"/>
              </a:endParaRPr>
            </a:p>
          </p:txBody>
        </p:sp>
        <p:sp>
          <p:nvSpPr>
            <p:cNvPr id="401" name="Google Shape;401;p10"/>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11</a:t>
              </a:r>
              <a:endParaRPr sz="1400" b="0" i="0" u="none" strike="noStrike" cap="none">
                <a:solidFill>
                  <a:srgbClr val="B7B7B7"/>
                </a:solidFill>
                <a:latin typeface="Consolas"/>
                <a:ea typeface="Consolas"/>
                <a:cs typeface="Consolas"/>
                <a:sym typeface="Consolas"/>
              </a:endParaRPr>
            </a:p>
          </p:txBody>
        </p:sp>
      </p:grpSp>
      <p:sp>
        <p:nvSpPr>
          <p:cNvPr id="402" name="Google Shape;402;p10"/>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12</a:t>
            </a:r>
            <a:endParaRPr sz="1400" b="0" i="0" u="none" strike="noStrike" cap="none">
              <a:solidFill>
                <a:srgbClr val="B7B7B7"/>
              </a:solidFill>
              <a:latin typeface="Consolas"/>
              <a:ea typeface="Consolas"/>
              <a:cs typeface="Consolas"/>
              <a:sym typeface="Consolas"/>
            </a:endParaRPr>
          </a:p>
        </p:txBody>
      </p:sp>
      <p:sp>
        <p:nvSpPr>
          <p:cNvPr id="403" name="Google Shape;403;p10"/>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
        <p:nvSpPr>
          <p:cNvPr id="404" name="Google Shape;404;p10"/>
          <p:cNvSpPr/>
          <p:nvPr/>
        </p:nvSpPr>
        <p:spPr>
          <a:xfrm>
            <a:off x="4895499" y="1844179"/>
            <a:ext cx="323400" cy="323400"/>
          </a:xfrm>
          <a:prstGeom prst="rect">
            <a:avLst/>
          </a:prstGeom>
          <a:solidFill>
            <a:srgbClr val="C9DAF8"/>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Consolas"/>
                <a:ea typeface="Consolas"/>
                <a:cs typeface="Consolas"/>
                <a:sym typeface="Consolas"/>
              </a:rPr>
              <a:t>8</a:t>
            </a:r>
            <a:endParaRPr sz="1400" b="0" i="0" u="none" strike="noStrike" cap="none">
              <a:solidFill>
                <a:srgbClr val="666666"/>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pic>
        <p:nvPicPr>
          <p:cNvPr id="2280" name="Google Shape;2280;p102"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281" name="Google Shape;2281;p10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282" name="Google Shape;2282;p102"/>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65 be v.</a:t>
            </a:r>
            <a:endParaRPr/>
          </a:p>
          <a:p>
            <a:pPr marL="38100" lvl="0" indent="0" algn="l" rtl="0">
              <a:lnSpc>
                <a:spcPct val="90000"/>
              </a:lnSpc>
              <a:spcBef>
                <a:spcPts val="1100"/>
              </a:spcBef>
              <a:spcAft>
                <a:spcPts val="1600"/>
              </a:spcAft>
              <a:buSzPts val="1400"/>
              <a:buNone/>
            </a:pPr>
            <a:r>
              <a:rPr lang="en" sz="1800">
                <a:solidFill>
                  <a:schemeClr val="dk1"/>
                </a:solidFill>
              </a:rPr>
              <a:t>v is out of balance and left heavy.</a:t>
            </a:r>
            <a:endParaRPr/>
          </a:p>
        </p:txBody>
      </p:sp>
      <p:sp>
        <p:nvSpPr>
          <p:cNvPr id="2283" name="Google Shape;2283;p102"/>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284" name="Google Shape;2284;p102"/>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85" name="Google Shape;2285;p102"/>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86" name="Google Shape;2286;p102"/>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87" name="Google Shape;2287;p102"/>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88" name="Google Shape;2288;p102"/>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89" name="Google Shape;2289;p102"/>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90" name="Google Shape;2290;p102"/>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91" name="Google Shape;2291;p102"/>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92" name="Google Shape;2292;p102"/>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93" name="Google Shape;2293;p102"/>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294" name="Google Shape;2294;p102"/>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295" name="Google Shape;2295;p102"/>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296" name="Google Shape;2296;p102"/>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pic>
        <p:nvPicPr>
          <p:cNvPr id="2301" name="Google Shape;2301;p103"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302" name="Google Shape;2302;p10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303" name="Google Shape;2303;p103"/>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65 be v.</a:t>
            </a:r>
            <a:endParaRPr/>
          </a:p>
          <a:p>
            <a:pPr marL="38100" lvl="0" indent="0" algn="l" rtl="0">
              <a:lnSpc>
                <a:spcPct val="90000"/>
              </a:lnSpc>
              <a:spcBef>
                <a:spcPts val="1100"/>
              </a:spcBef>
              <a:spcAft>
                <a:spcPts val="0"/>
              </a:spcAft>
              <a:buSzPts val="1400"/>
              <a:buNone/>
            </a:pPr>
            <a:r>
              <a:rPr lang="en" sz="1800">
                <a:solidFill>
                  <a:schemeClr val="dk1"/>
                </a:solidFill>
              </a:rPr>
              <a:t>v is out of balance and left heavy.</a:t>
            </a:r>
            <a:endParaRPr/>
          </a:p>
          <a:p>
            <a:pPr marL="38100" lvl="0" indent="0" algn="l" rtl="0">
              <a:lnSpc>
                <a:spcPct val="90000"/>
              </a:lnSpc>
              <a:spcBef>
                <a:spcPts val="1100"/>
              </a:spcBef>
              <a:spcAft>
                <a:spcPts val="1600"/>
              </a:spcAft>
              <a:buSzPts val="1400"/>
              <a:buNone/>
            </a:pPr>
            <a:r>
              <a:rPr lang="en" sz="1800">
                <a:solidFill>
                  <a:schemeClr val="dk1"/>
                </a:solidFill>
              </a:rPr>
              <a:t>v.left is right heavy.</a:t>
            </a:r>
            <a:endParaRPr/>
          </a:p>
        </p:txBody>
      </p:sp>
      <p:sp>
        <p:nvSpPr>
          <p:cNvPr id="2304" name="Google Shape;2304;p103"/>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305" name="Google Shape;2305;p103"/>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06" name="Google Shape;2306;p103"/>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07" name="Google Shape;2307;p103"/>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08" name="Google Shape;2308;p103"/>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09" name="Google Shape;2309;p103"/>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10" name="Google Shape;2310;p103"/>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11" name="Google Shape;2311;p103"/>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12" name="Google Shape;2312;p103"/>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13" name="Google Shape;2313;p103"/>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314" name="Google Shape;2314;p103"/>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315" name="Google Shape;2315;p103"/>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316" name="Google Shape;2316;p103"/>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317" name="Google Shape;2317;p103"/>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pic>
        <p:nvPicPr>
          <p:cNvPr id="2322" name="Google Shape;2322;p104"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323" name="Google Shape;2323;p10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324" name="Google Shape;2324;p104"/>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65 be v.</a:t>
            </a:r>
            <a:endParaRPr/>
          </a:p>
          <a:p>
            <a:pPr marL="38100" lvl="0" indent="0" algn="l" rtl="0">
              <a:lnSpc>
                <a:spcPct val="90000"/>
              </a:lnSpc>
              <a:spcBef>
                <a:spcPts val="1100"/>
              </a:spcBef>
              <a:spcAft>
                <a:spcPts val="0"/>
              </a:spcAft>
              <a:buSzPts val="1400"/>
              <a:buNone/>
            </a:pPr>
            <a:r>
              <a:rPr lang="en" sz="1800">
                <a:solidFill>
                  <a:schemeClr val="dk1"/>
                </a:solidFill>
              </a:rPr>
              <a:t>v is out of balance and left heavy.</a:t>
            </a:r>
            <a:endParaRPr/>
          </a:p>
          <a:p>
            <a:pPr marL="38100" lvl="0" indent="0" algn="l" rtl="0">
              <a:lnSpc>
                <a:spcPct val="90000"/>
              </a:lnSpc>
              <a:spcBef>
                <a:spcPts val="1100"/>
              </a:spcBef>
              <a:spcAft>
                <a:spcPts val="0"/>
              </a:spcAft>
              <a:buSzPts val="1400"/>
              <a:buNone/>
            </a:pPr>
            <a:r>
              <a:rPr lang="en" sz="1800">
                <a:solidFill>
                  <a:schemeClr val="dk1"/>
                </a:solidFill>
              </a:rPr>
              <a:t>v.left is right heavy.</a:t>
            </a:r>
            <a:endParaRPr/>
          </a:p>
          <a:p>
            <a:pPr marL="38100" lvl="0" indent="0" algn="l" rtl="0">
              <a:lnSpc>
                <a:spcPct val="90000"/>
              </a:lnSpc>
              <a:spcBef>
                <a:spcPts val="1100"/>
              </a:spcBef>
              <a:spcAft>
                <a:spcPts val="1600"/>
              </a:spcAft>
              <a:buSzPts val="1400"/>
              <a:buNone/>
            </a:pPr>
            <a:r>
              <a:rPr lang="en" sz="1800">
                <a:solidFill>
                  <a:srgbClr val="FF0000"/>
                </a:solidFill>
              </a:rPr>
              <a:t>Perform a left rotation on v.left, then a right rotation on v!</a:t>
            </a:r>
            <a:endParaRPr/>
          </a:p>
        </p:txBody>
      </p:sp>
      <p:sp>
        <p:nvSpPr>
          <p:cNvPr id="2325" name="Google Shape;2325;p104"/>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326" name="Google Shape;2326;p104"/>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27" name="Google Shape;2327;p104"/>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28" name="Google Shape;2328;p104"/>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29" name="Google Shape;2329;p104"/>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30" name="Google Shape;2330;p104"/>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31" name="Google Shape;2331;p104"/>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32" name="Google Shape;2332;p104"/>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33" name="Google Shape;2333;p104"/>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34" name="Google Shape;2334;p104"/>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335" name="Google Shape;2335;p104"/>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336" name="Google Shape;2336;p104"/>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337" name="Google Shape;2337;p104"/>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338" name="Google Shape;2338;p104"/>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sp>
        <p:nvSpPr>
          <p:cNvPr id="2343" name="Google Shape;2343;p10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344" name="Google Shape;2344;p10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345" name="Google Shape;2345;p105"/>
          <p:cNvPicPr preferRelativeResize="0"/>
          <p:nvPr/>
        </p:nvPicPr>
        <p:blipFill rotWithShape="1">
          <a:blip r:embed="rId3">
            <a:alphaModFix/>
          </a:blip>
          <a:srcRect/>
          <a:stretch/>
        </p:blipFill>
        <p:spPr>
          <a:xfrm>
            <a:off x="1781175" y="828675"/>
            <a:ext cx="5581650" cy="3486150"/>
          </a:xfrm>
          <a:prstGeom prst="rect">
            <a:avLst/>
          </a:prstGeom>
          <a:noFill/>
          <a:ln>
            <a:noFill/>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10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351" name="Google Shape;2351;p106"/>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352" name="Google Shape;2352;p106"/>
          <p:cNvPicPr preferRelativeResize="0"/>
          <p:nvPr/>
        </p:nvPicPr>
        <p:blipFill rotWithShape="1">
          <a:blip r:embed="rId3">
            <a:alphaModFix/>
          </a:blip>
          <a:srcRect/>
          <a:stretch/>
        </p:blipFill>
        <p:spPr>
          <a:xfrm>
            <a:off x="1763500" y="850075"/>
            <a:ext cx="5962650" cy="3600450"/>
          </a:xfrm>
          <a:prstGeom prst="rect">
            <a:avLst/>
          </a:prstGeom>
          <a:noFill/>
          <a:ln>
            <a:noFill/>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10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358" name="Google Shape;2358;p10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359" name="Google Shape;2359;p107"/>
          <p:cNvPicPr preferRelativeResize="0"/>
          <p:nvPr/>
        </p:nvPicPr>
        <p:blipFill rotWithShape="1">
          <a:blip r:embed="rId3">
            <a:alphaModFix/>
          </a:blip>
          <a:srcRect/>
          <a:stretch/>
        </p:blipFill>
        <p:spPr>
          <a:xfrm>
            <a:off x="1848288" y="738175"/>
            <a:ext cx="5667375" cy="3667125"/>
          </a:xfrm>
          <a:prstGeom prst="rect">
            <a:avLst/>
          </a:prstGeom>
          <a:noFill/>
          <a:ln>
            <a:noFill/>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sp>
        <p:nvSpPr>
          <p:cNvPr id="2364" name="Google Shape;2364;p10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365" name="Google Shape;2365;p108"/>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366" name="Google Shape;2366;p108"/>
          <p:cNvPicPr preferRelativeResize="0"/>
          <p:nvPr/>
        </p:nvPicPr>
        <p:blipFill rotWithShape="1">
          <a:blip r:embed="rId3">
            <a:alphaModFix/>
          </a:blip>
          <a:srcRect/>
          <a:stretch/>
        </p:blipFill>
        <p:spPr>
          <a:xfrm>
            <a:off x="1676400" y="814388"/>
            <a:ext cx="5791200" cy="3514725"/>
          </a:xfrm>
          <a:prstGeom prst="rect">
            <a:avLst/>
          </a:prstGeom>
          <a:noFill/>
          <a:ln>
            <a:noFill/>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10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1b: AVL Tree Review</a:t>
            </a:r>
            <a:endParaRPr/>
          </a:p>
        </p:txBody>
      </p:sp>
      <p:sp>
        <p:nvSpPr>
          <p:cNvPr id="2372" name="Google Shape;2372;p109"/>
          <p:cNvSpPr txBox="1">
            <a:spLocks noGrp="1"/>
          </p:cNvSpPr>
          <p:nvPr>
            <p:ph type="body" idx="1"/>
          </p:nvPr>
        </p:nvSpPr>
        <p:spPr>
          <a:xfrm>
            <a:off x="590175" y="1668725"/>
            <a:ext cx="2868900" cy="3029100"/>
          </a:xfrm>
          <a:prstGeom prst="rect">
            <a:avLst/>
          </a:prstGeom>
          <a:blipFill rotWithShape="1">
            <a:blip r:embed="rId3">
              <a:alphaModFix/>
            </a:blip>
            <a:stretch>
              <a:fillRect l="-1278" t="-2108" r="-1587"/>
            </a:stretch>
          </a:blipFill>
          <a:ln>
            <a:noFill/>
          </a:ln>
        </p:spPr>
        <p:txBody>
          <a:bodyPr spcFirstLastPara="1" wrap="square" lIns="68575" tIns="34275" rIns="68575" bIns="34275" anchor="t" anchorCtr="0">
            <a:normAutofit/>
          </a:bodyPr>
          <a:lstStyle/>
          <a:p>
            <a:pPr marL="0" lvl="0" indent="0" algn="l" rtl="0">
              <a:lnSpc>
                <a:spcPct val="90000"/>
              </a:lnSpc>
              <a:spcBef>
                <a:spcPts val="0"/>
              </a:spcBef>
              <a:spcAft>
                <a:spcPts val="1600"/>
              </a:spcAft>
              <a:buSzPts val="1100"/>
              <a:buNone/>
            </a:pPr>
            <a:r>
              <a:rPr lang="en"/>
              <a:t> </a:t>
            </a:r>
            <a:endParaRPr/>
          </a:p>
        </p:txBody>
      </p:sp>
      <p:pic>
        <p:nvPicPr>
          <p:cNvPr id="2373" name="Google Shape;2373;p109" descr="Diagram&#10;&#10;Description automatically generated"/>
          <p:cNvPicPr preferRelativeResize="0"/>
          <p:nvPr/>
        </p:nvPicPr>
        <p:blipFill rotWithShape="1">
          <a:blip r:embed="rId4">
            <a:alphaModFix/>
          </a:blip>
          <a:srcRect/>
          <a:stretch/>
        </p:blipFill>
        <p:spPr>
          <a:xfrm>
            <a:off x="3803716" y="1213406"/>
            <a:ext cx="4900876" cy="3688236"/>
          </a:xfrm>
          <a:prstGeom prst="rect">
            <a:avLst/>
          </a:prstGeom>
          <a:noFill/>
          <a:ln>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Google Shape;2378;p11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379" name="Google Shape;2379;p110"/>
          <p:cNvSpPr txBox="1">
            <a:spLocks noGrp="1"/>
          </p:cNvSpPr>
          <p:nvPr>
            <p:ph type="body" idx="1"/>
          </p:nvPr>
        </p:nvSpPr>
        <p:spPr>
          <a:xfrm>
            <a:off x="667725" y="1872550"/>
            <a:ext cx="2868900" cy="3029100"/>
          </a:xfrm>
          <a:prstGeom prst="rect">
            <a:avLst/>
          </a:prstGeom>
          <a:blipFill rotWithShape="1">
            <a:blip r:embed="rId3">
              <a:alphaModFix/>
            </a:blip>
            <a:stretch>
              <a:fillRect l="-1278" t="-2108" r="-1587"/>
            </a:stretch>
          </a:blipFill>
          <a:ln>
            <a:noFill/>
          </a:ln>
        </p:spPr>
        <p:txBody>
          <a:bodyPr spcFirstLastPara="1" wrap="square" lIns="68575" tIns="34275" rIns="68575" bIns="34275" anchor="t" anchorCtr="0">
            <a:normAutofit/>
          </a:bodyPr>
          <a:lstStyle/>
          <a:p>
            <a:pPr marL="0" lvl="0" indent="0" algn="l" rtl="0">
              <a:lnSpc>
                <a:spcPct val="90000"/>
              </a:lnSpc>
              <a:spcBef>
                <a:spcPts val="0"/>
              </a:spcBef>
              <a:spcAft>
                <a:spcPts val="1600"/>
              </a:spcAft>
              <a:buSzPts val="1100"/>
              <a:buNone/>
            </a:pPr>
            <a:r>
              <a:rPr lang="en"/>
              <a:t> </a:t>
            </a:r>
            <a:endParaRPr/>
          </a:p>
        </p:txBody>
      </p:sp>
      <p:pic>
        <p:nvPicPr>
          <p:cNvPr id="2380" name="Google Shape;2380;p110" descr="Diagram&#10;&#10;Description automatically generated"/>
          <p:cNvPicPr preferRelativeResize="0"/>
          <p:nvPr/>
        </p:nvPicPr>
        <p:blipFill rotWithShape="1">
          <a:blip r:embed="rId4">
            <a:alphaModFix/>
          </a:blip>
          <a:srcRect/>
          <a:stretch/>
        </p:blipFill>
        <p:spPr>
          <a:xfrm>
            <a:off x="3803716" y="1213406"/>
            <a:ext cx="4900876" cy="3688236"/>
          </a:xfrm>
          <a:prstGeom prst="rect">
            <a:avLst/>
          </a:prstGeom>
          <a:noFill/>
          <a:ln>
            <a:noFill/>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5" name="Google Shape;2385;p11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386" name="Google Shape;2386;p111"/>
          <p:cNvSpPr txBox="1">
            <a:spLocks noGrp="1"/>
          </p:cNvSpPr>
          <p:nvPr>
            <p:ph type="body" idx="1"/>
          </p:nvPr>
        </p:nvSpPr>
        <p:spPr>
          <a:xfrm>
            <a:off x="857250" y="1543050"/>
            <a:ext cx="2868900" cy="3029100"/>
          </a:xfrm>
          <a:prstGeom prst="rect">
            <a:avLst/>
          </a:prstGeom>
          <a:blipFill rotWithShape="1">
            <a:blip r:embed="rId3">
              <a:alphaModFix/>
            </a:blip>
            <a:stretch>
              <a:fillRect l="-1278" t="-2108" r="-1587"/>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600"/>
              </a:spcAft>
              <a:buSzPts val="1100"/>
              <a:buNone/>
            </a:pPr>
            <a:r>
              <a:rPr lang="en"/>
              <a:t> </a:t>
            </a:r>
            <a:endParaRPr/>
          </a:p>
        </p:txBody>
      </p:sp>
      <p:pic>
        <p:nvPicPr>
          <p:cNvPr id="2387" name="Google Shape;2387;p111" descr="Diagram&#10;&#10;Description automatically generated"/>
          <p:cNvPicPr preferRelativeResize="0"/>
          <p:nvPr/>
        </p:nvPicPr>
        <p:blipFill rotWithShape="1">
          <a:blip r:embed="rId4">
            <a:alphaModFix/>
          </a:blip>
          <a:srcRect/>
          <a:stretch/>
        </p:blipFill>
        <p:spPr>
          <a:xfrm>
            <a:off x="3803716" y="1213406"/>
            <a:ext cx="4900876" cy="3688236"/>
          </a:xfrm>
          <a:prstGeom prst="rect">
            <a:avLst/>
          </a:prstGeom>
          <a:noFill/>
          <a:ln>
            <a:noFill/>
          </a:ln>
        </p:spPr>
      </p:pic>
      <p:sp>
        <p:nvSpPr>
          <p:cNvPr id="2388" name="Google Shape;2388;p111"/>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389" name="Google Shape;2389;p111"/>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90" name="Google Shape;2390;p111"/>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91" name="Google Shape;2391;p111"/>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392" name="Google Shape;2392;p111"/>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93" name="Google Shape;2393;p111"/>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94" name="Google Shape;2394;p111"/>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395" name="Google Shape;2395;p111"/>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96" name="Google Shape;2396;p111"/>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397" name="Google Shape;2397;p111"/>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398" name="Google Shape;2398;p111"/>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399" name="Google Shape;2399;p111"/>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400" name="Google Shape;2400;p111"/>
          <p:cNvSpPr txBox="1"/>
          <p:nvPr/>
        </p:nvSpPr>
        <p:spPr>
          <a:xfrm>
            <a:off x="8144910" y="3220235"/>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409" name="Google Shape;409;p11"/>
          <p:cNvGrpSpPr/>
          <p:nvPr/>
        </p:nvGrpSpPr>
        <p:grpSpPr>
          <a:xfrm>
            <a:off x="3925152" y="1844154"/>
            <a:ext cx="646894" cy="323447"/>
            <a:chOff x="3655200" y="2045175"/>
            <a:chExt cx="916800" cy="458400"/>
          </a:xfrm>
        </p:grpSpPr>
        <p:sp>
          <p:nvSpPr>
            <p:cNvPr id="410" name="Google Shape;410;p11"/>
            <p:cNvSpPr/>
            <p:nvPr/>
          </p:nvSpPr>
          <p:spPr>
            <a:xfrm>
              <a:off x="3655200" y="2045175"/>
              <a:ext cx="458400" cy="458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411" name="Google Shape;411;p11"/>
            <p:cNvSpPr/>
            <p:nvPr/>
          </p:nvSpPr>
          <p:spPr>
            <a:xfrm>
              <a:off x="4113600" y="2045175"/>
              <a:ext cx="458400" cy="458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grpSp>
      <p:sp>
        <p:nvSpPr>
          <p:cNvPr id="412" name="Google Shape;412;p11"/>
          <p:cNvSpPr/>
          <p:nvPr/>
        </p:nvSpPr>
        <p:spPr>
          <a:xfrm>
            <a:off x="4895452" y="1844154"/>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413" name="Google Shape;413;p11"/>
          <p:cNvSpPr/>
          <p:nvPr/>
        </p:nvSpPr>
        <p:spPr>
          <a:xfrm>
            <a:off x="5218899" y="1844154"/>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22</a:t>
            </a:r>
            <a:endParaRPr sz="1400" b="0" i="0" u="none" strike="noStrike" cap="none">
              <a:solidFill>
                <a:srgbClr val="B7B7B7"/>
              </a:solidFill>
              <a:latin typeface="Consolas"/>
              <a:ea typeface="Consolas"/>
              <a:cs typeface="Consolas"/>
              <a:sym typeface="Consolas"/>
            </a:endParaRPr>
          </a:p>
        </p:txBody>
      </p:sp>
      <p:grpSp>
        <p:nvGrpSpPr>
          <p:cNvPr id="414" name="Google Shape;414;p11"/>
          <p:cNvGrpSpPr/>
          <p:nvPr/>
        </p:nvGrpSpPr>
        <p:grpSpPr>
          <a:xfrm>
            <a:off x="2954852" y="1844154"/>
            <a:ext cx="646894" cy="323447"/>
            <a:chOff x="3655200" y="2045175"/>
            <a:chExt cx="916800" cy="458400"/>
          </a:xfrm>
        </p:grpSpPr>
        <p:sp>
          <p:nvSpPr>
            <p:cNvPr id="415" name="Google Shape;415;p11"/>
            <p:cNvSpPr/>
            <p:nvPr/>
          </p:nvSpPr>
          <p:spPr>
            <a:xfrm>
              <a:off x="36552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0</a:t>
              </a:r>
              <a:endParaRPr sz="1400" b="0" i="0" u="none" strike="noStrike" cap="none">
                <a:solidFill>
                  <a:srgbClr val="B7B7B7"/>
                </a:solidFill>
                <a:latin typeface="Consolas"/>
                <a:ea typeface="Consolas"/>
                <a:cs typeface="Consolas"/>
                <a:sym typeface="Consolas"/>
              </a:endParaRPr>
            </a:p>
          </p:txBody>
        </p:sp>
        <p:sp>
          <p:nvSpPr>
            <p:cNvPr id="416" name="Google Shape;416;p11"/>
            <p:cNvSpPr/>
            <p:nvPr/>
          </p:nvSpPr>
          <p:spPr>
            <a:xfrm>
              <a:off x="41136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5</a:t>
              </a:r>
              <a:endParaRPr sz="1400" b="0" i="0" u="none" strike="noStrike" cap="none">
                <a:solidFill>
                  <a:srgbClr val="B7B7B7"/>
                </a:solidFill>
                <a:latin typeface="Consolas"/>
                <a:ea typeface="Consolas"/>
                <a:cs typeface="Consolas"/>
                <a:sym typeface="Consolas"/>
              </a:endParaRPr>
            </a:p>
          </p:txBody>
        </p:sp>
      </p:grpSp>
      <p:sp>
        <p:nvSpPr>
          <p:cNvPr id="417" name="Google Shape;417;p11"/>
          <p:cNvSpPr/>
          <p:nvPr/>
        </p:nvSpPr>
        <p:spPr>
          <a:xfrm>
            <a:off x="3601749" y="1844179"/>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418" name="Google Shape;418;p11"/>
          <p:cNvSpPr/>
          <p:nvPr/>
        </p:nvSpPr>
        <p:spPr>
          <a:xfrm>
            <a:off x="5542349" y="1844179"/>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35</a:t>
            </a:r>
            <a:endParaRPr sz="1400" b="0" i="0" u="none" strike="noStrike" cap="none">
              <a:solidFill>
                <a:srgbClr val="B7B7B7"/>
              </a:solidFill>
              <a:latin typeface="Consolas"/>
              <a:ea typeface="Consolas"/>
              <a:cs typeface="Consolas"/>
              <a:sym typeface="Consolas"/>
            </a:endParaRPr>
          </a:p>
        </p:txBody>
      </p:sp>
      <p:sp>
        <p:nvSpPr>
          <p:cNvPr id="419" name="Google Shape;419;p11"/>
          <p:cNvSpPr/>
          <p:nvPr/>
        </p:nvSpPr>
        <p:spPr>
          <a:xfrm>
            <a:off x="4572049" y="1844179"/>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420" name="Google Shape;420;p11"/>
          <p:cNvGrpSpPr/>
          <p:nvPr/>
        </p:nvGrpSpPr>
        <p:grpSpPr>
          <a:xfrm>
            <a:off x="5865752" y="1844154"/>
            <a:ext cx="646894" cy="323447"/>
            <a:chOff x="3655200" y="2045175"/>
            <a:chExt cx="916800" cy="458400"/>
          </a:xfrm>
        </p:grpSpPr>
        <p:sp>
          <p:nvSpPr>
            <p:cNvPr id="421" name="Google Shape;421;p11"/>
            <p:cNvSpPr/>
            <p:nvPr/>
          </p:nvSpPr>
          <p:spPr>
            <a:xfrm>
              <a:off x="36552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32</a:t>
              </a:r>
              <a:endParaRPr sz="1400" b="0" i="0" u="none" strike="noStrike" cap="none">
                <a:solidFill>
                  <a:srgbClr val="B7B7B7"/>
                </a:solidFill>
                <a:latin typeface="Consolas"/>
                <a:ea typeface="Consolas"/>
                <a:cs typeface="Consolas"/>
                <a:sym typeface="Consolas"/>
              </a:endParaRPr>
            </a:p>
          </p:txBody>
        </p:sp>
        <p:sp>
          <p:nvSpPr>
            <p:cNvPr id="422" name="Google Shape;422;p11"/>
            <p:cNvSpPr/>
            <p:nvPr/>
          </p:nvSpPr>
          <p:spPr>
            <a:xfrm>
              <a:off x="41136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40</a:t>
              </a:r>
              <a:endParaRPr sz="1400" b="0" i="0" u="none" strike="noStrike" cap="none">
                <a:solidFill>
                  <a:srgbClr val="B7B7B7"/>
                </a:solidFill>
                <a:latin typeface="Consolas"/>
                <a:ea typeface="Consolas"/>
                <a:cs typeface="Consolas"/>
                <a:sym typeface="Consolas"/>
              </a:endParaRPr>
            </a:p>
          </p:txBody>
        </p:sp>
      </p:grpSp>
      <p:sp>
        <p:nvSpPr>
          <p:cNvPr id="423" name="Google Shape;423;p11"/>
          <p:cNvSpPr/>
          <p:nvPr/>
        </p:nvSpPr>
        <p:spPr>
          <a:xfrm>
            <a:off x="2631402" y="1844154"/>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1</a:t>
            </a:r>
            <a:endParaRPr sz="1400" b="0" i="0" u="none" strike="noStrike" cap="none">
              <a:solidFill>
                <a:srgbClr val="B7B7B7"/>
              </a:solidFill>
              <a:latin typeface="Consolas"/>
              <a:ea typeface="Consolas"/>
              <a:cs typeface="Consolas"/>
              <a:sym typeface="Consolas"/>
            </a:endParaRPr>
          </a:p>
        </p:txBody>
      </p:sp>
      <p:grpSp>
        <p:nvGrpSpPr>
          <p:cNvPr id="424" name="Google Shape;424;p11"/>
          <p:cNvGrpSpPr/>
          <p:nvPr/>
        </p:nvGrpSpPr>
        <p:grpSpPr>
          <a:xfrm>
            <a:off x="1917175" y="91225"/>
            <a:ext cx="5309701" cy="1354225"/>
            <a:chOff x="1917150" y="3703800"/>
            <a:chExt cx="5309701" cy="1354225"/>
          </a:xfrm>
        </p:grpSpPr>
        <p:pic>
          <p:nvPicPr>
            <p:cNvPr id="425" name="Google Shape;425;p11"/>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426" name="Google Shape;426;p1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Recurse to the right, and so on!</a:t>
              </a:r>
              <a:endParaRPr sz="1000" b="0" i="0" u="none" strike="noStrike" cap="none">
                <a:solidFill>
                  <a:srgbClr val="000000"/>
                </a:solidFill>
                <a:latin typeface="Consolas"/>
                <a:ea typeface="Consolas"/>
                <a:cs typeface="Consolas"/>
                <a:sym typeface="Consolas"/>
              </a:endParaRPr>
            </a:p>
          </p:txBody>
        </p:sp>
        <p:sp>
          <p:nvSpPr>
            <p:cNvPr id="427" name="Google Shape;427;p1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428" name="Google Shape;428;p11"/>
          <p:cNvGrpSpPr/>
          <p:nvPr/>
        </p:nvGrpSpPr>
        <p:grpSpPr>
          <a:xfrm>
            <a:off x="2631402" y="2216204"/>
            <a:ext cx="646894" cy="323447"/>
            <a:chOff x="3655200" y="2045175"/>
            <a:chExt cx="916800" cy="458400"/>
          </a:xfrm>
        </p:grpSpPr>
        <p:sp>
          <p:nvSpPr>
            <p:cNvPr id="429" name="Google Shape;429;p11"/>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0" name="Google Shape;430;p11"/>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431" name="Google Shape;431;p11"/>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Consolas"/>
                <a:ea typeface="Consolas"/>
                <a:cs typeface="Consolas"/>
                <a:sym typeface="Consolas"/>
              </a:rPr>
              <a:t>3</a:t>
            </a:r>
            <a:endParaRPr sz="1400" b="0" i="0" u="none" strike="noStrike" cap="none">
              <a:solidFill>
                <a:srgbClr val="666666"/>
              </a:solidFill>
              <a:latin typeface="Consolas"/>
              <a:ea typeface="Consolas"/>
              <a:cs typeface="Consolas"/>
              <a:sym typeface="Consolas"/>
            </a:endParaRPr>
          </a:p>
        </p:txBody>
      </p:sp>
      <p:grpSp>
        <p:nvGrpSpPr>
          <p:cNvPr id="432" name="Google Shape;432;p11"/>
          <p:cNvGrpSpPr/>
          <p:nvPr/>
        </p:nvGrpSpPr>
        <p:grpSpPr>
          <a:xfrm>
            <a:off x="3601702" y="2216204"/>
            <a:ext cx="646894" cy="323447"/>
            <a:chOff x="3655200" y="2045175"/>
            <a:chExt cx="916800" cy="458400"/>
          </a:xfrm>
        </p:grpSpPr>
        <p:sp>
          <p:nvSpPr>
            <p:cNvPr id="433" name="Google Shape;433;p11"/>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34" name="Google Shape;434;p11"/>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435" name="Google Shape;435;p11"/>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436" name="Google Shape;436;p11"/>
          <p:cNvGrpSpPr/>
          <p:nvPr/>
        </p:nvGrpSpPr>
        <p:grpSpPr>
          <a:xfrm>
            <a:off x="4572002" y="2216204"/>
            <a:ext cx="646894" cy="323447"/>
            <a:chOff x="3655200" y="2045175"/>
            <a:chExt cx="916800" cy="458400"/>
          </a:xfrm>
        </p:grpSpPr>
        <p:sp>
          <p:nvSpPr>
            <p:cNvPr id="437" name="Google Shape;437;p11"/>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438" name="Google Shape;438;p11"/>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439" name="Google Shape;439;p11"/>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9</a:t>
            </a:r>
            <a:endParaRPr sz="1400" b="0" i="0" u="none" strike="noStrike" cap="none">
              <a:solidFill>
                <a:srgbClr val="B7B7B7"/>
              </a:solidFill>
              <a:latin typeface="Consolas"/>
              <a:ea typeface="Consolas"/>
              <a:cs typeface="Consolas"/>
              <a:sym typeface="Consolas"/>
            </a:endParaRPr>
          </a:p>
        </p:txBody>
      </p:sp>
      <p:grpSp>
        <p:nvGrpSpPr>
          <p:cNvPr id="440" name="Google Shape;440;p11"/>
          <p:cNvGrpSpPr/>
          <p:nvPr/>
        </p:nvGrpSpPr>
        <p:grpSpPr>
          <a:xfrm>
            <a:off x="5542302" y="2216204"/>
            <a:ext cx="646894" cy="323447"/>
            <a:chOff x="3655200" y="2045175"/>
            <a:chExt cx="916800" cy="458400"/>
          </a:xfrm>
        </p:grpSpPr>
        <p:sp>
          <p:nvSpPr>
            <p:cNvPr id="441" name="Google Shape;441;p11"/>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10</a:t>
              </a:r>
              <a:endParaRPr sz="1400" b="0" i="0" u="none" strike="noStrike" cap="none">
                <a:solidFill>
                  <a:srgbClr val="B7B7B7"/>
                </a:solidFill>
                <a:latin typeface="Consolas"/>
                <a:ea typeface="Consolas"/>
                <a:cs typeface="Consolas"/>
                <a:sym typeface="Consolas"/>
              </a:endParaRPr>
            </a:p>
          </p:txBody>
        </p:sp>
        <p:sp>
          <p:nvSpPr>
            <p:cNvPr id="442" name="Google Shape;442;p11"/>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11</a:t>
              </a:r>
              <a:endParaRPr sz="1400" b="0" i="0" u="none" strike="noStrike" cap="none">
                <a:solidFill>
                  <a:srgbClr val="B7B7B7"/>
                </a:solidFill>
                <a:latin typeface="Consolas"/>
                <a:ea typeface="Consolas"/>
                <a:cs typeface="Consolas"/>
                <a:sym typeface="Consolas"/>
              </a:endParaRPr>
            </a:p>
          </p:txBody>
        </p:sp>
      </p:grpSp>
      <p:sp>
        <p:nvSpPr>
          <p:cNvPr id="443" name="Google Shape;443;p11"/>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12</a:t>
            </a:r>
            <a:endParaRPr sz="1400" b="0" i="0" u="none" strike="noStrike" cap="none">
              <a:solidFill>
                <a:srgbClr val="B7B7B7"/>
              </a:solidFill>
              <a:latin typeface="Consolas"/>
              <a:ea typeface="Consolas"/>
              <a:cs typeface="Consolas"/>
              <a:sym typeface="Consolas"/>
            </a:endParaRPr>
          </a:p>
        </p:txBody>
      </p:sp>
      <p:sp>
        <p:nvSpPr>
          <p:cNvPr id="444" name="Google Shape;444;p11"/>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
        <p:nvSpPr>
          <p:cNvPr id="445" name="Google Shape;445;p11"/>
          <p:cNvSpPr/>
          <p:nvPr/>
        </p:nvSpPr>
        <p:spPr>
          <a:xfrm>
            <a:off x="4895499" y="1844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Consolas"/>
                <a:ea typeface="Consolas"/>
                <a:cs typeface="Consolas"/>
                <a:sym typeface="Consolas"/>
              </a:rPr>
              <a:t>8</a:t>
            </a:r>
            <a:endParaRPr sz="1400" b="0" i="0" u="none" strike="noStrike" cap="none">
              <a:solidFill>
                <a:srgbClr val="666666"/>
              </a:solidFill>
              <a:latin typeface="Consolas"/>
              <a:ea typeface="Consolas"/>
              <a:cs typeface="Consolas"/>
              <a:sym typeface="Consolas"/>
            </a:endParaRPr>
          </a:p>
        </p:txBody>
      </p:sp>
      <p:sp>
        <p:nvSpPr>
          <p:cNvPr id="446" name="Google Shape;446;p11"/>
          <p:cNvSpPr txBox="1"/>
          <p:nvPr/>
        </p:nvSpPr>
        <p:spPr>
          <a:xfrm>
            <a:off x="327325" y="4116475"/>
            <a:ext cx="7571100" cy="777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980000"/>
                </a:solidFill>
                <a:latin typeface="Arial"/>
                <a:ea typeface="Arial"/>
                <a:cs typeface="Arial"/>
                <a:sym typeface="Arial"/>
              </a:rPr>
              <a:t>It is more important to understand the idea behind quickselect rather than being caught up in the indexing issues.</a:t>
            </a:r>
            <a:endParaRPr sz="1400" b="0" i="0" u="none" strike="noStrike" cap="none">
              <a:solidFill>
                <a:srgbClr val="98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404"/>
        <p:cNvGrpSpPr/>
        <p:nvPr/>
      </p:nvGrpSpPr>
      <p:grpSpPr>
        <a:xfrm>
          <a:off x="0" y="0"/>
          <a:ext cx="0" cy="0"/>
          <a:chOff x="0" y="0"/>
          <a:chExt cx="0" cy="0"/>
        </a:xfrm>
      </p:grpSpPr>
      <p:sp>
        <p:nvSpPr>
          <p:cNvPr id="2405" name="Google Shape;2405;p11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406" name="Google Shape;2406;p112"/>
          <p:cNvSpPr txBox="1">
            <a:spLocks noGrp="1"/>
          </p:cNvSpPr>
          <p:nvPr>
            <p:ph type="body" idx="1"/>
          </p:nvPr>
        </p:nvSpPr>
        <p:spPr>
          <a:xfrm>
            <a:off x="261594" y="1543050"/>
            <a:ext cx="3626700" cy="3029100"/>
          </a:xfrm>
          <a:prstGeom prst="rect">
            <a:avLst/>
          </a:prstGeom>
          <a:blipFill rotWithShape="1">
            <a:blip r:embed="rId3">
              <a:alphaModFix/>
            </a:blip>
            <a:stretch>
              <a:fillRect l="-247" t="-2108" r="-2518"/>
            </a:stretch>
          </a:blipFill>
          <a:ln>
            <a:noFill/>
          </a:ln>
        </p:spPr>
        <p:txBody>
          <a:bodyPr spcFirstLastPara="1" wrap="square" lIns="68575" tIns="34275" rIns="68575" bIns="34275" anchor="t" anchorCtr="0">
            <a:normAutofit/>
          </a:bodyPr>
          <a:lstStyle/>
          <a:p>
            <a:pPr marL="177800" lvl="0" indent="-146050" algn="l" rtl="0">
              <a:lnSpc>
                <a:spcPct val="90000"/>
              </a:lnSpc>
              <a:spcBef>
                <a:spcPts val="0"/>
              </a:spcBef>
              <a:spcAft>
                <a:spcPts val="1600"/>
              </a:spcAft>
              <a:buSzPts val="1300"/>
              <a:buChar char="●"/>
            </a:pPr>
            <a:r>
              <a:rPr lang="en"/>
              <a:t> </a:t>
            </a:r>
            <a:endParaRPr/>
          </a:p>
        </p:txBody>
      </p:sp>
      <p:pic>
        <p:nvPicPr>
          <p:cNvPr id="2407" name="Google Shape;2407;p112" descr="Diagram&#10;&#10;Description automatically generated"/>
          <p:cNvPicPr preferRelativeResize="0"/>
          <p:nvPr/>
        </p:nvPicPr>
        <p:blipFill rotWithShape="1">
          <a:blip r:embed="rId4">
            <a:alphaModFix/>
          </a:blip>
          <a:srcRect/>
          <a:stretch/>
        </p:blipFill>
        <p:spPr>
          <a:xfrm>
            <a:off x="3803716" y="1213406"/>
            <a:ext cx="4900876" cy="3688236"/>
          </a:xfrm>
          <a:prstGeom prst="rect">
            <a:avLst/>
          </a:prstGeom>
          <a:noFill/>
          <a:ln>
            <a:noFill/>
          </a:ln>
        </p:spPr>
      </p:pic>
      <p:sp>
        <p:nvSpPr>
          <p:cNvPr id="2408" name="Google Shape;2408;p112"/>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409" name="Google Shape;2409;p112"/>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410" name="Google Shape;2410;p112"/>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411" name="Google Shape;2411;p112"/>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412" name="Google Shape;2412;p112"/>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413" name="Google Shape;2413;p112"/>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414" name="Google Shape;2414;p112"/>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415" name="Google Shape;2415;p112"/>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416" name="Google Shape;2416;p112"/>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417" name="Google Shape;2417;p112"/>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418" name="Google Shape;2418;p112"/>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419" name="Google Shape;2419;p112"/>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420" name="Google Shape;2420;p112"/>
          <p:cNvSpPr txBox="1"/>
          <p:nvPr/>
        </p:nvSpPr>
        <p:spPr>
          <a:xfrm>
            <a:off x="8144910" y="3220235"/>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11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1c: AVL Tree Review</a:t>
            </a:r>
            <a:endParaRPr/>
          </a:p>
        </p:txBody>
      </p:sp>
      <p:sp>
        <p:nvSpPr>
          <p:cNvPr id="2426" name="Google Shape;2426;p11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During lectures, we’ve learnt that we need to store and maintain height information for each AVL tree node to determine if there is a need to rebalance the AVL tree during insertion and deletion. However, if we store height as an </a:t>
            </a:r>
            <a:r>
              <a:rPr lang="en" sz="1800">
                <a:solidFill>
                  <a:schemeClr val="dk1"/>
                </a:solidFill>
                <a:latin typeface="Consolas"/>
                <a:ea typeface="Consolas"/>
                <a:cs typeface="Consolas"/>
                <a:sym typeface="Consolas"/>
              </a:rPr>
              <a:t>int</a:t>
            </a:r>
            <a:r>
              <a:rPr lang="en" sz="1800">
                <a:solidFill>
                  <a:schemeClr val="dk1"/>
                </a:solidFill>
              </a:rPr>
              <a:t>, each tree node now requires 32 extra bits. Can you think of a way to reduce the extra space required for each node to 2 bits instead?</a:t>
            </a:r>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11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Clr>
                <a:schemeClr val="dk1"/>
              </a:buClr>
              <a:buSzPts val="1100"/>
              <a:buChar char="-"/>
            </a:pPr>
            <a:r>
              <a:rPr lang="en">
                <a:solidFill>
                  <a:schemeClr val="dk1"/>
                </a:solidFill>
              </a:rPr>
              <a:t>Store and maintain the balance factor for each node instead, i.e. the height difference between the left and right subtrees</a:t>
            </a:r>
            <a:endParaRPr>
              <a:solidFill>
                <a:schemeClr val="dk1"/>
              </a:solidFill>
            </a:endParaRPr>
          </a:p>
          <a:p>
            <a:pPr marL="457200" lvl="0" indent="-298450" algn="l" rtl="0">
              <a:lnSpc>
                <a:spcPct val="90000"/>
              </a:lnSpc>
              <a:spcBef>
                <a:spcPts val="0"/>
              </a:spcBef>
              <a:spcAft>
                <a:spcPts val="0"/>
              </a:spcAft>
              <a:buClr>
                <a:schemeClr val="dk1"/>
              </a:buClr>
              <a:buSzPts val="1100"/>
              <a:buChar char="-"/>
            </a:pPr>
            <a:r>
              <a:rPr lang="en">
                <a:solidFill>
                  <a:schemeClr val="dk1"/>
                </a:solidFill>
              </a:rPr>
              <a:t>Can only be -1, 0 or 1 -&gt; only need 2 bits</a:t>
            </a:r>
            <a:endParaRPr>
              <a:solidFill>
                <a:schemeClr val="dk1"/>
              </a:solidFill>
            </a:endParaRPr>
          </a:p>
        </p:txBody>
      </p:sp>
      <p:sp>
        <p:nvSpPr>
          <p:cNvPr id="2432" name="Google Shape;2432;p11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1c: AVL Tree Review</a:t>
            </a:r>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11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438" name="Google Shape;2438;p11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439" name="Google Shape;2439;p115"/>
          <p:cNvPicPr preferRelativeResize="0"/>
          <p:nvPr/>
        </p:nvPicPr>
        <p:blipFill rotWithShape="1">
          <a:blip r:embed="rId3">
            <a:alphaModFix/>
          </a:blip>
          <a:srcRect/>
          <a:stretch/>
        </p:blipFill>
        <p:spPr>
          <a:xfrm>
            <a:off x="1638300" y="642938"/>
            <a:ext cx="5867400" cy="3857625"/>
          </a:xfrm>
          <a:prstGeom prst="rect">
            <a:avLst/>
          </a:prstGeom>
          <a:noFill/>
          <a:ln>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443"/>
        <p:cNvGrpSpPr/>
        <p:nvPr/>
      </p:nvGrpSpPr>
      <p:grpSpPr>
        <a:xfrm>
          <a:off x="0" y="0"/>
          <a:ext cx="0" cy="0"/>
          <a:chOff x="0" y="0"/>
          <a:chExt cx="0" cy="0"/>
        </a:xfrm>
      </p:grpSpPr>
      <p:sp>
        <p:nvSpPr>
          <p:cNvPr id="2444" name="Google Shape;2444;p11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445" name="Google Shape;2445;p116"/>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446" name="Google Shape;2446;p116"/>
          <p:cNvPicPr preferRelativeResize="0"/>
          <p:nvPr/>
        </p:nvPicPr>
        <p:blipFill rotWithShape="1">
          <a:blip r:embed="rId3">
            <a:alphaModFix/>
          </a:blip>
          <a:srcRect/>
          <a:stretch/>
        </p:blipFill>
        <p:spPr>
          <a:xfrm>
            <a:off x="1485900" y="756213"/>
            <a:ext cx="6172200" cy="3419475"/>
          </a:xfrm>
          <a:prstGeom prst="rect">
            <a:avLst/>
          </a:prstGeom>
          <a:noFill/>
          <a:ln>
            <a:noFill/>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sp>
        <p:nvSpPr>
          <p:cNvPr id="2451" name="Google Shape;2451;p11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endParaRPr/>
          </a:p>
        </p:txBody>
      </p:sp>
      <p:sp>
        <p:nvSpPr>
          <p:cNvPr id="2452" name="Google Shape;2452;p11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600"/>
              </a:spcAft>
              <a:buSzPts val="1100"/>
              <a:buNone/>
            </a:pPr>
            <a:endParaRPr/>
          </a:p>
        </p:txBody>
      </p:sp>
      <p:pic>
        <p:nvPicPr>
          <p:cNvPr id="2453" name="Google Shape;2453;p117"/>
          <p:cNvPicPr preferRelativeResize="0"/>
          <p:nvPr/>
        </p:nvPicPr>
        <p:blipFill rotWithShape="1">
          <a:blip r:embed="rId3">
            <a:alphaModFix/>
          </a:blip>
          <a:srcRect/>
          <a:stretch/>
        </p:blipFill>
        <p:spPr>
          <a:xfrm>
            <a:off x="1855288" y="943413"/>
            <a:ext cx="5705475" cy="2924175"/>
          </a:xfrm>
          <a:prstGeom prst="rect">
            <a:avLst/>
          </a:prstGeom>
          <a:noFill/>
          <a:ln>
            <a:noFill/>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g2080064b726_1_0"/>
          <p:cNvSpPr txBox="1">
            <a:spLocks noGrp="1"/>
          </p:cNvSpPr>
          <p:nvPr>
            <p:ph type="title"/>
          </p:nvPr>
        </p:nvSpPr>
        <p:spPr>
          <a:xfrm>
            <a:off x="857250" y="457200"/>
            <a:ext cx="7406400" cy="10173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accent1"/>
              </a:buClr>
              <a:buSzPts val="3300"/>
              <a:buFont typeface="Calibri"/>
              <a:buNone/>
            </a:pPr>
            <a:r>
              <a:rPr lang="en"/>
              <a:t>Problem 1d: Binary Search Tree Review</a:t>
            </a:r>
            <a:endParaRPr/>
          </a:p>
          <a:p>
            <a:pPr marL="0" lvl="0" indent="0" algn="l" rtl="0">
              <a:spcBef>
                <a:spcPts val="0"/>
              </a:spcBef>
              <a:spcAft>
                <a:spcPts val="0"/>
              </a:spcAft>
              <a:buNone/>
            </a:pPr>
            <a:endParaRPr/>
          </a:p>
        </p:txBody>
      </p:sp>
      <p:sp>
        <p:nvSpPr>
          <p:cNvPr id="2459" name="Google Shape;2459;g2080064b726_1_0"/>
          <p:cNvSpPr txBox="1">
            <a:spLocks noGrp="1"/>
          </p:cNvSpPr>
          <p:nvPr>
            <p:ph type="body" idx="1"/>
          </p:nvPr>
        </p:nvSpPr>
        <p:spPr>
          <a:xfrm>
            <a:off x="515750" y="1152750"/>
            <a:ext cx="7404900" cy="682500"/>
          </a:xfrm>
          <a:prstGeom prst="rect">
            <a:avLst/>
          </a:prstGeom>
        </p:spPr>
        <p:txBody>
          <a:bodyPr spcFirstLastPara="1" wrap="square" lIns="68575" tIns="34275" rIns="68575" bIns="34275" anchor="t" anchorCtr="0">
            <a:normAutofit lnSpcReduction="10000"/>
          </a:bodyPr>
          <a:lstStyle/>
          <a:p>
            <a:pPr marL="0" lvl="0" indent="0" algn="l" rtl="0">
              <a:spcBef>
                <a:spcPts val="1100"/>
              </a:spcBef>
              <a:spcAft>
                <a:spcPts val="0"/>
              </a:spcAft>
              <a:buNone/>
            </a:pPr>
            <a:r>
              <a:rPr lang="en">
                <a:solidFill>
                  <a:schemeClr val="dk1"/>
                </a:solidFill>
              </a:rPr>
              <a:t>Given a pre-order traversal result of a binary search tree T, suggest an algorithm to reconstruct the original tree T. (From lecture review)</a:t>
            </a:r>
            <a:endParaRPr>
              <a:solidFill>
                <a:schemeClr val="dk1"/>
              </a:solidFill>
            </a:endParaRPr>
          </a:p>
        </p:txBody>
      </p:sp>
      <p:pic>
        <p:nvPicPr>
          <p:cNvPr id="2460" name="Google Shape;2460;g2080064b726_1_0"/>
          <p:cNvPicPr preferRelativeResize="0"/>
          <p:nvPr/>
        </p:nvPicPr>
        <p:blipFill>
          <a:blip r:embed="rId3">
            <a:alphaModFix/>
          </a:blip>
          <a:stretch>
            <a:fillRect/>
          </a:stretch>
        </p:blipFill>
        <p:spPr>
          <a:xfrm>
            <a:off x="2837075" y="1951000"/>
            <a:ext cx="2762250" cy="1533525"/>
          </a:xfrm>
          <a:prstGeom prst="rect">
            <a:avLst/>
          </a:prstGeom>
          <a:noFill/>
          <a:ln>
            <a:noFill/>
          </a:ln>
        </p:spPr>
      </p:pic>
      <p:sp>
        <p:nvSpPr>
          <p:cNvPr id="2461" name="Google Shape;2461;g2080064b726_1_0"/>
          <p:cNvSpPr txBox="1"/>
          <p:nvPr/>
        </p:nvSpPr>
        <p:spPr>
          <a:xfrm>
            <a:off x="2270150" y="3961025"/>
            <a:ext cx="389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Sequence: 41, 20, 11, 15, 32, 65, 50, 58, 93.</a:t>
            </a:r>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6" name="Google Shape;2466;g2080064b726_1_12"/>
          <p:cNvSpPr/>
          <p:nvPr/>
        </p:nvSpPr>
        <p:spPr>
          <a:xfrm>
            <a:off x="4171875" y="830250"/>
            <a:ext cx="1536600" cy="42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g2080064b726_1_12"/>
          <p:cNvSpPr/>
          <p:nvPr/>
        </p:nvSpPr>
        <p:spPr>
          <a:xfrm>
            <a:off x="2474800" y="804925"/>
            <a:ext cx="1570500" cy="42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g2080064b726_1_12"/>
          <p:cNvSpPr txBox="1"/>
          <p:nvPr/>
        </p:nvSpPr>
        <p:spPr>
          <a:xfrm>
            <a:off x="1975500" y="795000"/>
            <a:ext cx="5193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rPr>
              <a:t>41, 20, 11, 15, 32, 65, 50, 58, 93.</a:t>
            </a:r>
            <a:endParaRPr sz="2000">
              <a:solidFill>
                <a:schemeClr val="dk1"/>
              </a:solidFill>
            </a:endParaRPr>
          </a:p>
        </p:txBody>
      </p:sp>
      <p:sp>
        <p:nvSpPr>
          <p:cNvPr id="2469" name="Google Shape;2469;g2080064b726_1_12"/>
          <p:cNvSpPr/>
          <p:nvPr/>
        </p:nvSpPr>
        <p:spPr>
          <a:xfrm>
            <a:off x="2133450" y="1270775"/>
            <a:ext cx="132300" cy="529800"/>
          </a:xfrm>
          <a:prstGeom prst="up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70" name="Google Shape;2470;g2080064b726_1_12"/>
          <p:cNvSpPr/>
          <p:nvPr/>
        </p:nvSpPr>
        <p:spPr>
          <a:xfrm>
            <a:off x="2564625" y="1270775"/>
            <a:ext cx="132300" cy="529800"/>
          </a:xfrm>
          <a:prstGeom prst="upArrow">
            <a:avLst>
              <a:gd name="adj1" fmla="val 50000"/>
              <a:gd name="adj2" fmla="val 50000"/>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g2080064b726_1_12"/>
          <p:cNvSpPr/>
          <p:nvPr/>
        </p:nvSpPr>
        <p:spPr>
          <a:xfrm>
            <a:off x="4299125" y="1270775"/>
            <a:ext cx="132300" cy="529800"/>
          </a:xfrm>
          <a:prstGeom prst="upArrow">
            <a:avLst>
              <a:gd name="adj1" fmla="val 50000"/>
              <a:gd name="adj2" fmla="val 50000"/>
            </a:avLst>
          </a:prstGeom>
          <a:solidFill>
            <a:schemeClr val="lt2"/>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g2080064b726_1_12"/>
          <p:cNvSpPr txBox="1"/>
          <p:nvPr/>
        </p:nvSpPr>
        <p:spPr>
          <a:xfrm>
            <a:off x="1081050" y="2086200"/>
            <a:ext cx="61332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By definition of pre-order traversal, 41 should be the key of root</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21 which is the first element &lt; 41 should be the key of root of left child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65 which is the first element &gt; 41 should be the key of root of right child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Now we know that sequence 20, 11, 15, 32 belongs to left tree while</a:t>
            </a:r>
            <a:endParaRPr>
              <a:solidFill>
                <a:schemeClr val="dk1"/>
              </a:solidFill>
            </a:endParaRPr>
          </a:p>
          <a:p>
            <a:pPr marL="0" lvl="0" indent="0" algn="l" rtl="0">
              <a:spcBef>
                <a:spcPts val="0"/>
              </a:spcBef>
              <a:spcAft>
                <a:spcPts val="0"/>
              </a:spcAft>
              <a:buNone/>
            </a:pPr>
            <a:r>
              <a:rPr lang="en">
                <a:solidFill>
                  <a:schemeClr val="dk1"/>
                </a:solidFill>
              </a:rPr>
              <a:t>Sequence 65, 50, 58, 93 belongs to right.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Recurse on both left sequence and right sequence to get two BST, which is the left child and right child to the root of key 41 </a:t>
            </a:r>
            <a:endParaRPr>
              <a:solidFill>
                <a:schemeClr val="dk1"/>
              </a:solidFill>
            </a:endParaRPr>
          </a:p>
          <a:p>
            <a:pPr marL="0" lvl="0" indent="0" algn="l" rtl="0">
              <a:spcBef>
                <a:spcPts val="0"/>
              </a:spcBef>
              <a:spcAft>
                <a:spcPts val="0"/>
              </a:spcAft>
              <a:buNone/>
            </a:pPr>
            <a:endParaRPr/>
          </a:p>
        </p:txBody>
      </p:sp>
      <p:pic>
        <p:nvPicPr>
          <p:cNvPr id="2473" name="Google Shape;2473;g2080064b726_1_12"/>
          <p:cNvPicPr preferRelativeResize="0"/>
          <p:nvPr/>
        </p:nvPicPr>
        <p:blipFill>
          <a:blip r:embed="rId3">
            <a:alphaModFix/>
          </a:blip>
          <a:stretch>
            <a:fillRect/>
          </a:stretch>
        </p:blipFill>
        <p:spPr>
          <a:xfrm>
            <a:off x="6224250" y="274025"/>
            <a:ext cx="2762250" cy="1533525"/>
          </a:xfrm>
          <a:prstGeom prst="rect">
            <a:avLst/>
          </a:prstGeom>
          <a:noFill/>
          <a:ln>
            <a:noFill/>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477"/>
        <p:cNvGrpSpPr/>
        <p:nvPr/>
      </p:nvGrpSpPr>
      <p:grpSpPr>
        <a:xfrm>
          <a:off x="0" y="0"/>
          <a:ext cx="0" cy="0"/>
          <a:chOff x="0" y="0"/>
          <a:chExt cx="0" cy="0"/>
        </a:xfrm>
      </p:grpSpPr>
      <p:sp>
        <p:nvSpPr>
          <p:cNvPr id="2478" name="Google Shape;2478;g2080064b726_2_0"/>
          <p:cNvSpPr txBox="1"/>
          <p:nvPr/>
        </p:nvSpPr>
        <p:spPr>
          <a:xfrm>
            <a:off x="731800" y="466950"/>
            <a:ext cx="57993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800">
                <a:solidFill>
                  <a:schemeClr val="dk1"/>
                </a:solidFill>
              </a:rPr>
              <a:t>Problem 2:  Iterative BFS and DFS</a:t>
            </a:r>
            <a:endParaRPr/>
          </a:p>
        </p:txBody>
      </p:sp>
      <p:sp>
        <p:nvSpPr>
          <p:cNvPr id="2479" name="Google Shape;2479;g2080064b726_2_0"/>
          <p:cNvSpPr txBox="1"/>
          <p:nvPr/>
        </p:nvSpPr>
        <p:spPr>
          <a:xfrm>
            <a:off x="968750" y="1198725"/>
            <a:ext cx="7095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During lecture, we’ve learnt how to do tree traversal in various ways. For this question, we’ll focus on DFS and BFS. Since you already know how to use DFS and BFS to traverse a tree recursively, can you propose a way using non-recursive DFS and BFS to traverse a tree? Write your answer in the form of pseudocode.</a:t>
            </a:r>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sp>
        <p:nvSpPr>
          <p:cNvPr id="2484" name="Google Shape;2484;g2080064b726_2_11"/>
          <p:cNvSpPr txBox="1"/>
          <p:nvPr/>
        </p:nvSpPr>
        <p:spPr>
          <a:xfrm>
            <a:off x="628025" y="336850"/>
            <a:ext cx="458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Use Stack/Queue !!!</a:t>
            </a:r>
            <a:endParaRPr sz="3000"/>
          </a:p>
        </p:txBody>
      </p:sp>
      <p:sp>
        <p:nvSpPr>
          <p:cNvPr id="2485" name="Google Shape;2485;g2080064b726_2_11"/>
          <p:cNvSpPr txBox="1"/>
          <p:nvPr/>
        </p:nvSpPr>
        <p:spPr>
          <a:xfrm>
            <a:off x="1017550" y="1470575"/>
            <a:ext cx="73047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Stack -&gt; LIFO (Last-In-First-Out), Queue -&gt; FIFO (First-In-FirstOut). </a:t>
            </a:r>
            <a:endParaRPr/>
          </a:p>
          <a:p>
            <a:pPr marL="0" lvl="0" indent="0" algn="l" rtl="0">
              <a:spcBef>
                <a:spcPts val="0"/>
              </a:spcBef>
              <a:spcAft>
                <a:spcPts val="0"/>
              </a:spcAft>
              <a:buNone/>
            </a:pPr>
            <a:endParaRPr/>
          </a:p>
          <a:p>
            <a:pPr marL="0" lvl="0" indent="0" algn="l" rtl="0">
              <a:spcBef>
                <a:spcPts val="0"/>
              </a:spcBef>
              <a:spcAft>
                <a:spcPts val="0"/>
              </a:spcAft>
              <a:buNone/>
            </a:pPr>
            <a:r>
              <a:rPr lang="en"/>
              <a:t>For DFS, use Stack. </a:t>
            </a:r>
            <a:endParaRPr/>
          </a:p>
          <a:p>
            <a:pPr marL="0" lvl="0" indent="0" algn="l" rtl="0">
              <a:spcBef>
                <a:spcPts val="0"/>
              </a:spcBef>
              <a:spcAft>
                <a:spcPts val="0"/>
              </a:spcAft>
              <a:buNone/>
            </a:pPr>
            <a:r>
              <a:rPr lang="en"/>
              <a:t>1.  push the root of tree into Stack, </a:t>
            </a:r>
            <a:endParaRPr/>
          </a:p>
          <a:p>
            <a:pPr marL="0" lvl="0" indent="0" algn="l" rtl="0">
              <a:spcBef>
                <a:spcPts val="0"/>
              </a:spcBef>
              <a:spcAft>
                <a:spcPts val="0"/>
              </a:spcAft>
              <a:buNone/>
            </a:pPr>
            <a:r>
              <a:rPr lang="en"/>
              <a:t>2.  pop from Stack and get the popped node and that’s the node you’re visiting. </a:t>
            </a:r>
            <a:endParaRPr/>
          </a:p>
          <a:p>
            <a:pPr marL="0" lvl="0" indent="0" algn="l" rtl="0">
              <a:spcBef>
                <a:spcPts val="0"/>
              </a:spcBef>
              <a:spcAft>
                <a:spcPts val="0"/>
              </a:spcAft>
              <a:buNone/>
            </a:pPr>
            <a:r>
              <a:rPr lang="en"/>
              <a:t>3.  push all of its children into that Stack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Perform step 2 and 3 repetitively until Stack is empty:</a:t>
            </a:r>
            <a:endParaRPr/>
          </a:p>
          <a:p>
            <a:pPr marL="0" lvl="0" indent="0" algn="l" rtl="0">
              <a:spcBef>
                <a:spcPts val="0"/>
              </a:spcBef>
              <a:spcAft>
                <a:spcPts val="0"/>
              </a:spcAft>
              <a:buNone/>
            </a:pPr>
            <a:endParaRPr/>
          </a:p>
          <a:p>
            <a:pPr marL="0" lvl="0" indent="0" algn="l" rtl="0">
              <a:spcBef>
                <a:spcPts val="0"/>
              </a:spcBef>
              <a:spcAft>
                <a:spcPts val="0"/>
              </a:spcAft>
              <a:buNone/>
            </a:pPr>
            <a:r>
              <a:rPr lang="en"/>
              <a:t>When the Stack is empty, all the nodes have been visited and we have finished the DFS traversal. Similarly, for BFS, all the operations are the same except that now we use Queue instead of Stack to store all the nodes. </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Quickselect Analysis</a:t>
            </a:r>
            <a:endParaRPr/>
          </a:p>
        </p:txBody>
      </p:sp>
      <p:sp>
        <p:nvSpPr>
          <p:cNvPr id="452" name="Google Shape;45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For an array of size n...</a:t>
            </a:r>
            <a:endParaRPr b="1"/>
          </a:p>
          <a:p>
            <a:pPr marL="0" lvl="0" indent="0" algn="l" rtl="0">
              <a:lnSpc>
                <a:spcPct val="115000"/>
              </a:lnSpc>
              <a:spcBef>
                <a:spcPts val="1600"/>
              </a:spcBef>
              <a:spcAft>
                <a:spcPts val="0"/>
              </a:spcAft>
              <a:buSzPts val="1800"/>
              <a:buNone/>
            </a:pPr>
            <a:r>
              <a:rPr lang="en"/>
              <a:t>Recurrence Relation:</a:t>
            </a:r>
            <a:endParaRPr i="1">
              <a:latin typeface="Roboto"/>
              <a:ea typeface="Roboto"/>
              <a:cs typeface="Roboto"/>
              <a:sym typeface="Roboto"/>
            </a:endParaRPr>
          </a:p>
          <a:p>
            <a:pPr marL="0" lvl="0" indent="0" algn="l" rtl="0">
              <a:lnSpc>
                <a:spcPct val="115000"/>
              </a:lnSpc>
              <a:spcBef>
                <a:spcPts val="1600"/>
              </a:spcBef>
              <a:spcAft>
                <a:spcPts val="1600"/>
              </a:spcAft>
              <a:buSzPts val="1800"/>
              <a:buNone/>
            </a:pPr>
            <a:r>
              <a:rPr lang="en"/>
              <a:t>Time Complexity: </a:t>
            </a:r>
            <a:endParaRPr i="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118"/>
          <p:cNvSpPr txBox="1">
            <a:spLocks noGrp="1"/>
          </p:cNvSpPr>
          <p:nvPr>
            <p:ph type="title"/>
          </p:nvPr>
        </p:nvSpPr>
        <p:spPr>
          <a:xfrm>
            <a:off x="642954" y="342900"/>
            <a:ext cx="74382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3a: Chicken Rice</a:t>
            </a:r>
            <a:endParaRPr/>
          </a:p>
        </p:txBody>
      </p:sp>
      <p:sp>
        <p:nvSpPr>
          <p:cNvPr id="2491" name="Google Shape;2491;p118"/>
          <p:cNvSpPr txBox="1">
            <a:spLocks noGrp="1"/>
          </p:cNvSpPr>
          <p:nvPr>
            <p:ph type="body" idx="1"/>
          </p:nvPr>
        </p:nvSpPr>
        <p:spPr>
          <a:xfrm>
            <a:off x="642955" y="1157306"/>
            <a:ext cx="7720200" cy="3288600"/>
          </a:xfrm>
          <a:prstGeom prst="rect">
            <a:avLst/>
          </a:prstGeom>
          <a:blipFill rotWithShape="1">
            <a:blip r:embed="rId3">
              <a:alphaModFix/>
            </a:blip>
            <a:stretch>
              <a:fillRect l="-487" t="-2108" r="-1048" b="-2267"/>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600"/>
              </a:spcAft>
              <a:buSzPts val="1100"/>
              <a:buNone/>
            </a:pPr>
            <a:r>
              <a:rPr lang="en"/>
              <a:t> </a:t>
            </a:r>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495"/>
        <p:cNvGrpSpPr/>
        <p:nvPr/>
      </p:nvGrpSpPr>
      <p:grpSpPr>
        <a:xfrm>
          <a:off x="0" y="0"/>
          <a:ext cx="0" cy="0"/>
          <a:chOff x="0" y="0"/>
          <a:chExt cx="0" cy="0"/>
        </a:xfrm>
      </p:grpSpPr>
      <p:sp>
        <p:nvSpPr>
          <p:cNvPr id="2496" name="Google Shape;2496;p119"/>
          <p:cNvSpPr txBox="1">
            <a:spLocks noGrp="1"/>
          </p:cNvSpPr>
          <p:nvPr>
            <p:ph type="title"/>
          </p:nvPr>
        </p:nvSpPr>
        <p:spPr>
          <a:xfrm>
            <a:off x="642956" y="342900"/>
            <a:ext cx="82830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3a: Chicken Rice</a:t>
            </a:r>
            <a:endParaRPr/>
          </a:p>
        </p:txBody>
      </p:sp>
      <p:sp>
        <p:nvSpPr>
          <p:cNvPr id="2497" name="Google Shape;2497;p119"/>
          <p:cNvSpPr txBox="1">
            <a:spLocks noGrp="1"/>
          </p:cNvSpPr>
          <p:nvPr>
            <p:ph type="body" idx="1"/>
          </p:nvPr>
        </p:nvSpPr>
        <p:spPr>
          <a:xfrm>
            <a:off x="642956" y="1157307"/>
            <a:ext cx="8109000" cy="3497700"/>
          </a:xfrm>
          <a:prstGeom prst="rect">
            <a:avLst/>
          </a:prstGeom>
          <a:blipFill rotWithShape="1">
            <a:blip r:embed="rId3">
              <a:alphaModFix/>
            </a:blip>
            <a:stretch>
              <a:fillRect l="-487" t="-21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600"/>
              </a:spcAft>
              <a:buSzPts val="1100"/>
              <a:buNone/>
            </a:pPr>
            <a:r>
              <a:rPr lang="en"/>
              <a:t> </a:t>
            </a:r>
            <a:endParaRPr/>
          </a:p>
        </p:txBody>
      </p:sp>
      <p:sp>
        <p:nvSpPr>
          <p:cNvPr id="2498" name="Google Shape;2498;p119"/>
          <p:cNvSpPr/>
          <p:nvPr/>
        </p:nvSpPr>
        <p:spPr>
          <a:xfrm>
            <a:off x="504225" y="2003225"/>
            <a:ext cx="8421600" cy="2651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120"/>
          <p:cNvSpPr txBox="1">
            <a:spLocks noGrp="1"/>
          </p:cNvSpPr>
          <p:nvPr>
            <p:ph type="title"/>
          </p:nvPr>
        </p:nvSpPr>
        <p:spPr>
          <a:xfrm>
            <a:off x="642956" y="342900"/>
            <a:ext cx="82830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3a: Chicken Rice</a:t>
            </a:r>
            <a:endParaRPr/>
          </a:p>
        </p:txBody>
      </p:sp>
      <p:sp>
        <p:nvSpPr>
          <p:cNvPr id="2504" name="Google Shape;2504;p120"/>
          <p:cNvSpPr txBox="1">
            <a:spLocks noGrp="1"/>
          </p:cNvSpPr>
          <p:nvPr>
            <p:ph type="body" idx="1"/>
          </p:nvPr>
        </p:nvSpPr>
        <p:spPr>
          <a:xfrm>
            <a:off x="642956" y="1157307"/>
            <a:ext cx="8109000" cy="3497700"/>
          </a:xfrm>
          <a:prstGeom prst="rect">
            <a:avLst/>
          </a:prstGeom>
          <a:blipFill rotWithShape="1">
            <a:blip r:embed="rId3">
              <a:alphaModFix/>
            </a:blip>
            <a:stretch>
              <a:fillRect l="-487" t="-21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600"/>
              </a:spcAft>
              <a:buSzPts val="1100"/>
              <a:buNone/>
            </a:pPr>
            <a:r>
              <a:rPr lang="en"/>
              <a:t> </a:t>
            </a:r>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121"/>
          <p:cNvSpPr txBox="1">
            <a:spLocks noGrp="1"/>
          </p:cNvSpPr>
          <p:nvPr>
            <p:ph type="title"/>
          </p:nvPr>
        </p:nvSpPr>
        <p:spPr>
          <a:xfrm>
            <a:off x="642954" y="342900"/>
            <a:ext cx="71655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3b: Chicken Rice</a:t>
            </a:r>
            <a:endParaRPr/>
          </a:p>
        </p:txBody>
      </p:sp>
      <p:sp>
        <p:nvSpPr>
          <p:cNvPr id="2510" name="Google Shape;2510;p121"/>
          <p:cNvSpPr txBox="1">
            <a:spLocks noGrp="1"/>
          </p:cNvSpPr>
          <p:nvPr>
            <p:ph type="body" idx="1"/>
          </p:nvPr>
        </p:nvSpPr>
        <p:spPr>
          <a:xfrm>
            <a:off x="642956" y="1157308"/>
            <a:ext cx="8208600" cy="3677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Oh no! We want to make sure that there is as much chicken rice left on the winning plate as possible (so you can take it home and give it to all your friends). Design an algorithm to maximise the amount of remaining chicken rice on the winning plate, once you have completed the testing/tasting process.</a:t>
            </a:r>
            <a:endParaRPr/>
          </a:p>
          <a:p>
            <a:pPr marL="381000" lvl="0" indent="-342900" algn="l" rtl="0">
              <a:lnSpc>
                <a:spcPct val="90000"/>
              </a:lnSpc>
              <a:spcBef>
                <a:spcPts val="1100"/>
              </a:spcBef>
              <a:spcAft>
                <a:spcPts val="0"/>
              </a:spcAft>
              <a:buSzPts val="1400"/>
              <a:buFont typeface="Calibri"/>
              <a:buAutoNum type="arabicPeriod"/>
            </a:pPr>
            <a:r>
              <a:rPr lang="en" sz="1800">
                <a:solidFill>
                  <a:schemeClr val="dk1"/>
                </a:solidFill>
              </a:rPr>
              <a:t>How much chicken rice is left on the winning plate?</a:t>
            </a:r>
            <a:endParaRPr/>
          </a:p>
          <a:p>
            <a:pPr marL="381000" lvl="0" indent="-342900" algn="l" rtl="0">
              <a:lnSpc>
                <a:spcPct val="90000"/>
              </a:lnSpc>
              <a:spcBef>
                <a:spcPts val="1100"/>
              </a:spcBef>
              <a:spcAft>
                <a:spcPts val="0"/>
              </a:spcAft>
              <a:buSzPts val="1400"/>
              <a:buFont typeface="Calibri"/>
              <a:buAutoNum type="arabicPeriod"/>
            </a:pPr>
            <a:r>
              <a:rPr lang="en" sz="1800">
                <a:solidFill>
                  <a:schemeClr val="dk1"/>
                </a:solidFill>
              </a:rPr>
              <a:t>How much chicken rice have you had to consume in total?</a:t>
            </a:r>
            <a:endParaRPr/>
          </a:p>
          <a:p>
            <a:pPr marL="38100" lvl="0" indent="0" algn="l" rtl="0">
              <a:lnSpc>
                <a:spcPct val="90000"/>
              </a:lnSpc>
              <a:spcBef>
                <a:spcPts val="1100"/>
              </a:spcBef>
              <a:spcAft>
                <a:spcPts val="1600"/>
              </a:spcAft>
              <a:buSzPts val="1400"/>
              <a:buNone/>
            </a:pPr>
            <a:r>
              <a:rPr lang="en" sz="1800">
                <a:solidFill>
                  <a:schemeClr val="dk1"/>
                </a:solidFill>
              </a:rPr>
              <a:t>Give a tight asymptotic bound for both questions above.</a:t>
            </a:r>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sp>
        <p:nvSpPr>
          <p:cNvPr id="2515" name="Google Shape;2515;p122"/>
          <p:cNvSpPr txBox="1">
            <a:spLocks noGrp="1"/>
          </p:cNvSpPr>
          <p:nvPr>
            <p:ph type="title"/>
          </p:nvPr>
        </p:nvSpPr>
        <p:spPr>
          <a:xfrm>
            <a:off x="642938" y="342900"/>
            <a:ext cx="55548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3b: Chicken Rice</a:t>
            </a:r>
            <a:endParaRPr/>
          </a:p>
        </p:txBody>
      </p:sp>
      <p:sp>
        <p:nvSpPr>
          <p:cNvPr id="2516" name="Google Shape;2516;p122"/>
          <p:cNvSpPr txBox="1">
            <a:spLocks noGrp="1"/>
          </p:cNvSpPr>
          <p:nvPr>
            <p:ph type="body" idx="1"/>
          </p:nvPr>
        </p:nvSpPr>
        <p:spPr>
          <a:xfrm>
            <a:off x="574375" y="1206649"/>
            <a:ext cx="7404900" cy="3420300"/>
          </a:xfrm>
          <a:prstGeom prst="rect">
            <a:avLst/>
          </a:prstGeom>
          <a:blipFill rotWithShape="1">
            <a:blip r:embed="rId3">
              <a:alphaModFix/>
            </a:blip>
            <a:stretch>
              <a:fillRect l="-117" t="-2398" r="-867"/>
            </a:stretch>
          </a:blipFill>
          <a:ln>
            <a:noFill/>
          </a:ln>
        </p:spPr>
        <p:txBody>
          <a:bodyPr spcFirstLastPara="1" wrap="square" lIns="68575" tIns="34275" rIns="68575" bIns="34275" anchor="t" anchorCtr="0">
            <a:normAutofit/>
          </a:bodyPr>
          <a:lstStyle/>
          <a:p>
            <a:pPr marL="177800" lvl="0" indent="-146050" algn="l" rtl="0">
              <a:lnSpc>
                <a:spcPct val="90000"/>
              </a:lnSpc>
              <a:spcBef>
                <a:spcPts val="0"/>
              </a:spcBef>
              <a:spcAft>
                <a:spcPts val="1600"/>
              </a:spcAft>
              <a:buSzPts val="1300"/>
              <a:buChar char="●"/>
            </a:pPr>
            <a:r>
              <a:rPr lang="en"/>
              <a:t> </a:t>
            </a:r>
            <a:endParaRPr/>
          </a:p>
        </p:txBody>
      </p:sp>
      <p:pic>
        <p:nvPicPr>
          <p:cNvPr id="2517" name="Google Shape;2517;p122" descr="Diagram&#10;&#10;Description automatically generated"/>
          <p:cNvPicPr preferRelativeResize="0"/>
          <p:nvPr/>
        </p:nvPicPr>
        <p:blipFill rotWithShape="1">
          <a:blip r:embed="rId4">
            <a:alphaModFix/>
          </a:blip>
          <a:srcRect/>
          <a:stretch/>
        </p:blipFill>
        <p:spPr>
          <a:xfrm>
            <a:off x="5021425" y="2679568"/>
            <a:ext cx="3950536" cy="22836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123"/>
          <p:cNvSpPr txBox="1">
            <a:spLocks noGrp="1"/>
          </p:cNvSpPr>
          <p:nvPr>
            <p:ph type="title"/>
          </p:nvPr>
        </p:nvSpPr>
        <p:spPr>
          <a:xfrm>
            <a:off x="642956" y="342900"/>
            <a:ext cx="81987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sp>
        <p:nvSpPr>
          <p:cNvPr id="2523" name="Google Shape;2523;p123"/>
          <p:cNvSpPr txBox="1">
            <a:spLocks noGrp="1"/>
          </p:cNvSpPr>
          <p:nvPr>
            <p:ph type="body" idx="1"/>
          </p:nvPr>
        </p:nvSpPr>
        <p:spPr>
          <a:xfrm>
            <a:off x="642956" y="1157306"/>
            <a:ext cx="8198700" cy="34380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Now, I do not want to find the best chicken rice, but the </a:t>
            </a:r>
            <a:r>
              <a:rPr lang="en" sz="1800" b="1">
                <a:solidFill>
                  <a:schemeClr val="dk1"/>
                </a:solidFill>
                <a:highlight>
                  <a:srgbClr val="FFFF00"/>
                </a:highlight>
              </a:rPr>
              <a:t>median</a:t>
            </a:r>
            <a:r>
              <a:rPr lang="en" sz="1800">
                <a:solidFill>
                  <a:schemeClr val="dk1"/>
                </a:solidFill>
              </a:rPr>
              <a:t> chicken rice. Again, design an algorithm to maximise the amount of remaining chicken rice on the median plate once you have completed the testing/tasting process.</a:t>
            </a:r>
            <a:endParaRPr/>
          </a:p>
          <a:p>
            <a:pPr marL="381000" lvl="0" indent="-342900" algn="l" rtl="0">
              <a:lnSpc>
                <a:spcPct val="90000"/>
              </a:lnSpc>
              <a:spcBef>
                <a:spcPts val="1100"/>
              </a:spcBef>
              <a:spcAft>
                <a:spcPts val="0"/>
              </a:spcAft>
              <a:buSzPts val="1400"/>
              <a:buFont typeface="Calibri"/>
              <a:buAutoNum type="arabicPeriod"/>
            </a:pPr>
            <a:r>
              <a:rPr lang="en" sz="1800">
                <a:solidFill>
                  <a:schemeClr val="dk1"/>
                </a:solidFill>
              </a:rPr>
              <a:t>How much chicken rice is left on median plate?</a:t>
            </a:r>
            <a:endParaRPr/>
          </a:p>
          <a:p>
            <a:pPr marL="381000" lvl="0" indent="-342900" algn="l" rtl="0">
              <a:lnSpc>
                <a:spcPct val="90000"/>
              </a:lnSpc>
              <a:spcBef>
                <a:spcPts val="1100"/>
              </a:spcBef>
              <a:spcAft>
                <a:spcPts val="0"/>
              </a:spcAft>
              <a:buSzPts val="1400"/>
              <a:buFont typeface="Calibri"/>
              <a:buAutoNum type="arabicPeriod"/>
            </a:pPr>
            <a:r>
              <a:rPr lang="en" sz="1800">
                <a:solidFill>
                  <a:schemeClr val="dk1"/>
                </a:solidFill>
              </a:rPr>
              <a:t>How much chicken rice have you had to consume in total?</a:t>
            </a:r>
            <a:endParaRPr/>
          </a:p>
          <a:p>
            <a:pPr marL="38100" lvl="0" indent="0" algn="l" rtl="0">
              <a:lnSpc>
                <a:spcPct val="90000"/>
              </a:lnSpc>
              <a:spcBef>
                <a:spcPts val="1100"/>
              </a:spcBef>
              <a:spcAft>
                <a:spcPts val="1600"/>
              </a:spcAft>
              <a:buSzPts val="1400"/>
              <a:buNone/>
            </a:pPr>
            <a:r>
              <a:rPr lang="en" sz="1800">
                <a:solidFill>
                  <a:schemeClr val="dk1"/>
                </a:solidFill>
              </a:rPr>
              <a:t>Give a tight asymptotic bound for both questions above. If your algorithm is randomised, give your answers in expectation.</a:t>
            </a:r>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126"/>
          <p:cNvSpPr txBox="1">
            <a:spLocks noGrp="1"/>
          </p:cNvSpPr>
          <p:nvPr>
            <p:ph type="title"/>
          </p:nvPr>
        </p:nvSpPr>
        <p:spPr>
          <a:xfrm>
            <a:off x="642956" y="342900"/>
            <a:ext cx="81987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pic>
        <p:nvPicPr>
          <p:cNvPr id="2529" name="Google Shape;2529;p126"/>
          <p:cNvPicPr preferRelativeResize="0"/>
          <p:nvPr/>
        </p:nvPicPr>
        <p:blipFill rotWithShape="1">
          <a:blip r:embed="rId3">
            <a:alphaModFix/>
          </a:blip>
          <a:srcRect/>
          <a:stretch/>
        </p:blipFill>
        <p:spPr>
          <a:xfrm>
            <a:off x="1133600" y="1082825"/>
            <a:ext cx="6839992" cy="3732901"/>
          </a:xfrm>
          <a:prstGeom prst="rect">
            <a:avLst/>
          </a:prstGeom>
          <a:noFill/>
          <a:ln>
            <a:noFill/>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127"/>
          <p:cNvSpPr txBox="1">
            <a:spLocks noGrp="1"/>
          </p:cNvSpPr>
          <p:nvPr>
            <p:ph type="title"/>
          </p:nvPr>
        </p:nvSpPr>
        <p:spPr>
          <a:xfrm>
            <a:off x="642956" y="342900"/>
            <a:ext cx="81987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pic>
        <p:nvPicPr>
          <p:cNvPr id="2535" name="Google Shape;2535;p127"/>
          <p:cNvPicPr preferRelativeResize="0"/>
          <p:nvPr/>
        </p:nvPicPr>
        <p:blipFill rotWithShape="1">
          <a:blip r:embed="rId3">
            <a:alphaModFix/>
          </a:blip>
          <a:srcRect/>
          <a:stretch/>
        </p:blipFill>
        <p:spPr>
          <a:xfrm>
            <a:off x="759150" y="1468201"/>
            <a:ext cx="7506202" cy="2615425"/>
          </a:xfrm>
          <a:prstGeom prst="rect">
            <a:avLst/>
          </a:prstGeom>
          <a:noFill/>
          <a:ln>
            <a:noFill/>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128"/>
          <p:cNvSpPr txBox="1">
            <a:spLocks noGrp="1"/>
          </p:cNvSpPr>
          <p:nvPr>
            <p:ph type="title"/>
          </p:nvPr>
        </p:nvSpPr>
        <p:spPr>
          <a:xfrm>
            <a:off x="642956" y="342900"/>
            <a:ext cx="81987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sp>
        <p:nvSpPr>
          <p:cNvPr id="2541" name="Google Shape;2541;p128"/>
          <p:cNvSpPr txBox="1"/>
          <p:nvPr/>
        </p:nvSpPr>
        <p:spPr>
          <a:xfrm>
            <a:off x="695000" y="1621675"/>
            <a:ext cx="75222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Arial"/>
                <a:ea typeface="Arial"/>
                <a:cs typeface="Arial"/>
                <a:sym typeface="Arial"/>
              </a:rPr>
              <a:t>• A deterministic solution?</a:t>
            </a:r>
            <a:endParaRPr sz="32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129"/>
          <p:cNvSpPr txBox="1">
            <a:spLocks noGrp="1"/>
          </p:cNvSpPr>
          <p:nvPr>
            <p:ph type="title"/>
          </p:nvPr>
        </p:nvSpPr>
        <p:spPr>
          <a:xfrm>
            <a:off x="642955" y="342900"/>
            <a:ext cx="79422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pic>
        <p:nvPicPr>
          <p:cNvPr id="2547" name="Google Shape;2547;p129"/>
          <p:cNvPicPr preferRelativeResize="0"/>
          <p:nvPr/>
        </p:nvPicPr>
        <p:blipFill rotWithShape="1">
          <a:blip r:embed="rId3">
            <a:alphaModFix/>
          </a:blip>
          <a:srcRect/>
          <a:stretch/>
        </p:blipFill>
        <p:spPr>
          <a:xfrm>
            <a:off x="1017662" y="1527126"/>
            <a:ext cx="7192774" cy="24250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Quickselect Analysis</a:t>
            </a:r>
            <a:endParaRPr/>
          </a:p>
        </p:txBody>
      </p:sp>
      <p:sp>
        <p:nvSpPr>
          <p:cNvPr id="458" name="Google Shape;458;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For an array of size n...</a:t>
            </a:r>
            <a:endParaRPr b="1"/>
          </a:p>
          <a:p>
            <a:pPr marL="0" lvl="0" indent="0" algn="l" rtl="0">
              <a:lnSpc>
                <a:spcPct val="115000"/>
              </a:lnSpc>
              <a:spcBef>
                <a:spcPts val="1600"/>
              </a:spcBef>
              <a:spcAft>
                <a:spcPts val="0"/>
              </a:spcAft>
              <a:buSzPts val="1800"/>
              <a:buNone/>
            </a:pPr>
            <a:r>
              <a:rPr lang="en"/>
              <a:t>Recurrence Relation: </a:t>
            </a:r>
            <a:r>
              <a:rPr lang="en" i="1">
                <a:latin typeface="Roboto"/>
                <a:ea typeface="Roboto"/>
                <a:cs typeface="Roboto"/>
                <a:sym typeface="Roboto"/>
              </a:rPr>
              <a:t>T(n) = T(n / 2) + O(n)</a:t>
            </a:r>
            <a:endParaRPr i="1">
              <a:latin typeface="Roboto"/>
              <a:ea typeface="Roboto"/>
              <a:cs typeface="Roboto"/>
              <a:sym typeface="Roboto"/>
            </a:endParaRPr>
          </a:p>
          <a:p>
            <a:pPr marL="0" lvl="0" indent="0" algn="l" rtl="0">
              <a:lnSpc>
                <a:spcPct val="115000"/>
              </a:lnSpc>
              <a:spcBef>
                <a:spcPts val="1600"/>
              </a:spcBef>
              <a:spcAft>
                <a:spcPts val="1600"/>
              </a:spcAft>
              <a:buSzPts val="1800"/>
              <a:buNone/>
            </a:pPr>
            <a:r>
              <a:rPr lang="en"/>
              <a:t>Time Complexity: </a:t>
            </a:r>
            <a:r>
              <a:rPr lang="en" i="1">
                <a:latin typeface="Roboto"/>
                <a:ea typeface="Roboto"/>
                <a:cs typeface="Roboto"/>
                <a:sym typeface="Roboto"/>
              </a:rPr>
              <a:t>O(n)</a:t>
            </a:r>
            <a:endParaRPr i="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130"/>
          <p:cNvSpPr txBox="1">
            <a:spLocks noGrp="1"/>
          </p:cNvSpPr>
          <p:nvPr>
            <p:ph type="title"/>
          </p:nvPr>
        </p:nvSpPr>
        <p:spPr>
          <a:xfrm>
            <a:off x="642938" y="342900"/>
            <a:ext cx="55548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3c: Chicken Rice</a:t>
            </a:r>
            <a:endParaRPr/>
          </a:p>
        </p:txBody>
      </p:sp>
      <p:sp>
        <p:nvSpPr>
          <p:cNvPr id="2553" name="Google Shape;2553;p130"/>
          <p:cNvSpPr txBox="1">
            <a:spLocks noGrp="1"/>
          </p:cNvSpPr>
          <p:nvPr>
            <p:ph type="body" idx="1"/>
          </p:nvPr>
        </p:nvSpPr>
        <p:spPr>
          <a:xfrm>
            <a:off x="869550" y="1270525"/>
            <a:ext cx="7404900" cy="3377700"/>
          </a:xfrm>
          <a:prstGeom prst="rect">
            <a:avLst/>
          </a:prstGeom>
          <a:blipFill rotWithShape="1">
            <a:blip r:embed="rId3">
              <a:alphaModFix/>
            </a:blip>
            <a:stretch>
              <a:fillRect l="-118" t="-189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600"/>
              </a:spcAft>
              <a:buSzPts val="1100"/>
              <a:buNone/>
            </a:pPr>
            <a:r>
              <a:rPr lang="en"/>
              <a:t> </a:t>
            </a:r>
            <a:endParaRPr/>
          </a:p>
        </p:txBody>
      </p:sp>
      <p:sp>
        <p:nvSpPr>
          <p:cNvPr id="2554" name="Google Shape;2554;p130"/>
          <p:cNvSpPr/>
          <p:nvPr/>
        </p:nvSpPr>
        <p:spPr>
          <a:xfrm>
            <a:off x="952600" y="1171975"/>
            <a:ext cx="6868200" cy="436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131"/>
          <p:cNvSpPr txBox="1">
            <a:spLocks noGrp="1"/>
          </p:cNvSpPr>
          <p:nvPr>
            <p:ph type="title"/>
          </p:nvPr>
        </p:nvSpPr>
        <p:spPr>
          <a:xfrm>
            <a:off x="642955" y="342900"/>
            <a:ext cx="7942200" cy="7629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accent1"/>
              </a:buClr>
              <a:buSzPct val="117857"/>
              <a:buFont typeface="Calibri"/>
              <a:buNone/>
            </a:pPr>
            <a:r>
              <a:rPr lang="en"/>
              <a:t>Problem 3c: Chicken Rice - </a:t>
            </a:r>
            <a:endParaRPr/>
          </a:p>
          <a:p>
            <a:pPr marL="0" lvl="0" indent="0" algn="l" rtl="0">
              <a:lnSpc>
                <a:spcPct val="90000"/>
              </a:lnSpc>
              <a:spcBef>
                <a:spcPts val="0"/>
              </a:spcBef>
              <a:spcAft>
                <a:spcPts val="0"/>
              </a:spcAft>
              <a:buClr>
                <a:schemeClr val="accent1"/>
              </a:buClr>
              <a:buSzPct val="117857"/>
              <a:buFont typeface="Calibri"/>
              <a:buNone/>
            </a:pPr>
            <a:r>
              <a:rPr lang="en"/>
              <a:t>Better solution??</a:t>
            </a:r>
            <a:endParaRPr/>
          </a:p>
        </p:txBody>
      </p:sp>
      <p:sp>
        <p:nvSpPr>
          <p:cNvPr id="2560" name="Google Shape;2560;p131"/>
          <p:cNvSpPr txBox="1"/>
          <p:nvPr/>
        </p:nvSpPr>
        <p:spPr>
          <a:xfrm>
            <a:off x="695000" y="1621675"/>
            <a:ext cx="75222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Arial"/>
                <a:ea typeface="Arial"/>
                <a:cs typeface="Arial"/>
                <a:sym typeface="Arial"/>
              </a:rPr>
              <a:t>• O(loglogn) bites!</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Arial"/>
                <a:ea typeface="Arial"/>
                <a:cs typeface="Arial"/>
                <a:sym typeface="Arial"/>
              </a:rPr>
              <a:t>• </a:t>
            </a:r>
            <a:r>
              <a:rPr lang="en" sz="3200" b="0" i="0" u="sng" strike="noStrike" cap="none">
                <a:solidFill>
                  <a:schemeClr val="hlink"/>
                </a:solidFill>
                <a:latin typeface="Arial"/>
                <a:ea typeface="Arial"/>
                <a:cs typeface="Arial"/>
                <a:sym typeface="Arial"/>
                <a:hlinkClick r:id="rId3"/>
              </a:rPr>
              <a:t>https://arxiv.org/pdf/1901.02857.pdf</a:t>
            </a:r>
            <a:endParaRPr sz="32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564"/>
        <p:cNvGrpSpPr/>
        <p:nvPr/>
      </p:nvGrpSpPr>
      <p:grpSpPr>
        <a:xfrm>
          <a:off x="0" y="0"/>
          <a:ext cx="0" cy="0"/>
          <a:chOff x="0" y="0"/>
          <a:chExt cx="0" cy="0"/>
        </a:xfrm>
      </p:grpSpPr>
      <p:sp>
        <p:nvSpPr>
          <p:cNvPr id="2565" name="Google Shape;2565;p132"/>
          <p:cNvSpPr txBox="1">
            <a:spLocks noGrp="1"/>
          </p:cNvSpPr>
          <p:nvPr>
            <p:ph type="title"/>
          </p:nvPr>
        </p:nvSpPr>
        <p:spPr>
          <a:xfrm>
            <a:off x="642938" y="342900"/>
            <a:ext cx="5554800" cy="7629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4: Economic Research</a:t>
            </a:r>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1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571" name="Google Shape;2571;p1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Main Question Idea: You want to divide the dataset into “equi-wealth” age ranges, and given parameter k, you should output k different lists A</a:t>
            </a:r>
            <a:r>
              <a:rPr lang="en" baseline="-25000"/>
              <a:t>1</a:t>
            </a:r>
            <a:r>
              <a:rPr lang="en"/>
              <a:t>, A</a:t>
            </a:r>
            <a:r>
              <a:rPr lang="en" baseline="-25000"/>
              <a:t>2</a:t>
            </a:r>
            <a:r>
              <a:rPr lang="en"/>
              <a:t>, ..., A</a:t>
            </a:r>
            <a:r>
              <a:rPr lang="en" baseline="-25000"/>
              <a:t>k</a:t>
            </a:r>
            <a:r>
              <a:rPr lang="en"/>
              <a:t> with the following properties:</a:t>
            </a:r>
            <a:endParaRPr/>
          </a:p>
          <a:p>
            <a:pPr marL="457200" lvl="0" indent="-342900" algn="l" rtl="0">
              <a:lnSpc>
                <a:spcPct val="115000"/>
              </a:lnSpc>
              <a:spcBef>
                <a:spcPts val="1600"/>
              </a:spcBef>
              <a:spcAft>
                <a:spcPts val="0"/>
              </a:spcAft>
              <a:buSzPts val="1800"/>
              <a:buAutoNum type="arabicPeriod"/>
            </a:pPr>
            <a:r>
              <a:rPr lang="en"/>
              <a:t>All the ages of people in set A</a:t>
            </a:r>
            <a:r>
              <a:rPr lang="en" baseline="-25000"/>
              <a:t>j</a:t>
            </a:r>
            <a:r>
              <a:rPr lang="en"/>
              <a:t> should be less than or equal to the ages of people in A</a:t>
            </a:r>
            <a:r>
              <a:rPr lang="en" baseline="-25000"/>
              <a:t>j+1</a:t>
            </a:r>
            <a:r>
              <a:rPr lang="en"/>
              <a:t>. That is, each set should be a subset of the original dataset containing a contiguous age range.</a:t>
            </a:r>
            <a:endParaRPr/>
          </a:p>
          <a:p>
            <a:pPr marL="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AutoNum type="arabicPeriod"/>
            </a:pPr>
            <a:r>
              <a:rPr lang="en"/>
              <a:t>The sum of wealth in each set should be (roughly) the same</a:t>
            </a:r>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76" name="Google Shape;2576;p1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accent1"/>
              </a:buClr>
              <a:buSzPts val="3300"/>
              <a:buFont typeface="Calibri"/>
              <a:buNone/>
            </a:pPr>
            <a:r>
              <a:rPr lang="en"/>
              <a:t>Problem 4: Example</a:t>
            </a:r>
            <a:endParaRPr/>
          </a:p>
          <a:p>
            <a:pPr marL="0" lvl="0" indent="0" algn="l" rtl="0">
              <a:lnSpc>
                <a:spcPct val="100000"/>
              </a:lnSpc>
              <a:spcBef>
                <a:spcPts val="0"/>
              </a:spcBef>
              <a:spcAft>
                <a:spcPts val="0"/>
              </a:spcAft>
              <a:buSzPts val="2800"/>
              <a:buNone/>
            </a:pPr>
            <a:endParaRPr/>
          </a:p>
        </p:txBody>
      </p:sp>
      <p:sp>
        <p:nvSpPr>
          <p:cNvPr id="2577" name="Google Shape;2577;p134"/>
          <p:cNvSpPr txBox="1">
            <a:spLocks noGrp="1"/>
          </p:cNvSpPr>
          <p:nvPr>
            <p:ph type="body" idx="1"/>
          </p:nvPr>
        </p:nvSpPr>
        <p:spPr>
          <a:xfrm>
            <a:off x="-277050"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578" name="Google Shape;2578;p134"/>
          <p:cNvPicPr preferRelativeResize="0"/>
          <p:nvPr/>
        </p:nvPicPr>
        <p:blipFill rotWithShape="1">
          <a:blip r:embed="rId3">
            <a:alphaModFix/>
          </a:blip>
          <a:srcRect/>
          <a:stretch/>
        </p:blipFill>
        <p:spPr>
          <a:xfrm>
            <a:off x="486823" y="1265950"/>
            <a:ext cx="1030926" cy="1455349"/>
          </a:xfrm>
          <a:prstGeom prst="rect">
            <a:avLst/>
          </a:prstGeom>
          <a:noFill/>
          <a:ln>
            <a:noFill/>
          </a:ln>
        </p:spPr>
      </p:pic>
      <p:sp>
        <p:nvSpPr>
          <p:cNvPr id="2579" name="Google Shape;2579;p134"/>
          <p:cNvSpPr txBox="1">
            <a:spLocks noGrp="1"/>
          </p:cNvSpPr>
          <p:nvPr>
            <p:ph type="body" idx="1"/>
          </p:nvPr>
        </p:nvSpPr>
        <p:spPr>
          <a:xfrm>
            <a:off x="1517750"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580" name="Google Shape;2580;p134"/>
          <p:cNvPicPr preferRelativeResize="0"/>
          <p:nvPr/>
        </p:nvPicPr>
        <p:blipFill rotWithShape="1">
          <a:blip r:embed="rId3">
            <a:alphaModFix/>
          </a:blip>
          <a:srcRect/>
          <a:stretch/>
        </p:blipFill>
        <p:spPr>
          <a:xfrm>
            <a:off x="2281623" y="1265950"/>
            <a:ext cx="1030926" cy="1455349"/>
          </a:xfrm>
          <a:prstGeom prst="rect">
            <a:avLst/>
          </a:prstGeom>
          <a:noFill/>
          <a:ln>
            <a:noFill/>
          </a:ln>
        </p:spPr>
      </p:pic>
      <p:sp>
        <p:nvSpPr>
          <p:cNvPr id="2581" name="Google Shape;2581;p134"/>
          <p:cNvSpPr txBox="1">
            <a:spLocks noGrp="1"/>
          </p:cNvSpPr>
          <p:nvPr>
            <p:ph type="body" idx="1"/>
          </p:nvPr>
        </p:nvSpPr>
        <p:spPr>
          <a:xfrm>
            <a:off x="3275138"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582" name="Google Shape;2582;p134"/>
          <p:cNvPicPr preferRelativeResize="0"/>
          <p:nvPr/>
        </p:nvPicPr>
        <p:blipFill rotWithShape="1">
          <a:blip r:embed="rId3">
            <a:alphaModFix/>
          </a:blip>
          <a:srcRect/>
          <a:stretch/>
        </p:blipFill>
        <p:spPr>
          <a:xfrm>
            <a:off x="4039011" y="1265950"/>
            <a:ext cx="1030926" cy="1455349"/>
          </a:xfrm>
          <a:prstGeom prst="rect">
            <a:avLst/>
          </a:prstGeom>
          <a:noFill/>
          <a:ln>
            <a:noFill/>
          </a:ln>
        </p:spPr>
      </p:pic>
      <p:sp>
        <p:nvSpPr>
          <p:cNvPr id="2583" name="Google Shape;2583;p134"/>
          <p:cNvSpPr txBox="1">
            <a:spLocks noGrp="1"/>
          </p:cNvSpPr>
          <p:nvPr>
            <p:ph type="body" idx="1"/>
          </p:nvPr>
        </p:nvSpPr>
        <p:spPr>
          <a:xfrm>
            <a:off x="5032525"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584" name="Google Shape;2584;p134"/>
          <p:cNvPicPr preferRelativeResize="0"/>
          <p:nvPr/>
        </p:nvPicPr>
        <p:blipFill rotWithShape="1">
          <a:blip r:embed="rId3">
            <a:alphaModFix/>
          </a:blip>
          <a:srcRect/>
          <a:stretch/>
        </p:blipFill>
        <p:spPr>
          <a:xfrm>
            <a:off x="5796398" y="1265950"/>
            <a:ext cx="1030926" cy="1455349"/>
          </a:xfrm>
          <a:prstGeom prst="rect">
            <a:avLst/>
          </a:prstGeom>
          <a:noFill/>
          <a:ln>
            <a:noFill/>
          </a:ln>
        </p:spPr>
      </p:pic>
      <p:sp>
        <p:nvSpPr>
          <p:cNvPr id="2585" name="Google Shape;2585;p134"/>
          <p:cNvSpPr txBox="1">
            <a:spLocks noGrp="1"/>
          </p:cNvSpPr>
          <p:nvPr>
            <p:ph type="body" idx="1"/>
          </p:nvPr>
        </p:nvSpPr>
        <p:spPr>
          <a:xfrm>
            <a:off x="6827325"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586" name="Google Shape;2586;p134"/>
          <p:cNvPicPr preferRelativeResize="0"/>
          <p:nvPr/>
        </p:nvPicPr>
        <p:blipFill rotWithShape="1">
          <a:blip r:embed="rId3">
            <a:alphaModFix/>
          </a:blip>
          <a:srcRect/>
          <a:stretch/>
        </p:blipFill>
        <p:spPr>
          <a:xfrm>
            <a:off x="7591198" y="1265950"/>
            <a:ext cx="1030926" cy="1455349"/>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1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Example</a:t>
            </a:r>
            <a:endParaRPr/>
          </a:p>
          <a:p>
            <a:pPr marL="0" lvl="0" indent="0" algn="l" rtl="0">
              <a:lnSpc>
                <a:spcPct val="100000"/>
              </a:lnSpc>
              <a:spcBef>
                <a:spcPts val="0"/>
              </a:spcBef>
              <a:spcAft>
                <a:spcPts val="0"/>
              </a:spcAft>
              <a:buSzPts val="2800"/>
              <a:buNone/>
            </a:pPr>
            <a:endParaRPr/>
          </a:p>
        </p:txBody>
      </p:sp>
      <p:sp>
        <p:nvSpPr>
          <p:cNvPr id="2592" name="Google Shape;2592;p135"/>
          <p:cNvSpPr txBox="1">
            <a:spLocks noGrp="1"/>
          </p:cNvSpPr>
          <p:nvPr>
            <p:ph type="body" idx="1"/>
          </p:nvPr>
        </p:nvSpPr>
        <p:spPr>
          <a:xfrm>
            <a:off x="-353250"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593" name="Google Shape;2593;p135"/>
          <p:cNvPicPr preferRelativeResize="0"/>
          <p:nvPr/>
        </p:nvPicPr>
        <p:blipFill rotWithShape="1">
          <a:blip r:embed="rId3">
            <a:alphaModFix/>
          </a:blip>
          <a:srcRect/>
          <a:stretch/>
        </p:blipFill>
        <p:spPr>
          <a:xfrm>
            <a:off x="410623" y="1265950"/>
            <a:ext cx="1030926" cy="1455349"/>
          </a:xfrm>
          <a:prstGeom prst="rect">
            <a:avLst/>
          </a:prstGeom>
          <a:noFill/>
          <a:ln>
            <a:noFill/>
          </a:ln>
        </p:spPr>
      </p:pic>
      <p:sp>
        <p:nvSpPr>
          <p:cNvPr id="2594" name="Google Shape;2594;p135"/>
          <p:cNvSpPr txBox="1">
            <a:spLocks noGrp="1"/>
          </p:cNvSpPr>
          <p:nvPr>
            <p:ph type="body" idx="1"/>
          </p:nvPr>
        </p:nvSpPr>
        <p:spPr>
          <a:xfrm>
            <a:off x="1441550"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595" name="Google Shape;2595;p135"/>
          <p:cNvPicPr preferRelativeResize="0"/>
          <p:nvPr/>
        </p:nvPicPr>
        <p:blipFill rotWithShape="1">
          <a:blip r:embed="rId3">
            <a:alphaModFix/>
          </a:blip>
          <a:srcRect/>
          <a:stretch/>
        </p:blipFill>
        <p:spPr>
          <a:xfrm>
            <a:off x="2205423" y="1265950"/>
            <a:ext cx="1030926" cy="1455349"/>
          </a:xfrm>
          <a:prstGeom prst="rect">
            <a:avLst/>
          </a:prstGeom>
          <a:noFill/>
          <a:ln>
            <a:noFill/>
          </a:ln>
        </p:spPr>
      </p:pic>
      <p:sp>
        <p:nvSpPr>
          <p:cNvPr id="2596" name="Google Shape;2596;p135"/>
          <p:cNvSpPr txBox="1">
            <a:spLocks noGrp="1"/>
          </p:cNvSpPr>
          <p:nvPr>
            <p:ph type="body" idx="1"/>
          </p:nvPr>
        </p:nvSpPr>
        <p:spPr>
          <a:xfrm>
            <a:off x="3198938"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597" name="Google Shape;2597;p135"/>
          <p:cNvPicPr preferRelativeResize="0"/>
          <p:nvPr/>
        </p:nvPicPr>
        <p:blipFill rotWithShape="1">
          <a:blip r:embed="rId3">
            <a:alphaModFix/>
          </a:blip>
          <a:srcRect/>
          <a:stretch/>
        </p:blipFill>
        <p:spPr>
          <a:xfrm>
            <a:off x="3962811" y="1265950"/>
            <a:ext cx="1030926" cy="1455349"/>
          </a:xfrm>
          <a:prstGeom prst="rect">
            <a:avLst/>
          </a:prstGeom>
          <a:noFill/>
          <a:ln>
            <a:noFill/>
          </a:ln>
        </p:spPr>
      </p:pic>
      <p:sp>
        <p:nvSpPr>
          <p:cNvPr id="2598" name="Google Shape;2598;p135"/>
          <p:cNvSpPr txBox="1">
            <a:spLocks noGrp="1"/>
          </p:cNvSpPr>
          <p:nvPr>
            <p:ph type="body" idx="1"/>
          </p:nvPr>
        </p:nvSpPr>
        <p:spPr>
          <a:xfrm>
            <a:off x="4956325"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599" name="Google Shape;2599;p135"/>
          <p:cNvPicPr preferRelativeResize="0"/>
          <p:nvPr/>
        </p:nvPicPr>
        <p:blipFill rotWithShape="1">
          <a:blip r:embed="rId3">
            <a:alphaModFix/>
          </a:blip>
          <a:srcRect/>
          <a:stretch/>
        </p:blipFill>
        <p:spPr>
          <a:xfrm>
            <a:off x="5720198" y="1265950"/>
            <a:ext cx="1030926" cy="1455349"/>
          </a:xfrm>
          <a:prstGeom prst="rect">
            <a:avLst/>
          </a:prstGeom>
          <a:noFill/>
          <a:ln>
            <a:noFill/>
          </a:ln>
        </p:spPr>
      </p:pic>
      <p:sp>
        <p:nvSpPr>
          <p:cNvPr id="2600" name="Google Shape;2600;p135"/>
          <p:cNvSpPr txBox="1">
            <a:spLocks noGrp="1"/>
          </p:cNvSpPr>
          <p:nvPr>
            <p:ph type="body" idx="1"/>
          </p:nvPr>
        </p:nvSpPr>
        <p:spPr>
          <a:xfrm>
            <a:off x="6827325" y="27213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601" name="Google Shape;2601;p135"/>
          <p:cNvPicPr preferRelativeResize="0"/>
          <p:nvPr/>
        </p:nvPicPr>
        <p:blipFill rotWithShape="1">
          <a:blip r:embed="rId3">
            <a:alphaModFix/>
          </a:blip>
          <a:srcRect/>
          <a:stretch/>
        </p:blipFill>
        <p:spPr>
          <a:xfrm>
            <a:off x="7591198" y="1265950"/>
            <a:ext cx="1030926" cy="1455349"/>
          </a:xfrm>
          <a:prstGeom prst="rect">
            <a:avLst/>
          </a:prstGeom>
          <a:noFill/>
          <a:ln>
            <a:noFill/>
          </a:ln>
        </p:spPr>
      </p:pic>
      <p:sp>
        <p:nvSpPr>
          <p:cNvPr id="2602" name="Google Shape;2602;p135"/>
          <p:cNvSpPr txBox="1">
            <a:spLocks noGrp="1"/>
          </p:cNvSpPr>
          <p:nvPr>
            <p:ph type="body" idx="1"/>
          </p:nvPr>
        </p:nvSpPr>
        <p:spPr>
          <a:xfrm>
            <a:off x="486825" y="4362150"/>
            <a:ext cx="33240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Equi-wealth partition: 151,000</a:t>
            </a:r>
            <a:endParaRPr/>
          </a:p>
        </p:txBody>
      </p:sp>
      <p:sp>
        <p:nvSpPr>
          <p:cNvPr id="2603" name="Google Shape;2603;p135"/>
          <p:cNvSpPr/>
          <p:nvPr/>
        </p:nvSpPr>
        <p:spPr>
          <a:xfrm>
            <a:off x="163025" y="1026700"/>
            <a:ext cx="34887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135"/>
          <p:cNvSpPr/>
          <p:nvPr/>
        </p:nvSpPr>
        <p:spPr>
          <a:xfrm>
            <a:off x="7306225" y="1026700"/>
            <a:ext cx="176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135"/>
          <p:cNvSpPr/>
          <p:nvPr/>
        </p:nvSpPr>
        <p:spPr>
          <a:xfrm>
            <a:off x="3734625" y="1026700"/>
            <a:ext cx="34887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1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11" name="Google Shape;2611;p1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Design the most eﬀicient algorithm you can to solve this problem/do the partition, and analyse its time complexity.</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2615"/>
        <p:cNvGrpSpPr/>
        <p:nvPr/>
      </p:nvGrpSpPr>
      <p:grpSpPr>
        <a:xfrm>
          <a:off x="0" y="0"/>
          <a:ext cx="0" cy="0"/>
          <a:chOff x="0" y="0"/>
          <a:chExt cx="0" cy="0"/>
        </a:xfrm>
      </p:grpSpPr>
      <p:sp>
        <p:nvSpPr>
          <p:cNvPr id="2616" name="Google Shape;2616;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17" name="Google Shape;2617;p137"/>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Get the equi-wealth partition: </a:t>
            </a:r>
            <a:endParaRPr/>
          </a:p>
        </p:txBody>
      </p:sp>
      <p:sp>
        <p:nvSpPr>
          <p:cNvPr id="2618" name="Google Shape;2618;p137"/>
          <p:cNvSpPr txBox="1">
            <a:spLocks noGrp="1"/>
          </p:cNvSpPr>
          <p:nvPr>
            <p:ph type="body" idx="1"/>
          </p:nvPr>
        </p:nvSpPr>
        <p:spPr>
          <a:xfrm>
            <a:off x="486825" y="4362150"/>
            <a:ext cx="84102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Go through everyone to find total wealth of the population, and divide by k </a:t>
            </a:r>
            <a:endParaRPr/>
          </a:p>
        </p:txBody>
      </p:sp>
      <p:sp>
        <p:nvSpPr>
          <p:cNvPr id="2619" name="Google Shape;2619;p137"/>
          <p:cNvSpPr/>
          <p:nvPr/>
        </p:nvSpPr>
        <p:spPr>
          <a:xfrm>
            <a:off x="119877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137"/>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621" name="Google Shape;2621;p137"/>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622" name="Google Shape;2622;p137"/>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623" name="Google Shape;2623;p137"/>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624" name="Google Shape;2624;p137"/>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625" name="Google Shape;2625;p137"/>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626" name="Google Shape;2626;p137"/>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627" name="Google Shape;2627;p137"/>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628" name="Google Shape;2628;p137"/>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629" name="Google Shape;2629;p137"/>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630" name="Google Shape;2630;p137"/>
          <p:cNvSpPr/>
          <p:nvPr/>
        </p:nvSpPr>
        <p:spPr>
          <a:xfrm>
            <a:off x="300587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137"/>
          <p:cNvSpPr/>
          <p:nvPr/>
        </p:nvSpPr>
        <p:spPr>
          <a:xfrm>
            <a:off x="4743200"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137"/>
          <p:cNvSpPr/>
          <p:nvPr/>
        </p:nvSpPr>
        <p:spPr>
          <a:xfrm>
            <a:off x="648052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137"/>
          <p:cNvSpPr/>
          <p:nvPr/>
        </p:nvSpPr>
        <p:spPr>
          <a:xfrm>
            <a:off x="828762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137"/>
          <p:cNvSpPr txBox="1"/>
          <p:nvPr/>
        </p:nvSpPr>
        <p:spPr>
          <a:xfrm>
            <a:off x="3461375" y="1152475"/>
            <a:ext cx="192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151,000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sp>
        <p:nvSpPr>
          <p:cNvPr id="2639" name="Google Shape;2639;p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40" name="Google Shape;2640;p138"/>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Sort the people by their age O(nlogn)</a:t>
            </a:r>
            <a:endParaRPr/>
          </a:p>
        </p:txBody>
      </p:sp>
      <p:sp>
        <p:nvSpPr>
          <p:cNvPr id="2641" name="Google Shape;2641;p138"/>
          <p:cNvSpPr txBox="1">
            <a:spLocks noGrp="1"/>
          </p:cNvSpPr>
          <p:nvPr>
            <p:ph type="body" idx="1"/>
          </p:nvPr>
        </p:nvSpPr>
        <p:spPr>
          <a:xfrm>
            <a:off x="1225475" y="35886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642" name="Google Shape;2642;p138"/>
          <p:cNvPicPr preferRelativeResize="0"/>
          <p:nvPr/>
        </p:nvPicPr>
        <p:blipFill rotWithShape="1">
          <a:blip r:embed="rId3">
            <a:alphaModFix/>
          </a:blip>
          <a:srcRect/>
          <a:stretch/>
        </p:blipFill>
        <p:spPr>
          <a:xfrm>
            <a:off x="1989323" y="2133263"/>
            <a:ext cx="1030926" cy="1455349"/>
          </a:xfrm>
          <a:prstGeom prst="rect">
            <a:avLst/>
          </a:prstGeom>
          <a:noFill/>
          <a:ln>
            <a:noFill/>
          </a:ln>
        </p:spPr>
      </p:pic>
      <p:sp>
        <p:nvSpPr>
          <p:cNvPr id="2643" name="Google Shape;2643;p138"/>
          <p:cNvSpPr txBox="1">
            <a:spLocks noGrp="1"/>
          </p:cNvSpPr>
          <p:nvPr>
            <p:ph type="body" idx="1"/>
          </p:nvPr>
        </p:nvSpPr>
        <p:spPr>
          <a:xfrm>
            <a:off x="3247788" y="351545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644" name="Google Shape;2644;p138"/>
          <p:cNvPicPr preferRelativeResize="0"/>
          <p:nvPr/>
        </p:nvPicPr>
        <p:blipFill rotWithShape="1">
          <a:blip r:embed="rId3">
            <a:alphaModFix/>
          </a:blip>
          <a:srcRect/>
          <a:stretch/>
        </p:blipFill>
        <p:spPr>
          <a:xfrm>
            <a:off x="4011661" y="2060100"/>
            <a:ext cx="1030926" cy="1455349"/>
          </a:xfrm>
          <a:prstGeom prst="rect">
            <a:avLst/>
          </a:prstGeom>
          <a:noFill/>
          <a:ln>
            <a:noFill/>
          </a:ln>
        </p:spPr>
      </p:pic>
      <p:sp>
        <p:nvSpPr>
          <p:cNvPr id="2645" name="Google Shape;2645;p138"/>
          <p:cNvSpPr txBox="1">
            <a:spLocks noGrp="1"/>
          </p:cNvSpPr>
          <p:nvPr>
            <p:ph type="body" idx="1"/>
          </p:nvPr>
        </p:nvSpPr>
        <p:spPr>
          <a:xfrm>
            <a:off x="-471637" y="3588613"/>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646" name="Google Shape;2646;p138"/>
          <p:cNvPicPr preferRelativeResize="0"/>
          <p:nvPr/>
        </p:nvPicPr>
        <p:blipFill rotWithShape="1">
          <a:blip r:embed="rId3">
            <a:alphaModFix/>
          </a:blip>
          <a:srcRect/>
          <a:stretch/>
        </p:blipFill>
        <p:spPr>
          <a:xfrm>
            <a:off x="292236" y="2133263"/>
            <a:ext cx="1030926" cy="1455349"/>
          </a:xfrm>
          <a:prstGeom prst="rect">
            <a:avLst/>
          </a:prstGeom>
          <a:noFill/>
          <a:ln>
            <a:noFill/>
          </a:ln>
        </p:spPr>
      </p:pic>
      <p:sp>
        <p:nvSpPr>
          <p:cNvPr id="2647" name="Google Shape;2647;p138"/>
          <p:cNvSpPr txBox="1">
            <a:spLocks noGrp="1"/>
          </p:cNvSpPr>
          <p:nvPr>
            <p:ph type="body" idx="1"/>
          </p:nvPr>
        </p:nvSpPr>
        <p:spPr>
          <a:xfrm>
            <a:off x="6758950" y="3552038"/>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648" name="Google Shape;2648;p138"/>
          <p:cNvPicPr preferRelativeResize="0"/>
          <p:nvPr/>
        </p:nvPicPr>
        <p:blipFill rotWithShape="1">
          <a:blip r:embed="rId3">
            <a:alphaModFix/>
          </a:blip>
          <a:srcRect/>
          <a:stretch/>
        </p:blipFill>
        <p:spPr>
          <a:xfrm>
            <a:off x="7522823" y="2096688"/>
            <a:ext cx="1030926" cy="1455349"/>
          </a:xfrm>
          <a:prstGeom prst="rect">
            <a:avLst/>
          </a:prstGeom>
          <a:noFill/>
          <a:ln>
            <a:noFill/>
          </a:ln>
        </p:spPr>
      </p:pic>
      <p:sp>
        <p:nvSpPr>
          <p:cNvPr id="2649" name="Google Shape;2649;p138"/>
          <p:cNvSpPr txBox="1">
            <a:spLocks noGrp="1"/>
          </p:cNvSpPr>
          <p:nvPr>
            <p:ph type="body" idx="1"/>
          </p:nvPr>
        </p:nvSpPr>
        <p:spPr>
          <a:xfrm>
            <a:off x="5032525" y="349785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650" name="Google Shape;2650;p138"/>
          <p:cNvPicPr preferRelativeResize="0"/>
          <p:nvPr/>
        </p:nvPicPr>
        <p:blipFill rotWithShape="1">
          <a:blip r:embed="rId3">
            <a:alphaModFix/>
          </a:blip>
          <a:srcRect/>
          <a:stretch/>
        </p:blipFill>
        <p:spPr>
          <a:xfrm>
            <a:off x="5796398" y="2042500"/>
            <a:ext cx="1030926" cy="1455349"/>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1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56" name="Google Shape;2656;p139"/>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Go through each person, and once its &lt;= 0, reset to average</a:t>
            </a:r>
            <a:endParaRPr/>
          </a:p>
        </p:txBody>
      </p:sp>
      <p:sp>
        <p:nvSpPr>
          <p:cNvPr id="2657" name="Google Shape;2657;p139"/>
          <p:cNvSpPr txBox="1">
            <a:spLocks noGrp="1"/>
          </p:cNvSpPr>
          <p:nvPr>
            <p:ph type="body" idx="1"/>
          </p:nvPr>
        </p:nvSpPr>
        <p:spPr>
          <a:xfrm>
            <a:off x="1225475" y="358860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658" name="Google Shape;2658;p139"/>
          <p:cNvPicPr preferRelativeResize="0"/>
          <p:nvPr/>
        </p:nvPicPr>
        <p:blipFill rotWithShape="1">
          <a:blip r:embed="rId3">
            <a:alphaModFix/>
          </a:blip>
          <a:srcRect/>
          <a:stretch/>
        </p:blipFill>
        <p:spPr>
          <a:xfrm>
            <a:off x="1989323" y="2133263"/>
            <a:ext cx="1030926" cy="1455349"/>
          </a:xfrm>
          <a:prstGeom prst="rect">
            <a:avLst/>
          </a:prstGeom>
          <a:noFill/>
          <a:ln>
            <a:noFill/>
          </a:ln>
        </p:spPr>
      </p:pic>
      <p:sp>
        <p:nvSpPr>
          <p:cNvPr id="2659" name="Google Shape;2659;p139"/>
          <p:cNvSpPr txBox="1">
            <a:spLocks noGrp="1"/>
          </p:cNvSpPr>
          <p:nvPr>
            <p:ph type="body" idx="1"/>
          </p:nvPr>
        </p:nvSpPr>
        <p:spPr>
          <a:xfrm>
            <a:off x="3247788" y="351545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660" name="Google Shape;2660;p139"/>
          <p:cNvPicPr preferRelativeResize="0"/>
          <p:nvPr/>
        </p:nvPicPr>
        <p:blipFill rotWithShape="1">
          <a:blip r:embed="rId3">
            <a:alphaModFix/>
          </a:blip>
          <a:srcRect/>
          <a:stretch/>
        </p:blipFill>
        <p:spPr>
          <a:xfrm>
            <a:off x="4011661" y="2060100"/>
            <a:ext cx="1030926" cy="1455349"/>
          </a:xfrm>
          <a:prstGeom prst="rect">
            <a:avLst/>
          </a:prstGeom>
          <a:noFill/>
          <a:ln>
            <a:noFill/>
          </a:ln>
        </p:spPr>
      </p:pic>
      <p:sp>
        <p:nvSpPr>
          <p:cNvPr id="2661" name="Google Shape;2661;p139"/>
          <p:cNvSpPr txBox="1">
            <a:spLocks noGrp="1"/>
          </p:cNvSpPr>
          <p:nvPr>
            <p:ph type="body" idx="1"/>
          </p:nvPr>
        </p:nvSpPr>
        <p:spPr>
          <a:xfrm>
            <a:off x="-471637" y="3588613"/>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662" name="Google Shape;2662;p139"/>
          <p:cNvPicPr preferRelativeResize="0"/>
          <p:nvPr/>
        </p:nvPicPr>
        <p:blipFill rotWithShape="1">
          <a:blip r:embed="rId3">
            <a:alphaModFix/>
          </a:blip>
          <a:srcRect/>
          <a:stretch/>
        </p:blipFill>
        <p:spPr>
          <a:xfrm>
            <a:off x="292236" y="2133263"/>
            <a:ext cx="1030926" cy="1455349"/>
          </a:xfrm>
          <a:prstGeom prst="rect">
            <a:avLst/>
          </a:prstGeom>
          <a:noFill/>
          <a:ln>
            <a:noFill/>
          </a:ln>
        </p:spPr>
      </p:pic>
      <p:sp>
        <p:nvSpPr>
          <p:cNvPr id="2663" name="Google Shape;2663;p139"/>
          <p:cNvSpPr txBox="1">
            <a:spLocks noGrp="1"/>
          </p:cNvSpPr>
          <p:nvPr>
            <p:ph type="body" idx="1"/>
          </p:nvPr>
        </p:nvSpPr>
        <p:spPr>
          <a:xfrm>
            <a:off x="6758950" y="3552038"/>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664" name="Google Shape;2664;p139"/>
          <p:cNvPicPr preferRelativeResize="0"/>
          <p:nvPr/>
        </p:nvPicPr>
        <p:blipFill rotWithShape="1">
          <a:blip r:embed="rId3">
            <a:alphaModFix/>
          </a:blip>
          <a:srcRect/>
          <a:stretch/>
        </p:blipFill>
        <p:spPr>
          <a:xfrm>
            <a:off x="7522823" y="2096688"/>
            <a:ext cx="1030926" cy="1455349"/>
          </a:xfrm>
          <a:prstGeom prst="rect">
            <a:avLst/>
          </a:prstGeom>
          <a:noFill/>
          <a:ln>
            <a:noFill/>
          </a:ln>
        </p:spPr>
      </p:pic>
      <p:sp>
        <p:nvSpPr>
          <p:cNvPr id="2665" name="Google Shape;2665;p139"/>
          <p:cNvSpPr txBox="1">
            <a:spLocks noGrp="1"/>
          </p:cNvSpPr>
          <p:nvPr>
            <p:ph type="body" idx="1"/>
          </p:nvPr>
        </p:nvSpPr>
        <p:spPr>
          <a:xfrm>
            <a:off x="5032525" y="3497850"/>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666" name="Google Shape;2666;p139"/>
          <p:cNvPicPr preferRelativeResize="0"/>
          <p:nvPr/>
        </p:nvPicPr>
        <p:blipFill rotWithShape="1">
          <a:blip r:embed="rId3">
            <a:alphaModFix/>
          </a:blip>
          <a:srcRect/>
          <a:stretch/>
        </p:blipFill>
        <p:spPr>
          <a:xfrm>
            <a:off x="5796398" y="2042500"/>
            <a:ext cx="1030926" cy="1455349"/>
          </a:xfrm>
          <a:prstGeom prst="rect">
            <a:avLst/>
          </a:prstGeom>
          <a:noFill/>
          <a:ln>
            <a:noFill/>
          </a:ln>
        </p:spPr>
      </p:pic>
      <p:sp>
        <p:nvSpPr>
          <p:cNvPr id="2667" name="Google Shape;2667;p139"/>
          <p:cNvSpPr/>
          <p:nvPr/>
        </p:nvSpPr>
        <p:spPr>
          <a:xfrm>
            <a:off x="67650" y="2060100"/>
            <a:ext cx="34887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139"/>
          <p:cNvSpPr/>
          <p:nvPr/>
        </p:nvSpPr>
        <p:spPr>
          <a:xfrm>
            <a:off x="3686425" y="1977013"/>
            <a:ext cx="34887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139"/>
          <p:cNvSpPr/>
          <p:nvPr/>
        </p:nvSpPr>
        <p:spPr>
          <a:xfrm>
            <a:off x="7305200" y="1977013"/>
            <a:ext cx="152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139"/>
          <p:cNvSpPr txBox="1"/>
          <p:nvPr/>
        </p:nvSpPr>
        <p:spPr>
          <a:xfrm>
            <a:off x="177150" y="1576825"/>
            <a:ext cx="192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150,000</a:t>
            </a:r>
            <a:endParaRPr sz="1400" b="0" i="0" u="none" strike="noStrike" cap="none">
              <a:solidFill>
                <a:srgbClr val="000000"/>
              </a:solidFill>
              <a:latin typeface="Arial"/>
              <a:ea typeface="Arial"/>
              <a:cs typeface="Arial"/>
              <a:sym typeface="Arial"/>
            </a:endParaRPr>
          </a:p>
        </p:txBody>
      </p:sp>
      <p:sp>
        <p:nvSpPr>
          <p:cNvPr id="2671" name="Google Shape;2671;p139"/>
          <p:cNvSpPr txBox="1"/>
          <p:nvPr/>
        </p:nvSpPr>
        <p:spPr>
          <a:xfrm>
            <a:off x="1764925" y="1642300"/>
            <a:ext cx="192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0</a:t>
            </a:r>
            <a:endParaRPr sz="1400" b="0" i="0" u="none" strike="noStrike" cap="none">
              <a:solidFill>
                <a:srgbClr val="000000"/>
              </a:solidFill>
              <a:latin typeface="Arial"/>
              <a:ea typeface="Arial"/>
              <a:cs typeface="Arial"/>
              <a:sym typeface="Arial"/>
            </a:endParaRPr>
          </a:p>
        </p:txBody>
      </p:sp>
      <p:sp>
        <p:nvSpPr>
          <p:cNvPr id="2672" name="Google Shape;2672;p139"/>
          <p:cNvSpPr txBox="1"/>
          <p:nvPr/>
        </p:nvSpPr>
        <p:spPr>
          <a:xfrm>
            <a:off x="3636300" y="1576825"/>
            <a:ext cx="231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109,000</a:t>
            </a:r>
            <a:endParaRPr sz="1400" b="0" i="0" u="none" strike="noStrike" cap="none">
              <a:solidFill>
                <a:srgbClr val="000000"/>
              </a:solidFill>
              <a:latin typeface="Arial"/>
              <a:ea typeface="Arial"/>
              <a:cs typeface="Arial"/>
              <a:sym typeface="Arial"/>
            </a:endParaRPr>
          </a:p>
        </p:txBody>
      </p:sp>
      <p:sp>
        <p:nvSpPr>
          <p:cNvPr id="2673" name="Google Shape;2673;p139"/>
          <p:cNvSpPr txBox="1"/>
          <p:nvPr/>
        </p:nvSpPr>
        <p:spPr>
          <a:xfrm>
            <a:off x="5946288" y="3990675"/>
            <a:ext cx="231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0</a:t>
            </a:r>
            <a:endParaRPr sz="1400" b="0" i="0" u="none" strike="noStrike" cap="none">
              <a:solidFill>
                <a:srgbClr val="000000"/>
              </a:solidFill>
              <a:latin typeface="Arial"/>
              <a:ea typeface="Arial"/>
              <a:cs typeface="Arial"/>
              <a:sym typeface="Arial"/>
            </a:endParaRPr>
          </a:p>
        </p:txBody>
      </p:sp>
      <p:sp>
        <p:nvSpPr>
          <p:cNvPr id="2674" name="Google Shape;2674;p139"/>
          <p:cNvSpPr txBox="1"/>
          <p:nvPr/>
        </p:nvSpPr>
        <p:spPr>
          <a:xfrm>
            <a:off x="7080838" y="1458125"/>
            <a:ext cx="231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Count: 0</a:t>
            </a:r>
            <a:endParaRPr sz="1400" b="0" i="0" u="none" strike="noStrike" cap="none">
              <a:solidFill>
                <a:srgbClr val="000000"/>
              </a:solidFill>
              <a:latin typeface="Arial"/>
              <a:ea typeface="Arial"/>
              <a:cs typeface="Arial"/>
              <a:sym typeface="Arial"/>
            </a:endParaRPr>
          </a:p>
        </p:txBody>
      </p:sp>
      <p:sp>
        <p:nvSpPr>
          <p:cNvPr id="2675" name="Google Shape;2675;p139"/>
          <p:cNvSpPr txBox="1"/>
          <p:nvPr/>
        </p:nvSpPr>
        <p:spPr>
          <a:xfrm>
            <a:off x="292225" y="4590975"/>
            <a:ext cx="284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Starting count: 151,000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Ordered Dictionary ADT</a:t>
            </a:r>
            <a:endParaRPr/>
          </a:p>
        </p:txBody>
      </p:sp>
      <p:sp>
        <p:nvSpPr>
          <p:cNvPr id="464" name="Google Shape;46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It should guarantee these operations:</a:t>
            </a:r>
            <a:endParaRPr/>
          </a:p>
          <a:p>
            <a:pPr marL="457200" lvl="0" indent="0" algn="l" rtl="0">
              <a:lnSpc>
                <a:spcPct val="115000"/>
              </a:lnSpc>
              <a:spcBef>
                <a:spcPts val="1600"/>
              </a:spcBef>
              <a:spcAft>
                <a:spcPts val="1600"/>
              </a:spcAft>
              <a:buSzPts val="1800"/>
              <a:buNone/>
            </a:pPr>
            <a:endParaRPr>
              <a:highlight>
                <a:srgbClr val="EFEFEF"/>
              </a:highlight>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680" name="Google Shape;2680;p1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81" name="Google Shape;2681;p1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Can we do better?</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1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87" name="Google Shape;2687;p1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Feeling lost? </a:t>
            </a:r>
            <a:endParaRPr/>
          </a:p>
          <a:p>
            <a:pPr marL="0" lvl="0" indent="0" algn="l" rtl="0">
              <a:lnSpc>
                <a:spcPct val="115000"/>
              </a:lnSpc>
              <a:spcBef>
                <a:spcPts val="1600"/>
              </a:spcBef>
              <a:spcAft>
                <a:spcPts val="1600"/>
              </a:spcAft>
              <a:buSzPts val="1800"/>
              <a:buNone/>
            </a:pPr>
            <a:r>
              <a:rPr lang="en"/>
              <a:t>Try to model this question to similar problems/algorithms you have seen before!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1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93" name="Google Shape;2693;p1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Order Statistics?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1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699" name="Google Shape;2699;p1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Order Statistics?</a:t>
            </a:r>
            <a:endParaRPr/>
          </a:p>
          <a:p>
            <a:pPr marL="0" lvl="0" indent="0" algn="l" rtl="0">
              <a:lnSpc>
                <a:spcPct val="115000"/>
              </a:lnSpc>
              <a:spcBef>
                <a:spcPts val="1600"/>
              </a:spcBef>
              <a:spcAft>
                <a:spcPts val="0"/>
              </a:spcAft>
              <a:buSzPts val="1800"/>
              <a:buNone/>
            </a:pPr>
            <a:r>
              <a:rPr lang="en"/>
              <a:t>We are trying to find the k/1 , k/2 , … , (k−1)/k order statistics of the weighted sum!</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703"/>
        <p:cNvGrpSpPr/>
        <p:nvPr/>
      </p:nvGrpSpPr>
      <p:grpSpPr>
        <a:xfrm>
          <a:off x="0" y="0"/>
          <a:ext cx="0" cy="0"/>
          <a:chOff x="0" y="0"/>
          <a:chExt cx="0" cy="0"/>
        </a:xfrm>
      </p:grpSpPr>
      <p:sp>
        <p:nvSpPr>
          <p:cNvPr id="2704" name="Google Shape;2704;p1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705" name="Google Shape;2705;p144"/>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First and foremost, we would need to find the equi-wealth partition  </a:t>
            </a:r>
            <a:endParaRPr/>
          </a:p>
        </p:txBody>
      </p:sp>
      <p:sp>
        <p:nvSpPr>
          <p:cNvPr id="2706" name="Google Shape;2706;p144"/>
          <p:cNvSpPr txBox="1">
            <a:spLocks noGrp="1"/>
          </p:cNvSpPr>
          <p:nvPr>
            <p:ph type="body" idx="1"/>
          </p:nvPr>
        </p:nvSpPr>
        <p:spPr>
          <a:xfrm>
            <a:off x="486825" y="4362150"/>
            <a:ext cx="33240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Equi-wealth partition: 151,000</a:t>
            </a:r>
            <a:endParaRPr/>
          </a:p>
        </p:txBody>
      </p:sp>
      <p:sp>
        <p:nvSpPr>
          <p:cNvPr id="2707" name="Google Shape;2707;p144"/>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708" name="Google Shape;2708;p144"/>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709" name="Google Shape;2709;p144"/>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710" name="Google Shape;2710;p144"/>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711" name="Google Shape;2711;p144"/>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712" name="Google Shape;2712;p144"/>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713" name="Google Shape;2713;p144"/>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714" name="Google Shape;2714;p144"/>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715" name="Google Shape;2715;p144"/>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716" name="Google Shape;2716;p144"/>
          <p:cNvPicPr preferRelativeResize="0"/>
          <p:nvPr/>
        </p:nvPicPr>
        <p:blipFill rotWithShape="1">
          <a:blip r:embed="rId3">
            <a:alphaModFix/>
          </a:blip>
          <a:srcRect/>
          <a:stretch/>
        </p:blipFill>
        <p:spPr>
          <a:xfrm>
            <a:off x="7591198" y="2023525"/>
            <a:ext cx="1030926" cy="1455349"/>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720"/>
        <p:cNvGrpSpPr/>
        <p:nvPr/>
      </p:nvGrpSpPr>
      <p:grpSpPr>
        <a:xfrm>
          <a:off x="0" y="0"/>
          <a:ext cx="0" cy="0"/>
          <a:chOff x="0" y="0"/>
          <a:chExt cx="0" cy="0"/>
        </a:xfrm>
      </p:grpSpPr>
      <p:sp>
        <p:nvSpPr>
          <p:cNvPr id="2721" name="Google Shape;2721;p1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722" name="Google Shape;2722;p145"/>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First and foremost, we would need to find the equi-wealth partition  </a:t>
            </a:r>
            <a:endParaRPr/>
          </a:p>
        </p:txBody>
      </p:sp>
      <p:sp>
        <p:nvSpPr>
          <p:cNvPr id="2723" name="Google Shape;2723;p145"/>
          <p:cNvSpPr txBox="1">
            <a:spLocks noGrp="1"/>
          </p:cNvSpPr>
          <p:nvPr>
            <p:ph type="body" idx="1"/>
          </p:nvPr>
        </p:nvSpPr>
        <p:spPr>
          <a:xfrm>
            <a:off x="486825" y="4362150"/>
            <a:ext cx="84102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Go through everyone to find total wealth of the population, and divide by k </a:t>
            </a:r>
            <a:endParaRPr/>
          </a:p>
        </p:txBody>
      </p:sp>
      <p:sp>
        <p:nvSpPr>
          <p:cNvPr id="2724" name="Google Shape;2724;p145"/>
          <p:cNvSpPr/>
          <p:nvPr/>
        </p:nvSpPr>
        <p:spPr>
          <a:xfrm>
            <a:off x="119877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145"/>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726" name="Google Shape;2726;p145"/>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727" name="Google Shape;2727;p145"/>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728" name="Google Shape;2728;p145"/>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729" name="Google Shape;2729;p145"/>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730" name="Google Shape;2730;p145"/>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731" name="Google Shape;2731;p145"/>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732" name="Google Shape;2732;p145"/>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733" name="Google Shape;2733;p145"/>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734" name="Google Shape;2734;p145"/>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735" name="Google Shape;2735;p145"/>
          <p:cNvSpPr/>
          <p:nvPr/>
        </p:nvSpPr>
        <p:spPr>
          <a:xfrm>
            <a:off x="300587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145"/>
          <p:cNvSpPr/>
          <p:nvPr/>
        </p:nvSpPr>
        <p:spPr>
          <a:xfrm>
            <a:off x="4743200"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145"/>
          <p:cNvSpPr/>
          <p:nvPr/>
        </p:nvSpPr>
        <p:spPr>
          <a:xfrm>
            <a:off x="648052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145"/>
          <p:cNvSpPr/>
          <p:nvPr/>
        </p:nvSpPr>
        <p:spPr>
          <a:xfrm>
            <a:off x="8287625" y="3427275"/>
            <a:ext cx="737700" cy="438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43" name="Google Shape;2743;p1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744" name="Google Shape;2744;p146"/>
          <p:cNvSpPr txBox="1">
            <a:spLocks noGrp="1"/>
          </p:cNvSpPr>
          <p:nvPr>
            <p:ph type="body" idx="1"/>
          </p:nvPr>
        </p:nvSpPr>
        <p:spPr>
          <a:xfrm>
            <a:off x="311700" y="1152475"/>
            <a:ext cx="84102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Next, we want to find the smallest ages with total wealth of at most 151,000</a:t>
            </a:r>
            <a:endParaRPr/>
          </a:p>
        </p:txBody>
      </p:sp>
      <p:sp>
        <p:nvSpPr>
          <p:cNvPr id="2745" name="Google Shape;2745;p146"/>
          <p:cNvSpPr txBox="1">
            <a:spLocks noGrp="1"/>
          </p:cNvSpPr>
          <p:nvPr>
            <p:ph type="body" idx="1"/>
          </p:nvPr>
        </p:nvSpPr>
        <p:spPr>
          <a:xfrm>
            <a:off x="486825" y="4362150"/>
            <a:ext cx="84102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REMEMBER: this is not sorted! So what algorithm can we use?</a:t>
            </a:r>
            <a:endParaRPr/>
          </a:p>
        </p:txBody>
      </p:sp>
      <p:sp>
        <p:nvSpPr>
          <p:cNvPr id="2746" name="Google Shape;2746;p146"/>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747" name="Google Shape;2747;p146"/>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748" name="Google Shape;2748;p146"/>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749" name="Google Shape;2749;p146"/>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750" name="Google Shape;2750;p146"/>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751" name="Google Shape;2751;p146"/>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752" name="Google Shape;2752;p146"/>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753" name="Google Shape;2753;p146"/>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754" name="Google Shape;2754;p146"/>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755" name="Google Shape;2755;p146"/>
          <p:cNvPicPr preferRelativeResize="0"/>
          <p:nvPr/>
        </p:nvPicPr>
        <p:blipFill rotWithShape="1">
          <a:blip r:embed="rId3">
            <a:alphaModFix/>
          </a:blip>
          <a:srcRect/>
          <a:stretch/>
        </p:blipFill>
        <p:spPr>
          <a:xfrm>
            <a:off x="7591198" y="2023525"/>
            <a:ext cx="1030926" cy="1455349"/>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761" name="Google Shape;2761;p147"/>
          <p:cNvSpPr txBox="1">
            <a:spLocks noGrp="1"/>
          </p:cNvSpPr>
          <p:nvPr>
            <p:ph type="body" idx="1"/>
          </p:nvPr>
        </p:nvSpPr>
        <p:spPr>
          <a:xfrm>
            <a:off x="311700" y="1152475"/>
            <a:ext cx="8520600" cy="77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1. Use QuickSelect to find median based on age, and then partition around the median to find the first target (sum/k)</a:t>
            </a:r>
            <a:endParaRPr/>
          </a:p>
        </p:txBody>
      </p:sp>
      <p:sp>
        <p:nvSpPr>
          <p:cNvPr id="2762" name="Google Shape;2762;p147"/>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763" name="Google Shape;2763;p147"/>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764" name="Google Shape;2764;p147"/>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765" name="Google Shape;2765;p147"/>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766" name="Google Shape;2766;p147"/>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767" name="Google Shape;2767;p147"/>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768" name="Google Shape;2768;p147"/>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769" name="Google Shape;2769;p147"/>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770" name="Google Shape;2770;p147"/>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771" name="Google Shape;2771;p147"/>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772" name="Google Shape;2772;p147"/>
          <p:cNvSpPr/>
          <p:nvPr/>
        </p:nvSpPr>
        <p:spPr>
          <a:xfrm>
            <a:off x="3751200" y="1940225"/>
            <a:ext cx="176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147"/>
          <p:cNvSpPr txBox="1">
            <a:spLocks noGrp="1"/>
          </p:cNvSpPr>
          <p:nvPr>
            <p:ph type="body" idx="1"/>
          </p:nvPr>
        </p:nvSpPr>
        <p:spPr>
          <a:xfrm>
            <a:off x="375120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FF0000"/>
                </a:solidFill>
              </a:rPr>
              <a:t>This is the median</a:t>
            </a:r>
            <a:endParaRPr sz="1400">
              <a:solidFill>
                <a:srgbClr val="FF0000"/>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777"/>
        <p:cNvGrpSpPr/>
        <p:nvPr/>
      </p:nvGrpSpPr>
      <p:grpSpPr>
        <a:xfrm>
          <a:off x="0" y="0"/>
          <a:ext cx="0" cy="0"/>
          <a:chOff x="0" y="0"/>
          <a:chExt cx="0" cy="0"/>
        </a:xfrm>
      </p:grpSpPr>
      <p:sp>
        <p:nvSpPr>
          <p:cNvPr id="2778" name="Google Shape;2778;p1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779" name="Google Shape;2779;p148"/>
          <p:cNvSpPr txBox="1">
            <a:spLocks noGrp="1"/>
          </p:cNvSpPr>
          <p:nvPr>
            <p:ph type="body" idx="1"/>
          </p:nvPr>
        </p:nvSpPr>
        <p:spPr>
          <a:xfrm>
            <a:off x="311700" y="1152475"/>
            <a:ext cx="8520600" cy="77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2. Sum the totals on the left and right halves, and decide on which side to recurse on.</a:t>
            </a:r>
            <a:endParaRPr/>
          </a:p>
          <a:p>
            <a:pPr marL="0" lvl="0" indent="0" algn="l" rtl="0">
              <a:lnSpc>
                <a:spcPct val="115000"/>
              </a:lnSpc>
              <a:spcBef>
                <a:spcPts val="1600"/>
              </a:spcBef>
              <a:spcAft>
                <a:spcPts val="1600"/>
              </a:spcAft>
              <a:buSzPts val="1800"/>
              <a:buNone/>
            </a:pPr>
            <a:endParaRPr/>
          </a:p>
        </p:txBody>
      </p:sp>
      <p:sp>
        <p:nvSpPr>
          <p:cNvPr id="2780" name="Google Shape;2780;p148"/>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781" name="Google Shape;2781;p148"/>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782" name="Google Shape;2782;p148"/>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783" name="Google Shape;2783;p148"/>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784" name="Google Shape;2784;p148"/>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785" name="Google Shape;2785;p148"/>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786" name="Google Shape;2786;p148"/>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787" name="Google Shape;2787;p148"/>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788" name="Google Shape;2788;p148"/>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789" name="Google Shape;2789;p148"/>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790" name="Google Shape;2790;p148"/>
          <p:cNvSpPr/>
          <p:nvPr/>
        </p:nvSpPr>
        <p:spPr>
          <a:xfrm>
            <a:off x="3751200" y="1940225"/>
            <a:ext cx="176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148"/>
          <p:cNvSpPr txBox="1">
            <a:spLocks noGrp="1"/>
          </p:cNvSpPr>
          <p:nvPr>
            <p:ph type="body" idx="1"/>
          </p:nvPr>
        </p:nvSpPr>
        <p:spPr>
          <a:xfrm>
            <a:off x="375120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This is the median</a:t>
            </a:r>
            <a:endParaRPr sz="1400">
              <a:solidFill>
                <a:srgbClr val="595959"/>
              </a:solidFill>
            </a:endParaRPr>
          </a:p>
        </p:txBody>
      </p:sp>
      <p:sp>
        <p:nvSpPr>
          <p:cNvPr id="2792" name="Google Shape;2792;p148"/>
          <p:cNvSpPr txBox="1">
            <a:spLocks noGrp="1"/>
          </p:cNvSpPr>
          <p:nvPr>
            <p:ph type="body" idx="1"/>
          </p:nvPr>
        </p:nvSpPr>
        <p:spPr>
          <a:xfrm>
            <a:off x="5842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FF0000"/>
                </a:solidFill>
              </a:rPr>
              <a:t>Left sum: 151,000</a:t>
            </a:r>
            <a:endParaRPr sz="1400">
              <a:solidFill>
                <a:srgbClr val="FF0000"/>
              </a:solidFill>
            </a:endParaRPr>
          </a:p>
        </p:txBody>
      </p:sp>
      <p:sp>
        <p:nvSpPr>
          <p:cNvPr id="2793" name="Google Shape;2793;p148"/>
          <p:cNvSpPr txBox="1">
            <a:spLocks noGrp="1"/>
          </p:cNvSpPr>
          <p:nvPr>
            <p:ph type="body" idx="1"/>
          </p:nvPr>
        </p:nvSpPr>
        <p:spPr>
          <a:xfrm>
            <a:off x="65081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FF0000"/>
                </a:solidFill>
              </a:rPr>
              <a:t>Right sum: 260,000</a:t>
            </a:r>
            <a:endParaRPr sz="1400">
              <a:solidFill>
                <a:srgbClr val="FF0000"/>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797"/>
        <p:cNvGrpSpPr/>
        <p:nvPr/>
      </p:nvGrpSpPr>
      <p:grpSpPr>
        <a:xfrm>
          <a:off x="0" y="0"/>
          <a:ext cx="0" cy="0"/>
          <a:chOff x="0" y="0"/>
          <a:chExt cx="0" cy="0"/>
        </a:xfrm>
      </p:grpSpPr>
      <p:sp>
        <p:nvSpPr>
          <p:cNvPr id="2798" name="Google Shape;2798;p1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799" name="Google Shape;2799;p149"/>
          <p:cNvSpPr txBox="1">
            <a:spLocks noGrp="1"/>
          </p:cNvSpPr>
          <p:nvPr>
            <p:ph type="body" idx="1"/>
          </p:nvPr>
        </p:nvSpPr>
        <p:spPr>
          <a:xfrm>
            <a:off x="311700" y="1152475"/>
            <a:ext cx="8520600" cy="77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2. Here, there is no need to recurse to the left anymore, since you know the partition is between the 18 and 32 yo.</a:t>
            </a:r>
            <a:endParaRPr/>
          </a:p>
          <a:p>
            <a:pPr marL="0" lvl="0" indent="0" algn="l" rtl="0">
              <a:lnSpc>
                <a:spcPct val="115000"/>
              </a:lnSpc>
              <a:spcBef>
                <a:spcPts val="1600"/>
              </a:spcBef>
              <a:spcAft>
                <a:spcPts val="1600"/>
              </a:spcAft>
              <a:buSzPts val="1800"/>
              <a:buNone/>
            </a:pPr>
            <a:endParaRPr/>
          </a:p>
        </p:txBody>
      </p:sp>
      <p:sp>
        <p:nvSpPr>
          <p:cNvPr id="2800" name="Google Shape;2800;p149"/>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801" name="Google Shape;2801;p149"/>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802" name="Google Shape;2802;p149"/>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803" name="Google Shape;2803;p149"/>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804" name="Google Shape;2804;p149"/>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805" name="Google Shape;2805;p149"/>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806" name="Google Shape;2806;p149"/>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807" name="Google Shape;2807;p149"/>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808" name="Google Shape;2808;p149"/>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809" name="Google Shape;2809;p149"/>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810" name="Google Shape;2810;p149"/>
          <p:cNvSpPr/>
          <p:nvPr/>
        </p:nvSpPr>
        <p:spPr>
          <a:xfrm>
            <a:off x="3751200" y="1940225"/>
            <a:ext cx="176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149"/>
          <p:cNvSpPr txBox="1">
            <a:spLocks noGrp="1"/>
          </p:cNvSpPr>
          <p:nvPr>
            <p:ph type="body" idx="1"/>
          </p:nvPr>
        </p:nvSpPr>
        <p:spPr>
          <a:xfrm>
            <a:off x="375120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This is the median</a:t>
            </a:r>
            <a:endParaRPr sz="1400">
              <a:solidFill>
                <a:srgbClr val="595959"/>
              </a:solidFill>
            </a:endParaRPr>
          </a:p>
        </p:txBody>
      </p:sp>
      <p:sp>
        <p:nvSpPr>
          <p:cNvPr id="2812" name="Google Shape;2812;p149"/>
          <p:cNvSpPr txBox="1">
            <a:spLocks noGrp="1"/>
          </p:cNvSpPr>
          <p:nvPr>
            <p:ph type="body" idx="1"/>
          </p:nvPr>
        </p:nvSpPr>
        <p:spPr>
          <a:xfrm>
            <a:off x="5842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Left sum: 151,000</a:t>
            </a:r>
            <a:endParaRPr sz="1400">
              <a:solidFill>
                <a:srgbClr val="595959"/>
              </a:solidFill>
            </a:endParaRPr>
          </a:p>
        </p:txBody>
      </p:sp>
      <p:sp>
        <p:nvSpPr>
          <p:cNvPr id="2813" name="Google Shape;2813;p149"/>
          <p:cNvSpPr txBox="1">
            <a:spLocks noGrp="1"/>
          </p:cNvSpPr>
          <p:nvPr>
            <p:ph type="body" idx="1"/>
          </p:nvPr>
        </p:nvSpPr>
        <p:spPr>
          <a:xfrm>
            <a:off x="65081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Right sum: 260,000</a:t>
            </a:r>
            <a:endParaRPr sz="1400">
              <a:solidFill>
                <a:srgbClr val="595959"/>
              </a:solidFill>
            </a:endParaRPr>
          </a:p>
        </p:txBody>
      </p:sp>
      <p:cxnSp>
        <p:nvCxnSpPr>
          <p:cNvPr id="2814" name="Google Shape;2814;p149"/>
          <p:cNvCxnSpPr/>
          <p:nvPr/>
        </p:nvCxnSpPr>
        <p:spPr>
          <a:xfrm flipH="1">
            <a:off x="3608475" y="1940225"/>
            <a:ext cx="9900" cy="2485500"/>
          </a:xfrm>
          <a:prstGeom prst="straightConnector1">
            <a:avLst/>
          </a:prstGeom>
          <a:noFill/>
          <a:ln w="28575" cap="flat" cmpd="sng">
            <a:solidFill>
              <a:srgbClr val="4A86E8"/>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Ordered Dictionary </a:t>
            </a:r>
            <a:r>
              <a:rPr lang="en" dirty="0" smtClean="0"/>
              <a:t>ADT(Abstract data type)</a:t>
            </a:r>
            <a:endParaRPr dirty="0"/>
          </a:p>
        </p:txBody>
      </p:sp>
      <p:sp>
        <p:nvSpPr>
          <p:cNvPr id="470" name="Google Shape;47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It should guarantee these operations:</a:t>
            </a:r>
            <a:endParaRPr/>
          </a:p>
          <a:p>
            <a:pPr marL="457200" lvl="0" indent="-342900" algn="l" rtl="0">
              <a:lnSpc>
                <a:spcPct val="115000"/>
              </a:lnSpc>
              <a:spcBef>
                <a:spcPts val="1600"/>
              </a:spcBef>
              <a:spcAft>
                <a:spcPts val="0"/>
              </a:spcAft>
              <a:buSzPts val="1800"/>
              <a:buFont typeface="Consolas"/>
              <a:buChar char="●"/>
            </a:pPr>
            <a:r>
              <a:rPr lang="en">
                <a:highlight>
                  <a:srgbClr val="EFEFEF"/>
                </a:highlight>
                <a:latin typeface="Consolas"/>
                <a:ea typeface="Consolas"/>
                <a:cs typeface="Consolas"/>
                <a:sym typeface="Consolas"/>
              </a:rPr>
              <a:t>insert(key, value)</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search(key)</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delete(key)</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contains(key)</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successor(key)</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predecessor(key)</a:t>
            </a:r>
            <a:endParaRPr>
              <a:highlight>
                <a:srgbClr val="EFEFEF"/>
              </a:highlight>
              <a:latin typeface="Consolas"/>
              <a:ea typeface="Consolas"/>
              <a:cs typeface="Consolas"/>
              <a:sym typeface="Consolas"/>
            </a:endParaRPr>
          </a:p>
          <a:p>
            <a:pPr marL="457200" lvl="0" indent="-342900" algn="l" rtl="0">
              <a:lnSpc>
                <a:spcPct val="115000"/>
              </a:lnSpc>
              <a:spcBef>
                <a:spcPts val="0"/>
              </a:spcBef>
              <a:spcAft>
                <a:spcPts val="0"/>
              </a:spcAft>
              <a:buSzPts val="1800"/>
              <a:buFont typeface="Consolas"/>
              <a:buChar char="●"/>
            </a:pPr>
            <a:r>
              <a:rPr lang="en">
                <a:highlight>
                  <a:srgbClr val="EFEFEF"/>
                </a:highlight>
                <a:latin typeface="Consolas"/>
                <a:ea typeface="Consolas"/>
                <a:cs typeface="Consolas"/>
                <a:sym typeface="Consolas"/>
              </a:rPr>
              <a:t>size()</a:t>
            </a:r>
            <a:endParaRPr>
              <a:highlight>
                <a:srgbClr val="EFEFEF"/>
              </a:highlight>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818"/>
        <p:cNvGrpSpPr/>
        <p:nvPr/>
      </p:nvGrpSpPr>
      <p:grpSpPr>
        <a:xfrm>
          <a:off x="0" y="0"/>
          <a:ext cx="0" cy="0"/>
          <a:chOff x="0" y="0"/>
          <a:chExt cx="0" cy="0"/>
        </a:xfrm>
      </p:grpSpPr>
      <p:sp>
        <p:nvSpPr>
          <p:cNvPr id="2819" name="Google Shape;2819;p1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820" name="Google Shape;2820;p150"/>
          <p:cNvSpPr txBox="1">
            <a:spLocks noGrp="1"/>
          </p:cNvSpPr>
          <p:nvPr>
            <p:ph type="body" idx="1"/>
          </p:nvPr>
        </p:nvSpPr>
        <p:spPr>
          <a:xfrm>
            <a:off x="311700" y="1152475"/>
            <a:ext cx="8520600" cy="77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3. Repeat for the k - 1 targets (2sum/k, 3sum/k, … (k-1)sum/ k)</a:t>
            </a:r>
            <a:endParaRPr/>
          </a:p>
          <a:p>
            <a:pPr marL="0" lvl="0" indent="0" algn="l" rtl="0">
              <a:lnSpc>
                <a:spcPct val="115000"/>
              </a:lnSpc>
              <a:spcBef>
                <a:spcPts val="1600"/>
              </a:spcBef>
              <a:spcAft>
                <a:spcPts val="1600"/>
              </a:spcAft>
              <a:buSzPts val="1800"/>
              <a:buNone/>
            </a:pPr>
            <a:endParaRPr/>
          </a:p>
        </p:txBody>
      </p:sp>
      <p:sp>
        <p:nvSpPr>
          <p:cNvPr id="2821" name="Google Shape;2821;p150"/>
          <p:cNvSpPr txBox="1">
            <a:spLocks noGrp="1"/>
          </p:cNvSpPr>
          <p:nvPr>
            <p:ph type="body" idx="1"/>
          </p:nvPr>
        </p:nvSpPr>
        <p:spPr>
          <a:xfrm>
            <a:off x="-2770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24 yo, wealth: 150,000</a:t>
            </a:r>
            <a:endParaRPr sz="1200"/>
          </a:p>
        </p:txBody>
      </p:sp>
      <p:pic>
        <p:nvPicPr>
          <p:cNvPr id="2822" name="Google Shape;2822;p150"/>
          <p:cNvPicPr preferRelativeResize="0"/>
          <p:nvPr/>
        </p:nvPicPr>
        <p:blipFill rotWithShape="1">
          <a:blip r:embed="rId3">
            <a:alphaModFix/>
          </a:blip>
          <a:srcRect/>
          <a:stretch/>
        </p:blipFill>
        <p:spPr>
          <a:xfrm>
            <a:off x="486823" y="2023525"/>
            <a:ext cx="1030926" cy="1455349"/>
          </a:xfrm>
          <a:prstGeom prst="rect">
            <a:avLst/>
          </a:prstGeom>
          <a:noFill/>
          <a:ln>
            <a:noFill/>
          </a:ln>
        </p:spPr>
      </p:pic>
      <p:sp>
        <p:nvSpPr>
          <p:cNvPr id="2823" name="Google Shape;2823;p150"/>
          <p:cNvSpPr txBox="1">
            <a:spLocks noGrp="1"/>
          </p:cNvSpPr>
          <p:nvPr>
            <p:ph type="body" idx="1"/>
          </p:nvPr>
        </p:nvSpPr>
        <p:spPr>
          <a:xfrm>
            <a:off x="1517750"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18 yo, wealth: 1,000</a:t>
            </a:r>
            <a:endParaRPr sz="1200"/>
          </a:p>
        </p:txBody>
      </p:sp>
      <p:pic>
        <p:nvPicPr>
          <p:cNvPr id="2824" name="Google Shape;2824;p150"/>
          <p:cNvPicPr preferRelativeResize="0"/>
          <p:nvPr/>
        </p:nvPicPr>
        <p:blipFill rotWithShape="1">
          <a:blip r:embed="rId3">
            <a:alphaModFix/>
          </a:blip>
          <a:srcRect/>
          <a:stretch/>
        </p:blipFill>
        <p:spPr>
          <a:xfrm>
            <a:off x="2281623" y="2023525"/>
            <a:ext cx="1030926" cy="1455349"/>
          </a:xfrm>
          <a:prstGeom prst="rect">
            <a:avLst/>
          </a:prstGeom>
          <a:noFill/>
          <a:ln>
            <a:noFill/>
          </a:ln>
        </p:spPr>
      </p:pic>
      <p:sp>
        <p:nvSpPr>
          <p:cNvPr id="2825" name="Google Shape;2825;p150"/>
          <p:cNvSpPr txBox="1">
            <a:spLocks noGrp="1"/>
          </p:cNvSpPr>
          <p:nvPr>
            <p:ph type="body" idx="1"/>
          </p:nvPr>
        </p:nvSpPr>
        <p:spPr>
          <a:xfrm>
            <a:off x="3275138"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32 yo, wealth: 42,000</a:t>
            </a:r>
            <a:endParaRPr sz="1200"/>
          </a:p>
        </p:txBody>
      </p:sp>
      <p:pic>
        <p:nvPicPr>
          <p:cNvPr id="2826" name="Google Shape;2826;p150"/>
          <p:cNvPicPr preferRelativeResize="0"/>
          <p:nvPr/>
        </p:nvPicPr>
        <p:blipFill rotWithShape="1">
          <a:blip r:embed="rId3">
            <a:alphaModFix/>
          </a:blip>
          <a:srcRect/>
          <a:stretch/>
        </p:blipFill>
        <p:spPr>
          <a:xfrm>
            <a:off x="4039011" y="2023525"/>
            <a:ext cx="1030926" cy="1455349"/>
          </a:xfrm>
          <a:prstGeom prst="rect">
            <a:avLst/>
          </a:prstGeom>
          <a:noFill/>
          <a:ln>
            <a:noFill/>
          </a:ln>
        </p:spPr>
      </p:pic>
      <p:sp>
        <p:nvSpPr>
          <p:cNvPr id="2827" name="Google Shape;2827;p150"/>
          <p:cNvSpPr txBox="1">
            <a:spLocks noGrp="1"/>
          </p:cNvSpPr>
          <p:nvPr>
            <p:ph type="body" idx="1"/>
          </p:nvPr>
        </p:nvSpPr>
        <p:spPr>
          <a:xfrm>
            <a:off x="50325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78 yo, wealth: 151,000</a:t>
            </a:r>
            <a:endParaRPr sz="1200"/>
          </a:p>
        </p:txBody>
      </p:sp>
      <p:pic>
        <p:nvPicPr>
          <p:cNvPr id="2828" name="Google Shape;2828;p150"/>
          <p:cNvPicPr preferRelativeResize="0"/>
          <p:nvPr/>
        </p:nvPicPr>
        <p:blipFill rotWithShape="1">
          <a:blip r:embed="rId3">
            <a:alphaModFix/>
          </a:blip>
          <a:srcRect/>
          <a:stretch/>
        </p:blipFill>
        <p:spPr>
          <a:xfrm>
            <a:off x="5796398" y="2023525"/>
            <a:ext cx="1030926" cy="1455349"/>
          </a:xfrm>
          <a:prstGeom prst="rect">
            <a:avLst/>
          </a:prstGeom>
          <a:noFill/>
          <a:ln>
            <a:noFill/>
          </a:ln>
        </p:spPr>
      </p:pic>
      <p:sp>
        <p:nvSpPr>
          <p:cNvPr id="2829" name="Google Shape;2829;p150"/>
          <p:cNvSpPr txBox="1">
            <a:spLocks noGrp="1"/>
          </p:cNvSpPr>
          <p:nvPr>
            <p:ph type="body" idx="1"/>
          </p:nvPr>
        </p:nvSpPr>
        <p:spPr>
          <a:xfrm>
            <a:off x="6827325" y="3478875"/>
            <a:ext cx="26985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200"/>
              <a:t>60 yo, wealth: 109,000</a:t>
            </a:r>
            <a:endParaRPr sz="1200"/>
          </a:p>
        </p:txBody>
      </p:sp>
      <p:pic>
        <p:nvPicPr>
          <p:cNvPr id="2830" name="Google Shape;2830;p150"/>
          <p:cNvPicPr preferRelativeResize="0"/>
          <p:nvPr/>
        </p:nvPicPr>
        <p:blipFill rotWithShape="1">
          <a:blip r:embed="rId3">
            <a:alphaModFix/>
          </a:blip>
          <a:srcRect/>
          <a:stretch/>
        </p:blipFill>
        <p:spPr>
          <a:xfrm>
            <a:off x="7591198" y="2023525"/>
            <a:ext cx="1030926" cy="1455349"/>
          </a:xfrm>
          <a:prstGeom prst="rect">
            <a:avLst/>
          </a:prstGeom>
          <a:noFill/>
          <a:ln>
            <a:noFill/>
          </a:ln>
        </p:spPr>
      </p:pic>
      <p:sp>
        <p:nvSpPr>
          <p:cNvPr id="2831" name="Google Shape;2831;p150"/>
          <p:cNvSpPr/>
          <p:nvPr/>
        </p:nvSpPr>
        <p:spPr>
          <a:xfrm>
            <a:off x="3751200" y="1940225"/>
            <a:ext cx="1761600" cy="213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150"/>
          <p:cNvSpPr txBox="1">
            <a:spLocks noGrp="1"/>
          </p:cNvSpPr>
          <p:nvPr>
            <p:ph type="body" idx="1"/>
          </p:nvPr>
        </p:nvSpPr>
        <p:spPr>
          <a:xfrm>
            <a:off x="375120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This is the median</a:t>
            </a:r>
            <a:endParaRPr sz="1400">
              <a:solidFill>
                <a:srgbClr val="595959"/>
              </a:solidFill>
            </a:endParaRPr>
          </a:p>
        </p:txBody>
      </p:sp>
      <p:sp>
        <p:nvSpPr>
          <p:cNvPr id="2833" name="Google Shape;2833;p150"/>
          <p:cNvSpPr txBox="1">
            <a:spLocks noGrp="1"/>
          </p:cNvSpPr>
          <p:nvPr>
            <p:ph type="body" idx="1"/>
          </p:nvPr>
        </p:nvSpPr>
        <p:spPr>
          <a:xfrm>
            <a:off x="5842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Left sum: 151,000</a:t>
            </a:r>
            <a:endParaRPr sz="1400">
              <a:solidFill>
                <a:srgbClr val="595959"/>
              </a:solidFill>
            </a:endParaRPr>
          </a:p>
        </p:txBody>
      </p:sp>
      <p:sp>
        <p:nvSpPr>
          <p:cNvPr id="2834" name="Google Shape;2834;p150"/>
          <p:cNvSpPr txBox="1">
            <a:spLocks noGrp="1"/>
          </p:cNvSpPr>
          <p:nvPr>
            <p:ph type="body" idx="1"/>
          </p:nvPr>
        </p:nvSpPr>
        <p:spPr>
          <a:xfrm>
            <a:off x="6508150" y="4169550"/>
            <a:ext cx="1761600" cy="43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400">
                <a:solidFill>
                  <a:srgbClr val="595959"/>
                </a:solidFill>
              </a:rPr>
              <a:t>Right sum: 260,000</a:t>
            </a:r>
            <a:endParaRPr sz="1400">
              <a:solidFill>
                <a:srgbClr val="595959"/>
              </a:solidFill>
            </a:endParaRPr>
          </a:p>
        </p:txBody>
      </p:sp>
      <p:cxnSp>
        <p:nvCxnSpPr>
          <p:cNvPr id="2835" name="Google Shape;2835;p150"/>
          <p:cNvCxnSpPr/>
          <p:nvPr/>
        </p:nvCxnSpPr>
        <p:spPr>
          <a:xfrm flipH="1">
            <a:off x="3608475" y="1940225"/>
            <a:ext cx="9900" cy="2485500"/>
          </a:xfrm>
          <a:prstGeom prst="straightConnector1">
            <a:avLst/>
          </a:prstGeom>
          <a:noFill/>
          <a:ln w="28575" cap="flat" cmpd="sng">
            <a:solidFill>
              <a:srgbClr val="4A86E8"/>
            </a:solidFill>
            <a:prstDash val="solid"/>
            <a:round/>
            <a:headEnd type="none" w="sm" len="sm"/>
            <a:tailEnd type="none" w="sm" len="sm"/>
          </a:ln>
        </p:spPr>
      </p:cxn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0" name="Google Shape;2840;p1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841" name="Google Shape;2841;p1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Each QuickSelect: O(n)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2846" name="Google Shape;2846;p1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847" name="Google Shape;2847;p1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Each QuickSelect: O(n) </a:t>
            </a:r>
            <a:endParaRPr/>
          </a:p>
          <a:p>
            <a:pPr marL="0" lvl="0" indent="0" algn="l" rtl="0">
              <a:lnSpc>
                <a:spcPct val="115000"/>
              </a:lnSpc>
              <a:spcBef>
                <a:spcPts val="1600"/>
              </a:spcBef>
              <a:spcAft>
                <a:spcPts val="1600"/>
              </a:spcAft>
              <a:buSzPts val="1800"/>
              <a:buNone/>
            </a:pPr>
            <a:r>
              <a:rPr lang="en"/>
              <a:t>Total time taken for k targets: O(nk)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2" name="Google Shape;2852;p1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p:txBody>
      </p:sp>
      <p:sp>
        <p:nvSpPr>
          <p:cNvPr id="2853" name="Google Shape;2853;p1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Can we do better?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1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59" name="Google Shape;2859;p1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Modifications</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1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65" name="Google Shape;2865;p1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Modifications</a:t>
            </a:r>
            <a:endParaRPr/>
          </a:p>
          <a:p>
            <a:pPr marL="457200" lvl="0" indent="-342900" algn="l" rtl="0">
              <a:lnSpc>
                <a:spcPct val="115000"/>
              </a:lnSpc>
              <a:spcBef>
                <a:spcPts val="1600"/>
              </a:spcBef>
              <a:spcAft>
                <a:spcPts val="0"/>
              </a:spcAft>
              <a:buSzPts val="1800"/>
              <a:buChar char="●"/>
            </a:pPr>
            <a:r>
              <a:rPr lang="en"/>
              <a:t>Can use random pivot instead of median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869"/>
        <p:cNvGrpSpPr/>
        <p:nvPr/>
      </p:nvGrpSpPr>
      <p:grpSpPr>
        <a:xfrm>
          <a:off x="0" y="0"/>
          <a:ext cx="0" cy="0"/>
          <a:chOff x="0" y="0"/>
          <a:chExt cx="0" cy="0"/>
        </a:xfrm>
      </p:grpSpPr>
      <p:sp>
        <p:nvSpPr>
          <p:cNvPr id="2870" name="Google Shape;2870;p1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71" name="Google Shape;2871;p1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Modifications</a:t>
            </a:r>
            <a:endParaRPr/>
          </a:p>
          <a:p>
            <a:pPr marL="457200" lvl="0" indent="-342900" algn="l" rtl="0">
              <a:lnSpc>
                <a:spcPct val="115000"/>
              </a:lnSpc>
              <a:spcBef>
                <a:spcPts val="1600"/>
              </a:spcBef>
              <a:spcAft>
                <a:spcPts val="0"/>
              </a:spcAft>
              <a:buSzPts val="1800"/>
              <a:buChar char="●"/>
            </a:pPr>
            <a:r>
              <a:rPr lang="en"/>
              <a:t>Can use random pivot instead of median</a:t>
            </a:r>
            <a:endParaRPr/>
          </a:p>
          <a:p>
            <a:pPr marL="457200" lvl="0" indent="-342900" algn="l" rtl="0">
              <a:lnSpc>
                <a:spcPct val="115000"/>
              </a:lnSpc>
              <a:spcBef>
                <a:spcPts val="0"/>
              </a:spcBef>
              <a:spcAft>
                <a:spcPts val="0"/>
              </a:spcAft>
              <a:buSzPts val="1800"/>
              <a:buChar char="●"/>
            </a:pPr>
            <a:r>
              <a:rPr lang="en"/>
              <a:t>Can find all k “breakpoints” at once → less repeated work done partitioning the array</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1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77" name="Google Shape;2877;p1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Modifications</a:t>
            </a:r>
            <a:endParaRPr/>
          </a:p>
          <a:p>
            <a:pPr marL="457200" lvl="0" indent="-342900" algn="l" rtl="0">
              <a:lnSpc>
                <a:spcPct val="115000"/>
              </a:lnSpc>
              <a:spcBef>
                <a:spcPts val="1600"/>
              </a:spcBef>
              <a:spcAft>
                <a:spcPts val="0"/>
              </a:spcAft>
              <a:buSzPts val="1800"/>
              <a:buChar char="●"/>
            </a:pPr>
            <a:r>
              <a:rPr lang="en"/>
              <a:t>Can use random pivot instead of median</a:t>
            </a:r>
            <a:endParaRPr/>
          </a:p>
          <a:p>
            <a:pPr marL="457200" lvl="0" indent="-342900" algn="l" rtl="0">
              <a:lnSpc>
                <a:spcPct val="115000"/>
              </a:lnSpc>
              <a:spcBef>
                <a:spcPts val="0"/>
              </a:spcBef>
              <a:spcAft>
                <a:spcPts val="0"/>
              </a:spcAft>
              <a:buSzPts val="1800"/>
              <a:buChar char="●"/>
            </a:pPr>
            <a:r>
              <a:rPr lang="en"/>
              <a:t>Can find all k “breakpoints” at once → less repeated work done partitioning the array</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a:t>Runtime?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1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83" name="Google Shape;2883;p1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Analysing runtime of more efficient method:</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Recurrence Relation:</a:t>
            </a:r>
            <a:endParaRPr/>
          </a:p>
          <a:p>
            <a:pPr marL="0" lvl="0" indent="0" algn="l" rtl="0">
              <a:lnSpc>
                <a:spcPct val="115000"/>
              </a:lnSpc>
              <a:spcBef>
                <a:spcPts val="1600"/>
              </a:spcBef>
              <a:spcAft>
                <a:spcPts val="0"/>
              </a:spcAft>
              <a:buSzPts val="1800"/>
              <a:buNone/>
            </a:pPr>
            <a:r>
              <a:rPr lang="en"/>
              <a:t>T(n, k) = O(n) + O(k) + T(n/2, k</a:t>
            </a:r>
            <a:r>
              <a:rPr lang="en" baseline="-25000"/>
              <a:t>1</a:t>
            </a:r>
            <a:r>
              <a:rPr lang="en"/>
              <a:t>) + T(n/2, k</a:t>
            </a:r>
            <a:r>
              <a:rPr lang="en" baseline="-25000"/>
              <a:t>2</a:t>
            </a:r>
            <a:r>
              <a:rPr lang="en"/>
              <a:t>) where k</a:t>
            </a:r>
            <a:r>
              <a:rPr lang="en" baseline="-25000"/>
              <a:t>1</a:t>
            </a:r>
            <a:r>
              <a:rPr lang="en"/>
              <a:t> + k</a:t>
            </a:r>
            <a:r>
              <a:rPr lang="en" baseline="-25000"/>
              <a:t>2</a:t>
            </a:r>
            <a:r>
              <a:rPr lang="en"/>
              <a:t> = k</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O(n) is to partition, the O(k) is to split the targets between the left and right halves of the partition, and the T (...) parts are for the two recursive calls.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1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
              <a:t>Problem 4: Economic Research</a:t>
            </a:r>
            <a:endParaRPr/>
          </a:p>
          <a:p>
            <a:pPr marL="0" lvl="0" indent="0" algn="l" rtl="0">
              <a:lnSpc>
                <a:spcPct val="100000"/>
              </a:lnSpc>
              <a:spcBef>
                <a:spcPts val="0"/>
              </a:spcBef>
              <a:spcAft>
                <a:spcPts val="0"/>
              </a:spcAft>
              <a:buSzPts val="2800"/>
              <a:buNone/>
            </a:pPr>
            <a:endParaRPr/>
          </a:p>
        </p:txBody>
      </p:sp>
      <p:sp>
        <p:nvSpPr>
          <p:cNvPr id="2889" name="Google Shape;2889;p1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Modifications</a:t>
            </a:r>
            <a:endParaRPr/>
          </a:p>
          <a:p>
            <a:pPr marL="457200" lvl="0" indent="-342900" algn="l" rtl="0">
              <a:lnSpc>
                <a:spcPct val="115000"/>
              </a:lnSpc>
              <a:spcBef>
                <a:spcPts val="1600"/>
              </a:spcBef>
              <a:spcAft>
                <a:spcPts val="0"/>
              </a:spcAft>
              <a:buSzPts val="1800"/>
              <a:buChar char="●"/>
            </a:pPr>
            <a:r>
              <a:rPr lang="en"/>
              <a:t>Can use random pivot instead of median</a:t>
            </a:r>
            <a:endParaRPr/>
          </a:p>
          <a:p>
            <a:pPr marL="457200" lvl="0" indent="-342900" algn="l" rtl="0">
              <a:lnSpc>
                <a:spcPct val="115000"/>
              </a:lnSpc>
              <a:spcBef>
                <a:spcPts val="0"/>
              </a:spcBef>
              <a:spcAft>
                <a:spcPts val="0"/>
              </a:spcAft>
              <a:buSzPts val="1800"/>
              <a:buChar char="●"/>
            </a:pPr>
            <a:r>
              <a:rPr lang="en"/>
              <a:t>Can find all k “breakpoints” at once → less repeated work done partitioning the array</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a:t>Runtime? O(n log k) </a:t>
            </a:r>
            <a:r>
              <a:rPr lang="en">
                <a:solidFill>
                  <a:srgbClr val="9E9E9E"/>
                </a:solidFill>
              </a:rPr>
              <a:t>// yay better!</a:t>
            </a:r>
            <a:endParaRPr>
              <a:solidFill>
                <a:srgbClr val="9E9E9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trees</a:t>
            </a:r>
            <a:endParaRPr/>
          </a:p>
        </p:txBody>
      </p:sp>
      <p:sp>
        <p:nvSpPr>
          <p:cNvPr id="476" name="Google Shape;476;p16"/>
          <p:cNvSpPr/>
          <p:nvPr/>
        </p:nvSpPr>
        <p:spPr>
          <a:xfrm>
            <a:off x="4273500" y="1640613"/>
            <a:ext cx="597000" cy="597000"/>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accent5"/>
                </a:solidFill>
                <a:latin typeface="Arial"/>
                <a:ea typeface="Arial"/>
                <a:cs typeface="Arial"/>
                <a:sym typeface="Arial"/>
              </a:rPr>
              <a:t>x</a:t>
            </a:r>
            <a:endParaRPr sz="2400" b="0" i="0" u="none" strike="noStrike" cap="none">
              <a:solidFill>
                <a:schemeClr val="accent5"/>
              </a:solidFill>
              <a:latin typeface="Arial"/>
              <a:ea typeface="Arial"/>
              <a:cs typeface="Arial"/>
              <a:sym typeface="Arial"/>
            </a:endParaRPr>
          </a:p>
        </p:txBody>
      </p:sp>
      <p:sp>
        <p:nvSpPr>
          <p:cNvPr id="477" name="Google Shape;477;p16"/>
          <p:cNvSpPr/>
          <p:nvPr/>
        </p:nvSpPr>
        <p:spPr>
          <a:xfrm>
            <a:off x="3015900" y="2754825"/>
            <a:ext cx="1257600" cy="1478700"/>
          </a:xfrm>
          <a:prstGeom prst="triangle">
            <a:avLst>
              <a:gd name="adj" fmla="val 50000"/>
            </a:avLst>
          </a:prstGeom>
          <a:solidFill>
            <a:schemeClr val="lt2"/>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6AA84F"/>
                </a:solidFill>
                <a:latin typeface="Consolas"/>
                <a:ea typeface="Consolas"/>
                <a:cs typeface="Consolas"/>
                <a:sym typeface="Consolas"/>
              </a:rPr>
              <a:t>BT or empty tree</a:t>
            </a:r>
            <a:endParaRPr sz="1000" b="1" i="0" u="none" strike="noStrike" cap="none">
              <a:solidFill>
                <a:srgbClr val="6AA84F"/>
              </a:solidFill>
              <a:latin typeface="Consolas"/>
              <a:ea typeface="Consolas"/>
              <a:cs typeface="Consolas"/>
              <a:sym typeface="Consolas"/>
            </a:endParaRPr>
          </a:p>
        </p:txBody>
      </p:sp>
      <p:sp>
        <p:nvSpPr>
          <p:cNvPr id="478" name="Google Shape;478;p16"/>
          <p:cNvSpPr/>
          <p:nvPr/>
        </p:nvSpPr>
        <p:spPr>
          <a:xfrm>
            <a:off x="4870500" y="2754825"/>
            <a:ext cx="1257600" cy="1478700"/>
          </a:xfrm>
          <a:prstGeom prst="triangle">
            <a:avLst>
              <a:gd name="adj" fmla="val 50000"/>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980000"/>
                </a:solidFill>
                <a:latin typeface="Consolas"/>
                <a:ea typeface="Consolas"/>
                <a:cs typeface="Consolas"/>
                <a:sym typeface="Consolas"/>
              </a:rPr>
              <a:t>BT or empty tree</a:t>
            </a:r>
            <a:endParaRPr sz="1000" b="0" i="0" u="none" strike="noStrike" cap="none">
              <a:solidFill>
                <a:srgbClr val="980000"/>
              </a:solidFill>
              <a:latin typeface="Consolas"/>
              <a:ea typeface="Consolas"/>
              <a:cs typeface="Consolas"/>
              <a:sym typeface="Consolas"/>
            </a:endParaRPr>
          </a:p>
        </p:txBody>
      </p:sp>
      <p:cxnSp>
        <p:nvCxnSpPr>
          <p:cNvPr id="479" name="Google Shape;479;p16"/>
          <p:cNvCxnSpPr>
            <a:stCxn id="476" idx="4"/>
            <a:endCxn id="477" idx="0"/>
          </p:cNvCxnSpPr>
          <p:nvPr/>
        </p:nvCxnSpPr>
        <p:spPr>
          <a:xfrm flipH="1">
            <a:off x="3644700" y="2237613"/>
            <a:ext cx="927300" cy="517200"/>
          </a:xfrm>
          <a:prstGeom prst="straightConnector1">
            <a:avLst/>
          </a:prstGeom>
          <a:noFill/>
          <a:ln w="28575" cap="flat" cmpd="sng">
            <a:solidFill>
              <a:srgbClr val="6AA84F"/>
            </a:solidFill>
            <a:prstDash val="solid"/>
            <a:round/>
            <a:headEnd type="none" w="sm" len="sm"/>
            <a:tailEnd type="none" w="sm" len="sm"/>
          </a:ln>
        </p:spPr>
      </p:cxnSp>
      <p:cxnSp>
        <p:nvCxnSpPr>
          <p:cNvPr id="480" name="Google Shape;480;p16"/>
          <p:cNvCxnSpPr>
            <a:stCxn id="476" idx="4"/>
            <a:endCxn id="478" idx="0"/>
          </p:cNvCxnSpPr>
          <p:nvPr/>
        </p:nvCxnSpPr>
        <p:spPr>
          <a:xfrm>
            <a:off x="4572000" y="2237613"/>
            <a:ext cx="927300" cy="517200"/>
          </a:xfrm>
          <a:prstGeom prst="straightConnector1">
            <a:avLst/>
          </a:prstGeom>
          <a:noFill/>
          <a:ln w="28575" cap="flat" cmpd="sng">
            <a:solidFill>
              <a:srgbClr val="980000"/>
            </a:solidFill>
            <a:prstDash val="solid"/>
            <a:round/>
            <a:headEnd type="none" w="sm" len="sm"/>
            <a:tailEnd type="none" w="sm" len="sm"/>
          </a:ln>
        </p:spPr>
      </p:cxnSp>
      <p:sp>
        <p:nvSpPr>
          <p:cNvPr id="481" name="Google Shape;481;p16"/>
          <p:cNvSpPr txBox="1"/>
          <p:nvPr/>
        </p:nvSpPr>
        <p:spPr>
          <a:xfrm>
            <a:off x="3015900" y="4233525"/>
            <a:ext cx="1257600" cy="3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Left subtree</a:t>
            </a:r>
            <a:endParaRPr sz="1400" b="0" i="0" u="none" strike="noStrike" cap="none">
              <a:solidFill>
                <a:srgbClr val="000000"/>
              </a:solidFill>
              <a:latin typeface="Arial"/>
              <a:ea typeface="Arial"/>
              <a:cs typeface="Arial"/>
              <a:sym typeface="Arial"/>
            </a:endParaRPr>
          </a:p>
        </p:txBody>
      </p:sp>
      <p:sp>
        <p:nvSpPr>
          <p:cNvPr id="482" name="Google Shape;482;p16"/>
          <p:cNvSpPr txBox="1"/>
          <p:nvPr/>
        </p:nvSpPr>
        <p:spPr>
          <a:xfrm>
            <a:off x="4870500" y="4233525"/>
            <a:ext cx="1257600" cy="3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Right subtree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893"/>
        <p:cNvGrpSpPr/>
        <p:nvPr/>
      </p:nvGrpSpPr>
      <p:grpSpPr>
        <a:xfrm>
          <a:off x="0" y="0"/>
          <a:ext cx="0" cy="0"/>
          <a:chOff x="0" y="0"/>
          <a:chExt cx="0" cy="0"/>
        </a:xfrm>
      </p:grpSpPr>
      <p:sp>
        <p:nvSpPr>
          <p:cNvPr id="2894" name="Google Shape;2894;g2080064b726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Height of Binary Tree after Removal Queries</a:t>
            </a:r>
            <a:endParaRPr sz="2600"/>
          </a:p>
        </p:txBody>
      </p:sp>
      <p:sp>
        <p:nvSpPr>
          <p:cNvPr id="2895" name="Google Shape;2895;g2080064b726_0_7"/>
          <p:cNvSpPr txBox="1">
            <a:spLocks noGrp="1"/>
          </p:cNvSpPr>
          <p:nvPr>
            <p:ph type="body" idx="1"/>
          </p:nvPr>
        </p:nvSpPr>
        <p:spPr>
          <a:xfrm>
            <a:off x="311700" y="1017725"/>
            <a:ext cx="8520600" cy="355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Given binary tree T with each node having a unique index</a:t>
            </a:r>
            <a:endParaRPr/>
          </a:p>
          <a:p>
            <a:pPr marL="457200" lvl="0" indent="-342900" algn="l" rtl="0">
              <a:spcBef>
                <a:spcPts val="0"/>
              </a:spcBef>
              <a:spcAft>
                <a:spcPts val="0"/>
              </a:spcAft>
              <a:buSzPts val="1800"/>
              <a:buChar char="-"/>
            </a:pPr>
            <a:r>
              <a:rPr lang="en"/>
              <a:t>Given m independent queries</a:t>
            </a:r>
            <a:endParaRPr/>
          </a:p>
          <a:p>
            <a:pPr marL="914400" lvl="1" indent="-317500" algn="l" rtl="0">
              <a:spcBef>
                <a:spcPts val="0"/>
              </a:spcBef>
              <a:spcAft>
                <a:spcPts val="0"/>
              </a:spcAft>
              <a:buSzPts val="1400"/>
              <a:buChar char="-"/>
            </a:pPr>
            <a:r>
              <a:rPr lang="en"/>
              <a:t>For each query, remove the subtree rooted at the given index</a:t>
            </a:r>
            <a:endParaRPr/>
          </a:p>
          <a:p>
            <a:pPr marL="914400" lvl="1" indent="-317500" algn="l" rtl="0">
              <a:spcBef>
                <a:spcPts val="0"/>
              </a:spcBef>
              <a:spcAft>
                <a:spcPts val="0"/>
              </a:spcAft>
              <a:buSzPts val="1400"/>
              <a:buChar char="-"/>
            </a:pPr>
            <a:r>
              <a:rPr lang="en"/>
              <a:t>Return the height of remaining tree</a:t>
            </a:r>
            <a:endParaRPr/>
          </a:p>
        </p:txBody>
      </p:sp>
      <p:pic>
        <p:nvPicPr>
          <p:cNvPr id="2896" name="Google Shape;2896;g2080064b726_0_7"/>
          <p:cNvPicPr preferRelativeResize="0"/>
          <p:nvPr/>
        </p:nvPicPr>
        <p:blipFill>
          <a:blip r:embed="rId3">
            <a:alphaModFix/>
          </a:blip>
          <a:stretch>
            <a:fillRect/>
          </a:stretch>
        </p:blipFill>
        <p:spPr>
          <a:xfrm>
            <a:off x="466300" y="2282975"/>
            <a:ext cx="4726899" cy="2670525"/>
          </a:xfrm>
          <a:prstGeom prst="rect">
            <a:avLst/>
          </a:prstGeom>
          <a:noFill/>
          <a:ln>
            <a:noFill/>
          </a:ln>
        </p:spPr>
      </p:pic>
      <p:sp>
        <p:nvSpPr>
          <p:cNvPr id="2897" name="Google Shape;2897;g2080064b726_0_7"/>
          <p:cNvSpPr txBox="1"/>
          <p:nvPr/>
        </p:nvSpPr>
        <p:spPr>
          <a:xfrm>
            <a:off x="5824100" y="2463050"/>
            <a:ext cx="3008100" cy="16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Given T, query=[4]</a:t>
            </a:r>
            <a:endParaRPr/>
          </a:p>
          <a:p>
            <a:pPr marL="0" lvl="0" indent="0" algn="l" rtl="0">
              <a:spcBef>
                <a:spcPts val="0"/>
              </a:spcBef>
              <a:spcAft>
                <a:spcPts val="0"/>
              </a:spcAft>
              <a:buNone/>
            </a:pPr>
            <a:endParaRPr/>
          </a:p>
          <a:p>
            <a:pPr marL="0" lvl="0" indent="0" algn="l" rtl="0">
              <a:spcBef>
                <a:spcPts val="0"/>
              </a:spcBef>
              <a:spcAft>
                <a:spcPts val="0"/>
              </a:spcAft>
              <a:buNone/>
            </a:pPr>
            <a:r>
              <a:rPr lang="en"/>
              <a:t>Return 2</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902" name="Google Shape;2902;g2080064b726_0_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Height of Binary Tree after Removal Queries</a:t>
            </a:r>
            <a:endParaRPr sz="2600"/>
          </a:p>
        </p:txBody>
      </p:sp>
      <p:sp>
        <p:nvSpPr>
          <p:cNvPr id="2903" name="Google Shape;2903;g2080064b726_0_14"/>
          <p:cNvSpPr txBox="1"/>
          <p:nvPr/>
        </p:nvSpPr>
        <p:spPr>
          <a:xfrm>
            <a:off x="4649075" y="1017725"/>
            <a:ext cx="3850200" cy="24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Given T, query=[3, 2, 4, 8]</a:t>
            </a:r>
            <a:endParaRPr/>
          </a:p>
          <a:p>
            <a:pPr marL="0" lvl="0" indent="0" algn="l" rtl="0">
              <a:spcBef>
                <a:spcPts val="0"/>
              </a:spcBef>
              <a:spcAft>
                <a:spcPts val="0"/>
              </a:spcAft>
              <a:buNone/>
            </a:pPr>
            <a:endParaRPr/>
          </a:p>
          <a:p>
            <a:pPr marL="0" lvl="0" indent="0" algn="l" rtl="0">
              <a:spcBef>
                <a:spcPts val="0"/>
              </a:spcBef>
              <a:spcAft>
                <a:spcPts val="0"/>
              </a:spcAft>
              <a:buNone/>
            </a:pPr>
            <a:r>
              <a:rPr lang="en"/>
              <a:t>Return [3, 2, 3, 2]</a:t>
            </a:r>
            <a:endParaRPr/>
          </a:p>
        </p:txBody>
      </p:sp>
      <p:pic>
        <p:nvPicPr>
          <p:cNvPr id="2904" name="Google Shape;2904;g2080064b726_0_14"/>
          <p:cNvPicPr preferRelativeResize="0"/>
          <p:nvPr/>
        </p:nvPicPr>
        <p:blipFill>
          <a:blip r:embed="rId3">
            <a:alphaModFix/>
          </a:blip>
          <a:stretch>
            <a:fillRect/>
          </a:stretch>
        </p:blipFill>
        <p:spPr>
          <a:xfrm>
            <a:off x="421951" y="1017725"/>
            <a:ext cx="4264074" cy="3551425"/>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09" name="Google Shape;2909;g2080064b726_0_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10" name="Google Shape;2910;g2080064b726_0_23"/>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Naive Solution?</a:t>
            </a:r>
            <a:endParaRPr/>
          </a:p>
          <a:p>
            <a:pPr marL="914400" lvl="1" indent="-317500" algn="l" rtl="0">
              <a:spcBef>
                <a:spcPts val="0"/>
              </a:spcBef>
              <a:spcAft>
                <a:spcPts val="0"/>
              </a:spcAft>
              <a:buSzPts val="1400"/>
              <a:buChar char="-"/>
            </a:pPr>
            <a:r>
              <a:rPr lang="en"/>
              <a:t>Find height of tree every time we need to</a:t>
            </a:r>
            <a:endParaRPr/>
          </a:p>
          <a:p>
            <a:pPr marL="914400" lvl="1" indent="-317500" algn="l" rtl="0">
              <a:spcBef>
                <a:spcPts val="0"/>
              </a:spcBef>
              <a:spcAft>
                <a:spcPts val="0"/>
              </a:spcAft>
              <a:buSzPts val="1400"/>
              <a:buChar char="-"/>
            </a:pPr>
            <a:r>
              <a:rPr lang="en"/>
              <a:t>O(n) for finding the height and repeat for m times – O(mn)</a:t>
            </a:r>
            <a:endParaRPr/>
          </a:p>
          <a:p>
            <a:pPr marL="0" lvl="0" indent="0" algn="l" rtl="0">
              <a:spcBef>
                <a:spcPts val="0"/>
              </a:spcBef>
              <a:spcAft>
                <a:spcPts val="0"/>
              </a:spcAft>
              <a:buNone/>
            </a:pP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2914"/>
        <p:cNvGrpSpPr/>
        <p:nvPr/>
      </p:nvGrpSpPr>
      <p:grpSpPr>
        <a:xfrm>
          <a:off x="0" y="0"/>
          <a:ext cx="0" cy="0"/>
          <a:chOff x="0" y="0"/>
          <a:chExt cx="0" cy="0"/>
        </a:xfrm>
      </p:grpSpPr>
      <p:sp>
        <p:nvSpPr>
          <p:cNvPr id="2915" name="Google Shape;2915;g2080064b726_0_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16" name="Google Shape;2916;g2080064b726_0_40"/>
          <p:cNvSpPr txBox="1"/>
          <p:nvPr/>
        </p:nvSpPr>
        <p:spPr>
          <a:xfrm>
            <a:off x="235500" y="1017725"/>
            <a:ext cx="44334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Better solution?</a:t>
            </a:r>
            <a:endParaRPr/>
          </a:p>
          <a:p>
            <a:pPr marL="914400" lvl="1" indent="-317500" algn="l" rtl="0">
              <a:spcBef>
                <a:spcPts val="0"/>
              </a:spcBef>
              <a:spcAft>
                <a:spcPts val="0"/>
              </a:spcAft>
              <a:buSzPts val="1400"/>
              <a:buChar char="-"/>
            </a:pPr>
            <a:r>
              <a:rPr lang="en"/>
              <a:t>Recall definition of height and depth of a node (in page 20 and 26)</a:t>
            </a:r>
            <a:endParaRPr/>
          </a:p>
          <a:p>
            <a:pPr marL="914400" lvl="1" indent="-317500" algn="l" rtl="0">
              <a:spcBef>
                <a:spcPts val="0"/>
              </a:spcBef>
              <a:spcAft>
                <a:spcPts val="0"/>
              </a:spcAft>
              <a:buSzPts val="1400"/>
              <a:buChar char="-"/>
            </a:pPr>
            <a:r>
              <a:rPr lang="en"/>
              <a:t>For each query, find the maximum height </a:t>
            </a:r>
            <a:r>
              <a:rPr lang="en" i="1"/>
              <a:t>h</a:t>
            </a:r>
            <a:r>
              <a:rPr lang="en" i="1" baseline="-25000"/>
              <a:t>0</a:t>
            </a:r>
            <a:r>
              <a:rPr lang="en"/>
              <a:t> of the remaining node with same depth </a:t>
            </a:r>
            <a:r>
              <a:rPr lang="en" i="1"/>
              <a:t>d</a:t>
            </a:r>
            <a:r>
              <a:rPr lang="en" i="1" baseline="-25000"/>
              <a:t>0</a:t>
            </a:r>
            <a:r>
              <a:rPr lang="en"/>
              <a:t> as the removed node (h</a:t>
            </a:r>
            <a:r>
              <a:rPr lang="en" baseline="-25000"/>
              <a:t>0</a:t>
            </a:r>
            <a:r>
              <a:rPr lang="en"/>
              <a:t>=0 if no other nodes with d</a:t>
            </a:r>
            <a:r>
              <a:rPr lang="en" baseline="-25000"/>
              <a:t>0</a:t>
            </a:r>
            <a:r>
              <a:rPr lang="en"/>
              <a:t>)</a:t>
            </a:r>
            <a:endParaRPr/>
          </a:p>
          <a:p>
            <a:pPr marL="914400" lvl="1" indent="-317500" algn="l" rtl="0">
              <a:spcBef>
                <a:spcPts val="0"/>
              </a:spcBef>
              <a:spcAft>
                <a:spcPts val="0"/>
              </a:spcAft>
              <a:buSzPts val="1400"/>
              <a:buChar char="-"/>
            </a:pPr>
            <a:r>
              <a:rPr lang="en"/>
              <a:t>Result of query be h</a:t>
            </a:r>
            <a:r>
              <a:rPr lang="en" baseline="-25000"/>
              <a:t>0</a:t>
            </a:r>
            <a:r>
              <a:rPr lang="en"/>
              <a:t> + d</a:t>
            </a:r>
            <a:r>
              <a:rPr lang="en" baseline="-25000"/>
              <a:t>0</a:t>
            </a:r>
            <a:endParaRPr baseline="-25000"/>
          </a:p>
          <a:p>
            <a:pPr marL="0" lvl="0" indent="0" algn="l" rtl="0">
              <a:spcBef>
                <a:spcPts val="0"/>
              </a:spcBef>
              <a:spcAft>
                <a:spcPts val="0"/>
              </a:spcAft>
              <a:buNone/>
            </a:pPr>
            <a:endParaRPr/>
          </a:p>
        </p:txBody>
      </p:sp>
      <p:pic>
        <p:nvPicPr>
          <p:cNvPr id="2917" name="Google Shape;2917;g2080064b726_0_40"/>
          <p:cNvPicPr preferRelativeResize="0"/>
          <p:nvPr/>
        </p:nvPicPr>
        <p:blipFill>
          <a:blip r:embed="rId3">
            <a:alphaModFix/>
          </a:blip>
          <a:stretch>
            <a:fillRect/>
          </a:stretch>
        </p:blipFill>
        <p:spPr>
          <a:xfrm>
            <a:off x="4572000" y="1270630"/>
            <a:ext cx="4572001" cy="3112495"/>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2921"/>
        <p:cNvGrpSpPr/>
        <p:nvPr/>
      </p:nvGrpSpPr>
      <p:grpSpPr>
        <a:xfrm>
          <a:off x="0" y="0"/>
          <a:ext cx="0" cy="0"/>
          <a:chOff x="0" y="0"/>
          <a:chExt cx="0" cy="0"/>
        </a:xfrm>
      </p:grpSpPr>
      <p:sp>
        <p:nvSpPr>
          <p:cNvPr id="2922" name="Google Shape;2922;g2080064b726_0_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23" name="Google Shape;2923;g2080064b726_0_50"/>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Better solution?</a:t>
            </a:r>
            <a:endParaRPr/>
          </a:p>
          <a:p>
            <a:pPr marL="914400" lvl="1" indent="-317500" algn="l" rtl="0">
              <a:spcBef>
                <a:spcPts val="0"/>
              </a:spcBef>
              <a:spcAft>
                <a:spcPts val="0"/>
              </a:spcAft>
              <a:buSzPts val="1400"/>
              <a:buChar char="-"/>
            </a:pPr>
            <a:r>
              <a:rPr lang="en"/>
              <a:t>Recall definition of height and depth of a node (in page 20 and 26)</a:t>
            </a:r>
            <a:endParaRPr/>
          </a:p>
          <a:p>
            <a:pPr marL="914400" lvl="1" indent="-317500" algn="l" rtl="0">
              <a:spcBef>
                <a:spcPts val="0"/>
              </a:spcBef>
              <a:spcAft>
                <a:spcPts val="0"/>
              </a:spcAft>
              <a:buSzPts val="1400"/>
              <a:buChar char="-"/>
            </a:pPr>
            <a:r>
              <a:rPr lang="en"/>
              <a:t>For each query, find the maximum height </a:t>
            </a:r>
            <a:r>
              <a:rPr lang="en" i="1"/>
              <a:t>h</a:t>
            </a:r>
            <a:r>
              <a:rPr lang="en" i="1" baseline="-25000"/>
              <a:t>0</a:t>
            </a:r>
            <a:r>
              <a:rPr lang="en"/>
              <a:t> of the remaining node with same depth </a:t>
            </a:r>
            <a:r>
              <a:rPr lang="en" i="1"/>
              <a:t>d</a:t>
            </a:r>
            <a:r>
              <a:rPr lang="en" i="1" baseline="-25000"/>
              <a:t>0</a:t>
            </a:r>
            <a:r>
              <a:rPr lang="en"/>
              <a:t> as the removed node (h</a:t>
            </a:r>
            <a:r>
              <a:rPr lang="en" baseline="-25000"/>
              <a:t>0</a:t>
            </a:r>
            <a:r>
              <a:rPr lang="en"/>
              <a:t>=0 if no other nodes with d</a:t>
            </a:r>
            <a:r>
              <a:rPr lang="en" baseline="-25000"/>
              <a:t>0</a:t>
            </a:r>
            <a:r>
              <a:rPr lang="en"/>
              <a:t>)</a:t>
            </a:r>
            <a:endParaRPr/>
          </a:p>
          <a:p>
            <a:pPr marL="914400" lvl="1" indent="-317500" algn="l" rtl="0">
              <a:spcBef>
                <a:spcPts val="0"/>
              </a:spcBef>
              <a:spcAft>
                <a:spcPts val="0"/>
              </a:spcAft>
              <a:buSzPts val="1400"/>
              <a:buChar char="-"/>
            </a:pPr>
            <a:r>
              <a:rPr lang="en"/>
              <a:t>Result of query be h</a:t>
            </a:r>
            <a:r>
              <a:rPr lang="en" baseline="-25000"/>
              <a:t>0</a:t>
            </a:r>
            <a:r>
              <a:rPr lang="en"/>
              <a:t> + d</a:t>
            </a:r>
            <a:r>
              <a:rPr lang="en" baseline="-25000"/>
              <a:t>0</a:t>
            </a:r>
            <a:endParaRPr baseline="-25000"/>
          </a:p>
          <a:p>
            <a:pPr marL="0" lvl="0" indent="0" algn="l" rtl="0">
              <a:spcBef>
                <a:spcPts val="0"/>
              </a:spcBef>
              <a:spcAft>
                <a:spcPts val="0"/>
              </a:spcAft>
              <a:buNone/>
            </a:pPr>
            <a:endParaRPr baseline="-25000"/>
          </a:p>
          <a:p>
            <a:pPr marL="457200" lvl="0" indent="-317500" algn="l" rtl="0">
              <a:spcBef>
                <a:spcPts val="0"/>
              </a:spcBef>
              <a:spcAft>
                <a:spcPts val="0"/>
              </a:spcAft>
              <a:buSzPts val="1400"/>
              <a:buChar char="-"/>
            </a:pPr>
            <a:r>
              <a:rPr lang="en"/>
              <a:t>What do we need for such a solution?</a:t>
            </a:r>
            <a:endParaRPr/>
          </a:p>
          <a:p>
            <a:pPr marL="914400" lvl="1" indent="-317500" algn="l" rtl="0">
              <a:spcBef>
                <a:spcPts val="0"/>
              </a:spcBef>
              <a:spcAft>
                <a:spcPts val="0"/>
              </a:spcAft>
              <a:buClr>
                <a:schemeClr val="dk1"/>
              </a:buClr>
              <a:buSzPts val="1400"/>
              <a:buChar char="-"/>
            </a:pPr>
            <a:r>
              <a:rPr lang="en">
                <a:solidFill>
                  <a:schemeClr val="dk1"/>
                </a:solidFill>
              </a:rPr>
              <a:t>Find depth and height of each node</a:t>
            </a:r>
            <a:endParaRPr/>
          </a:p>
          <a:p>
            <a:pPr marL="914400" lvl="1" indent="-317500" algn="l" rtl="0">
              <a:spcBef>
                <a:spcPts val="0"/>
              </a:spcBef>
              <a:spcAft>
                <a:spcPts val="0"/>
              </a:spcAft>
              <a:buSzPts val="1400"/>
              <a:buChar char="-"/>
            </a:pPr>
            <a:r>
              <a:rPr lang="en"/>
              <a:t>a DS to map given index to the depth of the node</a:t>
            </a:r>
            <a:endParaRPr/>
          </a:p>
          <a:p>
            <a:pPr marL="914400" lvl="1" indent="-317500" algn="l" rtl="0">
              <a:spcBef>
                <a:spcPts val="0"/>
              </a:spcBef>
              <a:spcAft>
                <a:spcPts val="0"/>
              </a:spcAft>
              <a:buSzPts val="1400"/>
              <a:buChar char="-"/>
            </a:pPr>
            <a:r>
              <a:rPr lang="en"/>
              <a:t>a DS to find all the nodes with given depth</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2927"/>
        <p:cNvGrpSpPr/>
        <p:nvPr/>
      </p:nvGrpSpPr>
      <p:grpSpPr>
        <a:xfrm>
          <a:off x="0" y="0"/>
          <a:ext cx="0" cy="0"/>
          <a:chOff x="0" y="0"/>
          <a:chExt cx="0" cy="0"/>
        </a:xfrm>
      </p:grpSpPr>
      <p:sp>
        <p:nvSpPr>
          <p:cNvPr id="2928" name="Google Shape;2928;g2080064b726_0_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29" name="Google Shape;2929;g2080064b726_0_29"/>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do we need for such a solution?</a:t>
            </a:r>
            <a:endParaRPr/>
          </a:p>
          <a:p>
            <a:pPr marL="914400" lvl="1" indent="-317500" algn="l" rtl="0">
              <a:spcBef>
                <a:spcPts val="0"/>
              </a:spcBef>
              <a:spcAft>
                <a:spcPts val="0"/>
              </a:spcAft>
              <a:buSzPts val="1400"/>
              <a:buChar char="-"/>
            </a:pPr>
            <a:r>
              <a:rPr lang="en"/>
              <a:t>Find depth and height of each node</a:t>
            </a:r>
            <a:endParaRPr/>
          </a:p>
          <a:p>
            <a:pPr marL="914400" lvl="1" indent="-317500" algn="l" rtl="0">
              <a:spcBef>
                <a:spcPts val="0"/>
              </a:spcBef>
              <a:spcAft>
                <a:spcPts val="0"/>
              </a:spcAft>
              <a:buSzPts val="1400"/>
              <a:buChar char="-"/>
            </a:pPr>
            <a:r>
              <a:rPr lang="en"/>
              <a:t>DS1 to map given index to the depth of the node</a:t>
            </a:r>
            <a:endParaRPr/>
          </a:p>
          <a:p>
            <a:pPr marL="914400" lvl="1" indent="-317500" algn="l" rtl="0">
              <a:spcBef>
                <a:spcPts val="0"/>
              </a:spcBef>
              <a:spcAft>
                <a:spcPts val="0"/>
              </a:spcAft>
              <a:buSzPts val="1400"/>
              <a:buChar char="-"/>
            </a:pPr>
            <a:r>
              <a:rPr lang="en"/>
              <a:t>DS2 to find all the nodes with given depth</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How to find depth and height of each node in a tree?</a:t>
            </a:r>
            <a:endParaRPr/>
          </a:p>
          <a:p>
            <a:pPr marL="914400" lvl="1" indent="-317500" algn="l" rtl="0">
              <a:spcBef>
                <a:spcPts val="0"/>
              </a:spcBef>
              <a:spcAft>
                <a:spcPts val="0"/>
              </a:spcAft>
              <a:buSzPts val="1400"/>
              <a:buChar char="-"/>
            </a:pPr>
            <a:r>
              <a:rPr lang="en"/>
              <a:t>In-order traversal for depth (why?)</a:t>
            </a:r>
            <a:endParaRPr/>
          </a:p>
          <a:p>
            <a:pPr marL="914400" lvl="1" indent="-317500" algn="l" rtl="0">
              <a:spcBef>
                <a:spcPts val="0"/>
              </a:spcBef>
              <a:spcAft>
                <a:spcPts val="0"/>
              </a:spcAft>
              <a:buSzPts val="1400"/>
              <a:buChar char="-"/>
            </a:pPr>
            <a:r>
              <a:rPr lang="en"/>
              <a:t>DFS for height (why?)</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2933"/>
        <p:cNvGrpSpPr/>
        <p:nvPr/>
      </p:nvGrpSpPr>
      <p:grpSpPr>
        <a:xfrm>
          <a:off x="0" y="0"/>
          <a:ext cx="0" cy="0"/>
          <a:chOff x="0" y="0"/>
          <a:chExt cx="0" cy="0"/>
        </a:xfrm>
      </p:grpSpPr>
      <p:sp>
        <p:nvSpPr>
          <p:cNvPr id="2934" name="Google Shape;2934;g2080064b726_0_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35" name="Google Shape;2935;g2080064b726_0_55"/>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do we need for such a solution?</a:t>
            </a:r>
            <a:endParaRPr/>
          </a:p>
          <a:p>
            <a:pPr marL="914400" lvl="1" indent="-317500" algn="l" rtl="0">
              <a:spcBef>
                <a:spcPts val="0"/>
              </a:spcBef>
              <a:spcAft>
                <a:spcPts val="0"/>
              </a:spcAft>
              <a:buSzPts val="1400"/>
              <a:buChar char="-"/>
            </a:pPr>
            <a:r>
              <a:rPr lang="en"/>
              <a:t>Find depth and height of each node</a:t>
            </a:r>
            <a:endParaRPr/>
          </a:p>
          <a:p>
            <a:pPr marL="914400" lvl="1" indent="-317500" algn="l" rtl="0">
              <a:spcBef>
                <a:spcPts val="0"/>
              </a:spcBef>
              <a:spcAft>
                <a:spcPts val="0"/>
              </a:spcAft>
              <a:buSzPts val="1400"/>
              <a:buChar char="-"/>
            </a:pPr>
            <a:r>
              <a:rPr lang="en"/>
              <a:t>DS1 to map given index to the depth of the node</a:t>
            </a:r>
            <a:endParaRPr/>
          </a:p>
          <a:p>
            <a:pPr marL="914400" lvl="1" indent="-317500" algn="l" rtl="0">
              <a:spcBef>
                <a:spcPts val="0"/>
              </a:spcBef>
              <a:spcAft>
                <a:spcPts val="0"/>
              </a:spcAft>
              <a:buSzPts val="1400"/>
              <a:buChar char="-"/>
            </a:pPr>
            <a:r>
              <a:rPr lang="en"/>
              <a:t>DS2 to find all the nodes with given depth</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DS1</a:t>
            </a:r>
            <a:endParaRPr/>
          </a:p>
          <a:p>
            <a:pPr marL="914400" lvl="1" indent="-317500" algn="l" rtl="0">
              <a:spcBef>
                <a:spcPts val="0"/>
              </a:spcBef>
              <a:spcAft>
                <a:spcPts val="0"/>
              </a:spcAft>
              <a:buSzPts val="1400"/>
              <a:buChar char="-"/>
            </a:pPr>
            <a:r>
              <a:rPr lang="en"/>
              <a:t>AVL Tree – storing (index, depth) pair</a:t>
            </a:r>
            <a:endParaRPr/>
          </a:p>
          <a:p>
            <a:pPr marL="914400" lvl="1" indent="-317500" algn="l" rtl="0">
              <a:spcBef>
                <a:spcPts val="0"/>
              </a:spcBef>
              <a:spcAft>
                <a:spcPts val="0"/>
              </a:spcAft>
              <a:buSzPts val="1400"/>
              <a:buChar char="-"/>
            </a:pPr>
            <a:r>
              <a:rPr lang="en"/>
              <a:t>Array – depth at corresponding index (given unique index 1, 2, …, n)</a:t>
            </a:r>
            <a:endParaRPr/>
          </a:p>
          <a:p>
            <a:pPr marL="1371600" lvl="2" indent="-317500" algn="l" rtl="0">
              <a:spcBef>
                <a:spcPts val="0"/>
              </a:spcBef>
              <a:spcAft>
                <a:spcPts val="0"/>
              </a:spcAft>
              <a:buSzPts val="1400"/>
              <a:buChar char="-"/>
            </a:pPr>
            <a:r>
              <a:rPr lang="en"/>
              <a:t>Similar to idea of hash table, covered in depth soon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2939"/>
        <p:cNvGrpSpPr/>
        <p:nvPr/>
      </p:nvGrpSpPr>
      <p:grpSpPr>
        <a:xfrm>
          <a:off x="0" y="0"/>
          <a:ext cx="0" cy="0"/>
          <a:chOff x="0" y="0"/>
          <a:chExt cx="0" cy="0"/>
        </a:xfrm>
      </p:grpSpPr>
      <p:sp>
        <p:nvSpPr>
          <p:cNvPr id="2940" name="Google Shape;2940;g2080064b726_0_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41" name="Google Shape;2941;g2080064b726_0_60"/>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do we need for such a solution?</a:t>
            </a:r>
            <a:endParaRPr/>
          </a:p>
          <a:p>
            <a:pPr marL="914400" lvl="1" indent="-317500" algn="l" rtl="0">
              <a:spcBef>
                <a:spcPts val="0"/>
              </a:spcBef>
              <a:spcAft>
                <a:spcPts val="0"/>
              </a:spcAft>
              <a:buSzPts val="1400"/>
              <a:buChar char="-"/>
            </a:pPr>
            <a:r>
              <a:rPr lang="en"/>
              <a:t>Find depth and height of each node</a:t>
            </a:r>
            <a:endParaRPr/>
          </a:p>
          <a:p>
            <a:pPr marL="914400" lvl="1" indent="-317500" algn="l" rtl="0">
              <a:spcBef>
                <a:spcPts val="0"/>
              </a:spcBef>
              <a:spcAft>
                <a:spcPts val="0"/>
              </a:spcAft>
              <a:buSzPts val="1400"/>
              <a:buChar char="-"/>
            </a:pPr>
            <a:r>
              <a:rPr lang="en"/>
              <a:t>DS1 to map given index to the depth of the node</a:t>
            </a:r>
            <a:endParaRPr/>
          </a:p>
          <a:p>
            <a:pPr marL="914400" lvl="1" indent="-317500" algn="l" rtl="0">
              <a:spcBef>
                <a:spcPts val="0"/>
              </a:spcBef>
              <a:spcAft>
                <a:spcPts val="0"/>
              </a:spcAft>
              <a:buSzPts val="1400"/>
              <a:buChar char="-"/>
            </a:pPr>
            <a:r>
              <a:rPr lang="en"/>
              <a:t>DS2 to find all the nodes with given depth</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DS2</a:t>
            </a:r>
            <a:endParaRPr/>
          </a:p>
          <a:p>
            <a:pPr marL="914400" lvl="1" indent="-317500" algn="l" rtl="0">
              <a:spcBef>
                <a:spcPts val="0"/>
              </a:spcBef>
              <a:spcAft>
                <a:spcPts val="0"/>
              </a:spcAft>
              <a:buSzPts val="1400"/>
              <a:buChar char="-"/>
            </a:pPr>
            <a:r>
              <a:rPr lang="en"/>
              <a:t>AVL Tree – build individual tree for each depth and query accordingly – O(logn) for max n number of nodes in AVL Tree</a:t>
            </a:r>
            <a:endParaRPr/>
          </a:p>
          <a:p>
            <a:pPr marL="914400" lvl="1" indent="-317500" algn="l" rtl="0">
              <a:spcBef>
                <a:spcPts val="0"/>
              </a:spcBef>
              <a:spcAft>
                <a:spcPts val="0"/>
              </a:spcAft>
              <a:buSzPts val="1400"/>
              <a:buChar char="-"/>
            </a:pPr>
            <a:r>
              <a:rPr lang="en"/>
              <a:t>Is this already the best solution?</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sp>
        <p:nvSpPr>
          <p:cNvPr id="2946" name="Google Shape;2946;g2080064b726_0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47" name="Google Shape;2947;g2080064b726_0_65"/>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do we need for such a solution?</a:t>
            </a:r>
            <a:endParaRPr/>
          </a:p>
          <a:p>
            <a:pPr marL="914400" lvl="1" indent="-317500" algn="l" rtl="0">
              <a:spcBef>
                <a:spcPts val="0"/>
              </a:spcBef>
              <a:spcAft>
                <a:spcPts val="0"/>
              </a:spcAft>
              <a:buSzPts val="1400"/>
              <a:buChar char="-"/>
            </a:pPr>
            <a:r>
              <a:rPr lang="en"/>
              <a:t>Find depth and height of each node</a:t>
            </a:r>
            <a:endParaRPr/>
          </a:p>
          <a:p>
            <a:pPr marL="914400" lvl="1" indent="-317500" algn="l" rtl="0">
              <a:spcBef>
                <a:spcPts val="0"/>
              </a:spcBef>
              <a:spcAft>
                <a:spcPts val="0"/>
              </a:spcAft>
              <a:buSzPts val="1400"/>
              <a:buChar char="-"/>
            </a:pPr>
            <a:r>
              <a:rPr lang="en"/>
              <a:t>DS1 to map given index to the depth of the node</a:t>
            </a:r>
            <a:endParaRPr/>
          </a:p>
          <a:p>
            <a:pPr marL="914400" lvl="1" indent="-317500" algn="l" rtl="0">
              <a:spcBef>
                <a:spcPts val="0"/>
              </a:spcBef>
              <a:spcAft>
                <a:spcPts val="0"/>
              </a:spcAft>
              <a:buSzPts val="1400"/>
              <a:buChar char="-"/>
            </a:pPr>
            <a:r>
              <a:rPr lang="en"/>
              <a:t>DS2 to find all the nodes with given depth</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DS2</a:t>
            </a:r>
            <a:endParaRPr/>
          </a:p>
          <a:p>
            <a:pPr marL="914400" lvl="1" indent="-317500" algn="l" rtl="0">
              <a:spcBef>
                <a:spcPts val="0"/>
              </a:spcBef>
              <a:spcAft>
                <a:spcPts val="0"/>
              </a:spcAft>
              <a:buSzPts val="1400"/>
              <a:buChar char="-"/>
            </a:pPr>
            <a:r>
              <a:rPr lang="en"/>
              <a:t>Recall that we only interested in the node with maximum height of given depth</a:t>
            </a:r>
            <a:endParaRPr/>
          </a:p>
          <a:p>
            <a:pPr marL="914400" lvl="1" indent="-317500" algn="l" rtl="0">
              <a:spcBef>
                <a:spcPts val="0"/>
              </a:spcBef>
              <a:spcAft>
                <a:spcPts val="0"/>
              </a:spcAft>
              <a:buSzPts val="1400"/>
              <a:buChar char="-"/>
            </a:pPr>
            <a:r>
              <a:rPr lang="en"/>
              <a:t>We only store two nodes with maximum height for each depth!</a:t>
            </a:r>
            <a:endParaRPr/>
          </a:p>
          <a:p>
            <a:pPr marL="1371600" lvl="2" indent="-317500" algn="l" rtl="0">
              <a:spcBef>
                <a:spcPts val="0"/>
              </a:spcBef>
              <a:spcAft>
                <a:spcPts val="0"/>
              </a:spcAft>
              <a:buSzPts val="1400"/>
              <a:buChar char="-"/>
            </a:pPr>
            <a:r>
              <a:rPr lang="en"/>
              <a:t>If the queried node is max, return second max</a:t>
            </a:r>
            <a:endParaRPr/>
          </a:p>
          <a:p>
            <a:pPr marL="1371600" lvl="2" indent="-317500" algn="l" rtl="0">
              <a:spcBef>
                <a:spcPts val="0"/>
              </a:spcBef>
              <a:spcAft>
                <a:spcPts val="0"/>
              </a:spcAft>
              <a:buSzPts val="1400"/>
              <a:buChar char="-"/>
            </a:pPr>
            <a:r>
              <a:rPr lang="en"/>
              <a:t>Else return max</a:t>
            </a:r>
            <a:endParaRPr/>
          </a:p>
          <a:p>
            <a:pPr marL="1371600" lvl="2" indent="-317500" algn="l" rtl="0">
              <a:spcBef>
                <a:spcPts val="0"/>
              </a:spcBef>
              <a:spcAft>
                <a:spcPts val="0"/>
              </a:spcAft>
              <a:buSzPts val="1400"/>
              <a:buChar char="-"/>
            </a:pPr>
            <a:r>
              <a:rPr lang="en"/>
              <a:t>If less than two nodes for the level, put 0 as placeholder</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2951"/>
        <p:cNvGrpSpPr/>
        <p:nvPr/>
      </p:nvGrpSpPr>
      <p:grpSpPr>
        <a:xfrm>
          <a:off x="0" y="0"/>
          <a:ext cx="0" cy="0"/>
          <a:chOff x="0" y="0"/>
          <a:chExt cx="0" cy="0"/>
        </a:xfrm>
      </p:grpSpPr>
      <p:sp>
        <p:nvSpPr>
          <p:cNvPr id="2952" name="Google Shape;2952;g2080064b726_0_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Problem 5 Solution</a:t>
            </a:r>
            <a:endParaRPr sz="2600"/>
          </a:p>
        </p:txBody>
      </p:sp>
      <p:sp>
        <p:nvSpPr>
          <p:cNvPr id="2953" name="Google Shape;2953;g2080064b726_0_70"/>
          <p:cNvSpPr txBox="1"/>
          <p:nvPr/>
        </p:nvSpPr>
        <p:spPr>
          <a:xfrm>
            <a:off x="311700" y="1017725"/>
            <a:ext cx="8520600" cy="3817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Overall time complexity</a:t>
            </a:r>
            <a:endParaRPr/>
          </a:p>
          <a:p>
            <a:pPr marL="914400" lvl="1" indent="-317500" algn="l" rtl="0">
              <a:spcBef>
                <a:spcPts val="0"/>
              </a:spcBef>
              <a:spcAft>
                <a:spcPts val="0"/>
              </a:spcAft>
              <a:buSzPts val="1400"/>
              <a:buChar char="-"/>
            </a:pPr>
            <a:r>
              <a:rPr lang="en"/>
              <a:t>Find height and depth – in-order-traversal + DFS – O(n)</a:t>
            </a:r>
            <a:endParaRPr/>
          </a:p>
          <a:p>
            <a:pPr marL="914400" lvl="1" indent="-317500" algn="l" rtl="0">
              <a:spcBef>
                <a:spcPts val="0"/>
              </a:spcBef>
              <a:spcAft>
                <a:spcPts val="0"/>
              </a:spcAft>
              <a:buSzPts val="1400"/>
              <a:buChar char="-"/>
            </a:pPr>
            <a:r>
              <a:rPr lang="en"/>
              <a:t>Constructing DS1 – tree O(nlogn) / Array O(n)</a:t>
            </a:r>
            <a:endParaRPr/>
          </a:p>
          <a:p>
            <a:pPr marL="914400" lvl="1" indent="-317500" algn="l" rtl="0">
              <a:spcBef>
                <a:spcPts val="0"/>
              </a:spcBef>
              <a:spcAft>
                <a:spcPts val="0"/>
              </a:spcAft>
              <a:buSzPts val="1400"/>
              <a:buChar char="-"/>
            </a:pPr>
            <a:r>
              <a:rPr lang="en"/>
              <a:t>Constructing DS2 – tree O(nlogn) / Array O(n)</a:t>
            </a:r>
            <a:endParaRPr/>
          </a:p>
          <a:p>
            <a:pPr marL="914400" lvl="1" indent="-317500" algn="l" rtl="0">
              <a:spcBef>
                <a:spcPts val="0"/>
              </a:spcBef>
              <a:spcAft>
                <a:spcPts val="0"/>
              </a:spcAft>
              <a:buSzPts val="1400"/>
              <a:buChar char="-"/>
            </a:pPr>
            <a:r>
              <a:rPr lang="en"/>
              <a:t>Query cost – tree O(mlogn) / Array O(m)</a:t>
            </a:r>
            <a:endParaRPr/>
          </a:p>
          <a:p>
            <a:pPr marL="457200" lvl="0" indent="-317500" algn="l" rtl="0">
              <a:spcBef>
                <a:spcPts val="0"/>
              </a:spcBef>
              <a:spcAft>
                <a:spcPts val="0"/>
              </a:spcAft>
              <a:buSzPts val="1400"/>
              <a:buChar char="-"/>
            </a:pPr>
            <a:r>
              <a:rPr lang="en"/>
              <a:t>If AVL Tree used: O(nlogn + mlogn)</a:t>
            </a:r>
            <a:endParaRPr/>
          </a:p>
          <a:p>
            <a:pPr marL="457200" lvl="0" indent="-317500" algn="l" rtl="0">
              <a:spcBef>
                <a:spcPts val="0"/>
              </a:spcBef>
              <a:spcAft>
                <a:spcPts val="0"/>
              </a:spcAft>
              <a:buSzPts val="1400"/>
              <a:buChar char="-"/>
            </a:pPr>
            <a:r>
              <a:rPr lang="en"/>
              <a:t>If array used: O(n + m) – similar to idea of HashTable, covered in details soon!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trees</a:t>
            </a:r>
            <a:endParaRPr/>
          </a:p>
        </p:txBody>
      </p:sp>
      <p:sp>
        <p:nvSpPr>
          <p:cNvPr id="488" name="Google Shape;488;p17"/>
          <p:cNvSpPr txBox="1"/>
          <p:nvPr/>
        </p:nvSpPr>
        <p:spPr>
          <a:xfrm>
            <a:off x="602100" y="1240425"/>
            <a:ext cx="7939800" cy="476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Clr>
                <a:srgbClr val="000000"/>
              </a:buClr>
              <a:buSzPts val="1800"/>
              <a:buFont typeface="Arial"/>
              <a:buNone/>
            </a:pPr>
            <a:r>
              <a:rPr lang="en" sz="1800" b="0" i="0" u="none" strike="noStrike" cap="none">
                <a:solidFill>
                  <a:schemeClr val="dk2"/>
                </a:solidFill>
                <a:latin typeface="Arial"/>
                <a:ea typeface="Arial"/>
                <a:cs typeface="Arial"/>
                <a:sym typeface="Arial"/>
              </a:rPr>
              <a:t>Conceptually, we often visually represent a binary tree in the following form</a:t>
            </a:r>
            <a:endParaRPr sz="1400" b="0" i="1" u="none" strike="noStrike" cap="none">
              <a:solidFill>
                <a:schemeClr val="dk2"/>
              </a:solidFill>
              <a:latin typeface="Arial"/>
              <a:ea typeface="Arial"/>
              <a:cs typeface="Arial"/>
              <a:sym typeface="Arial"/>
            </a:endParaRPr>
          </a:p>
        </p:txBody>
      </p:sp>
      <p:sp>
        <p:nvSpPr>
          <p:cNvPr id="489" name="Google Shape;489;p17"/>
          <p:cNvSpPr/>
          <p:nvPr/>
        </p:nvSpPr>
        <p:spPr>
          <a:xfrm>
            <a:off x="4273500" y="1640613"/>
            <a:ext cx="597000" cy="597000"/>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accent5"/>
                </a:solidFill>
                <a:latin typeface="Arial"/>
                <a:ea typeface="Arial"/>
                <a:cs typeface="Arial"/>
                <a:sym typeface="Arial"/>
              </a:rPr>
              <a:t>x</a:t>
            </a:r>
            <a:endParaRPr sz="2400" b="0" i="0" u="none" strike="noStrike" cap="none">
              <a:solidFill>
                <a:schemeClr val="accent5"/>
              </a:solidFill>
              <a:latin typeface="Arial"/>
              <a:ea typeface="Arial"/>
              <a:cs typeface="Arial"/>
              <a:sym typeface="Arial"/>
            </a:endParaRPr>
          </a:p>
        </p:txBody>
      </p:sp>
      <p:sp>
        <p:nvSpPr>
          <p:cNvPr id="490" name="Google Shape;490;p17"/>
          <p:cNvSpPr/>
          <p:nvPr/>
        </p:nvSpPr>
        <p:spPr>
          <a:xfrm>
            <a:off x="3015900" y="2754825"/>
            <a:ext cx="1257600" cy="1478700"/>
          </a:xfrm>
          <a:prstGeom prst="triangle">
            <a:avLst>
              <a:gd name="adj" fmla="val 50000"/>
            </a:avLst>
          </a:prstGeom>
          <a:solidFill>
            <a:schemeClr val="lt2"/>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6AA84F"/>
                </a:solidFill>
                <a:latin typeface="Consolas"/>
                <a:ea typeface="Consolas"/>
                <a:cs typeface="Consolas"/>
                <a:sym typeface="Consolas"/>
              </a:rPr>
              <a:t>BT or empty tree</a:t>
            </a:r>
            <a:endParaRPr sz="1000" b="1" i="0" u="none" strike="noStrike" cap="none">
              <a:solidFill>
                <a:srgbClr val="6AA84F"/>
              </a:solidFill>
              <a:latin typeface="Consolas"/>
              <a:ea typeface="Consolas"/>
              <a:cs typeface="Consolas"/>
              <a:sym typeface="Consolas"/>
            </a:endParaRPr>
          </a:p>
        </p:txBody>
      </p:sp>
      <p:sp>
        <p:nvSpPr>
          <p:cNvPr id="491" name="Google Shape;491;p17"/>
          <p:cNvSpPr/>
          <p:nvPr/>
        </p:nvSpPr>
        <p:spPr>
          <a:xfrm>
            <a:off x="4870500" y="2754825"/>
            <a:ext cx="1257600" cy="1478700"/>
          </a:xfrm>
          <a:prstGeom prst="triangle">
            <a:avLst>
              <a:gd name="adj" fmla="val 50000"/>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980000"/>
                </a:solidFill>
                <a:latin typeface="Consolas"/>
                <a:ea typeface="Consolas"/>
                <a:cs typeface="Consolas"/>
                <a:sym typeface="Consolas"/>
              </a:rPr>
              <a:t>BT or empty tree</a:t>
            </a:r>
            <a:endParaRPr sz="1000" b="0" i="0" u="none" strike="noStrike" cap="none">
              <a:solidFill>
                <a:srgbClr val="980000"/>
              </a:solidFill>
              <a:latin typeface="Consolas"/>
              <a:ea typeface="Consolas"/>
              <a:cs typeface="Consolas"/>
              <a:sym typeface="Consolas"/>
            </a:endParaRPr>
          </a:p>
        </p:txBody>
      </p:sp>
      <p:cxnSp>
        <p:nvCxnSpPr>
          <p:cNvPr id="492" name="Google Shape;492;p17"/>
          <p:cNvCxnSpPr>
            <a:stCxn id="489" idx="4"/>
            <a:endCxn id="490" idx="0"/>
          </p:cNvCxnSpPr>
          <p:nvPr/>
        </p:nvCxnSpPr>
        <p:spPr>
          <a:xfrm flipH="1">
            <a:off x="3644700" y="2237613"/>
            <a:ext cx="927300" cy="517200"/>
          </a:xfrm>
          <a:prstGeom prst="straightConnector1">
            <a:avLst/>
          </a:prstGeom>
          <a:noFill/>
          <a:ln w="28575" cap="flat" cmpd="sng">
            <a:solidFill>
              <a:srgbClr val="6AA84F"/>
            </a:solidFill>
            <a:prstDash val="solid"/>
            <a:round/>
            <a:headEnd type="none" w="sm" len="sm"/>
            <a:tailEnd type="none" w="sm" len="sm"/>
          </a:ln>
        </p:spPr>
      </p:cxnSp>
      <p:cxnSp>
        <p:nvCxnSpPr>
          <p:cNvPr id="493" name="Google Shape;493;p17"/>
          <p:cNvCxnSpPr>
            <a:stCxn id="489" idx="4"/>
            <a:endCxn id="491" idx="0"/>
          </p:cNvCxnSpPr>
          <p:nvPr/>
        </p:nvCxnSpPr>
        <p:spPr>
          <a:xfrm>
            <a:off x="4572000" y="2237613"/>
            <a:ext cx="927300" cy="517200"/>
          </a:xfrm>
          <a:prstGeom prst="straightConnector1">
            <a:avLst/>
          </a:prstGeom>
          <a:noFill/>
          <a:ln w="28575" cap="flat" cmpd="sng">
            <a:solidFill>
              <a:srgbClr val="980000"/>
            </a:solidFill>
            <a:prstDash val="solid"/>
            <a:round/>
            <a:headEnd type="none" w="sm" len="sm"/>
            <a:tailEnd type="none" w="sm" len="sm"/>
          </a:ln>
        </p:spPr>
      </p:cxnSp>
      <p:sp>
        <p:nvSpPr>
          <p:cNvPr id="494" name="Google Shape;494;p17"/>
          <p:cNvSpPr txBox="1"/>
          <p:nvPr/>
        </p:nvSpPr>
        <p:spPr>
          <a:xfrm>
            <a:off x="5031375" y="1744875"/>
            <a:ext cx="3363600" cy="47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Root node containing the node’s key x</a:t>
            </a:r>
            <a:endParaRPr sz="1400" b="0" i="0" u="none" strike="noStrike" cap="none">
              <a:solidFill>
                <a:srgbClr val="000000"/>
              </a:solidFill>
              <a:latin typeface="Arial"/>
              <a:ea typeface="Arial"/>
              <a:cs typeface="Arial"/>
              <a:sym typeface="Arial"/>
            </a:endParaRPr>
          </a:p>
        </p:txBody>
      </p:sp>
      <p:sp>
        <p:nvSpPr>
          <p:cNvPr id="495" name="Google Shape;495;p17"/>
          <p:cNvSpPr txBox="1"/>
          <p:nvPr/>
        </p:nvSpPr>
        <p:spPr>
          <a:xfrm>
            <a:off x="3015900" y="4233525"/>
            <a:ext cx="1257600" cy="3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Left subtree</a:t>
            </a:r>
            <a:endParaRPr sz="1400" b="0" i="0" u="none" strike="noStrike" cap="none">
              <a:solidFill>
                <a:srgbClr val="000000"/>
              </a:solidFill>
              <a:latin typeface="Arial"/>
              <a:ea typeface="Arial"/>
              <a:cs typeface="Arial"/>
              <a:sym typeface="Arial"/>
            </a:endParaRPr>
          </a:p>
        </p:txBody>
      </p:sp>
      <p:sp>
        <p:nvSpPr>
          <p:cNvPr id="496" name="Google Shape;496;p17"/>
          <p:cNvSpPr txBox="1"/>
          <p:nvPr/>
        </p:nvSpPr>
        <p:spPr>
          <a:xfrm>
            <a:off x="4870500" y="4233525"/>
            <a:ext cx="1257600" cy="3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Right subtree</a:t>
            </a:r>
            <a:endParaRPr sz="1400" b="0" i="0" u="none" strike="noStrike" cap="none">
              <a:solidFill>
                <a:srgbClr val="000000"/>
              </a:solidFill>
              <a:latin typeface="Arial"/>
              <a:ea typeface="Arial"/>
              <a:cs typeface="Arial"/>
              <a:sym typeface="Arial"/>
            </a:endParaRPr>
          </a:p>
        </p:txBody>
      </p:sp>
      <p:sp>
        <p:nvSpPr>
          <p:cNvPr id="497" name="Google Shape;497;p17"/>
          <p:cNvSpPr txBox="1"/>
          <p:nvPr/>
        </p:nvSpPr>
        <p:spPr>
          <a:xfrm>
            <a:off x="0" y="4570800"/>
            <a:ext cx="5199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Realize that this diagram applies to EVERY NODE in the BT?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I.E. every node in the BT is itself a BT!</a:t>
            </a:r>
            <a:endParaRPr sz="1400" b="0" i="0" u="none" strike="noStrike" cap="none">
              <a:solidFill>
                <a:srgbClr val="000000"/>
              </a:solidFill>
              <a:latin typeface="Arial"/>
              <a:ea typeface="Arial"/>
              <a:cs typeface="Arial"/>
              <a:sym typeface="Arial"/>
            </a:endParaRPr>
          </a:p>
        </p:txBody>
      </p:sp>
      <p:sp>
        <p:nvSpPr>
          <p:cNvPr id="498" name="Google Shape;498;p17"/>
          <p:cNvSpPr/>
          <p:nvPr/>
        </p:nvSpPr>
        <p:spPr>
          <a:xfrm flipH="1">
            <a:off x="3391400" y="1640625"/>
            <a:ext cx="340200" cy="889200"/>
          </a:xfrm>
          <a:prstGeom prst="rightBrace">
            <a:avLst>
              <a:gd name="adj1" fmla="val 45061"/>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7"/>
          <p:cNvSpPr txBox="1"/>
          <p:nvPr/>
        </p:nvSpPr>
        <p:spPr>
          <a:xfrm>
            <a:off x="812000" y="1896075"/>
            <a:ext cx="2579400" cy="3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call this a </a:t>
            </a:r>
            <a:r>
              <a:rPr lang="en" sz="1400" b="0" i="1" u="none" strike="noStrike" cap="none">
                <a:solidFill>
                  <a:srgbClr val="000000"/>
                </a:solidFill>
                <a:latin typeface="Arial"/>
                <a:ea typeface="Arial"/>
                <a:cs typeface="Arial"/>
                <a:sym typeface="Arial"/>
              </a:rPr>
              <a:t>node</a:t>
            </a:r>
            <a:r>
              <a:rPr lang="en" sz="1400" b="0" i="0" u="none" strike="noStrike" cap="none">
                <a:solidFill>
                  <a:srgbClr val="000000"/>
                </a:solidFill>
                <a:latin typeface="Arial"/>
                <a:ea typeface="Arial"/>
                <a:cs typeface="Arial"/>
                <a:sym typeface="Arial"/>
              </a:rPr>
              <a:t> in the tree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8" name="Google Shape;2958;g2080064b726_0_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5</a:t>
            </a:r>
            <a:endParaRPr/>
          </a:p>
        </p:txBody>
      </p:sp>
      <p:sp>
        <p:nvSpPr>
          <p:cNvPr id="2959" name="Google Shape;2959;g2080064b726_0_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Question adapted from </a:t>
            </a:r>
            <a:r>
              <a:rPr lang="en" u="sng">
                <a:solidFill>
                  <a:schemeClr val="hlink"/>
                </a:solidFill>
                <a:hlinkClick r:id="rId3"/>
              </a:rPr>
              <a:t>https://leetcode.com/problems/height-of-binary-tree-after-subtree-removal-queries/</a:t>
            </a:r>
            <a:r>
              <a:rPr lang="en"/>
              <a:t> </a:t>
            </a:r>
            <a:endParaRPr/>
          </a:p>
          <a:p>
            <a:pPr marL="457200" lvl="0" indent="-342900" algn="l" rtl="0">
              <a:spcBef>
                <a:spcPts val="0"/>
              </a:spcBef>
              <a:spcAft>
                <a:spcPts val="0"/>
              </a:spcAft>
              <a:buSzPts val="1800"/>
              <a:buChar char="-"/>
            </a:pPr>
            <a:r>
              <a:rPr lang="en"/>
              <a:t>Try it out if interested!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511" name="Google Shape;511;p19"/>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517" name="Google Shape;517;p20"/>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grpSp>
        <p:nvGrpSpPr>
          <p:cNvPr id="518" name="Google Shape;518;p20"/>
          <p:cNvGrpSpPr/>
          <p:nvPr/>
        </p:nvGrpSpPr>
        <p:grpSpPr>
          <a:xfrm>
            <a:off x="3107050" y="2033275"/>
            <a:ext cx="2929911" cy="2535607"/>
            <a:chOff x="2401125" y="1958975"/>
            <a:chExt cx="2929911" cy="2535607"/>
          </a:xfrm>
        </p:grpSpPr>
        <p:cxnSp>
          <p:nvCxnSpPr>
            <p:cNvPr id="519" name="Google Shape;519;p20"/>
            <p:cNvCxnSpPr>
              <a:stCxn id="520" idx="4"/>
              <a:endCxn id="521"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522" name="Google Shape;522;p20"/>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23" name="Google Shape;523;p20"/>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24" name="Google Shape;524;p20"/>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25" name="Google Shape;525;p20"/>
            <p:cNvCxnSpPr>
              <a:stCxn id="524" idx="4"/>
              <a:endCxn id="522"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526" name="Google Shape;526;p20"/>
            <p:cNvCxnSpPr>
              <a:stCxn id="524" idx="4"/>
              <a:endCxn id="523"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521" name="Google Shape;521;p20"/>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527" name="Google Shape;527;p20"/>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528" name="Google Shape;528;p20"/>
            <p:cNvCxnSpPr>
              <a:stCxn id="521" idx="4"/>
              <a:endCxn id="527"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520" name="Google Shape;520;p20"/>
            <p:cNvSpPr/>
            <p:nvPr/>
          </p:nvSpPr>
          <p:spPr>
            <a:xfrm>
              <a:off x="3647084" y="19589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529" name="Google Shape;529;p20"/>
            <p:cNvCxnSpPr>
              <a:stCxn id="520" idx="4"/>
              <a:endCxn id="524"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530" name="Google Shape;530;p20"/>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531" name="Google Shape;531;p20"/>
            <p:cNvCxnSpPr>
              <a:stCxn id="527" idx="4"/>
              <a:endCxn id="530"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532" name="Google Shape;532;p20"/>
          <p:cNvSpPr txBox="1"/>
          <p:nvPr/>
        </p:nvSpPr>
        <p:spPr>
          <a:xfrm>
            <a:off x="520125" y="2033275"/>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which is the longest path to leaf?</a:t>
            </a:r>
            <a:endParaRPr sz="1400" b="0" i="0" u="none" strike="noStrike" cap="none">
              <a:solidFill>
                <a:srgbClr val="000000"/>
              </a:solidFill>
              <a:latin typeface="Arial"/>
              <a:ea typeface="Arial"/>
              <a:cs typeface="Arial"/>
              <a:sym typeface="Arial"/>
            </a:endParaRPr>
          </a:p>
        </p:txBody>
      </p:sp>
      <p:sp>
        <p:nvSpPr>
          <p:cNvPr id="533" name="Google Shape;533;p20"/>
          <p:cNvSpPr/>
          <p:nvPr/>
        </p:nvSpPr>
        <p:spPr>
          <a:xfrm>
            <a:off x="4158275" y="19283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Recap: Quickselect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539" name="Google Shape;539;p21"/>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cxnSp>
        <p:nvCxnSpPr>
          <p:cNvPr id="540" name="Google Shape;540;p21"/>
          <p:cNvCxnSpPr>
            <a:stCxn id="541" idx="4"/>
            <a:endCxn id="542" idx="0"/>
          </p:cNvCxnSpPr>
          <p:nvPr/>
        </p:nvCxnSpPr>
        <p:spPr>
          <a:xfrm>
            <a:off x="4572009" y="2471275"/>
            <a:ext cx="633300" cy="440400"/>
          </a:xfrm>
          <a:prstGeom prst="straightConnector1">
            <a:avLst/>
          </a:prstGeom>
          <a:noFill/>
          <a:ln w="28575" cap="flat" cmpd="sng">
            <a:solidFill>
              <a:srgbClr val="FF0000"/>
            </a:solidFill>
            <a:prstDash val="solid"/>
            <a:round/>
            <a:headEnd type="none" w="sm" len="sm"/>
            <a:tailEnd type="triangle" w="med" len="med"/>
          </a:ln>
        </p:spPr>
      </p:cxnSp>
      <p:sp>
        <p:nvSpPr>
          <p:cNvPr id="543" name="Google Shape;543;p21"/>
          <p:cNvSpPr/>
          <p:nvPr/>
        </p:nvSpPr>
        <p:spPr>
          <a:xfrm>
            <a:off x="3107050"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44" name="Google Shape;544;p21"/>
          <p:cNvSpPr/>
          <p:nvPr/>
        </p:nvSpPr>
        <p:spPr>
          <a:xfrm>
            <a:off x="4352993"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45" name="Google Shape;545;p21"/>
          <p:cNvSpPr/>
          <p:nvPr/>
        </p:nvSpPr>
        <p:spPr>
          <a:xfrm>
            <a:off x="3714559"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46" name="Google Shape;546;p21"/>
          <p:cNvCxnSpPr>
            <a:stCxn id="545" idx="4"/>
            <a:endCxn id="543" idx="0"/>
          </p:cNvCxnSpPr>
          <p:nvPr/>
        </p:nvCxnSpPr>
        <p:spPr>
          <a:xfrm flipH="1">
            <a:off x="3326059" y="3349545"/>
            <a:ext cx="607500" cy="171600"/>
          </a:xfrm>
          <a:prstGeom prst="straightConnector1">
            <a:avLst/>
          </a:prstGeom>
          <a:noFill/>
          <a:ln w="28575" cap="flat" cmpd="sng">
            <a:solidFill>
              <a:srgbClr val="D9EAD3"/>
            </a:solidFill>
            <a:prstDash val="solid"/>
            <a:round/>
            <a:headEnd type="none" w="sm" len="sm"/>
            <a:tailEnd type="triangle" w="med" len="med"/>
          </a:ln>
        </p:spPr>
      </p:cxnSp>
      <p:cxnSp>
        <p:nvCxnSpPr>
          <p:cNvPr id="547" name="Google Shape;547;p21"/>
          <p:cNvCxnSpPr>
            <a:stCxn id="545" idx="4"/>
            <a:endCxn id="544" idx="0"/>
          </p:cNvCxnSpPr>
          <p:nvPr/>
        </p:nvCxnSpPr>
        <p:spPr>
          <a:xfrm>
            <a:off x="3933559" y="3349545"/>
            <a:ext cx="638400" cy="171600"/>
          </a:xfrm>
          <a:prstGeom prst="straightConnector1">
            <a:avLst/>
          </a:prstGeom>
          <a:noFill/>
          <a:ln w="28575" cap="flat" cmpd="sng">
            <a:solidFill>
              <a:srgbClr val="E6B8AF"/>
            </a:solidFill>
            <a:prstDash val="solid"/>
            <a:round/>
            <a:headEnd type="none" w="sm" len="sm"/>
            <a:tailEnd type="triangle" w="med" len="med"/>
          </a:ln>
        </p:spPr>
      </p:cxnSp>
      <p:sp>
        <p:nvSpPr>
          <p:cNvPr id="542" name="Google Shape;542;p21"/>
          <p:cNvSpPr/>
          <p:nvPr/>
        </p:nvSpPr>
        <p:spPr>
          <a:xfrm>
            <a:off x="4986380"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548" name="Google Shape;548;p21"/>
          <p:cNvSpPr/>
          <p:nvPr/>
        </p:nvSpPr>
        <p:spPr>
          <a:xfrm>
            <a:off x="5598961"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549" name="Google Shape;549;p21"/>
          <p:cNvCxnSpPr>
            <a:stCxn id="542" idx="4"/>
            <a:endCxn id="548" idx="0"/>
          </p:cNvCxnSpPr>
          <p:nvPr/>
        </p:nvCxnSpPr>
        <p:spPr>
          <a:xfrm>
            <a:off x="5205380" y="3349545"/>
            <a:ext cx="612600" cy="171600"/>
          </a:xfrm>
          <a:prstGeom prst="straightConnector1">
            <a:avLst/>
          </a:prstGeom>
          <a:noFill/>
          <a:ln w="28575" cap="flat" cmpd="sng">
            <a:solidFill>
              <a:srgbClr val="FF0000"/>
            </a:solidFill>
            <a:prstDash val="solid"/>
            <a:round/>
            <a:headEnd type="none" w="sm" len="sm"/>
            <a:tailEnd type="triangle" w="med" len="med"/>
          </a:ln>
        </p:spPr>
      </p:cxnSp>
      <p:sp>
        <p:nvSpPr>
          <p:cNvPr id="541" name="Google Shape;541;p21"/>
          <p:cNvSpPr/>
          <p:nvPr/>
        </p:nvSpPr>
        <p:spPr>
          <a:xfrm>
            <a:off x="4353009" y="20332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550" name="Google Shape;550;p21"/>
          <p:cNvCxnSpPr>
            <a:stCxn id="541" idx="4"/>
            <a:endCxn id="545" idx="0"/>
          </p:cNvCxnSpPr>
          <p:nvPr/>
        </p:nvCxnSpPr>
        <p:spPr>
          <a:xfrm flipH="1">
            <a:off x="3933609" y="2471275"/>
            <a:ext cx="638400" cy="440400"/>
          </a:xfrm>
          <a:prstGeom prst="straightConnector1">
            <a:avLst/>
          </a:prstGeom>
          <a:noFill/>
          <a:ln w="28575" cap="flat" cmpd="sng">
            <a:solidFill>
              <a:srgbClr val="D9EAD3"/>
            </a:solidFill>
            <a:prstDash val="solid"/>
            <a:round/>
            <a:headEnd type="none" w="sm" len="sm"/>
            <a:tailEnd type="triangle" w="med" len="med"/>
          </a:ln>
        </p:spPr>
      </p:cxnSp>
      <p:sp>
        <p:nvSpPr>
          <p:cNvPr id="551" name="Google Shape;551;p21"/>
          <p:cNvSpPr/>
          <p:nvPr/>
        </p:nvSpPr>
        <p:spPr>
          <a:xfrm>
            <a:off x="4986375" y="41308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552" name="Google Shape;552;p21"/>
          <p:cNvCxnSpPr>
            <a:stCxn id="548" idx="4"/>
            <a:endCxn id="551" idx="0"/>
          </p:cNvCxnSpPr>
          <p:nvPr/>
        </p:nvCxnSpPr>
        <p:spPr>
          <a:xfrm flipH="1">
            <a:off x="5205361" y="3959107"/>
            <a:ext cx="612600" cy="171900"/>
          </a:xfrm>
          <a:prstGeom prst="straightConnector1">
            <a:avLst/>
          </a:prstGeom>
          <a:noFill/>
          <a:ln w="28575" cap="flat" cmpd="sng">
            <a:solidFill>
              <a:srgbClr val="FF0000"/>
            </a:solidFill>
            <a:prstDash val="solid"/>
            <a:round/>
            <a:headEnd type="none" w="sm" len="sm"/>
            <a:tailEnd type="triangle" w="med" len="med"/>
          </a:ln>
        </p:spPr>
      </p:cxnSp>
      <p:sp>
        <p:nvSpPr>
          <p:cNvPr id="553" name="Google Shape;553;p21"/>
          <p:cNvSpPr txBox="1"/>
          <p:nvPr/>
        </p:nvSpPr>
        <p:spPr>
          <a:xfrm>
            <a:off x="1227150" y="2002000"/>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which is the longest path to leaf?</a:t>
            </a:r>
            <a:endParaRPr sz="1400" b="0" i="0" u="none" strike="noStrike" cap="none">
              <a:solidFill>
                <a:srgbClr val="000000"/>
              </a:solidFill>
              <a:latin typeface="Arial"/>
              <a:ea typeface="Arial"/>
              <a:cs typeface="Arial"/>
              <a:sym typeface="Arial"/>
            </a:endParaRPr>
          </a:p>
        </p:txBody>
      </p:sp>
      <p:sp>
        <p:nvSpPr>
          <p:cNvPr id="554" name="Google Shape;554;p21"/>
          <p:cNvSpPr/>
          <p:nvPr/>
        </p:nvSpPr>
        <p:spPr>
          <a:xfrm>
            <a:off x="4158275" y="19283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560" name="Google Shape;560;p22"/>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node to leaf</a:t>
            </a:r>
            <a:endParaRPr/>
          </a:p>
        </p:txBody>
      </p:sp>
      <p:cxnSp>
        <p:nvCxnSpPr>
          <p:cNvPr id="561" name="Google Shape;561;p22"/>
          <p:cNvCxnSpPr>
            <a:stCxn id="562" idx="4"/>
            <a:endCxn id="563" idx="0"/>
          </p:cNvCxnSpPr>
          <p:nvPr/>
        </p:nvCxnSpPr>
        <p:spPr>
          <a:xfrm>
            <a:off x="4572009" y="2471275"/>
            <a:ext cx="633300" cy="440400"/>
          </a:xfrm>
          <a:prstGeom prst="straightConnector1">
            <a:avLst/>
          </a:prstGeom>
          <a:noFill/>
          <a:ln w="28575" cap="flat" cmpd="sng">
            <a:solidFill>
              <a:srgbClr val="FF0000"/>
            </a:solidFill>
            <a:prstDash val="solid"/>
            <a:round/>
            <a:headEnd type="none" w="sm" len="sm"/>
            <a:tailEnd type="triangle" w="med" len="med"/>
          </a:ln>
        </p:spPr>
      </p:cxnSp>
      <p:sp>
        <p:nvSpPr>
          <p:cNvPr id="564" name="Google Shape;564;p22"/>
          <p:cNvSpPr/>
          <p:nvPr/>
        </p:nvSpPr>
        <p:spPr>
          <a:xfrm>
            <a:off x="3107050"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65" name="Google Shape;565;p22"/>
          <p:cNvSpPr/>
          <p:nvPr/>
        </p:nvSpPr>
        <p:spPr>
          <a:xfrm>
            <a:off x="4352993"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66" name="Google Shape;566;p22"/>
          <p:cNvSpPr/>
          <p:nvPr/>
        </p:nvSpPr>
        <p:spPr>
          <a:xfrm>
            <a:off x="3714559"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67" name="Google Shape;567;p22"/>
          <p:cNvCxnSpPr>
            <a:stCxn id="566" idx="4"/>
            <a:endCxn id="564" idx="0"/>
          </p:cNvCxnSpPr>
          <p:nvPr/>
        </p:nvCxnSpPr>
        <p:spPr>
          <a:xfrm flipH="1">
            <a:off x="3326059" y="3349545"/>
            <a:ext cx="607500" cy="171600"/>
          </a:xfrm>
          <a:prstGeom prst="straightConnector1">
            <a:avLst/>
          </a:prstGeom>
          <a:noFill/>
          <a:ln w="28575" cap="flat" cmpd="sng">
            <a:solidFill>
              <a:srgbClr val="D9EAD3"/>
            </a:solidFill>
            <a:prstDash val="solid"/>
            <a:round/>
            <a:headEnd type="none" w="sm" len="sm"/>
            <a:tailEnd type="triangle" w="med" len="med"/>
          </a:ln>
        </p:spPr>
      </p:cxnSp>
      <p:cxnSp>
        <p:nvCxnSpPr>
          <p:cNvPr id="568" name="Google Shape;568;p22"/>
          <p:cNvCxnSpPr>
            <a:stCxn id="566" idx="4"/>
            <a:endCxn id="565" idx="0"/>
          </p:cNvCxnSpPr>
          <p:nvPr/>
        </p:nvCxnSpPr>
        <p:spPr>
          <a:xfrm>
            <a:off x="3933559" y="3349545"/>
            <a:ext cx="638400" cy="171600"/>
          </a:xfrm>
          <a:prstGeom prst="straightConnector1">
            <a:avLst/>
          </a:prstGeom>
          <a:noFill/>
          <a:ln w="28575" cap="flat" cmpd="sng">
            <a:solidFill>
              <a:srgbClr val="E6B8AF"/>
            </a:solidFill>
            <a:prstDash val="solid"/>
            <a:round/>
            <a:headEnd type="none" w="sm" len="sm"/>
            <a:tailEnd type="triangle" w="med" len="med"/>
          </a:ln>
        </p:spPr>
      </p:cxnSp>
      <p:sp>
        <p:nvSpPr>
          <p:cNvPr id="563" name="Google Shape;563;p22"/>
          <p:cNvSpPr/>
          <p:nvPr/>
        </p:nvSpPr>
        <p:spPr>
          <a:xfrm>
            <a:off x="4986380"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569" name="Google Shape;569;p22"/>
          <p:cNvSpPr/>
          <p:nvPr/>
        </p:nvSpPr>
        <p:spPr>
          <a:xfrm>
            <a:off x="5598961"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570" name="Google Shape;570;p22"/>
          <p:cNvCxnSpPr>
            <a:stCxn id="563" idx="4"/>
            <a:endCxn id="569" idx="0"/>
          </p:cNvCxnSpPr>
          <p:nvPr/>
        </p:nvCxnSpPr>
        <p:spPr>
          <a:xfrm>
            <a:off x="5205380" y="3349545"/>
            <a:ext cx="612600" cy="171600"/>
          </a:xfrm>
          <a:prstGeom prst="straightConnector1">
            <a:avLst/>
          </a:prstGeom>
          <a:noFill/>
          <a:ln w="28575" cap="flat" cmpd="sng">
            <a:solidFill>
              <a:srgbClr val="FF0000"/>
            </a:solidFill>
            <a:prstDash val="solid"/>
            <a:round/>
            <a:headEnd type="none" w="sm" len="sm"/>
            <a:tailEnd type="triangle" w="med" len="med"/>
          </a:ln>
        </p:spPr>
      </p:cxnSp>
      <p:sp>
        <p:nvSpPr>
          <p:cNvPr id="562" name="Google Shape;562;p22"/>
          <p:cNvSpPr/>
          <p:nvPr/>
        </p:nvSpPr>
        <p:spPr>
          <a:xfrm>
            <a:off x="4353009" y="20332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571" name="Google Shape;571;p22"/>
          <p:cNvCxnSpPr>
            <a:stCxn id="562" idx="4"/>
            <a:endCxn id="566" idx="0"/>
          </p:cNvCxnSpPr>
          <p:nvPr/>
        </p:nvCxnSpPr>
        <p:spPr>
          <a:xfrm flipH="1">
            <a:off x="3933609" y="2471275"/>
            <a:ext cx="638400" cy="440400"/>
          </a:xfrm>
          <a:prstGeom prst="straightConnector1">
            <a:avLst/>
          </a:prstGeom>
          <a:noFill/>
          <a:ln w="28575" cap="flat" cmpd="sng">
            <a:solidFill>
              <a:srgbClr val="D9EAD3"/>
            </a:solidFill>
            <a:prstDash val="solid"/>
            <a:round/>
            <a:headEnd type="none" w="sm" len="sm"/>
            <a:tailEnd type="triangle" w="med" len="med"/>
          </a:ln>
        </p:spPr>
      </p:cxnSp>
      <p:sp>
        <p:nvSpPr>
          <p:cNvPr id="572" name="Google Shape;572;p22"/>
          <p:cNvSpPr/>
          <p:nvPr/>
        </p:nvSpPr>
        <p:spPr>
          <a:xfrm>
            <a:off x="4986375" y="41308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573" name="Google Shape;573;p22"/>
          <p:cNvCxnSpPr>
            <a:stCxn id="569" idx="4"/>
            <a:endCxn id="572" idx="0"/>
          </p:cNvCxnSpPr>
          <p:nvPr/>
        </p:nvCxnSpPr>
        <p:spPr>
          <a:xfrm flipH="1">
            <a:off x="5205361" y="3959107"/>
            <a:ext cx="612600" cy="171900"/>
          </a:xfrm>
          <a:prstGeom prst="straightConnector1">
            <a:avLst/>
          </a:prstGeom>
          <a:noFill/>
          <a:ln w="28575" cap="flat" cmpd="sng">
            <a:solidFill>
              <a:srgbClr val="FF0000"/>
            </a:solidFill>
            <a:prstDash val="solid"/>
            <a:round/>
            <a:headEnd type="none" w="sm" len="sm"/>
            <a:tailEnd type="triangle" w="med" len="med"/>
          </a:ln>
        </p:spPr>
      </p:cxnSp>
      <p:sp>
        <p:nvSpPr>
          <p:cNvPr id="574" name="Google Shape;574;p22"/>
          <p:cNvSpPr txBox="1"/>
          <p:nvPr/>
        </p:nvSpPr>
        <p:spPr>
          <a:xfrm>
            <a:off x="1227150" y="2002000"/>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For this node, which is the longest path to leaf?</a:t>
            </a:r>
            <a:endParaRPr sz="1400" b="0" i="0" u="none" strike="noStrike" cap="none">
              <a:solidFill>
                <a:srgbClr val="B7B7B7"/>
              </a:solidFill>
              <a:latin typeface="Arial"/>
              <a:ea typeface="Arial"/>
              <a:cs typeface="Arial"/>
              <a:sym typeface="Arial"/>
            </a:endParaRPr>
          </a:p>
        </p:txBody>
      </p:sp>
      <p:sp>
        <p:nvSpPr>
          <p:cNvPr id="575" name="Google Shape;575;p22"/>
          <p:cNvSpPr/>
          <p:nvPr/>
        </p:nvSpPr>
        <p:spPr>
          <a:xfrm>
            <a:off x="4158275" y="19283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2"/>
          <p:cNvSpPr txBox="1"/>
          <p:nvPr/>
        </p:nvSpPr>
        <p:spPr>
          <a:xfrm>
            <a:off x="6191850" y="2138750"/>
            <a:ext cx="2054700" cy="631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 many edges are there in that path?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582" name="Google Shape;582;p23"/>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cxnSp>
        <p:nvCxnSpPr>
          <p:cNvPr id="583" name="Google Shape;583;p23"/>
          <p:cNvCxnSpPr>
            <a:stCxn id="584" idx="4"/>
            <a:endCxn id="585" idx="0"/>
          </p:cNvCxnSpPr>
          <p:nvPr/>
        </p:nvCxnSpPr>
        <p:spPr>
          <a:xfrm>
            <a:off x="4572009" y="2471275"/>
            <a:ext cx="633300" cy="440400"/>
          </a:xfrm>
          <a:prstGeom prst="straightConnector1">
            <a:avLst/>
          </a:prstGeom>
          <a:noFill/>
          <a:ln w="28575" cap="flat" cmpd="sng">
            <a:solidFill>
              <a:srgbClr val="FF0000"/>
            </a:solidFill>
            <a:prstDash val="solid"/>
            <a:round/>
            <a:headEnd type="none" w="sm" len="sm"/>
            <a:tailEnd type="triangle" w="med" len="med"/>
          </a:ln>
        </p:spPr>
      </p:cxnSp>
      <p:sp>
        <p:nvSpPr>
          <p:cNvPr id="586" name="Google Shape;586;p23"/>
          <p:cNvSpPr/>
          <p:nvPr/>
        </p:nvSpPr>
        <p:spPr>
          <a:xfrm>
            <a:off x="3107050"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87" name="Google Shape;587;p23"/>
          <p:cNvSpPr/>
          <p:nvPr/>
        </p:nvSpPr>
        <p:spPr>
          <a:xfrm>
            <a:off x="4352993"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88" name="Google Shape;588;p23"/>
          <p:cNvSpPr/>
          <p:nvPr/>
        </p:nvSpPr>
        <p:spPr>
          <a:xfrm>
            <a:off x="3714559"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89" name="Google Shape;589;p23"/>
          <p:cNvCxnSpPr>
            <a:stCxn id="588" idx="4"/>
            <a:endCxn id="586" idx="0"/>
          </p:cNvCxnSpPr>
          <p:nvPr/>
        </p:nvCxnSpPr>
        <p:spPr>
          <a:xfrm flipH="1">
            <a:off x="3326059" y="3349545"/>
            <a:ext cx="607500" cy="171600"/>
          </a:xfrm>
          <a:prstGeom prst="straightConnector1">
            <a:avLst/>
          </a:prstGeom>
          <a:noFill/>
          <a:ln w="28575" cap="flat" cmpd="sng">
            <a:solidFill>
              <a:srgbClr val="D9EAD3"/>
            </a:solidFill>
            <a:prstDash val="solid"/>
            <a:round/>
            <a:headEnd type="none" w="sm" len="sm"/>
            <a:tailEnd type="triangle" w="med" len="med"/>
          </a:ln>
        </p:spPr>
      </p:cxnSp>
      <p:cxnSp>
        <p:nvCxnSpPr>
          <p:cNvPr id="590" name="Google Shape;590;p23"/>
          <p:cNvCxnSpPr>
            <a:stCxn id="588" idx="4"/>
            <a:endCxn id="587" idx="0"/>
          </p:cNvCxnSpPr>
          <p:nvPr/>
        </p:nvCxnSpPr>
        <p:spPr>
          <a:xfrm>
            <a:off x="3933559" y="3349545"/>
            <a:ext cx="638400" cy="171600"/>
          </a:xfrm>
          <a:prstGeom prst="straightConnector1">
            <a:avLst/>
          </a:prstGeom>
          <a:noFill/>
          <a:ln w="28575" cap="flat" cmpd="sng">
            <a:solidFill>
              <a:srgbClr val="E6B8AF"/>
            </a:solidFill>
            <a:prstDash val="solid"/>
            <a:round/>
            <a:headEnd type="none" w="sm" len="sm"/>
            <a:tailEnd type="triangle" w="med" len="med"/>
          </a:ln>
        </p:spPr>
      </p:cxnSp>
      <p:sp>
        <p:nvSpPr>
          <p:cNvPr id="585" name="Google Shape;585;p23"/>
          <p:cNvSpPr/>
          <p:nvPr/>
        </p:nvSpPr>
        <p:spPr>
          <a:xfrm>
            <a:off x="4986380"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591" name="Google Shape;591;p23"/>
          <p:cNvSpPr/>
          <p:nvPr/>
        </p:nvSpPr>
        <p:spPr>
          <a:xfrm>
            <a:off x="5598961"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592" name="Google Shape;592;p23"/>
          <p:cNvCxnSpPr>
            <a:stCxn id="585" idx="4"/>
            <a:endCxn id="591" idx="0"/>
          </p:cNvCxnSpPr>
          <p:nvPr/>
        </p:nvCxnSpPr>
        <p:spPr>
          <a:xfrm>
            <a:off x="5205380" y="3349545"/>
            <a:ext cx="612600" cy="171600"/>
          </a:xfrm>
          <a:prstGeom prst="straightConnector1">
            <a:avLst/>
          </a:prstGeom>
          <a:noFill/>
          <a:ln w="28575" cap="flat" cmpd="sng">
            <a:solidFill>
              <a:srgbClr val="FF0000"/>
            </a:solidFill>
            <a:prstDash val="solid"/>
            <a:round/>
            <a:headEnd type="none" w="sm" len="sm"/>
            <a:tailEnd type="triangle" w="med" len="med"/>
          </a:ln>
        </p:spPr>
      </p:cxnSp>
      <p:sp>
        <p:nvSpPr>
          <p:cNvPr id="584" name="Google Shape;584;p23"/>
          <p:cNvSpPr/>
          <p:nvPr/>
        </p:nvSpPr>
        <p:spPr>
          <a:xfrm>
            <a:off x="4353009" y="20332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593" name="Google Shape;593;p23"/>
          <p:cNvCxnSpPr>
            <a:stCxn id="584" idx="4"/>
            <a:endCxn id="588" idx="0"/>
          </p:cNvCxnSpPr>
          <p:nvPr/>
        </p:nvCxnSpPr>
        <p:spPr>
          <a:xfrm flipH="1">
            <a:off x="3933609" y="2471275"/>
            <a:ext cx="638400" cy="440400"/>
          </a:xfrm>
          <a:prstGeom prst="straightConnector1">
            <a:avLst/>
          </a:prstGeom>
          <a:noFill/>
          <a:ln w="28575" cap="flat" cmpd="sng">
            <a:solidFill>
              <a:srgbClr val="D9EAD3"/>
            </a:solidFill>
            <a:prstDash val="solid"/>
            <a:round/>
            <a:headEnd type="none" w="sm" len="sm"/>
            <a:tailEnd type="triangle" w="med" len="med"/>
          </a:ln>
        </p:spPr>
      </p:cxnSp>
      <p:sp>
        <p:nvSpPr>
          <p:cNvPr id="594" name="Google Shape;594;p23"/>
          <p:cNvSpPr/>
          <p:nvPr/>
        </p:nvSpPr>
        <p:spPr>
          <a:xfrm>
            <a:off x="4986375" y="41308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595" name="Google Shape;595;p23"/>
          <p:cNvCxnSpPr>
            <a:stCxn id="591" idx="4"/>
            <a:endCxn id="594" idx="0"/>
          </p:cNvCxnSpPr>
          <p:nvPr/>
        </p:nvCxnSpPr>
        <p:spPr>
          <a:xfrm flipH="1">
            <a:off x="5205361" y="3959107"/>
            <a:ext cx="612600" cy="171900"/>
          </a:xfrm>
          <a:prstGeom prst="straightConnector1">
            <a:avLst/>
          </a:prstGeom>
          <a:noFill/>
          <a:ln w="28575" cap="flat" cmpd="sng">
            <a:solidFill>
              <a:srgbClr val="FF0000"/>
            </a:solidFill>
            <a:prstDash val="solid"/>
            <a:round/>
            <a:headEnd type="none" w="sm" len="sm"/>
            <a:tailEnd type="triangle" w="med" len="med"/>
          </a:ln>
        </p:spPr>
      </p:cxnSp>
      <p:sp>
        <p:nvSpPr>
          <p:cNvPr id="596" name="Google Shape;596;p23"/>
          <p:cNvSpPr txBox="1"/>
          <p:nvPr/>
        </p:nvSpPr>
        <p:spPr>
          <a:xfrm>
            <a:off x="1227150" y="2002000"/>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For this node, which is the longest path to leaf?</a:t>
            </a:r>
            <a:endParaRPr sz="1400" b="0" i="0" u="none" strike="noStrike" cap="none">
              <a:solidFill>
                <a:srgbClr val="B7B7B7"/>
              </a:solidFill>
              <a:latin typeface="Arial"/>
              <a:ea typeface="Arial"/>
              <a:cs typeface="Arial"/>
              <a:sym typeface="Arial"/>
            </a:endParaRPr>
          </a:p>
        </p:txBody>
      </p:sp>
      <p:sp>
        <p:nvSpPr>
          <p:cNvPr id="597" name="Google Shape;597;p23"/>
          <p:cNvSpPr/>
          <p:nvPr/>
        </p:nvSpPr>
        <p:spPr>
          <a:xfrm>
            <a:off x="4158275" y="19283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3"/>
          <p:cNvSpPr txBox="1"/>
          <p:nvPr/>
        </p:nvSpPr>
        <p:spPr>
          <a:xfrm>
            <a:off x="6191850" y="2138750"/>
            <a:ext cx="2054700" cy="133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 many edges are there in that path?</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3</a:t>
            </a:r>
            <a:endParaRPr sz="14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Therefore this node has </a:t>
            </a:r>
            <a:r>
              <a:rPr lang="en" sz="1400" b="0" i="0" u="none" strike="noStrike" cap="none">
                <a:solidFill>
                  <a:srgbClr val="FF0000"/>
                </a:solidFill>
                <a:latin typeface="Arial"/>
                <a:ea typeface="Arial"/>
                <a:cs typeface="Arial"/>
                <a:sym typeface="Arial"/>
              </a:rPr>
              <a:t>height 3</a:t>
            </a:r>
            <a:endParaRPr sz="1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604" name="Google Shape;604;p24"/>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grpSp>
        <p:nvGrpSpPr>
          <p:cNvPr id="605" name="Google Shape;605;p24"/>
          <p:cNvGrpSpPr/>
          <p:nvPr/>
        </p:nvGrpSpPr>
        <p:grpSpPr>
          <a:xfrm>
            <a:off x="3107050" y="2033275"/>
            <a:ext cx="2929911" cy="2535607"/>
            <a:chOff x="2401125" y="1958975"/>
            <a:chExt cx="2929911" cy="2535607"/>
          </a:xfrm>
        </p:grpSpPr>
        <p:cxnSp>
          <p:nvCxnSpPr>
            <p:cNvPr id="606" name="Google Shape;606;p24"/>
            <p:cNvCxnSpPr>
              <a:stCxn id="607" idx="4"/>
              <a:endCxn id="608"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609" name="Google Shape;609;p24"/>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10" name="Google Shape;610;p24"/>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11" name="Google Shape;611;p24"/>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12" name="Google Shape;612;p24"/>
            <p:cNvCxnSpPr>
              <a:stCxn id="611" idx="4"/>
              <a:endCxn id="609"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613" name="Google Shape;613;p24"/>
            <p:cNvCxnSpPr>
              <a:stCxn id="611" idx="4"/>
              <a:endCxn id="610"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608" name="Google Shape;608;p24"/>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614" name="Google Shape;614;p24"/>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615" name="Google Shape;615;p24"/>
            <p:cNvCxnSpPr>
              <a:stCxn id="608" idx="4"/>
              <a:endCxn id="614"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607" name="Google Shape;607;p24"/>
            <p:cNvSpPr/>
            <p:nvPr/>
          </p:nvSpPr>
          <p:spPr>
            <a:xfrm>
              <a:off x="3647084" y="19589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616" name="Google Shape;616;p24"/>
            <p:cNvCxnSpPr>
              <a:stCxn id="607" idx="4"/>
              <a:endCxn id="611"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617" name="Google Shape;617;p24"/>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618" name="Google Shape;618;p24"/>
            <p:cNvCxnSpPr>
              <a:stCxn id="614" idx="4"/>
              <a:endCxn id="617"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619" name="Google Shape;619;p24"/>
          <p:cNvSpPr txBox="1"/>
          <p:nvPr/>
        </p:nvSpPr>
        <p:spPr>
          <a:xfrm>
            <a:off x="582975" y="2033275"/>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What’s the height of this node?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4"/>
          <p:cNvSpPr/>
          <p:nvPr/>
        </p:nvSpPr>
        <p:spPr>
          <a:xfrm>
            <a:off x="3520626" y="28427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Height of a node</a:t>
            </a:r>
            <a:endParaRPr/>
          </a:p>
        </p:txBody>
      </p:sp>
      <p:sp>
        <p:nvSpPr>
          <p:cNvPr id="626" name="Google Shape;626;p25"/>
          <p:cNvSpPr txBox="1">
            <a:spLocks noGrp="1"/>
          </p:cNvSpPr>
          <p:nvPr>
            <p:ph type="body" idx="1"/>
          </p:nvPr>
        </p:nvSpPr>
        <p:spPr>
          <a:xfrm>
            <a:off x="311700" y="1152475"/>
            <a:ext cx="8520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on the </a:t>
            </a:r>
            <a:r>
              <a:rPr lang="en" i="1"/>
              <a:t>longest path</a:t>
            </a:r>
            <a:r>
              <a:rPr lang="en"/>
              <a:t> from from node to leaf</a:t>
            </a:r>
            <a:endParaRPr/>
          </a:p>
        </p:txBody>
      </p:sp>
      <p:grpSp>
        <p:nvGrpSpPr>
          <p:cNvPr id="627" name="Google Shape;627;p25"/>
          <p:cNvGrpSpPr/>
          <p:nvPr/>
        </p:nvGrpSpPr>
        <p:grpSpPr>
          <a:xfrm>
            <a:off x="3107050" y="2033275"/>
            <a:ext cx="2929911" cy="2535607"/>
            <a:chOff x="2401125" y="1958975"/>
            <a:chExt cx="2929911" cy="2535607"/>
          </a:xfrm>
        </p:grpSpPr>
        <p:cxnSp>
          <p:nvCxnSpPr>
            <p:cNvPr id="628" name="Google Shape;628;p25"/>
            <p:cNvCxnSpPr>
              <a:stCxn id="629" idx="4"/>
              <a:endCxn id="630"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631" name="Google Shape;631;p25"/>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32" name="Google Shape;632;p25"/>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33" name="Google Shape;633;p25"/>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34" name="Google Shape;634;p25"/>
            <p:cNvCxnSpPr>
              <a:stCxn id="633" idx="4"/>
              <a:endCxn id="631"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635" name="Google Shape;635;p25"/>
            <p:cNvCxnSpPr>
              <a:stCxn id="633" idx="4"/>
              <a:endCxn id="632"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630" name="Google Shape;630;p25"/>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636" name="Google Shape;636;p25"/>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637" name="Google Shape;637;p25"/>
            <p:cNvCxnSpPr>
              <a:stCxn id="630" idx="4"/>
              <a:endCxn id="636"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629" name="Google Shape;629;p25"/>
            <p:cNvSpPr/>
            <p:nvPr/>
          </p:nvSpPr>
          <p:spPr>
            <a:xfrm>
              <a:off x="3647084" y="19589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638" name="Google Shape;638;p25"/>
            <p:cNvCxnSpPr>
              <a:stCxn id="629" idx="4"/>
              <a:endCxn id="633"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639" name="Google Shape;639;p25"/>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640" name="Google Shape;640;p25"/>
            <p:cNvCxnSpPr>
              <a:stCxn id="636" idx="4"/>
              <a:endCxn id="639"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641" name="Google Shape;641;p25"/>
          <p:cNvSpPr txBox="1"/>
          <p:nvPr/>
        </p:nvSpPr>
        <p:spPr>
          <a:xfrm>
            <a:off x="1227150" y="2002000"/>
            <a:ext cx="2117700" cy="60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What’s the height of this node?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5"/>
          <p:cNvSpPr/>
          <p:nvPr/>
        </p:nvSpPr>
        <p:spPr>
          <a:xfrm>
            <a:off x="4158275" y="3452375"/>
            <a:ext cx="834600" cy="59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648" name="Google Shape;648;p26"/>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root</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654" name="Google Shape;654;p27"/>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a:t>
            </a:r>
            <a:r>
              <a:rPr lang="en">
                <a:highlight>
                  <a:srgbClr val="FFFF00"/>
                </a:highlight>
              </a:rPr>
              <a:t>root</a:t>
            </a:r>
            <a:endParaRPr>
              <a:highlight>
                <a:srgbClr val="FFFF00"/>
              </a:highlight>
            </a:endParaRPr>
          </a:p>
        </p:txBody>
      </p:sp>
      <p:grpSp>
        <p:nvGrpSpPr>
          <p:cNvPr id="655" name="Google Shape;655;p27"/>
          <p:cNvGrpSpPr/>
          <p:nvPr/>
        </p:nvGrpSpPr>
        <p:grpSpPr>
          <a:xfrm>
            <a:off x="3107050" y="2033275"/>
            <a:ext cx="2929911" cy="2535607"/>
            <a:chOff x="2401125" y="1958975"/>
            <a:chExt cx="2929911" cy="2535607"/>
          </a:xfrm>
        </p:grpSpPr>
        <p:cxnSp>
          <p:nvCxnSpPr>
            <p:cNvPr id="656" name="Google Shape;656;p27"/>
            <p:cNvCxnSpPr>
              <a:stCxn id="657" idx="4"/>
              <a:endCxn id="658"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659" name="Google Shape;659;p27"/>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60" name="Google Shape;660;p27"/>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61" name="Google Shape;661;p27"/>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62" name="Google Shape;662;p27"/>
            <p:cNvCxnSpPr>
              <a:stCxn id="661" idx="4"/>
              <a:endCxn id="659"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663" name="Google Shape;663;p27"/>
            <p:cNvCxnSpPr>
              <a:stCxn id="661" idx="4"/>
              <a:endCxn id="660"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658" name="Google Shape;658;p27"/>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664" name="Google Shape;664;p27"/>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665" name="Google Shape;665;p27"/>
            <p:cNvCxnSpPr>
              <a:stCxn id="658" idx="4"/>
              <a:endCxn id="664"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657" name="Google Shape;657;p27"/>
            <p:cNvSpPr/>
            <p:nvPr/>
          </p:nvSpPr>
          <p:spPr>
            <a:xfrm>
              <a:off x="3647084" y="195897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666" name="Google Shape;666;p27"/>
            <p:cNvCxnSpPr>
              <a:stCxn id="657" idx="4"/>
              <a:endCxn id="661"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667" name="Google Shape;667;p27"/>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668" name="Google Shape;668;p27"/>
            <p:cNvCxnSpPr>
              <a:stCxn id="664" idx="4"/>
              <a:endCxn id="667"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674" name="Google Shape;674;p28"/>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a:t>
            </a:r>
            <a:r>
              <a:rPr lang="en">
                <a:highlight>
                  <a:srgbClr val="FFFF00"/>
                </a:highlight>
              </a:rPr>
              <a:t>root</a:t>
            </a:r>
            <a:endParaRPr>
              <a:highlight>
                <a:srgbClr val="FFFF00"/>
              </a:highlight>
            </a:endParaRPr>
          </a:p>
        </p:txBody>
      </p:sp>
      <p:grpSp>
        <p:nvGrpSpPr>
          <p:cNvPr id="675" name="Google Shape;675;p28"/>
          <p:cNvGrpSpPr/>
          <p:nvPr/>
        </p:nvGrpSpPr>
        <p:grpSpPr>
          <a:xfrm>
            <a:off x="3107050" y="2033275"/>
            <a:ext cx="2929911" cy="2535607"/>
            <a:chOff x="2401125" y="1958975"/>
            <a:chExt cx="2929911" cy="2535607"/>
          </a:xfrm>
        </p:grpSpPr>
        <p:cxnSp>
          <p:nvCxnSpPr>
            <p:cNvPr id="676" name="Google Shape;676;p28"/>
            <p:cNvCxnSpPr>
              <a:stCxn id="677" idx="4"/>
              <a:endCxn id="678"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679" name="Google Shape;679;p28"/>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80" name="Google Shape;680;p28"/>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81" name="Google Shape;681;p28"/>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82" name="Google Shape;682;p28"/>
            <p:cNvCxnSpPr>
              <a:stCxn id="681" idx="4"/>
              <a:endCxn id="679"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683" name="Google Shape;683;p28"/>
            <p:cNvCxnSpPr>
              <a:stCxn id="681" idx="4"/>
              <a:endCxn id="680"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678" name="Google Shape;678;p28"/>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684" name="Google Shape;684;p28"/>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685" name="Google Shape;685;p28"/>
            <p:cNvCxnSpPr>
              <a:stCxn id="678" idx="4"/>
              <a:endCxn id="684"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677" name="Google Shape;677;p28"/>
            <p:cNvSpPr/>
            <p:nvPr/>
          </p:nvSpPr>
          <p:spPr>
            <a:xfrm>
              <a:off x="3647084" y="195897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686" name="Google Shape;686;p28"/>
            <p:cNvCxnSpPr>
              <a:stCxn id="677" idx="4"/>
              <a:endCxn id="681"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687" name="Google Shape;687;p28"/>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688" name="Google Shape;688;p28"/>
            <p:cNvCxnSpPr>
              <a:stCxn id="684" idx="4"/>
              <a:endCxn id="687"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689" name="Google Shape;689;p28"/>
          <p:cNvSpPr/>
          <p:nvPr/>
        </p:nvSpPr>
        <p:spPr>
          <a:xfrm>
            <a:off x="4858875" y="4091425"/>
            <a:ext cx="693000" cy="516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8"/>
          <p:cNvSpPr txBox="1"/>
          <p:nvPr/>
        </p:nvSpPr>
        <p:spPr>
          <a:xfrm>
            <a:off x="582975" y="2044050"/>
            <a:ext cx="2117700" cy="105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how many edges are needed to go up to the root?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696" name="Google Shape;696;p29"/>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a:t>
            </a:r>
            <a:r>
              <a:rPr lang="en">
                <a:highlight>
                  <a:srgbClr val="FFFF00"/>
                </a:highlight>
              </a:rPr>
              <a:t>root</a:t>
            </a:r>
            <a:endParaRPr>
              <a:highlight>
                <a:srgbClr val="FFFF00"/>
              </a:highlight>
            </a:endParaRPr>
          </a:p>
        </p:txBody>
      </p:sp>
      <p:cxnSp>
        <p:nvCxnSpPr>
          <p:cNvPr id="697" name="Google Shape;697;p29"/>
          <p:cNvCxnSpPr>
            <a:stCxn id="698" idx="4"/>
            <a:endCxn id="699" idx="0"/>
          </p:cNvCxnSpPr>
          <p:nvPr/>
        </p:nvCxnSpPr>
        <p:spPr>
          <a:xfrm>
            <a:off x="4572009" y="2471275"/>
            <a:ext cx="633300" cy="440400"/>
          </a:xfrm>
          <a:prstGeom prst="straightConnector1">
            <a:avLst/>
          </a:prstGeom>
          <a:noFill/>
          <a:ln w="28575" cap="flat" cmpd="sng">
            <a:solidFill>
              <a:srgbClr val="FF0000"/>
            </a:solidFill>
            <a:prstDash val="solid"/>
            <a:round/>
            <a:headEnd type="triangle" w="med" len="med"/>
            <a:tailEnd type="none" w="sm" len="sm"/>
          </a:ln>
        </p:spPr>
      </p:cxnSp>
      <p:sp>
        <p:nvSpPr>
          <p:cNvPr id="700" name="Google Shape;700;p29"/>
          <p:cNvSpPr/>
          <p:nvPr/>
        </p:nvSpPr>
        <p:spPr>
          <a:xfrm>
            <a:off x="3107050"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701" name="Google Shape;701;p29"/>
          <p:cNvSpPr/>
          <p:nvPr/>
        </p:nvSpPr>
        <p:spPr>
          <a:xfrm>
            <a:off x="4352993"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02" name="Google Shape;702;p29"/>
          <p:cNvSpPr/>
          <p:nvPr/>
        </p:nvSpPr>
        <p:spPr>
          <a:xfrm>
            <a:off x="3714559"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03" name="Google Shape;703;p29"/>
          <p:cNvCxnSpPr>
            <a:stCxn id="702" idx="4"/>
            <a:endCxn id="700" idx="0"/>
          </p:cNvCxnSpPr>
          <p:nvPr/>
        </p:nvCxnSpPr>
        <p:spPr>
          <a:xfrm flipH="1">
            <a:off x="3326059" y="3349545"/>
            <a:ext cx="607500" cy="171600"/>
          </a:xfrm>
          <a:prstGeom prst="straightConnector1">
            <a:avLst/>
          </a:prstGeom>
          <a:noFill/>
          <a:ln w="28575" cap="flat" cmpd="sng">
            <a:solidFill>
              <a:srgbClr val="D9EAD3"/>
            </a:solidFill>
            <a:prstDash val="solid"/>
            <a:round/>
            <a:headEnd type="none" w="sm" len="sm"/>
            <a:tailEnd type="triangle" w="med" len="med"/>
          </a:ln>
        </p:spPr>
      </p:cxnSp>
      <p:cxnSp>
        <p:nvCxnSpPr>
          <p:cNvPr id="704" name="Google Shape;704;p29"/>
          <p:cNvCxnSpPr>
            <a:stCxn id="702" idx="4"/>
            <a:endCxn id="701" idx="0"/>
          </p:cNvCxnSpPr>
          <p:nvPr/>
        </p:nvCxnSpPr>
        <p:spPr>
          <a:xfrm>
            <a:off x="3933559" y="3349545"/>
            <a:ext cx="638400" cy="171600"/>
          </a:xfrm>
          <a:prstGeom prst="straightConnector1">
            <a:avLst/>
          </a:prstGeom>
          <a:noFill/>
          <a:ln w="28575" cap="flat" cmpd="sng">
            <a:solidFill>
              <a:srgbClr val="E6B8AF"/>
            </a:solidFill>
            <a:prstDash val="solid"/>
            <a:round/>
            <a:headEnd type="none" w="sm" len="sm"/>
            <a:tailEnd type="triangle" w="med" len="med"/>
          </a:ln>
        </p:spPr>
      </p:cxnSp>
      <p:sp>
        <p:nvSpPr>
          <p:cNvPr id="699" name="Google Shape;699;p29"/>
          <p:cNvSpPr/>
          <p:nvPr/>
        </p:nvSpPr>
        <p:spPr>
          <a:xfrm>
            <a:off x="4986380" y="29115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705" name="Google Shape;705;p29"/>
          <p:cNvSpPr/>
          <p:nvPr/>
        </p:nvSpPr>
        <p:spPr>
          <a:xfrm>
            <a:off x="5598961" y="352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706" name="Google Shape;706;p29"/>
          <p:cNvCxnSpPr>
            <a:stCxn id="699" idx="4"/>
            <a:endCxn id="705" idx="0"/>
          </p:cNvCxnSpPr>
          <p:nvPr/>
        </p:nvCxnSpPr>
        <p:spPr>
          <a:xfrm>
            <a:off x="5205380" y="3349545"/>
            <a:ext cx="612600" cy="171600"/>
          </a:xfrm>
          <a:prstGeom prst="straightConnector1">
            <a:avLst/>
          </a:prstGeom>
          <a:noFill/>
          <a:ln w="28575" cap="flat" cmpd="sng">
            <a:solidFill>
              <a:srgbClr val="FF0000"/>
            </a:solidFill>
            <a:prstDash val="solid"/>
            <a:round/>
            <a:headEnd type="triangle" w="med" len="med"/>
            <a:tailEnd type="none" w="sm" len="sm"/>
          </a:ln>
        </p:spPr>
      </p:cxnSp>
      <p:sp>
        <p:nvSpPr>
          <p:cNvPr id="698" name="Google Shape;698;p29"/>
          <p:cNvSpPr/>
          <p:nvPr/>
        </p:nvSpPr>
        <p:spPr>
          <a:xfrm>
            <a:off x="4353009" y="203327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707" name="Google Shape;707;p29"/>
          <p:cNvCxnSpPr>
            <a:stCxn id="698" idx="4"/>
            <a:endCxn id="702" idx="0"/>
          </p:cNvCxnSpPr>
          <p:nvPr/>
        </p:nvCxnSpPr>
        <p:spPr>
          <a:xfrm flipH="1">
            <a:off x="3933609" y="2471275"/>
            <a:ext cx="638400" cy="440400"/>
          </a:xfrm>
          <a:prstGeom prst="straightConnector1">
            <a:avLst/>
          </a:prstGeom>
          <a:noFill/>
          <a:ln w="28575" cap="flat" cmpd="sng">
            <a:solidFill>
              <a:srgbClr val="D9EAD3"/>
            </a:solidFill>
            <a:prstDash val="solid"/>
            <a:round/>
            <a:headEnd type="none" w="sm" len="sm"/>
            <a:tailEnd type="triangle" w="med" len="med"/>
          </a:ln>
        </p:spPr>
      </p:cxnSp>
      <p:sp>
        <p:nvSpPr>
          <p:cNvPr id="708" name="Google Shape;708;p29"/>
          <p:cNvSpPr/>
          <p:nvPr/>
        </p:nvSpPr>
        <p:spPr>
          <a:xfrm>
            <a:off x="4986375" y="41308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709" name="Google Shape;709;p29"/>
          <p:cNvCxnSpPr>
            <a:stCxn id="705" idx="4"/>
            <a:endCxn id="708" idx="0"/>
          </p:cNvCxnSpPr>
          <p:nvPr/>
        </p:nvCxnSpPr>
        <p:spPr>
          <a:xfrm flipH="1">
            <a:off x="5205361" y="3959107"/>
            <a:ext cx="612600" cy="171900"/>
          </a:xfrm>
          <a:prstGeom prst="straightConnector1">
            <a:avLst/>
          </a:prstGeom>
          <a:noFill/>
          <a:ln w="28575" cap="flat" cmpd="sng">
            <a:solidFill>
              <a:srgbClr val="FF0000"/>
            </a:solidFill>
            <a:prstDash val="solid"/>
            <a:round/>
            <a:headEnd type="triangle" w="med" len="med"/>
            <a:tailEnd type="none" w="sm" len="sm"/>
          </a:ln>
        </p:spPr>
      </p:cxnSp>
      <p:sp>
        <p:nvSpPr>
          <p:cNvPr id="710" name="Google Shape;710;p29"/>
          <p:cNvSpPr/>
          <p:nvPr/>
        </p:nvSpPr>
        <p:spPr>
          <a:xfrm>
            <a:off x="4858875" y="4091425"/>
            <a:ext cx="693000" cy="516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9"/>
          <p:cNvSpPr txBox="1"/>
          <p:nvPr/>
        </p:nvSpPr>
        <p:spPr>
          <a:xfrm>
            <a:off x="1227150" y="2002000"/>
            <a:ext cx="2117700" cy="105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how many edges are needed to go up to the root?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3</a:t>
            </a:r>
            <a:endParaRPr sz="1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717" name="Google Shape;717;p30"/>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a:t>
            </a:r>
            <a:r>
              <a:rPr lang="en">
                <a:highlight>
                  <a:srgbClr val="FFFF00"/>
                </a:highlight>
              </a:rPr>
              <a:t>root</a:t>
            </a:r>
            <a:endParaRPr>
              <a:highlight>
                <a:srgbClr val="FFFF00"/>
              </a:highlight>
            </a:endParaRPr>
          </a:p>
        </p:txBody>
      </p:sp>
      <p:grpSp>
        <p:nvGrpSpPr>
          <p:cNvPr id="718" name="Google Shape;718;p30"/>
          <p:cNvGrpSpPr/>
          <p:nvPr/>
        </p:nvGrpSpPr>
        <p:grpSpPr>
          <a:xfrm>
            <a:off x="3107050" y="2033275"/>
            <a:ext cx="2929911" cy="2535607"/>
            <a:chOff x="2401125" y="1958975"/>
            <a:chExt cx="2929911" cy="2535607"/>
          </a:xfrm>
        </p:grpSpPr>
        <p:cxnSp>
          <p:nvCxnSpPr>
            <p:cNvPr id="719" name="Google Shape;719;p30"/>
            <p:cNvCxnSpPr>
              <a:stCxn id="720" idx="4"/>
              <a:endCxn id="721"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722" name="Google Shape;722;p30"/>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723" name="Google Shape;723;p30"/>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24" name="Google Shape;724;p30"/>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25" name="Google Shape;725;p30"/>
            <p:cNvCxnSpPr>
              <a:stCxn id="724" idx="4"/>
              <a:endCxn id="722"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726" name="Google Shape;726;p30"/>
            <p:cNvCxnSpPr>
              <a:stCxn id="724" idx="4"/>
              <a:endCxn id="723"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721" name="Google Shape;721;p30"/>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727" name="Google Shape;727;p30"/>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728" name="Google Shape;728;p30"/>
            <p:cNvCxnSpPr>
              <a:stCxn id="721" idx="4"/>
              <a:endCxn id="727"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720" name="Google Shape;720;p30"/>
            <p:cNvSpPr/>
            <p:nvPr/>
          </p:nvSpPr>
          <p:spPr>
            <a:xfrm>
              <a:off x="3647084" y="195897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729" name="Google Shape;729;p30"/>
            <p:cNvCxnSpPr>
              <a:stCxn id="720" idx="4"/>
              <a:endCxn id="724"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730" name="Google Shape;730;p30"/>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731" name="Google Shape;731;p30"/>
            <p:cNvCxnSpPr>
              <a:stCxn id="727" idx="4"/>
              <a:endCxn id="730"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732" name="Google Shape;732;p30"/>
          <p:cNvSpPr/>
          <p:nvPr/>
        </p:nvSpPr>
        <p:spPr>
          <a:xfrm>
            <a:off x="4225500" y="3481350"/>
            <a:ext cx="693000" cy="516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0"/>
          <p:cNvSpPr txBox="1"/>
          <p:nvPr/>
        </p:nvSpPr>
        <p:spPr>
          <a:xfrm>
            <a:off x="190200" y="2044050"/>
            <a:ext cx="2117700" cy="105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how many edges are needed to go up to the root?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Quickselect</a:t>
            </a:r>
            <a:endParaRPr/>
          </a:p>
        </p:txBody>
      </p:sp>
      <p:sp>
        <p:nvSpPr>
          <p:cNvPr id="117" name="Google Shape;1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An algorithm to select the k</a:t>
            </a:r>
            <a:r>
              <a:rPr lang="en" baseline="30000"/>
              <a:t>th</a:t>
            </a:r>
            <a:r>
              <a:rPr lang="en"/>
              <a:t> smallest element in unsorted array</a:t>
            </a:r>
            <a:endParaRPr/>
          </a:p>
          <a:p>
            <a:pPr marL="457200" lvl="0" indent="-342900" algn="l" rtl="0">
              <a:lnSpc>
                <a:spcPct val="115000"/>
              </a:lnSpc>
              <a:spcBef>
                <a:spcPts val="0"/>
              </a:spcBef>
              <a:spcAft>
                <a:spcPts val="0"/>
              </a:spcAft>
              <a:buSzPts val="1800"/>
              <a:buChar char="●"/>
            </a:pPr>
            <a:r>
              <a:rPr lang="en"/>
              <a:t>Derives a similar idea from Quicksort</a:t>
            </a:r>
            <a:endParaRPr/>
          </a:p>
          <a:p>
            <a:pPr marL="457200" lvl="0" indent="-342900" algn="l" rtl="0">
              <a:lnSpc>
                <a:spcPct val="115000"/>
              </a:lnSpc>
              <a:spcBef>
                <a:spcPts val="0"/>
              </a:spcBef>
              <a:spcAft>
                <a:spcPts val="0"/>
              </a:spcAft>
              <a:buSzPts val="1800"/>
              <a:buChar char="●"/>
            </a:pPr>
            <a:r>
              <a:rPr lang="en"/>
              <a:t>Observation: When you finish partitioning, the pivot is already at the correct place!</a:t>
            </a:r>
            <a:endParaRPr/>
          </a:p>
          <a:p>
            <a:pPr marL="457200" lvl="0" indent="-342900" algn="l" rtl="0">
              <a:lnSpc>
                <a:spcPct val="115000"/>
              </a:lnSpc>
              <a:spcBef>
                <a:spcPts val="0"/>
              </a:spcBef>
              <a:spcAft>
                <a:spcPts val="0"/>
              </a:spcAft>
              <a:buSzPts val="1800"/>
              <a:buChar char="●"/>
            </a:pPr>
            <a:r>
              <a:rPr lang="en"/>
              <a:t>But instead of recursing on both sides, recurse on one side!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Depth of a node</a:t>
            </a:r>
            <a:endParaRPr/>
          </a:p>
        </p:txBody>
      </p:sp>
      <p:sp>
        <p:nvSpPr>
          <p:cNvPr id="739" name="Google Shape;739;p31"/>
          <p:cNvSpPr txBox="1">
            <a:spLocks noGrp="1"/>
          </p:cNvSpPr>
          <p:nvPr>
            <p:ph type="body" idx="1"/>
          </p:nvPr>
        </p:nvSpPr>
        <p:spPr>
          <a:xfrm>
            <a:off x="311700" y="1152475"/>
            <a:ext cx="8520600" cy="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Definition: Number of </a:t>
            </a:r>
            <a:r>
              <a:rPr lang="en" b="1"/>
              <a:t>edges</a:t>
            </a:r>
            <a:r>
              <a:rPr lang="en"/>
              <a:t> to the </a:t>
            </a:r>
            <a:r>
              <a:rPr lang="en">
                <a:highlight>
                  <a:srgbClr val="FFFF00"/>
                </a:highlight>
              </a:rPr>
              <a:t>root</a:t>
            </a:r>
            <a:endParaRPr>
              <a:highlight>
                <a:srgbClr val="FFFF00"/>
              </a:highlight>
            </a:endParaRPr>
          </a:p>
        </p:txBody>
      </p:sp>
      <p:grpSp>
        <p:nvGrpSpPr>
          <p:cNvPr id="740" name="Google Shape;740;p31"/>
          <p:cNvGrpSpPr/>
          <p:nvPr/>
        </p:nvGrpSpPr>
        <p:grpSpPr>
          <a:xfrm>
            <a:off x="3107050" y="2033275"/>
            <a:ext cx="2929911" cy="2535607"/>
            <a:chOff x="2401125" y="1958975"/>
            <a:chExt cx="2929911" cy="2535607"/>
          </a:xfrm>
        </p:grpSpPr>
        <p:cxnSp>
          <p:nvCxnSpPr>
            <p:cNvPr id="741" name="Google Shape;741;p31"/>
            <p:cNvCxnSpPr>
              <a:stCxn id="742" idx="4"/>
              <a:endCxn id="743" idx="0"/>
            </p:cNvCxnSpPr>
            <p:nvPr/>
          </p:nvCxnSpPr>
          <p:spPr>
            <a:xfrm>
              <a:off x="3866084" y="23969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744" name="Google Shape;744;p31"/>
            <p:cNvSpPr/>
            <p:nvPr/>
          </p:nvSpPr>
          <p:spPr>
            <a:xfrm>
              <a:off x="2401125"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745" name="Google Shape;745;p31"/>
            <p:cNvSpPr/>
            <p:nvPr/>
          </p:nvSpPr>
          <p:spPr>
            <a:xfrm>
              <a:off x="3647068"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46" name="Google Shape;746;p31"/>
            <p:cNvSpPr/>
            <p:nvPr/>
          </p:nvSpPr>
          <p:spPr>
            <a:xfrm>
              <a:off x="3008634"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47" name="Google Shape;747;p31"/>
            <p:cNvCxnSpPr>
              <a:stCxn id="746" idx="4"/>
              <a:endCxn id="744" idx="0"/>
            </p:cNvCxnSpPr>
            <p:nvPr/>
          </p:nvCxnSpPr>
          <p:spPr>
            <a:xfrm flipH="1">
              <a:off x="2620134" y="3275245"/>
              <a:ext cx="607500" cy="171600"/>
            </a:xfrm>
            <a:prstGeom prst="straightConnector1">
              <a:avLst/>
            </a:prstGeom>
            <a:noFill/>
            <a:ln w="28575" cap="flat" cmpd="sng">
              <a:solidFill>
                <a:srgbClr val="6AA84F"/>
              </a:solidFill>
              <a:prstDash val="solid"/>
              <a:round/>
              <a:headEnd type="none" w="sm" len="sm"/>
              <a:tailEnd type="triangle" w="med" len="med"/>
            </a:ln>
          </p:spPr>
        </p:cxnSp>
        <p:cxnSp>
          <p:nvCxnSpPr>
            <p:cNvPr id="748" name="Google Shape;748;p31"/>
            <p:cNvCxnSpPr>
              <a:stCxn id="746" idx="4"/>
              <a:endCxn id="745" idx="0"/>
            </p:cNvCxnSpPr>
            <p:nvPr/>
          </p:nvCxnSpPr>
          <p:spPr>
            <a:xfrm>
              <a:off x="3227634" y="3275245"/>
              <a:ext cx="638400" cy="171600"/>
            </a:xfrm>
            <a:prstGeom prst="straightConnector1">
              <a:avLst/>
            </a:prstGeom>
            <a:noFill/>
            <a:ln w="28575" cap="flat" cmpd="sng">
              <a:solidFill>
                <a:srgbClr val="980000"/>
              </a:solidFill>
              <a:prstDash val="solid"/>
              <a:round/>
              <a:headEnd type="none" w="sm" len="sm"/>
              <a:tailEnd type="triangle" w="med" len="med"/>
            </a:ln>
          </p:spPr>
        </p:cxnSp>
        <p:sp>
          <p:nvSpPr>
            <p:cNvPr id="743" name="Google Shape;743;p31"/>
            <p:cNvSpPr/>
            <p:nvPr/>
          </p:nvSpPr>
          <p:spPr>
            <a:xfrm>
              <a:off x="4280455" y="28372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749" name="Google Shape;749;p31"/>
            <p:cNvSpPr/>
            <p:nvPr/>
          </p:nvSpPr>
          <p:spPr>
            <a:xfrm>
              <a:off x="4893036" y="3446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750" name="Google Shape;750;p31"/>
            <p:cNvCxnSpPr>
              <a:stCxn id="743" idx="4"/>
              <a:endCxn id="749" idx="0"/>
            </p:cNvCxnSpPr>
            <p:nvPr/>
          </p:nvCxnSpPr>
          <p:spPr>
            <a:xfrm>
              <a:off x="4499455" y="32752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742" name="Google Shape;742;p31"/>
            <p:cNvSpPr/>
            <p:nvPr/>
          </p:nvSpPr>
          <p:spPr>
            <a:xfrm>
              <a:off x="3647084" y="195897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751" name="Google Shape;751;p31"/>
            <p:cNvCxnSpPr>
              <a:stCxn id="742" idx="4"/>
              <a:endCxn id="746" idx="0"/>
            </p:cNvCxnSpPr>
            <p:nvPr/>
          </p:nvCxnSpPr>
          <p:spPr>
            <a:xfrm flipH="1">
              <a:off x="3227684" y="23969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752" name="Google Shape;752;p31"/>
            <p:cNvSpPr/>
            <p:nvPr/>
          </p:nvSpPr>
          <p:spPr>
            <a:xfrm>
              <a:off x="4280450" y="40565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753" name="Google Shape;753;p31"/>
            <p:cNvCxnSpPr>
              <a:stCxn id="749" idx="4"/>
              <a:endCxn id="752" idx="0"/>
            </p:cNvCxnSpPr>
            <p:nvPr/>
          </p:nvCxnSpPr>
          <p:spPr>
            <a:xfrm flipH="1">
              <a:off x="4499436" y="3884807"/>
              <a:ext cx="612600" cy="171900"/>
            </a:xfrm>
            <a:prstGeom prst="straightConnector1">
              <a:avLst/>
            </a:prstGeom>
            <a:noFill/>
            <a:ln w="28575" cap="flat" cmpd="sng">
              <a:solidFill>
                <a:srgbClr val="6AA84F"/>
              </a:solidFill>
              <a:prstDash val="solid"/>
              <a:round/>
              <a:headEnd type="none" w="sm" len="sm"/>
              <a:tailEnd type="triangle" w="med" len="med"/>
            </a:ln>
          </p:spPr>
        </p:cxnSp>
      </p:grpSp>
      <p:sp>
        <p:nvSpPr>
          <p:cNvPr id="754" name="Google Shape;754;p31"/>
          <p:cNvSpPr/>
          <p:nvPr/>
        </p:nvSpPr>
        <p:spPr>
          <a:xfrm>
            <a:off x="4225500" y="2002000"/>
            <a:ext cx="693000" cy="516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1"/>
          <p:cNvSpPr txBox="1"/>
          <p:nvPr/>
        </p:nvSpPr>
        <p:spPr>
          <a:xfrm>
            <a:off x="1227150" y="2002000"/>
            <a:ext cx="2117700" cy="105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 this node, how many edges are needed to go up to the root?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Search Trees (BST)</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Search Trees (BST)</a:t>
            </a:r>
            <a:endParaRPr/>
          </a:p>
        </p:txBody>
      </p:sp>
      <p:sp>
        <p:nvSpPr>
          <p:cNvPr id="766" name="Google Shape;76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It is a binary tree with the following properties:</a:t>
            </a:r>
            <a:endParaRPr/>
          </a:p>
          <a:p>
            <a:pPr marL="457200" lvl="0" indent="-342900" algn="l" rtl="0">
              <a:lnSpc>
                <a:spcPct val="115000"/>
              </a:lnSpc>
              <a:spcBef>
                <a:spcPts val="1600"/>
              </a:spcBef>
              <a:spcAft>
                <a:spcPts val="0"/>
              </a:spcAft>
              <a:buSzPts val="1800"/>
              <a:buChar char="●"/>
            </a:pPr>
            <a:r>
              <a:rPr lang="en"/>
              <a:t>A node’s left </a:t>
            </a:r>
            <a:r>
              <a:rPr lang="en" b="1"/>
              <a:t>subtree</a:t>
            </a:r>
            <a:r>
              <a:rPr lang="en"/>
              <a:t> contains nodes strictly less than the node’s key</a:t>
            </a:r>
            <a:endParaRPr/>
          </a:p>
          <a:p>
            <a:pPr marL="457200" lvl="0" indent="-342900" algn="l" rtl="0">
              <a:lnSpc>
                <a:spcPct val="115000"/>
              </a:lnSpc>
              <a:spcBef>
                <a:spcPts val="0"/>
              </a:spcBef>
              <a:spcAft>
                <a:spcPts val="0"/>
              </a:spcAft>
              <a:buSzPts val="1800"/>
              <a:buChar char="●"/>
            </a:pPr>
            <a:r>
              <a:rPr lang="en"/>
              <a:t>A node’s right </a:t>
            </a:r>
            <a:r>
              <a:rPr lang="en" b="1"/>
              <a:t>subtree</a:t>
            </a:r>
            <a:r>
              <a:rPr lang="en"/>
              <a:t> contains nodes strictly greater than the node’s key</a:t>
            </a:r>
            <a:endParaRPr/>
          </a:p>
          <a:p>
            <a:pPr marL="457200" lvl="0" indent="-342900" algn="l" rtl="0">
              <a:lnSpc>
                <a:spcPct val="115000"/>
              </a:lnSpc>
              <a:spcBef>
                <a:spcPts val="0"/>
              </a:spcBef>
              <a:spcAft>
                <a:spcPts val="0"/>
              </a:spcAft>
              <a:buSzPts val="1800"/>
              <a:buChar char="●"/>
            </a:pPr>
            <a:r>
              <a:rPr lang="en"/>
              <a:t>The left and right subtrees are binary trees</a:t>
            </a:r>
            <a:endParaRPr/>
          </a:p>
          <a:p>
            <a:pPr marL="457200" lvl="0" indent="-342900" algn="l" rtl="0">
              <a:lnSpc>
                <a:spcPct val="115000"/>
              </a:lnSpc>
              <a:spcBef>
                <a:spcPts val="0"/>
              </a:spcBef>
              <a:spcAft>
                <a:spcPts val="0"/>
              </a:spcAft>
              <a:buSzPts val="1800"/>
              <a:buChar char="●"/>
            </a:pPr>
            <a:r>
              <a:rPr lang="en"/>
              <a:t>All keys belong to a total order (no two different keys can be considered equal)</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Search Trees (BST)</a:t>
            </a:r>
            <a:endParaRPr/>
          </a:p>
        </p:txBody>
      </p:sp>
      <p:sp>
        <p:nvSpPr>
          <p:cNvPr id="772" name="Google Shape;772;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It is a binary tree with the following properties:</a:t>
            </a:r>
            <a:endParaRPr/>
          </a:p>
          <a:p>
            <a:pPr marL="457200" lvl="0" indent="-342900" algn="l" rtl="0">
              <a:lnSpc>
                <a:spcPct val="115000"/>
              </a:lnSpc>
              <a:spcBef>
                <a:spcPts val="1600"/>
              </a:spcBef>
              <a:spcAft>
                <a:spcPts val="0"/>
              </a:spcAft>
              <a:buSzPts val="1800"/>
              <a:buChar char="●"/>
            </a:pPr>
            <a:r>
              <a:rPr lang="en"/>
              <a:t>A node’s left </a:t>
            </a:r>
            <a:r>
              <a:rPr lang="en" b="1">
                <a:solidFill>
                  <a:srgbClr val="FF0000"/>
                </a:solidFill>
              </a:rPr>
              <a:t>subtree</a:t>
            </a:r>
            <a:r>
              <a:rPr lang="en"/>
              <a:t> contains nodes strictly less than the node’s key</a:t>
            </a:r>
            <a:endParaRPr/>
          </a:p>
          <a:p>
            <a:pPr marL="457200" lvl="0" indent="-342900" algn="l" rtl="0">
              <a:lnSpc>
                <a:spcPct val="115000"/>
              </a:lnSpc>
              <a:spcBef>
                <a:spcPts val="0"/>
              </a:spcBef>
              <a:spcAft>
                <a:spcPts val="0"/>
              </a:spcAft>
              <a:buSzPts val="1800"/>
              <a:buChar char="●"/>
            </a:pPr>
            <a:r>
              <a:rPr lang="en"/>
              <a:t>A node’s right </a:t>
            </a:r>
            <a:r>
              <a:rPr lang="en" b="1">
                <a:solidFill>
                  <a:srgbClr val="FF0000"/>
                </a:solidFill>
              </a:rPr>
              <a:t>subtree</a:t>
            </a:r>
            <a:r>
              <a:rPr lang="en"/>
              <a:t> contains nodes strictly greater than the node’s key</a:t>
            </a:r>
            <a:endParaRPr/>
          </a:p>
          <a:p>
            <a:pPr marL="457200" lvl="0" indent="-342900" algn="l" rtl="0">
              <a:lnSpc>
                <a:spcPct val="115000"/>
              </a:lnSpc>
              <a:spcBef>
                <a:spcPts val="0"/>
              </a:spcBef>
              <a:spcAft>
                <a:spcPts val="0"/>
              </a:spcAft>
              <a:buSzPts val="1800"/>
              <a:buChar char="●"/>
            </a:pPr>
            <a:r>
              <a:rPr lang="en"/>
              <a:t>The left and right subtrees are binary trees</a:t>
            </a:r>
            <a:endParaRPr/>
          </a:p>
          <a:p>
            <a:pPr marL="457200" lvl="0" indent="-342900" algn="l" rtl="0">
              <a:lnSpc>
                <a:spcPct val="115000"/>
              </a:lnSpc>
              <a:spcBef>
                <a:spcPts val="0"/>
              </a:spcBef>
              <a:spcAft>
                <a:spcPts val="0"/>
              </a:spcAft>
              <a:buSzPts val="1800"/>
              <a:buChar char="●"/>
            </a:pPr>
            <a:r>
              <a:rPr lang="en"/>
              <a:t>All keys belong to a total order (no two different keys can be considered equal)</a:t>
            </a:r>
            <a:endParaRPr/>
          </a:p>
          <a:p>
            <a:pPr marL="0" lvl="0" indent="0" algn="l" rtl="0">
              <a:lnSpc>
                <a:spcPct val="115000"/>
              </a:lnSpc>
              <a:spcBef>
                <a:spcPts val="1600"/>
              </a:spcBef>
              <a:spcAft>
                <a:spcPts val="0"/>
              </a:spcAft>
              <a:buSzPts val="1800"/>
              <a:buNone/>
            </a:pPr>
            <a:endParaRPr/>
          </a:p>
          <a:p>
            <a:pPr marL="0" lvl="0" indent="0" algn="just" rtl="0">
              <a:lnSpc>
                <a:spcPct val="115000"/>
              </a:lnSpc>
              <a:spcBef>
                <a:spcPts val="1600"/>
              </a:spcBef>
              <a:spcAft>
                <a:spcPts val="1600"/>
              </a:spcAft>
              <a:buSzPts val="1800"/>
              <a:buNone/>
            </a:pPr>
            <a:r>
              <a:rPr lang="en">
                <a:solidFill>
                  <a:srgbClr val="FF0000"/>
                </a:solidFill>
              </a:rPr>
              <a:t>Common mistake: Thinking that only the </a:t>
            </a:r>
            <a:r>
              <a:rPr lang="en" u="sng">
                <a:solidFill>
                  <a:srgbClr val="FF0000"/>
                </a:solidFill>
              </a:rPr>
              <a:t>direct</a:t>
            </a:r>
            <a:r>
              <a:rPr lang="en">
                <a:solidFill>
                  <a:srgbClr val="FF0000"/>
                </a:solidFill>
              </a:rPr>
              <a:t> left/right child have to be less/greater. It is ALL the nodes in the left/right SUBTREE</a:t>
            </a:r>
            <a:endParaRPr>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Binary Search Trees (BST)</a:t>
            </a:r>
            <a:endParaRPr/>
          </a:p>
        </p:txBody>
      </p:sp>
      <p:sp>
        <p:nvSpPr>
          <p:cNvPr id="778" name="Google Shape;778;p35"/>
          <p:cNvSpPr/>
          <p:nvPr/>
        </p:nvSpPr>
        <p:spPr>
          <a:xfrm>
            <a:off x="4273500" y="1564413"/>
            <a:ext cx="597000" cy="597000"/>
          </a:xfrm>
          <a:prstGeom prst="ellipse">
            <a:avLst/>
          </a:prstGeom>
          <a:solidFill>
            <a:srgbClr val="EEEEEE"/>
          </a:solidFill>
          <a:ln w="28575"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0097A7"/>
                </a:solidFill>
                <a:latin typeface="Arial"/>
                <a:ea typeface="Arial"/>
                <a:cs typeface="Arial"/>
                <a:sym typeface="Arial"/>
              </a:rPr>
              <a:t>x</a:t>
            </a:r>
            <a:endParaRPr sz="2400" b="0" i="0" u="none" strike="noStrike" cap="none">
              <a:solidFill>
                <a:srgbClr val="0097A7"/>
              </a:solidFill>
              <a:latin typeface="Arial"/>
              <a:ea typeface="Arial"/>
              <a:cs typeface="Arial"/>
              <a:sym typeface="Arial"/>
            </a:endParaRPr>
          </a:p>
        </p:txBody>
      </p:sp>
      <p:sp>
        <p:nvSpPr>
          <p:cNvPr id="779" name="Google Shape;779;p35"/>
          <p:cNvSpPr/>
          <p:nvPr/>
        </p:nvSpPr>
        <p:spPr>
          <a:xfrm>
            <a:off x="3015900" y="2678625"/>
            <a:ext cx="1257600" cy="1478700"/>
          </a:xfrm>
          <a:prstGeom prst="triangle">
            <a:avLst>
              <a:gd name="adj" fmla="val 50000"/>
            </a:avLst>
          </a:prstGeom>
          <a:solidFill>
            <a:srgbClr val="EEEEEE"/>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6AA84F"/>
                </a:solidFill>
                <a:latin typeface="Consolas"/>
                <a:ea typeface="Consolas"/>
                <a:cs typeface="Consolas"/>
                <a:sym typeface="Consolas"/>
              </a:rPr>
              <a:t>&lt;x</a:t>
            </a:r>
            <a:endParaRPr sz="1800" b="1" i="0" u="none" strike="noStrike" cap="none">
              <a:solidFill>
                <a:srgbClr val="6AA84F"/>
              </a:solidFill>
              <a:latin typeface="Consolas"/>
              <a:ea typeface="Consolas"/>
              <a:cs typeface="Consolas"/>
              <a:sym typeface="Consolas"/>
            </a:endParaRPr>
          </a:p>
        </p:txBody>
      </p:sp>
      <p:sp>
        <p:nvSpPr>
          <p:cNvPr id="780" name="Google Shape;780;p35"/>
          <p:cNvSpPr/>
          <p:nvPr/>
        </p:nvSpPr>
        <p:spPr>
          <a:xfrm>
            <a:off x="4870500" y="2678625"/>
            <a:ext cx="1257600" cy="1478700"/>
          </a:xfrm>
          <a:prstGeom prst="triangle">
            <a:avLst>
              <a:gd name="adj" fmla="val 50000"/>
            </a:avLst>
          </a:prstGeom>
          <a:solidFill>
            <a:srgbClr val="EEEEEE"/>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980000"/>
                </a:solidFill>
                <a:latin typeface="Consolas"/>
                <a:ea typeface="Consolas"/>
                <a:cs typeface="Consolas"/>
                <a:sym typeface="Consolas"/>
              </a:rPr>
              <a:t>&gt;x</a:t>
            </a:r>
            <a:endParaRPr sz="1800" b="0" i="0" u="none" strike="noStrike" cap="none">
              <a:solidFill>
                <a:srgbClr val="980000"/>
              </a:solidFill>
              <a:latin typeface="Consolas"/>
              <a:ea typeface="Consolas"/>
              <a:cs typeface="Consolas"/>
              <a:sym typeface="Consolas"/>
            </a:endParaRPr>
          </a:p>
        </p:txBody>
      </p:sp>
      <p:cxnSp>
        <p:nvCxnSpPr>
          <p:cNvPr id="781" name="Google Shape;781;p35"/>
          <p:cNvCxnSpPr>
            <a:stCxn id="778" idx="4"/>
            <a:endCxn id="779" idx="0"/>
          </p:cNvCxnSpPr>
          <p:nvPr/>
        </p:nvCxnSpPr>
        <p:spPr>
          <a:xfrm flipH="1">
            <a:off x="3644700" y="2161413"/>
            <a:ext cx="927300" cy="517200"/>
          </a:xfrm>
          <a:prstGeom prst="straightConnector1">
            <a:avLst/>
          </a:prstGeom>
          <a:noFill/>
          <a:ln w="28575" cap="flat" cmpd="sng">
            <a:solidFill>
              <a:srgbClr val="6AA84F"/>
            </a:solidFill>
            <a:prstDash val="solid"/>
            <a:round/>
            <a:headEnd type="none" w="sm" len="sm"/>
            <a:tailEnd type="none" w="sm" len="sm"/>
          </a:ln>
        </p:spPr>
      </p:cxnSp>
      <p:cxnSp>
        <p:nvCxnSpPr>
          <p:cNvPr id="782" name="Google Shape;782;p35"/>
          <p:cNvCxnSpPr>
            <a:stCxn id="778" idx="4"/>
            <a:endCxn id="780" idx="0"/>
          </p:cNvCxnSpPr>
          <p:nvPr/>
        </p:nvCxnSpPr>
        <p:spPr>
          <a:xfrm>
            <a:off x="4572000" y="2161413"/>
            <a:ext cx="927300" cy="517200"/>
          </a:xfrm>
          <a:prstGeom prst="straightConnector1">
            <a:avLst/>
          </a:prstGeom>
          <a:noFill/>
          <a:ln w="28575" cap="flat" cmpd="sng">
            <a:solidFill>
              <a:srgbClr val="98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cxnSp>
        <p:nvCxnSpPr>
          <p:cNvPr id="787" name="Google Shape;787;p36"/>
          <p:cNvCxnSpPr>
            <a:stCxn id="788" idx="4"/>
            <a:endCxn id="789"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790" name="Google Shape;790;p36"/>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791" name="Google Shape;791;p36"/>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92" name="Google Shape;792;p36"/>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93" name="Google Shape;793;p36"/>
          <p:cNvCxnSpPr>
            <a:stCxn id="792" idx="4"/>
            <a:endCxn id="790"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794" name="Google Shape;794;p36"/>
          <p:cNvCxnSpPr>
            <a:stCxn id="792" idx="4"/>
            <a:endCxn id="791"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789" name="Google Shape;789;p36"/>
          <p:cNvSpPr/>
          <p:nvPr/>
        </p:nvSpPr>
        <p:spPr>
          <a:xfrm>
            <a:off x="4986380"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795" name="Google Shape;795;p36"/>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796" name="Google Shape;796;p36"/>
          <p:cNvCxnSpPr>
            <a:stCxn id="789" idx="4"/>
            <a:endCxn id="795"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788" name="Google Shape;788;p36"/>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797" name="Google Shape;797;p36"/>
          <p:cNvCxnSpPr>
            <a:stCxn id="788" idx="4"/>
            <a:endCxn id="792"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798" name="Google Shape;798;p36"/>
          <p:cNvSpPr/>
          <p:nvPr/>
        </p:nvSpPr>
        <p:spPr>
          <a:xfrm>
            <a:off x="5214975" y="29116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799" name="Google Shape;799;p36"/>
          <p:cNvCxnSpPr>
            <a:stCxn id="795" idx="4"/>
            <a:endCxn id="798" idx="0"/>
          </p:cNvCxnSpPr>
          <p:nvPr/>
        </p:nvCxnSpPr>
        <p:spPr>
          <a:xfrm flipH="1">
            <a:off x="5433961" y="2739907"/>
            <a:ext cx="384000" cy="171900"/>
          </a:xfrm>
          <a:prstGeom prst="straightConnector1">
            <a:avLst/>
          </a:prstGeom>
          <a:noFill/>
          <a:ln w="28575" cap="flat" cmpd="sng">
            <a:solidFill>
              <a:srgbClr val="6AA84F"/>
            </a:solidFill>
            <a:prstDash val="solid"/>
            <a:round/>
            <a:headEnd type="none" w="sm" len="sm"/>
            <a:tailEnd type="triangle" w="med" len="med"/>
          </a:ln>
        </p:spPr>
      </p:cxnSp>
      <p:sp>
        <p:nvSpPr>
          <p:cNvPr id="800" name="Google Shape;800;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37"/>
          <p:cNvGrpSpPr/>
          <p:nvPr/>
        </p:nvGrpSpPr>
        <p:grpSpPr>
          <a:xfrm>
            <a:off x="1917150" y="3748825"/>
            <a:ext cx="5309701" cy="1354225"/>
            <a:chOff x="1917150" y="3703800"/>
            <a:chExt cx="5309701" cy="1354225"/>
          </a:xfrm>
        </p:grpSpPr>
        <p:pic>
          <p:nvPicPr>
            <p:cNvPr id="806" name="Google Shape;806;p37"/>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807" name="Google Shape;807;p3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NO! Compare these two nodes and notice that 7 belongs to the right subtree of 8</a:t>
              </a:r>
              <a:endParaRPr sz="1400" b="0" i="0" u="none" strike="noStrike" cap="none">
                <a:solidFill>
                  <a:srgbClr val="000000"/>
                </a:solidFill>
                <a:latin typeface="Consolas"/>
                <a:ea typeface="Consolas"/>
                <a:cs typeface="Consolas"/>
                <a:sym typeface="Consolas"/>
              </a:endParaRPr>
            </a:p>
          </p:txBody>
        </p:sp>
        <p:sp>
          <p:nvSpPr>
            <p:cNvPr id="808" name="Google Shape;808;p3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1</a:t>
              </a:r>
              <a:endParaRPr sz="1400" b="0" i="0" u="none" strike="noStrike" cap="none">
                <a:solidFill>
                  <a:srgbClr val="000000"/>
                </a:solidFill>
                <a:latin typeface="Arial"/>
                <a:ea typeface="Arial"/>
                <a:cs typeface="Arial"/>
                <a:sym typeface="Arial"/>
              </a:endParaRPr>
            </a:p>
          </p:txBody>
        </p:sp>
      </p:grpSp>
      <p:cxnSp>
        <p:nvCxnSpPr>
          <p:cNvPr id="809" name="Google Shape;809;p37"/>
          <p:cNvCxnSpPr>
            <a:stCxn id="810" idx="4"/>
            <a:endCxn id="811"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812" name="Google Shape;812;p37"/>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813" name="Google Shape;813;p37"/>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14" name="Google Shape;814;p37"/>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15" name="Google Shape;815;p37"/>
          <p:cNvCxnSpPr>
            <a:stCxn id="814" idx="4"/>
            <a:endCxn id="812"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816" name="Google Shape;816;p37"/>
          <p:cNvCxnSpPr>
            <a:stCxn id="814" idx="4"/>
            <a:endCxn id="813"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811" name="Google Shape;811;p37"/>
          <p:cNvSpPr/>
          <p:nvPr/>
        </p:nvSpPr>
        <p:spPr>
          <a:xfrm>
            <a:off x="4986380" y="169234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817" name="Google Shape;817;p37"/>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818" name="Google Shape;818;p37"/>
          <p:cNvCxnSpPr>
            <a:stCxn id="811" idx="4"/>
            <a:endCxn id="817"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810" name="Google Shape;810;p37"/>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819" name="Google Shape;819;p37"/>
          <p:cNvCxnSpPr>
            <a:stCxn id="810" idx="4"/>
            <a:endCxn id="814"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820" name="Google Shape;820;p37"/>
          <p:cNvSpPr/>
          <p:nvPr/>
        </p:nvSpPr>
        <p:spPr>
          <a:xfrm>
            <a:off x="5214975" y="291168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821" name="Google Shape;821;p37"/>
          <p:cNvCxnSpPr>
            <a:stCxn id="817" idx="4"/>
            <a:endCxn id="820" idx="0"/>
          </p:cNvCxnSpPr>
          <p:nvPr/>
        </p:nvCxnSpPr>
        <p:spPr>
          <a:xfrm flipH="1">
            <a:off x="5433961" y="2739907"/>
            <a:ext cx="384000" cy="171900"/>
          </a:xfrm>
          <a:prstGeom prst="straightConnector1">
            <a:avLst/>
          </a:prstGeom>
          <a:noFill/>
          <a:ln w="28575" cap="flat" cmpd="sng">
            <a:solidFill>
              <a:srgbClr val="6AA84F"/>
            </a:solidFill>
            <a:prstDash val="solid"/>
            <a:round/>
            <a:headEnd type="none" w="sm" len="sm"/>
            <a:tailEnd type="triangle" w="med" len="med"/>
          </a:ln>
        </p:spPr>
      </p:cxnSp>
      <p:sp>
        <p:nvSpPr>
          <p:cNvPr id="822" name="Google Shape;82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827" name="Google Shape;827;p38"/>
          <p:cNvGrpSpPr/>
          <p:nvPr/>
        </p:nvGrpSpPr>
        <p:grpSpPr>
          <a:xfrm>
            <a:off x="1917150" y="3748825"/>
            <a:ext cx="5309701" cy="1354225"/>
            <a:chOff x="1917150" y="3703800"/>
            <a:chExt cx="5309701" cy="1354225"/>
          </a:xfrm>
        </p:grpSpPr>
        <p:pic>
          <p:nvPicPr>
            <p:cNvPr id="828" name="Google Shape;828;p38"/>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829" name="Google Shape;829;p3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FF0000"/>
                  </a:solidFill>
                  <a:latin typeface="Consolas"/>
                  <a:ea typeface="Consolas"/>
                  <a:cs typeface="Consolas"/>
                  <a:sym typeface="Consolas"/>
                </a:rPr>
                <a:t>If you were to (wrongly) use the idea that </a:t>
              </a:r>
              <a:r>
                <a:rPr lang="en" sz="1300" b="0" i="1" u="none" strike="noStrike" cap="none">
                  <a:solidFill>
                    <a:srgbClr val="FF0000"/>
                  </a:solidFill>
                  <a:latin typeface="Consolas"/>
                  <a:ea typeface="Consolas"/>
                  <a:cs typeface="Consolas"/>
                  <a:sym typeface="Consolas"/>
                </a:rPr>
                <a:t>only</a:t>
              </a:r>
              <a:r>
                <a:rPr lang="en" sz="1300" b="0" i="0" u="none" strike="noStrike" cap="none">
                  <a:solidFill>
                    <a:srgbClr val="FF0000"/>
                  </a:solidFill>
                  <a:latin typeface="Consolas"/>
                  <a:ea typeface="Consolas"/>
                  <a:cs typeface="Consolas"/>
                  <a:sym typeface="Consolas"/>
                </a:rPr>
                <a:t> the </a:t>
              </a:r>
              <a:r>
                <a:rPr lang="en" sz="1300" b="0" i="1" u="none" strike="noStrike" cap="none">
                  <a:solidFill>
                    <a:srgbClr val="FF0000"/>
                  </a:solidFill>
                  <a:latin typeface="Consolas"/>
                  <a:ea typeface="Consolas"/>
                  <a:cs typeface="Consolas"/>
                  <a:sym typeface="Consolas"/>
                </a:rPr>
                <a:t>direct left/right childs</a:t>
              </a:r>
              <a:r>
                <a:rPr lang="en" sz="1300" b="0" i="0" u="none" strike="noStrike" cap="none">
                  <a:solidFill>
                    <a:srgbClr val="FF0000"/>
                  </a:solidFill>
                  <a:latin typeface="Consolas"/>
                  <a:ea typeface="Consolas"/>
                  <a:cs typeface="Consolas"/>
                  <a:sym typeface="Consolas"/>
                </a:rPr>
                <a:t> have to be smaller/greater, then this fits. BUT THIS IS NOT A BST</a:t>
              </a:r>
              <a:endParaRPr sz="1300" b="0" i="0" u="none" strike="noStrike" cap="none">
                <a:solidFill>
                  <a:srgbClr val="FF0000"/>
                </a:solidFill>
                <a:latin typeface="Consolas"/>
                <a:ea typeface="Consolas"/>
                <a:cs typeface="Consolas"/>
                <a:sym typeface="Consolas"/>
              </a:endParaRPr>
            </a:p>
          </p:txBody>
        </p:sp>
        <p:sp>
          <p:nvSpPr>
            <p:cNvPr id="830" name="Google Shape;830;p3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1</a:t>
              </a:r>
              <a:endParaRPr sz="1400" b="0" i="0" u="none" strike="noStrike" cap="none">
                <a:solidFill>
                  <a:srgbClr val="000000"/>
                </a:solidFill>
                <a:latin typeface="Arial"/>
                <a:ea typeface="Arial"/>
                <a:cs typeface="Arial"/>
                <a:sym typeface="Arial"/>
              </a:endParaRPr>
            </a:p>
          </p:txBody>
        </p:sp>
      </p:grpSp>
      <p:cxnSp>
        <p:nvCxnSpPr>
          <p:cNvPr id="831" name="Google Shape;831;p38"/>
          <p:cNvCxnSpPr>
            <a:stCxn id="832" idx="4"/>
            <a:endCxn id="833"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834" name="Google Shape;834;p38"/>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835" name="Google Shape;835;p38"/>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36" name="Google Shape;836;p38"/>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37" name="Google Shape;837;p38"/>
          <p:cNvCxnSpPr>
            <a:stCxn id="836" idx="4"/>
            <a:endCxn id="834"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838" name="Google Shape;838;p38"/>
          <p:cNvCxnSpPr>
            <a:stCxn id="836" idx="4"/>
            <a:endCxn id="835"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833" name="Google Shape;833;p38"/>
          <p:cNvSpPr/>
          <p:nvPr/>
        </p:nvSpPr>
        <p:spPr>
          <a:xfrm>
            <a:off x="4986380" y="1692345"/>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839" name="Google Shape;839;p38"/>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840" name="Google Shape;840;p38"/>
          <p:cNvCxnSpPr>
            <a:stCxn id="833" idx="4"/>
            <a:endCxn id="839"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832" name="Google Shape;832;p38"/>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841" name="Google Shape;841;p38"/>
          <p:cNvCxnSpPr>
            <a:stCxn id="832" idx="4"/>
            <a:endCxn id="836"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842" name="Google Shape;842;p38"/>
          <p:cNvSpPr/>
          <p:nvPr/>
        </p:nvSpPr>
        <p:spPr>
          <a:xfrm>
            <a:off x="5214975" y="2911682"/>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843" name="Google Shape;843;p38"/>
          <p:cNvCxnSpPr>
            <a:stCxn id="839" idx="4"/>
            <a:endCxn id="842" idx="0"/>
          </p:cNvCxnSpPr>
          <p:nvPr/>
        </p:nvCxnSpPr>
        <p:spPr>
          <a:xfrm flipH="1">
            <a:off x="5433961" y="2739907"/>
            <a:ext cx="384000" cy="171900"/>
          </a:xfrm>
          <a:prstGeom prst="straightConnector1">
            <a:avLst/>
          </a:prstGeom>
          <a:noFill/>
          <a:ln w="28575" cap="flat" cmpd="sng">
            <a:solidFill>
              <a:srgbClr val="6AA84F"/>
            </a:solidFill>
            <a:prstDash val="solid"/>
            <a:round/>
            <a:headEnd type="none" w="sm" len="sm"/>
            <a:tailEnd type="triangle" w="med" len="med"/>
          </a:ln>
        </p:spPr>
      </p:cxnSp>
      <p:sp>
        <p:nvSpPr>
          <p:cNvPr id="844" name="Google Shape;844;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cxnSp>
        <p:nvCxnSpPr>
          <p:cNvPr id="849" name="Google Shape;849;p39"/>
          <p:cNvCxnSpPr>
            <a:stCxn id="850" idx="4"/>
            <a:endCxn id="851"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852" name="Google Shape;852;p39"/>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853" name="Google Shape;853;p39"/>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nvGrpSpPr>
          <p:cNvPr id="854" name="Google Shape;854;p39"/>
          <p:cNvGrpSpPr/>
          <p:nvPr/>
        </p:nvGrpSpPr>
        <p:grpSpPr>
          <a:xfrm>
            <a:off x="1917150" y="3748825"/>
            <a:ext cx="5309701" cy="1354225"/>
            <a:chOff x="1917150" y="3703800"/>
            <a:chExt cx="5309701" cy="1354225"/>
          </a:xfrm>
        </p:grpSpPr>
        <p:pic>
          <p:nvPicPr>
            <p:cNvPr id="855" name="Google Shape;855;p39"/>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856" name="Google Shape;856;p3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Is this a BST?</a:t>
              </a:r>
              <a:endParaRPr sz="1400" b="0" i="0" u="none" strike="noStrike" cap="none">
                <a:solidFill>
                  <a:srgbClr val="B7B7B7"/>
                </a:solidFill>
                <a:latin typeface="Consolas"/>
                <a:ea typeface="Consolas"/>
                <a:cs typeface="Consolas"/>
                <a:sym typeface="Consolas"/>
              </a:endParaRPr>
            </a:p>
          </p:txBody>
        </p:sp>
        <p:sp>
          <p:nvSpPr>
            <p:cNvPr id="857" name="Google Shape;857;p3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2</a:t>
              </a:r>
              <a:endParaRPr sz="1400" b="0" i="0" u="none" strike="noStrike" cap="none">
                <a:solidFill>
                  <a:srgbClr val="000000"/>
                </a:solidFill>
                <a:latin typeface="Arial"/>
                <a:ea typeface="Arial"/>
                <a:cs typeface="Arial"/>
                <a:sym typeface="Arial"/>
              </a:endParaRPr>
            </a:p>
          </p:txBody>
        </p:sp>
      </p:grpSp>
      <p:sp>
        <p:nvSpPr>
          <p:cNvPr id="858" name="Google Shape;858;p39"/>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59" name="Google Shape;859;p39"/>
          <p:cNvCxnSpPr>
            <a:stCxn id="858" idx="4"/>
            <a:endCxn id="852"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860" name="Google Shape;860;p39"/>
          <p:cNvCxnSpPr>
            <a:stCxn id="858" idx="4"/>
            <a:endCxn id="853"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851" name="Google Shape;851;p39"/>
          <p:cNvSpPr/>
          <p:nvPr/>
        </p:nvSpPr>
        <p:spPr>
          <a:xfrm>
            <a:off x="4986380" y="1692345"/>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861" name="Google Shape;861;p39"/>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862" name="Google Shape;862;p39"/>
          <p:cNvCxnSpPr>
            <a:stCxn id="851" idx="4"/>
            <a:endCxn id="861"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850" name="Google Shape;850;p39"/>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863" name="Google Shape;863;p39"/>
          <p:cNvCxnSpPr>
            <a:stCxn id="850" idx="4"/>
            <a:endCxn id="858"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864" name="Google Shape;864;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1917150" y="3748825"/>
            <a:ext cx="5309701" cy="1354225"/>
            <a:chOff x="1917150" y="3703800"/>
            <a:chExt cx="5309701" cy="1354225"/>
          </a:xfrm>
        </p:grpSpPr>
        <p:pic>
          <p:nvPicPr>
            <p:cNvPr id="870" name="Google Shape;870;p40"/>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871" name="Google Shape;871;p4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If you “drop” every node and it appears like a sorted sequence, then it is a BST</a:t>
              </a:r>
              <a:endParaRPr sz="1400" b="0" i="0" u="none" strike="noStrike" cap="none">
                <a:solidFill>
                  <a:srgbClr val="000000"/>
                </a:solidFill>
                <a:latin typeface="Consolas"/>
                <a:ea typeface="Consolas"/>
                <a:cs typeface="Consolas"/>
                <a:sym typeface="Consolas"/>
              </a:endParaRPr>
            </a:p>
          </p:txBody>
        </p:sp>
        <p:sp>
          <p:nvSpPr>
            <p:cNvPr id="872" name="Google Shape;872;p4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#LIFEHACKS</a:t>
              </a:r>
              <a:endParaRPr sz="1400" b="0" i="0" u="none" strike="noStrike" cap="none">
                <a:solidFill>
                  <a:srgbClr val="000000"/>
                </a:solidFill>
                <a:latin typeface="Arial"/>
                <a:ea typeface="Arial"/>
                <a:cs typeface="Arial"/>
                <a:sym typeface="Arial"/>
              </a:endParaRPr>
            </a:p>
          </p:txBody>
        </p:sp>
      </p:grpSp>
      <p:cxnSp>
        <p:nvCxnSpPr>
          <p:cNvPr id="873" name="Google Shape;873;p40"/>
          <p:cNvCxnSpPr>
            <a:stCxn id="874" idx="4"/>
            <a:endCxn id="875" idx="0"/>
          </p:cNvCxnSpPr>
          <p:nvPr/>
        </p:nvCxnSpPr>
        <p:spPr>
          <a:xfrm>
            <a:off x="4572009" y="1252075"/>
            <a:ext cx="633300" cy="440400"/>
          </a:xfrm>
          <a:prstGeom prst="straightConnector1">
            <a:avLst/>
          </a:prstGeom>
          <a:noFill/>
          <a:ln w="28575" cap="flat" cmpd="sng">
            <a:solidFill>
              <a:srgbClr val="E6B8AF"/>
            </a:solidFill>
            <a:prstDash val="solid"/>
            <a:round/>
            <a:headEnd type="none" w="sm" len="sm"/>
            <a:tailEnd type="triangle" w="med" len="med"/>
          </a:ln>
        </p:spPr>
      </p:cxnSp>
      <p:sp>
        <p:nvSpPr>
          <p:cNvPr id="876" name="Google Shape;876;p40"/>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877" name="Google Shape;877;p40"/>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878" name="Google Shape;878;p40"/>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cxnSp>
        <p:nvCxnSpPr>
          <p:cNvPr id="879" name="Google Shape;879;p40"/>
          <p:cNvCxnSpPr>
            <a:stCxn id="878" idx="4"/>
            <a:endCxn id="876" idx="0"/>
          </p:cNvCxnSpPr>
          <p:nvPr/>
        </p:nvCxnSpPr>
        <p:spPr>
          <a:xfrm flipH="1">
            <a:off x="3478459" y="2130345"/>
            <a:ext cx="455100" cy="171600"/>
          </a:xfrm>
          <a:prstGeom prst="straightConnector1">
            <a:avLst/>
          </a:prstGeom>
          <a:noFill/>
          <a:ln w="28575" cap="flat" cmpd="sng">
            <a:solidFill>
              <a:srgbClr val="D9EAD3"/>
            </a:solidFill>
            <a:prstDash val="solid"/>
            <a:round/>
            <a:headEnd type="none" w="sm" len="sm"/>
            <a:tailEnd type="triangle" w="med" len="med"/>
          </a:ln>
        </p:spPr>
      </p:cxnSp>
      <p:cxnSp>
        <p:nvCxnSpPr>
          <p:cNvPr id="880" name="Google Shape;880;p40"/>
          <p:cNvCxnSpPr>
            <a:stCxn id="878" idx="4"/>
            <a:endCxn id="877" idx="0"/>
          </p:cNvCxnSpPr>
          <p:nvPr/>
        </p:nvCxnSpPr>
        <p:spPr>
          <a:xfrm>
            <a:off x="3933559" y="2130345"/>
            <a:ext cx="486000" cy="171600"/>
          </a:xfrm>
          <a:prstGeom prst="straightConnector1">
            <a:avLst/>
          </a:prstGeom>
          <a:noFill/>
          <a:ln w="28575" cap="flat" cmpd="sng">
            <a:solidFill>
              <a:srgbClr val="E6B8AF"/>
            </a:solidFill>
            <a:prstDash val="solid"/>
            <a:round/>
            <a:headEnd type="none" w="sm" len="sm"/>
            <a:tailEnd type="triangle" w="med" len="med"/>
          </a:ln>
        </p:spPr>
      </p:cxnSp>
      <p:sp>
        <p:nvSpPr>
          <p:cNvPr id="875" name="Google Shape;875;p40"/>
          <p:cNvSpPr/>
          <p:nvPr/>
        </p:nvSpPr>
        <p:spPr>
          <a:xfrm>
            <a:off x="4986380" y="1692345"/>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881" name="Google Shape;881;p40"/>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a:t>
            </a:r>
            <a:endParaRPr sz="1400" b="0" i="0" u="none" strike="noStrike" cap="none">
              <a:solidFill>
                <a:srgbClr val="B7B7B7"/>
              </a:solidFill>
              <a:latin typeface="Arial"/>
              <a:ea typeface="Arial"/>
              <a:cs typeface="Arial"/>
              <a:sym typeface="Arial"/>
            </a:endParaRPr>
          </a:p>
        </p:txBody>
      </p:sp>
      <p:cxnSp>
        <p:nvCxnSpPr>
          <p:cNvPr id="882" name="Google Shape;882;p40"/>
          <p:cNvCxnSpPr>
            <a:stCxn id="875" idx="4"/>
            <a:endCxn id="881" idx="0"/>
          </p:cNvCxnSpPr>
          <p:nvPr/>
        </p:nvCxnSpPr>
        <p:spPr>
          <a:xfrm>
            <a:off x="5205380" y="2130345"/>
            <a:ext cx="612600" cy="171600"/>
          </a:xfrm>
          <a:prstGeom prst="straightConnector1">
            <a:avLst/>
          </a:prstGeom>
          <a:noFill/>
          <a:ln w="28575" cap="flat" cmpd="sng">
            <a:solidFill>
              <a:srgbClr val="E6B8AF"/>
            </a:solidFill>
            <a:prstDash val="solid"/>
            <a:round/>
            <a:headEnd type="none" w="sm" len="sm"/>
            <a:tailEnd type="triangle" w="med" len="med"/>
          </a:ln>
        </p:spPr>
      </p:cxnSp>
      <p:sp>
        <p:nvSpPr>
          <p:cNvPr id="874" name="Google Shape;874;p40"/>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a:t>
            </a:r>
            <a:endParaRPr sz="1400" b="0" i="0" u="none" strike="noStrike" cap="none">
              <a:solidFill>
                <a:srgbClr val="B7B7B7"/>
              </a:solidFill>
              <a:latin typeface="Arial"/>
              <a:ea typeface="Arial"/>
              <a:cs typeface="Arial"/>
              <a:sym typeface="Arial"/>
            </a:endParaRPr>
          </a:p>
        </p:txBody>
      </p:sp>
      <p:cxnSp>
        <p:nvCxnSpPr>
          <p:cNvPr id="883" name="Google Shape;883;p40"/>
          <p:cNvCxnSpPr>
            <a:stCxn id="874" idx="4"/>
            <a:endCxn id="878" idx="0"/>
          </p:cNvCxnSpPr>
          <p:nvPr/>
        </p:nvCxnSpPr>
        <p:spPr>
          <a:xfrm flipH="1">
            <a:off x="3933609" y="1252075"/>
            <a:ext cx="638400" cy="440400"/>
          </a:xfrm>
          <a:prstGeom prst="straightConnector1">
            <a:avLst/>
          </a:prstGeom>
          <a:noFill/>
          <a:ln w="28575" cap="flat" cmpd="sng">
            <a:solidFill>
              <a:srgbClr val="D9EAD3"/>
            </a:solidFill>
            <a:prstDash val="solid"/>
            <a:round/>
            <a:headEnd type="none" w="sm" len="sm"/>
            <a:tailEnd type="triangle" w="med" len="med"/>
          </a:ln>
        </p:spPr>
      </p:cxnSp>
      <p:sp>
        <p:nvSpPr>
          <p:cNvPr id="884" name="Google Shape;88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
        <p:nvSpPr>
          <p:cNvPr id="885" name="Google Shape;885;p40"/>
          <p:cNvSpPr/>
          <p:nvPr/>
        </p:nvSpPr>
        <p:spPr>
          <a:xfrm>
            <a:off x="3281450" y="30839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886" name="Google Shape;886;p40"/>
          <p:cNvSpPr/>
          <p:nvPr/>
        </p:nvSpPr>
        <p:spPr>
          <a:xfrm>
            <a:off x="3736559" y="3084020"/>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887" name="Google Shape;887;p40"/>
          <p:cNvSpPr/>
          <p:nvPr/>
        </p:nvSpPr>
        <p:spPr>
          <a:xfrm>
            <a:off x="4174543" y="30839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88" name="Google Shape;888;p40"/>
          <p:cNvSpPr/>
          <p:nvPr/>
        </p:nvSpPr>
        <p:spPr>
          <a:xfrm>
            <a:off x="4612559" y="308402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889" name="Google Shape;889;p40"/>
          <p:cNvSpPr/>
          <p:nvPr/>
        </p:nvSpPr>
        <p:spPr>
          <a:xfrm>
            <a:off x="5067655" y="3084020"/>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890" name="Google Shape;890;p40"/>
          <p:cNvSpPr/>
          <p:nvPr/>
        </p:nvSpPr>
        <p:spPr>
          <a:xfrm>
            <a:off x="5522761" y="308398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891" name="Google Shape;891;p40"/>
          <p:cNvCxnSpPr>
            <a:stCxn id="876" idx="4"/>
            <a:endCxn id="885" idx="0"/>
          </p:cNvCxnSpPr>
          <p:nvPr/>
        </p:nvCxnSpPr>
        <p:spPr>
          <a:xfrm>
            <a:off x="3478450" y="2739907"/>
            <a:ext cx="21900" cy="344100"/>
          </a:xfrm>
          <a:prstGeom prst="straightConnector1">
            <a:avLst/>
          </a:prstGeom>
          <a:noFill/>
          <a:ln w="9525" cap="flat" cmpd="sng">
            <a:solidFill>
              <a:srgbClr val="666666"/>
            </a:solidFill>
            <a:prstDash val="solid"/>
            <a:round/>
            <a:headEnd type="none" w="sm" len="sm"/>
            <a:tailEnd type="triangle" w="med" len="med"/>
          </a:ln>
        </p:spPr>
      </p:cxnSp>
      <p:cxnSp>
        <p:nvCxnSpPr>
          <p:cNvPr id="892" name="Google Shape;892;p40"/>
          <p:cNvCxnSpPr>
            <a:stCxn id="878" idx="4"/>
            <a:endCxn id="886" idx="0"/>
          </p:cNvCxnSpPr>
          <p:nvPr/>
        </p:nvCxnSpPr>
        <p:spPr>
          <a:xfrm>
            <a:off x="3933559" y="2130345"/>
            <a:ext cx="21900" cy="953700"/>
          </a:xfrm>
          <a:prstGeom prst="straightConnector1">
            <a:avLst/>
          </a:prstGeom>
          <a:noFill/>
          <a:ln w="9525" cap="flat" cmpd="sng">
            <a:solidFill>
              <a:srgbClr val="666666"/>
            </a:solidFill>
            <a:prstDash val="solid"/>
            <a:round/>
            <a:headEnd type="none" w="sm" len="sm"/>
            <a:tailEnd type="triangle" w="med" len="med"/>
          </a:ln>
        </p:spPr>
      </p:cxnSp>
      <p:cxnSp>
        <p:nvCxnSpPr>
          <p:cNvPr id="893" name="Google Shape;893;p40"/>
          <p:cNvCxnSpPr>
            <a:stCxn id="877" idx="4"/>
            <a:endCxn id="887" idx="0"/>
          </p:cNvCxnSpPr>
          <p:nvPr/>
        </p:nvCxnSpPr>
        <p:spPr>
          <a:xfrm flipH="1">
            <a:off x="4393493" y="2739907"/>
            <a:ext cx="26100" cy="344100"/>
          </a:xfrm>
          <a:prstGeom prst="straightConnector1">
            <a:avLst/>
          </a:prstGeom>
          <a:noFill/>
          <a:ln w="9525" cap="flat" cmpd="sng">
            <a:solidFill>
              <a:srgbClr val="666666"/>
            </a:solidFill>
            <a:prstDash val="solid"/>
            <a:round/>
            <a:headEnd type="none" w="sm" len="sm"/>
            <a:tailEnd type="triangle" w="med" len="med"/>
          </a:ln>
        </p:spPr>
      </p:cxnSp>
      <p:cxnSp>
        <p:nvCxnSpPr>
          <p:cNvPr id="894" name="Google Shape;894;p40"/>
          <p:cNvCxnSpPr>
            <a:stCxn id="874" idx="4"/>
            <a:endCxn id="888" idx="0"/>
          </p:cNvCxnSpPr>
          <p:nvPr/>
        </p:nvCxnSpPr>
        <p:spPr>
          <a:xfrm>
            <a:off x="4572009" y="1252075"/>
            <a:ext cx="259500" cy="1832100"/>
          </a:xfrm>
          <a:prstGeom prst="straightConnector1">
            <a:avLst/>
          </a:prstGeom>
          <a:noFill/>
          <a:ln w="9525" cap="flat" cmpd="sng">
            <a:solidFill>
              <a:srgbClr val="666666"/>
            </a:solidFill>
            <a:prstDash val="solid"/>
            <a:round/>
            <a:headEnd type="none" w="sm" len="sm"/>
            <a:tailEnd type="triangle" w="med" len="med"/>
          </a:ln>
        </p:spPr>
      </p:cxnSp>
      <p:cxnSp>
        <p:nvCxnSpPr>
          <p:cNvPr id="895" name="Google Shape;895;p40"/>
          <p:cNvCxnSpPr>
            <a:stCxn id="875" idx="4"/>
            <a:endCxn id="889" idx="0"/>
          </p:cNvCxnSpPr>
          <p:nvPr/>
        </p:nvCxnSpPr>
        <p:spPr>
          <a:xfrm>
            <a:off x="5205380" y="2130345"/>
            <a:ext cx="81300" cy="953700"/>
          </a:xfrm>
          <a:prstGeom prst="straightConnector1">
            <a:avLst/>
          </a:prstGeom>
          <a:noFill/>
          <a:ln w="9525" cap="flat" cmpd="sng">
            <a:solidFill>
              <a:srgbClr val="666666"/>
            </a:solidFill>
            <a:prstDash val="solid"/>
            <a:round/>
            <a:headEnd type="none" w="sm" len="sm"/>
            <a:tailEnd type="triangle" w="med" len="med"/>
          </a:ln>
        </p:spPr>
      </p:cxnSp>
      <p:cxnSp>
        <p:nvCxnSpPr>
          <p:cNvPr id="896" name="Google Shape;896;p40"/>
          <p:cNvCxnSpPr>
            <a:stCxn id="881" idx="4"/>
            <a:endCxn id="890" idx="0"/>
          </p:cNvCxnSpPr>
          <p:nvPr/>
        </p:nvCxnSpPr>
        <p:spPr>
          <a:xfrm flipH="1">
            <a:off x="5741761" y="2739907"/>
            <a:ext cx="76200" cy="344100"/>
          </a:xfrm>
          <a:prstGeom prst="straightConnector1">
            <a:avLst/>
          </a:prstGeom>
          <a:noFill/>
          <a:ln w="9525" cap="flat" cmpd="sng">
            <a:solidFill>
              <a:srgbClr val="666666"/>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3925152" y="1844154"/>
            <a:ext cx="646894" cy="323447"/>
            <a:chOff x="3655200" y="2045175"/>
            <a:chExt cx="916800" cy="458400"/>
          </a:xfrm>
        </p:grpSpPr>
        <p:sp>
          <p:nvSpPr>
            <p:cNvPr id="123" name="Google Shape;123;p4"/>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40</a:t>
              </a:r>
              <a:endParaRPr sz="1400" b="0" i="0" u="none" strike="noStrike" cap="none">
                <a:solidFill>
                  <a:srgbClr val="595959"/>
                </a:solidFill>
                <a:latin typeface="Consolas"/>
                <a:ea typeface="Consolas"/>
                <a:cs typeface="Consolas"/>
                <a:sym typeface="Consolas"/>
              </a:endParaRPr>
            </a:p>
          </p:txBody>
        </p:sp>
        <p:sp>
          <p:nvSpPr>
            <p:cNvPr id="124" name="Google Shape;124;p4"/>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22</a:t>
              </a:r>
              <a:endParaRPr sz="1400" b="0" i="0" u="none" strike="noStrike" cap="none">
                <a:solidFill>
                  <a:srgbClr val="595959"/>
                </a:solidFill>
                <a:latin typeface="Consolas"/>
                <a:ea typeface="Consolas"/>
                <a:cs typeface="Consolas"/>
                <a:sym typeface="Consolas"/>
              </a:endParaRPr>
            </a:p>
          </p:txBody>
        </p:sp>
      </p:grpSp>
      <p:grpSp>
        <p:nvGrpSpPr>
          <p:cNvPr id="125" name="Google Shape;125;p4"/>
          <p:cNvGrpSpPr/>
          <p:nvPr/>
        </p:nvGrpSpPr>
        <p:grpSpPr>
          <a:xfrm>
            <a:off x="4895452" y="1844154"/>
            <a:ext cx="646894" cy="323447"/>
            <a:chOff x="3655200" y="2045175"/>
            <a:chExt cx="916800" cy="458400"/>
          </a:xfrm>
        </p:grpSpPr>
        <p:sp>
          <p:nvSpPr>
            <p:cNvPr id="126" name="Google Shape;126;p4"/>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127" name="Google Shape;127;p4"/>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grpSp>
        <p:nvGrpSpPr>
          <p:cNvPr id="128" name="Google Shape;128;p4"/>
          <p:cNvGrpSpPr/>
          <p:nvPr/>
        </p:nvGrpSpPr>
        <p:grpSpPr>
          <a:xfrm>
            <a:off x="2954852" y="1844154"/>
            <a:ext cx="646894" cy="323447"/>
            <a:chOff x="3655200" y="2045175"/>
            <a:chExt cx="916800" cy="458400"/>
          </a:xfrm>
        </p:grpSpPr>
        <p:sp>
          <p:nvSpPr>
            <p:cNvPr id="129" name="Google Shape;129;p4"/>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sp>
          <p:nvSpPr>
            <p:cNvPr id="130" name="Google Shape;130;p4"/>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35</a:t>
              </a:r>
              <a:endParaRPr sz="1400" b="0" i="0" u="none" strike="noStrike" cap="none">
                <a:solidFill>
                  <a:srgbClr val="595959"/>
                </a:solidFill>
                <a:latin typeface="Consolas"/>
                <a:ea typeface="Consolas"/>
                <a:cs typeface="Consolas"/>
                <a:sym typeface="Consolas"/>
              </a:endParaRPr>
            </a:p>
          </p:txBody>
        </p:sp>
      </p:grpSp>
      <p:sp>
        <p:nvSpPr>
          <p:cNvPr id="131" name="Google Shape;131;p4"/>
          <p:cNvSpPr/>
          <p:nvPr/>
        </p:nvSpPr>
        <p:spPr>
          <a:xfrm>
            <a:off x="36017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32</a:t>
            </a:r>
            <a:endParaRPr sz="1400" b="0" i="0" u="none" strike="noStrike" cap="none">
              <a:solidFill>
                <a:srgbClr val="595959"/>
              </a:solidFill>
              <a:latin typeface="Consolas"/>
              <a:ea typeface="Consolas"/>
              <a:cs typeface="Consolas"/>
              <a:sym typeface="Consolas"/>
            </a:endParaRPr>
          </a:p>
        </p:txBody>
      </p:sp>
      <p:sp>
        <p:nvSpPr>
          <p:cNvPr id="132" name="Google Shape;132;p4"/>
          <p:cNvSpPr/>
          <p:nvPr/>
        </p:nvSpPr>
        <p:spPr>
          <a:xfrm>
            <a:off x="55423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3" name="Google Shape;133;p4"/>
          <p:cNvSpPr/>
          <p:nvPr/>
        </p:nvSpPr>
        <p:spPr>
          <a:xfrm>
            <a:off x="45720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grpSp>
        <p:nvGrpSpPr>
          <p:cNvPr id="134" name="Google Shape;134;p4"/>
          <p:cNvGrpSpPr/>
          <p:nvPr/>
        </p:nvGrpSpPr>
        <p:grpSpPr>
          <a:xfrm>
            <a:off x="5865752" y="1844154"/>
            <a:ext cx="646894" cy="323447"/>
            <a:chOff x="3655200" y="2045175"/>
            <a:chExt cx="916800" cy="458400"/>
          </a:xfrm>
        </p:grpSpPr>
        <p:sp>
          <p:nvSpPr>
            <p:cNvPr id="135" name="Google Shape;135;p4"/>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36" name="Google Shape;136;p4"/>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137" name="Google Shape;137;p4"/>
          <p:cNvSpPr/>
          <p:nvPr/>
        </p:nvSpPr>
        <p:spPr>
          <a:xfrm>
            <a:off x="2631402" y="1844154"/>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138" name="Google Shape;138;p4"/>
          <p:cNvGrpSpPr/>
          <p:nvPr/>
        </p:nvGrpSpPr>
        <p:grpSpPr>
          <a:xfrm>
            <a:off x="1917175" y="91225"/>
            <a:ext cx="5309701" cy="1354225"/>
            <a:chOff x="1917150" y="3703800"/>
            <a:chExt cx="5309701" cy="1354225"/>
          </a:xfrm>
        </p:grpSpPr>
        <p:pic>
          <p:nvPicPr>
            <p:cNvPr id="139" name="Google Shape;139;p4"/>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40" name="Google Shape;140;p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Initialisation. Want to select 4th smallest elem. Use 1-indexing because easier to think about</a:t>
              </a:r>
              <a:endParaRPr sz="1000" b="0" i="0" u="none" strike="noStrike" cap="none">
                <a:solidFill>
                  <a:srgbClr val="000000"/>
                </a:solidFill>
                <a:latin typeface="Consolas"/>
                <a:ea typeface="Consolas"/>
                <a:cs typeface="Consolas"/>
                <a:sym typeface="Consolas"/>
              </a:endParaRPr>
            </a:p>
          </p:txBody>
        </p:sp>
        <p:sp>
          <p:nvSpPr>
            <p:cNvPr id="141" name="Google Shape;141;p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142" name="Google Shape;142;p4"/>
          <p:cNvGrpSpPr/>
          <p:nvPr/>
        </p:nvGrpSpPr>
        <p:grpSpPr>
          <a:xfrm>
            <a:off x="2631402" y="2216204"/>
            <a:ext cx="646894" cy="323447"/>
            <a:chOff x="3655200" y="2045175"/>
            <a:chExt cx="916800" cy="458400"/>
          </a:xfrm>
        </p:grpSpPr>
        <p:sp>
          <p:nvSpPr>
            <p:cNvPr id="143" name="Google Shape;143;p4"/>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44" name="Google Shape;144;p4"/>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145" name="Google Shape;145;p4"/>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146" name="Google Shape;146;p4"/>
          <p:cNvGrpSpPr/>
          <p:nvPr/>
        </p:nvGrpSpPr>
        <p:grpSpPr>
          <a:xfrm>
            <a:off x="3601702" y="2216204"/>
            <a:ext cx="646894" cy="323447"/>
            <a:chOff x="3655200" y="2045175"/>
            <a:chExt cx="916800" cy="458400"/>
          </a:xfrm>
        </p:grpSpPr>
        <p:sp>
          <p:nvSpPr>
            <p:cNvPr id="147" name="Google Shape;147;p4"/>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48" name="Google Shape;148;p4"/>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149" name="Google Shape;149;p4"/>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150" name="Google Shape;150;p4"/>
          <p:cNvGrpSpPr/>
          <p:nvPr/>
        </p:nvGrpSpPr>
        <p:grpSpPr>
          <a:xfrm>
            <a:off x="4572002" y="2216204"/>
            <a:ext cx="646894" cy="323447"/>
            <a:chOff x="3655200" y="2045175"/>
            <a:chExt cx="916800" cy="458400"/>
          </a:xfrm>
        </p:grpSpPr>
        <p:sp>
          <p:nvSpPr>
            <p:cNvPr id="151" name="Google Shape;151;p4"/>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152" name="Google Shape;152;p4"/>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153" name="Google Shape;153;p4"/>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9</a:t>
            </a:r>
            <a:endParaRPr sz="1400" b="0" i="0" u="none" strike="noStrike" cap="none">
              <a:solidFill>
                <a:srgbClr val="595959"/>
              </a:solidFill>
              <a:latin typeface="Consolas"/>
              <a:ea typeface="Consolas"/>
              <a:cs typeface="Consolas"/>
              <a:sym typeface="Consolas"/>
            </a:endParaRPr>
          </a:p>
        </p:txBody>
      </p:sp>
      <p:grpSp>
        <p:nvGrpSpPr>
          <p:cNvPr id="154" name="Google Shape;154;p4"/>
          <p:cNvGrpSpPr/>
          <p:nvPr/>
        </p:nvGrpSpPr>
        <p:grpSpPr>
          <a:xfrm>
            <a:off x="5542302" y="2216204"/>
            <a:ext cx="646894" cy="323447"/>
            <a:chOff x="3655200" y="2045175"/>
            <a:chExt cx="916800" cy="458400"/>
          </a:xfrm>
        </p:grpSpPr>
        <p:sp>
          <p:nvSpPr>
            <p:cNvPr id="155" name="Google Shape;155;p4"/>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sp>
          <p:nvSpPr>
            <p:cNvPr id="156" name="Google Shape;156;p4"/>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11</a:t>
              </a:r>
              <a:endParaRPr sz="1400" b="0" i="0" u="none" strike="noStrike" cap="none">
                <a:solidFill>
                  <a:srgbClr val="595959"/>
                </a:solidFill>
                <a:latin typeface="Consolas"/>
                <a:ea typeface="Consolas"/>
                <a:cs typeface="Consolas"/>
                <a:sym typeface="Consolas"/>
              </a:endParaRPr>
            </a:p>
          </p:txBody>
        </p:sp>
      </p:grpSp>
      <p:sp>
        <p:nvSpPr>
          <p:cNvPr id="157" name="Google Shape;157;p4"/>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12</a:t>
            </a:r>
            <a:endParaRPr sz="1400" b="0" i="0" u="none" strike="noStrike" cap="none">
              <a:solidFill>
                <a:srgbClr val="595959"/>
              </a:solidFill>
              <a:latin typeface="Consolas"/>
              <a:ea typeface="Consolas"/>
              <a:cs typeface="Consolas"/>
              <a:sym typeface="Consolas"/>
            </a:endParaRPr>
          </a:p>
        </p:txBody>
      </p:sp>
      <p:sp>
        <p:nvSpPr>
          <p:cNvPr id="158" name="Google Shape;158;p4"/>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grpSp>
        <p:nvGrpSpPr>
          <p:cNvPr id="901" name="Google Shape;901;p41"/>
          <p:cNvGrpSpPr/>
          <p:nvPr/>
        </p:nvGrpSpPr>
        <p:grpSpPr>
          <a:xfrm>
            <a:off x="1917150" y="3748825"/>
            <a:ext cx="5309701" cy="1354225"/>
            <a:chOff x="1917150" y="3703800"/>
            <a:chExt cx="5309701" cy="1354225"/>
          </a:xfrm>
        </p:grpSpPr>
        <p:pic>
          <p:nvPicPr>
            <p:cNvPr id="902" name="Google Shape;902;p41"/>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03" name="Google Shape;903;p4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BST?</a:t>
              </a:r>
              <a:endParaRPr sz="1400" b="0" i="0" u="none" strike="noStrike" cap="none">
                <a:solidFill>
                  <a:srgbClr val="B7B7B7"/>
                </a:solidFill>
                <a:latin typeface="Consolas"/>
                <a:ea typeface="Consolas"/>
                <a:cs typeface="Consolas"/>
                <a:sym typeface="Consolas"/>
              </a:endParaRPr>
            </a:p>
          </p:txBody>
        </p:sp>
        <p:sp>
          <p:nvSpPr>
            <p:cNvPr id="904" name="Google Shape;904;p4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3</a:t>
              </a:r>
              <a:endParaRPr sz="1400" b="0" i="0" u="none" strike="noStrike" cap="none">
                <a:solidFill>
                  <a:srgbClr val="000000"/>
                </a:solidFill>
                <a:latin typeface="Arial"/>
                <a:ea typeface="Arial"/>
                <a:cs typeface="Arial"/>
                <a:sym typeface="Arial"/>
              </a:endParaRPr>
            </a:p>
          </p:txBody>
        </p:sp>
      </p:grpSp>
      <p:cxnSp>
        <p:nvCxnSpPr>
          <p:cNvPr id="905" name="Google Shape;905;p41"/>
          <p:cNvCxnSpPr>
            <a:stCxn id="906" idx="4"/>
            <a:endCxn id="907"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908" name="Google Shape;908;p41"/>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09" name="Google Shape;909;p41"/>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10" name="Google Shape;910;p41"/>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11" name="Google Shape;911;p41"/>
          <p:cNvCxnSpPr>
            <a:stCxn id="910" idx="4"/>
            <a:endCxn id="908"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912" name="Google Shape;912;p41"/>
          <p:cNvCxnSpPr>
            <a:stCxn id="910" idx="4"/>
            <a:endCxn id="909"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907" name="Google Shape;907;p41"/>
          <p:cNvSpPr/>
          <p:nvPr/>
        </p:nvSpPr>
        <p:spPr>
          <a:xfrm>
            <a:off x="4986380" y="1692345"/>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913" name="Google Shape;913;p41"/>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914" name="Google Shape;914;p41"/>
          <p:cNvCxnSpPr>
            <a:stCxn id="907" idx="4"/>
            <a:endCxn id="913"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906" name="Google Shape;906;p41"/>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915" name="Google Shape;915;p41"/>
          <p:cNvCxnSpPr>
            <a:stCxn id="906" idx="4"/>
            <a:endCxn id="910"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916" name="Google Shape;91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grpSp>
        <p:nvGrpSpPr>
          <p:cNvPr id="921" name="Google Shape;921;p42"/>
          <p:cNvGrpSpPr/>
          <p:nvPr/>
        </p:nvGrpSpPr>
        <p:grpSpPr>
          <a:xfrm>
            <a:off x="1917150" y="3748825"/>
            <a:ext cx="5309701" cy="1354225"/>
            <a:chOff x="1917150" y="3703800"/>
            <a:chExt cx="5309701" cy="1354225"/>
          </a:xfrm>
        </p:grpSpPr>
        <p:pic>
          <p:nvPicPr>
            <p:cNvPr id="922" name="Google Shape;922;p42"/>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23" name="Google Shape;923;p4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Nope! Either use the “dropping” method or observe that 3 is in the right subtree of 5 </a:t>
              </a:r>
              <a:endParaRPr sz="1400" b="0" i="0" u="none" strike="noStrike" cap="none">
                <a:solidFill>
                  <a:srgbClr val="000000"/>
                </a:solidFill>
                <a:latin typeface="Consolas"/>
                <a:ea typeface="Consolas"/>
                <a:cs typeface="Consolas"/>
                <a:sym typeface="Consolas"/>
              </a:endParaRPr>
            </a:p>
          </p:txBody>
        </p:sp>
        <p:sp>
          <p:nvSpPr>
            <p:cNvPr id="924" name="Google Shape;924;p4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3</a:t>
              </a:r>
              <a:endParaRPr sz="1400" b="0" i="0" u="none" strike="noStrike" cap="none">
                <a:solidFill>
                  <a:srgbClr val="000000"/>
                </a:solidFill>
                <a:latin typeface="Arial"/>
                <a:ea typeface="Arial"/>
                <a:cs typeface="Arial"/>
                <a:sym typeface="Arial"/>
              </a:endParaRPr>
            </a:p>
          </p:txBody>
        </p:sp>
      </p:grpSp>
      <p:cxnSp>
        <p:nvCxnSpPr>
          <p:cNvPr id="925" name="Google Shape;925;p42"/>
          <p:cNvCxnSpPr>
            <a:stCxn id="926" idx="4"/>
            <a:endCxn id="927" idx="0"/>
          </p:cNvCxnSpPr>
          <p:nvPr/>
        </p:nvCxnSpPr>
        <p:spPr>
          <a:xfrm>
            <a:off x="4572009" y="1252075"/>
            <a:ext cx="633300" cy="440400"/>
          </a:xfrm>
          <a:prstGeom prst="straightConnector1">
            <a:avLst/>
          </a:prstGeom>
          <a:noFill/>
          <a:ln w="28575" cap="flat" cmpd="sng">
            <a:solidFill>
              <a:srgbClr val="980000"/>
            </a:solidFill>
            <a:prstDash val="solid"/>
            <a:round/>
            <a:headEnd type="none" w="sm" len="sm"/>
            <a:tailEnd type="triangle" w="med" len="med"/>
          </a:ln>
        </p:spPr>
      </p:cxnSp>
      <p:sp>
        <p:nvSpPr>
          <p:cNvPr id="928" name="Google Shape;928;p42"/>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29" name="Google Shape;929;p42"/>
          <p:cNvSpPr/>
          <p:nvPr/>
        </p:nvSpPr>
        <p:spPr>
          <a:xfrm>
            <a:off x="4200593"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30" name="Google Shape;930;p42"/>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31" name="Google Shape;931;p42"/>
          <p:cNvCxnSpPr>
            <a:stCxn id="930" idx="4"/>
            <a:endCxn id="928"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cxnSp>
        <p:nvCxnSpPr>
          <p:cNvPr id="932" name="Google Shape;932;p42"/>
          <p:cNvCxnSpPr>
            <a:stCxn id="930" idx="4"/>
            <a:endCxn id="929" idx="0"/>
          </p:cNvCxnSpPr>
          <p:nvPr/>
        </p:nvCxnSpPr>
        <p:spPr>
          <a:xfrm>
            <a:off x="3933559" y="2130345"/>
            <a:ext cx="486000" cy="171600"/>
          </a:xfrm>
          <a:prstGeom prst="straightConnector1">
            <a:avLst/>
          </a:prstGeom>
          <a:noFill/>
          <a:ln w="28575" cap="flat" cmpd="sng">
            <a:solidFill>
              <a:srgbClr val="980000"/>
            </a:solidFill>
            <a:prstDash val="solid"/>
            <a:round/>
            <a:headEnd type="none" w="sm" len="sm"/>
            <a:tailEnd type="triangle" w="med" len="med"/>
          </a:ln>
        </p:spPr>
      </p:cxnSp>
      <p:sp>
        <p:nvSpPr>
          <p:cNvPr id="927" name="Google Shape;927;p42"/>
          <p:cNvSpPr/>
          <p:nvPr/>
        </p:nvSpPr>
        <p:spPr>
          <a:xfrm>
            <a:off x="4986380" y="1692345"/>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933" name="Google Shape;933;p42"/>
          <p:cNvSpPr/>
          <p:nvPr/>
        </p:nvSpPr>
        <p:spPr>
          <a:xfrm>
            <a:off x="5598961"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cxnSp>
        <p:nvCxnSpPr>
          <p:cNvPr id="934" name="Google Shape;934;p42"/>
          <p:cNvCxnSpPr>
            <a:stCxn id="927" idx="4"/>
            <a:endCxn id="933" idx="0"/>
          </p:cNvCxnSpPr>
          <p:nvPr/>
        </p:nvCxnSpPr>
        <p:spPr>
          <a:xfrm>
            <a:off x="5205380" y="2130345"/>
            <a:ext cx="612600" cy="171600"/>
          </a:xfrm>
          <a:prstGeom prst="straightConnector1">
            <a:avLst/>
          </a:prstGeom>
          <a:noFill/>
          <a:ln w="28575" cap="flat" cmpd="sng">
            <a:solidFill>
              <a:srgbClr val="980000"/>
            </a:solidFill>
            <a:prstDash val="solid"/>
            <a:round/>
            <a:headEnd type="none" w="sm" len="sm"/>
            <a:tailEnd type="triangle" w="med" len="med"/>
          </a:ln>
        </p:spPr>
      </p:cxnSp>
      <p:sp>
        <p:nvSpPr>
          <p:cNvPr id="926" name="Google Shape;926;p42"/>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935" name="Google Shape;935;p42"/>
          <p:cNvCxnSpPr>
            <a:stCxn id="926" idx="4"/>
            <a:endCxn id="930"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936" name="Google Shape;93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1" name="Google Shape;941;p43"/>
          <p:cNvGrpSpPr/>
          <p:nvPr/>
        </p:nvGrpSpPr>
        <p:grpSpPr>
          <a:xfrm>
            <a:off x="1917150" y="3748825"/>
            <a:ext cx="5309701" cy="1354225"/>
            <a:chOff x="1917150" y="3703800"/>
            <a:chExt cx="5309701" cy="1354225"/>
          </a:xfrm>
        </p:grpSpPr>
        <p:pic>
          <p:nvPicPr>
            <p:cNvPr id="942" name="Google Shape;942;p43"/>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43" name="Google Shape;943;p4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Fun fact: Donald Knuth, the “father of analysis of algorithms” is </a:t>
              </a:r>
              <a:r>
                <a:rPr lang="en" sz="1400" b="0" i="1" u="none" strike="noStrike" cap="none">
                  <a:solidFill>
                    <a:srgbClr val="B7B7B7"/>
                  </a:solidFill>
                  <a:latin typeface="Consolas"/>
                  <a:ea typeface="Consolas"/>
                  <a:cs typeface="Consolas"/>
                  <a:sym typeface="Consolas"/>
                </a:rPr>
                <a:t>still</a:t>
              </a:r>
              <a:r>
                <a:rPr lang="en" sz="1400" b="0" i="0" u="none" strike="noStrike" cap="none">
                  <a:solidFill>
                    <a:srgbClr val="B7B7B7"/>
                  </a:solidFill>
                  <a:latin typeface="Consolas"/>
                  <a:ea typeface="Consolas"/>
                  <a:cs typeface="Consolas"/>
                  <a:sym typeface="Consolas"/>
                </a:rPr>
                <a:t> writing a book called The Art Of Computer Programming since 1968</a:t>
              </a:r>
              <a:endParaRPr sz="1400" b="0" i="0" u="none" strike="noStrike" cap="none">
                <a:solidFill>
                  <a:srgbClr val="B7B7B7"/>
                </a:solidFill>
                <a:latin typeface="Consolas"/>
                <a:ea typeface="Consolas"/>
                <a:cs typeface="Consolas"/>
                <a:sym typeface="Consolas"/>
              </a:endParaRPr>
            </a:p>
          </p:txBody>
        </p:sp>
        <p:sp>
          <p:nvSpPr>
            <p:cNvPr id="944" name="Google Shape;944;p4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4</a:t>
              </a:r>
              <a:endParaRPr sz="1400" b="0" i="0" u="none" strike="noStrike" cap="none">
                <a:solidFill>
                  <a:srgbClr val="000000"/>
                </a:solidFill>
                <a:latin typeface="Arial"/>
                <a:ea typeface="Arial"/>
                <a:cs typeface="Arial"/>
                <a:sym typeface="Arial"/>
              </a:endParaRPr>
            </a:p>
          </p:txBody>
        </p:sp>
      </p:grpSp>
      <p:sp>
        <p:nvSpPr>
          <p:cNvPr id="945" name="Google Shape;945;p43"/>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46" name="Google Shape;946;p43"/>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47" name="Google Shape;947;p43"/>
          <p:cNvCxnSpPr>
            <a:stCxn id="946" idx="4"/>
            <a:endCxn id="945"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sp>
        <p:nvSpPr>
          <p:cNvPr id="948" name="Google Shape;948;p43"/>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949" name="Google Shape;949;p43"/>
          <p:cNvCxnSpPr>
            <a:stCxn id="948" idx="4"/>
            <a:endCxn id="946"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950" name="Google Shape;950;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grpSp>
        <p:nvGrpSpPr>
          <p:cNvPr id="955" name="Google Shape;955;p44"/>
          <p:cNvGrpSpPr/>
          <p:nvPr/>
        </p:nvGrpSpPr>
        <p:grpSpPr>
          <a:xfrm>
            <a:off x="1917150" y="3748825"/>
            <a:ext cx="5309701" cy="1354225"/>
            <a:chOff x="1917150" y="3703800"/>
            <a:chExt cx="5309701" cy="1354225"/>
          </a:xfrm>
        </p:grpSpPr>
        <p:pic>
          <p:nvPicPr>
            <p:cNvPr id="956" name="Google Shape;956;p44"/>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57" name="Google Shape;957;p4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Yeboi</a:t>
              </a:r>
              <a:endParaRPr sz="1400" b="0" i="0" u="none" strike="noStrike" cap="none">
                <a:solidFill>
                  <a:srgbClr val="000000"/>
                </a:solidFill>
                <a:latin typeface="Consolas"/>
                <a:ea typeface="Consolas"/>
                <a:cs typeface="Consolas"/>
                <a:sym typeface="Consolas"/>
              </a:endParaRPr>
            </a:p>
          </p:txBody>
        </p:sp>
        <p:sp>
          <p:nvSpPr>
            <p:cNvPr id="958" name="Google Shape;958;p4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4</a:t>
              </a:r>
              <a:endParaRPr sz="1400" b="0" i="0" u="none" strike="noStrike" cap="none">
                <a:solidFill>
                  <a:srgbClr val="000000"/>
                </a:solidFill>
                <a:latin typeface="Arial"/>
                <a:ea typeface="Arial"/>
                <a:cs typeface="Arial"/>
                <a:sym typeface="Arial"/>
              </a:endParaRPr>
            </a:p>
          </p:txBody>
        </p:sp>
      </p:grpSp>
      <p:sp>
        <p:nvSpPr>
          <p:cNvPr id="959" name="Google Shape;959;p44"/>
          <p:cNvSpPr/>
          <p:nvPr/>
        </p:nvSpPr>
        <p:spPr>
          <a:xfrm>
            <a:off x="3259450" y="2301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60" name="Google Shape;960;p44"/>
          <p:cNvSpPr/>
          <p:nvPr/>
        </p:nvSpPr>
        <p:spPr>
          <a:xfrm>
            <a:off x="3714559" y="169234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61" name="Google Shape;961;p44"/>
          <p:cNvCxnSpPr>
            <a:stCxn id="960" idx="4"/>
            <a:endCxn id="959" idx="0"/>
          </p:cNvCxnSpPr>
          <p:nvPr/>
        </p:nvCxnSpPr>
        <p:spPr>
          <a:xfrm flipH="1">
            <a:off x="3478459" y="2130345"/>
            <a:ext cx="455100" cy="171600"/>
          </a:xfrm>
          <a:prstGeom prst="straightConnector1">
            <a:avLst/>
          </a:prstGeom>
          <a:noFill/>
          <a:ln w="28575" cap="flat" cmpd="sng">
            <a:solidFill>
              <a:srgbClr val="6AA84F"/>
            </a:solidFill>
            <a:prstDash val="solid"/>
            <a:round/>
            <a:headEnd type="none" w="sm" len="sm"/>
            <a:tailEnd type="triangle" w="med" len="med"/>
          </a:ln>
        </p:spPr>
      </p:cxnSp>
      <p:sp>
        <p:nvSpPr>
          <p:cNvPr id="962" name="Google Shape;962;p44"/>
          <p:cNvSpPr/>
          <p:nvPr/>
        </p:nvSpPr>
        <p:spPr>
          <a:xfrm>
            <a:off x="4353009" y="814075"/>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963" name="Google Shape;963;p44"/>
          <p:cNvCxnSpPr>
            <a:stCxn id="962" idx="4"/>
            <a:endCxn id="960" idx="0"/>
          </p:cNvCxnSpPr>
          <p:nvPr/>
        </p:nvCxnSpPr>
        <p:spPr>
          <a:xfrm flipH="1">
            <a:off x="3933609" y="1252075"/>
            <a:ext cx="638400" cy="440400"/>
          </a:xfrm>
          <a:prstGeom prst="straightConnector1">
            <a:avLst/>
          </a:prstGeom>
          <a:noFill/>
          <a:ln w="28575" cap="flat" cmpd="sng">
            <a:solidFill>
              <a:srgbClr val="6AA84F"/>
            </a:solidFill>
            <a:prstDash val="solid"/>
            <a:round/>
            <a:headEnd type="none" w="sm" len="sm"/>
            <a:tailEnd type="triangle" w="med" len="med"/>
          </a:ln>
        </p:spPr>
      </p:cxnSp>
      <p:sp>
        <p:nvSpPr>
          <p:cNvPr id="964" name="Google Shape;96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pic>
        <p:nvPicPr>
          <p:cNvPr id="965" name="Google Shape;965;p44"/>
          <p:cNvPicPr preferRelativeResize="0"/>
          <p:nvPr/>
        </p:nvPicPr>
        <p:blipFill rotWithShape="1">
          <a:blip r:embed="rId4">
            <a:alphaModFix/>
          </a:blip>
          <a:srcRect/>
          <a:stretch/>
        </p:blipFill>
        <p:spPr>
          <a:xfrm>
            <a:off x="328025" y="1469350"/>
            <a:ext cx="2552700" cy="190500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grpSp>
        <p:nvGrpSpPr>
          <p:cNvPr id="970" name="Google Shape;970;p45"/>
          <p:cNvGrpSpPr/>
          <p:nvPr/>
        </p:nvGrpSpPr>
        <p:grpSpPr>
          <a:xfrm>
            <a:off x="1917150" y="3748825"/>
            <a:ext cx="5309701" cy="1354225"/>
            <a:chOff x="1917150" y="3703800"/>
            <a:chExt cx="5309701" cy="1354225"/>
          </a:xfrm>
        </p:grpSpPr>
        <p:pic>
          <p:nvPicPr>
            <p:cNvPr id="971" name="Google Shape;971;p45"/>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72" name="Google Shape;972;p4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Fun fact: COM3 which is being built, is the first building that is built for SoC (we inherited COM1 and COM2 from Law i think)</a:t>
              </a:r>
              <a:endParaRPr sz="1400" b="0" i="0" u="none" strike="noStrike" cap="none">
                <a:solidFill>
                  <a:srgbClr val="B7B7B7"/>
                </a:solidFill>
                <a:latin typeface="Consolas"/>
                <a:ea typeface="Consolas"/>
                <a:cs typeface="Consolas"/>
                <a:sym typeface="Consolas"/>
              </a:endParaRPr>
            </a:p>
          </p:txBody>
        </p:sp>
        <p:sp>
          <p:nvSpPr>
            <p:cNvPr id="973" name="Google Shape;973;p4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5</a:t>
              </a:r>
              <a:endParaRPr sz="1400" b="0" i="0" u="none" strike="noStrike" cap="none">
                <a:solidFill>
                  <a:srgbClr val="000000"/>
                </a:solidFill>
                <a:latin typeface="Arial"/>
                <a:ea typeface="Arial"/>
                <a:cs typeface="Arial"/>
                <a:sym typeface="Arial"/>
              </a:endParaRPr>
            </a:p>
          </p:txBody>
        </p:sp>
      </p:grpSp>
      <p:sp>
        <p:nvSpPr>
          <p:cNvPr id="974" name="Google Shape;974;p45"/>
          <p:cNvSpPr/>
          <p:nvPr/>
        </p:nvSpPr>
        <p:spPr>
          <a:xfrm>
            <a:off x="4353009" y="1943050"/>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975" name="Google Shape;975;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pic>
        <p:nvPicPr>
          <p:cNvPr id="976" name="Google Shape;976;p45"/>
          <p:cNvPicPr preferRelativeResize="0"/>
          <p:nvPr/>
        </p:nvPicPr>
        <p:blipFill rotWithShape="1">
          <a:blip r:embed="rId4">
            <a:alphaModFix/>
          </a:blip>
          <a:srcRect/>
          <a:stretch/>
        </p:blipFill>
        <p:spPr>
          <a:xfrm>
            <a:off x="2152650" y="1317510"/>
            <a:ext cx="1742588" cy="1689088"/>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pSp>
        <p:nvGrpSpPr>
          <p:cNvPr id="981" name="Google Shape;981;p46"/>
          <p:cNvGrpSpPr/>
          <p:nvPr/>
        </p:nvGrpSpPr>
        <p:grpSpPr>
          <a:xfrm>
            <a:off x="1917150" y="3748825"/>
            <a:ext cx="5309701" cy="1354225"/>
            <a:chOff x="1917150" y="3703800"/>
            <a:chExt cx="5309701" cy="1354225"/>
          </a:xfrm>
        </p:grpSpPr>
        <p:pic>
          <p:nvPicPr>
            <p:cNvPr id="982" name="Google Shape;982;p46"/>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983" name="Google Shape;983;p4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This lonely boi is also a BST!</a:t>
              </a:r>
              <a:endParaRPr sz="1400" b="0" i="0" u="none" strike="noStrike" cap="none">
                <a:solidFill>
                  <a:srgbClr val="000000"/>
                </a:solidFill>
                <a:latin typeface="Consolas"/>
                <a:ea typeface="Consolas"/>
                <a:cs typeface="Consolas"/>
                <a:sym typeface="Consola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(You can think of the left and right childs being empty trees)</a:t>
              </a:r>
              <a:endParaRPr sz="1400" b="0" i="0" u="none" strike="noStrike" cap="none">
                <a:solidFill>
                  <a:srgbClr val="000000"/>
                </a:solidFill>
                <a:latin typeface="Consolas"/>
                <a:ea typeface="Consolas"/>
                <a:cs typeface="Consolas"/>
                <a:sym typeface="Consolas"/>
              </a:endParaRPr>
            </a:p>
          </p:txBody>
        </p:sp>
        <p:sp>
          <p:nvSpPr>
            <p:cNvPr id="984" name="Google Shape;984;p4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Question 5</a:t>
              </a:r>
              <a:endParaRPr sz="1400" b="0" i="0" u="none" strike="noStrike" cap="none">
                <a:solidFill>
                  <a:srgbClr val="000000"/>
                </a:solidFill>
                <a:latin typeface="Arial"/>
                <a:ea typeface="Arial"/>
                <a:cs typeface="Arial"/>
                <a:sym typeface="Arial"/>
              </a:endParaRPr>
            </a:p>
          </p:txBody>
        </p:sp>
      </p:grpSp>
      <p:sp>
        <p:nvSpPr>
          <p:cNvPr id="985" name="Google Shape;985;p46"/>
          <p:cNvSpPr/>
          <p:nvPr/>
        </p:nvSpPr>
        <p:spPr>
          <a:xfrm>
            <a:off x="4353009" y="1943050"/>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986" name="Google Shape;98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Is this a BST?</a:t>
            </a:r>
            <a:endParaRPr/>
          </a:p>
        </p:txBody>
      </p:sp>
      <p:pic>
        <p:nvPicPr>
          <p:cNvPr id="987" name="Google Shape;987;p46"/>
          <p:cNvPicPr preferRelativeResize="0"/>
          <p:nvPr/>
        </p:nvPicPr>
        <p:blipFill rotWithShape="1">
          <a:blip r:embed="rId4">
            <a:alphaModFix/>
          </a:blip>
          <a:srcRect/>
          <a:stretch/>
        </p:blipFill>
        <p:spPr>
          <a:xfrm>
            <a:off x="2152650" y="1317510"/>
            <a:ext cx="1742588" cy="1689088"/>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Summary</a:t>
            </a:r>
            <a:endParaRPr/>
          </a:p>
        </p:txBody>
      </p:sp>
      <p:sp>
        <p:nvSpPr>
          <p:cNvPr id="993" name="Google Shape;993;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h(v) - height of a node: Number of </a:t>
            </a:r>
            <a:r>
              <a:rPr lang="en" b="1"/>
              <a:t>edges</a:t>
            </a:r>
            <a:r>
              <a:rPr lang="en"/>
              <a:t> on the </a:t>
            </a:r>
            <a:r>
              <a:rPr lang="en" i="1"/>
              <a:t>longest path</a:t>
            </a:r>
            <a:r>
              <a:rPr lang="en"/>
              <a:t> from node to leaf.</a:t>
            </a:r>
            <a:endParaRPr/>
          </a:p>
          <a:p>
            <a:pPr marL="457200" lvl="0" indent="-342900" algn="l" rtl="0">
              <a:lnSpc>
                <a:spcPct val="115000"/>
              </a:lnSpc>
              <a:spcBef>
                <a:spcPts val="1600"/>
              </a:spcBef>
              <a:spcAft>
                <a:spcPts val="0"/>
              </a:spcAft>
              <a:buSzPts val="1800"/>
              <a:buChar char="-"/>
            </a:pPr>
            <a:r>
              <a:rPr lang="en"/>
              <a:t>h(v) = 0 (if v is a leaf)</a:t>
            </a:r>
            <a:endParaRPr/>
          </a:p>
          <a:p>
            <a:pPr marL="457200" lvl="0" indent="-342900" algn="l" rtl="0">
              <a:lnSpc>
                <a:spcPct val="115000"/>
              </a:lnSpc>
              <a:spcBef>
                <a:spcPts val="0"/>
              </a:spcBef>
              <a:spcAft>
                <a:spcPts val="0"/>
              </a:spcAft>
              <a:buSzPts val="1800"/>
              <a:buChar char="-"/>
            </a:pPr>
            <a:r>
              <a:rPr lang="en"/>
              <a:t>h(v) = max(h(v.left), h(v.right)) + 1</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Questions?</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Operations in a BST</a:t>
            </a:r>
            <a:endParaRPr/>
          </a:p>
        </p:txBody>
      </p:sp>
      <p:sp>
        <p:nvSpPr>
          <p:cNvPr id="1004" name="Google Shape;1004;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Searching</a:t>
            </a:r>
            <a:endParaRPr/>
          </a:p>
          <a:p>
            <a:pPr marL="457200" lvl="0" indent="-342900" algn="l" rtl="0">
              <a:lnSpc>
                <a:spcPct val="115000"/>
              </a:lnSpc>
              <a:spcBef>
                <a:spcPts val="0"/>
              </a:spcBef>
              <a:spcAft>
                <a:spcPts val="0"/>
              </a:spcAft>
              <a:buSzPts val="1800"/>
              <a:buChar char="●"/>
            </a:pPr>
            <a:r>
              <a:rPr lang="en"/>
              <a:t>Insertion</a:t>
            </a:r>
            <a:endParaRPr/>
          </a:p>
          <a:p>
            <a:pPr marL="457200" lvl="0" indent="-342900" algn="l" rtl="0">
              <a:lnSpc>
                <a:spcPct val="115000"/>
              </a:lnSpc>
              <a:spcBef>
                <a:spcPts val="0"/>
              </a:spcBef>
              <a:spcAft>
                <a:spcPts val="0"/>
              </a:spcAft>
              <a:buSzPts val="1800"/>
              <a:buChar char="●"/>
            </a:pPr>
            <a:r>
              <a:rPr lang="en"/>
              <a:t>Search Minimum and Maximum</a:t>
            </a:r>
            <a:endParaRPr/>
          </a:p>
          <a:p>
            <a:pPr marL="457200" lvl="0" indent="-342900" algn="l" rtl="0">
              <a:lnSpc>
                <a:spcPct val="115000"/>
              </a:lnSpc>
              <a:spcBef>
                <a:spcPts val="0"/>
              </a:spcBef>
              <a:spcAft>
                <a:spcPts val="0"/>
              </a:spcAft>
              <a:buSzPts val="1800"/>
              <a:buChar char="●"/>
            </a:pPr>
            <a:r>
              <a:rPr lang="en"/>
              <a:t>Successor and Predecessor</a:t>
            </a:r>
            <a:endParaRPr/>
          </a:p>
          <a:p>
            <a:pPr marL="457200" lvl="0" indent="-342900" algn="l" rtl="0">
              <a:lnSpc>
                <a:spcPct val="115000"/>
              </a:lnSpc>
              <a:spcBef>
                <a:spcPts val="0"/>
              </a:spcBef>
              <a:spcAft>
                <a:spcPts val="0"/>
              </a:spcAft>
              <a:buSzPts val="1800"/>
              <a:buChar char="●"/>
            </a:pPr>
            <a:r>
              <a:rPr lang="en"/>
              <a:t>Delete</a:t>
            </a:r>
            <a:endParaRPr/>
          </a:p>
          <a:p>
            <a:pPr marL="457200" lvl="0" indent="-342900" algn="l" rtl="0">
              <a:lnSpc>
                <a:spcPct val="115000"/>
              </a:lnSpc>
              <a:spcBef>
                <a:spcPts val="0"/>
              </a:spcBef>
              <a:spcAft>
                <a:spcPts val="0"/>
              </a:spcAft>
              <a:buSzPts val="1800"/>
              <a:buChar char="●"/>
            </a:pPr>
            <a:r>
              <a:rPr lang="en"/>
              <a:t>Traversal</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Operations in a BST</a:t>
            </a:r>
            <a:endParaRPr/>
          </a:p>
        </p:txBody>
      </p:sp>
      <p:sp>
        <p:nvSpPr>
          <p:cNvPr id="1010" name="Google Shape;1010;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highlight>
                  <a:srgbClr val="FFFF00"/>
                </a:highlight>
              </a:rPr>
              <a:t>Searching</a:t>
            </a:r>
            <a:endParaRPr>
              <a:highlight>
                <a:srgbClr val="FFFF00"/>
              </a:highlight>
            </a:endParaRPr>
          </a:p>
          <a:p>
            <a:pPr marL="457200" lvl="0" indent="-342900" algn="l" rtl="0">
              <a:lnSpc>
                <a:spcPct val="115000"/>
              </a:lnSpc>
              <a:spcBef>
                <a:spcPts val="0"/>
              </a:spcBef>
              <a:spcAft>
                <a:spcPts val="0"/>
              </a:spcAft>
              <a:buSzPts val="1800"/>
              <a:buChar char="●"/>
            </a:pPr>
            <a:r>
              <a:rPr lang="en"/>
              <a:t>Insertion</a:t>
            </a:r>
            <a:endParaRPr/>
          </a:p>
          <a:p>
            <a:pPr marL="457200" lvl="0" indent="-342900" algn="l" rtl="0">
              <a:lnSpc>
                <a:spcPct val="115000"/>
              </a:lnSpc>
              <a:spcBef>
                <a:spcPts val="0"/>
              </a:spcBef>
              <a:spcAft>
                <a:spcPts val="0"/>
              </a:spcAft>
              <a:buSzPts val="1800"/>
              <a:buChar char="●"/>
            </a:pPr>
            <a:r>
              <a:rPr lang="en"/>
              <a:t>Search Minimum and Maximum</a:t>
            </a:r>
            <a:endParaRPr/>
          </a:p>
          <a:p>
            <a:pPr marL="457200" lvl="0" indent="-342900" algn="l" rtl="0">
              <a:lnSpc>
                <a:spcPct val="115000"/>
              </a:lnSpc>
              <a:spcBef>
                <a:spcPts val="0"/>
              </a:spcBef>
              <a:spcAft>
                <a:spcPts val="0"/>
              </a:spcAft>
              <a:buSzPts val="1800"/>
              <a:buChar char="●"/>
            </a:pPr>
            <a:r>
              <a:rPr lang="en"/>
              <a:t>Successor and Predecessor</a:t>
            </a:r>
            <a:endParaRPr/>
          </a:p>
          <a:p>
            <a:pPr marL="457200" lvl="0" indent="-342900" algn="l" rtl="0">
              <a:lnSpc>
                <a:spcPct val="115000"/>
              </a:lnSpc>
              <a:spcBef>
                <a:spcPts val="0"/>
              </a:spcBef>
              <a:spcAft>
                <a:spcPts val="0"/>
              </a:spcAft>
              <a:buSzPts val="1800"/>
              <a:buChar char="●"/>
            </a:pPr>
            <a:r>
              <a:rPr lang="en"/>
              <a:t>Delete</a:t>
            </a:r>
            <a:endParaRPr/>
          </a:p>
          <a:p>
            <a:pPr marL="457200" lvl="0" indent="-342900" algn="l" rtl="0">
              <a:lnSpc>
                <a:spcPct val="115000"/>
              </a:lnSpc>
              <a:spcBef>
                <a:spcPts val="0"/>
              </a:spcBef>
              <a:spcAft>
                <a:spcPts val="0"/>
              </a:spcAft>
              <a:buSzPts val="1800"/>
              <a:buChar char="●"/>
            </a:pPr>
            <a:r>
              <a:rPr lang="en"/>
              <a:t>Traversal</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5"/>
          <p:cNvGrpSpPr/>
          <p:nvPr/>
        </p:nvGrpSpPr>
        <p:grpSpPr>
          <a:xfrm>
            <a:off x="3925152" y="1844154"/>
            <a:ext cx="646894" cy="323447"/>
            <a:chOff x="3655200" y="2045175"/>
            <a:chExt cx="916800" cy="458400"/>
          </a:xfrm>
        </p:grpSpPr>
        <p:sp>
          <p:nvSpPr>
            <p:cNvPr id="164" name="Google Shape;164;p5"/>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40</a:t>
              </a:r>
              <a:endParaRPr sz="1400" b="0" i="0" u="none" strike="noStrike" cap="none">
                <a:solidFill>
                  <a:srgbClr val="595959"/>
                </a:solidFill>
                <a:latin typeface="Consolas"/>
                <a:ea typeface="Consolas"/>
                <a:cs typeface="Consolas"/>
                <a:sym typeface="Consolas"/>
              </a:endParaRPr>
            </a:p>
          </p:txBody>
        </p:sp>
        <p:sp>
          <p:nvSpPr>
            <p:cNvPr id="165" name="Google Shape;165;p5"/>
            <p:cNvSpPr/>
            <p:nvPr/>
          </p:nvSpPr>
          <p:spPr>
            <a:xfrm>
              <a:off x="41136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22</a:t>
              </a:r>
              <a:endParaRPr sz="1400" b="0" i="0" u="none" strike="noStrike" cap="none">
                <a:solidFill>
                  <a:srgbClr val="595959"/>
                </a:solidFill>
                <a:latin typeface="Consolas"/>
                <a:ea typeface="Consolas"/>
                <a:cs typeface="Consolas"/>
                <a:sym typeface="Consolas"/>
              </a:endParaRPr>
            </a:p>
          </p:txBody>
        </p:sp>
      </p:grpSp>
      <p:grpSp>
        <p:nvGrpSpPr>
          <p:cNvPr id="166" name="Google Shape;166;p5"/>
          <p:cNvGrpSpPr/>
          <p:nvPr/>
        </p:nvGrpSpPr>
        <p:grpSpPr>
          <a:xfrm>
            <a:off x="4895452" y="1844154"/>
            <a:ext cx="646894" cy="323447"/>
            <a:chOff x="3655200" y="2045175"/>
            <a:chExt cx="916800" cy="458400"/>
          </a:xfrm>
        </p:grpSpPr>
        <p:sp>
          <p:nvSpPr>
            <p:cNvPr id="167" name="Google Shape;167;p5"/>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168" name="Google Shape;168;p5"/>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grpSp>
        <p:nvGrpSpPr>
          <p:cNvPr id="169" name="Google Shape;169;p5"/>
          <p:cNvGrpSpPr/>
          <p:nvPr/>
        </p:nvGrpSpPr>
        <p:grpSpPr>
          <a:xfrm>
            <a:off x="2954852" y="1844154"/>
            <a:ext cx="646894" cy="323447"/>
            <a:chOff x="3655200" y="2045175"/>
            <a:chExt cx="916800" cy="458400"/>
          </a:xfrm>
        </p:grpSpPr>
        <p:sp>
          <p:nvSpPr>
            <p:cNvPr id="170" name="Google Shape;170;p5"/>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sp>
          <p:nvSpPr>
            <p:cNvPr id="171" name="Google Shape;171;p5"/>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35</a:t>
              </a:r>
              <a:endParaRPr sz="1400" b="0" i="0" u="none" strike="noStrike" cap="none">
                <a:solidFill>
                  <a:srgbClr val="595959"/>
                </a:solidFill>
                <a:latin typeface="Consolas"/>
                <a:ea typeface="Consolas"/>
                <a:cs typeface="Consolas"/>
                <a:sym typeface="Consolas"/>
              </a:endParaRPr>
            </a:p>
          </p:txBody>
        </p:sp>
      </p:grpSp>
      <p:sp>
        <p:nvSpPr>
          <p:cNvPr id="172" name="Google Shape;172;p5"/>
          <p:cNvSpPr/>
          <p:nvPr/>
        </p:nvSpPr>
        <p:spPr>
          <a:xfrm>
            <a:off x="36017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32</a:t>
            </a:r>
            <a:endParaRPr sz="1400" b="0" i="0" u="none" strike="noStrike" cap="none">
              <a:solidFill>
                <a:srgbClr val="595959"/>
              </a:solidFill>
              <a:latin typeface="Consolas"/>
              <a:ea typeface="Consolas"/>
              <a:cs typeface="Consolas"/>
              <a:sym typeface="Consolas"/>
            </a:endParaRPr>
          </a:p>
        </p:txBody>
      </p:sp>
      <p:sp>
        <p:nvSpPr>
          <p:cNvPr id="173" name="Google Shape;173;p5"/>
          <p:cNvSpPr/>
          <p:nvPr/>
        </p:nvSpPr>
        <p:spPr>
          <a:xfrm>
            <a:off x="55423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74" name="Google Shape;174;p5"/>
          <p:cNvSpPr/>
          <p:nvPr/>
        </p:nvSpPr>
        <p:spPr>
          <a:xfrm>
            <a:off x="4572049" y="18441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grpSp>
        <p:nvGrpSpPr>
          <p:cNvPr id="175" name="Google Shape;175;p5"/>
          <p:cNvGrpSpPr/>
          <p:nvPr/>
        </p:nvGrpSpPr>
        <p:grpSpPr>
          <a:xfrm>
            <a:off x="5865752" y="1844154"/>
            <a:ext cx="646894" cy="323447"/>
            <a:chOff x="3655200" y="2045175"/>
            <a:chExt cx="916800" cy="458400"/>
          </a:xfrm>
        </p:grpSpPr>
        <p:sp>
          <p:nvSpPr>
            <p:cNvPr id="176" name="Google Shape;176;p5"/>
            <p:cNvSpPr/>
            <p:nvPr/>
          </p:nvSpPr>
          <p:spPr>
            <a:xfrm>
              <a:off x="36552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77" name="Google Shape;177;p5"/>
            <p:cNvSpPr/>
            <p:nvPr/>
          </p:nvSpPr>
          <p:spPr>
            <a:xfrm>
              <a:off x="4113600" y="2045175"/>
              <a:ext cx="458400" cy="458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178" name="Google Shape;178;p5"/>
          <p:cNvSpPr/>
          <p:nvPr/>
        </p:nvSpPr>
        <p:spPr>
          <a:xfrm>
            <a:off x="2631402" y="1844154"/>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179" name="Google Shape;179;p5"/>
          <p:cNvGrpSpPr/>
          <p:nvPr/>
        </p:nvGrpSpPr>
        <p:grpSpPr>
          <a:xfrm>
            <a:off x="1917175" y="91225"/>
            <a:ext cx="5309701" cy="1354225"/>
            <a:chOff x="1917150" y="3703800"/>
            <a:chExt cx="5309701" cy="1354225"/>
          </a:xfrm>
        </p:grpSpPr>
        <p:pic>
          <p:nvPicPr>
            <p:cNvPr id="180" name="Google Shape;180;p5"/>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81" name="Google Shape;181;p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 a random pivot and partition</a:t>
              </a:r>
              <a:endParaRPr sz="1000" b="0" i="0" u="none" strike="noStrike" cap="none">
                <a:solidFill>
                  <a:srgbClr val="000000"/>
                </a:solidFill>
                <a:latin typeface="Consolas"/>
                <a:ea typeface="Consolas"/>
                <a:cs typeface="Consolas"/>
                <a:sym typeface="Consolas"/>
              </a:endParaRPr>
            </a:p>
          </p:txBody>
        </p:sp>
        <p:sp>
          <p:nvSpPr>
            <p:cNvPr id="182" name="Google Shape;182;p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183" name="Google Shape;183;p5"/>
          <p:cNvGrpSpPr/>
          <p:nvPr/>
        </p:nvGrpSpPr>
        <p:grpSpPr>
          <a:xfrm>
            <a:off x="2631402" y="2216204"/>
            <a:ext cx="646894" cy="323447"/>
            <a:chOff x="3655200" y="2045175"/>
            <a:chExt cx="916800" cy="458400"/>
          </a:xfrm>
        </p:grpSpPr>
        <p:sp>
          <p:nvSpPr>
            <p:cNvPr id="184" name="Google Shape;184;p5"/>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85" name="Google Shape;185;p5"/>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186" name="Google Shape;186;p5"/>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187" name="Google Shape;187;p5"/>
          <p:cNvGrpSpPr/>
          <p:nvPr/>
        </p:nvGrpSpPr>
        <p:grpSpPr>
          <a:xfrm>
            <a:off x="3601702" y="2216204"/>
            <a:ext cx="646894" cy="323447"/>
            <a:chOff x="3655200" y="2045175"/>
            <a:chExt cx="916800" cy="458400"/>
          </a:xfrm>
        </p:grpSpPr>
        <p:sp>
          <p:nvSpPr>
            <p:cNvPr id="188" name="Google Shape;188;p5"/>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89" name="Google Shape;189;p5"/>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190" name="Google Shape;190;p5"/>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191" name="Google Shape;191;p5"/>
          <p:cNvGrpSpPr/>
          <p:nvPr/>
        </p:nvGrpSpPr>
        <p:grpSpPr>
          <a:xfrm>
            <a:off x="4572002" y="2216204"/>
            <a:ext cx="646894" cy="323447"/>
            <a:chOff x="3655200" y="2045175"/>
            <a:chExt cx="916800" cy="458400"/>
          </a:xfrm>
        </p:grpSpPr>
        <p:sp>
          <p:nvSpPr>
            <p:cNvPr id="192" name="Google Shape;192;p5"/>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193" name="Google Shape;193;p5"/>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194" name="Google Shape;194;p5"/>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9</a:t>
            </a:r>
            <a:endParaRPr sz="1400" b="0" i="0" u="none" strike="noStrike" cap="none">
              <a:solidFill>
                <a:srgbClr val="595959"/>
              </a:solidFill>
              <a:latin typeface="Consolas"/>
              <a:ea typeface="Consolas"/>
              <a:cs typeface="Consolas"/>
              <a:sym typeface="Consolas"/>
            </a:endParaRPr>
          </a:p>
        </p:txBody>
      </p:sp>
      <p:grpSp>
        <p:nvGrpSpPr>
          <p:cNvPr id="195" name="Google Shape;195;p5"/>
          <p:cNvGrpSpPr/>
          <p:nvPr/>
        </p:nvGrpSpPr>
        <p:grpSpPr>
          <a:xfrm>
            <a:off x="5542302" y="2216204"/>
            <a:ext cx="646894" cy="323447"/>
            <a:chOff x="3655200" y="2045175"/>
            <a:chExt cx="916800" cy="458400"/>
          </a:xfrm>
        </p:grpSpPr>
        <p:sp>
          <p:nvSpPr>
            <p:cNvPr id="196" name="Google Shape;196;p5"/>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sp>
          <p:nvSpPr>
            <p:cNvPr id="197" name="Google Shape;197;p5"/>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11</a:t>
              </a:r>
              <a:endParaRPr sz="1400" b="0" i="0" u="none" strike="noStrike" cap="none">
                <a:solidFill>
                  <a:srgbClr val="595959"/>
                </a:solidFill>
                <a:latin typeface="Consolas"/>
                <a:ea typeface="Consolas"/>
                <a:cs typeface="Consolas"/>
                <a:sym typeface="Consolas"/>
              </a:endParaRPr>
            </a:p>
          </p:txBody>
        </p:sp>
      </p:grpSp>
      <p:sp>
        <p:nvSpPr>
          <p:cNvPr id="198" name="Google Shape;198;p5"/>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12</a:t>
            </a:r>
            <a:endParaRPr sz="1400" b="0" i="0" u="none" strike="noStrike" cap="none">
              <a:solidFill>
                <a:srgbClr val="595959"/>
              </a:solidFill>
              <a:latin typeface="Consolas"/>
              <a:ea typeface="Consolas"/>
              <a:cs typeface="Consolas"/>
              <a:sym typeface="Consolas"/>
            </a:endParaRPr>
          </a:p>
        </p:txBody>
      </p:sp>
      <p:sp>
        <p:nvSpPr>
          <p:cNvPr id="199" name="Google Shape;199;p5"/>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016" name="Google Shape;1016;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Idea:</a:t>
            </a:r>
            <a:endParaRPr/>
          </a:p>
          <a:p>
            <a:pPr marL="457200" lvl="0" indent="-342900" algn="l" rtl="0">
              <a:lnSpc>
                <a:spcPct val="115000"/>
              </a:lnSpc>
              <a:spcBef>
                <a:spcPts val="1600"/>
              </a:spcBef>
              <a:spcAft>
                <a:spcPts val="0"/>
              </a:spcAft>
              <a:buSzPts val="1800"/>
              <a:buChar char="●"/>
            </a:pPr>
            <a:r>
              <a:rPr lang="en"/>
              <a:t>Compare root vs element you are looking for</a:t>
            </a:r>
            <a:endParaRPr/>
          </a:p>
          <a:p>
            <a:pPr marL="457200" lvl="0" indent="-342900" algn="l" rtl="0">
              <a:lnSpc>
                <a:spcPct val="115000"/>
              </a:lnSpc>
              <a:spcBef>
                <a:spcPts val="0"/>
              </a:spcBef>
              <a:spcAft>
                <a:spcPts val="0"/>
              </a:spcAft>
              <a:buSzPts val="1800"/>
              <a:buChar char="●"/>
            </a:pPr>
            <a:r>
              <a:rPr lang="en"/>
              <a:t>If element == root, found!</a:t>
            </a:r>
            <a:endParaRPr/>
          </a:p>
          <a:p>
            <a:pPr marL="457200" lvl="0" indent="-342900" algn="l" rtl="0">
              <a:lnSpc>
                <a:spcPct val="115000"/>
              </a:lnSpc>
              <a:spcBef>
                <a:spcPts val="0"/>
              </a:spcBef>
              <a:spcAft>
                <a:spcPts val="0"/>
              </a:spcAft>
              <a:buSzPts val="1800"/>
              <a:buChar char="●"/>
            </a:pPr>
            <a:r>
              <a:rPr lang="en"/>
              <a:t>Else if element &lt; root, recurse to the left subtree</a:t>
            </a:r>
            <a:endParaRPr/>
          </a:p>
          <a:p>
            <a:pPr marL="457200" lvl="0" indent="-342900" algn="l" rtl="0">
              <a:lnSpc>
                <a:spcPct val="115000"/>
              </a:lnSpc>
              <a:spcBef>
                <a:spcPts val="0"/>
              </a:spcBef>
              <a:spcAft>
                <a:spcPts val="0"/>
              </a:spcAft>
              <a:buSzPts val="1800"/>
              <a:buChar char="●"/>
            </a:pPr>
            <a:r>
              <a:rPr lang="en"/>
              <a:t>Else element &gt; root, recurse to the right subtree</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52"/>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022" name="Google Shape;1022;p52"/>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023" name="Google Shape;1023;p52"/>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024" name="Google Shape;1024;p52"/>
          <p:cNvSpPr/>
          <p:nvPr/>
        </p:nvSpPr>
        <p:spPr>
          <a:xfrm>
            <a:off x="40101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025" name="Google Shape;1025;p52"/>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026" name="Google Shape;1026;p52"/>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027" name="Google Shape;1027;p52"/>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028" name="Google Shape;1028;p52"/>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029" name="Google Shape;1029;p52"/>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030" name="Google Shape;1030;p52"/>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031" name="Google Shape;1031;p52"/>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032" name="Google Shape;1032;p52"/>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033" name="Google Shape;1033;p52"/>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034" name="Google Shape;1034;p52"/>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035" name="Google Shape;1035;p52"/>
          <p:cNvSpPr/>
          <p:nvPr/>
        </p:nvSpPr>
        <p:spPr>
          <a:xfrm>
            <a:off x="4341650" y="174613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036" name="Google Shape;1036;p52"/>
          <p:cNvCxnSpPr>
            <a:stCxn id="1035" idx="4"/>
            <a:endCxn id="1033"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037" name="Google Shape;1037;p52"/>
          <p:cNvCxnSpPr>
            <a:stCxn id="1033" idx="4"/>
            <a:endCxn id="1029"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038" name="Google Shape;1038;p52"/>
          <p:cNvCxnSpPr>
            <a:stCxn id="1029" idx="4"/>
            <a:endCxn id="1021"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039" name="Google Shape;1039;p52"/>
          <p:cNvCxnSpPr>
            <a:stCxn id="1030" idx="4"/>
            <a:endCxn id="1023"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040" name="Google Shape;1040;p52"/>
          <p:cNvCxnSpPr>
            <a:stCxn id="1031" idx="4"/>
            <a:endCxn id="1025"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041" name="Google Shape;1041;p52"/>
          <p:cNvCxnSpPr>
            <a:stCxn id="1032" idx="4"/>
            <a:endCxn id="1027"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042" name="Google Shape;1042;p52"/>
          <p:cNvCxnSpPr>
            <a:stCxn id="1034" idx="4"/>
            <a:endCxn id="1031"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043" name="Google Shape;1043;p52"/>
          <p:cNvCxnSpPr>
            <a:stCxn id="1035" idx="4"/>
            <a:endCxn id="1034"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044" name="Google Shape;1044;p52"/>
          <p:cNvCxnSpPr>
            <a:stCxn id="1033" idx="4"/>
            <a:endCxn id="1030"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045" name="Google Shape;1045;p52"/>
          <p:cNvCxnSpPr>
            <a:stCxn id="1034" idx="4"/>
            <a:endCxn id="1032"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046" name="Google Shape;1046;p52"/>
          <p:cNvCxnSpPr>
            <a:stCxn id="1029" idx="4"/>
            <a:endCxn id="1022"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047" name="Google Shape;1047;p52"/>
          <p:cNvCxnSpPr>
            <a:stCxn id="1030" idx="4"/>
            <a:endCxn id="1024"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048" name="Google Shape;1048;p52"/>
          <p:cNvCxnSpPr>
            <a:stCxn id="1031" idx="4"/>
            <a:endCxn id="1026"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049" name="Google Shape;1049;p52"/>
          <p:cNvCxnSpPr>
            <a:stCxn id="1032" idx="4"/>
            <a:endCxn id="1028"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050" name="Google Shape;1050;p52"/>
          <p:cNvGrpSpPr/>
          <p:nvPr/>
        </p:nvGrpSpPr>
        <p:grpSpPr>
          <a:xfrm>
            <a:off x="3721750" y="112000"/>
            <a:ext cx="5309701" cy="1354225"/>
            <a:chOff x="1917150" y="3703800"/>
            <a:chExt cx="5309701" cy="1354225"/>
          </a:xfrm>
        </p:grpSpPr>
        <p:pic>
          <p:nvPicPr>
            <p:cNvPr id="1051" name="Google Shape;1051;p52"/>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052" name="Google Shape;1052;p5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Initialisation</a:t>
              </a:r>
              <a:endParaRPr sz="1400" b="0" i="0" u="none" strike="noStrike" cap="none">
                <a:solidFill>
                  <a:srgbClr val="000000"/>
                </a:solidFill>
                <a:latin typeface="Consolas"/>
                <a:ea typeface="Consolas"/>
                <a:cs typeface="Consolas"/>
                <a:sym typeface="Consolas"/>
              </a:endParaRPr>
            </a:p>
          </p:txBody>
        </p:sp>
        <p:sp>
          <p:nvSpPr>
            <p:cNvPr id="1053" name="Google Shape;1053;p5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054" name="Google Shape;1054;p52"/>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3"/>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060" name="Google Shape;1060;p53"/>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061" name="Google Shape;1061;p53"/>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062" name="Google Shape;1062;p53"/>
          <p:cNvSpPr/>
          <p:nvPr/>
        </p:nvSpPr>
        <p:spPr>
          <a:xfrm>
            <a:off x="40101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063" name="Google Shape;1063;p53"/>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064" name="Google Shape;1064;p53"/>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065" name="Google Shape;1065;p53"/>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066" name="Google Shape;1066;p53"/>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067" name="Google Shape;1067;p53"/>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068" name="Google Shape;1068;p53"/>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069" name="Google Shape;1069;p53"/>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070" name="Google Shape;1070;p53"/>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071" name="Google Shape;1071;p53"/>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072" name="Google Shape;1072;p53"/>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073" name="Google Shape;1073;p53"/>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074" name="Google Shape;1074;p53"/>
          <p:cNvCxnSpPr>
            <a:stCxn id="1073" idx="4"/>
            <a:endCxn id="1071"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075" name="Google Shape;1075;p53"/>
          <p:cNvCxnSpPr>
            <a:stCxn id="1071" idx="4"/>
            <a:endCxn id="1067"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076" name="Google Shape;1076;p53"/>
          <p:cNvCxnSpPr>
            <a:stCxn id="1067" idx="4"/>
            <a:endCxn id="1059"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077" name="Google Shape;1077;p53"/>
          <p:cNvCxnSpPr>
            <a:stCxn id="1068" idx="4"/>
            <a:endCxn id="1061"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078" name="Google Shape;1078;p53"/>
          <p:cNvCxnSpPr>
            <a:stCxn id="1069" idx="4"/>
            <a:endCxn id="1063"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079" name="Google Shape;1079;p53"/>
          <p:cNvCxnSpPr>
            <a:stCxn id="1070" idx="4"/>
            <a:endCxn id="1065"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080" name="Google Shape;1080;p53"/>
          <p:cNvCxnSpPr>
            <a:stCxn id="1072" idx="4"/>
            <a:endCxn id="1069"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081" name="Google Shape;1081;p53"/>
          <p:cNvCxnSpPr>
            <a:stCxn id="1073" idx="4"/>
            <a:endCxn id="1072"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082" name="Google Shape;1082;p53"/>
          <p:cNvCxnSpPr>
            <a:stCxn id="1071" idx="4"/>
            <a:endCxn id="1068"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083" name="Google Shape;1083;p53"/>
          <p:cNvCxnSpPr>
            <a:stCxn id="1072" idx="4"/>
            <a:endCxn id="1070"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084" name="Google Shape;1084;p53"/>
          <p:cNvCxnSpPr>
            <a:stCxn id="1067" idx="4"/>
            <a:endCxn id="1060"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085" name="Google Shape;1085;p53"/>
          <p:cNvCxnSpPr>
            <a:stCxn id="1068" idx="4"/>
            <a:endCxn id="1062"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086" name="Google Shape;1086;p53"/>
          <p:cNvCxnSpPr>
            <a:stCxn id="1069" idx="4"/>
            <a:endCxn id="1064"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087" name="Google Shape;1087;p53"/>
          <p:cNvCxnSpPr>
            <a:stCxn id="1070" idx="4"/>
            <a:endCxn id="1066"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088" name="Google Shape;1088;p53"/>
          <p:cNvGrpSpPr/>
          <p:nvPr/>
        </p:nvGrpSpPr>
        <p:grpSpPr>
          <a:xfrm>
            <a:off x="3721750" y="112000"/>
            <a:ext cx="5309701" cy="1354225"/>
            <a:chOff x="1917150" y="3703800"/>
            <a:chExt cx="5309701" cy="1354225"/>
          </a:xfrm>
        </p:grpSpPr>
        <p:pic>
          <p:nvPicPr>
            <p:cNvPr id="1089" name="Google Shape;1089;p53"/>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090" name="Google Shape;1090;p5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Compare 144 with 34</a:t>
              </a:r>
              <a:endParaRPr sz="1400" b="0" i="0" u="none" strike="noStrike" cap="none">
                <a:solidFill>
                  <a:srgbClr val="000000"/>
                </a:solidFill>
                <a:latin typeface="Consolas"/>
                <a:ea typeface="Consolas"/>
                <a:cs typeface="Consolas"/>
                <a:sym typeface="Consolas"/>
              </a:endParaRPr>
            </a:p>
          </p:txBody>
        </p:sp>
        <p:sp>
          <p:nvSpPr>
            <p:cNvPr id="1091" name="Google Shape;1091;p5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092" name="Google Shape;1092;p53"/>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54"/>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098" name="Google Shape;1098;p54"/>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099" name="Google Shape;1099;p54"/>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100" name="Google Shape;1100;p54"/>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101" name="Google Shape;1101;p54"/>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102" name="Google Shape;1102;p54"/>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103" name="Google Shape;1103;p54"/>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104" name="Google Shape;1104;p54"/>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105" name="Google Shape;1105;p54"/>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106" name="Google Shape;1106;p54"/>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107" name="Google Shape;1107;p54"/>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108" name="Google Shape;1108;p54"/>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109" name="Google Shape;1109;p54"/>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110" name="Google Shape;1110;p54"/>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111" name="Google Shape;1111;p54"/>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112" name="Google Shape;1112;p54"/>
          <p:cNvCxnSpPr>
            <a:stCxn id="1111" idx="4"/>
            <a:endCxn id="1109"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113" name="Google Shape;1113;p54"/>
          <p:cNvCxnSpPr>
            <a:stCxn id="1109" idx="4"/>
            <a:endCxn id="1105"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114" name="Google Shape;1114;p54"/>
          <p:cNvCxnSpPr>
            <a:stCxn id="1105" idx="4"/>
            <a:endCxn id="1097"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115" name="Google Shape;1115;p54"/>
          <p:cNvCxnSpPr>
            <a:stCxn id="1106" idx="4"/>
            <a:endCxn id="1099"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116" name="Google Shape;1116;p54"/>
          <p:cNvCxnSpPr>
            <a:stCxn id="1107" idx="4"/>
            <a:endCxn id="1101"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117" name="Google Shape;1117;p54"/>
          <p:cNvCxnSpPr>
            <a:stCxn id="1108" idx="4"/>
            <a:endCxn id="1103"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118" name="Google Shape;1118;p54"/>
          <p:cNvCxnSpPr>
            <a:stCxn id="1110" idx="4"/>
            <a:endCxn id="1107"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119" name="Google Shape;1119;p54"/>
          <p:cNvCxnSpPr>
            <a:stCxn id="1111" idx="4"/>
            <a:endCxn id="1110"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120" name="Google Shape;1120;p54"/>
          <p:cNvCxnSpPr>
            <a:stCxn id="1109" idx="4"/>
            <a:endCxn id="1106"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121" name="Google Shape;1121;p54"/>
          <p:cNvCxnSpPr>
            <a:stCxn id="1110" idx="4"/>
            <a:endCxn id="1108"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122" name="Google Shape;1122;p54"/>
          <p:cNvCxnSpPr>
            <a:stCxn id="1105" idx="4"/>
            <a:endCxn id="1098"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123" name="Google Shape;1123;p54"/>
          <p:cNvCxnSpPr>
            <a:stCxn id="1106" idx="4"/>
            <a:endCxn id="1100"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124" name="Google Shape;1124;p54"/>
          <p:cNvCxnSpPr>
            <a:stCxn id="1107" idx="4"/>
            <a:endCxn id="1102"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125" name="Google Shape;1125;p54"/>
          <p:cNvCxnSpPr>
            <a:stCxn id="1108" idx="4"/>
            <a:endCxn id="1104"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126" name="Google Shape;1126;p54"/>
          <p:cNvGrpSpPr/>
          <p:nvPr/>
        </p:nvGrpSpPr>
        <p:grpSpPr>
          <a:xfrm>
            <a:off x="3721750" y="112000"/>
            <a:ext cx="5309701" cy="1354225"/>
            <a:chOff x="1917150" y="3703800"/>
            <a:chExt cx="5309701" cy="1354225"/>
          </a:xfrm>
        </p:grpSpPr>
        <p:pic>
          <p:nvPicPr>
            <p:cNvPr id="1127" name="Google Shape;1127;p54"/>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128" name="Google Shape;1128;p5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144 is greater than 34. Since we are in BST, we are guaranteed that 144 cannot be in the left subtree</a:t>
              </a:r>
              <a:endParaRPr sz="1400" b="0" i="0" u="none" strike="noStrike" cap="none">
                <a:solidFill>
                  <a:srgbClr val="000000"/>
                </a:solidFill>
                <a:latin typeface="Consolas"/>
                <a:ea typeface="Consolas"/>
                <a:cs typeface="Consolas"/>
                <a:sym typeface="Consolas"/>
              </a:endParaRPr>
            </a:p>
          </p:txBody>
        </p:sp>
        <p:sp>
          <p:nvSpPr>
            <p:cNvPr id="1129" name="Google Shape;1129;p5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130" name="Google Shape;1130;p54"/>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5"/>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136" name="Google Shape;1136;p55"/>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137" name="Google Shape;1137;p55"/>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138" name="Google Shape;1138;p55"/>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139" name="Google Shape;1139;p55"/>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140" name="Google Shape;1140;p55"/>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141" name="Google Shape;1141;p55"/>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142" name="Google Shape;1142;p55"/>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143" name="Google Shape;1143;p55"/>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144" name="Google Shape;1144;p55"/>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145" name="Google Shape;1145;p55"/>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146" name="Google Shape;1146;p55"/>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147" name="Google Shape;1147;p55"/>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148" name="Google Shape;1148;p55"/>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149" name="Google Shape;1149;p55"/>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150" name="Google Shape;1150;p55"/>
          <p:cNvCxnSpPr>
            <a:stCxn id="1149" idx="4"/>
            <a:endCxn id="1147"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151" name="Google Shape;1151;p55"/>
          <p:cNvCxnSpPr>
            <a:stCxn id="1147" idx="4"/>
            <a:endCxn id="1143"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152" name="Google Shape;1152;p55"/>
          <p:cNvCxnSpPr>
            <a:stCxn id="1143" idx="4"/>
            <a:endCxn id="1135"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153" name="Google Shape;1153;p55"/>
          <p:cNvCxnSpPr>
            <a:stCxn id="1144" idx="4"/>
            <a:endCxn id="1137"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154" name="Google Shape;1154;p55"/>
          <p:cNvCxnSpPr>
            <a:stCxn id="1145" idx="4"/>
            <a:endCxn id="1139"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155" name="Google Shape;1155;p55"/>
          <p:cNvCxnSpPr>
            <a:stCxn id="1146" idx="4"/>
            <a:endCxn id="1141"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156" name="Google Shape;1156;p55"/>
          <p:cNvCxnSpPr>
            <a:stCxn id="1148" idx="4"/>
            <a:endCxn id="1145"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157" name="Google Shape;1157;p55"/>
          <p:cNvCxnSpPr>
            <a:stCxn id="1149" idx="4"/>
            <a:endCxn id="1148"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158" name="Google Shape;1158;p55"/>
          <p:cNvCxnSpPr>
            <a:stCxn id="1147" idx="4"/>
            <a:endCxn id="1144"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159" name="Google Shape;1159;p55"/>
          <p:cNvCxnSpPr>
            <a:stCxn id="1148" idx="4"/>
            <a:endCxn id="1146"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160" name="Google Shape;1160;p55"/>
          <p:cNvCxnSpPr>
            <a:stCxn id="1143" idx="4"/>
            <a:endCxn id="1136"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161" name="Google Shape;1161;p55"/>
          <p:cNvCxnSpPr>
            <a:stCxn id="1144" idx="4"/>
            <a:endCxn id="1138"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162" name="Google Shape;1162;p55"/>
          <p:cNvCxnSpPr>
            <a:stCxn id="1145" idx="4"/>
            <a:endCxn id="1140"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163" name="Google Shape;1163;p55"/>
          <p:cNvCxnSpPr>
            <a:stCxn id="1146" idx="4"/>
            <a:endCxn id="1142"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164" name="Google Shape;1164;p55"/>
          <p:cNvGrpSpPr/>
          <p:nvPr/>
        </p:nvGrpSpPr>
        <p:grpSpPr>
          <a:xfrm>
            <a:off x="3721750" y="112000"/>
            <a:ext cx="5309701" cy="1354225"/>
            <a:chOff x="1917150" y="3703800"/>
            <a:chExt cx="5309701" cy="1354225"/>
          </a:xfrm>
        </p:grpSpPr>
        <p:pic>
          <p:nvPicPr>
            <p:cNvPr id="1165" name="Google Shape;1165;p55"/>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166" name="Google Shape;1166;p5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144 with 23</a:t>
              </a:r>
              <a:endParaRPr sz="1400" b="0" i="0" u="none" strike="noStrike" cap="none">
                <a:solidFill>
                  <a:srgbClr val="000000"/>
                </a:solidFill>
                <a:latin typeface="Consolas"/>
                <a:ea typeface="Consolas"/>
                <a:cs typeface="Consolas"/>
                <a:sym typeface="Consolas"/>
              </a:endParaRPr>
            </a:p>
          </p:txBody>
        </p:sp>
        <p:sp>
          <p:nvSpPr>
            <p:cNvPr id="1167" name="Google Shape;1167;p5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168" name="Google Shape;1168;p55"/>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6"/>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174" name="Google Shape;1174;p56"/>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175" name="Google Shape;1175;p56"/>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176" name="Google Shape;1176;p56"/>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177" name="Google Shape;1177;p56"/>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178" name="Google Shape;1178;p56"/>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179" name="Google Shape;1179;p56"/>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180" name="Google Shape;1180;p56"/>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181" name="Google Shape;1181;p56"/>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182" name="Google Shape;1182;p56"/>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183" name="Google Shape;1183;p56"/>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184" name="Google Shape;1184;p56"/>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185" name="Google Shape;1185;p56"/>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186" name="Google Shape;1186;p56"/>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187" name="Google Shape;1187;p56"/>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188" name="Google Shape;1188;p56"/>
          <p:cNvCxnSpPr>
            <a:stCxn id="1187" idx="4"/>
            <a:endCxn id="1185"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189" name="Google Shape;1189;p56"/>
          <p:cNvCxnSpPr>
            <a:stCxn id="1185" idx="4"/>
            <a:endCxn id="1181"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190" name="Google Shape;1190;p56"/>
          <p:cNvCxnSpPr>
            <a:stCxn id="1181" idx="4"/>
            <a:endCxn id="1173"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191" name="Google Shape;1191;p56"/>
          <p:cNvCxnSpPr>
            <a:stCxn id="1182" idx="4"/>
            <a:endCxn id="1175"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192" name="Google Shape;1192;p56"/>
          <p:cNvCxnSpPr>
            <a:stCxn id="1183" idx="4"/>
            <a:endCxn id="1177"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193" name="Google Shape;1193;p56"/>
          <p:cNvCxnSpPr>
            <a:stCxn id="1184" idx="4"/>
            <a:endCxn id="1179"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194" name="Google Shape;1194;p56"/>
          <p:cNvCxnSpPr>
            <a:stCxn id="1186" idx="4"/>
            <a:endCxn id="1183"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195" name="Google Shape;1195;p56"/>
          <p:cNvCxnSpPr>
            <a:stCxn id="1187" idx="4"/>
            <a:endCxn id="1186"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196" name="Google Shape;1196;p56"/>
          <p:cNvCxnSpPr>
            <a:stCxn id="1185" idx="4"/>
            <a:endCxn id="1182"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197" name="Google Shape;1197;p56"/>
          <p:cNvCxnSpPr>
            <a:stCxn id="1186" idx="4"/>
            <a:endCxn id="1184"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198" name="Google Shape;1198;p56"/>
          <p:cNvCxnSpPr>
            <a:stCxn id="1181" idx="4"/>
            <a:endCxn id="1174"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199" name="Google Shape;1199;p56"/>
          <p:cNvCxnSpPr>
            <a:stCxn id="1182" idx="4"/>
            <a:endCxn id="1176"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200" name="Google Shape;1200;p56"/>
          <p:cNvCxnSpPr>
            <a:stCxn id="1183" idx="4"/>
            <a:endCxn id="1178"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201" name="Google Shape;1201;p56"/>
          <p:cNvCxnSpPr>
            <a:stCxn id="1184" idx="4"/>
            <a:endCxn id="1180"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202" name="Google Shape;1202;p56"/>
          <p:cNvGrpSpPr/>
          <p:nvPr/>
        </p:nvGrpSpPr>
        <p:grpSpPr>
          <a:xfrm>
            <a:off x="3721750" y="112000"/>
            <a:ext cx="5309701" cy="1354225"/>
            <a:chOff x="1917150" y="3703800"/>
            <a:chExt cx="5309701" cy="1354225"/>
          </a:xfrm>
        </p:grpSpPr>
        <p:pic>
          <p:nvPicPr>
            <p:cNvPr id="1203" name="Google Shape;1203;p56"/>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204" name="Google Shape;1204;p5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144 is less than 233. We can ignore the right subtree</a:t>
              </a:r>
              <a:endParaRPr sz="1400" b="0" i="0" u="none" strike="noStrike" cap="none">
                <a:solidFill>
                  <a:srgbClr val="000000"/>
                </a:solidFill>
                <a:latin typeface="Consolas"/>
                <a:ea typeface="Consolas"/>
                <a:cs typeface="Consolas"/>
                <a:sym typeface="Consolas"/>
              </a:endParaRPr>
            </a:p>
          </p:txBody>
        </p:sp>
        <p:sp>
          <p:nvSpPr>
            <p:cNvPr id="1205" name="Google Shape;1205;p5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206" name="Google Shape;1206;p56"/>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57"/>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212" name="Google Shape;1212;p57"/>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213" name="Google Shape;1213;p57"/>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214" name="Google Shape;1214;p57"/>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215" name="Google Shape;1215;p57"/>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216" name="Google Shape;1216;p57"/>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217" name="Google Shape;1217;p57"/>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218" name="Google Shape;1218;p57"/>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219" name="Google Shape;1219;p57"/>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220" name="Google Shape;1220;p57"/>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221" name="Google Shape;1221;p57"/>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222" name="Google Shape;1222;p57"/>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223" name="Google Shape;1223;p57"/>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224" name="Google Shape;1224;p57"/>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225" name="Google Shape;1225;p57"/>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226" name="Google Shape;1226;p57"/>
          <p:cNvCxnSpPr>
            <a:stCxn id="1225" idx="4"/>
            <a:endCxn id="1223"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227" name="Google Shape;1227;p57"/>
          <p:cNvCxnSpPr>
            <a:stCxn id="1223" idx="4"/>
            <a:endCxn id="1219"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228" name="Google Shape;1228;p57"/>
          <p:cNvCxnSpPr>
            <a:stCxn id="1219" idx="4"/>
            <a:endCxn id="1211"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229" name="Google Shape;1229;p57"/>
          <p:cNvCxnSpPr>
            <a:stCxn id="1220" idx="4"/>
            <a:endCxn id="1213"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230" name="Google Shape;1230;p57"/>
          <p:cNvCxnSpPr>
            <a:stCxn id="1221" idx="4"/>
            <a:endCxn id="1215"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231" name="Google Shape;1231;p57"/>
          <p:cNvCxnSpPr>
            <a:stCxn id="1222" idx="4"/>
            <a:endCxn id="1217"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232" name="Google Shape;1232;p57"/>
          <p:cNvCxnSpPr>
            <a:stCxn id="1224" idx="4"/>
            <a:endCxn id="1221"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233" name="Google Shape;1233;p57"/>
          <p:cNvCxnSpPr>
            <a:stCxn id="1225" idx="4"/>
            <a:endCxn id="1224"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234" name="Google Shape;1234;p57"/>
          <p:cNvCxnSpPr>
            <a:stCxn id="1223" idx="4"/>
            <a:endCxn id="1220"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235" name="Google Shape;1235;p57"/>
          <p:cNvCxnSpPr>
            <a:stCxn id="1224" idx="4"/>
            <a:endCxn id="1222"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236" name="Google Shape;1236;p57"/>
          <p:cNvCxnSpPr>
            <a:stCxn id="1219" idx="4"/>
            <a:endCxn id="1212"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237" name="Google Shape;1237;p57"/>
          <p:cNvCxnSpPr>
            <a:stCxn id="1220" idx="4"/>
            <a:endCxn id="1214"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238" name="Google Shape;1238;p57"/>
          <p:cNvCxnSpPr>
            <a:stCxn id="1221" idx="4"/>
            <a:endCxn id="1216"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239" name="Google Shape;1239;p57"/>
          <p:cNvCxnSpPr>
            <a:stCxn id="1222" idx="4"/>
            <a:endCxn id="1218"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240" name="Google Shape;1240;p57"/>
          <p:cNvGrpSpPr/>
          <p:nvPr/>
        </p:nvGrpSpPr>
        <p:grpSpPr>
          <a:xfrm>
            <a:off x="3721750" y="112000"/>
            <a:ext cx="5309701" cy="1354225"/>
            <a:chOff x="1917150" y="3703800"/>
            <a:chExt cx="5309701" cy="1354225"/>
          </a:xfrm>
        </p:grpSpPr>
        <p:pic>
          <p:nvPicPr>
            <p:cNvPr id="1241" name="Google Shape;1241;p57"/>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242" name="Google Shape;1242;p5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144 with 89</a:t>
              </a:r>
              <a:endParaRPr sz="1400" b="0" i="0" u="none" strike="noStrike" cap="none">
                <a:solidFill>
                  <a:schemeClr val="dk1"/>
                </a:solidFill>
                <a:latin typeface="Consolas"/>
                <a:ea typeface="Consolas"/>
                <a:cs typeface="Consolas"/>
                <a:sym typeface="Consolas"/>
              </a:endParaRPr>
            </a:p>
          </p:txBody>
        </p:sp>
        <p:sp>
          <p:nvSpPr>
            <p:cNvPr id="1243" name="Google Shape;1243;p5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244" name="Google Shape;1244;p57"/>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58"/>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250" name="Google Shape;1250;p58"/>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251" name="Google Shape;1251;p58"/>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252" name="Google Shape;1252;p58"/>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253" name="Google Shape;1253;p58"/>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254" name="Google Shape;1254;p58"/>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255" name="Google Shape;1255;p58"/>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256" name="Google Shape;1256;p58"/>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257" name="Google Shape;1257;p58"/>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258" name="Google Shape;1258;p58"/>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259" name="Google Shape;1259;p58"/>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260" name="Google Shape;1260;p58"/>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261" name="Google Shape;1261;p58"/>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262" name="Google Shape;1262;p58"/>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263" name="Google Shape;1263;p58"/>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264" name="Google Shape;1264;p58"/>
          <p:cNvCxnSpPr>
            <a:stCxn id="1263" idx="4"/>
            <a:endCxn id="1261"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265" name="Google Shape;1265;p58"/>
          <p:cNvCxnSpPr>
            <a:stCxn id="1261" idx="4"/>
            <a:endCxn id="1257"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266" name="Google Shape;1266;p58"/>
          <p:cNvCxnSpPr>
            <a:stCxn id="1257" idx="4"/>
            <a:endCxn id="1249"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267" name="Google Shape;1267;p58"/>
          <p:cNvCxnSpPr>
            <a:stCxn id="1258" idx="4"/>
            <a:endCxn id="1251"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268" name="Google Shape;1268;p58"/>
          <p:cNvCxnSpPr>
            <a:stCxn id="1259" idx="4"/>
            <a:endCxn id="1253"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269" name="Google Shape;1269;p58"/>
          <p:cNvCxnSpPr>
            <a:stCxn id="1260" idx="4"/>
            <a:endCxn id="1255"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270" name="Google Shape;1270;p58"/>
          <p:cNvCxnSpPr>
            <a:stCxn id="1262" idx="4"/>
            <a:endCxn id="1259"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271" name="Google Shape;1271;p58"/>
          <p:cNvCxnSpPr>
            <a:stCxn id="1263" idx="4"/>
            <a:endCxn id="1262"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272" name="Google Shape;1272;p58"/>
          <p:cNvCxnSpPr>
            <a:stCxn id="1261" idx="4"/>
            <a:endCxn id="1258"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273" name="Google Shape;1273;p58"/>
          <p:cNvCxnSpPr>
            <a:stCxn id="1262" idx="4"/>
            <a:endCxn id="1260"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274" name="Google Shape;1274;p58"/>
          <p:cNvCxnSpPr>
            <a:stCxn id="1257" idx="4"/>
            <a:endCxn id="1250"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275" name="Google Shape;1275;p58"/>
          <p:cNvCxnSpPr>
            <a:stCxn id="1258" idx="4"/>
            <a:endCxn id="1252"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276" name="Google Shape;1276;p58"/>
          <p:cNvCxnSpPr>
            <a:stCxn id="1259" idx="4"/>
            <a:endCxn id="1254"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277" name="Google Shape;1277;p58"/>
          <p:cNvCxnSpPr>
            <a:stCxn id="1260" idx="4"/>
            <a:endCxn id="1256"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278" name="Google Shape;1278;p58"/>
          <p:cNvGrpSpPr/>
          <p:nvPr/>
        </p:nvGrpSpPr>
        <p:grpSpPr>
          <a:xfrm>
            <a:off x="3721750" y="112000"/>
            <a:ext cx="5309701" cy="1354225"/>
            <a:chOff x="1917150" y="3703800"/>
            <a:chExt cx="5309701" cy="1354225"/>
          </a:xfrm>
        </p:grpSpPr>
        <p:pic>
          <p:nvPicPr>
            <p:cNvPr id="1279" name="Google Shape;1279;p58"/>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280" name="Google Shape;1280;p5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144 is greater than 89 so we can ignore the left subtree</a:t>
              </a:r>
              <a:endParaRPr sz="1400" b="0" i="0" u="none" strike="noStrike" cap="none">
                <a:solidFill>
                  <a:schemeClr val="dk1"/>
                </a:solidFill>
                <a:latin typeface="Consolas"/>
                <a:ea typeface="Consolas"/>
                <a:cs typeface="Consolas"/>
                <a:sym typeface="Consolas"/>
              </a:endParaRPr>
            </a:p>
          </p:txBody>
        </p:sp>
        <p:sp>
          <p:nvSpPr>
            <p:cNvPr id="1281" name="Google Shape;1281;p5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282" name="Google Shape;1282;p58"/>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9"/>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288" name="Google Shape;1288;p59"/>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289" name="Google Shape;1289;p59"/>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290" name="Google Shape;1290;p59"/>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291" name="Google Shape;1291;p59"/>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292" name="Google Shape;1292;p59"/>
          <p:cNvSpPr/>
          <p:nvPr/>
        </p:nvSpPr>
        <p:spPr>
          <a:xfrm>
            <a:off x="53817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293" name="Google Shape;1293;p59"/>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294" name="Google Shape;1294;p59"/>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295" name="Google Shape;1295;p59"/>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296" name="Google Shape;1296;p59"/>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297" name="Google Shape;1297;p59"/>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298" name="Google Shape;1298;p59"/>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299" name="Google Shape;1299;p59"/>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300" name="Google Shape;1300;p59"/>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301" name="Google Shape;1301;p59"/>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302" name="Google Shape;1302;p59"/>
          <p:cNvCxnSpPr>
            <a:stCxn id="1301" idx="4"/>
            <a:endCxn id="1299"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303" name="Google Shape;1303;p59"/>
          <p:cNvCxnSpPr>
            <a:stCxn id="1299" idx="4"/>
            <a:endCxn id="1295"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304" name="Google Shape;1304;p59"/>
          <p:cNvCxnSpPr>
            <a:stCxn id="1295" idx="4"/>
            <a:endCxn id="1287"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305" name="Google Shape;1305;p59"/>
          <p:cNvCxnSpPr>
            <a:stCxn id="1296" idx="4"/>
            <a:endCxn id="1289"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306" name="Google Shape;1306;p59"/>
          <p:cNvCxnSpPr>
            <a:stCxn id="1297" idx="4"/>
            <a:endCxn id="1291"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307" name="Google Shape;1307;p59"/>
          <p:cNvCxnSpPr>
            <a:stCxn id="1298" idx="4"/>
            <a:endCxn id="1293"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308" name="Google Shape;1308;p59"/>
          <p:cNvCxnSpPr>
            <a:stCxn id="1300" idx="4"/>
            <a:endCxn id="1297"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309" name="Google Shape;1309;p59"/>
          <p:cNvCxnSpPr>
            <a:stCxn id="1301" idx="4"/>
            <a:endCxn id="1300"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310" name="Google Shape;1310;p59"/>
          <p:cNvCxnSpPr>
            <a:stCxn id="1299" idx="4"/>
            <a:endCxn id="1296"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311" name="Google Shape;1311;p59"/>
          <p:cNvCxnSpPr>
            <a:stCxn id="1300" idx="4"/>
            <a:endCxn id="1298"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312" name="Google Shape;1312;p59"/>
          <p:cNvCxnSpPr>
            <a:stCxn id="1295" idx="4"/>
            <a:endCxn id="1288"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313" name="Google Shape;1313;p59"/>
          <p:cNvCxnSpPr>
            <a:stCxn id="1296" idx="4"/>
            <a:endCxn id="1290"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314" name="Google Shape;1314;p59"/>
          <p:cNvCxnSpPr>
            <a:stCxn id="1297" idx="4"/>
            <a:endCxn id="1292"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315" name="Google Shape;1315;p59"/>
          <p:cNvCxnSpPr>
            <a:stCxn id="1298" idx="4"/>
            <a:endCxn id="1294"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316" name="Google Shape;1316;p59"/>
          <p:cNvGrpSpPr/>
          <p:nvPr/>
        </p:nvGrpSpPr>
        <p:grpSpPr>
          <a:xfrm>
            <a:off x="3721750" y="112000"/>
            <a:ext cx="5309701" cy="1354225"/>
            <a:chOff x="1917150" y="3703800"/>
            <a:chExt cx="5309701" cy="1354225"/>
          </a:xfrm>
        </p:grpSpPr>
        <p:pic>
          <p:nvPicPr>
            <p:cNvPr id="1317" name="Google Shape;1317;p59"/>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318" name="Google Shape;1318;p5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144 with 144, and found!</a:t>
              </a:r>
              <a:endParaRPr sz="1400" b="0" i="0" u="none" strike="noStrike" cap="none">
                <a:solidFill>
                  <a:schemeClr val="dk1"/>
                </a:solidFill>
                <a:latin typeface="Consolas"/>
                <a:ea typeface="Consolas"/>
                <a:cs typeface="Consolas"/>
                <a:sym typeface="Consolas"/>
              </a:endParaRPr>
            </a:p>
          </p:txBody>
        </p:sp>
        <p:sp>
          <p:nvSpPr>
            <p:cNvPr id="1319" name="Google Shape;1319;p5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search(144)</a:t>
              </a:r>
              <a:endParaRPr sz="1400" b="0" i="0" u="none" strike="noStrike" cap="none">
                <a:solidFill>
                  <a:srgbClr val="000000"/>
                </a:solidFill>
                <a:latin typeface="Consolas"/>
                <a:ea typeface="Consolas"/>
                <a:cs typeface="Consolas"/>
                <a:sym typeface="Consolas"/>
              </a:endParaRPr>
            </a:p>
          </p:txBody>
        </p:sp>
      </p:grpSp>
      <p:sp>
        <p:nvSpPr>
          <p:cNvPr id="1320" name="Google Shape;1320;p59"/>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0"/>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326" name="Google Shape;1326;p60"/>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327" name="Google Shape;1327;p60"/>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328" name="Google Shape;1328;p60"/>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329" name="Google Shape;1329;p60"/>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330" name="Google Shape;1330;p60"/>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331" name="Google Shape;1331;p60"/>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332" name="Google Shape;1332;p60"/>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333" name="Google Shape;1333;p60"/>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334" name="Google Shape;1334;p60"/>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335" name="Google Shape;1335;p60"/>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336" name="Google Shape;1336;p60"/>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337" name="Google Shape;1337;p60"/>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338" name="Google Shape;1338;p60"/>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339" name="Google Shape;1339;p60"/>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340" name="Google Shape;1340;p60"/>
          <p:cNvCxnSpPr>
            <a:stCxn id="1339" idx="4"/>
            <a:endCxn id="1337"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341" name="Google Shape;1341;p60"/>
          <p:cNvCxnSpPr>
            <a:stCxn id="1337" idx="4"/>
            <a:endCxn id="1333"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342" name="Google Shape;1342;p60"/>
          <p:cNvCxnSpPr>
            <a:stCxn id="1333" idx="4"/>
            <a:endCxn id="1325"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343" name="Google Shape;1343;p60"/>
          <p:cNvCxnSpPr>
            <a:stCxn id="1334" idx="4"/>
            <a:endCxn id="1327"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344" name="Google Shape;1344;p60"/>
          <p:cNvCxnSpPr>
            <a:stCxn id="1335" idx="4"/>
            <a:endCxn id="1329"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345" name="Google Shape;1345;p60"/>
          <p:cNvCxnSpPr>
            <a:stCxn id="1336" idx="4"/>
            <a:endCxn id="1331"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346" name="Google Shape;1346;p60"/>
          <p:cNvCxnSpPr>
            <a:stCxn id="1338" idx="4"/>
            <a:endCxn id="1335"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347" name="Google Shape;1347;p60"/>
          <p:cNvCxnSpPr>
            <a:stCxn id="1339" idx="4"/>
            <a:endCxn id="1338"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348" name="Google Shape;1348;p60"/>
          <p:cNvCxnSpPr>
            <a:stCxn id="1337" idx="4"/>
            <a:endCxn id="1334"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349" name="Google Shape;1349;p60"/>
          <p:cNvCxnSpPr>
            <a:stCxn id="1338" idx="4"/>
            <a:endCxn id="1336"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350" name="Google Shape;1350;p60"/>
          <p:cNvCxnSpPr>
            <a:stCxn id="1333" idx="4"/>
            <a:endCxn id="1326"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351" name="Google Shape;1351;p60"/>
          <p:cNvCxnSpPr>
            <a:stCxn id="1334" idx="4"/>
            <a:endCxn id="1328"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352" name="Google Shape;1352;p60"/>
          <p:cNvCxnSpPr>
            <a:stCxn id="1335" idx="4"/>
            <a:endCxn id="1330"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353" name="Google Shape;1353;p60"/>
          <p:cNvCxnSpPr>
            <a:stCxn id="1336" idx="4"/>
            <a:endCxn id="1332"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354" name="Google Shape;1354;p60"/>
          <p:cNvGrpSpPr/>
          <p:nvPr/>
        </p:nvGrpSpPr>
        <p:grpSpPr>
          <a:xfrm>
            <a:off x="3721750" y="112000"/>
            <a:ext cx="5309701" cy="1354225"/>
            <a:chOff x="1917150" y="3703800"/>
            <a:chExt cx="5309701" cy="1354225"/>
          </a:xfrm>
        </p:grpSpPr>
        <p:pic>
          <p:nvPicPr>
            <p:cNvPr id="1355" name="Google Shape;1355;p60"/>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356" name="Google Shape;1356;p6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If for example we are searching for 145 instead of 144. Notice that everything is the same up to this point</a:t>
              </a:r>
              <a:endParaRPr sz="1400" b="0" i="0" u="none" strike="noStrike" cap="none">
                <a:solidFill>
                  <a:schemeClr val="dk1"/>
                </a:solidFill>
                <a:latin typeface="Consolas"/>
                <a:ea typeface="Consolas"/>
                <a:cs typeface="Consolas"/>
                <a:sym typeface="Consolas"/>
              </a:endParaRPr>
            </a:p>
          </p:txBody>
        </p:sp>
        <p:sp>
          <p:nvSpPr>
            <p:cNvPr id="1357" name="Google Shape;1357;p6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a:t>
              </a:r>
              <a:r>
                <a:rPr lang="en" sz="1400" b="0" i="0" u="none" strike="noStrike" cap="none">
                  <a:solidFill>
                    <a:srgbClr val="FF0000"/>
                  </a:solidFill>
                  <a:latin typeface="Consolas"/>
                  <a:ea typeface="Consolas"/>
                  <a:cs typeface="Consolas"/>
                  <a:sym typeface="Consolas"/>
                </a:rPr>
                <a:t>145</a:t>
              </a:r>
              <a:r>
                <a:rPr lang="en"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Consolas"/>
                <a:ea typeface="Consolas"/>
                <a:cs typeface="Consolas"/>
                <a:sym typeface="Consolas"/>
              </a:endParaRPr>
            </a:p>
          </p:txBody>
        </p:sp>
      </p:grpSp>
      <p:sp>
        <p:nvSpPr>
          <p:cNvPr id="1358" name="Google Shape;1358;p60"/>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(eg2)</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6"/>
          <p:cNvGrpSpPr/>
          <p:nvPr/>
        </p:nvGrpSpPr>
        <p:grpSpPr>
          <a:xfrm>
            <a:off x="3925152" y="1844154"/>
            <a:ext cx="646894" cy="323447"/>
            <a:chOff x="3655200" y="2045175"/>
            <a:chExt cx="916800" cy="458400"/>
          </a:xfrm>
        </p:grpSpPr>
        <p:sp>
          <p:nvSpPr>
            <p:cNvPr id="205" name="Google Shape;205;p6"/>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206" name="Google Shape;206;p6"/>
            <p:cNvSpPr/>
            <p:nvPr/>
          </p:nvSpPr>
          <p:spPr>
            <a:xfrm>
              <a:off x="41136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grpSp>
      <p:grpSp>
        <p:nvGrpSpPr>
          <p:cNvPr id="207" name="Google Shape;207;p6"/>
          <p:cNvGrpSpPr/>
          <p:nvPr/>
        </p:nvGrpSpPr>
        <p:grpSpPr>
          <a:xfrm>
            <a:off x="4895452" y="1844154"/>
            <a:ext cx="646894" cy="323447"/>
            <a:chOff x="3655200" y="2045175"/>
            <a:chExt cx="916800" cy="458400"/>
          </a:xfrm>
        </p:grpSpPr>
        <p:sp>
          <p:nvSpPr>
            <p:cNvPr id="208" name="Google Shape;208;p6"/>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209" name="Google Shape;209;p6"/>
            <p:cNvSpPr/>
            <p:nvPr/>
          </p:nvSpPr>
          <p:spPr>
            <a:xfrm>
              <a:off x="41136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22</a:t>
              </a:r>
              <a:endParaRPr sz="1400" b="0" i="0" u="none" strike="noStrike" cap="none">
                <a:solidFill>
                  <a:srgbClr val="595959"/>
                </a:solidFill>
                <a:latin typeface="Consolas"/>
                <a:ea typeface="Consolas"/>
                <a:cs typeface="Consolas"/>
                <a:sym typeface="Consolas"/>
              </a:endParaRPr>
            </a:p>
          </p:txBody>
        </p:sp>
      </p:grpSp>
      <p:grpSp>
        <p:nvGrpSpPr>
          <p:cNvPr id="210" name="Google Shape;210;p6"/>
          <p:cNvGrpSpPr/>
          <p:nvPr/>
        </p:nvGrpSpPr>
        <p:grpSpPr>
          <a:xfrm>
            <a:off x="2954852" y="1844154"/>
            <a:ext cx="646894" cy="323447"/>
            <a:chOff x="3655200" y="2045175"/>
            <a:chExt cx="916800" cy="458400"/>
          </a:xfrm>
        </p:grpSpPr>
        <p:sp>
          <p:nvSpPr>
            <p:cNvPr id="211" name="Google Shape;211;p6"/>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sp>
          <p:nvSpPr>
            <p:cNvPr id="212" name="Google Shape;212;p6"/>
            <p:cNvSpPr/>
            <p:nvPr/>
          </p:nvSpPr>
          <p:spPr>
            <a:xfrm>
              <a:off x="41136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grpSp>
      <p:sp>
        <p:nvSpPr>
          <p:cNvPr id="213" name="Google Shape;213;p6"/>
          <p:cNvSpPr/>
          <p:nvPr/>
        </p:nvSpPr>
        <p:spPr>
          <a:xfrm>
            <a:off x="3601749" y="1844179"/>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214" name="Google Shape;214;p6"/>
          <p:cNvSpPr/>
          <p:nvPr/>
        </p:nvSpPr>
        <p:spPr>
          <a:xfrm>
            <a:off x="55423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35</a:t>
            </a:r>
            <a:endParaRPr sz="1400" b="0" i="0" u="none" strike="noStrike" cap="none">
              <a:solidFill>
                <a:srgbClr val="595959"/>
              </a:solidFill>
              <a:latin typeface="Consolas"/>
              <a:ea typeface="Consolas"/>
              <a:cs typeface="Consolas"/>
              <a:sym typeface="Consolas"/>
            </a:endParaRPr>
          </a:p>
        </p:txBody>
      </p:sp>
      <p:sp>
        <p:nvSpPr>
          <p:cNvPr id="215" name="Google Shape;215;p6"/>
          <p:cNvSpPr/>
          <p:nvPr/>
        </p:nvSpPr>
        <p:spPr>
          <a:xfrm>
            <a:off x="4572049" y="1844179"/>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nvGrpSpPr>
          <p:cNvPr id="216" name="Google Shape;216;p6"/>
          <p:cNvGrpSpPr/>
          <p:nvPr/>
        </p:nvGrpSpPr>
        <p:grpSpPr>
          <a:xfrm>
            <a:off x="5865752" y="1844154"/>
            <a:ext cx="646894" cy="323447"/>
            <a:chOff x="3655200" y="2045175"/>
            <a:chExt cx="916800" cy="458400"/>
          </a:xfrm>
        </p:grpSpPr>
        <p:sp>
          <p:nvSpPr>
            <p:cNvPr id="217" name="Google Shape;217;p6"/>
            <p:cNvSpPr/>
            <p:nvPr/>
          </p:nvSpPr>
          <p:spPr>
            <a:xfrm>
              <a:off x="36552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32</a:t>
              </a:r>
              <a:endParaRPr sz="1400" b="0" i="0" u="none" strike="noStrike" cap="none">
                <a:solidFill>
                  <a:srgbClr val="595959"/>
                </a:solidFill>
                <a:latin typeface="Consolas"/>
                <a:ea typeface="Consolas"/>
                <a:cs typeface="Consolas"/>
                <a:sym typeface="Consolas"/>
              </a:endParaRPr>
            </a:p>
          </p:txBody>
        </p:sp>
        <p:sp>
          <p:nvSpPr>
            <p:cNvPr id="218" name="Google Shape;218;p6"/>
            <p:cNvSpPr/>
            <p:nvPr/>
          </p:nvSpPr>
          <p:spPr>
            <a:xfrm>
              <a:off x="41136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40</a:t>
              </a:r>
              <a:endParaRPr sz="1400" b="0" i="0" u="none" strike="noStrike" cap="none">
                <a:solidFill>
                  <a:srgbClr val="595959"/>
                </a:solidFill>
                <a:latin typeface="Consolas"/>
                <a:ea typeface="Consolas"/>
                <a:cs typeface="Consolas"/>
                <a:sym typeface="Consolas"/>
              </a:endParaRPr>
            </a:p>
          </p:txBody>
        </p:sp>
      </p:grpSp>
      <p:sp>
        <p:nvSpPr>
          <p:cNvPr id="219" name="Google Shape;219;p6"/>
          <p:cNvSpPr/>
          <p:nvPr/>
        </p:nvSpPr>
        <p:spPr>
          <a:xfrm>
            <a:off x="2631402" y="1844154"/>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220" name="Google Shape;220;p6"/>
          <p:cNvGrpSpPr/>
          <p:nvPr/>
        </p:nvGrpSpPr>
        <p:grpSpPr>
          <a:xfrm>
            <a:off x="1917175" y="91225"/>
            <a:ext cx="5309701" cy="1354225"/>
            <a:chOff x="1917150" y="3703800"/>
            <a:chExt cx="5309701" cy="1354225"/>
          </a:xfrm>
        </p:grpSpPr>
        <p:pic>
          <p:nvPicPr>
            <p:cNvPr id="221" name="Google Shape;221;p6"/>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222" name="Google Shape;222;p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 a random pivot and partition</a:t>
              </a:r>
              <a:endParaRPr sz="1000" b="0" i="0" u="none" strike="noStrike" cap="none">
                <a:solidFill>
                  <a:srgbClr val="000000"/>
                </a:solidFill>
                <a:latin typeface="Consolas"/>
                <a:ea typeface="Consolas"/>
                <a:cs typeface="Consolas"/>
                <a:sym typeface="Consolas"/>
              </a:endParaRPr>
            </a:p>
          </p:txBody>
        </p:sp>
        <p:sp>
          <p:nvSpPr>
            <p:cNvPr id="223" name="Google Shape;223;p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224" name="Google Shape;224;p6"/>
          <p:cNvGrpSpPr/>
          <p:nvPr/>
        </p:nvGrpSpPr>
        <p:grpSpPr>
          <a:xfrm>
            <a:off x="2631402" y="2216204"/>
            <a:ext cx="646894" cy="323447"/>
            <a:chOff x="3655200" y="2045175"/>
            <a:chExt cx="916800" cy="458400"/>
          </a:xfrm>
        </p:grpSpPr>
        <p:sp>
          <p:nvSpPr>
            <p:cNvPr id="225" name="Google Shape;225;p6"/>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226" name="Google Shape;226;p6"/>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227" name="Google Shape;227;p6"/>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228" name="Google Shape;228;p6"/>
          <p:cNvGrpSpPr/>
          <p:nvPr/>
        </p:nvGrpSpPr>
        <p:grpSpPr>
          <a:xfrm>
            <a:off x="3601702" y="2216204"/>
            <a:ext cx="646894" cy="323447"/>
            <a:chOff x="3655200" y="2045175"/>
            <a:chExt cx="916800" cy="458400"/>
          </a:xfrm>
        </p:grpSpPr>
        <p:sp>
          <p:nvSpPr>
            <p:cNvPr id="229" name="Google Shape;229;p6"/>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230" name="Google Shape;230;p6"/>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231" name="Google Shape;231;p6"/>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232" name="Google Shape;232;p6"/>
          <p:cNvGrpSpPr/>
          <p:nvPr/>
        </p:nvGrpSpPr>
        <p:grpSpPr>
          <a:xfrm>
            <a:off x="4572002" y="2216204"/>
            <a:ext cx="646894" cy="323447"/>
            <a:chOff x="3655200" y="2045175"/>
            <a:chExt cx="916800" cy="458400"/>
          </a:xfrm>
        </p:grpSpPr>
        <p:sp>
          <p:nvSpPr>
            <p:cNvPr id="233" name="Google Shape;233;p6"/>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234" name="Google Shape;234;p6"/>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235" name="Google Shape;235;p6"/>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9</a:t>
            </a:r>
            <a:endParaRPr sz="1400" b="0" i="0" u="none" strike="noStrike" cap="none">
              <a:solidFill>
                <a:srgbClr val="595959"/>
              </a:solidFill>
              <a:latin typeface="Consolas"/>
              <a:ea typeface="Consolas"/>
              <a:cs typeface="Consolas"/>
              <a:sym typeface="Consolas"/>
            </a:endParaRPr>
          </a:p>
        </p:txBody>
      </p:sp>
      <p:grpSp>
        <p:nvGrpSpPr>
          <p:cNvPr id="236" name="Google Shape;236;p6"/>
          <p:cNvGrpSpPr/>
          <p:nvPr/>
        </p:nvGrpSpPr>
        <p:grpSpPr>
          <a:xfrm>
            <a:off x="5542302" y="2216204"/>
            <a:ext cx="646894" cy="323447"/>
            <a:chOff x="3655200" y="2045175"/>
            <a:chExt cx="916800" cy="458400"/>
          </a:xfrm>
        </p:grpSpPr>
        <p:sp>
          <p:nvSpPr>
            <p:cNvPr id="237" name="Google Shape;237;p6"/>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sp>
          <p:nvSpPr>
            <p:cNvPr id="238" name="Google Shape;238;p6"/>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11</a:t>
              </a:r>
              <a:endParaRPr sz="1400" b="0" i="0" u="none" strike="noStrike" cap="none">
                <a:solidFill>
                  <a:srgbClr val="595959"/>
                </a:solidFill>
                <a:latin typeface="Consolas"/>
                <a:ea typeface="Consolas"/>
                <a:cs typeface="Consolas"/>
                <a:sym typeface="Consolas"/>
              </a:endParaRPr>
            </a:p>
          </p:txBody>
        </p:sp>
      </p:grpSp>
      <p:sp>
        <p:nvSpPr>
          <p:cNvPr id="239" name="Google Shape;239;p6"/>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12</a:t>
            </a:r>
            <a:endParaRPr sz="1400" b="0" i="0" u="none" strike="noStrike" cap="none">
              <a:solidFill>
                <a:srgbClr val="595959"/>
              </a:solidFill>
              <a:latin typeface="Consolas"/>
              <a:ea typeface="Consolas"/>
              <a:cs typeface="Consolas"/>
              <a:sym typeface="Consolas"/>
            </a:endParaRPr>
          </a:p>
        </p:txBody>
      </p:sp>
      <p:sp>
        <p:nvSpPr>
          <p:cNvPr id="240" name="Google Shape;240;p6"/>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61"/>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364" name="Google Shape;1364;p61"/>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365" name="Google Shape;1365;p61"/>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366" name="Google Shape;1366;p61"/>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367" name="Google Shape;1367;p61"/>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368" name="Google Shape;1368;p61"/>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369" name="Google Shape;1369;p61"/>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370" name="Google Shape;1370;p61"/>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371" name="Google Shape;1371;p61"/>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372" name="Google Shape;1372;p61"/>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373" name="Google Shape;1373;p61"/>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374" name="Google Shape;1374;p61"/>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375" name="Google Shape;1375;p61"/>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376" name="Google Shape;1376;p61"/>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377" name="Google Shape;1377;p61"/>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378" name="Google Shape;1378;p61"/>
          <p:cNvCxnSpPr>
            <a:stCxn id="1377" idx="4"/>
            <a:endCxn id="1375"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379" name="Google Shape;1379;p61"/>
          <p:cNvCxnSpPr>
            <a:stCxn id="1375" idx="4"/>
            <a:endCxn id="1371"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380" name="Google Shape;1380;p61"/>
          <p:cNvCxnSpPr>
            <a:stCxn id="1371" idx="4"/>
            <a:endCxn id="1363"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381" name="Google Shape;1381;p61"/>
          <p:cNvCxnSpPr>
            <a:stCxn id="1372" idx="4"/>
            <a:endCxn id="1365"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382" name="Google Shape;1382;p61"/>
          <p:cNvCxnSpPr>
            <a:stCxn id="1373" idx="4"/>
            <a:endCxn id="1367"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383" name="Google Shape;1383;p61"/>
          <p:cNvCxnSpPr>
            <a:stCxn id="1374" idx="4"/>
            <a:endCxn id="1369"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384" name="Google Shape;1384;p61"/>
          <p:cNvCxnSpPr>
            <a:stCxn id="1376" idx="4"/>
            <a:endCxn id="1373"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385" name="Google Shape;1385;p61"/>
          <p:cNvCxnSpPr>
            <a:stCxn id="1377" idx="4"/>
            <a:endCxn id="1376"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386" name="Google Shape;1386;p61"/>
          <p:cNvCxnSpPr>
            <a:stCxn id="1375" idx="4"/>
            <a:endCxn id="1372"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387" name="Google Shape;1387;p61"/>
          <p:cNvCxnSpPr>
            <a:stCxn id="1376" idx="4"/>
            <a:endCxn id="1374"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388" name="Google Shape;1388;p61"/>
          <p:cNvCxnSpPr>
            <a:stCxn id="1371" idx="4"/>
            <a:endCxn id="1364"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389" name="Google Shape;1389;p61"/>
          <p:cNvCxnSpPr>
            <a:stCxn id="1372" idx="4"/>
            <a:endCxn id="1366"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390" name="Google Shape;1390;p61"/>
          <p:cNvCxnSpPr>
            <a:stCxn id="1373" idx="4"/>
            <a:endCxn id="1368"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391" name="Google Shape;1391;p61"/>
          <p:cNvCxnSpPr>
            <a:stCxn id="1374" idx="4"/>
            <a:endCxn id="1370"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392" name="Google Shape;1392;p61"/>
          <p:cNvGrpSpPr/>
          <p:nvPr/>
        </p:nvGrpSpPr>
        <p:grpSpPr>
          <a:xfrm>
            <a:off x="3721750" y="112000"/>
            <a:ext cx="5309701" cy="1354225"/>
            <a:chOff x="1917150" y="3703800"/>
            <a:chExt cx="5309701" cy="1354225"/>
          </a:xfrm>
        </p:grpSpPr>
        <p:pic>
          <p:nvPicPr>
            <p:cNvPr id="1393" name="Google Shape;1393;p61"/>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394" name="Google Shape;1394;p6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145 is greater than 89 so we can ignore the left subtree</a:t>
              </a:r>
              <a:endParaRPr sz="1400" b="0" i="0" u="none" strike="noStrike" cap="none">
                <a:solidFill>
                  <a:schemeClr val="dk1"/>
                </a:solidFill>
                <a:latin typeface="Consolas"/>
                <a:ea typeface="Consolas"/>
                <a:cs typeface="Consolas"/>
                <a:sym typeface="Consolas"/>
              </a:endParaRPr>
            </a:p>
          </p:txBody>
        </p:sp>
        <p:sp>
          <p:nvSpPr>
            <p:cNvPr id="1395" name="Google Shape;1395;p6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search(145)</a:t>
              </a:r>
              <a:endParaRPr sz="1400" b="0" i="0" u="none" strike="noStrike" cap="none">
                <a:solidFill>
                  <a:srgbClr val="000000"/>
                </a:solidFill>
                <a:latin typeface="Consolas"/>
                <a:ea typeface="Consolas"/>
                <a:cs typeface="Consolas"/>
                <a:sym typeface="Consolas"/>
              </a:endParaRPr>
            </a:p>
          </p:txBody>
        </p:sp>
      </p:grpSp>
      <p:sp>
        <p:nvSpPr>
          <p:cNvPr id="1396" name="Google Shape;1396;p61"/>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397" name="Google Shape;1397;p61"/>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(eg2)</a:t>
            </a: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2"/>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403" name="Google Shape;1403;p62"/>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404" name="Google Shape;1404;p62"/>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405" name="Google Shape;1405;p62"/>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406" name="Google Shape;1406;p62"/>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407" name="Google Shape;1407;p62"/>
          <p:cNvSpPr/>
          <p:nvPr/>
        </p:nvSpPr>
        <p:spPr>
          <a:xfrm>
            <a:off x="53817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408" name="Google Shape;1408;p62"/>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409" name="Google Shape;1409;p62"/>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410" name="Google Shape;1410;p62"/>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411" name="Google Shape;1411;p62"/>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412" name="Google Shape;1412;p62"/>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413" name="Google Shape;1413;p62"/>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414" name="Google Shape;1414;p62"/>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415" name="Google Shape;1415;p62"/>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416" name="Google Shape;1416;p62"/>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417" name="Google Shape;1417;p62"/>
          <p:cNvCxnSpPr>
            <a:stCxn id="1416" idx="4"/>
            <a:endCxn id="1414"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418" name="Google Shape;1418;p62"/>
          <p:cNvCxnSpPr>
            <a:stCxn id="1414" idx="4"/>
            <a:endCxn id="1410"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419" name="Google Shape;1419;p62"/>
          <p:cNvCxnSpPr>
            <a:stCxn id="1410" idx="4"/>
            <a:endCxn id="1402"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420" name="Google Shape;1420;p62"/>
          <p:cNvCxnSpPr>
            <a:stCxn id="1411" idx="4"/>
            <a:endCxn id="1404"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421" name="Google Shape;1421;p62"/>
          <p:cNvCxnSpPr>
            <a:stCxn id="1412" idx="4"/>
            <a:endCxn id="1406"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422" name="Google Shape;1422;p62"/>
          <p:cNvCxnSpPr>
            <a:stCxn id="1413" idx="4"/>
            <a:endCxn id="1408"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423" name="Google Shape;1423;p62"/>
          <p:cNvCxnSpPr>
            <a:stCxn id="1415" idx="4"/>
            <a:endCxn id="1412"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424" name="Google Shape;1424;p62"/>
          <p:cNvCxnSpPr>
            <a:stCxn id="1416" idx="4"/>
            <a:endCxn id="1415"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425" name="Google Shape;1425;p62"/>
          <p:cNvCxnSpPr>
            <a:stCxn id="1414" idx="4"/>
            <a:endCxn id="1411"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426" name="Google Shape;1426;p62"/>
          <p:cNvCxnSpPr>
            <a:stCxn id="1415" idx="4"/>
            <a:endCxn id="1413"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427" name="Google Shape;1427;p62"/>
          <p:cNvCxnSpPr>
            <a:stCxn id="1410" idx="4"/>
            <a:endCxn id="1403"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428" name="Google Shape;1428;p62"/>
          <p:cNvCxnSpPr>
            <a:stCxn id="1411" idx="4"/>
            <a:endCxn id="1405"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429" name="Google Shape;1429;p62"/>
          <p:cNvCxnSpPr>
            <a:stCxn id="1412" idx="4"/>
            <a:endCxn id="1407"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430" name="Google Shape;1430;p62"/>
          <p:cNvCxnSpPr>
            <a:stCxn id="1413" idx="4"/>
            <a:endCxn id="1409"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431" name="Google Shape;1431;p62"/>
          <p:cNvGrpSpPr/>
          <p:nvPr/>
        </p:nvGrpSpPr>
        <p:grpSpPr>
          <a:xfrm>
            <a:off x="3721750" y="112000"/>
            <a:ext cx="5309701" cy="1354225"/>
            <a:chOff x="1917150" y="3703800"/>
            <a:chExt cx="5309701" cy="1354225"/>
          </a:xfrm>
        </p:grpSpPr>
        <p:pic>
          <p:nvPicPr>
            <p:cNvPr id="1432" name="Google Shape;1432;p62"/>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433" name="Google Shape;1433;p6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145 with 144</a:t>
              </a:r>
              <a:endParaRPr sz="1400" b="0" i="0" u="none" strike="noStrike" cap="none">
                <a:solidFill>
                  <a:schemeClr val="dk1"/>
                </a:solidFill>
                <a:latin typeface="Consolas"/>
                <a:ea typeface="Consolas"/>
                <a:cs typeface="Consolas"/>
                <a:sym typeface="Consolas"/>
              </a:endParaRPr>
            </a:p>
          </p:txBody>
        </p:sp>
        <p:sp>
          <p:nvSpPr>
            <p:cNvPr id="1434" name="Google Shape;1434;p6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search(145)</a:t>
              </a:r>
              <a:endParaRPr sz="1400" b="0" i="0" u="none" strike="noStrike" cap="none">
                <a:solidFill>
                  <a:srgbClr val="000000"/>
                </a:solidFill>
                <a:latin typeface="Consolas"/>
                <a:ea typeface="Consolas"/>
                <a:cs typeface="Consolas"/>
                <a:sym typeface="Consolas"/>
              </a:endParaRPr>
            </a:p>
          </p:txBody>
        </p:sp>
      </p:grpSp>
      <p:sp>
        <p:nvSpPr>
          <p:cNvPr id="1435" name="Google Shape;1435;p62"/>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436" name="Google Shape;1436;p62"/>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(eg2)</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63"/>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442" name="Google Shape;1442;p63"/>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443" name="Google Shape;1443;p63"/>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444" name="Google Shape;1444;p63"/>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445" name="Google Shape;1445;p63"/>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446" name="Google Shape;1446;p63"/>
          <p:cNvSpPr/>
          <p:nvPr/>
        </p:nvSpPr>
        <p:spPr>
          <a:xfrm>
            <a:off x="53817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447" name="Google Shape;1447;p63"/>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448" name="Google Shape;1448;p63"/>
          <p:cNvSpPr/>
          <p:nvPr/>
        </p:nvSpPr>
        <p:spPr>
          <a:xfrm>
            <a:off x="6753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1449" name="Google Shape;1449;p63"/>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450" name="Google Shape;1450;p63"/>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451" name="Google Shape;1451;p63"/>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452" name="Google Shape;1452;p63"/>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453" name="Google Shape;1453;p63"/>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454" name="Google Shape;1454;p63"/>
          <p:cNvSpPr/>
          <p:nvPr/>
        </p:nvSpPr>
        <p:spPr>
          <a:xfrm>
            <a:off x="5713250" y="268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455" name="Google Shape;1455;p63"/>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456" name="Google Shape;1456;p63"/>
          <p:cNvCxnSpPr>
            <a:stCxn id="1455" idx="4"/>
            <a:endCxn id="1453"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457" name="Google Shape;1457;p63"/>
          <p:cNvCxnSpPr>
            <a:stCxn id="1453" idx="4"/>
            <a:endCxn id="1449"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458" name="Google Shape;1458;p63"/>
          <p:cNvCxnSpPr>
            <a:stCxn id="1449" idx="4"/>
            <a:endCxn id="1441"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459" name="Google Shape;1459;p63"/>
          <p:cNvCxnSpPr>
            <a:stCxn id="1450" idx="4"/>
            <a:endCxn id="1443"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460" name="Google Shape;1460;p63"/>
          <p:cNvCxnSpPr>
            <a:stCxn id="1451" idx="4"/>
            <a:endCxn id="1445"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461" name="Google Shape;1461;p63"/>
          <p:cNvCxnSpPr>
            <a:stCxn id="1452" idx="4"/>
            <a:endCxn id="1447"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462" name="Google Shape;1462;p63"/>
          <p:cNvCxnSpPr>
            <a:stCxn id="1454" idx="4"/>
            <a:endCxn id="1451"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463" name="Google Shape;1463;p63"/>
          <p:cNvCxnSpPr>
            <a:stCxn id="1455" idx="4"/>
            <a:endCxn id="1454"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464" name="Google Shape;1464;p63"/>
          <p:cNvCxnSpPr>
            <a:stCxn id="1453" idx="4"/>
            <a:endCxn id="1450"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465" name="Google Shape;1465;p63"/>
          <p:cNvCxnSpPr>
            <a:stCxn id="1454" idx="4"/>
            <a:endCxn id="1452"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466" name="Google Shape;1466;p63"/>
          <p:cNvCxnSpPr>
            <a:stCxn id="1449" idx="4"/>
            <a:endCxn id="1442"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467" name="Google Shape;1467;p63"/>
          <p:cNvCxnSpPr>
            <a:stCxn id="1450" idx="4"/>
            <a:endCxn id="1444"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468" name="Google Shape;1468;p63"/>
          <p:cNvCxnSpPr>
            <a:stCxn id="1451" idx="4"/>
            <a:endCxn id="1446"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469" name="Google Shape;1469;p63"/>
          <p:cNvCxnSpPr>
            <a:stCxn id="1452" idx="4"/>
            <a:endCxn id="1448"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grpSp>
        <p:nvGrpSpPr>
          <p:cNvPr id="1470" name="Google Shape;1470;p63"/>
          <p:cNvGrpSpPr/>
          <p:nvPr/>
        </p:nvGrpSpPr>
        <p:grpSpPr>
          <a:xfrm>
            <a:off x="3721750" y="112000"/>
            <a:ext cx="5309701" cy="1354225"/>
            <a:chOff x="1917150" y="3703800"/>
            <a:chExt cx="5309701" cy="1354225"/>
          </a:xfrm>
        </p:grpSpPr>
        <p:pic>
          <p:nvPicPr>
            <p:cNvPr id="1471" name="Google Shape;1471;p63"/>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472" name="Google Shape;1472;p6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We are supposed to explore the right subtree, but 144 does not have a right subtree! </a:t>
              </a:r>
              <a:endParaRPr sz="1400" b="0" i="0" u="none" strike="noStrike" cap="none">
                <a:solidFill>
                  <a:schemeClr val="dk1"/>
                </a:solidFill>
                <a:latin typeface="Consolas"/>
                <a:ea typeface="Consolas"/>
                <a:cs typeface="Consolas"/>
                <a:sym typeface="Consola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We can report ‘not found’</a:t>
              </a:r>
              <a:endParaRPr sz="1400" b="0" i="0" u="none" strike="noStrike" cap="none">
                <a:solidFill>
                  <a:schemeClr val="dk1"/>
                </a:solidFill>
                <a:latin typeface="Consolas"/>
                <a:ea typeface="Consolas"/>
                <a:cs typeface="Consolas"/>
                <a:sym typeface="Consolas"/>
              </a:endParaRPr>
            </a:p>
          </p:txBody>
        </p:sp>
        <p:sp>
          <p:nvSpPr>
            <p:cNvPr id="1473" name="Google Shape;1473;p6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search(145)</a:t>
              </a:r>
              <a:endParaRPr sz="1400" b="0" i="0" u="none" strike="noStrike" cap="none">
                <a:solidFill>
                  <a:srgbClr val="000000"/>
                </a:solidFill>
                <a:latin typeface="Consolas"/>
                <a:ea typeface="Consolas"/>
                <a:cs typeface="Consolas"/>
                <a:sym typeface="Consolas"/>
              </a:endParaRPr>
            </a:p>
          </p:txBody>
        </p:sp>
      </p:grpSp>
      <p:sp>
        <p:nvSpPr>
          <p:cNvPr id="1474" name="Google Shape;1474;p63"/>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475" name="Google Shape;1475;p63"/>
          <p:cNvSpPr/>
          <p:nvPr/>
        </p:nvSpPr>
        <p:spPr>
          <a:xfrm>
            <a:off x="5713250" y="4792800"/>
            <a:ext cx="337800" cy="3507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63"/>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(eg2)</a:t>
            </a: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grpSp>
        <p:nvGrpSpPr>
          <p:cNvPr id="1481" name="Google Shape;1481;p64"/>
          <p:cNvGrpSpPr/>
          <p:nvPr/>
        </p:nvGrpSpPr>
        <p:grpSpPr>
          <a:xfrm>
            <a:off x="3721750" y="112000"/>
            <a:ext cx="5309701" cy="1354225"/>
            <a:chOff x="1917150" y="3703800"/>
            <a:chExt cx="5309701" cy="1354225"/>
          </a:xfrm>
        </p:grpSpPr>
        <p:pic>
          <p:nvPicPr>
            <p:cNvPr id="1482" name="Google Shape;1482;p64"/>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483" name="Google Shape;1483;p6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Initialisation</a:t>
              </a:r>
              <a:endParaRPr sz="1400" b="0" i="0" u="none" strike="noStrike" cap="none">
                <a:solidFill>
                  <a:schemeClr val="dk1"/>
                </a:solidFill>
                <a:latin typeface="Consolas"/>
                <a:ea typeface="Consolas"/>
                <a:cs typeface="Consolas"/>
                <a:sym typeface="Consolas"/>
              </a:endParaRPr>
            </a:p>
          </p:txBody>
        </p:sp>
        <p:sp>
          <p:nvSpPr>
            <p:cNvPr id="1484" name="Google Shape;1484;p6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485" name="Google Shape;1485;p64"/>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486" name="Google Shape;1486;p64"/>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487" name="Google Shape;1487;p64"/>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488" name="Google Shape;1488;p64"/>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489" name="Google Shape;1489;p64"/>
          <p:cNvSpPr/>
          <p:nvPr/>
        </p:nvSpPr>
        <p:spPr>
          <a:xfrm>
            <a:off x="4010100" y="293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490" name="Google Shape;1490;p64"/>
          <p:cNvSpPr/>
          <p:nvPr/>
        </p:nvSpPr>
        <p:spPr>
          <a:xfrm>
            <a:off x="3324300" y="2363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491" name="Google Shape;1491;p64"/>
          <p:cNvSpPr/>
          <p:nvPr/>
        </p:nvSpPr>
        <p:spPr>
          <a:xfrm>
            <a:off x="2638500" y="17953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492" name="Google Shape;1492;p64"/>
          <p:cNvCxnSpPr>
            <a:stCxn id="1491" idx="4"/>
            <a:endCxn id="1490"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493" name="Google Shape;1493;p64"/>
          <p:cNvCxnSpPr>
            <a:stCxn id="1490" idx="4"/>
            <a:endCxn id="1489"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494" name="Google Shape;1494;p64"/>
          <p:cNvCxnSpPr>
            <a:stCxn id="1489" idx="4"/>
            <a:endCxn id="1488"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495" name="Google Shape;1495;p64"/>
          <p:cNvCxnSpPr>
            <a:stCxn id="1488" idx="4"/>
            <a:endCxn id="1486"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496" name="Google Shape;1496;p64"/>
          <p:cNvCxnSpPr>
            <a:stCxn id="1486" idx="4"/>
            <a:endCxn id="1487"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497" name="Google Shape;1497;p64"/>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grpSp>
        <p:nvGrpSpPr>
          <p:cNvPr id="1502" name="Google Shape;1502;p65"/>
          <p:cNvGrpSpPr/>
          <p:nvPr/>
        </p:nvGrpSpPr>
        <p:grpSpPr>
          <a:xfrm>
            <a:off x="3721750" y="112000"/>
            <a:ext cx="5309701" cy="1354225"/>
            <a:chOff x="1917150" y="3703800"/>
            <a:chExt cx="5309701" cy="1354225"/>
          </a:xfrm>
        </p:grpSpPr>
        <p:pic>
          <p:nvPicPr>
            <p:cNvPr id="1503" name="Google Shape;1503;p65"/>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504" name="Google Shape;1504;p6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987 with 8</a:t>
              </a:r>
              <a:endParaRPr sz="1400" b="0" i="0" u="none" strike="noStrike" cap="none">
                <a:solidFill>
                  <a:schemeClr val="dk1"/>
                </a:solidFill>
                <a:latin typeface="Consolas"/>
                <a:ea typeface="Consolas"/>
                <a:cs typeface="Consolas"/>
                <a:sym typeface="Consolas"/>
              </a:endParaRPr>
            </a:p>
          </p:txBody>
        </p:sp>
        <p:sp>
          <p:nvSpPr>
            <p:cNvPr id="1505" name="Google Shape;1505;p6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506" name="Google Shape;1506;p65"/>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507" name="Google Shape;1507;p65"/>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508" name="Google Shape;1508;p65"/>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509" name="Google Shape;1509;p65"/>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510" name="Google Shape;1510;p65"/>
          <p:cNvSpPr/>
          <p:nvPr/>
        </p:nvSpPr>
        <p:spPr>
          <a:xfrm>
            <a:off x="4010100" y="293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511" name="Google Shape;1511;p65"/>
          <p:cNvSpPr/>
          <p:nvPr/>
        </p:nvSpPr>
        <p:spPr>
          <a:xfrm>
            <a:off x="3324300" y="2363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512" name="Google Shape;1512;p65"/>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513" name="Google Shape;1513;p65"/>
          <p:cNvCxnSpPr>
            <a:stCxn id="1512" idx="4"/>
            <a:endCxn id="1511"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14" name="Google Shape;1514;p65"/>
          <p:cNvCxnSpPr>
            <a:stCxn id="1511" idx="4"/>
            <a:endCxn id="1510"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15" name="Google Shape;1515;p65"/>
          <p:cNvCxnSpPr>
            <a:stCxn id="1510" idx="4"/>
            <a:endCxn id="1509"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16" name="Google Shape;1516;p65"/>
          <p:cNvCxnSpPr>
            <a:stCxn id="1509" idx="4"/>
            <a:endCxn id="1507"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17" name="Google Shape;1517;p65"/>
          <p:cNvCxnSpPr>
            <a:stCxn id="1507" idx="4"/>
            <a:endCxn id="1508"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518" name="Google Shape;1518;p65"/>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grpSp>
        <p:nvGrpSpPr>
          <p:cNvPr id="1523" name="Google Shape;1523;p66"/>
          <p:cNvGrpSpPr/>
          <p:nvPr/>
        </p:nvGrpSpPr>
        <p:grpSpPr>
          <a:xfrm>
            <a:off x="3721750" y="112000"/>
            <a:ext cx="5309701" cy="1354225"/>
            <a:chOff x="1917150" y="3703800"/>
            <a:chExt cx="5309701" cy="1354225"/>
          </a:xfrm>
        </p:grpSpPr>
        <p:pic>
          <p:nvPicPr>
            <p:cNvPr id="1524" name="Google Shape;1524;p66"/>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525" name="Google Shape;1525;p6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987 cannot be in the left subtree. So we explore the right subtree</a:t>
              </a:r>
              <a:endParaRPr sz="1400" b="0" i="0" u="none" strike="noStrike" cap="none">
                <a:solidFill>
                  <a:schemeClr val="dk1"/>
                </a:solidFill>
                <a:latin typeface="Consolas"/>
                <a:ea typeface="Consolas"/>
                <a:cs typeface="Consolas"/>
                <a:sym typeface="Consolas"/>
              </a:endParaRPr>
            </a:p>
          </p:txBody>
        </p:sp>
        <p:sp>
          <p:nvSpPr>
            <p:cNvPr id="1526" name="Google Shape;1526;p6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527" name="Google Shape;1527;p66"/>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528" name="Google Shape;1528;p66"/>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529" name="Google Shape;1529;p66"/>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530" name="Google Shape;1530;p66"/>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531" name="Google Shape;1531;p66"/>
          <p:cNvSpPr/>
          <p:nvPr/>
        </p:nvSpPr>
        <p:spPr>
          <a:xfrm>
            <a:off x="4010100" y="293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532" name="Google Shape;1532;p66"/>
          <p:cNvSpPr/>
          <p:nvPr/>
        </p:nvSpPr>
        <p:spPr>
          <a:xfrm>
            <a:off x="3324300" y="2363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533" name="Google Shape;1533;p66"/>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534" name="Google Shape;1534;p66"/>
          <p:cNvCxnSpPr>
            <a:stCxn id="1533" idx="4"/>
            <a:endCxn id="1532"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35" name="Google Shape;1535;p66"/>
          <p:cNvCxnSpPr>
            <a:stCxn id="1532" idx="4"/>
            <a:endCxn id="1531"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36" name="Google Shape;1536;p66"/>
          <p:cNvCxnSpPr>
            <a:stCxn id="1531" idx="4"/>
            <a:endCxn id="1530"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37" name="Google Shape;1537;p66"/>
          <p:cNvCxnSpPr>
            <a:stCxn id="1530" idx="4"/>
            <a:endCxn id="1528"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38" name="Google Shape;1538;p66"/>
          <p:cNvCxnSpPr>
            <a:stCxn id="1528" idx="4"/>
            <a:endCxn id="1529"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539" name="Google Shape;1539;p66"/>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67"/>
          <p:cNvGrpSpPr/>
          <p:nvPr/>
        </p:nvGrpSpPr>
        <p:grpSpPr>
          <a:xfrm>
            <a:off x="3721750" y="112000"/>
            <a:ext cx="5309701" cy="1354225"/>
            <a:chOff x="1917150" y="3703800"/>
            <a:chExt cx="5309701" cy="1354225"/>
          </a:xfrm>
        </p:grpSpPr>
        <p:pic>
          <p:nvPicPr>
            <p:cNvPr id="1545" name="Google Shape;1545;p67"/>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546" name="Google Shape;1546;p6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Compare 987 with 21</a:t>
              </a:r>
              <a:endParaRPr sz="1400" b="0" i="0" u="none" strike="noStrike" cap="none">
                <a:solidFill>
                  <a:schemeClr val="dk1"/>
                </a:solidFill>
                <a:latin typeface="Consolas"/>
                <a:ea typeface="Consolas"/>
                <a:cs typeface="Consolas"/>
                <a:sym typeface="Consolas"/>
              </a:endParaRPr>
            </a:p>
          </p:txBody>
        </p:sp>
        <p:sp>
          <p:nvSpPr>
            <p:cNvPr id="1547" name="Google Shape;1547;p6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548" name="Google Shape;1548;p67"/>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549" name="Google Shape;1549;p67"/>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550" name="Google Shape;1550;p67"/>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551" name="Google Shape;1551;p67"/>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552" name="Google Shape;1552;p67"/>
          <p:cNvSpPr/>
          <p:nvPr/>
        </p:nvSpPr>
        <p:spPr>
          <a:xfrm>
            <a:off x="4010100" y="293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553" name="Google Shape;1553;p67"/>
          <p:cNvSpPr/>
          <p:nvPr/>
        </p:nvSpPr>
        <p:spPr>
          <a:xfrm>
            <a:off x="3324300" y="2363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554" name="Google Shape;1554;p67"/>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555" name="Google Shape;1555;p67"/>
          <p:cNvCxnSpPr>
            <a:stCxn id="1554" idx="4"/>
            <a:endCxn id="1553"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56" name="Google Shape;1556;p67"/>
          <p:cNvCxnSpPr>
            <a:stCxn id="1553" idx="4"/>
            <a:endCxn id="1552"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57" name="Google Shape;1557;p67"/>
          <p:cNvCxnSpPr>
            <a:stCxn id="1552" idx="4"/>
            <a:endCxn id="1551"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58" name="Google Shape;1558;p67"/>
          <p:cNvCxnSpPr>
            <a:stCxn id="1551" idx="4"/>
            <a:endCxn id="1549"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59" name="Google Shape;1559;p67"/>
          <p:cNvCxnSpPr>
            <a:stCxn id="1549" idx="4"/>
            <a:endCxn id="1550"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560" name="Google Shape;1560;p67"/>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grpSp>
        <p:nvGrpSpPr>
          <p:cNvPr id="1565" name="Google Shape;1565;p68"/>
          <p:cNvGrpSpPr/>
          <p:nvPr/>
        </p:nvGrpSpPr>
        <p:grpSpPr>
          <a:xfrm>
            <a:off x="3721750" y="112000"/>
            <a:ext cx="5309701" cy="1354225"/>
            <a:chOff x="1917150" y="3703800"/>
            <a:chExt cx="5309701" cy="1354225"/>
          </a:xfrm>
        </p:grpSpPr>
        <p:pic>
          <p:nvPicPr>
            <p:cNvPr id="1566" name="Google Shape;1566;p68"/>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567" name="Google Shape;1567;p6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Also the same thing. Go right!</a:t>
              </a:r>
              <a:endParaRPr sz="1400" b="0" i="0" u="none" strike="noStrike" cap="none">
                <a:solidFill>
                  <a:schemeClr val="dk1"/>
                </a:solidFill>
                <a:latin typeface="Consolas"/>
                <a:ea typeface="Consolas"/>
                <a:cs typeface="Consolas"/>
                <a:sym typeface="Consolas"/>
              </a:endParaRPr>
            </a:p>
          </p:txBody>
        </p:sp>
        <p:sp>
          <p:nvSpPr>
            <p:cNvPr id="1568" name="Google Shape;1568;p6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569" name="Google Shape;1569;p68"/>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570" name="Google Shape;1570;p68"/>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571" name="Google Shape;1571;p68"/>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572" name="Google Shape;1572;p68"/>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573" name="Google Shape;1573;p68"/>
          <p:cNvSpPr/>
          <p:nvPr/>
        </p:nvSpPr>
        <p:spPr>
          <a:xfrm>
            <a:off x="4010100" y="29311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574" name="Google Shape;1574;p68"/>
          <p:cNvSpPr/>
          <p:nvPr/>
        </p:nvSpPr>
        <p:spPr>
          <a:xfrm>
            <a:off x="3324300" y="2363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575" name="Google Shape;1575;p68"/>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576" name="Google Shape;1576;p68"/>
          <p:cNvCxnSpPr>
            <a:stCxn id="1575" idx="4"/>
            <a:endCxn id="1574"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77" name="Google Shape;1577;p68"/>
          <p:cNvCxnSpPr>
            <a:stCxn id="1574" idx="4"/>
            <a:endCxn id="1573"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78" name="Google Shape;1578;p68"/>
          <p:cNvCxnSpPr>
            <a:stCxn id="1573" idx="4"/>
            <a:endCxn id="1572"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79" name="Google Shape;1579;p68"/>
          <p:cNvCxnSpPr>
            <a:stCxn id="1572" idx="4"/>
            <a:endCxn id="1570"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80" name="Google Shape;1580;p68"/>
          <p:cNvCxnSpPr>
            <a:stCxn id="1570" idx="4"/>
            <a:endCxn id="1571"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581" name="Google Shape;1581;p68"/>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grpSp>
        <p:nvGrpSpPr>
          <p:cNvPr id="1586" name="Google Shape;1586;p69"/>
          <p:cNvGrpSpPr/>
          <p:nvPr/>
        </p:nvGrpSpPr>
        <p:grpSpPr>
          <a:xfrm>
            <a:off x="3721750" y="112000"/>
            <a:ext cx="5309701" cy="1354225"/>
            <a:chOff x="1917150" y="3703800"/>
            <a:chExt cx="5309701" cy="1354225"/>
          </a:xfrm>
        </p:grpSpPr>
        <p:pic>
          <p:nvPicPr>
            <p:cNvPr id="1587" name="Google Shape;1587;p69"/>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588" name="Google Shape;1588;p6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and so on...</a:t>
              </a:r>
              <a:endParaRPr sz="1400" b="0" i="0" u="none" strike="noStrike" cap="none">
                <a:solidFill>
                  <a:schemeClr val="dk1"/>
                </a:solidFill>
                <a:latin typeface="Consolas"/>
                <a:ea typeface="Consolas"/>
                <a:cs typeface="Consolas"/>
                <a:sym typeface="Consolas"/>
              </a:endParaRPr>
            </a:p>
          </p:txBody>
        </p:sp>
        <p:sp>
          <p:nvSpPr>
            <p:cNvPr id="1589" name="Google Shape;1589;p6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590" name="Google Shape;1590;p69"/>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591" name="Google Shape;1591;p69"/>
          <p:cNvSpPr/>
          <p:nvPr/>
        </p:nvSpPr>
        <p:spPr>
          <a:xfrm>
            <a:off x="5381700" y="40669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592" name="Google Shape;1592;p69"/>
          <p:cNvSpPr/>
          <p:nvPr/>
        </p:nvSpPr>
        <p:spPr>
          <a:xfrm>
            <a:off x="6067500" y="463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593" name="Google Shape;1593;p69"/>
          <p:cNvSpPr/>
          <p:nvPr/>
        </p:nvSpPr>
        <p:spPr>
          <a:xfrm>
            <a:off x="4695900" y="34990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594" name="Google Shape;1594;p69"/>
          <p:cNvSpPr/>
          <p:nvPr/>
        </p:nvSpPr>
        <p:spPr>
          <a:xfrm>
            <a:off x="4010100" y="29311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595" name="Google Shape;1595;p69"/>
          <p:cNvSpPr/>
          <p:nvPr/>
        </p:nvSpPr>
        <p:spPr>
          <a:xfrm>
            <a:off x="3324300" y="2363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596" name="Google Shape;1596;p69"/>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597" name="Google Shape;1597;p69"/>
          <p:cNvCxnSpPr>
            <a:stCxn id="1596" idx="4"/>
            <a:endCxn id="1595"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98" name="Google Shape;1598;p69"/>
          <p:cNvCxnSpPr>
            <a:stCxn id="1595" idx="4"/>
            <a:endCxn id="1594"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599" name="Google Shape;1599;p69"/>
          <p:cNvCxnSpPr>
            <a:stCxn id="1594" idx="4"/>
            <a:endCxn id="1593"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00" name="Google Shape;1600;p69"/>
          <p:cNvCxnSpPr>
            <a:stCxn id="1593" idx="4"/>
            <a:endCxn id="1591"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01" name="Google Shape;1601;p69"/>
          <p:cNvCxnSpPr>
            <a:stCxn id="1591" idx="4"/>
            <a:endCxn id="1592"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602" name="Google Shape;1602;p69"/>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grpSp>
        <p:nvGrpSpPr>
          <p:cNvPr id="1607" name="Google Shape;1607;p70"/>
          <p:cNvGrpSpPr/>
          <p:nvPr/>
        </p:nvGrpSpPr>
        <p:grpSpPr>
          <a:xfrm>
            <a:off x="3721750" y="112000"/>
            <a:ext cx="5309701" cy="1354225"/>
            <a:chOff x="1917150" y="3703800"/>
            <a:chExt cx="5309701" cy="1354225"/>
          </a:xfrm>
        </p:grpSpPr>
        <p:pic>
          <p:nvPicPr>
            <p:cNvPr id="1608" name="Google Shape;1608;p70"/>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609" name="Google Shape;1609;p7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will spare you the agony of going through several slides xD</a:t>
              </a:r>
              <a:endParaRPr sz="1400" b="0" i="0" u="none" strike="noStrike" cap="none">
                <a:solidFill>
                  <a:schemeClr val="dk1"/>
                </a:solidFill>
                <a:latin typeface="Consolas"/>
                <a:ea typeface="Consolas"/>
                <a:cs typeface="Consolas"/>
                <a:sym typeface="Consolas"/>
              </a:endParaRPr>
            </a:p>
          </p:txBody>
        </p:sp>
        <p:sp>
          <p:nvSpPr>
            <p:cNvPr id="1610" name="Google Shape;1610;p7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search(987)</a:t>
              </a:r>
              <a:endParaRPr sz="1400" b="0" i="0" u="none" strike="noStrike" cap="none">
                <a:solidFill>
                  <a:srgbClr val="000000"/>
                </a:solidFill>
                <a:latin typeface="Consolas"/>
                <a:ea typeface="Consolas"/>
                <a:cs typeface="Consolas"/>
                <a:sym typeface="Consolas"/>
              </a:endParaRPr>
            </a:p>
          </p:txBody>
        </p:sp>
      </p:grpSp>
      <p:sp>
        <p:nvSpPr>
          <p:cNvPr id="1611" name="Google Shape;1611;p70"/>
          <p:cNvSpPr txBox="1">
            <a:spLocks noGrp="1"/>
          </p:cNvSpPr>
          <p:nvPr>
            <p:ph type="title"/>
          </p:nvPr>
        </p:nvSpPr>
        <p:spPr>
          <a:xfrm>
            <a:off x="311700" y="445025"/>
            <a:ext cx="1957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a:t>
            </a:r>
            <a:endParaRPr/>
          </a:p>
        </p:txBody>
      </p:sp>
      <p:sp>
        <p:nvSpPr>
          <p:cNvPr id="1612" name="Google Shape;1612;p70"/>
          <p:cNvSpPr/>
          <p:nvPr/>
        </p:nvSpPr>
        <p:spPr>
          <a:xfrm>
            <a:off x="5381700" y="40669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613" name="Google Shape;1613;p70"/>
          <p:cNvSpPr/>
          <p:nvPr/>
        </p:nvSpPr>
        <p:spPr>
          <a:xfrm>
            <a:off x="6067500" y="46348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614" name="Google Shape;1614;p70"/>
          <p:cNvSpPr/>
          <p:nvPr/>
        </p:nvSpPr>
        <p:spPr>
          <a:xfrm>
            <a:off x="4695900" y="34990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615" name="Google Shape;1615;p70"/>
          <p:cNvSpPr/>
          <p:nvPr/>
        </p:nvSpPr>
        <p:spPr>
          <a:xfrm>
            <a:off x="4010100" y="29311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616" name="Google Shape;1616;p70"/>
          <p:cNvSpPr/>
          <p:nvPr/>
        </p:nvSpPr>
        <p:spPr>
          <a:xfrm>
            <a:off x="3324300" y="2363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617" name="Google Shape;1617;p70"/>
          <p:cNvSpPr/>
          <p:nvPr/>
        </p:nvSpPr>
        <p:spPr>
          <a:xfrm>
            <a:off x="2638500" y="17953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cxnSp>
        <p:nvCxnSpPr>
          <p:cNvPr id="1618" name="Google Shape;1618;p70"/>
          <p:cNvCxnSpPr>
            <a:stCxn id="1617" idx="4"/>
            <a:endCxn id="1616" idx="0"/>
          </p:cNvCxnSpPr>
          <p:nvPr/>
        </p:nvCxnSpPr>
        <p:spPr>
          <a:xfrm>
            <a:off x="2857500" y="22333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19" name="Google Shape;1619;p70"/>
          <p:cNvCxnSpPr>
            <a:stCxn id="1616" idx="4"/>
            <a:endCxn id="1615" idx="0"/>
          </p:cNvCxnSpPr>
          <p:nvPr/>
        </p:nvCxnSpPr>
        <p:spPr>
          <a:xfrm>
            <a:off x="3543300" y="28012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20" name="Google Shape;1620;p70"/>
          <p:cNvCxnSpPr>
            <a:stCxn id="1615" idx="4"/>
            <a:endCxn id="1614" idx="0"/>
          </p:cNvCxnSpPr>
          <p:nvPr/>
        </p:nvCxnSpPr>
        <p:spPr>
          <a:xfrm>
            <a:off x="4229100" y="33691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21" name="Google Shape;1621;p70"/>
          <p:cNvCxnSpPr>
            <a:stCxn id="1614" idx="4"/>
            <a:endCxn id="1612" idx="0"/>
          </p:cNvCxnSpPr>
          <p:nvPr/>
        </p:nvCxnSpPr>
        <p:spPr>
          <a:xfrm>
            <a:off x="4914900" y="3937007"/>
            <a:ext cx="685800" cy="129900"/>
          </a:xfrm>
          <a:prstGeom prst="straightConnector1">
            <a:avLst/>
          </a:prstGeom>
          <a:noFill/>
          <a:ln w="28575" cap="flat" cmpd="sng">
            <a:solidFill>
              <a:srgbClr val="980000"/>
            </a:solidFill>
            <a:prstDash val="solid"/>
            <a:round/>
            <a:headEnd type="none" w="sm" len="sm"/>
            <a:tailEnd type="triangle" w="med" len="med"/>
          </a:ln>
        </p:spPr>
      </p:cxnSp>
      <p:cxnSp>
        <p:nvCxnSpPr>
          <p:cNvPr id="1622" name="Google Shape;1622;p70"/>
          <p:cNvCxnSpPr>
            <a:stCxn id="1612" idx="4"/>
            <a:endCxn id="1613" idx="0"/>
          </p:cNvCxnSpPr>
          <p:nvPr/>
        </p:nvCxnSpPr>
        <p:spPr>
          <a:xfrm>
            <a:off x="5600700" y="4504907"/>
            <a:ext cx="685800" cy="129900"/>
          </a:xfrm>
          <a:prstGeom prst="straightConnector1">
            <a:avLst/>
          </a:prstGeom>
          <a:noFill/>
          <a:ln w="28575" cap="flat" cmpd="sng">
            <a:solidFill>
              <a:srgbClr val="980000"/>
            </a:solidFill>
            <a:prstDash val="solid"/>
            <a:round/>
            <a:headEnd type="none" w="sm" len="sm"/>
            <a:tailEnd type="triangle" w="med" len="med"/>
          </a:ln>
        </p:spPr>
      </p:cxnSp>
      <p:sp>
        <p:nvSpPr>
          <p:cNvPr id="1623" name="Google Shape;1623;p70"/>
          <p:cNvSpPr txBox="1">
            <a:spLocks noGrp="1"/>
          </p:cNvSpPr>
          <p:nvPr>
            <p:ph type="title"/>
          </p:nvPr>
        </p:nvSpPr>
        <p:spPr>
          <a:xfrm>
            <a:off x="311700" y="445025"/>
            <a:ext cx="2726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Searching (eg3)</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7"/>
          <p:cNvGrpSpPr/>
          <p:nvPr/>
        </p:nvGrpSpPr>
        <p:grpSpPr>
          <a:xfrm>
            <a:off x="3925152" y="1844154"/>
            <a:ext cx="646894" cy="323447"/>
            <a:chOff x="3655200" y="2045175"/>
            <a:chExt cx="916800" cy="458400"/>
          </a:xfrm>
        </p:grpSpPr>
        <p:sp>
          <p:nvSpPr>
            <p:cNvPr id="246" name="Google Shape;246;p7"/>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247" name="Google Shape;247;p7"/>
            <p:cNvSpPr/>
            <p:nvPr/>
          </p:nvSpPr>
          <p:spPr>
            <a:xfrm>
              <a:off x="41136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grpSp>
      <p:grpSp>
        <p:nvGrpSpPr>
          <p:cNvPr id="248" name="Google Shape;248;p7"/>
          <p:cNvGrpSpPr/>
          <p:nvPr/>
        </p:nvGrpSpPr>
        <p:grpSpPr>
          <a:xfrm>
            <a:off x="4895452" y="1844154"/>
            <a:ext cx="646894" cy="323447"/>
            <a:chOff x="3655200" y="2045175"/>
            <a:chExt cx="916800" cy="458400"/>
          </a:xfrm>
        </p:grpSpPr>
        <p:sp>
          <p:nvSpPr>
            <p:cNvPr id="249" name="Google Shape;249;p7"/>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250" name="Google Shape;250;p7"/>
            <p:cNvSpPr/>
            <p:nvPr/>
          </p:nvSpPr>
          <p:spPr>
            <a:xfrm>
              <a:off x="41136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22</a:t>
              </a:r>
              <a:endParaRPr sz="1400" b="0" i="0" u="none" strike="noStrike" cap="none">
                <a:solidFill>
                  <a:srgbClr val="595959"/>
                </a:solidFill>
                <a:latin typeface="Consolas"/>
                <a:ea typeface="Consolas"/>
                <a:cs typeface="Consolas"/>
                <a:sym typeface="Consolas"/>
              </a:endParaRPr>
            </a:p>
          </p:txBody>
        </p:sp>
      </p:grpSp>
      <p:grpSp>
        <p:nvGrpSpPr>
          <p:cNvPr id="251" name="Google Shape;251;p7"/>
          <p:cNvGrpSpPr/>
          <p:nvPr/>
        </p:nvGrpSpPr>
        <p:grpSpPr>
          <a:xfrm>
            <a:off x="2954852" y="1844154"/>
            <a:ext cx="646894" cy="323447"/>
            <a:chOff x="3655200" y="2045175"/>
            <a:chExt cx="916800" cy="458400"/>
          </a:xfrm>
        </p:grpSpPr>
        <p:sp>
          <p:nvSpPr>
            <p:cNvPr id="252" name="Google Shape;252;p7"/>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sp>
          <p:nvSpPr>
            <p:cNvPr id="253" name="Google Shape;253;p7"/>
            <p:cNvSpPr/>
            <p:nvPr/>
          </p:nvSpPr>
          <p:spPr>
            <a:xfrm>
              <a:off x="41136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grpSp>
      <p:sp>
        <p:nvSpPr>
          <p:cNvPr id="254" name="Google Shape;254;p7"/>
          <p:cNvSpPr/>
          <p:nvPr/>
        </p:nvSpPr>
        <p:spPr>
          <a:xfrm>
            <a:off x="3601749" y="1844179"/>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255" name="Google Shape;255;p7"/>
          <p:cNvSpPr/>
          <p:nvPr/>
        </p:nvSpPr>
        <p:spPr>
          <a:xfrm>
            <a:off x="55423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35</a:t>
            </a:r>
            <a:endParaRPr sz="1400" b="0" i="0" u="none" strike="noStrike" cap="none">
              <a:solidFill>
                <a:srgbClr val="595959"/>
              </a:solidFill>
              <a:latin typeface="Consolas"/>
              <a:ea typeface="Consolas"/>
              <a:cs typeface="Consolas"/>
              <a:sym typeface="Consolas"/>
            </a:endParaRPr>
          </a:p>
        </p:txBody>
      </p:sp>
      <p:sp>
        <p:nvSpPr>
          <p:cNvPr id="256" name="Google Shape;256;p7"/>
          <p:cNvSpPr/>
          <p:nvPr/>
        </p:nvSpPr>
        <p:spPr>
          <a:xfrm>
            <a:off x="4572049" y="1844179"/>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nvGrpSpPr>
          <p:cNvPr id="257" name="Google Shape;257;p7"/>
          <p:cNvGrpSpPr/>
          <p:nvPr/>
        </p:nvGrpSpPr>
        <p:grpSpPr>
          <a:xfrm>
            <a:off x="5865752" y="1844154"/>
            <a:ext cx="646894" cy="323447"/>
            <a:chOff x="3655200" y="2045175"/>
            <a:chExt cx="916800" cy="458400"/>
          </a:xfrm>
        </p:grpSpPr>
        <p:sp>
          <p:nvSpPr>
            <p:cNvPr id="258" name="Google Shape;258;p7"/>
            <p:cNvSpPr/>
            <p:nvPr/>
          </p:nvSpPr>
          <p:spPr>
            <a:xfrm>
              <a:off x="36552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32</a:t>
              </a:r>
              <a:endParaRPr sz="1400" b="0" i="0" u="none" strike="noStrike" cap="none">
                <a:solidFill>
                  <a:srgbClr val="595959"/>
                </a:solidFill>
                <a:latin typeface="Consolas"/>
                <a:ea typeface="Consolas"/>
                <a:cs typeface="Consolas"/>
                <a:sym typeface="Consolas"/>
              </a:endParaRPr>
            </a:p>
          </p:txBody>
        </p:sp>
        <p:sp>
          <p:nvSpPr>
            <p:cNvPr id="259" name="Google Shape;259;p7"/>
            <p:cNvSpPr/>
            <p:nvPr/>
          </p:nvSpPr>
          <p:spPr>
            <a:xfrm>
              <a:off x="41136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40</a:t>
              </a:r>
              <a:endParaRPr sz="1400" b="0" i="0" u="none" strike="noStrike" cap="none">
                <a:solidFill>
                  <a:srgbClr val="595959"/>
                </a:solidFill>
                <a:latin typeface="Consolas"/>
                <a:ea typeface="Consolas"/>
                <a:cs typeface="Consolas"/>
                <a:sym typeface="Consolas"/>
              </a:endParaRPr>
            </a:p>
          </p:txBody>
        </p:sp>
      </p:grpSp>
      <p:sp>
        <p:nvSpPr>
          <p:cNvPr id="260" name="Google Shape;260;p7"/>
          <p:cNvSpPr/>
          <p:nvPr/>
        </p:nvSpPr>
        <p:spPr>
          <a:xfrm>
            <a:off x="2631402" y="1844154"/>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261" name="Google Shape;261;p7"/>
          <p:cNvGrpSpPr/>
          <p:nvPr/>
        </p:nvGrpSpPr>
        <p:grpSpPr>
          <a:xfrm>
            <a:off x="1917175" y="91225"/>
            <a:ext cx="5309701" cy="1354225"/>
            <a:chOff x="1917150" y="3703800"/>
            <a:chExt cx="5309701" cy="1354225"/>
          </a:xfrm>
        </p:grpSpPr>
        <p:pic>
          <p:nvPicPr>
            <p:cNvPr id="262" name="Google Shape;262;p7"/>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263" name="Google Shape;263;p7"/>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We know that our pivot is actually the 9th smallest element (i.e. we are too high up!)</a:t>
              </a:r>
              <a:endParaRPr sz="1000" b="0" i="0" u="none" strike="noStrike" cap="none">
                <a:solidFill>
                  <a:srgbClr val="000000"/>
                </a:solidFill>
                <a:latin typeface="Consolas"/>
                <a:ea typeface="Consolas"/>
                <a:cs typeface="Consolas"/>
                <a:sym typeface="Consolas"/>
              </a:endParaRPr>
            </a:p>
          </p:txBody>
        </p:sp>
        <p:sp>
          <p:nvSpPr>
            <p:cNvPr id="264" name="Google Shape;264;p7"/>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265" name="Google Shape;265;p7"/>
          <p:cNvGrpSpPr/>
          <p:nvPr/>
        </p:nvGrpSpPr>
        <p:grpSpPr>
          <a:xfrm>
            <a:off x="2631402" y="2216204"/>
            <a:ext cx="646894" cy="323447"/>
            <a:chOff x="3655200" y="2045175"/>
            <a:chExt cx="916800" cy="458400"/>
          </a:xfrm>
        </p:grpSpPr>
        <p:sp>
          <p:nvSpPr>
            <p:cNvPr id="266" name="Google Shape;266;p7"/>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267" name="Google Shape;267;p7"/>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268" name="Google Shape;268;p7"/>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269" name="Google Shape;269;p7"/>
          <p:cNvGrpSpPr/>
          <p:nvPr/>
        </p:nvGrpSpPr>
        <p:grpSpPr>
          <a:xfrm>
            <a:off x="3601702" y="2216204"/>
            <a:ext cx="646894" cy="323447"/>
            <a:chOff x="3655200" y="2045175"/>
            <a:chExt cx="916800" cy="458400"/>
          </a:xfrm>
        </p:grpSpPr>
        <p:sp>
          <p:nvSpPr>
            <p:cNvPr id="270" name="Google Shape;270;p7"/>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271" name="Google Shape;271;p7"/>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272" name="Google Shape;272;p7"/>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273" name="Google Shape;273;p7"/>
          <p:cNvGrpSpPr/>
          <p:nvPr/>
        </p:nvGrpSpPr>
        <p:grpSpPr>
          <a:xfrm>
            <a:off x="4572002" y="2216204"/>
            <a:ext cx="646894" cy="323447"/>
            <a:chOff x="3655200" y="2045175"/>
            <a:chExt cx="916800" cy="458400"/>
          </a:xfrm>
        </p:grpSpPr>
        <p:sp>
          <p:nvSpPr>
            <p:cNvPr id="274" name="Google Shape;274;p7"/>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275" name="Google Shape;275;p7"/>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276" name="Google Shape;276;p7"/>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onsolas"/>
                <a:ea typeface="Consolas"/>
                <a:cs typeface="Consolas"/>
                <a:sym typeface="Consolas"/>
              </a:rPr>
              <a:t>9</a:t>
            </a:r>
            <a:endParaRPr sz="1400" b="0" i="0" u="none" strike="noStrike" cap="none">
              <a:solidFill>
                <a:srgbClr val="FF0000"/>
              </a:solidFill>
              <a:latin typeface="Consolas"/>
              <a:ea typeface="Consolas"/>
              <a:cs typeface="Consolas"/>
              <a:sym typeface="Consolas"/>
            </a:endParaRPr>
          </a:p>
        </p:txBody>
      </p:sp>
      <p:grpSp>
        <p:nvGrpSpPr>
          <p:cNvPr id="277" name="Google Shape;277;p7"/>
          <p:cNvGrpSpPr/>
          <p:nvPr/>
        </p:nvGrpSpPr>
        <p:grpSpPr>
          <a:xfrm>
            <a:off x="5542302" y="2216204"/>
            <a:ext cx="646894" cy="323447"/>
            <a:chOff x="3655200" y="2045175"/>
            <a:chExt cx="916800" cy="458400"/>
          </a:xfrm>
        </p:grpSpPr>
        <p:sp>
          <p:nvSpPr>
            <p:cNvPr id="278" name="Google Shape;278;p7"/>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sp>
          <p:nvSpPr>
            <p:cNvPr id="279" name="Google Shape;279;p7"/>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11</a:t>
              </a:r>
              <a:endParaRPr sz="1400" b="0" i="0" u="none" strike="noStrike" cap="none">
                <a:solidFill>
                  <a:srgbClr val="595959"/>
                </a:solidFill>
                <a:latin typeface="Consolas"/>
                <a:ea typeface="Consolas"/>
                <a:cs typeface="Consolas"/>
                <a:sym typeface="Consolas"/>
              </a:endParaRPr>
            </a:p>
          </p:txBody>
        </p:sp>
      </p:grpSp>
      <p:sp>
        <p:nvSpPr>
          <p:cNvPr id="280" name="Google Shape;280;p7"/>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12</a:t>
            </a:r>
            <a:endParaRPr sz="1400" b="0" i="0" u="none" strike="noStrike" cap="none">
              <a:solidFill>
                <a:srgbClr val="595959"/>
              </a:solidFill>
              <a:latin typeface="Consolas"/>
              <a:ea typeface="Consolas"/>
              <a:cs typeface="Consolas"/>
              <a:sym typeface="Consolas"/>
            </a:endParaRPr>
          </a:p>
        </p:txBody>
      </p:sp>
      <p:sp>
        <p:nvSpPr>
          <p:cNvPr id="281" name="Google Shape;281;p7"/>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Searchmin and Searchmax</a:t>
            </a:r>
            <a:endParaRPr/>
          </a:p>
        </p:txBody>
      </p:sp>
      <p:sp>
        <p:nvSpPr>
          <p:cNvPr id="1629" name="Google Shape;1629;p71"/>
          <p:cNvSpPr txBox="1">
            <a:spLocks noGrp="1"/>
          </p:cNvSpPr>
          <p:nvPr>
            <p:ph type="body" idx="1"/>
          </p:nvPr>
        </p:nvSpPr>
        <p:spPr>
          <a:xfrm>
            <a:off x="311700" y="1152475"/>
            <a:ext cx="8520600" cy="5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Where are the smallest and largest elements located in the tree?</a:t>
            </a:r>
            <a:endParaRPr/>
          </a:p>
        </p:txBody>
      </p:sp>
      <p:sp>
        <p:nvSpPr>
          <p:cNvPr id="1630" name="Google Shape;1630;p71"/>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631" name="Google Shape;1631;p71"/>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632" name="Google Shape;1632;p71"/>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633" name="Google Shape;1633;p71"/>
          <p:cNvSpPr/>
          <p:nvPr/>
        </p:nvSpPr>
        <p:spPr>
          <a:xfrm>
            <a:off x="40101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634" name="Google Shape;1634;p71"/>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635" name="Google Shape;1635;p71"/>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636" name="Google Shape;1636;p71"/>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637" name="Google Shape;1637;p71"/>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638" name="Google Shape;1638;p71"/>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639" name="Google Shape;1639;p71"/>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640" name="Google Shape;1640;p71"/>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641" name="Google Shape;1641;p71"/>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642" name="Google Shape;1642;p71"/>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643" name="Google Shape;1643;p71"/>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644" name="Google Shape;1644;p71"/>
          <p:cNvSpPr/>
          <p:nvPr/>
        </p:nvSpPr>
        <p:spPr>
          <a:xfrm>
            <a:off x="4341650" y="174613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645" name="Google Shape;1645;p71"/>
          <p:cNvCxnSpPr>
            <a:stCxn id="1644" idx="4"/>
            <a:endCxn id="1642"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646" name="Google Shape;1646;p71"/>
          <p:cNvCxnSpPr>
            <a:stCxn id="1642" idx="4"/>
            <a:endCxn id="1638"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647" name="Google Shape;1647;p71"/>
          <p:cNvCxnSpPr>
            <a:stCxn id="1638" idx="4"/>
            <a:endCxn id="1630"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648" name="Google Shape;1648;p71"/>
          <p:cNvCxnSpPr>
            <a:stCxn id="1639" idx="4"/>
            <a:endCxn id="1632"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649" name="Google Shape;1649;p71"/>
          <p:cNvCxnSpPr>
            <a:stCxn id="1640" idx="4"/>
            <a:endCxn id="1634"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650" name="Google Shape;1650;p71"/>
          <p:cNvCxnSpPr>
            <a:stCxn id="1641" idx="4"/>
            <a:endCxn id="1636"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651" name="Google Shape;1651;p71"/>
          <p:cNvCxnSpPr>
            <a:stCxn id="1643" idx="4"/>
            <a:endCxn id="1640"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652" name="Google Shape;1652;p71"/>
          <p:cNvCxnSpPr>
            <a:stCxn id="1644" idx="4"/>
            <a:endCxn id="1643"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653" name="Google Shape;1653;p71"/>
          <p:cNvCxnSpPr>
            <a:stCxn id="1642" idx="4"/>
            <a:endCxn id="1639"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654" name="Google Shape;1654;p71"/>
          <p:cNvCxnSpPr>
            <a:stCxn id="1643" idx="4"/>
            <a:endCxn id="1641"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655" name="Google Shape;1655;p71"/>
          <p:cNvCxnSpPr>
            <a:stCxn id="1638" idx="4"/>
            <a:endCxn id="1631"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656" name="Google Shape;1656;p71"/>
          <p:cNvCxnSpPr>
            <a:stCxn id="1639" idx="4"/>
            <a:endCxn id="1633"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657" name="Google Shape;1657;p71"/>
          <p:cNvCxnSpPr>
            <a:stCxn id="1640" idx="4"/>
            <a:endCxn id="1635"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658" name="Google Shape;1658;p71"/>
          <p:cNvCxnSpPr>
            <a:stCxn id="1641" idx="4"/>
            <a:endCxn id="1637"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Searchmin and Searchmax</a:t>
            </a:r>
            <a:endParaRPr/>
          </a:p>
        </p:txBody>
      </p:sp>
      <p:sp>
        <p:nvSpPr>
          <p:cNvPr id="1664" name="Google Shape;1664;p72"/>
          <p:cNvSpPr txBox="1">
            <a:spLocks noGrp="1"/>
          </p:cNvSpPr>
          <p:nvPr>
            <p:ph type="body" idx="1"/>
          </p:nvPr>
        </p:nvSpPr>
        <p:spPr>
          <a:xfrm>
            <a:off x="311700" y="1152475"/>
            <a:ext cx="8520600" cy="5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Where are the smallest and largest elements located in the tree?</a:t>
            </a:r>
            <a:endParaRPr/>
          </a:p>
        </p:txBody>
      </p:sp>
      <p:sp>
        <p:nvSpPr>
          <p:cNvPr id="1665" name="Google Shape;1665;p72"/>
          <p:cNvSpPr/>
          <p:nvPr/>
        </p:nvSpPr>
        <p:spPr>
          <a:xfrm>
            <a:off x="1952700" y="4406207"/>
            <a:ext cx="438000" cy="438000"/>
          </a:xfrm>
          <a:prstGeom prst="ellipse">
            <a:avLst/>
          </a:prstGeom>
          <a:solidFill>
            <a:srgbClr val="00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666" name="Google Shape;1666;p72"/>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667" name="Google Shape;1667;p72"/>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668" name="Google Shape;1668;p72"/>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669" name="Google Shape;1669;p72"/>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670" name="Google Shape;1670;p72"/>
          <p:cNvSpPr/>
          <p:nvPr/>
        </p:nvSpPr>
        <p:spPr>
          <a:xfrm>
            <a:off x="5381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144</a:t>
            </a:r>
            <a:endParaRPr sz="1400" b="0" i="0" u="none" strike="noStrike" cap="none">
              <a:solidFill>
                <a:srgbClr val="B7B7B7"/>
              </a:solidFill>
              <a:latin typeface="Arial"/>
              <a:ea typeface="Arial"/>
              <a:cs typeface="Arial"/>
              <a:sym typeface="Arial"/>
            </a:endParaRPr>
          </a:p>
        </p:txBody>
      </p:sp>
      <p:sp>
        <p:nvSpPr>
          <p:cNvPr id="1671" name="Google Shape;1671;p72"/>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672" name="Google Shape;1672;p72"/>
          <p:cNvSpPr/>
          <p:nvPr/>
        </p:nvSpPr>
        <p:spPr>
          <a:xfrm>
            <a:off x="6753300" y="4406207"/>
            <a:ext cx="438000" cy="438000"/>
          </a:xfrm>
          <a:prstGeom prst="ellipse">
            <a:avLst/>
          </a:prstGeom>
          <a:solidFill>
            <a:srgbClr val="FF00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673" name="Google Shape;1673;p72"/>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674" name="Google Shape;1674;p72"/>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675" name="Google Shape;1675;p72"/>
          <p:cNvSpPr/>
          <p:nvPr/>
        </p:nvSpPr>
        <p:spPr>
          <a:xfrm>
            <a:off x="50336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89</a:t>
            </a:r>
            <a:endParaRPr sz="1400" b="0" i="0" u="none" strike="noStrike" cap="none">
              <a:solidFill>
                <a:srgbClr val="B7B7B7"/>
              </a:solidFill>
              <a:latin typeface="Arial"/>
              <a:ea typeface="Arial"/>
              <a:cs typeface="Arial"/>
              <a:sym typeface="Arial"/>
            </a:endParaRPr>
          </a:p>
        </p:txBody>
      </p:sp>
      <p:sp>
        <p:nvSpPr>
          <p:cNvPr id="1676" name="Google Shape;1676;p72"/>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677" name="Google Shape;1677;p72"/>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678" name="Google Shape;1678;p72"/>
          <p:cNvSpPr/>
          <p:nvPr/>
        </p:nvSpPr>
        <p:spPr>
          <a:xfrm>
            <a:off x="57132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233</a:t>
            </a:r>
            <a:endParaRPr sz="1400" b="0" i="0" u="none" strike="noStrike" cap="none">
              <a:solidFill>
                <a:srgbClr val="B7B7B7"/>
              </a:solidFill>
              <a:latin typeface="Arial"/>
              <a:ea typeface="Arial"/>
              <a:cs typeface="Arial"/>
              <a:sym typeface="Arial"/>
            </a:endParaRPr>
          </a:p>
        </p:txBody>
      </p:sp>
      <p:sp>
        <p:nvSpPr>
          <p:cNvPr id="1679" name="Google Shape;1679;p72"/>
          <p:cNvSpPr/>
          <p:nvPr/>
        </p:nvSpPr>
        <p:spPr>
          <a:xfrm>
            <a:off x="4341650" y="1746132"/>
            <a:ext cx="438000" cy="438000"/>
          </a:xfrm>
          <a:prstGeom prst="ellipse">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34</a:t>
            </a:r>
            <a:endParaRPr sz="1400" b="0" i="0" u="none" strike="noStrike" cap="none">
              <a:solidFill>
                <a:srgbClr val="B7B7B7"/>
              </a:solidFill>
              <a:latin typeface="Arial"/>
              <a:ea typeface="Arial"/>
              <a:cs typeface="Arial"/>
              <a:sym typeface="Arial"/>
            </a:endParaRPr>
          </a:p>
        </p:txBody>
      </p:sp>
      <p:cxnSp>
        <p:nvCxnSpPr>
          <p:cNvPr id="1680" name="Google Shape;1680;p72"/>
          <p:cNvCxnSpPr>
            <a:stCxn id="1679" idx="4"/>
            <a:endCxn id="1677"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681" name="Google Shape;1681;p72"/>
          <p:cNvCxnSpPr>
            <a:stCxn id="1677" idx="4"/>
            <a:endCxn id="1673"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682" name="Google Shape;1682;p72"/>
          <p:cNvCxnSpPr>
            <a:stCxn id="1673" idx="4"/>
            <a:endCxn id="1665"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683" name="Google Shape;1683;p72"/>
          <p:cNvCxnSpPr>
            <a:stCxn id="1674" idx="4"/>
            <a:endCxn id="1667"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684" name="Google Shape;1684;p72"/>
          <p:cNvCxnSpPr>
            <a:stCxn id="1675" idx="4"/>
            <a:endCxn id="1669"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685" name="Google Shape;1685;p72"/>
          <p:cNvCxnSpPr>
            <a:stCxn id="1676" idx="4"/>
            <a:endCxn id="1671"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686" name="Google Shape;1686;p72"/>
          <p:cNvCxnSpPr>
            <a:stCxn id="1678" idx="4"/>
            <a:endCxn id="1675" idx="0"/>
          </p:cNvCxnSpPr>
          <p:nvPr/>
        </p:nvCxnSpPr>
        <p:spPr>
          <a:xfrm flipH="1">
            <a:off x="5252750" y="3122807"/>
            <a:ext cx="679500" cy="422700"/>
          </a:xfrm>
          <a:prstGeom prst="straightConnector1">
            <a:avLst/>
          </a:prstGeom>
          <a:noFill/>
          <a:ln w="28575" cap="flat" cmpd="sng">
            <a:solidFill>
              <a:srgbClr val="D9EAD3"/>
            </a:solidFill>
            <a:prstDash val="solid"/>
            <a:round/>
            <a:headEnd type="none" w="sm" len="sm"/>
            <a:tailEnd type="triangle" w="med" len="med"/>
          </a:ln>
        </p:spPr>
      </p:cxnSp>
      <p:cxnSp>
        <p:nvCxnSpPr>
          <p:cNvPr id="1687" name="Google Shape;1687;p72"/>
          <p:cNvCxnSpPr>
            <a:stCxn id="1679" idx="4"/>
            <a:endCxn id="1678" idx="0"/>
          </p:cNvCxnSpPr>
          <p:nvPr/>
        </p:nvCxnSpPr>
        <p:spPr>
          <a:xfrm>
            <a:off x="4560650" y="2184132"/>
            <a:ext cx="1371600" cy="500700"/>
          </a:xfrm>
          <a:prstGeom prst="straightConnector1">
            <a:avLst/>
          </a:prstGeom>
          <a:noFill/>
          <a:ln w="28575" cap="flat" cmpd="sng">
            <a:solidFill>
              <a:srgbClr val="E6B8AF"/>
            </a:solidFill>
            <a:prstDash val="solid"/>
            <a:round/>
            <a:headEnd type="none" w="sm" len="sm"/>
            <a:tailEnd type="triangle" w="med" len="med"/>
          </a:ln>
        </p:spPr>
      </p:cxnSp>
      <p:cxnSp>
        <p:nvCxnSpPr>
          <p:cNvPr id="1688" name="Google Shape;1688;p72"/>
          <p:cNvCxnSpPr>
            <a:stCxn id="1677" idx="4"/>
            <a:endCxn id="1674"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689" name="Google Shape;1689;p72"/>
          <p:cNvCxnSpPr>
            <a:stCxn id="1678" idx="4"/>
            <a:endCxn id="1676"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690" name="Google Shape;1690;p72"/>
          <p:cNvCxnSpPr>
            <a:stCxn id="1673" idx="4"/>
            <a:endCxn id="1666"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691" name="Google Shape;1691;p72"/>
          <p:cNvCxnSpPr>
            <a:stCxn id="1674" idx="4"/>
            <a:endCxn id="1668"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692" name="Google Shape;1692;p72"/>
          <p:cNvCxnSpPr>
            <a:stCxn id="1675" idx="4"/>
            <a:endCxn id="1670" idx="0"/>
          </p:cNvCxnSpPr>
          <p:nvPr/>
        </p:nvCxnSpPr>
        <p:spPr>
          <a:xfrm>
            <a:off x="5252623" y="3983507"/>
            <a:ext cx="348000" cy="422700"/>
          </a:xfrm>
          <a:prstGeom prst="straightConnector1">
            <a:avLst/>
          </a:prstGeom>
          <a:noFill/>
          <a:ln w="28575" cap="flat" cmpd="sng">
            <a:solidFill>
              <a:srgbClr val="E6B8AF"/>
            </a:solidFill>
            <a:prstDash val="solid"/>
            <a:round/>
            <a:headEnd type="none" w="sm" len="sm"/>
            <a:tailEnd type="triangle" w="med" len="med"/>
          </a:ln>
        </p:spPr>
      </p:cxnSp>
      <p:cxnSp>
        <p:nvCxnSpPr>
          <p:cNvPr id="1693" name="Google Shape;1693;p72"/>
          <p:cNvCxnSpPr>
            <a:stCxn id="1676" idx="4"/>
            <a:endCxn id="1672"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Searchmin and Searchmax</a:t>
            </a:r>
            <a:endParaRPr/>
          </a:p>
        </p:txBody>
      </p:sp>
      <p:sp>
        <p:nvSpPr>
          <p:cNvPr id="1699" name="Google Shape;1699;p73"/>
          <p:cNvSpPr txBox="1">
            <a:spLocks noGrp="1"/>
          </p:cNvSpPr>
          <p:nvPr>
            <p:ph type="body" idx="1"/>
          </p:nvPr>
        </p:nvSpPr>
        <p:spPr>
          <a:xfrm>
            <a:off x="311700" y="1152475"/>
            <a:ext cx="8520600" cy="5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Where are the smallest and largest elements located in the tree?</a:t>
            </a:r>
            <a:endParaRPr/>
          </a:p>
        </p:txBody>
      </p:sp>
      <p:sp>
        <p:nvSpPr>
          <p:cNvPr id="1700" name="Google Shape;1700;p73"/>
          <p:cNvSpPr/>
          <p:nvPr/>
        </p:nvSpPr>
        <p:spPr>
          <a:xfrm>
            <a:off x="1952700" y="4406207"/>
            <a:ext cx="438000" cy="438000"/>
          </a:xfrm>
          <a:prstGeom prst="ellipse">
            <a:avLst/>
          </a:prstGeom>
          <a:solidFill>
            <a:srgbClr val="00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701" name="Google Shape;1701;p73"/>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702" name="Google Shape;1702;p73"/>
          <p:cNvSpPr/>
          <p:nvPr/>
        </p:nvSpPr>
        <p:spPr>
          <a:xfrm>
            <a:off x="33243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703" name="Google Shape;1703;p73"/>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704" name="Google Shape;1704;p73"/>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1705" name="Google Shape;1705;p73"/>
          <p:cNvSpPr/>
          <p:nvPr/>
        </p:nvSpPr>
        <p:spPr>
          <a:xfrm>
            <a:off x="5381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144</a:t>
            </a:r>
            <a:endParaRPr sz="1400" b="0" i="0" u="none" strike="noStrike" cap="none">
              <a:solidFill>
                <a:srgbClr val="B7B7B7"/>
              </a:solidFill>
              <a:latin typeface="Arial"/>
              <a:ea typeface="Arial"/>
              <a:cs typeface="Arial"/>
              <a:sym typeface="Arial"/>
            </a:endParaRPr>
          </a:p>
        </p:txBody>
      </p:sp>
      <p:sp>
        <p:nvSpPr>
          <p:cNvPr id="1706" name="Google Shape;1706;p73"/>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1707" name="Google Shape;1707;p73"/>
          <p:cNvSpPr/>
          <p:nvPr/>
        </p:nvSpPr>
        <p:spPr>
          <a:xfrm>
            <a:off x="6753300" y="4406207"/>
            <a:ext cx="438000" cy="438000"/>
          </a:xfrm>
          <a:prstGeom prst="ellipse">
            <a:avLst/>
          </a:prstGeom>
          <a:solidFill>
            <a:srgbClr val="FF00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708" name="Google Shape;1708;p73"/>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709" name="Google Shape;1709;p73"/>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710" name="Google Shape;1710;p73"/>
          <p:cNvSpPr/>
          <p:nvPr/>
        </p:nvSpPr>
        <p:spPr>
          <a:xfrm>
            <a:off x="50336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89</a:t>
            </a:r>
            <a:endParaRPr sz="1400" b="0" i="0" u="none" strike="noStrike" cap="none">
              <a:solidFill>
                <a:srgbClr val="B7B7B7"/>
              </a:solidFill>
              <a:latin typeface="Arial"/>
              <a:ea typeface="Arial"/>
              <a:cs typeface="Arial"/>
              <a:sym typeface="Arial"/>
            </a:endParaRPr>
          </a:p>
        </p:txBody>
      </p:sp>
      <p:sp>
        <p:nvSpPr>
          <p:cNvPr id="1711" name="Google Shape;1711;p73"/>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1712" name="Google Shape;1712;p73"/>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713" name="Google Shape;1713;p73"/>
          <p:cNvSpPr/>
          <p:nvPr/>
        </p:nvSpPr>
        <p:spPr>
          <a:xfrm>
            <a:off x="57132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233</a:t>
            </a:r>
            <a:endParaRPr sz="1400" b="0" i="0" u="none" strike="noStrike" cap="none">
              <a:solidFill>
                <a:srgbClr val="B7B7B7"/>
              </a:solidFill>
              <a:latin typeface="Arial"/>
              <a:ea typeface="Arial"/>
              <a:cs typeface="Arial"/>
              <a:sym typeface="Arial"/>
            </a:endParaRPr>
          </a:p>
        </p:txBody>
      </p:sp>
      <p:sp>
        <p:nvSpPr>
          <p:cNvPr id="1714" name="Google Shape;1714;p73"/>
          <p:cNvSpPr/>
          <p:nvPr/>
        </p:nvSpPr>
        <p:spPr>
          <a:xfrm>
            <a:off x="4341650" y="1746132"/>
            <a:ext cx="438000" cy="438000"/>
          </a:xfrm>
          <a:prstGeom prst="ellipse">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34</a:t>
            </a:r>
            <a:endParaRPr sz="1400" b="0" i="0" u="none" strike="noStrike" cap="none">
              <a:solidFill>
                <a:srgbClr val="B7B7B7"/>
              </a:solidFill>
              <a:latin typeface="Arial"/>
              <a:ea typeface="Arial"/>
              <a:cs typeface="Arial"/>
              <a:sym typeface="Arial"/>
            </a:endParaRPr>
          </a:p>
        </p:txBody>
      </p:sp>
      <p:cxnSp>
        <p:nvCxnSpPr>
          <p:cNvPr id="1715" name="Google Shape;1715;p73"/>
          <p:cNvCxnSpPr>
            <a:stCxn id="1714" idx="4"/>
            <a:endCxn id="1712"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716" name="Google Shape;1716;p73"/>
          <p:cNvCxnSpPr>
            <a:stCxn id="1712" idx="4"/>
            <a:endCxn id="1708"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717" name="Google Shape;1717;p73"/>
          <p:cNvCxnSpPr>
            <a:stCxn id="1708" idx="4"/>
            <a:endCxn id="1700"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718" name="Google Shape;1718;p73"/>
          <p:cNvCxnSpPr>
            <a:stCxn id="1709" idx="4"/>
            <a:endCxn id="1702"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719" name="Google Shape;1719;p73"/>
          <p:cNvCxnSpPr>
            <a:stCxn id="1710" idx="4"/>
            <a:endCxn id="1704"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720" name="Google Shape;1720;p73"/>
          <p:cNvCxnSpPr>
            <a:stCxn id="1711" idx="4"/>
            <a:endCxn id="1706"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1721" name="Google Shape;1721;p73"/>
          <p:cNvCxnSpPr>
            <a:stCxn id="1713" idx="4"/>
            <a:endCxn id="1710" idx="0"/>
          </p:cNvCxnSpPr>
          <p:nvPr/>
        </p:nvCxnSpPr>
        <p:spPr>
          <a:xfrm flipH="1">
            <a:off x="5252750" y="3122807"/>
            <a:ext cx="679500" cy="422700"/>
          </a:xfrm>
          <a:prstGeom prst="straightConnector1">
            <a:avLst/>
          </a:prstGeom>
          <a:noFill/>
          <a:ln w="28575" cap="flat" cmpd="sng">
            <a:solidFill>
              <a:srgbClr val="D9EAD3"/>
            </a:solidFill>
            <a:prstDash val="solid"/>
            <a:round/>
            <a:headEnd type="none" w="sm" len="sm"/>
            <a:tailEnd type="triangle" w="med" len="med"/>
          </a:ln>
        </p:spPr>
      </p:cxnSp>
      <p:cxnSp>
        <p:nvCxnSpPr>
          <p:cNvPr id="1722" name="Google Shape;1722;p73"/>
          <p:cNvCxnSpPr>
            <a:stCxn id="1714" idx="4"/>
            <a:endCxn id="1713" idx="0"/>
          </p:cNvCxnSpPr>
          <p:nvPr/>
        </p:nvCxnSpPr>
        <p:spPr>
          <a:xfrm>
            <a:off x="4560650" y="2184132"/>
            <a:ext cx="1371600" cy="500700"/>
          </a:xfrm>
          <a:prstGeom prst="straightConnector1">
            <a:avLst/>
          </a:prstGeom>
          <a:noFill/>
          <a:ln w="28575" cap="flat" cmpd="sng">
            <a:solidFill>
              <a:srgbClr val="E6B8AF"/>
            </a:solidFill>
            <a:prstDash val="solid"/>
            <a:round/>
            <a:headEnd type="none" w="sm" len="sm"/>
            <a:tailEnd type="triangle" w="med" len="med"/>
          </a:ln>
        </p:spPr>
      </p:cxnSp>
      <p:cxnSp>
        <p:nvCxnSpPr>
          <p:cNvPr id="1723" name="Google Shape;1723;p73"/>
          <p:cNvCxnSpPr>
            <a:stCxn id="1712" idx="4"/>
            <a:endCxn id="1709"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724" name="Google Shape;1724;p73"/>
          <p:cNvCxnSpPr>
            <a:stCxn id="1713" idx="4"/>
            <a:endCxn id="1711"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1725" name="Google Shape;1725;p73"/>
          <p:cNvCxnSpPr>
            <a:stCxn id="1708" idx="4"/>
            <a:endCxn id="1701"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726" name="Google Shape;1726;p73"/>
          <p:cNvCxnSpPr>
            <a:stCxn id="1709" idx="4"/>
            <a:endCxn id="1703"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727" name="Google Shape;1727;p73"/>
          <p:cNvCxnSpPr>
            <a:stCxn id="1710" idx="4"/>
            <a:endCxn id="1705" idx="0"/>
          </p:cNvCxnSpPr>
          <p:nvPr/>
        </p:nvCxnSpPr>
        <p:spPr>
          <a:xfrm>
            <a:off x="5252623" y="3983507"/>
            <a:ext cx="348000" cy="422700"/>
          </a:xfrm>
          <a:prstGeom prst="straightConnector1">
            <a:avLst/>
          </a:prstGeom>
          <a:noFill/>
          <a:ln w="28575" cap="flat" cmpd="sng">
            <a:solidFill>
              <a:srgbClr val="E6B8AF"/>
            </a:solidFill>
            <a:prstDash val="solid"/>
            <a:round/>
            <a:headEnd type="none" w="sm" len="sm"/>
            <a:tailEnd type="triangle" w="med" len="med"/>
          </a:ln>
        </p:spPr>
      </p:cxnSp>
      <p:cxnSp>
        <p:nvCxnSpPr>
          <p:cNvPr id="1728" name="Google Shape;1728;p73"/>
          <p:cNvCxnSpPr>
            <a:stCxn id="1711" idx="4"/>
            <a:endCxn id="1707"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sp>
        <p:nvSpPr>
          <p:cNvPr id="1729" name="Google Shape;1729;p73"/>
          <p:cNvSpPr/>
          <p:nvPr/>
        </p:nvSpPr>
        <p:spPr>
          <a:xfrm>
            <a:off x="124550" y="3122800"/>
            <a:ext cx="2041025" cy="1181975"/>
          </a:xfrm>
          <a:prstGeom prst="rect">
            <a:avLst/>
          </a:prstGeom>
          <a:solidFill>
            <a:srgbClr val="FFFFFF"/>
          </a:solidFill>
          <a:ln>
            <a:noFill/>
          </a:ln>
        </p:spPr>
      </p:sp>
      <p:sp>
        <p:nvSpPr>
          <p:cNvPr id="1730" name="Google Shape;1730;p73"/>
          <p:cNvSpPr txBox="1"/>
          <p:nvPr/>
        </p:nvSpPr>
        <p:spPr>
          <a:xfrm>
            <a:off x="601800" y="4338850"/>
            <a:ext cx="13509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Leftmost of the tree</a:t>
            </a:r>
            <a:endParaRPr sz="1400" b="0" i="0" u="none" strike="noStrike" cap="none">
              <a:solidFill>
                <a:srgbClr val="000000"/>
              </a:solidFill>
              <a:latin typeface="Arial"/>
              <a:ea typeface="Arial"/>
              <a:cs typeface="Arial"/>
              <a:sym typeface="Arial"/>
            </a:endParaRPr>
          </a:p>
        </p:txBody>
      </p:sp>
      <p:sp>
        <p:nvSpPr>
          <p:cNvPr id="1731" name="Google Shape;1731;p73"/>
          <p:cNvSpPr txBox="1"/>
          <p:nvPr/>
        </p:nvSpPr>
        <p:spPr>
          <a:xfrm>
            <a:off x="7320375" y="4338850"/>
            <a:ext cx="1232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Rightmost of the tree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Searchmin and Searchmax</a:t>
            </a:r>
            <a:endParaRPr/>
          </a:p>
        </p:txBody>
      </p:sp>
      <p:sp>
        <p:nvSpPr>
          <p:cNvPr id="1737" name="Google Shape;1737;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The idea:</a:t>
            </a:r>
            <a:endParaRPr/>
          </a:p>
          <a:p>
            <a:pPr marL="457200" lvl="0" indent="-342900" algn="l" rtl="0">
              <a:lnSpc>
                <a:spcPct val="115000"/>
              </a:lnSpc>
              <a:spcBef>
                <a:spcPts val="1600"/>
              </a:spcBef>
              <a:spcAft>
                <a:spcPts val="0"/>
              </a:spcAft>
              <a:buSzPts val="1800"/>
              <a:buChar char="●"/>
            </a:pPr>
            <a:r>
              <a:rPr lang="en"/>
              <a:t>Just keep going down the left subtree (for min) or the right subtree (for max) ‘til you can’t no more </a:t>
            </a:r>
            <a:endParaRPr/>
          </a:p>
        </p:txBody>
      </p:sp>
      <p:pic>
        <p:nvPicPr>
          <p:cNvPr id="1738" name="Google Shape;1738;p74"/>
          <p:cNvPicPr preferRelativeResize="0"/>
          <p:nvPr/>
        </p:nvPicPr>
        <p:blipFill rotWithShape="1">
          <a:blip r:embed="rId3">
            <a:alphaModFix/>
          </a:blip>
          <a:srcRect/>
          <a:stretch/>
        </p:blipFill>
        <p:spPr>
          <a:xfrm>
            <a:off x="5321875" y="2872200"/>
            <a:ext cx="2857500" cy="1600200"/>
          </a:xfrm>
          <a:prstGeom prst="rect">
            <a:avLst/>
          </a:prstGeom>
          <a:noFill/>
          <a:ln>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7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Questions?</a:t>
            </a: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and Predecessor</a:t>
            </a:r>
            <a:endParaRPr/>
          </a:p>
        </p:txBody>
      </p:sp>
      <p:sp>
        <p:nvSpPr>
          <p:cNvPr id="1749" name="Google Shape;1749;p7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sz="12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and Predecessor</a:t>
            </a:r>
            <a:endParaRPr/>
          </a:p>
        </p:txBody>
      </p:sp>
      <p:sp>
        <p:nvSpPr>
          <p:cNvPr id="1755" name="Google Shape;1755;p7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The successor of key x is basically the “next bigger key” in the tree</a:t>
            </a:r>
            <a:endParaRPr/>
          </a:p>
          <a:p>
            <a:pPr marL="0" lvl="0" indent="0" algn="l" rtl="0">
              <a:lnSpc>
                <a:spcPct val="115000"/>
              </a:lnSpc>
              <a:spcBef>
                <a:spcPts val="1600"/>
              </a:spcBef>
              <a:spcAft>
                <a:spcPts val="0"/>
              </a:spcAft>
              <a:buSzPts val="1800"/>
              <a:buNone/>
            </a:pPr>
            <a:r>
              <a:rPr lang="en"/>
              <a:t>The predecessor of key x is basically the “previous smaller key” in the tree</a:t>
            </a:r>
            <a:endParaRPr/>
          </a:p>
          <a:p>
            <a:pPr marL="0" lvl="0" indent="0" algn="l" rtl="0">
              <a:lnSpc>
                <a:spcPct val="115000"/>
              </a:lnSpc>
              <a:spcBef>
                <a:spcPts val="1600"/>
              </a:spcBef>
              <a:spcAft>
                <a:spcPts val="1600"/>
              </a:spcAft>
              <a:buSzPts val="1800"/>
              <a:buNone/>
            </a:pPr>
            <a:endParaRPr sz="120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and Predecessor</a:t>
            </a:r>
            <a:endParaRPr/>
          </a:p>
        </p:txBody>
      </p:sp>
      <p:sp>
        <p:nvSpPr>
          <p:cNvPr id="1761" name="Google Shape;1761;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The successor of key x is basically the “next bigger key” in the tree</a:t>
            </a:r>
            <a:endParaRPr/>
          </a:p>
          <a:p>
            <a:pPr marL="0" lvl="0" indent="0" algn="l" rtl="0">
              <a:lnSpc>
                <a:spcPct val="115000"/>
              </a:lnSpc>
              <a:spcBef>
                <a:spcPts val="1600"/>
              </a:spcBef>
              <a:spcAft>
                <a:spcPts val="0"/>
              </a:spcAft>
              <a:buSzPts val="1800"/>
              <a:buNone/>
            </a:pPr>
            <a:r>
              <a:rPr lang="en"/>
              <a:t>The predecessor of key x is basically the “previous smaller key” in the tree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Another way to think about it: If you perform an in-order traversal (“write the keys in sorted order”), the successor is the next one in the sorted sequence and the predecessor is the previous one in the sorted sequence*</a:t>
            </a:r>
            <a:endParaRPr/>
          </a:p>
          <a:p>
            <a:pPr marL="0" lvl="0" indent="0" algn="l" rtl="0">
              <a:lnSpc>
                <a:spcPct val="115000"/>
              </a:lnSpc>
              <a:spcBef>
                <a:spcPts val="1600"/>
              </a:spcBef>
              <a:spcAft>
                <a:spcPts val="1600"/>
              </a:spcAft>
              <a:buSzPts val="1800"/>
              <a:buNone/>
            </a:pPr>
            <a:r>
              <a:rPr lang="en" sz="1200"/>
              <a:t>*If the key doesn’t exist in the tree, pretend you have inserted it in the sorted order for visualisation</a:t>
            </a:r>
            <a:endParaRPr sz="12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(Case 1)</a:t>
            </a:r>
            <a:endParaRPr/>
          </a:p>
        </p:txBody>
      </p:sp>
      <p:sp>
        <p:nvSpPr>
          <p:cNvPr id="1767" name="Google Shape;1767;p79"/>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768" name="Google Shape;1768;p79"/>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769" name="Google Shape;1769;p79"/>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770" name="Google Shape;1770;p79"/>
          <p:cNvSpPr/>
          <p:nvPr/>
        </p:nvSpPr>
        <p:spPr>
          <a:xfrm>
            <a:off x="40101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771" name="Google Shape;1771;p79"/>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772" name="Google Shape;1772;p79"/>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773" name="Google Shape;1773;p79"/>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774" name="Google Shape;1774;p79"/>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775" name="Google Shape;1775;p79"/>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776" name="Google Shape;1776;p79"/>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777" name="Google Shape;1777;p79"/>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778" name="Google Shape;1778;p79"/>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779" name="Google Shape;1779;p79"/>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780" name="Google Shape;1780;p79"/>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781" name="Google Shape;1781;p79"/>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782" name="Google Shape;1782;p79"/>
          <p:cNvCxnSpPr>
            <a:stCxn id="1781" idx="4"/>
            <a:endCxn id="1779"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783" name="Google Shape;1783;p79"/>
          <p:cNvCxnSpPr>
            <a:stCxn id="1779" idx="4"/>
            <a:endCxn id="1775"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784" name="Google Shape;1784;p79"/>
          <p:cNvCxnSpPr>
            <a:stCxn id="1775" idx="4"/>
            <a:endCxn id="1767"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785" name="Google Shape;1785;p79"/>
          <p:cNvCxnSpPr>
            <a:stCxn id="1776" idx="4"/>
            <a:endCxn id="1769"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786" name="Google Shape;1786;p79"/>
          <p:cNvCxnSpPr>
            <a:stCxn id="1777" idx="4"/>
            <a:endCxn id="1771"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787" name="Google Shape;1787;p79"/>
          <p:cNvCxnSpPr>
            <a:stCxn id="1778" idx="4"/>
            <a:endCxn id="1773"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788" name="Google Shape;1788;p79"/>
          <p:cNvCxnSpPr>
            <a:stCxn id="1780" idx="4"/>
            <a:endCxn id="1777"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789" name="Google Shape;1789;p79"/>
          <p:cNvCxnSpPr>
            <a:stCxn id="1781" idx="4"/>
            <a:endCxn id="1780"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790" name="Google Shape;1790;p79"/>
          <p:cNvCxnSpPr>
            <a:stCxn id="1779" idx="4"/>
            <a:endCxn id="1776"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791" name="Google Shape;1791;p79"/>
          <p:cNvCxnSpPr>
            <a:stCxn id="1780" idx="4"/>
            <a:endCxn id="1778"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792" name="Google Shape;1792;p79"/>
          <p:cNvCxnSpPr>
            <a:stCxn id="1775" idx="4"/>
            <a:endCxn id="1768"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793" name="Google Shape;1793;p79"/>
          <p:cNvCxnSpPr>
            <a:stCxn id="1776" idx="4"/>
            <a:endCxn id="1770"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794" name="Google Shape;1794;p79"/>
          <p:cNvCxnSpPr>
            <a:stCxn id="1777" idx="4"/>
            <a:endCxn id="1772"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795" name="Google Shape;1795;p79"/>
          <p:cNvCxnSpPr>
            <a:stCxn id="1778" idx="4"/>
            <a:endCxn id="1774"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796" name="Google Shape;1796;p79"/>
          <p:cNvGrpSpPr/>
          <p:nvPr/>
        </p:nvGrpSpPr>
        <p:grpSpPr>
          <a:xfrm>
            <a:off x="3721750" y="112000"/>
            <a:ext cx="5309701" cy="1354225"/>
            <a:chOff x="1917150" y="3703800"/>
            <a:chExt cx="5309701" cy="1354225"/>
          </a:xfrm>
        </p:grpSpPr>
        <p:pic>
          <p:nvPicPr>
            <p:cNvPr id="1797" name="Google Shape;1797;p79"/>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798" name="Google Shape;1798;p7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Who is the successor of 34?</a:t>
              </a:r>
              <a:endParaRPr sz="1400" b="0" i="0" u="none" strike="noStrike" cap="none">
                <a:solidFill>
                  <a:schemeClr val="dk1"/>
                </a:solidFill>
                <a:latin typeface="Consolas"/>
                <a:ea typeface="Consolas"/>
                <a:cs typeface="Consolas"/>
                <a:sym typeface="Consolas"/>
              </a:endParaRPr>
            </a:p>
          </p:txBody>
        </p:sp>
        <p:sp>
          <p:nvSpPr>
            <p:cNvPr id="1799" name="Google Shape;1799;p7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successor(34)</a:t>
              </a:r>
              <a:endParaRPr sz="1400" b="0" i="0" u="none" strike="noStrike" cap="none">
                <a:solidFill>
                  <a:srgbClr val="000000"/>
                </a:solidFill>
                <a:latin typeface="Consolas"/>
                <a:ea typeface="Consolas"/>
                <a:cs typeface="Consolas"/>
                <a:sym typeface="Consolas"/>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Successor (Case 1)</a:t>
            </a:r>
            <a:endParaRPr/>
          </a:p>
          <a:p>
            <a:pPr marL="0" lvl="0" indent="0" algn="l" rtl="0">
              <a:lnSpc>
                <a:spcPct val="100000"/>
              </a:lnSpc>
              <a:spcBef>
                <a:spcPts val="0"/>
              </a:spcBef>
              <a:spcAft>
                <a:spcPts val="0"/>
              </a:spcAft>
              <a:buSzPts val="2800"/>
              <a:buNone/>
            </a:pPr>
            <a:endParaRPr/>
          </a:p>
        </p:txBody>
      </p:sp>
      <p:sp>
        <p:nvSpPr>
          <p:cNvPr id="1805" name="Google Shape;1805;p80"/>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806" name="Google Shape;1806;p80"/>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807" name="Google Shape;1807;p80"/>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808" name="Google Shape;1808;p80"/>
          <p:cNvSpPr/>
          <p:nvPr/>
        </p:nvSpPr>
        <p:spPr>
          <a:xfrm>
            <a:off x="40101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809" name="Google Shape;1809;p80"/>
          <p:cNvSpPr/>
          <p:nvPr/>
        </p:nvSpPr>
        <p:spPr>
          <a:xfrm>
            <a:off x="46959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810" name="Google Shape;1810;p80"/>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811" name="Google Shape;1811;p80"/>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812" name="Google Shape;1812;p80"/>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813" name="Google Shape;1813;p80"/>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814" name="Google Shape;1814;p80"/>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815" name="Google Shape;1815;p80"/>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816" name="Google Shape;1816;p80"/>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817" name="Google Shape;1817;p80"/>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818" name="Google Shape;1818;p80"/>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819" name="Google Shape;1819;p80"/>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820" name="Google Shape;1820;p80"/>
          <p:cNvCxnSpPr>
            <a:stCxn id="1819" idx="4"/>
            <a:endCxn id="1817"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821" name="Google Shape;1821;p80"/>
          <p:cNvCxnSpPr>
            <a:stCxn id="1817" idx="4"/>
            <a:endCxn id="1813"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822" name="Google Shape;1822;p80"/>
          <p:cNvCxnSpPr>
            <a:stCxn id="1813" idx="4"/>
            <a:endCxn id="1805"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823" name="Google Shape;1823;p80"/>
          <p:cNvCxnSpPr>
            <a:stCxn id="1814" idx="4"/>
            <a:endCxn id="1807"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824" name="Google Shape;1824;p80"/>
          <p:cNvCxnSpPr>
            <a:stCxn id="1815" idx="4"/>
            <a:endCxn id="1809"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825" name="Google Shape;1825;p80"/>
          <p:cNvCxnSpPr>
            <a:stCxn id="1816" idx="4"/>
            <a:endCxn id="1811"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826" name="Google Shape;1826;p80"/>
          <p:cNvCxnSpPr>
            <a:stCxn id="1818" idx="4"/>
            <a:endCxn id="1815"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827" name="Google Shape;1827;p80"/>
          <p:cNvCxnSpPr>
            <a:stCxn id="1819" idx="4"/>
            <a:endCxn id="1818"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828" name="Google Shape;1828;p80"/>
          <p:cNvCxnSpPr>
            <a:stCxn id="1817" idx="4"/>
            <a:endCxn id="1814"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829" name="Google Shape;1829;p80"/>
          <p:cNvCxnSpPr>
            <a:stCxn id="1818" idx="4"/>
            <a:endCxn id="1816"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830" name="Google Shape;1830;p80"/>
          <p:cNvCxnSpPr>
            <a:stCxn id="1813" idx="4"/>
            <a:endCxn id="1806"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831" name="Google Shape;1831;p80"/>
          <p:cNvCxnSpPr>
            <a:stCxn id="1814" idx="4"/>
            <a:endCxn id="1808"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832" name="Google Shape;1832;p80"/>
          <p:cNvCxnSpPr>
            <a:stCxn id="1815" idx="4"/>
            <a:endCxn id="1810"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833" name="Google Shape;1833;p80"/>
          <p:cNvCxnSpPr>
            <a:stCxn id="1816" idx="4"/>
            <a:endCxn id="1812"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834" name="Google Shape;1834;p80"/>
          <p:cNvGrpSpPr/>
          <p:nvPr/>
        </p:nvGrpSpPr>
        <p:grpSpPr>
          <a:xfrm>
            <a:off x="3721750" y="112000"/>
            <a:ext cx="5309701" cy="1354225"/>
            <a:chOff x="1917150" y="3703800"/>
            <a:chExt cx="5309701" cy="1354225"/>
          </a:xfrm>
        </p:grpSpPr>
        <p:pic>
          <p:nvPicPr>
            <p:cNvPr id="1835" name="Google Shape;1835;p80"/>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836" name="Google Shape;1836;p80"/>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It’s 55!</a:t>
              </a:r>
              <a:endParaRPr sz="1400" b="0" i="0" u="none" strike="noStrike" cap="none">
                <a:solidFill>
                  <a:schemeClr val="dk1"/>
                </a:solidFill>
                <a:latin typeface="Consolas"/>
                <a:ea typeface="Consolas"/>
                <a:cs typeface="Consolas"/>
                <a:sym typeface="Consolas"/>
              </a:endParaRPr>
            </a:p>
          </p:txBody>
        </p:sp>
        <p:sp>
          <p:nvSpPr>
            <p:cNvPr id="1837" name="Google Shape;1837;p80"/>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successor(34)</a:t>
              </a:r>
              <a:endParaRPr sz="1400" b="0" i="0" u="none" strike="noStrike" cap="none">
                <a:solidFill>
                  <a:srgbClr val="000000"/>
                </a:solidFill>
                <a:latin typeface="Consolas"/>
                <a:ea typeface="Consolas"/>
                <a:cs typeface="Consolas"/>
                <a:sym typeface="Consolas"/>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p8"/>
          <p:cNvGrpSpPr/>
          <p:nvPr/>
        </p:nvGrpSpPr>
        <p:grpSpPr>
          <a:xfrm>
            <a:off x="3925152" y="1844154"/>
            <a:ext cx="646894" cy="323447"/>
            <a:chOff x="3655200" y="2045175"/>
            <a:chExt cx="916800" cy="458400"/>
          </a:xfrm>
        </p:grpSpPr>
        <p:sp>
          <p:nvSpPr>
            <p:cNvPr id="287" name="Google Shape;287;p8"/>
            <p:cNvSpPr/>
            <p:nvPr/>
          </p:nvSpPr>
          <p:spPr>
            <a:xfrm>
              <a:off x="36552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288" name="Google Shape;288;p8"/>
            <p:cNvSpPr/>
            <p:nvPr/>
          </p:nvSpPr>
          <p:spPr>
            <a:xfrm>
              <a:off x="4113600" y="2045175"/>
              <a:ext cx="458400" cy="458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grpSp>
      <p:sp>
        <p:nvSpPr>
          <p:cNvPr id="289" name="Google Shape;289;p8"/>
          <p:cNvSpPr/>
          <p:nvPr/>
        </p:nvSpPr>
        <p:spPr>
          <a:xfrm>
            <a:off x="4895452" y="1844154"/>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290" name="Google Shape;290;p8"/>
          <p:cNvSpPr/>
          <p:nvPr/>
        </p:nvSpPr>
        <p:spPr>
          <a:xfrm>
            <a:off x="5218899" y="1844154"/>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22</a:t>
            </a:r>
            <a:endParaRPr sz="1400" b="0" i="0" u="none" strike="noStrike" cap="none">
              <a:solidFill>
                <a:srgbClr val="B7B7B7"/>
              </a:solidFill>
              <a:latin typeface="Consolas"/>
              <a:ea typeface="Consolas"/>
              <a:cs typeface="Consolas"/>
              <a:sym typeface="Consolas"/>
            </a:endParaRPr>
          </a:p>
        </p:txBody>
      </p:sp>
      <p:grpSp>
        <p:nvGrpSpPr>
          <p:cNvPr id="291" name="Google Shape;291;p8"/>
          <p:cNvGrpSpPr/>
          <p:nvPr/>
        </p:nvGrpSpPr>
        <p:grpSpPr>
          <a:xfrm>
            <a:off x="2954852" y="1844154"/>
            <a:ext cx="646894" cy="323447"/>
            <a:chOff x="3655200" y="2045175"/>
            <a:chExt cx="916800" cy="458400"/>
          </a:xfrm>
        </p:grpSpPr>
        <p:sp>
          <p:nvSpPr>
            <p:cNvPr id="292" name="Google Shape;292;p8"/>
            <p:cNvSpPr/>
            <p:nvPr/>
          </p:nvSpPr>
          <p:spPr>
            <a:xfrm>
              <a:off x="3655200" y="2045175"/>
              <a:ext cx="458400" cy="458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sp>
          <p:nvSpPr>
            <p:cNvPr id="293" name="Google Shape;293;p8"/>
            <p:cNvSpPr/>
            <p:nvPr/>
          </p:nvSpPr>
          <p:spPr>
            <a:xfrm>
              <a:off x="4113600" y="2045175"/>
              <a:ext cx="458400" cy="458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grpSp>
      <p:sp>
        <p:nvSpPr>
          <p:cNvPr id="294" name="Google Shape;294;p8"/>
          <p:cNvSpPr/>
          <p:nvPr/>
        </p:nvSpPr>
        <p:spPr>
          <a:xfrm>
            <a:off x="3601749" y="1844179"/>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295" name="Google Shape;295;p8"/>
          <p:cNvSpPr/>
          <p:nvPr/>
        </p:nvSpPr>
        <p:spPr>
          <a:xfrm>
            <a:off x="5542349" y="1844179"/>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35</a:t>
            </a:r>
            <a:endParaRPr sz="1400" b="0" i="0" u="none" strike="noStrike" cap="none">
              <a:solidFill>
                <a:srgbClr val="B7B7B7"/>
              </a:solidFill>
              <a:latin typeface="Consolas"/>
              <a:ea typeface="Consolas"/>
              <a:cs typeface="Consolas"/>
              <a:sym typeface="Consolas"/>
            </a:endParaRPr>
          </a:p>
        </p:txBody>
      </p:sp>
      <p:sp>
        <p:nvSpPr>
          <p:cNvPr id="296" name="Google Shape;296;p8"/>
          <p:cNvSpPr/>
          <p:nvPr/>
        </p:nvSpPr>
        <p:spPr>
          <a:xfrm>
            <a:off x="4572049" y="1844179"/>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nvGrpSpPr>
          <p:cNvPr id="297" name="Google Shape;297;p8"/>
          <p:cNvGrpSpPr/>
          <p:nvPr/>
        </p:nvGrpSpPr>
        <p:grpSpPr>
          <a:xfrm>
            <a:off x="5865752" y="1844154"/>
            <a:ext cx="646894" cy="323447"/>
            <a:chOff x="3655200" y="2045175"/>
            <a:chExt cx="916800" cy="458400"/>
          </a:xfrm>
        </p:grpSpPr>
        <p:sp>
          <p:nvSpPr>
            <p:cNvPr id="298" name="Google Shape;298;p8"/>
            <p:cNvSpPr/>
            <p:nvPr/>
          </p:nvSpPr>
          <p:spPr>
            <a:xfrm>
              <a:off x="36552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32</a:t>
              </a:r>
              <a:endParaRPr sz="1400" b="0" i="0" u="none" strike="noStrike" cap="none">
                <a:solidFill>
                  <a:srgbClr val="B7B7B7"/>
                </a:solidFill>
                <a:latin typeface="Consolas"/>
                <a:ea typeface="Consolas"/>
                <a:cs typeface="Consolas"/>
                <a:sym typeface="Consolas"/>
              </a:endParaRPr>
            </a:p>
          </p:txBody>
        </p:sp>
        <p:sp>
          <p:nvSpPr>
            <p:cNvPr id="299" name="Google Shape;299;p8"/>
            <p:cNvSpPr/>
            <p:nvPr/>
          </p:nvSpPr>
          <p:spPr>
            <a:xfrm>
              <a:off x="41136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40</a:t>
              </a:r>
              <a:endParaRPr sz="1400" b="0" i="0" u="none" strike="noStrike" cap="none">
                <a:solidFill>
                  <a:srgbClr val="B7B7B7"/>
                </a:solidFill>
                <a:latin typeface="Consolas"/>
                <a:ea typeface="Consolas"/>
                <a:cs typeface="Consolas"/>
                <a:sym typeface="Consolas"/>
              </a:endParaRPr>
            </a:p>
          </p:txBody>
        </p:sp>
      </p:grpSp>
      <p:sp>
        <p:nvSpPr>
          <p:cNvPr id="300" name="Google Shape;300;p8"/>
          <p:cNvSpPr/>
          <p:nvPr/>
        </p:nvSpPr>
        <p:spPr>
          <a:xfrm>
            <a:off x="2631402" y="1844154"/>
            <a:ext cx="323400" cy="323400"/>
          </a:xfrm>
          <a:prstGeom prst="rect">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301" name="Google Shape;301;p8"/>
          <p:cNvGrpSpPr/>
          <p:nvPr/>
        </p:nvGrpSpPr>
        <p:grpSpPr>
          <a:xfrm>
            <a:off x="1917175" y="91225"/>
            <a:ext cx="5309701" cy="1354225"/>
            <a:chOff x="1917150" y="3703800"/>
            <a:chExt cx="5309701" cy="1354225"/>
          </a:xfrm>
        </p:grpSpPr>
        <p:pic>
          <p:nvPicPr>
            <p:cNvPr id="302" name="Google Shape;302;p8"/>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303" name="Google Shape;303;p8"/>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So we recurse on the left side instead. All while choosing a new pivot</a:t>
              </a:r>
              <a:endParaRPr sz="1000" b="0" i="0" u="none" strike="noStrike" cap="none">
                <a:solidFill>
                  <a:srgbClr val="000000"/>
                </a:solidFill>
                <a:latin typeface="Consolas"/>
                <a:ea typeface="Consolas"/>
                <a:cs typeface="Consolas"/>
                <a:sym typeface="Consolas"/>
              </a:endParaRPr>
            </a:p>
          </p:txBody>
        </p:sp>
        <p:sp>
          <p:nvSpPr>
            <p:cNvPr id="304" name="Google Shape;304;p8"/>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305" name="Google Shape;305;p8"/>
          <p:cNvGrpSpPr/>
          <p:nvPr/>
        </p:nvGrpSpPr>
        <p:grpSpPr>
          <a:xfrm>
            <a:off x="2631402" y="2216204"/>
            <a:ext cx="646894" cy="323447"/>
            <a:chOff x="3655200" y="2045175"/>
            <a:chExt cx="916800" cy="458400"/>
          </a:xfrm>
        </p:grpSpPr>
        <p:sp>
          <p:nvSpPr>
            <p:cNvPr id="306" name="Google Shape;306;p8"/>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307" name="Google Shape;307;p8"/>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308" name="Google Shape;308;p8"/>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309" name="Google Shape;309;p8"/>
          <p:cNvGrpSpPr/>
          <p:nvPr/>
        </p:nvGrpSpPr>
        <p:grpSpPr>
          <a:xfrm>
            <a:off x="3601702" y="2216204"/>
            <a:ext cx="646894" cy="323447"/>
            <a:chOff x="3655200" y="2045175"/>
            <a:chExt cx="916800" cy="458400"/>
          </a:xfrm>
        </p:grpSpPr>
        <p:sp>
          <p:nvSpPr>
            <p:cNvPr id="310" name="Google Shape;310;p8"/>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311" name="Google Shape;311;p8"/>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312" name="Google Shape;312;p8"/>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313" name="Google Shape;313;p8"/>
          <p:cNvGrpSpPr/>
          <p:nvPr/>
        </p:nvGrpSpPr>
        <p:grpSpPr>
          <a:xfrm>
            <a:off x="4572002" y="2216204"/>
            <a:ext cx="646894" cy="323447"/>
            <a:chOff x="3655200" y="2045175"/>
            <a:chExt cx="916800" cy="458400"/>
          </a:xfrm>
        </p:grpSpPr>
        <p:sp>
          <p:nvSpPr>
            <p:cNvPr id="314" name="Google Shape;314;p8"/>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315" name="Google Shape;315;p8"/>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316" name="Google Shape;316;p8"/>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9</a:t>
            </a:r>
            <a:endParaRPr sz="1400" b="0" i="0" u="none" strike="noStrike" cap="none">
              <a:solidFill>
                <a:srgbClr val="B7B7B7"/>
              </a:solidFill>
              <a:latin typeface="Consolas"/>
              <a:ea typeface="Consolas"/>
              <a:cs typeface="Consolas"/>
              <a:sym typeface="Consolas"/>
            </a:endParaRPr>
          </a:p>
        </p:txBody>
      </p:sp>
      <p:grpSp>
        <p:nvGrpSpPr>
          <p:cNvPr id="317" name="Google Shape;317;p8"/>
          <p:cNvGrpSpPr/>
          <p:nvPr/>
        </p:nvGrpSpPr>
        <p:grpSpPr>
          <a:xfrm>
            <a:off x="5542302" y="2216204"/>
            <a:ext cx="646894" cy="323447"/>
            <a:chOff x="3655200" y="2045175"/>
            <a:chExt cx="916800" cy="458400"/>
          </a:xfrm>
        </p:grpSpPr>
        <p:sp>
          <p:nvSpPr>
            <p:cNvPr id="318" name="Google Shape;318;p8"/>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10</a:t>
              </a:r>
              <a:endParaRPr sz="1400" b="0" i="0" u="none" strike="noStrike" cap="none">
                <a:solidFill>
                  <a:srgbClr val="B7B7B7"/>
                </a:solidFill>
                <a:latin typeface="Consolas"/>
                <a:ea typeface="Consolas"/>
                <a:cs typeface="Consolas"/>
                <a:sym typeface="Consolas"/>
              </a:endParaRPr>
            </a:p>
          </p:txBody>
        </p:sp>
        <p:sp>
          <p:nvSpPr>
            <p:cNvPr id="319" name="Google Shape;319;p8"/>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11</a:t>
              </a:r>
              <a:endParaRPr sz="1400" b="0" i="0" u="none" strike="noStrike" cap="none">
                <a:solidFill>
                  <a:srgbClr val="B7B7B7"/>
                </a:solidFill>
                <a:latin typeface="Consolas"/>
                <a:ea typeface="Consolas"/>
                <a:cs typeface="Consolas"/>
                <a:sym typeface="Consolas"/>
              </a:endParaRPr>
            </a:p>
          </p:txBody>
        </p:sp>
      </p:grpSp>
      <p:sp>
        <p:nvSpPr>
          <p:cNvPr id="320" name="Google Shape;320;p8"/>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12</a:t>
            </a:r>
            <a:endParaRPr sz="1400" b="0" i="0" u="none" strike="noStrike" cap="none">
              <a:solidFill>
                <a:srgbClr val="B7B7B7"/>
              </a:solidFill>
              <a:latin typeface="Consolas"/>
              <a:ea typeface="Consolas"/>
              <a:cs typeface="Consolas"/>
              <a:sym typeface="Consolas"/>
            </a:endParaRPr>
          </a:p>
        </p:txBody>
      </p:sp>
      <p:sp>
        <p:nvSpPr>
          <p:cNvPr id="321" name="Google Shape;321;p8"/>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
        <p:nvSpPr>
          <p:cNvPr id="322" name="Google Shape;322;p8"/>
          <p:cNvSpPr/>
          <p:nvPr/>
        </p:nvSpPr>
        <p:spPr>
          <a:xfrm>
            <a:off x="4895499" y="1844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Consolas"/>
                <a:ea typeface="Consolas"/>
                <a:cs typeface="Consolas"/>
                <a:sym typeface="Consolas"/>
              </a:rPr>
              <a:t>6</a:t>
            </a:r>
            <a:endParaRPr sz="1400" b="0" i="0" u="none" strike="noStrike" cap="none">
              <a:solidFill>
                <a:srgbClr val="666666"/>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Successor (Case 1)</a:t>
            </a:r>
            <a:endParaRPr/>
          </a:p>
          <a:p>
            <a:pPr marL="0" lvl="0" indent="0" algn="l" rtl="0">
              <a:lnSpc>
                <a:spcPct val="100000"/>
              </a:lnSpc>
              <a:spcBef>
                <a:spcPts val="0"/>
              </a:spcBef>
              <a:spcAft>
                <a:spcPts val="0"/>
              </a:spcAft>
              <a:buSzPts val="2800"/>
              <a:buNone/>
            </a:pPr>
            <a:endParaRPr/>
          </a:p>
        </p:txBody>
      </p:sp>
      <p:sp>
        <p:nvSpPr>
          <p:cNvPr id="1843" name="Google Shape;1843;p81"/>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844" name="Google Shape;1844;p81"/>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845" name="Google Shape;1845;p81"/>
          <p:cNvSpPr/>
          <p:nvPr/>
        </p:nvSpPr>
        <p:spPr>
          <a:xfrm>
            <a:off x="3324300" y="4406207"/>
            <a:ext cx="438000" cy="438000"/>
          </a:xfrm>
          <a:prstGeom prst="ellipse">
            <a:avLst/>
          </a:prstGeom>
          <a:solidFill>
            <a:srgbClr val="EEEEEE"/>
          </a:solidFill>
          <a:ln w="2857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846" name="Google Shape;1846;p81"/>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847" name="Google Shape;1847;p81"/>
          <p:cNvSpPr/>
          <p:nvPr/>
        </p:nvSpPr>
        <p:spPr>
          <a:xfrm>
            <a:off x="46959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848" name="Google Shape;1848;p81"/>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849" name="Google Shape;1849;p81"/>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850" name="Google Shape;1850;p81"/>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851" name="Google Shape;1851;p81"/>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852" name="Google Shape;1852;p81"/>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853" name="Google Shape;1853;p81"/>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854" name="Google Shape;1854;p81"/>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855" name="Google Shape;1855;p81"/>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856" name="Google Shape;1856;p81"/>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857" name="Google Shape;1857;p81"/>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858" name="Google Shape;1858;p81"/>
          <p:cNvCxnSpPr>
            <a:stCxn id="1857" idx="4"/>
            <a:endCxn id="1855"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859" name="Google Shape;1859;p81"/>
          <p:cNvCxnSpPr>
            <a:stCxn id="1855" idx="4"/>
            <a:endCxn id="1851"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860" name="Google Shape;1860;p81"/>
          <p:cNvCxnSpPr>
            <a:stCxn id="1851" idx="4"/>
            <a:endCxn id="1843"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861" name="Google Shape;1861;p81"/>
          <p:cNvCxnSpPr>
            <a:stCxn id="1852" idx="4"/>
            <a:endCxn id="1845"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862" name="Google Shape;1862;p81"/>
          <p:cNvCxnSpPr>
            <a:stCxn id="1853" idx="4"/>
            <a:endCxn id="1847"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863" name="Google Shape;1863;p81"/>
          <p:cNvCxnSpPr>
            <a:stCxn id="1854" idx="4"/>
            <a:endCxn id="1849"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864" name="Google Shape;1864;p81"/>
          <p:cNvCxnSpPr>
            <a:stCxn id="1856" idx="4"/>
            <a:endCxn id="1853"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865" name="Google Shape;1865;p81"/>
          <p:cNvCxnSpPr>
            <a:stCxn id="1857" idx="4"/>
            <a:endCxn id="1856"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866" name="Google Shape;1866;p81"/>
          <p:cNvCxnSpPr>
            <a:stCxn id="1855" idx="4"/>
            <a:endCxn id="1852"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867" name="Google Shape;1867;p81"/>
          <p:cNvCxnSpPr>
            <a:stCxn id="1856" idx="4"/>
            <a:endCxn id="1854"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868" name="Google Shape;1868;p81"/>
          <p:cNvCxnSpPr>
            <a:stCxn id="1851" idx="4"/>
            <a:endCxn id="1844"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869" name="Google Shape;1869;p81"/>
          <p:cNvCxnSpPr>
            <a:stCxn id="1852" idx="4"/>
            <a:endCxn id="1846"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870" name="Google Shape;1870;p81"/>
          <p:cNvCxnSpPr>
            <a:stCxn id="1853" idx="4"/>
            <a:endCxn id="1848"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871" name="Google Shape;1871;p81"/>
          <p:cNvCxnSpPr>
            <a:stCxn id="1854" idx="4"/>
            <a:endCxn id="1850"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872" name="Google Shape;1872;p81"/>
          <p:cNvGrpSpPr/>
          <p:nvPr/>
        </p:nvGrpSpPr>
        <p:grpSpPr>
          <a:xfrm>
            <a:off x="3721750" y="112000"/>
            <a:ext cx="5309701" cy="1354225"/>
            <a:chOff x="1917150" y="3703800"/>
            <a:chExt cx="5309701" cy="1354225"/>
          </a:xfrm>
        </p:grpSpPr>
        <p:pic>
          <p:nvPicPr>
            <p:cNvPr id="1873" name="Google Shape;1873;p81"/>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874" name="Google Shape;1874;p81"/>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Do you notice something about where 55 is located?</a:t>
              </a:r>
              <a:endParaRPr sz="1400" b="0" i="0" u="none" strike="noStrike" cap="none">
                <a:solidFill>
                  <a:schemeClr val="dk1"/>
                </a:solidFill>
                <a:latin typeface="Consolas"/>
                <a:ea typeface="Consolas"/>
                <a:cs typeface="Consolas"/>
                <a:sym typeface="Consolas"/>
              </a:endParaRPr>
            </a:p>
          </p:txBody>
        </p:sp>
        <p:sp>
          <p:nvSpPr>
            <p:cNvPr id="1875" name="Google Shape;1875;p81"/>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successor(34)</a:t>
              </a:r>
              <a:endParaRPr sz="1400" b="0" i="0" u="none" strike="noStrike" cap="none">
                <a:solidFill>
                  <a:srgbClr val="000000"/>
                </a:solidFill>
                <a:latin typeface="Consolas"/>
                <a:ea typeface="Consolas"/>
                <a:cs typeface="Consolas"/>
                <a:sym typeface="Consolas"/>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Successor (Case 1)</a:t>
            </a:r>
            <a:endParaRPr/>
          </a:p>
          <a:p>
            <a:pPr marL="0" lvl="0" indent="0" algn="l" rtl="0">
              <a:lnSpc>
                <a:spcPct val="100000"/>
              </a:lnSpc>
              <a:spcBef>
                <a:spcPts val="0"/>
              </a:spcBef>
              <a:spcAft>
                <a:spcPts val="0"/>
              </a:spcAft>
              <a:buSzPts val="2800"/>
              <a:buNone/>
            </a:pPr>
            <a:endParaRPr/>
          </a:p>
        </p:txBody>
      </p:sp>
      <p:sp>
        <p:nvSpPr>
          <p:cNvPr id="1881" name="Google Shape;1881;p82"/>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1882" name="Google Shape;1882;p82"/>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1883" name="Google Shape;1883;p82"/>
          <p:cNvSpPr/>
          <p:nvPr/>
        </p:nvSpPr>
        <p:spPr>
          <a:xfrm>
            <a:off x="3324300" y="4406207"/>
            <a:ext cx="438000" cy="438000"/>
          </a:xfrm>
          <a:prstGeom prst="ellipse">
            <a:avLst/>
          </a:prstGeom>
          <a:solidFill>
            <a:srgbClr val="EEEEEE"/>
          </a:solidFill>
          <a:ln w="2857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1884" name="Google Shape;1884;p82"/>
          <p:cNvSpPr/>
          <p:nvPr/>
        </p:nvSpPr>
        <p:spPr>
          <a:xfrm>
            <a:off x="40101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21</a:t>
            </a:r>
            <a:endParaRPr sz="1400" b="0" i="0" u="none" strike="noStrike" cap="none">
              <a:solidFill>
                <a:srgbClr val="B7B7B7"/>
              </a:solidFill>
              <a:latin typeface="Arial"/>
              <a:ea typeface="Arial"/>
              <a:cs typeface="Arial"/>
              <a:sym typeface="Arial"/>
            </a:endParaRPr>
          </a:p>
        </p:txBody>
      </p:sp>
      <p:sp>
        <p:nvSpPr>
          <p:cNvPr id="1885" name="Google Shape;1885;p82"/>
          <p:cNvSpPr/>
          <p:nvPr/>
        </p:nvSpPr>
        <p:spPr>
          <a:xfrm>
            <a:off x="46959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886" name="Google Shape;1886;p82"/>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887" name="Google Shape;1887;p82"/>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888" name="Google Shape;1888;p82"/>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889" name="Google Shape;1889;p82"/>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1890" name="Google Shape;1890;p82"/>
          <p:cNvSpPr/>
          <p:nvPr/>
        </p:nvSpPr>
        <p:spPr>
          <a:xfrm>
            <a:off x="3655848"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1891" name="Google Shape;1891;p82"/>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892" name="Google Shape;1892;p82"/>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893" name="Google Shape;1893;p82"/>
          <p:cNvSpPr/>
          <p:nvPr/>
        </p:nvSpPr>
        <p:spPr>
          <a:xfrm>
            <a:off x="29700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sp>
        <p:nvSpPr>
          <p:cNvPr id="1894" name="Google Shape;1894;p82"/>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895" name="Google Shape;1895;p82"/>
          <p:cNvSpPr/>
          <p:nvPr/>
        </p:nvSpPr>
        <p:spPr>
          <a:xfrm>
            <a:off x="4341650" y="1746132"/>
            <a:ext cx="438000" cy="438000"/>
          </a:xfrm>
          <a:prstGeom prst="ellipse">
            <a:avLst/>
          </a:prstGeom>
          <a:solidFill>
            <a:srgbClr val="FFF2CC"/>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34</a:t>
            </a:r>
            <a:endParaRPr sz="1400" b="0" i="0" u="none" strike="noStrike" cap="none">
              <a:solidFill>
                <a:srgbClr val="B7B7B7"/>
              </a:solidFill>
              <a:latin typeface="Arial"/>
              <a:ea typeface="Arial"/>
              <a:cs typeface="Arial"/>
              <a:sym typeface="Arial"/>
            </a:endParaRPr>
          </a:p>
        </p:txBody>
      </p:sp>
      <p:cxnSp>
        <p:nvCxnSpPr>
          <p:cNvPr id="1896" name="Google Shape;1896;p82"/>
          <p:cNvCxnSpPr>
            <a:stCxn id="1895" idx="4"/>
            <a:endCxn id="1893" idx="0"/>
          </p:cNvCxnSpPr>
          <p:nvPr/>
        </p:nvCxnSpPr>
        <p:spPr>
          <a:xfrm flipH="1">
            <a:off x="3189050" y="2184132"/>
            <a:ext cx="1371600" cy="500700"/>
          </a:xfrm>
          <a:prstGeom prst="straightConnector1">
            <a:avLst/>
          </a:prstGeom>
          <a:noFill/>
          <a:ln w="28575" cap="flat" cmpd="sng">
            <a:solidFill>
              <a:srgbClr val="D9EAD3"/>
            </a:solidFill>
            <a:prstDash val="solid"/>
            <a:round/>
            <a:headEnd type="none" w="sm" len="sm"/>
            <a:tailEnd type="triangle" w="med" len="med"/>
          </a:ln>
        </p:spPr>
      </p:cxnSp>
      <p:cxnSp>
        <p:nvCxnSpPr>
          <p:cNvPr id="1897" name="Google Shape;1897;p82"/>
          <p:cNvCxnSpPr>
            <a:stCxn id="1893" idx="4"/>
            <a:endCxn id="1889"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1898" name="Google Shape;1898;p82"/>
          <p:cNvCxnSpPr>
            <a:stCxn id="1889" idx="4"/>
            <a:endCxn id="1881"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1899" name="Google Shape;1899;p82"/>
          <p:cNvCxnSpPr>
            <a:stCxn id="1890" idx="4"/>
            <a:endCxn id="1883"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1900" name="Google Shape;1900;p82"/>
          <p:cNvCxnSpPr>
            <a:stCxn id="1891" idx="4"/>
            <a:endCxn id="1885"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01" name="Google Shape;1901;p82"/>
          <p:cNvCxnSpPr>
            <a:stCxn id="1892" idx="4"/>
            <a:endCxn id="1887"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02" name="Google Shape;1902;p82"/>
          <p:cNvCxnSpPr>
            <a:stCxn id="1894" idx="4"/>
            <a:endCxn id="1891"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903" name="Google Shape;1903;p82"/>
          <p:cNvCxnSpPr>
            <a:stCxn id="1895" idx="4"/>
            <a:endCxn id="1894" idx="0"/>
          </p:cNvCxnSpPr>
          <p:nvPr/>
        </p:nvCxnSpPr>
        <p:spPr>
          <a:xfrm>
            <a:off x="4560650" y="2184132"/>
            <a:ext cx="1371600" cy="500700"/>
          </a:xfrm>
          <a:prstGeom prst="straightConnector1">
            <a:avLst/>
          </a:prstGeom>
          <a:noFill/>
          <a:ln w="28575" cap="flat" cmpd="sng">
            <a:solidFill>
              <a:srgbClr val="E6B8AF"/>
            </a:solidFill>
            <a:prstDash val="solid"/>
            <a:round/>
            <a:headEnd type="none" w="sm" len="sm"/>
            <a:tailEnd type="triangle" w="med" len="med"/>
          </a:ln>
        </p:spPr>
      </p:cxnSp>
      <p:cxnSp>
        <p:nvCxnSpPr>
          <p:cNvPr id="1904" name="Google Shape;1904;p82"/>
          <p:cNvCxnSpPr>
            <a:stCxn id="1893" idx="4"/>
            <a:endCxn id="1890" idx="0"/>
          </p:cNvCxnSpPr>
          <p:nvPr/>
        </p:nvCxnSpPr>
        <p:spPr>
          <a:xfrm>
            <a:off x="3189050" y="3122807"/>
            <a:ext cx="685800" cy="422700"/>
          </a:xfrm>
          <a:prstGeom prst="straightConnector1">
            <a:avLst/>
          </a:prstGeom>
          <a:noFill/>
          <a:ln w="28575" cap="flat" cmpd="sng">
            <a:solidFill>
              <a:srgbClr val="E6B8AF"/>
            </a:solidFill>
            <a:prstDash val="solid"/>
            <a:round/>
            <a:headEnd type="none" w="sm" len="sm"/>
            <a:tailEnd type="triangle" w="med" len="med"/>
          </a:ln>
        </p:spPr>
      </p:cxnSp>
      <p:cxnSp>
        <p:nvCxnSpPr>
          <p:cNvPr id="1905" name="Google Shape;1905;p82"/>
          <p:cNvCxnSpPr>
            <a:stCxn id="1894" idx="4"/>
            <a:endCxn id="1892"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906" name="Google Shape;1906;p82"/>
          <p:cNvCxnSpPr>
            <a:stCxn id="1889" idx="4"/>
            <a:endCxn id="1882"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1907" name="Google Shape;1907;p82"/>
          <p:cNvCxnSpPr>
            <a:stCxn id="1890" idx="4"/>
            <a:endCxn id="1884" idx="0"/>
          </p:cNvCxnSpPr>
          <p:nvPr/>
        </p:nvCxnSpPr>
        <p:spPr>
          <a:xfrm>
            <a:off x="3874848" y="3983507"/>
            <a:ext cx="354300" cy="422700"/>
          </a:xfrm>
          <a:prstGeom prst="straightConnector1">
            <a:avLst/>
          </a:prstGeom>
          <a:noFill/>
          <a:ln w="28575" cap="flat" cmpd="sng">
            <a:solidFill>
              <a:srgbClr val="E6B8AF"/>
            </a:solidFill>
            <a:prstDash val="solid"/>
            <a:round/>
            <a:headEnd type="none" w="sm" len="sm"/>
            <a:tailEnd type="triangle" w="med" len="med"/>
          </a:ln>
        </p:spPr>
      </p:cxnSp>
      <p:cxnSp>
        <p:nvCxnSpPr>
          <p:cNvPr id="1908" name="Google Shape;1908;p82"/>
          <p:cNvCxnSpPr>
            <a:stCxn id="1891" idx="4"/>
            <a:endCxn id="1886"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909" name="Google Shape;1909;p82"/>
          <p:cNvCxnSpPr>
            <a:stCxn id="1892" idx="4"/>
            <a:endCxn id="1888"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grpSp>
        <p:nvGrpSpPr>
          <p:cNvPr id="1910" name="Google Shape;1910;p82"/>
          <p:cNvGrpSpPr/>
          <p:nvPr/>
        </p:nvGrpSpPr>
        <p:grpSpPr>
          <a:xfrm>
            <a:off x="3721750" y="112000"/>
            <a:ext cx="5309701" cy="1354225"/>
            <a:chOff x="1917150" y="3703800"/>
            <a:chExt cx="5309701" cy="1354225"/>
          </a:xfrm>
        </p:grpSpPr>
        <p:pic>
          <p:nvPicPr>
            <p:cNvPr id="1911" name="Google Shape;1911;p82"/>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912" name="Google Shape;1912;p82"/>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It’s the smallest element of 34’s right subtree!</a:t>
              </a:r>
              <a:endParaRPr sz="1400" b="0" i="0" u="none" strike="noStrike" cap="none">
                <a:solidFill>
                  <a:schemeClr val="dk1"/>
                </a:solidFill>
                <a:latin typeface="Consolas"/>
                <a:ea typeface="Consolas"/>
                <a:cs typeface="Consolas"/>
                <a:sym typeface="Consola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(The smallest right child)</a:t>
              </a:r>
              <a:endParaRPr sz="1400" b="0" i="0" u="none" strike="noStrike" cap="none">
                <a:solidFill>
                  <a:schemeClr val="dk1"/>
                </a:solidFill>
                <a:latin typeface="Consolas"/>
                <a:ea typeface="Consolas"/>
                <a:cs typeface="Consolas"/>
                <a:sym typeface="Consolas"/>
              </a:endParaRPr>
            </a:p>
          </p:txBody>
        </p:sp>
        <p:sp>
          <p:nvSpPr>
            <p:cNvPr id="1913" name="Google Shape;1913;p82"/>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successor(34)</a:t>
              </a:r>
              <a:endParaRPr sz="1400" b="0" i="0" u="none" strike="noStrike" cap="none">
                <a:solidFill>
                  <a:srgbClr val="000000"/>
                </a:solidFill>
                <a:latin typeface="Consolas"/>
                <a:ea typeface="Consolas"/>
                <a:cs typeface="Consolas"/>
                <a:sym typeface="Consolas"/>
              </a:endParaRP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(Case 2)</a:t>
            </a:r>
            <a:endParaRPr/>
          </a:p>
        </p:txBody>
      </p:sp>
      <p:grpSp>
        <p:nvGrpSpPr>
          <p:cNvPr id="1919" name="Google Shape;1919;p83"/>
          <p:cNvGrpSpPr/>
          <p:nvPr/>
        </p:nvGrpSpPr>
        <p:grpSpPr>
          <a:xfrm>
            <a:off x="3721750" y="112000"/>
            <a:ext cx="5309701" cy="1354225"/>
            <a:chOff x="1917150" y="3703800"/>
            <a:chExt cx="5309701" cy="1354225"/>
          </a:xfrm>
        </p:grpSpPr>
        <p:pic>
          <p:nvPicPr>
            <p:cNvPr id="1920" name="Google Shape;1920;p83"/>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921" name="Google Shape;1921;p83"/>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What if the node doesn’t have a right subtree like this node with key 21 here?</a:t>
              </a:r>
              <a:endParaRPr sz="1400" b="0" i="0" u="none" strike="noStrike" cap="none">
                <a:solidFill>
                  <a:schemeClr val="dk1"/>
                </a:solidFill>
                <a:latin typeface="Consolas"/>
                <a:ea typeface="Consolas"/>
                <a:cs typeface="Consolas"/>
                <a:sym typeface="Consola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First, what is this node’s successor?</a:t>
              </a:r>
              <a:endParaRPr sz="1400" b="0" i="0" u="none" strike="noStrike" cap="none">
                <a:solidFill>
                  <a:schemeClr val="dk1"/>
                </a:solidFill>
                <a:latin typeface="Consolas"/>
                <a:ea typeface="Consolas"/>
                <a:cs typeface="Consolas"/>
                <a:sym typeface="Consolas"/>
              </a:endParaRPr>
            </a:p>
          </p:txBody>
        </p:sp>
        <p:sp>
          <p:nvSpPr>
            <p:cNvPr id="1922" name="Google Shape;1922;p83"/>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successor(21)</a:t>
              </a:r>
              <a:endParaRPr sz="1400" b="0" i="0" u="none" strike="noStrike" cap="none">
                <a:solidFill>
                  <a:srgbClr val="000000"/>
                </a:solidFill>
                <a:latin typeface="Consolas"/>
                <a:ea typeface="Consolas"/>
                <a:cs typeface="Consolas"/>
                <a:sym typeface="Consolas"/>
              </a:endParaRPr>
            </a:p>
          </p:txBody>
        </p:sp>
      </p:grpSp>
      <p:sp>
        <p:nvSpPr>
          <p:cNvPr id="1923" name="Google Shape;1923;p83"/>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924" name="Google Shape;1924;p83"/>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925" name="Google Shape;1925;p83"/>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926" name="Google Shape;1926;p83"/>
          <p:cNvSpPr/>
          <p:nvPr/>
        </p:nvSpPr>
        <p:spPr>
          <a:xfrm>
            <a:off x="40101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927" name="Google Shape;1927;p83"/>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928" name="Google Shape;1928;p83"/>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929" name="Google Shape;1929;p83"/>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930" name="Google Shape;1930;p83"/>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931" name="Google Shape;1931;p83"/>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932" name="Google Shape;1932;p83"/>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933" name="Google Shape;1933;p83"/>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934" name="Google Shape;1934;p83"/>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935" name="Google Shape;1935;p83"/>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936" name="Google Shape;1936;p83"/>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937" name="Google Shape;1937;p83"/>
          <p:cNvSpPr/>
          <p:nvPr/>
        </p:nvSpPr>
        <p:spPr>
          <a:xfrm>
            <a:off x="4341650" y="1746132"/>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938" name="Google Shape;1938;p83"/>
          <p:cNvCxnSpPr>
            <a:stCxn id="1937" idx="4"/>
            <a:endCxn id="1935"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939" name="Google Shape;1939;p83"/>
          <p:cNvCxnSpPr>
            <a:stCxn id="1935" idx="4"/>
            <a:endCxn id="1931"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940" name="Google Shape;1940;p83"/>
          <p:cNvCxnSpPr>
            <a:stCxn id="1931" idx="4"/>
            <a:endCxn id="1923"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941" name="Google Shape;1941;p83"/>
          <p:cNvCxnSpPr>
            <a:stCxn id="1932" idx="4"/>
            <a:endCxn id="1925"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942" name="Google Shape;1942;p83"/>
          <p:cNvCxnSpPr>
            <a:stCxn id="1933" idx="4"/>
            <a:endCxn id="1927"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43" name="Google Shape;1943;p83"/>
          <p:cNvCxnSpPr>
            <a:stCxn id="1934" idx="4"/>
            <a:endCxn id="1929"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44" name="Google Shape;1944;p83"/>
          <p:cNvCxnSpPr>
            <a:stCxn id="1936" idx="4"/>
            <a:endCxn id="1933"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945" name="Google Shape;1945;p83"/>
          <p:cNvCxnSpPr>
            <a:stCxn id="1937" idx="4"/>
            <a:endCxn id="1936"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946" name="Google Shape;1946;p83"/>
          <p:cNvCxnSpPr>
            <a:stCxn id="1935" idx="4"/>
            <a:endCxn id="1932"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947" name="Google Shape;1947;p83"/>
          <p:cNvCxnSpPr>
            <a:stCxn id="1936" idx="4"/>
            <a:endCxn id="1934"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948" name="Google Shape;1948;p83"/>
          <p:cNvCxnSpPr>
            <a:stCxn id="1931" idx="4"/>
            <a:endCxn id="1924"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949" name="Google Shape;1949;p83"/>
          <p:cNvCxnSpPr>
            <a:stCxn id="1932" idx="4"/>
            <a:endCxn id="1926"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950" name="Google Shape;1950;p83"/>
          <p:cNvCxnSpPr>
            <a:stCxn id="1933" idx="4"/>
            <a:endCxn id="1928"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951" name="Google Shape;1951;p83"/>
          <p:cNvCxnSpPr>
            <a:stCxn id="1934" idx="4"/>
            <a:endCxn id="1930"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(Case 2)</a:t>
            </a:r>
            <a:endParaRPr/>
          </a:p>
        </p:txBody>
      </p:sp>
      <p:grpSp>
        <p:nvGrpSpPr>
          <p:cNvPr id="1957" name="Google Shape;1957;p84"/>
          <p:cNvGrpSpPr/>
          <p:nvPr/>
        </p:nvGrpSpPr>
        <p:grpSpPr>
          <a:xfrm>
            <a:off x="3721750" y="112000"/>
            <a:ext cx="5309701" cy="1354225"/>
            <a:chOff x="1917150" y="3703800"/>
            <a:chExt cx="5309701" cy="1354225"/>
          </a:xfrm>
        </p:grpSpPr>
        <p:pic>
          <p:nvPicPr>
            <p:cNvPr id="1958" name="Google Shape;1958;p84"/>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959" name="Google Shape;1959;p84"/>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34 is the successor. How did we get to 34?</a:t>
              </a:r>
              <a:endParaRPr sz="1400" b="0" i="0" u="none" strike="noStrike" cap="none">
                <a:solidFill>
                  <a:schemeClr val="dk1"/>
                </a:solidFill>
                <a:latin typeface="Consolas"/>
                <a:ea typeface="Consolas"/>
                <a:cs typeface="Consolas"/>
                <a:sym typeface="Consolas"/>
              </a:endParaRPr>
            </a:p>
          </p:txBody>
        </p:sp>
        <p:sp>
          <p:nvSpPr>
            <p:cNvPr id="1960" name="Google Shape;1960;p84"/>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successor(21)</a:t>
              </a:r>
              <a:endParaRPr sz="1400" b="0" i="0" u="none" strike="noStrike" cap="none">
                <a:solidFill>
                  <a:srgbClr val="000000"/>
                </a:solidFill>
                <a:latin typeface="Consolas"/>
                <a:ea typeface="Consolas"/>
                <a:cs typeface="Consolas"/>
                <a:sym typeface="Consolas"/>
              </a:endParaRPr>
            </a:p>
          </p:txBody>
        </p:sp>
      </p:grpSp>
      <p:sp>
        <p:nvSpPr>
          <p:cNvPr id="1961" name="Google Shape;1961;p84"/>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962" name="Google Shape;1962;p84"/>
          <p:cNvSpPr/>
          <p:nvPr/>
        </p:nvSpPr>
        <p:spPr>
          <a:xfrm>
            <a:off x="2638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963" name="Google Shape;1963;p84"/>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964" name="Google Shape;1964;p84"/>
          <p:cNvSpPr/>
          <p:nvPr/>
        </p:nvSpPr>
        <p:spPr>
          <a:xfrm>
            <a:off x="40101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1965" name="Google Shape;1965;p84"/>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1966" name="Google Shape;1966;p84"/>
          <p:cNvSpPr/>
          <p:nvPr/>
        </p:nvSpPr>
        <p:spPr>
          <a:xfrm>
            <a:off x="5381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144</a:t>
            </a:r>
            <a:endParaRPr sz="1400" b="0" i="0" u="none" strike="noStrike" cap="none">
              <a:solidFill>
                <a:srgbClr val="000000"/>
              </a:solidFill>
              <a:latin typeface="Arial"/>
              <a:ea typeface="Arial"/>
              <a:cs typeface="Arial"/>
              <a:sym typeface="Arial"/>
            </a:endParaRPr>
          </a:p>
        </p:txBody>
      </p:sp>
      <p:sp>
        <p:nvSpPr>
          <p:cNvPr id="1967" name="Google Shape;1967;p84"/>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1968" name="Google Shape;1968;p84"/>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1969" name="Google Shape;1969;p84"/>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970" name="Google Shape;1970;p84"/>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1971" name="Google Shape;1971;p84"/>
          <p:cNvSpPr/>
          <p:nvPr/>
        </p:nvSpPr>
        <p:spPr>
          <a:xfrm>
            <a:off x="50336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1972" name="Google Shape;1972;p84"/>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1973" name="Google Shape;1973;p84"/>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974" name="Google Shape;1974;p84"/>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1975" name="Google Shape;1975;p84"/>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1976" name="Google Shape;1976;p84"/>
          <p:cNvCxnSpPr>
            <a:stCxn id="1975" idx="4"/>
            <a:endCxn id="1973"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1977" name="Google Shape;1977;p84"/>
          <p:cNvCxnSpPr>
            <a:stCxn id="1973" idx="4"/>
            <a:endCxn id="1969"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1978" name="Google Shape;1978;p84"/>
          <p:cNvCxnSpPr>
            <a:stCxn id="1969" idx="4"/>
            <a:endCxn id="1961"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1979" name="Google Shape;1979;p84"/>
          <p:cNvCxnSpPr>
            <a:stCxn id="1970" idx="4"/>
            <a:endCxn id="1963"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1980" name="Google Shape;1980;p84"/>
          <p:cNvCxnSpPr>
            <a:stCxn id="1971" idx="4"/>
            <a:endCxn id="1965"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81" name="Google Shape;1981;p84"/>
          <p:cNvCxnSpPr>
            <a:stCxn id="1972" idx="4"/>
            <a:endCxn id="1967"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1982" name="Google Shape;1982;p84"/>
          <p:cNvCxnSpPr>
            <a:stCxn id="1974" idx="4"/>
            <a:endCxn id="1971"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1983" name="Google Shape;1983;p84"/>
          <p:cNvCxnSpPr>
            <a:stCxn id="1975" idx="4"/>
            <a:endCxn id="1974"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1984" name="Google Shape;1984;p84"/>
          <p:cNvCxnSpPr>
            <a:stCxn id="1973" idx="4"/>
            <a:endCxn id="1970"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1985" name="Google Shape;1985;p84"/>
          <p:cNvCxnSpPr>
            <a:stCxn id="1974" idx="4"/>
            <a:endCxn id="1972"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1986" name="Google Shape;1986;p84"/>
          <p:cNvCxnSpPr>
            <a:stCxn id="1969" idx="4"/>
            <a:endCxn id="1962"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1987" name="Google Shape;1987;p84"/>
          <p:cNvCxnSpPr>
            <a:stCxn id="1970" idx="4"/>
            <a:endCxn id="1964"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1988" name="Google Shape;1988;p84"/>
          <p:cNvCxnSpPr>
            <a:stCxn id="1971" idx="4"/>
            <a:endCxn id="1966" idx="0"/>
          </p:cNvCxnSpPr>
          <p:nvPr/>
        </p:nvCxnSpPr>
        <p:spPr>
          <a:xfrm>
            <a:off x="5252623" y="3983507"/>
            <a:ext cx="348000" cy="422700"/>
          </a:xfrm>
          <a:prstGeom prst="straightConnector1">
            <a:avLst/>
          </a:prstGeom>
          <a:noFill/>
          <a:ln w="28575" cap="flat" cmpd="sng">
            <a:solidFill>
              <a:srgbClr val="980000"/>
            </a:solidFill>
            <a:prstDash val="solid"/>
            <a:round/>
            <a:headEnd type="none" w="sm" len="sm"/>
            <a:tailEnd type="triangle" w="med" len="med"/>
          </a:ln>
        </p:spPr>
      </p:cxnSp>
      <p:cxnSp>
        <p:nvCxnSpPr>
          <p:cNvPr id="1989" name="Google Shape;1989;p84"/>
          <p:cNvCxnSpPr>
            <a:stCxn id="1972" idx="4"/>
            <a:endCxn id="1968"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(Case 2)</a:t>
            </a:r>
            <a:endParaRPr/>
          </a:p>
        </p:txBody>
      </p:sp>
      <p:grpSp>
        <p:nvGrpSpPr>
          <p:cNvPr id="1995" name="Google Shape;1995;p85"/>
          <p:cNvGrpSpPr/>
          <p:nvPr/>
        </p:nvGrpSpPr>
        <p:grpSpPr>
          <a:xfrm>
            <a:off x="3721750" y="112000"/>
            <a:ext cx="5309701" cy="1354225"/>
            <a:chOff x="1917150" y="3703800"/>
            <a:chExt cx="5309701" cy="1354225"/>
          </a:xfrm>
        </p:grpSpPr>
        <p:pic>
          <p:nvPicPr>
            <p:cNvPr id="1996" name="Google Shape;1996;p85"/>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1997" name="Google Shape;1997;p85"/>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Essentially, keep going up the tree until we have to “climb to the right”</a:t>
              </a:r>
              <a:endParaRPr sz="1400" b="0" i="0" u="none" strike="noStrike" cap="none">
                <a:solidFill>
                  <a:schemeClr val="dk1"/>
                </a:solidFill>
                <a:latin typeface="Consolas"/>
                <a:ea typeface="Consolas"/>
                <a:cs typeface="Consolas"/>
                <a:sym typeface="Consola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(the smallest right parent)</a:t>
              </a:r>
              <a:endParaRPr sz="1400" b="0" i="0" u="none" strike="noStrike" cap="none">
                <a:solidFill>
                  <a:schemeClr val="dk1"/>
                </a:solidFill>
                <a:latin typeface="Consolas"/>
                <a:ea typeface="Consolas"/>
                <a:cs typeface="Consolas"/>
                <a:sym typeface="Consolas"/>
              </a:endParaRPr>
            </a:p>
          </p:txBody>
        </p:sp>
        <p:sp>
          <p:nvSpPr>
            <p:cNvPr id="1998" name="Google Shape;1998;p85"/>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successor(21)</a:t>
              </a:r>
              <a:endParaRPr sz="1400" b="0" i="0" u="none" strike="noStrike" cap="none">
                <a:solidFill>
                  <a:srgbClr val="000000"/>
                </a:solidFill>
                <a:latin typeface="Consolas"/>
                <a:ea typeface="Consolas"/>
                <a:cs typeface="Consolas"/>
                <a:sym typeface="Consolas"/>
              </a:endParaRPr>
            </a:p>
          </p:txBody>
        </p:sp>
      </p:grpSp>
      <p:sp>
        <p:nvSpPr>
          <p:cNvPr id="1999" name="Google Shape;1999;p85"/>
          <p:cNvSpPr/>
          <p:nvPr/>
        </p:nvSpPr>
        <p:spPr>
          <a:xfrm>
            <a:off x="4341650" y="1746132"/>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2000" name="Google Shape;2000;p85"/>
          <p:cNvCxnSpPr>
            <a:stCxn id="1999" idx="4"/>
          </p:cNvCxnSpPr>
          <p:nvPr/>
        </p:nvCxnSpPr>
        <p:spPr>
          <a:xfrm flipH="1">
            <a:off x="3189050" y="2184132"/>
            <a:ext cx="1371600" cy="500700"/>
          </a:xfrm>
          <a:prstGeom prst="straightConnector1">
            <a:avLst/>
          </a:prstGeom>
          <a:noFill/>
          <a:ln w="28575" cap="flat" cmpd="sng">
            <a:solidFill>
              <a:srgbClr val="6AA84F"/>
            </a:solidFill>
            <a:prstDash val="solid"/>
            <a:round/>
            <a:headEnd type="triangle" w="med" len="med"/>
            <a:tailEnd type="none" w="sm" len="sm"/>
          </a:ln>
        </p:spPr>
      </p:cxnSp>
      <p:cxnSp>
        <p:nvCxnSpPr>
          <p:cNvPr id="2001" name="Google Shape;2001;p85"/>
          <p:cNvCxnSpPr>
            <a:stCxn id="1999" idx="4"/>
            <a:endCxn id="2002" idx="0"/>
          </p:cNvCxnSpPr>
          <p:nvPr/>
        </p:nvCxnSpPr>
        <p:spPr>
          <a:xfrm>
            <a:off x="4560650" y="2184132"/>
            <a:ext cx="1371600" cy="500700"/>
          </a:xfrm>
          <a:prstGeom prst="straightConnector1">
            <a:avLst/>
          </a:prstGeom>
          <a:noFill/>
          <a:ln w="28575" cap="flat" cmpd="sng">
            <a:solidFill>
              <a:srgbClr val="E6B8AF"/>
            </a:solidFill>
            <a:prstDash val="solid"/>
            <a:round/>
            <a:headEnd type="none" w="sm" len="sm"/>
            <a:tailEnd type="triangle" w="med" len="med"/>
          </a:ln>
        </p:spPr>
      </p:cxnSp>
      <p:sp>
        <p:nvSpPr>
          <p:cNvPr id="2003" name="Google Shape;2003;p85"/>
          <p:cNvSpPr/>
          <p:nvPr/>
        </p:nvSpPr>
        <p:spPr>
          <a:xfrm>
            <a:off x="1952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a:t>
            </a:r>
            <a:endParaRPr sz="1400" b="0" i="0" u="none" strike="noStrike" cap="none">
              <a:solidFill>
                <a:srgbClr val="B7B7B7"/>
              </a:solidFill>
              <a:latin typeface="Arial"/>
              <a:ea typeface="Arial"/>
              <a:cs typeface="Arial"/>
              <a:sym typeface="Arial"/>
            </a:endParaRPr>
          </a:p>
        </p:txBody>
      </p:sp>
      <p:sp>
        <p:nvSpPr>
          <p:cNvPr id="2004" name="Google Shape;2004;p85"/>
          <p:cNvSpPr/>
          <p:nvPr/>
        </p:nvSpPr>
        <p:spPr>
          <a:xfrm>
            <a:off x="2638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a:t>
            </a:r>
            <a:endParaRPr sz="1400" b="0" i="0" u="none" strike="noStrike" cap="none">
              <a:solidFill>
                <a:srgbClr val="B7B7B7"/>
              </a:solidFill>
              <a:latin typeface="Arial"/>
              <a:ea typeface="Arial"/>
              <a:cs typeface="Arial"/>
              <a:sym typeface="Arial"/>
            </a:endParaRPr>
          </a:p>
        </p:txBody>
      </p:sp>
      <p:sp>
        <p:nvSpPr>
          <p:cNvPr id="2005" name="Google Shape;2005;p85"/>
          <p:cNvSpPr/>
          <p:nvPr/>
        </p:nvSpPr>
        <p:spPr>
          <a:xfrm>
            <a:off x="3324300" y="4406207"/>
            <a:ext cx="438000" cy="438000"/>
          </a:xfrm>
          <a:prstGeom prst="ellipse">
            <a:avLst/>
          </a:prstGeom>
          <a:solidFill>
            <a:srgbClr val="EEEEEE"/>
          </a:solidFill>
          <a:ln w="28575" cap="flat" cmpd="sng">
            <a:solidFill>
              <a:srgbClr val="CCCCCC"/>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a:t>
            </a:r>
            <a:endParaRPr sz="1400" b="0" i="0" u="none" strike="noStrike" cap="none">
              <a:solidFill>
                <a:srgbClr val="B7B7B7"/>
              </a:solidFill>
              <a:latin typeface="Arial"/>
              <a:ea typeface="Arial"/>
              <a:cs typeface="Arial"/>
              <a:sym typeface="Arial"/>
            </a:endParaRPr>
          </a:p>
        </p:txBody>
      </p:sp>
      <p:sp>
        <p:nvSpPr>
          <p:cNvPr id="2006" name="Google Shape;2006;p85"/>
          <p:cNvSpPr/>
          <p:nvPr/>
        </p:nvSpPr>
        <p:spPr>
          <a:xfrm>
            <a:off x="4010100" y="4406207"/>
            <a:ext cx="438000" cy="438000"/>
          </a:xfrm>
          <a:prstGeom prst="ellipse">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2007" name="Google Shape;2007;p85"/>
          <p:cNvSpPr/>
          <p:nvPr/>
        </p:nvSpPr>
        <p:spPr>
          <a:xfrm>
            <a:off x="2299925"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a:t>
            </a:r>
            <a:endParaRPr sz="1400" b="0" i="0" u="none" strike="noStrike" cap="none">
              <a:solidFill>
                <a:srgbClr val="B7B7B7"/>
              </a:solidFill>
              <a:latin typeface="Arial"/>
              <a:ea typeface="Arial"/>
              <a:cs typeface="Arial"/>
              <a:sym typeface="Arial"/>
            </a:endParaRPr>
          </a:p>
        </p:txBody>
      </p:sp>
      <p:sp>
        <p:nvSpPr>
          <p:cNvPr id="2008" name="Google Shape;2008;p85"/>
          <p:cNvSpPr/>
          <p:nvPr/>
        </p:nvSpPr>
        <p:spPr>
          <a:xfrm>
            <a:off x="3655848" y="3545507"/>
            <a:ext cx="438000" cy="438000"/>
          </a:xfrm>
          <a:prstGeom prst="ellipse">
            <a:avLst/>
          </a:prstGeom>
          <a:solidFill>
            <a:srgbClr val="EEEEEE"/>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13</a:t>
            </a:r>
            <a:endParaRPr sz="1400" b="0" i="0" u="none" strike="noStrike" cap="none">
              <a:solidFill>
                <a:srgbClr val="B7B7B7"/>
              </a:solidFill>
              <a:latin typeface="Arial"/>
              <a:ea typeface="Arial"/>
              <a:cs typeface="Arial"/>
              <a:sym typeface="Arial"/>
            </a:endParaRPr>
          </a:p>
        </p:txBody>
      </p:sp>
      <p:sp>
        <p:nvSpPr>
          <p:cNvPr id="2009" name="Google Shape;2009;p85"/>
          <p:cNvSpPr/>
          <p:nvPr/>
        </p:nvSpPr>
        <p:spPr>
          <a:xfrm>
            <a:off x="2970050" y="2684807"/>
            <a:ext cx="438000" cy="438000"/>
          </a:xfrm>
          <a:prstGeom prst="ellipse">
            <a:avLst/>
          </a:prstGeom>
          <a:solidFill>
            <a:srgbClr val="EEEEEE"/>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a:t>
            </a:r>
            <a:endParaRPr sz="1400" b="0" i="0" u="none" strike="noStrike" cap="none">
              <a:solidFill>
                <a:srgbClr val="B7B7B7"/>
              </a:solidFill>
              <a:latin typeface="Arial"/>
              <a:ea typeface="Arial"/>
              <a:cs typeface="Arial"/>
              <a:sym typeface="Arial"/>
            </a:endParaRPr>
          </a:p>
        </p:txBody>
      </p:sp>
      <p:cxnSp>
        <p:nvCxnSpPr>
          <p:cNvPr id="2010" name="Google Shape;2010;p85"/>
          <p:cNvCxnSpPr>
            <a:stCxn id="2009" idx="4"/>
            <a:endCxn id="2007" idx="0"/>
          </p:cNvCxnSpPr>
          <p:nvPr/>
        </p:nvCxnSpPr>
        <p:spPr>
          <a:xfrm flipH="1">
            <a:off x="2518850" y="3122807"/>
            <a:ext cx="670200" cy="422700"/>
          </a:xfrm>
          <a:prstGeom prst="straightConnector1">
            <a:avLst/>
          </a:prstGeom>
          <a:noFill/>
          <a:ln w="28575" cap="flat" cmpd="sng">
            <a:solidFill>
              <a:srgbClr val="D9EAD3"/>
            </a:solidFill>
            <a:prstDash val="solid"/>
            <a:round/>
            <a:headEnd type="none" w="sm" len="sm"/>
            <a:tailEnd type="triangle" w="med" len="med"/>
          </a:ln>
        </p:spPr>
      </p:cxnSp>
      <p:cxnSp>
        <p:nvCxnSpPr>
          <p:cNvPr id="2011" name="Google Shape;2011;p85"/>
          <p:cNvCxnSpPr>
            <a:stCxn id="2007" idx="4"/>
            <a:endCxn id="2003" idx="0"/>
          </p:cNvCxnSpPr>
          <p:nvPr/>
        </p:nvCxnSpPr>
        <p:spPr>
          <a:xfrm flipH="1">
            <a:off x="2171825" y="3983507"/>
            <a:ext cx="347100" cy="422700"/>
          </a:xfrm>
          <a:prstGeom prst="straightConnector1">
            <a:avLst/>
          </a:prstGeom>
          <a:noFill/>
          <a:ln w="28575" cap="flat" cmpd="sng">
            <a:solidFill>
              <a:srgbClr val="D9EAD3"/>
            </a:solidFill>
            <a:prstDash val="solid"/>
            <a:round/>
            <a:headEnd type="none" w="sm" len="sm"/>
            <a:tailEnd type="triangle" w="med" len="med"/>
          </a:ln>
        </p:spPr>
      </p:cxnSp>
      <p:cxnSp>
        <p:nvCxnSpPr>
          <p:cNvPr id="2012" name="Google Shape;2012;p85"/>
          <p:cNvCxnSpPr>
            <a:stCxn id="2008" idx="4"/>
            <a:endCxn id="2005" idx="0"/>
          </p:cNvCxnSpPr>
          <p:nvPr/>
        </p:nvCxnSpPr>
        <p:spPr>
          <a:xfrm flipH="1">
            <a:off x="3543348" y="3983507"/>
            <a:ext cx="331500" cy="422700"/>
          </a:xfrm>
          <a:prstGeom prst="straightConnector1">
            <a:avLst/>
          </a:prstGeom>
          <a:noFill/>
          <a:ln w="28575" cap="flat" cmpd="sng">
            <a:solidFill>
              <a:srgbClr val="D9EAD3"/>
            </a:solidFill>
            <a:prstDash val="solid"/>
            <a:round/>
            <a:headEnd type="none" w="sm" len="sm"/>
            <a:tailEnd type="triangle" w="med" len="med"/>
          </a:ln>
        </p:spPr>
      </p:cxnSp>
      <p:cxnSp>
        <p:nvCxnSpPr>
          <p:cNvPr id="2013" name="Google Shape;2013;p85"/>
          <p:cNvCxnSpPr>
            <a:stCxn id="2009" idx="4"/>
            <a:endCxn id="2008" idx="0"/>
          </p:cNvCxnSpPr>
          <p:nvPr/>
        </p:nvCxnSpPr>
        <p:spPr>
          <a:xfrm>
            <a:off x="3189050" y="3122807"/>
            <a:ext cx="685800" cy="422700"/>
          </a:xfrm>
          <a:prstGeom prst="straightConnector1">
            <a:avLst/>
          </a:prstGeom>
          <a:noFill/>
          <a:ln w="28575" cap="flat" cmpd="sng">
            <a:solidFill>
              <a:srgbClr val="980000"/>
            </a:solidFill>
            <a:prstDash val="solid"/>
            <a:round/>
            <a:headEnd type="triangle" w="med" len="med"/>
            <a:tailEnd type="none" w="sm" len="sm"/>
          </a:ln>
        </p:spPr>
      </p:cxnSp>
      <p:cxnSp>
        <p:nvCxnSpPr>
          <p:cNvPr id="2014" name="Google Shape;2014;p85"/>
          <p:cNvCxnSpPr>
            <a:stCxn id="2007" idx="4"/>
            <a:endCxn id="2004" idx="0"/>
          </p:cNvCxnSpPr>
          <p:nvPr/>
        </p:nvCxnSpPr>
        <p:spPr>
          <a:xfrm>
            <a:off x="2518925" y="3983507"/>
            <a:ext cx="338700" cy="422700"/>
          </a:xfrm>
          <a:prstGeom prst="straightConnector1">
            <a:avLst/>
          </a:prstGeom>
          <a:noFill/>
          <a:ln w="28575" cap="flat" cmpd="sng">
            <a:solidFill>
              <a:srgbClr val="E6B8AF"/>
            </a:solidFill>
            <a:prstDash val="solid"/>
            <a:round/>
            <a:headEnd type="none" w="sm" len="sm"/>
            <a:tailEnd type="triangle" w="med" len="med"/>
          </a:ln>
        </p:spPr>
      </p:cxnSp>
      <p:cxnSp>
        <p:nvCxnSpPr>
          <p:cNvPr id="2015" name="Google Shape;2015;p85"/>
          <p:cNvCxnSpPr>
            <a:stCxn id="2008" idx="4"/>
            <a:endCxn id="2006" idx="0"/>
          </p:cNvCxnSpPr>
          <p:nvPr/>
        </p:nvCxnSpPr>
        <p:spPr>
          <a:xfrm>
            <a:off x="3874848" y="3983507"/>
            <a:ext cx="354300" cy="422700"/>
          </a:xfrm>
          <a:prstGeom prst="straightConnector1">
            <a:avLst/>
          </a:prstGeom>
          <a:noFill/>
          <a:ln w="28575" cap="flat" cmpd="sng">
            <a:solidFill>
              <a:srgbClr val="980000"/>
            </a:solidFill>
            <a:prstDash val="solid"/>
            <a:round/>
            <a:headEnd type="triangle" w="med" len="med"/>
            <a:tailEnd type="none" w="sm" len="sm"/>
          </a:ln>
        </p:spPr>
      </p:cxnSp>
      <p:sp>
        <p:nvSpPr>
          <p:cNvPr id="2016" name="Google Shape;2016;p85"/>
          <p:cNvSpPr/>
          <p:nvPr/>
        </p:nvSpPr>
        <p:spPr>
          <a:xfrm>
            <a:off x="46959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55</a:t>
            </a:r>
            <a:endParaRPr sz="1400" b="0" i="0" u="none" strike="noStrike" cap="none">
              <a:solidFill>
                <a:srgbClr val="B7B7B7"/>
              </a:solidFill>
              <a:latin typeface="Arial"/>
              <a:ea typeface="Arial"/>
              <a:cs typeface="Arial"/>
              <a:sym typeface="Arial"/>
            </a:endParaRPr>
          </a:p>
        </p:txBody>
      </p:sp>
      <p:sp>
        <p:nvSpPr>
          <p:cNvPr id="2017" name="Google Shape;2017;p85"/>
          <p:cNvSpPr/>
          <p:nvPr/>
        </p:nvSpPr>
        <p:spPr>
          <a:xfrm>
            <a:off x="53817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144</a:t>
            </a:r>
            <a:endParaRPr sz="1400" b="0" i="0" u="none" strike="noStrike" cap="none">
              <a:solidFill>
                <a:srgbClr val="B7B7B7"/>
              </a:solidFill>
              <a:latin typeface="Arial"/>
              <a:ea typeface="Arial"/>
              <a:cs typeface="Arial"/>
              <a:sym typeface="Arial"/>
            </a:endParaRPr>
          </a:p>
        </p:txBody>
      </p:sp>
      <p:sp>
        <p:nvSpPr>
          <p:cNvPr id="2018" name="Google Shape;2018;p85"/>
          <p:cNvSpPr/>
          <p:nvPr/>
        </p:nvSpPr>
        <p:spPr>
          <a:xfrm>
            <a:off x="6067500" y="44062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377</a:t>
            </a:r>
            <a:endParaRPr sz="1400" b="0" i="0" u="none" strike="noStrike" cap="none">
              <a:solidFill>
                <a:srgbClr val="B7B7B7"/>
              </a:solidFill>
              <a:latin typeface="Arial"/>
              <a:ea typeface="Arial"/>
              <a:cs typeface="Arial"/>
              <a:sym typeface="Arial"/>
            </a:endParaRPr>
          </a:p>
        </p:txBody>
      </p:sp>
      <p:sp>
        <p:nvSpPr>
          <p:cNvPr id="2019" name="Google Shape;2019;p85"/>
          <p:cNvSpPr/>
          <p:nvPr/>
        </p:nvSpPr>
        <p:spPr>
          <a:xfrm>
            <a:off x="6753300" y="4406207"/>
            <a:ext cx="438000" cy="438000"/>
          </a:xfrm>
          <a:prstGeom prst="ellipse">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987</a:t>
            </a:r>
            <a:endParaRPr sz="1400" b="0" i="0" u="none" strike="noStrike" cap="none">
              <a:solidFill>
                <a:srgbClr val="B7B7B7"/>
              </a:solidFill>
              <a:latin typeface="Arial"/>
              <a:ea typeface="Arial"/>
              <a:cs typeface="Arial"/>
              <a:sym typeface="Arial"/>
            </a:endParaRPr>
          </a:p>
        </p:txBody>
      </p:sp>
      <p:sp>
        <p:nvSpPr>
          <p:cNvPr id="2020" name="Google Shape;2020;p85"/>
          <p:cNvSpPr/>
          <p:nvPr/>
        </p:nvSpPr>
        <p:spPr>
          <a:xfrm>
            <a:off x="50336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89</a:t>
            </a:r>
            <a:endParaRPr sz="1400" b="0" i="0" u="none" strike="noStrike" cap="none">
              <a:solidFill>
                <a:srgbClr val="B7B7B7"/>
              </a:solidFill>
              <a:latin typeface="Arial"/>
              <a:ea typeface="Arial"/>
              <a:cs typeface="Arial"/>
              <a:sym typeface="Arial"/>
            </a:endParaRPr>
          </a:p>
        </p:txBody>
      </p:sp>
      <p:sp>
        <p:nvSpPr>
          <p:cNvPr id="2021" name="Google Shape;2021;p85"/>
          <p:cNvSpPr/>
          <p:nvPr/>
        </p:nvSpPr>
        <p:spPr>
          <a:xfrm>
            <a:off x="6405223" y="35455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610</a:t>
            </a:r>
            <a:endParaRPr sz="1400" b="0" i="0" u="none" strike="noStrike" cap="none">
              <a:solidFill>
                <a:srgbClr val="B7B7B7"/>
              </a:solidFill>
              <a:latin typeface="Arial"/>
              <a:ea typeface="Arial"/>
              <a:cs typeface="Arial"/>
              <a:sym typeface="Arial"/>
            </a:endParaRPr>
          </a:p>
        </p:txBody>
      </p:sp>
      <p:sp>
        <p:nvSpPr>
          <p:cNvPr id="2002" name="Google Shape;2002;p85"/>
          <p:cNvSpPr/>
          <p:nvPr/>
        </p:nvSpPr>
        <p:spPr>
          <a:xfrm>
            <a:off x="5713250" y="2684807"/>
            <a:ext cx="438000" cy="438000"/>
          </a:xfrm>
          <a:prstGeom prst="ellipse">
            <a:avLst/>
          </a:prstGeom>
          <a:solidFill>
            <a:srgbClr val="EEEEEE"/>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Arial"/>
                <a:ea typeface="Arial"/>
                <a:cs typeface="Arial"/>
                <a:sym typeface="Arial"/>
              </a:rPr>
              <a:t>233</a:t>
            </a:r>
            <a:endParaRPr sz="1400" b="0" i="0" u="none" strike="noStrike" cap="none">
              <a:solidFill>
                <a:srgbClr val="B7B7B7"/>
              </a:solidFill>
              <a:latin typeface="Arial"/>
              <a:ea typeface="Arial"/>
              <a:cs typeface="Arial"/>
              <a:sym typeface="Arial"/>
            </a:endParaRPr>
          </a:p>
        </p:txBody>
      </p:sp>
      <p:cxnSp>
        <p:nvCxnSpPr>
          <p:cNvPr id="2022" name="Google Shape;2022;p85"/>
          <p:cNvCxnSpPr>
            <a:stCxn id="2020" idx="4"/>
            <a:endCxn id="2016" idx="0"/>
          </p:cNvCxnSpPr>
          <p:nvPr/>
        </p:nvCxnSpPr>
        <p:spPr>
          <a:xfrm flipH="1">
            <a:off x="49148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2023" name="Google Shape;2023;p85"/>
          <p:cNvCxnSpPr>
            <a:stCxn id="2021" idx="4"/>
            <a:endCxn id="2018" idx="0"/>
          </p:cNvCxnSpPr>
          <p:nvPr/>
        </p:nvCxnSpPr>
        <p:spPr>
          <a:xfrm flipH="1">
            <a:off x="6286423" y="3983507"/>
            <a:ext cx="337800" cy="422700"/>
          </a:xfrm>
          <a:prstGeom prst="straightConnector1">
            <a:avLst/>
          </a:prstGeom>
          <a:noFill/>
          <a:ln w="28575" cap="flat" cmpd="sng">
            <a:solidFill>
              <a:srgbClr val="D9EAD3"/>
            </a:solidFill>
            <a:prstDash val="solid"/>
            <a:round/>
            <a:headEnd type="none" w="sm" len="sm"/>
            <a:tailEnd type="triangle" w="med" len="med"/>
          </a:ln>
        </p:spPr>
      </p:cxnSp>
      <p:cxnSp>
        <p:nvCxnSpPr>
          <p:cNvPr id="2024" name="Google Shape;2024;p85"/>
          <p:cNvCxnSpPr>
            <a:stCxn id="2002" idx="4"/>
            <a:endCxn id="2020" idx="0"/>
          </p:cNvCxnSpPr>
          <p:nvPr/>
        </p:nvCxnSpPr>
        <p:spPr>
          <a:xfrm flipH="1">
            <a:off x="5252750" y="3122807"/>
            <a:ext cx="679500" cy="422700"/>
          </a:xfrm>
          <a:prstGeom prst="straightConnector1">
            <a:avLst/>
          </a:prstGeom>
          <a:noFill/>
          <a:ln w="28575" cap="flat" cmpd="sng">
            <a:solidFill>
              <a:srgbClr val="D9EAD3"/>
            </a:solidFill>
            <a:prstDash val="solid"/>
            <a:round/>
            <a:headEnd type="none" w="sm" len="sm"/>
            <a:tailEnd type="triangle" w="med" len="med"/>
          </a:ln>
        </p:spPr>
      </p:cxnSp>
      <p:cxnSp>
        <p:nvCxnSpPr>
          <p:cNvPr id="2025" name="Google Shape;2025;p85"/>
          <p:cNvCxnSpPr>
            <a:stCxn id="2002" idx="4"/>
            <a:endCxn id="2021" idx="0"/>
          </p:cNvCxnSpPr>
          <p:nvPr/>
        </p:nvCxnSpPr>
        <p:spPr>
          <a:xfrm>
            <a:off x="5932250" y="3122807"/>
            <a:ext cx="692100" cy="422700"/>
          </a:xfrm>
          <a:prstGeom prst="straightConnector1">
            <a:avLst/>
          </a:prstGeom>
          <a:noFill/>
          <a:ln w="28575" cap="flat" cmpd="sng">
            <a:solidFill>
              <a:srgbClr val="E6B8AF"/>
            </a:solidFill>
            <a:prstDash val="solid"/>
            <a:round/>
            <a:headEnd type="none" w="sm" len="sm"/>
            <a:tailEnd type="triangle" w="med" len="med"/>
          </a:ln>
        </p:spPr>
      </p:cxnSp>
      <p:cxnSp>
        <p:nvCxnSpPr>
          <p:cNvPr id="2026" name="Google Shape;2026;p85"/>
          <p:cNvCxnSpPr>
            <a:stCxn id="2020" idx="4"/>
            <a:endCxn id="2017" idx="0"/>
          </p:cNvCxnSpPr>
          <p:nvPr/>
        </p:nvCxnSpPr>
        <p:spPr>
          <a:xfrm>
            <a:off x="5252623" y="3983507"/>
            <a:ext cx="348000" cy="422700"/>
          </a:xfrm>
          <a:prstGeom prst="straightConnector1">
            <a:avLst/>
          </a:prstGeom>
          <a:noFill/>
          <a:ln w="28575" cap="flat" cmpd="sng">
            <a:solidFill>
              <a:srgbClr val="E6B8AF"/>
            </a:solidFill>
            <a:prstDash val="solid"/>
            <a:round/>
            <a:headEnd type="none" w="sm" len="sm"/>
            <a:tailEnd type="triangle" w="med" len="med"/>
          </a:ln>
        </p:spPr>
      </p:cxnSp>
      <p:cxnSp>
        <p:nvCxnSpPr>
          <p:cNvPr id="2027" name="Google Shape;2027;p85"/>
          <p:cNvCxnSpPr>
            <a:stCxn id="2021" idx="4"/>
            <a:endCxn id="2019" idx="0"/>
          </p:cNvCxnSpPr>
          <p:nvPr/>
        </p:nvCxnSpPr>
        <p:spPr>
          <a:xfrm>
            <a:off x="6624223" y="3983507"/>
            <a:ext cx="348000" cy="422700"/>
          </a:xfrm>
          <a:prstGeom prst="straightConnector1">
            <a:avLst/>
          </a:prstGeom>
          <a:noFill/>
          <a:ln w="28575" cap="flat" cmpd="sng">
            <a:solidFill>
              <a:srgbClr val="E6B8AF"/>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Successor (Case 2)</a:t>
            </a:r>
            <a:endParaRPr/>
          </a:p>
        </p:txBody>
      </p:sp>
      <p:grpSp>
        <p:nvGrpSpPr>
          <p:cNvPr id="2033" name="Google Shape;2033;p86"/>
          <p:cNvGrpSpPr/>
          <p:nvPr/>
        </p:nvGrpSpPr>
        <p:grpSpPr>
          <a:xfrm>
            <a:off x="3721750" y="112000"/>
            <a:ext cx="5309701" cy="1354225"/>
            <a:chOff x="1917150" y="3703800"/>
            <a:chExt cx="5309701" cy="1354225"/>
          </a:xfrm>
        </p:grpSpPr>
        <p:pic>
          <p:nvPicPr>
            <p:cNvPr id="2034" name="Google Shape;2034;p86"/>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2035" name="Google Shape;2035;p86"/>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nsolas"/>
                  <a:ea typeface="Consolas"/>
                  <a:cs typeface="Consolas"/>
                  <a:sym typeface="Consolas"/>
                </a:rPr>
                <a:t>Verify that this pattern holds for other cases</a:t>
              </a:r>
              <a:endParaRPr sz="1400" b="0" i="0" u="none" strike="noStrike" cap="none">
                <a:solidFill>
                  <a:schemeClr val="dk1"/>
                </a:solidFill>
                <a:latin typeface="Consolas"/>
                <a:ea typeface="Consolas"/>
                <a:cs typeface="Consolas"/>
                <a:sym typeface="Consolas"/>
              </a:endParaRPr>
            </a:p>
          </p:txBody>
        </p:sp>
        <p:sp>
          <p:nvSpPr>
            <p:cNvPr id="2036" name="Google Shape;2036;p86"/>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successor</a:t>
              </a:r>
              <a:endParaRPr sz="1400" b="0" i="0" u="none" strike="noStrike" cap="none">
                <a:solidFill>
                  <a:srgbClr val="000000"/>
                </a:solidFill>
                <a:latin typeface="Consolas"/>
                <a:ea typeface="Consolas"/>
                <a:cs typeface="Consolas"/>
                <a:sym typeface="Consolas"/>
              </a:endParaRPr>
            </a:p>
          </p:txBody>
        </p:sp>
      </p:grpSp>
      <p:sp>
        <p:nvSpPr>
          <p:cNvPr id="2037" name="Google Shape;2037;p86"/>
          <p:cNvSpPr/>
          <p:nvPr/>
        </p:nvSpPr>
        <p:spPr>
          <a:xfrm>
            <a:off x="19527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038" name="Google Shape;2038;p86"/>
          <p:cNvSpPr/>
          <p:nvPr/>
        </p:nvSpPr>
        <p:spPr>
          <a:xfrm>
            <a:off x="26385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039" name="Google Shape;2039;p86"/>
          <p:cNvSpPr/>
          <p:nvPr/>
        </p:nvSpPr>
        <p:spPr>
          <a:xfrm>
            <a:off x="3324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2040" name="Google Shape;2040;p86"/>
          <p:cNvSpPr/>
          <p:nvPr/>
        </p:nvSpPr>
        <p:spPr>
          <a:xfrm>
            <a:off x="4010100" y="44062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21</a:t>
            </a:r>
            <a:endParaRPr sz="1400" b="0" i="0" u="none" strike="noStrike" cap="none">
              <a:solidFill>
                <a:srgbClr val="000000"/>
              </a:solidFill>
              <a:latin typeface="Arial"/>
              <a:ea typeface="Arial"/>
              <a:cs typeface="Arial"/>
              <a:sym typeface="Arial"/>
            </a:endParaRPr>
          </a:p>
        </p:txBody>
      </p:sp>
      <p:sp>
        <p:nvSpPr>
          <p:cNvPr id="2041" name="Google Shape;2041;p86"/>
          <p:cNvSpPr/>
          <p:nvPr/>
        </p:nvSpPr>
        <p:spPr>
          <a:xfrm>
            <a:off x="46959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55</a:t>
            </a:r>
            <a:endParaRPr sz="1400" b="0" i="0" u="none" strike="noStrike" cap="none">
              <a:solidFill>
                <a:srgbClr val="000000"/>
              </a:solidFill>
              <a:latin typeface="Arial"/>
              <a:ea typeface="Arial"/>
              <a:cs typeface="Arial"/>
              <a:sym typeface="Arial"/>
            </a:endParaRPr>
          </a:p>
        </p:txBody>
      </p:sp>
      <p:sp>
        <p:nvSpPr>
          <p:cNvPr id="2042" name="Google Shape;2042;p86"/>
          <p:cNvSpPr/>
          <p:nvPr/>
        </p:nvSpPr>
        <p:spPr>
          <a:xfrm>
            <a:off x="60675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377</a:t>
            </a:r>
            <a:endParaRPr sz="1400" b="0" i="0" u="none" strike="noStrike" cap="none">
              <a:solidFill>
                <a:srgbClr val="000000"/>
              </a:solidFill>
              <a:latin typeface="Arial"/>
              <a:ea typeface="Arial"/>
              <a:cs typeface="Arial"/>
              <a:sym typeface="Arial"/>
            </a:endParaRPr>
          </a:p>
        </p:txBody>
      </p:sp>
      <p:sp>
        <p:nvSpPr>
          <p:cNvPr id="2043" name="Google Shape;2043;p86"/>
          <p:cNvSpPr/>
          <p:nvPr/>
        </p:nvSpPr>
        <p:spPr>
          <a:xfrm>
            <a:off x="6753300" y="44062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987</a:t>
            </a:r>
            <a:endParaRPr sz="1400" b="0" i="0" u="none" strike="noStrike" cap="none">
              <a:solidFill>
                <a:srgbClr val="000000"/>
              </a:solidFill>
              <a:latin typeface="Arial"/>
              <a:ea typeface="Arial"/>
              <a:cs typeface="Arial"/>
              <a:sym typeface="Arial"/>
            </a:endParaRPr>
          </a:p>
        </p:txBody>
      </p:sp>
      <p:sp>
        <p:nvSpPr>
          <p:cNvPr id="2044" name="Google Shape;2044;p86"/>
          <p:cNvSpPr/>
          <p:nvPr/>
        </p:nvSpPr>
        <p:spPr>
          <a:xfrm>
            <a:off x="2299925"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045" name="Google Shape;2045;p86"/>
          <p:cNvSpPr/>
          <p:nvPr/>
        </p:nvSpPr>
        <p:spPr>
          <a:xfrm>
            <a:off x="3655848"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13</a:t>
            </a:r>
            <a:endParaRPr sz="1400" b="0" i="0" u="none" strike="noStrike" cap="none">
              <a:solidFill>
                <a:srgbClr val="000000"/>
              </a:solidFill>
              <a:latin typeface="Arial"/>
              <a:ea typeface="Arial"/>
              <a:cs typeface="Arial"/>
              <a:sym typeface="Arial"/>
            </a:endParaRPr>
          </a:p>
        </p:txBody>
      </p:sp>
      <p:sp>
        <p:nvSpPr>
          <p:cNvPr id="2046" name="Google Shape;2046;p86"/>
          <p:cNvSpPr/>
          <p:nvPr/>
        </p:nvSpPr>
        <p:spPr>
          <a:xfrm>
            <a:off x="5033623" y="3545507"/>
            <a:ext cx="438000" cy="4380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89</a:t>
            </a:r>
            <a:endParaRPr sz="1400" b="0" i="0" u="none" strike="noStrike" cap="none">
              <a:solidFill>
                <a:srgbClr val="000000"/>
              </a:solidFill>
              <a:latin typeface="Arial"/>
              <a:ea typeface="Arial"/>
              <a:cs typeface="Arial"/>
              <a:sym typeface="Arial"/>
            </a:endParaRPr>
          </a:p>
        </p:txBody>
      </p:sp>
      <p:sp>
        <p:nvSpPr>
          <p:cNvPr id="2047" name="Google Shape;2047;p86"/>
          <p:cNvSpPr/>
          <p:nvPr/>
        </p:nvSpPr>
        <p:spPr>
          <a:xfrm>
            <a:off x="6405223" y="35455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610</a:t>
            </a:r>
            <a:endParaRPr sz="1400" b="0" i="0" u="none" strike="noStrike" cap="none">
              <a:solidFill>
                <a:srgbClr val="000000"/>
              </a:solidFill>
              <a:latin typeface="Arial"/>
              <a:ea typeface="Arial"/>
              <a:cs typeface="Arial"/>
              <a:sym typeface="Arial"/>
            </a:endParaRPr>
          </a:p>
        </p:txBody>
      </p:sp>
      <p:sp>
        <p:nvSpPr>
          <p:cNvPr id="2048" name="Google Shape;2048;p86"/>
          <p:cNvSpPr/>
          <p:nvPr/>
        </p:nvSpPr>
        <p:spPr>
          <a:xfrm>
            <a:off x="29700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049" name="Google Shape;2049;p86"/>
          <p:cNvSpPr/>
          <p:nvPr/>
        </p:nvSpPr>
        <p:spPr>
          <a:xfrm>
            <a:off x="5713250" y="2684807"/>
            <a:ext cx="438000" cy="4380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233</a:t>
            </a:r>
            <a:endParaRPr sz="1400" b="0" i="0" u="none" strike="noStrike" cap="none">
              <a:solidFill>
                <a:srgbClr val="000000"/>
              </a:solidFill>
              <a:latin typeface="Arial"/>
              <a:ea typeface="Arial"/>
              <a:cs typeface="Arial"/>
              <a:sym typeface="Arial"/>
            </a:endParaRPr>
          </a:p>
        </p:txBody>
      </p:sp>
      <p:sp>
        <p:nvSpPr>
          <p:cNvPr id="2050" name="Google Shape;2050;p86"/>
          <p:cNvSpPr/>
          <p:nvPr/>
        </p:nvSpPr>
        <p:spPr>
          <a:xfrm>
            <a:off x="4341650" y="1746132"/>
            <a:ext cx="438000" cy="4380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34</a:t>
            </a:r>
            <a:endParaRPr sz="1400" b="0" i="0" u="none" strike="noStrike" cap="none">
              <a:solidFill>
                <a:srgbClr val="000000"/>
              </a:solidFill>
              <a:latin typeface="Arial"/>
              <a:ea typeface="Arial"/>
              <a:cs typeface="Arial"/>
              <a:sym typeface="Arial"/>
            </a:endParaRPr>
          </a:p>
        </p:txBody>
      </p:sp>
      <p:cxnSp>
        <p:nvCxnSpPr>
          <p:cNvPr id="2051" name="Google Shape;2051;p86"/>
          <p:cNvCxnSpPr>
            <a:stCxn id="2050" idx="4"/>
            <a:endCxn id="2048" idx="0"/>
          </p:cNvCxnSpPr>
          <p:nvPr/>
        </p:nvCxnSpPr>
        <p:spPr>
          <a:xfrm flipH="1">
            <a:off x="3189050" y="2184132"/>
            <a:ext cx="1371600" cy="500700"/>
          </a:xfrm>
          <a:prstGeom prst="straightConnector1">
            <a:avLst/>
          </a:prstGeom>
          <a:noFill/>
          <a:ln w="28575" cap="flat" cmpd="sng">
            <a:solidFill>
              <a:srgbClr val="6AA84F"/>
            </a:solidFill>
            <a:prstDash val="solid"/>
            <a:round/>
            <a:headEnd type="none" w="sm" len="sm"/>
            <a:tailEnd type="triangle" w="med" len="med"/>
          </a:ln>
        </p:spPr>
      </p:cxnSp>
      <p:cxnSp>
        <p:nvCxnSpPr>
          <p:cNvPr id="2052" name="Google Shape;2052;p86"/>
          <p:cNvCxnSpPr>
            <a:stCxn id="2048" idx="4"/>
            <a:endCxn id="2044" idx="0"/>
          </p:cNvCxnSpPr>
          <p:nvPr/>
        </p:nvCxnSpPr>
        <p:spPr>
          <a:xfrm flipH="1">
            <a:off x="2518850" y="3122807"/>
            <a:ext cx="670200" cy="422700"/>
          </a:xfrm>
          <a:prstGeom prst="straightConnector1">
            <a:avLst/>
          </a:prstGeom>
          <a:noFill/>
          <a:ln w="28575" cap="flat" cmpd="sng">
            <a:solidFill>
              <a:srgbClr val="6AA84F"/>
            </a:solidFill>
            <a:prstDash val="solid"/>
            <a:round/>
            <a:headEnd type="none" w="sm" len="sm"/>
            <a:tailEnd type="triangle" w="med" len="med"/>
          </a:ln>
        </p:spPr>
      </p:cxnSp>
      <p:cxnSp>
        <p:nvCxnSpPr>
          <p:cNvPr id="2053" name="Google Shape;2053;p86"/>
          <p:cNvCxnSpPr>
            <a:stCxn id="2044" idx="4"/>
            <a:endCxn id="2037" idx="0"/>
          </p:cNvCxnSpPr>
          <p:nvPr/>
        </p:nvCxnSpPr>
        <p:spPr>
          <a:xfrm flipH="1">
            <a:off x="2171825" y="3983507"/>
            <a:ext cx="347100" cy="422700"/>
          </a:xfrm>
          <a:prstGeom prst="straightConnector1">
            <a:avLst/>
          </a:prstGeom>
          <a:noFill/>
          <a:ln w="28575" cap="flat" cmpd="sng">
            <a:solidFill>
              <a:srgbClr val="6AA84F"/>
            </a:solidFill>
            <a:prstDash val="solid"/>
            <a:round/>
            <a:headEnd type="none" w="sm" len="sm"/>
            <a:tailEnd type="triangle" w="med" len="med"/>
          </a:ln>
        </p:spPr>
      </p:cxnSp>
      <p:cxnSp>
        <p:nvCxnSpPr>
          <p:cNvPr id="2054" name="Google Shape;2054;p86"/>
          <p:cNvCxnSpPr>
            <a:stCxn id="2045" idx="4"/>
            <a:endCxn id="2039" idx="0"/>
          </p:cNvCxnSpPr>
          <p:nvPr/>
        </p:nvCxnSpPr>
        <p:spPr>
          <a:xfrm flipH="1">
            <a:off x="3543348" y="3983507"/>
            <a:ext cx="331500" cy="422700"/>
          </a:xfrm>
          <a:prstGeom prst="straightConnector1">
            <a:avLst/>
          </a:prstGeom>
          <a:noFill/>
          <a:ln w="28575" cap="flat" cmpd="sng">
            <a:solidFill>
              <a:srgbClr val="6AA84F"/>
            </a:solidFill>
            <a:prstDash val="solid"/>
            <a:round/>
            <a:headEnd type="none" w="sm" len="sm"/>
            <a:tailEnd type="triangle" w="med" len="med"/>
          </a:ln>
        </p:spPr>
      </p:cxnSp>
      <p:cxnSp>
        <p:nvCxnSpPr>
          <p:cNvPr id="2055" name="Google Shape;2055;p86"/>
          <p:cNvCxnSpPr>
            <a:stCxn id="2046" idx="4"/>
            <a:endCxn id="2041" idx="0"/>
          </p:cNvCxnSpPr>
          <p:nvPr/>
        </p:nvCxnSpPr>
        <p:spPr>
          <a:xfrm flipH="1">
            <a:off x="49148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2056" name="Google Shape;2056;p86"/>
          <p:cNvCxnSpPr>
            <a:stCxn id="2047" idx="4"/>
            <a:endCxn id="2042" idx="0"/>
          </p:cNvCxnSpPr>
          <p:nvPr/>
        </p:nvCxnSpPr>
        <p:spPr>
          <a:xfrm flipH="1">
            <a:off x="6286423" y="3983507"/>
            <a:ext cx="337800" cy="422700"/>
          </a:xfrm>
          <a:prstGeom prst="straightConnector1">
            <a:avLst/>
          </a:prstGeom>
          <a:noFill/>
          <a:ln w="28575" cap="flat" cmpd="sng">
            <a:solidFill>
              <a:srgbClr val="6AA84F"/>
            </a:solidFill>
            <a:prstDash val="solid"/>
            <a:round/>
            <a:headEnd type="none" w="sm" len="sm"/>
            <a:tailEnd type="triangle" w="med" len="med"/>
          </a:ln>
        </p:spPr>
      </p:cxnSp>
      <p:cxnSp>
        <p:nvCxnSpPr>
          <p:cNvPr id="2057" name="Google Shape;2057;p86"/>
          <p:cNvCxnSpPr>
            <a:stCxn id="2049" idx="4"/>
            <a:endCxn id="2046" idx="0"/>
          </p:cNvCxnSpPr>
          <p:nvPr/>
        </p:nvCxnSpPr>
        <p:spPr>
          <a:xfrm flipH="1">
            <a:off x="5252750" y="3122807"/>
            <a:ext cx="679500" cy="422700"/>
          </a:xfrm>
          <a:prstGeom prst="straightConnector1">
            <a:avLst/>
          </a:prstGeom>
          <a:noFill/>
          <a:ln w="28575" cap="flat" cmpd="sng">
            <a:solidFill>
              <a:srgbClr val="6AA84F"/>
            </a:solidFill>
            <a:prstDash val="solid"/>
            <a:round/>
            <a:headEnd type="none" w="sm" len="sm"/>
            <a:tailEnd type="triangle" w="med" len="med"/>
          </a:ln>
        </p:spPr>
      </p:cxnSp>
      <p:cxnSp>
        <p:nvCxnSpPr>
          <p:cNvPr id="2058" name="Google Shape;2058;p86"/>
          <p:cNvCxnSpPr>
            <a:stCxn id="2050" idx="4"/>
            <a:endCxn id="2049" idx="0"/>
          </p:cNvCxnSpPr>
          <p:nvPr/>
        </p:nvCxnSpPr>
        <p:spPr>
          <a:xfrm>
            <a:off x="4560650" y="2184132"/>
            <a:ext cx="1371600" cy="500700"/>
          </a:xfrm>
          <a:prstGeom prst="straightConnector1">
            <a:avLst/>
          </a:prstGeom>
          <a:noFill/>
          <a:ln w="28575" cap="flat" cmpd="sng">
            <a:solidFill>
              <a:srgbClr val="980000"/>
            </a:solidFill>
            <a:prstDash val="solid"/>
            <a:round/>
            <a:headEnd type="none" w="sm" len="sm"/>
            <a:tailEnd type="triangle" w="med" len="med"/>
          </a:ln>
        </p:spPr>
      </p:cxnSp>
      <p:cxnSp>
        <p:nvCxnSpPr>
          <p:cNvPr id="2059" name="Google Shape;2059;p86"/>
          <p:cNvCxnSpPr>
            <a:stCxn id="2048" idx="4"/>
            <a:endCxn id="2045" idx="0"/>
          </p:cNvCxnSpPr>
          <p:nvPr/>
        </p:nvCxnSpPr>
        <p:spPr>
          <a:xfrm>
            <a:off x="3189050" y="3122807"/>
            <a:ext cx="685800" cy="422700"/>
          </a:xfrm>
          <a:prstGeom prst="straightConnector1">
            <a:avLst/>
          </a:prstGeom>
          <a:noFill/>
          <a:ln w="28575" cap="flat" cmpd="sng">
            <a:solidFill>
              <a:srgbClr val="980000"/>
            </a:solidFill>
            <a:prstDash val="solid"/>
            <a:round/>
            <a:headEnd type="none" w="sm" len="sm"/>
            <a:tailEnd type="triangle" w="med" len="med"/>
          </a:ln>
        </p:spPr>
      </p:cxnSp>
      <p:cxnSp>
        <p:nvCxnSpPr>
          <p:cNvPr id="2060" name="Google Shape;2060;p86"/>
          <p:cNvCxnSpPr>
            <a:stCxn id="2049" idx="4"/>
            <a:endCxn id="2047" idx="0"/>
          </p:cNvCxnSpPr>
          <p:nvPr/>
        </p:nvCxnSpPr>
        <p:spPr>
          <a:xfrm>
            <a:off x="5932250" y="3122807"/>
            <a:ext cx="692100" cy="422700"/>
          </a:xfrm>
          <a:prstGeom prst="straightConnector1">
            <a:avLst/>
          </a:prstGeom>
          <a:noFill/>
          <a:ln w="28575" cap="flat" cmpd="sng">
            <a:solidFill>
              <a:srgbClr val="980000"/>
            </a:solidFill>
            <a:prstDash val="solid"/>
            <a:round/>
            <a:headEnd type="none" w="sm" len="sm"/>
            <a:tailEnd type="triangle" w="med" len="med"/>
          </a:ln>
        </p:spPr>
      </p:cxnSp>
      <p:cxnSp>
        <p:nvCxnSpPr>
          <p:cNvPr id="2061" name="Google Shape;2061;p86"/>
          <p:cNvCxnSpPr>
            <a:stCxn id="2044" idx="4"/>
            <a:endCxn id="2038" idx="0"/>
          </p:cNvCxnSpPr>
          <p:nvPr/>
        </p:nvCxnSpPr>
        <p:spPr>
          <a:xfrm>
            <a:off x="2518925" y="3983507"/>
            <a:ext cx="338700" cy="422700"/>
          </a:xfrm>
          <a:prstGeom prst="straightConnector1">
            <a:avLst/>
          </a:prstGeom>
          <a:noFill/>
          <a:ln w="28575" cap="flat" cmpd="sng">
            <a:solidFill>
              <a:srgbClr val="980000"/>
            </a:solidFill>
            <a:prstDash val="solid"/>
            <a:round/>
            <a:headEnd type="none" w="sm" len="sm"/>
            <a:tailEnd type="triangle" w="med" len="med"/>
          </a:ln>
        </p:spPr>
      </p:cxnSp>
      <p:cxnSp>
        <p:nvCxnSpPr>
          <p:cNvPr id="2062" name="Google Shape;2062;p86"/>
          <p:cNvCxnSpPr>
            <a:stCxn id="2045" idx="4"/>
            <a:endCxn id="2040" idx="0"/>
          </p:cNvCxnSpPr>
          <p:nvPr/>
        </p:nvCxnSpPr>
        <p:spPr>
          <a:xfrm>
            <a:off x="3874848" y="3983507"/>
            <a:ext cx="354300" cy="422700"/>
          </a:xfrm>
          <a:prstGeom prst="straightConnector1">
            <a:avLst/>
          </a:prstGeom>
          <a:noFill/>
          <a:ln w="28575" cap="flat" cmpd="sng">
            <a:solidFill>
              <a:srgbClr val="980000"/>
            </a:solidFill>
            <a:prstDash val="solid"/>
            <a:round/>
            <a:headEnd type="none" w="sm" len="sm"/>
            <a:tailEnd type="triangle" w="med" len="med"/>
          </a:ln>
        </p:spPr>
      </p:cxnSp>
      <p:cxnSp>
        <p:nvCxnSpPr>
          <p:cNvPr id="2063" name="Google Shape;2063;p86"/>
          <p:cNvCxnSpPr>
            <a:stCxn id="2047" idx="4"/>
            <a:endCxn id="2043" idx="0"/>
          </p:cNvCxnSpPr>
          <p:nvPr/>
        </p:nvCxnSpPr>
        <p:spPr>
          <a:xfrm>
            <a:off x="6624223" y="3983507"/>
            <a:ext cx="348000" cy="422700"/>
          </a:xfrm>
          <a:prstGeom prst="straightConnector1">
            <a:avLst/>
          </a:prstGeom>
          <a:noFill/>
          <a:ln w="28575" cap="flat" cmpd="sng">
            <a:solidFill>
              <a:srgbClr val="980000"/>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8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Questions?</a:t>
            </a:r>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073" name="Google Shape;2073;p8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3800"/>
              <a:t>Tutorial Time</a:t>
            </a:r>
            <a:endParaRPr sz="38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pic>
        <p:nvPicPr>
          <p:cNvPr id="2084" name="Google Shape;2084;p90"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085" name="Google Shape;2085;p9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086" name="Google Shape;2086;p90"/>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Trace the deletion of the node with the key 70.</a:t>
            </a:r>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090"/>
        <p:cNvGrpSpPr/>
        <p:nvPr/>
      </p:nvGrpSpPr>
      <p:grpSpPr>
        <a:xfrm>
          <a:off x="0" y="0"/>
          <a:ext cx="0" cy="0"/>
          <a:chOff x="0" y="0"/>
          <a:chExt cx="0" cy="0"/>
        </a:xfrm>
      </p:grpSpPr>
      <p:pic>
        <p:nvPicPr>
          <p:cNvPr id="2091" name="Google Shape;2091;p91"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092" name="Google Shape;2092;p9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093" name="Google Shape;2093;p91"/>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First, find the successor of 70, which is 72.</a:t>
            </a:r>
            <a:endParaRPr/>
          </a:p>
        </p:txBody>
      </p:sp>
      <p:sp>
        <p:nvSpPr>
          <p:cNvPr id="2094" name="Google Shape;2094;p91"/>
          <p:cNvSpPr/>
          <p:nvPr/>
        </p:nvSpPr>
        <p:spPr>
          <a:xfrm>
            <a:off x="8129242" y="2794595"/>
            <a:ext cx="540000" cy="540000"/>
          </a:xfrm>
          <a:prstGeom prst="ellipse">
            <a:avLst/>
          </a:prstGeom>
          <a:noFill/>
          <a:ln w="57150" cap="flat" cmpd="sng">
            <a:solidFill>
              <a:srgbClr val="FF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pSp>
        <p:nvGrpSpPr>
          <p:cNvPr id="327" name="Google Shape;327;p9"/>
          <p:cNvGrpSpPr/>
          <p:nvPr/>
        </p:nvGrpSpPr>
        <p:grpSpPr>
          <a:xfrm>
            <a:off x="3925152" y="1844154"/>
            <a:ext cx="646894" cy="323447"/>
            <a:chOff x="3655200" y="2045175"/>
            <a:chExt cx="916800" cy="458400"/>
          </a:xfrm>
        </p:grpSpPr>
        <p:sp>
          <p:nvSpPr>
            <p:cNvPr id="328" name="Google Shape;328;p9"/>
            <p:cNvSpPr/>
            <p:nvPr/>
          </p:nvSpPr>
          <p:spPr>
            <a:xfrm>
              <a:off x="36552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329" name="Google Shape;329;p9"/>
            <p:cNvSpPr/>
            <p:nvPr/>
          </p:nvSpPr>
          <p:spPr>
            <a:xfrm>
              <a:off x="4113600" y="2045175"/>
              <a:ext cx="458400" cy="458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14</a:t>
              </a:r>
              <a:endParaRPr sz="1400" b="0" i="0" u="none" strike="noStrike" cap="none">
                <a:solidFill>
                  <a:srgbClr val="595959"/>
                </a:solidFill>
                <a:latin typeface="Consolas"/>
                <a:ea typeface="Consolas"/>
                <a:cs typeface="Consolas"/>
                <a:sym typeface="Consolas"/>
              </a:endParaRPr>
            </a:p>
          </p:txBody>
        </p:sp>
      </p:grpSp>
      <p:sp>
        <p:nvSpPr>
          <p:cNvPr id="330" name="Google Shape;330;p9"/>
          <p:cNvSpPr/>
          <p:nvPr/>
        </p:nvSpPr>
        <p:spPr>
          <a:xfrm>
            <a:off x="4895452" y="1844154"/>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sp>
        <p:nvSpPr>
          <p:cNvPr id="331" name="Google Shape;331;p9"/>
          <p:cNvSpPr/>
          <p:nvPr/>
        </p:nvSpPr>
        <p:spPr>
          <a:xfrm>
            <a:off x="5218899" y="1844154"/>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22</a:t>
            </a:r>
            <a:endParaRPr sz="1400" b="0" i="0" u="none" strike="noStrike" cap="none">
              <a:solidFill>
                <a:srgbClr val="B7B7B7"/>
              </a:solidFill>
              <a:latin typeface="Consolas"/>
              <a:ea typeface="Consolas"/>
              <a:cs typeface="Consolas"/>
              <a:sym typeface="Consolas"/>
            </a:endParaRPr>
          </a:p>
        </p:txBody>
      </p:sp>
      <p:grpSp>
        <p:nvGrpSpPr>
          <p:cNvPr id="332" name="Google Shape;332;p9"/>
          <p:cNvGrpSpPr/>
          <p:nvPr/>
        </p:nvGrpSpPr>
        <p:grpSpPr>
          <a:xfrm>
            <a:off x="2954852" y="1844154"/>
            <a:ext cx="646894" cy="323447"/>
            <a:chOff x="3655200" y="2045175"/>
            <a:chExt cx="916800" cy="458400"/>
          </a:xfrm>
        </p:grpSpPr>
        <p:sp>
          <p:nvSpPr>
            <p:cNvPr id="333" name="Google Shape;333;p9"/>
            <p:cNvSpPr/>
            <p:nvPr/>
          </p:nvSpPr>
          <p:spPr>
            <a:xfrm>
              <a:off x="3655200" y="2045175"/>
              <a:ext cx="458400" cy="458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334" name="Google Shape;334;p9"/>
            <p:cNvSpPr/>
            <p:nvPr/>
          </p:nvSpPr>
          <p:spPr>
            <a:xfrm>
              <a:off x="4113600" y="2045175"/>
              <a:ext cx="458400" cy="458400"/>
            </a:xfrm>
            <a:prstGeom prst="rect">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335" name="Google Shape;335;p9"/>
          <p:cNvSpPr/>
          <p:nvPr/>
        </p:nvSpPr>
        <p:spPr>
          <a:xfrm>
            <a:off x="36017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336" name="Google Shape;336;p9"/>
          <p:cNvSpPr/>
          <p:nvPr/>
        </p:nvSpPr>
        <p:spPr>
          <a:xfrm>
            <a:off x="5542349" y="1844179"/>
            <a:ext cx="323400" cy="323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35</a:t>
            </a:r>
            <a:endParaRPr sz="1400" b="0" i="0" u="none" strike="noStrike" cap="none">
              <a:solidFill>
                <a:srgbClr val="B7B7B7"/>
              </a:solidFill>
              <a:latin typeface="Consolas"/>
              <a:ea typeface="Consolas"/>
              <a:cs typeface="Consolas"/>
              <a:sym typeface="Consolas"/>
            </a:endParaRPr>
          </a:p>
        </p:txBody>
      </p:sp>
      <p:sp>
        <p:nvSpPr>
          <p:cNvPr id="337" name="Google Shape;337;p9"/>
          <p:cNvSpPr/>
          <p:nvPr/>
        </p:nvSpPr>
        <p:spPr>
          <a:xfrm>
            <a:off x="4572049" y="1844179"/>
            <a:ext cx="323400" cy="323400"/>
          </a:xfrm>
          <a:prstGeom prst="rect">
            <a:avLst/>
          </a:prstGeom>
          <a:solidFill>
            <a:srgbClr val="C9DAF8"/>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10</a:t>
            </a:r>
            <a:endParaRPr sz="1400" b="0" i="0" u="none" strike="noStrike" cap="none">
              <a:solidFill>
                <a:srgbClr val="595959"/>
              </a:solidFill>
              <a:latin typeface="Consolas"/>
              <a:ea typeface="Consolas"/>
              <a:cs typeface="Consolas"/>
              <a:sym typeface="Consolas"/>
            </a:endParaRPr>
          </a:p>
        </p:txBody>
      </p:sp>
      <p:grpSp>
        <p:nvGrpSpPr>
          <p:cNvPr id="338" name="Google Shape;338;p9"/>
          <p:cNvGrpSpPr/>
          <p:nvPr/>
        </p:nvGrpSpPr>
        <p:grpSpPr>
          <a:xfrm>
            <a:off x="5865752" y="1844154"/>
            <a:ext cx="646894" cy="323447"/>
            <a:chOff x="3655200" y="2045175"/>
            <a:chExt cx="916800" cy="458400"/>
          </a:xfrm>
        </p:grpSpPr>
        <p:sp>
          <p:nvSpPr>
            <p:cNvPr id="339" name="Google Shape;339;p9"/>
            <p:cNvSpPr/>
            <p:nvPr/>
          </p:nvSpPr>
          <p:spPr>
            <a:xfrm>
              <a:off x="36552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32</a:t>
              </a:r>
              <a:endParaRPr sz="1400" b="0" i="0" u="none" strike="noStrike" cap="none">
                <a:solidFill>
                  <a:srgbClr val="B7B7B7"/>
                </a:solidFill>
                <a:latin typeface="Consolas"/>
                <a:ea typeface="Consolas"/>
                <a:cs typeface="Consolas"/>
                <a:sym typeface="Consolas"/>
              </a:endParaRPr>
            </a:p>
          </p:txBody>
        </p:sp>
        <p:sp>
          <p:nvSpPr>
            <p:cNvPr id="340" name="Google Shape;340;p9"/>
            <p:cNvSpPr/>
            <p:nvPr/>
          </p:nvSpPr>
          <p:spPr>
            <a:xfrm>
              <a:off x="4113600" y="2045175"/>
              <a:ext cx="458400" cy="458400"/>
            </a:xfrm>
            <a:prstGeom prst="rect">
              <a:avLst/>
            </a:prstGeom>
            <a:solidFill>
              <a:srgbClr val="EFEFEF"/>
            </a:solidFill>
            <a:ln w="28575" cap="flat" cmpd="sng">
              <a:solidFill>
                <a:srgbClr val="B7B7B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40</a:t>
              </a:r>
              <a:endParaRPr sz="1400" b="0" i="0" u="none" strike="noStrike" cap="none">
                <a:solidFill>
                  <a:srgbClr val="B7B7B7"/>
                </a:solidFill>
                <a:latin typeface="Consolas"/>
                <a:ea typeface="Consolas"/>
                <a:cs typeface="Consolas"/>
                <a:sym typeface="Consolas"/>
              </a:endParaRPr>
            </a:p>
          </p:txBody>
        </p:sp>
      </p:grpSp>
      <p:sp>
        <p:nvSpPr>
          <p:cNvPr id="341" name="Google Shape;341;p9"/>
          <p:cNvSpPr/>
          <p:nvPr/>
        </p:nvSpPr>
        <p:spPr>
          <a:xfrm>
            <a:off x="2631402" y="1844154"/>
            <a:ext cx="323400" cy="323400"/>
          </a:xfrm>
          <a:prstGeom prst="rect">
            <a:avLst/>
          </a:prstGeom>
          <a:solidFill>
            <a:srgbClr val="F4CCCC"/>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grpSp>
        <p:nvGrpSpPr>
          <p:cNvPr id="342" name="Google Shape;342;p9"/>
          <p:cNvGrpSpPr/>
          <p:nvPr/>
        </p:nvGrpSpPr>
        <p:grpSpPr>
          <a:xfrm>
            <a:off x="1917175" y="91225"/>
            <a:ext cx="5309701" cy="1354225"/>
            <a:chOff x="1917150" y="3703800"/>
            <a:chExt cx="5309701" cy="1354225"/>
          </a:xfrm>
        </p:grpSpPr>
        <p:pic>
          <p:nvPicPr>
            <p:cNvPr id="343" name="Google Shape;343;p9"/>
            <p:cNvPicPr preferRelativeResize="0"/>
            <p:nvPr/>
          </p:nvPicPr>
          <p:blipFill rotWithShape="1">
            <a:blip r:embed="rId3">
              <a:alphaModFix/>
            </a:blip>
            <a:srcRect/>
            <a:stretch/>
          </p:blipFill>
          <p:spPr>
            <a:xfrm>
              <a:off x="1917150" y="3761175"/>
              <a:ext cx="5309701" cy="1296800"/>
            </a:xfrm>
            <a:prstGeom prst="rect">
              <a:avLst/>
            </a:prstGeom>
            <a:noFill/>
            <a:ln>
              <a:noFill/>
            </a:ln>
          </p:spPr>
        </p:pic>
        <p:sp>
          <p:nvSpPr>
            <p:cNvPr id="344" name="Google Shape;344;p9"/>
            <p:cNvSpPr txBox="1"/>
            <p:nvPr/>
          </p:nvSpPr>
          <p:spPr>
            <a:xfrm>
              <a:off x="1917150" y="3761125"/>
              <a:ext cx="5309700" cy="1296900"/>
            </a:xfrm>
            <a:prstGeom prst="rect">
              <a:avLst/>
            </a:prstGeom>
            <a:noFill/>
            <a:ln>
              <a:noFill/>
            </a:ln>
          </p:spPr>
          <p:txBody>
            <a:bodyPr spcFirstLastPara="1" wrap="square" lIns="216000" tIns="180000" rIns="216000" bIns="18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Partitioning…</a:t>
              </a:r>
              <a:endParaRPr sz="1000" b="0" i="0" u="none" strike="noStrike" cap="none">
                <a:solidFill>
                  <a:srgbClr val="000000"/>
                </a:solidFill>
                <a:latin typeface="Consolas"/>
                <a:ea typeface="Consolas"/>
                <a:cs typeface="Consolas"/>
                <a:sym typeface="Consolas"/>
              </a:endParaRPr>
            </a:p>
          </p:txBody>
        </p:sp>
        <p:sp>
          <p:nvSpPr>
            <p:cNvPr id="345" name="Google Shape;345;p9"/>
            <p:cNvSpPr/>
            <p:nvPr/>
          </p:nvSpPr>
          <p:spPr>
            <a:xfrm>
              <a:off x="3793675" y="3703800"/>
              <a:ext cx="1556700" cy="307800"/>
            </a:xfrm>
            <a:prstGeom prst="roundRect">
              <a:avLst>
                <a:gd name="adj" fmla="val 30563"/>
              </a:avLst>
            </a:prstGeom>
            <a:solidFill>
              <a:srgbClr val="FFFFFF"/>
            </a:solidFill>
            <a:ln w="2857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select(4)</a:t>
              </a:r>
              <a:endParaRPr sz="1400" b="0" i="0" u="none" strike="noStrike" cap="none">
                <a:solidFill>
                  <a:srgbClr val="000000"/>
                </a:solidFill>
                <a:latin typeface="Consolas"/>
                <a:ea typeface="Consolas"/>
                <a:cs typeface="Consolas"/>
                <a:sym typeface="Consolas"/>
              </a:endParaRPr>
            </a:p>
          </p:txBody>
        </p:sp>
      </p:grpSp>
      <p:grpSp>
        <p:nvGrpSpPr>
          <p:cNvPr id="346" name="Google Shape;346;p9"/>
          <p:cNvGrpSpPr/>
          <p:nvPr/>
        </p:nvGrpSpPr>
        <p:grpSpPr>
          <a:xfrm>
            <a:off x="2631402" y="2216204"/>
            <a:ext cx="646894" cy="323447"/>
            <a:chOff x="3655200" y="2045175"/>
            <a:chExt cx="916800" cy="458400"/>
          </a:xfrm>
        </p:grpSpPr>
        <p:sp>
          <p:nvSpPr>
            <p:cNvPr id="347" name="Google Shape;347;p9"/>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348" name="Google Shape;348;p9"/>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grpSp>
      <p:sp>
        <p:nvSpPr>
          <p:cNvPr id="349" name="Google Shape;349;p9"/>
          <p:cNvSpPr/>
          <p:nvPr/>
        </p:nvSpPr>
        <p:spPr>
          <a:xfrm>
            <a:off x="32782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grpSp>
        <p:nvGrpSpPr>
          <p:cNvPr id="350" name="Google Shape;350;p9"/>
          <p:cNvGrpSpPr/>
          <p:nvPr/>
        </p:nvGrpSpPr>
        <p:grpSpPr>
          <a:xfrm>
            <a:off x="3601702" y="2216204"/>
            <a:ext cx="646894" cy="323447"/>
            <a:chOff x="3655200" y="2045175"/>
            <a:chExt cx="916800" cy="458400"/>
          </a:xfrm>
        </p:grpSpPr>
        <p:sp>
          <p:nvSpPr>
            <p:cNvPr id="351" name="Google Shape;351;p9"/>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352" name="Google Shape;352;p9"/>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grpSp>
      <p:sp>
        <p:nvSpPr>
          <p:cNvPr id="353" name="Google Shape;353;p9"/>
          <p:cNvSpPr/>
          <p:nvPr/>
        </p:nvSpPr>
        <p:spPr>
          <a:xfrm>
            <a:off x="42485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6</a:t>
            </a:r>
            <a:endParaRPr sz="1400" b="0" i="0" u="none" strike="noStrike" cap="none">
              <a:solidFill>
                <a:srgbClr val="595959"/>
              </a:solidFill>
              <a:latin typeface="Consolas"/>
              <a:ea typeface="Consolas"/>
              <a:cs typeface="Consolas"/>
              <a:sym typeface="Consolas"/>
            </a:endParaRPr>
          </a:p>
        </p:txBody>
      </p:sp>
      <p:grpSp>
        <p:nvGrpSpPr>
          <p:cNvPr id="354" name="Google Shape;354;p9"/>
          <p:cNvGrpSpPr/>
          <p:nvPr/>
        </p:nvGrpSpPr>
        <p:grpSpPr>
          <a:xfrm>
            <a:off x="4572002" y="2216204"/>
            <a:ext cx="646894" cy="323447"/>
            <a:chOff x="3655200" y="2045175"/>
            <a:chExt cx="916800" cy="458400"/>
          </a:xfrm>
        </p:grpSpPr>
        <p:sp>
          <p:nvSpPr>
            <p:cNvPr id="355" name="Google Shape;355;p9"/>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7</a:t>
              </a:r>
              <a:endParaRPr sz="1400" b="0" i="0" u="none" strike="noStrike" cap="none">
                <a:solidFill>
                  <a:srgbClr val="595959"/>
                </a:solidFill>
                <a:latin typeface="Consolas"/>
                <a:ea typeface="Consolas"/>
                <a:cs typeface="Consolas"/>
                <a:sym typeface="Consolas"/>
              </a:endParaRPr>
            </a:p>
          </p:txBody>
        </p:sp>
        <p:sp>
          <p:nvSpPr>
            <p:cNvPr id="356" name="Google Shape;356;p9"/>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Consolas"/>
                  <a:ea typeface="Consolas"/>
                  <a:cs typeface="Consolas"/>
                  <a:sym typeface="Consolas"/>
                </a:rPr>
                <a:t>8</a:t>
              </a:r>
              <a:endParaRPr sz="1400" b="0" i="0" u="none" strike="noStrike" cap="none">
                <a:solidFill>
                  <a:srgbClr val="595959"/>
                </a:solidFill>
                <a:latin typeface="Consolas"/>
                <a:ea typeface="Consolas"/>
                <a:cs typeface="Consolas"/>
                <a:sym typeface="Consolas"/>
              </a:endParaRPr>
            </a:p>
          </p:txBody>
        </p:sp>
      </p:grpSp>
      <p:sp>
        <p:nvSpPr>
          <p:cNvPr id="357" name="Google Shape;357;p9"/>
          <p:cNvSpPr/>
          <p:nvPr/>
        </p:nvSpPr>
        <p:spPr>
          <a:xfrm>
            <a:off x="52188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9</a:t>
            </a:r>
            <a:endParaRPr sz="1400" b="0" i="0" u="none" strike="noStrike" cap="none">
              <a:solidFill>
                <a:srgbClr val="B7B7B7"/>
              </a:solidFill>
              <a:latin typeface="Consolas"/>
              <a:ea typeface="Consolas"/>
              <a:cs typeface="Consolas"/>
              <a:sym typeface="Consolas"/>
            </a:endParaRPr>
          </a:p>
        </p:txBody>
      </p:sp>
      <p:grpSp>
        <p:nvGrpSpPr>
          <p:cNvPr id="358" name="Google Shape;358;p9"/>
          <p:cNvGrpSpPr/>
          <p:nvPr/>
        </p:nvGrpSpPr>
        <p:grpSpPr>
          <a:xfrm>
            <a:off x="5542302" y="2216204"/>
            <a:ext cx="646894" cy="323447"/>
            <a:chOff x="3655200" y="2045175"/>
            <a:chExt cx="916800" cy="458400"/>
          </a:xfrm>
        </p:grpSpPr>
        <p:sp>
          <p:nvSpPr>
            <p:cNvPr id="359" name="Google Shape;359;p9"/>
            <p:cNvSpPr/>
            <p:nvPr/>
          </p:nvSpPr>
          <p:spPr>
            <a:xfrm>
              <a:off x="36552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B7B7B7"/>
                  </a:solidFill>
                  <a:latin typeface="Consolas"/>
                  <a:ea typeface="Consolas"/>
                  <a:cs typeface="Consolas"/>
                  <a:sym typeface="Consolas"/>
                </a:rPr>
                <a:t>10</a:t>
              </a:r>
              <a:endParaRPr sz="1400" b="0" i="0" u="none" strike="noStrike" cap="none">
                <a:solidFill>
                  <a:srgbClr val="B7B7B7"/>
                </a:solidFill>
                <a:latin typeface="Consolas"/>
                <a:ea typeface="Consolas"/>
                <a:cs typeface="Consolas"/>
                <a:sym typeface="Consolas"/>
              </a:endParaRPr>
            </a:p>
          </p:txBody>
        </p:sp>
        <p:sp>
          <p:nvSpPr>
            <p:cNvPr id="360" name="Google Shape;360;p9"/>
            <p:cNvSpPr/>
            <p:nvPr/>
          </p:nvSpPr>
          <p:spPr>
            <a:xfrm>
              <a:off x="4113600" y="2045175"/>
              <a:ext cx="458400" cy="458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11</a:t>
              </a:r>
              <a:endParaRPr sz="1400" b="0" i="0" u="none" strike="noStrike" cap="none">
                <a:solidFill>
                  <a:srgbClr val="B7B7B7"/>
                </a:solidFill>
                <a:latin typeface="Consolas"/>
                <a:ea typeface="Consolas"/>
                <a:cs typeface="Consolas"/>
                <a:sym typeface="Consolas"/>
              </a:endParaRPr>
            </a:p>
          </p:txBody>
        </p:sp>
      </p:grpSp>
      <p:sp>
        <p:nvSpPr>
          <p:cNvPr id="361" name="Google Shape;361;p9"/>
          <p:cNvSpPr/>
          <p:nvPr/>
        </p:nvSpPr>
        <p:spPr>
          <a:xfrm>
            <a:off x="6189199" y="2216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B7B7B7"/>
                </a:solidFill>
                <a:latin typeface="Consolas"/>
                <a:ea typeface="Consolas"/>
                <a:cs typeface="Consolas"/>
                <a:sym typeface="Consolas"/>
              </a:rPr>
              <a:t>12</a:t>
            </a:r>
            <a:endParaRPr sz="1400" b="0" i="0" u="none" strike="noStrike" cap="none">
              <a:solidFill>
                <a:srgbClr val="B7B7B7"/>
              </a:solidFill>
              <a:latin typeface="Consolas"/>
              <a:ea typeface="Consolas"/>
              <a:cs typeface="Consolas"/>
              <a:sym typeface="Consolas"/>
            </a:endParaRPr>
          </a:p>
        </p:txBody>
      </p:sp>
      <p:sp>
        <p:nvSpPr>
          <p:cNvPr id="362" name="Google Shape;362;p9"/>
          <p:cNvSpPr txBox="1"/>
          <p:nvPr/>
        </p:nvSpPr>
        <p:spPr>
          <a:xfrm>
            <a:off x="1929070" y="2173481"/>
            <a:ext cx="883500" cy="3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Index:</a:t>
            </a:r>
            <a:endParaRPr sz="1400" b="0" i="0" u="none" strike="noStrike" cap="none">
              <a:solidFill>
                <a:srgbClr val="000000"/>
              </a:solidFill>
              <a:latin typeface="Arial"/>
              <a:ea typeface="Arial"/>
              <a:cs typeface="Arial"/>
              <a:sym typeface="Arial"/>
            </a:endParaRPr>
          </a:p>
        </p:txBody>
      </p:sp>
      <p:sp>
        <p:nvSpPr>
          <p:cNvPr id="363" name="Google Shape;363;p9"/>
          <p:cNvSpPr/>
          <p:nvPr/>
        </p:nvSpPr>
        <p:spPr>
          <a:xfrm>
            <a:off x="4895499" y="1844179"/>
            <a:ext cx="323400" cy="323400"/>
          </a:xfrm>
          <a:prstGeom prst="rect">
            <a:avLst/>
          </a:prstGeom>
          <a:solidFill>
            <a:srgbClr val="C9DAF8"/>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Consolas"/>
                <a:ea typeface="Consolas"/>
                <a:cs typeface="Consolas"/>
                <a:sym typeface="Consolas"/>
              </a:rPr>
              <a:t>8</a:t>
            </a:r>
            <a:endParaRPr sz="1400" b="0" i="0" u="none" strike="noStrike" cap="none">
              <a:solidFill>
                <a:srgbClr val="666666"/>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pic>
        <p:nvPicPr>
          <p:cNvPr id="2099" name="Google Shape;2099;p92"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00" name="Google Shape;2100;p9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01" name="Google Shape;2101;p92"/>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Copy the value of the successor over.</a:t>
            </a:r>
            <a:endParaRPr/>
          </a:p>
        </p:txBody>
      </p:sp>
      <p:sp>
        <p:nvSpPr>
          <p:cNvPr id="2102" name="Google Shape;2102;p92"/>
          <p:cNvSpPr/>
          <p:nvPr/>
        </p:nvSpPr>
        <p:spPr>
          <a:xfrm>
            <a:off x="8129242" y="2794595"/>
            <a:ext cx="540000" cy="540000"/>
          </a:xfrm>
          <a:prstGeom prst="ellipse">
            <a:avLst/>
          </a:prstGeom>
          <a:noFill/>
          <a:ln w="57150" cap="flat" cmpd="sng">
            <a:solidFill>
              <a:srgbClr val="FF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03" name="Google Shape;2103;p92"/>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pic>
        <p:nvPicPr>
          <p:cNvPr id="2108" name="Google Shape;2108;p93"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09" name="Google Shape;2109;p9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10" name="Google Shape;2110;p93"/>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Then, delete the successor.</a:t>
            </a:r>
            <a:endParaRPr/>
          </a:p>
        </p:txBody>
      </p:sp>
      <p:sp>
        <p:nvSpPr>
          <p:cNvPr id="2111" name="Google Shape;2111;p93"/>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112" name="Google Shape;2112;p93"/>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pic>
        <p:nvPicPr>
          <p:cNvPr id="2117" name="Google Shape;2117;p94"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18" name="Google Shape;2118;p9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19" name="Google Shape;2119;p94"/>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Now, the subtree rooted at the node with key 72 is unbalanced!</a:t>
            </a:r>
            <a:endParaRPr/>
          </a:p>
        </p:txBody>
      </p:sp>
      <p:sp>
        <p:nvSpPr>
          <p:cNvPr id="2120" name="Google Shape;2120;p94"/>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121" name="Google Shape;2121;p94"/>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22" name="Google Shape;2122;p94"/>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23" name="Google Shape;2123;p94"/>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24" name="Google Shape;2124;p94"/>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25" name="Google Shape;2125;p94"/>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26" name="Google Shape;2126;p94"/>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27" name="Google Shape;2127;p94"/>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28" name="Google Shape;2128;p94"/>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29" name="Google Shape;2129;p94"/>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30" name="Google Shape;2130;p94"/>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31" name="Google Shape;2131;p94"/>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132" name="Google Shape;2132;p94"/>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pic>
        <p:nvPicPr>
          <p:cNvPr id="2137" name="Google Shape;2137;p95"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38" name="Google Shape;2138;p9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39" name="Google Shape;2139;p95"/>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Let the node with key 72 be v.</a:t>
            </a:r>
            <a:endParaRPr/>
          </a:p>
        </p:txBody>
      </p:sp>
      <p:sp>
        <p:nvSpPr>
          <p:cNvPr id="2140" name="Google Shape;2140;p95"/>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141" name="Google Shape;2141;p95"/>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42" name="Google Shape;2142;p95"/>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43" name="Google Shape;2143;p95"/>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44" name="Google Shape;2144;p95"/>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45" name="Google Shape;2145;p95"/>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46" name="Google Shape;2146;p95"/>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47" name="Google Shape;2147;p95"/>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48" name="Google Shape;2148;p95"/>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49" name="Google Shape;2149;p95"/>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50" name="Google Shape;2150;p95"/>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51" name="Google Shape;2151;p95"/>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152" name="Google Shape;2152;p95"/>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pic>
        <p:nvPicPr>
          <p:cNvPr id="2157" name="Google Shape;2157;p96"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58" name="Google Shape;2158;p9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59" name="Google Shape;2159;p96"/>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72 be v.</a:t>
            </a:r>
            <a:endParaRPr/>
          </a:p>
          <a:p>
            <a:pPr marL="38100" lvl="0" indent="0" algn="l" rtl="0">
              <a:lnSpc>
                <a:spcPct val="90000"/>
              </a:lnSpc>
              <a:spcBef>
                <a:spcPts val="1100"/>
              </a:spcBef>
              <a:spcAft>
                <a:spcPts val="1600"/>
              </a:spcAft>
              <a:buSzPts val="1400"/>
              <a:buNone/>
            </a:pPr>
            <a:r>
              <a:rPr lang="en" sz="1800">
                <a:solidFill>
                  <a:schemeClr val="dk1"/>
                </a:solidFill>
              </a:rPr>
              <a:t>v is out of balance and left heavy.</a:t>
            </a:r>
            <a:endParaRPr/>
          </a:p>
        </p:txBody>
      </p:sp>
      <p:sp>
        <p:nvSpPr>
          <p:cNvPr id="2160" name="Google Shape;2160;p96"/>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161" name="Google Shape;2161;p96"/>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62" name="Google Shape;2162;p96"/>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63" name="Google Shape;2163;p96"/>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64" name="Google Shape;2164;p96"/>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65" name="Google Shape;2165;p96"/>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66" name="Google Shape;2166;p96"/>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67" name="Google Shape;2167;p96"/>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68" name="Google Shape;2168;p96"/>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69" name="Google Shape;2169;p96"/>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70" name="Google Shape;2170;p96"/>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71" name="Google Shape;2171;p96"/>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172" name="Google Shape;2172;p96"/>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176"/>
        <p:cNvGrpSpPr/>
        <p:nvPr/>
      </p:nvGrpSpPr>
      <p:grpSpPr>
        <a:xfrm>
          <a:off x="0" y="0"/>
          <a:ext cx="0" cy="0"/>
          <a:chOff x="0" y="0"/>
          <a:chExt cx="0" cy="0"/>
        </a:xfrm>
      </p:grpSpPr>
      <p:pic>
        <p:nvPicPr>
          <p:cNvPr id="2177" name="Google Shape;2177;p97"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78" name="Google Shape;2178;p9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79" name="Google Shape;2179;p97"/>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72 be v.</a:t>
            </a:r>
            <a:endParaRPr/>
          </a:p>
          <a:p>
            <a:pPr marL="38100" lvl="0" indent="0" algn="l" rtl="0">
              <a:lnSpc>
                <a:spcPct val="90000"/>
              </a:lnSpc>
              <a:spcBef>
                <a:spcPts val="1100"/>
              </a:spcBef>
              <a:spcAft>
                <a:spcPts val="0"/>
              </a:spcAft>
              <a:buSzPts val="1400"/>
              <a:buNone/>
            </a:pPr>
            <a:r>
              <a:rPr lang="en" sz="1800">
                <a:solidFill>
                  <a:schemeClr val="dk1"/>
                </a:solidFill>
              </a:rPr>
              <a:t>v is out of balance and left heavy.</a:t>
            </a:r>
            <a:endParaRPr/>
          </a:p>
          <a:p>
            <a:pPr marL="38100" lvl="0" indent="0" algn="l" rtl="0">
              <a:lnSpc>
                <a:spcPct val="90000"/>
              </a:lnSpc>
              <a:spcBef>
                <a:spcPts val="1100"/>
              </a:spcBef>
              <a:spcAft>
                <a:spcPts val="1600"/>
              </a:spcAft>
              <a:buSzPts val="1400"/>
              <a:buNone/>
            </a:pPr>
            <a:r>
              <a:rPr lang="en" sz="1800">
                <a:solidFill>
                  <a:schemeClr val="dk1"/>
                </a:solidFill>
              </a:rPr>
              <a:t>v.left is left heavy.</a:t>
            </a:r>
            <a:endParaRPr/>
          </a:p>
        </p:txBody>
      </p:sp>
      <p:sp>
        <p:nvSpPr>
          <p:cNvPr id="2180" name="Google Shape;2180;p97"/>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181" name="Google Shape;2181;p97"/>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82" name="Google Shape;2182;p97"/>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83" name="Google Shape;2183;p97"/>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84" name="Google Shape;2184;p97"/>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85" name="Google Shape;2185;p97"/>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86" name="Google Shape;2186;p97"/>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87" name="Google Shape;2187;p97"/>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188" name="Google Shape;2188;p97"/>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89" name="Google Shape;2189;p97"/>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190" name="Google Shape;2190;p97"/>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191" name="Google Shape;2191;p97"/>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192" name="Google Shape;2192;p97"/>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pic>
        <p:nvPicPr>
          <p:cNvPr id="2197" name="Google Shape;2197;p98"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198" name="Google Shape;2198;p9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199" name="Google Shape;2199;p98"/>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72 be v.</a:t>
            </a:r>
            <a:endParaRPr/>
          </a:p>
          <a:p>
            <a:pPr marL="38100" lvl="0" indent="0" algn="l" rtl="0">
              <a:lnSpc>
                <a:spcPct val="90000"/>
              </a:lnSpc>
              <a:spcBef>
                <a:spcPts val="1100"/>
              </a:spcBef>
              <a:spcAft>
                <a:spcPts val="0"/>
              </a:spcAft>
              <a:buSzPts val="1400"/>
              <a:buNone/>
            </a:pPr>
            <a:r>
              <a:rPr lang="en" sz="1800">
                <a:solidFill>
                  <a:schemeClr val="dk1"/>
                </a:solidFill>
              </a:rPr>
              <a:t>v is out of balance and left heavy.</a:t>
            </a:r>
            <a:endParaRPr/>
          </a:p>
          <a:p>
            <a:pPr marL="38100" lvl="0" indent="0" algn="l" rtl="0">
              <a:lnSpc>
                <a:spcPct val="90000"/>
              </a:lnSpc>
              <a:spcBef>
                <a:spcPts val="1100"/>
              </a:spcBef>
              <a:spcAft>
                <a:spcPts val="0"/>
              </a:spcAft>
              <a:buSzPts val="1400"/>
              <a:buNone/>
            </a:pPr>
            <a:r>
              <a:rPr lang="en" sz="1800">
                <a:solidFill>
                  <a:schemeClr val="dk1"/>
                </a:solidFill>
              </a:rPr>
              <a:t>v.left is left heavy.</a:t>
            </a:r>
            <a:endParaRPr/>
          </a:p>
          <a:p>
            <a:pPr marL="38100" lvl="0" indent="0" algn="l" rtl="0">
              <a:lnSpc>
                <a:spcPct val="90000"/>
              </a:lnSpc>
              <a:spcBef>
                <a:spcPts val="1100"/>
              </a:spcBef>
              <a:spcAft>
                <a:spcPts val="1600"/>
              </a:spcAft>
              <a:buSzPts val="1400"/>
              <a:buNone/>
            </a:pPr>
            <a:r>
              <a:rPr lang="en" sz="1800">
                <a:solidFill>
                  <a:srgbClr val="FF0000"/>
                </a:solidFill>
              </a:rPr>
              <a:t>Perform a right rotation on v!</a:t>
            </a:r>
            <a:endParaRPr/>
          </a:p>
        </p:txBody>
      </p:sp>
      <p:sp>
        <p:nvSpPr>
          <p:cNvPr id="2200" name="Google Shape;2200;p98"/>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72</a:t>
            </a:r>
            <a:endParaRPr sz="1100" b="0" i="0" u="none" strike="noStrike" cap="none">
              <a:solidFill>
                <a:srgbClr val="000000"/>
              </a:solidFill>
              <a:latin typeface="Arial"/>
              <a:ea typeface="Arial"/>
              <a:cs typeface="Arial"/>
              <a:sym typeface="Arial"/>
            </a:endParaRPr>
          </a:p>
        </p:txBody>
      </p:sp>
      <p:sp>
        <p:nvSpPr>
          <p:cNvPr id="2201" name="Google Shape;2201;p98"/>
          <p:cNvSpPr/>
          <p:nvPr/>
        </p:nvSpPr>
        <p:spPr>
          <a:xfrm rot="-2612349">
            <a:off x="7720670" y="2334016"/>
            <a:ext cx="940263" cy="111448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02" name="Google Shape;2202;p98"/>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03" name="Google Shape;2203;p98"/>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04" name="Google Shape;2204;p98"/>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05" name="Google Shape;2205;p98"/>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06" name="Google Shape;2206;p98"/>
          <p:cNvSpPr txBox="1"/>
          <p:nvPr/>
        </p:nvSpPr>
        <p:spPr>
          <a:xfrm>
            <a:off x="7000581" y="37833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07" name="Google Shape;2207;p98"/>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08" name="Google Shape;2208;p98"/>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09" name="Google Shape;2209;p98"/>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10" name="Google Shape;2210;p98"/>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11" name="Google Shape;2211;p98"/>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212" name="Google Shape;2212;p98"/>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pic>
        <p:nvPicPr>
          <p:cNvPr id="2217" name="Google Shape;2217;p99"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218" name="Google Shape;2218;p9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219" name="Google Shape;2219;p99"/>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Let the node with key 72 be v.</a:t>
            </a:r>
            <a:endParaRPr/>
          </a:p>
          <a:p>
            <a:pPr marL="38100" lvl="0" indent="0" algn="l" rtl="0">
              <a:lnSpc>
                <a:spcPct val="90000"/>
              </a:lnSpc>
              <a:spcBef>
                <a:spcPts val="1100"/>
              </a:spcBef>
              <a:spcAft>
                <a:spcPts val="0"/>
              </a:spcAft>
              <a:buSzPts val="1400"/>
              <a:buNone/>
            </a:pPr>
            <a:r>
              <a:rPr lang="en" sz="1800">
                <a:solidFill>
                  <a:schemeClr val="dk1"/>
                </a:solidFill>
              </a:rPr>
              <a:t>v is out of balance and left heavy.</a:t>
            </a:r>
            <a:endParaRPr/>
          </a:p>
          <a:p>
            <a:pPr marL="38100" lvl="0" indent="0" algn="l" rtl="0">
              <a:lnSpc>
                <a:spcPct val="90000"/>
              </a:lnSpc>
              <a:spcBef>
                <a:spcPts val="1100"/>
              </a:spcBef>
              <a:spcAft>
                <a:spcPts val="0"/>
              </a:spcAft>
              <a:buSzPts val="1400"/>
              <a:buNone/>
            </a:pPr>
            <a:r>
              <a:rPr lang="en" sz="1800">
                <a:solidFill>
                  <a:schemeClr val="dk1"/>
                </a:solidFill>
              </a:rPr>
              <a:t>v.left is left heavy.</a:t>
            </a:r>
            <a:endParaRPr/>
          </a:p>
          <a:p>
            <a:pPr marL="38100" lvl="0" indent="0" algn="l" rtl="0">
              <a:lnSpc>
                <a:spcPct val="90000"/>
              </a:lnSpc>
              <a:spcBef>
                <a:spcPts val="1100"/>
              </a:spcBef>
              <a:spcAft>
                <a:spcPts val="1600"/>
              </a:spcAft>
              <a:buSzPts val="1400"/>
              <a:buNone/>
            </a:pPr>
            <a:r>
              <a:rPr lang="en" sz="1800">
                <a:solidFill>
                  <a:srgbClr val="FF0000"/>
                </a:solidFill>
              </a:rPr>
              <a:t>Perform a right rotation on v!</a:t>
            </a:r>
            <a:endParaRPr/>
          </a:p>
        </p:txBody>
      </p:sp>
      <p:sp>
        <p:nvSpPr>
          <p:cNvPr id="2220" name="Google Shape;2220;p99"/>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221" name="Google Shape;2221;p99"/>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22" name="Google Shape;2222;p99"/>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23" name="Google Shape;2223;p99"/>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24" name="Google Shape;2224;p99"/>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25" name="Google Shape;2225;p99"/>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26" name="Google Shape;2226;p99"/>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27" name="Google Shape;2227;p99"/>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28" name="Google Shape;2228;p99"/>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29" name="Google Shape;2229;p99"/>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30" name="Google Shape;2230;p99"/>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231" name="Google Shape;2231;p99"/>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232" name="Google Shape;2232;p99"/>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233" name="Google Shape;2233;p99"/>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237"/>
        <p:cNvGrpSpPr/>
        <p:nvPr/>
      </p:nvGrpSpPr>
      <p:grpSpPr>
        <a:xfrm>
          <a:off x="0" y="0"/>
          <a:ext cx="0" cy="0"/>
          <a:chOff x="0" y="0"/>
          <a:chExt cx="0" cy="0"/>
        </a:xfrm>
      </p:grpSpPr>
      <p:pic>
        <p:nvPicPr>
          <p:cNvPr id="2238" name="Google Shape;2238;p100"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239" name="Google Shape;2239;p10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240" name="Google Shape;2240;p100"/>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Now, the subtree rooted at the node with key 65 is unbalanced.</a:t>
            </a:r>
            <a:endParaRPr sz="1800">
              <a:solidFill>
                <a:srgbClr val="FF0000"/>
              </a:solidFill>
            </a:endParaRPr>
          </a:p>
        </p:txBody>
      </p:sp>
      <p:sp>
        <p:nvSpPr>
          <p:cNvPr id="2241" name="Google Shape;2241;p100"/>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242" name="Google Shape;2242;p100"/>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43" name="Google Shape;2243;p100"/>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44" name="Google Shape;2244;p100"/>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45" name="Google Shape;2245;p100"/>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46" name="Google Shape;2246;p100"/>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47" name="Google Shape;2247;p100"/>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48" name="Google Shape;2248;p100"/>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49" name="Google Shape;2249;p100"/>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50" name="Google Shape;2250;p100"/>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51" name="Google Shape;2251;p100"/>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252" name="Google Shape;2252;p100"/>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253" name="Google Shape;2253;p100"/>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254" name="Google Shape;2254;p100"/>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pic>
        <p:nvPicPr>
          <p:cNvPr id="2259" name="Google Shape;2259;p101" descr="Diagram&#10;&#10;Description automatically generated"/>
          <p:cNvPicPr preferRelativeResize="0"/>
          <p:nvPr/>
        </p:nvPicPr>
        <p:blipFill rotWithShape="1">
          <a:blip r:embed="rId3">
            <a:alphaModFix/>
          </a:blip>
          <a:srcRect/>
          <a:stretch/>
        </p:blipFill>
        <p:spPr>
          <a:xfrm>
            <a:off x="3803716" y="1213406"/>
            <a:ext cx="4900876" cy="3688236"/>
          </a:xfrm>
          <a:prstGeom prst="rect">
            <a:avLst/>
          </a:prstGeom>
          <a:noFill/>
          <a:ln>
            <a:noFill/>
          </a:ln>
        </p:spPr>
      </p:pic>
      <p:sp>
        <p:nvSpPr>
          <p:cNvPr id="2260" name="Google Shape;2260;p10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Problem 1: AVL Tree Review</a:t>
            </a:r>
            <a:endParaRPr/>
          </a:p>
        </p:txBody>
      </p:sp>
      <p:sp>
        <p:nvSpPr>
          <p:cNvPr id="2261" name="Google Shape;2261;p101"/>
          <p:cNvSpPr txBox="1">
            <a:spLocks noGrp="1"/>
          </p:cNvSpPr>
          <p:nvPr>
            <p:ph type="body" idx="1"/>
          </p:nvPr>
        </p:nvSpPr>
        <p:spPr>
          <a:xfrm>
            <a:off x="857251" y="1543050"/>
            <a:ext cx="26214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600"/>
              </a:spcAft>
              <a:buSzPts val="1400"/>
              <a:buNone/>
            </a:pPr>
            <a:r>
              <a:rPr lang="en" sz="1800">
                <a:solidFill>
                  <a:schemeClr val="dk1"/>
                </a:solidFill>
              </a:rPr>
              <a:t>Let the node with key 65 be v.</a:t>
            </a:r>
            <a:endParaRPr/>
          </a:p>
        </p:txBody>
      </p:sp>
      <p:sp>
        <p:nvSpPr>
          <p:cNvPr id="2262" name="Google Shape;2262;p101"/>
          <p:cNvSpPr txBox="1"/>
          <p:nvPr/>
        </p:nvSpPr>
        <p:spPr>
          <a:xfrm>
            <a:off x="7649853" y="2223606"/>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68</a:t>
            </a:r>
            <a:endParaRPr sz="1100" b="0" i="0" u="none" strike="noStrike" cap="none">
              <a:solidFill>
                <a:srgbClr val="000000"/>
              </a:solidFill>
              <a:latin typeface="Arial"/>
              <a:ea typeface="Arial"/>
              <a:cs typeface="Arial"/>
              <a:sym typeface="Arial"/>
            </a:endParaRPr>
          </a:p>
        </p:txBody>
      </p:sp>
      <p:sp>
        <p:nvSpPr>
          <p:cNvPr id="2263" name="Google Shape;2263;p101"/>
          <p:cNvSpPr/>
          <p:nvPr/>
        </p:nvSpPr>
        <p:spPr>
          <a:xfrm rot="1303197">
            <a:off x="6536841" y="3274621"/>
            <a:ext cx="940362" cy="1114452"/>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64" name="Google Shape;2264;p101"/>
          <p:cNvSpPr txBox="1"/>
          <p:nvPr/>
        </p:nvSpPr>
        <p:spPr>
          <a:xfrm>
            <a:off x="5839905" y="393009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65" name="Google Shape;2265;p101"/>
          <p:cNvSpPr txBox="1"/>
          <p:nvPr/>
        </p:nvSpPr>
        <p:spPr>
          <a:xfrm>
            <a:off x="7218698" y="291105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66" name="Google Shape;2266;p101"/>
          <p:cNvSpPr txBox="1"/>
          <p:nvPr/>
        </p:nvSpPr>
        <p:spPr>
          <a:xfrm>
            <a:off x="7897457" y="2157022"/>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67" name="Google Shape;2267;p101"/>
          <p:cNvSpPr txBox="1"/>
          <p:nvPr/>
        </p:nvSpPr>
        <p:spPr>
          <a:xfrm>
            <a:off x="5409808" y="440930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68" name="Google Shape;2268;p101"/>
          <p:cNvSpPr txBox="1"/>
          <p:nvPr/>
        </p:nvSpPr>
        <p:spPr>
          <a:xfrm>
            <a:off x="3470124" y="365861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
        <p:nvSpPr>
          <p:cNvPr id="2269" name="Google Shape;2269;p101"/>
          <p:cNvSpPr txBox="1"/>
          <p:nvPr/>
        </p:nvSpPr>
        <p:spPr>
          <a:xfrm>
            <a:off x="4784987" y="3669031"/>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70" name="Google Shape;2270;p101"/>
          <p:cNvSpPr txBox="1"/>
          <p:nvPr/>
        </p:nvSpPr>
        <p:spPr>
          <a:xfrm>
            <a:off x="3803717" y="2901698"/>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1</a:t>
            </a:r>
            <a:endParaRPr sz="1100" b="0" i="0" u="none" strike="noStrike" cap="none">
              <a:solidFill>
                <a:srgbClr val="000000"/>
              </a:solidFill>
              <a:latin typeface="Arial"/>
              <a:ea typeface="Arial"/>
              <a:cs typeface="Arial"/>
              <a:sym typeface="Arial"/>
            </a:endParaRPr>
          </a:p>
        </p:txBody>
      </p:sp>
      <p:sp>
        <p:nvSpPr>
          <p:cNvPr id="2271" name="Google Shape;2271;p101"/>
          <p:cNvSpPr txBox="1"/>
          <p:nvPr/>
        </p:nvSpPr>
        <p:spPr>
          <a:xfrm>
            <a:off x="5132957" y="2904884"/>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2</a:t>
            </a:r>
            <a:endParaRPr sz="1100" b="0" i="0" u="none" strike="noStrike" cap="none">
              <a:solidFill>
                <a:srgbClr val="000000"/>
              </a:solidFill>
              <a:latin typeface="Arial"/>
              <a:ea typeface="Arial"/>
              <a:cs typeface="Arial"/>
              <a:sym typeface="Arial"/>
            </a:endParaRPr>
          </a:p>
        </p:txBody>
      </p:sp>
      <p:sp>
        <p:nvSpPr>
          <p:cNvPr id="2272" name="Google Shape;2272;p101"/>
          <p:cNvSpPr txBox="1"/>
          <p:nvPr/>
        </p:nvSpPr>
        <p:spPr>
          <a:xfrm>
            <a:off x="4448335" y="215104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3</a:t>
            </a:r>
            <a:endParaRPr sz="1100" b="0" i="0" u="none" strike="noStrike" cap="none">
              <a:solidFill>
                <a:srgbClr val="000000"/>
              </a:solidFill>
              <a:latin typeface="Arial"/>
              <a:ea typeface="Arial"/>
              <a:cs typeface="Arial"/>
              <a:sym typeface="Arial"/>
            </a:endParaRPr>
          </a:p>
        </p:txBody>
      </p:sp>
      <p:sp>
        <p:nvSpPr>
          <p:cNvPr id="2273" name="Google Shape;2273;p101"/>
          <p:cNvSpPr txBox="1"/>
          <p:nvPr/>
        </p:nvSpPr>
        <p:spPr>
          <a:xfrm>
            <a:off x="5759248" y="1378789"/>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4</a:t>
            </a:r>
            <a:endParaRPr sz="1100" b="0" i="0" u="none" strike="noStrike" cap="none">
              <a:solidFill>
                <a:srgbClr val="000000"/>
              </a:solidFill>
              <a:latin typeface="Arial"/>
              <a:ea typeface="Arial"/>
              <a:cs typeface="Arial"/>
              <a:sym typeface="Arial"/>
            </a:endParaRPr>
          </a:p>
        </p:txBody>
      </p:sp>
      <p:sp>
        <p:nvSpPr>
          <p:cNvPr id="2274" name="Google Shape;2274;p101"/>
          <p:cNvSpPr txBox="1"/>
          <p:nvPr/>
        </p:nvSpPr>
        <p:spPr>
          <a:xfrm>
            <a:off x="6984882" y="2969663"/>
            <a:ext cx="169800" cy="169200"/>
          </a:xfrm>
          <a:prstGeom prst="rect">
            <a:avLst/>
          </a:prstGeom>
          <a:solidFill>
            <a:srgbClr val="CCDD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66</a:t>
            </a:r>
            <a:endParaRPr sz="1100" b="0" i="0" u="none" strike="noStrike" cap="none">
              <a:solidFill>
                <a:srgbClr val="000000"/>
              </a:solidFill>
              <a:latin typeface="Arial"/>
              <a:ea typeface="Arial"/>
              <a:cs typeface="Arial"/>
              <a:sym typeface="Arial"/>
            </a:endParaRPr>
          </a:p>
        </p:txBody>
      </p:sp>
      <p:sp>
        <p:nvSpPr>
          <p:cNvPr id="2275" name="Google Shape;2275;p101"/>
          <p:cNvSpPr txBox="1"/>
          <p:nvPr/>
        </p:nvSpPr>
        <p:spPr>
          <a:xfrm>
            <a:off x="8151981" y="3210856"/>
            <a:ext cx="4950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Calibri"/>
                <a:ea typeface="Calibri"/>
                <a:cs typeface="Calibri"/>
                <a:sym typeface="Calibri"/>
              </a:rPr>
              <a:t>h = 0</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6159</Words>
  <Application>Microsoft Office PowerPoint</Application>
  <PresentationFormat>全屏显示(16:9)</PresentationFormat>
  <Paragraphs>1549</Paragraphs>
  <Slides>170</Slides>
  <Notes>170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170</vt:i4>
      </vt:variant>
    </vt:vector>
  </HeadingPairs>
  <TitlesOfParts>
    <vt:vector size="176" baseType="lpstr">
      <vt:lpstr>Calibri</vt:lpstr>
      <vt:lpstr>Consolas</vt:lpstr>
      <vt:lpstr>Arial</vt:lpstr>
      <vt:lpstr>Roboto</vt:lpstr>
      <vt:lpstr>Simple Light</vt:lpstr>
      <vt:lpstr>Simple Light</vt:lpstr>
      <vt:lpstr>CS2040S Tutorial 4</vt:lpstr>
      <vt:lpstr>Recap: Quickselect</vt:lpstr>
      <vt:lpstr>Quickselect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Quickselect Analysis</vt:lpstr>
      <vt:lpstr>Quickselect Analysis</vt:lpstr>
      <vt:lpstr>Ordered Dictionary ADT</vt:lpstr>
      <vt:lpstr>Ordered Dictionary ADT(Abstract data type)</vt:lpstr>
      <vt:lpstr>Binary trees</vt:lpstr>
      <vt:lpstr>Binary trees</vt:lpstr>
      <vt:lpstr>Height of a node</vt:lpstr>
      <vt:lpstr>Height of a node</vt:lpstr>
      <vt:lpstr>Height of a node</vt:lpstr>
      <vt:lpstr>Height of a node</vt:lpstr>
      <vt:lpstr>Height of a node</vt:lpstr>
      <vt:lpstr>Height of a node</vt:lpstr>
      <vt:lpstr>Height of a node</vt:lpstr>
      <vt:lpstr>Depth of a node</vt:lpstr>
      <vt:lpstr>Depth of a node</vt:lpstr>
      <vt:lpstr>Depth of a node</vt:lpstr>
      <vt:lpstr>Depth of a node</vt:lpstr>
      <vt:lpstr>Depth of a node</vt:lpstr>
      <vt:lpstr>Depth of a node</vt:lpstr>
      <vt:lpstr>Binary Search Trees (BST)</vt:lpstr>
      <vt:lpstr>Binary Search Trees (BST)</vt:lpstr>
      <vt:lpstr>Binary Search Trees (BST)</vt:lpstr>
      <vt:lpstr>Binary Search Trees (BST)</vt:lpstr>
      <vt:lpstr>Is this a BST?</vt:lpstr>
      <vt:lpstr>Is this a BST?</vt:lpstr>
      <vt:lpstr>Is this a BST?</vt:lpstr>
      <vt:lpstr>Is this a BST?</vt:lpstr>
      <vt:lpstr>Is this a BST?</vt:lpstr>
      <vt:lpstr>Is this a BST?</vt:lpstr>
      <vt:lpstr>Is this a BST?</vt:lpstr>
      <vt:lpstr>Is this a BST?</vt:lpstr>
      <vt:lpstr>Is this a BST?</vt:lpstr>
      <vt:lpstr>Is this a BST?</vt:lpstr>
      <vt:lpstr>Is this a BST?</vt:lpstr>
      <vt:lpstr>Summary</vt:lpstr>
      <vt:lpstr>Questions?</vt:lpstr>
      <vt:lpstr>Operations in a BST</vt:lpstr>
      <vt:lpstr>Operations in a BST</vt:lpstr>
      <vt:lpstr>Searching</vt:lpstr>
      <vt:lpstr>Searching</vt:lpstr>
      <vt:lpstr>Searching</vt:lpstr>
      <vt:lpstr>Searching</vt:lpstr>
      <vt:lpstr>Searching</vt:lpstr>
      <vt:lpstr>Searching</vt:lpstr>
      <vt:lpstr>Searching</vt:lpstr>
      <vt:lpstr>Searching</vt:lpstr>
      <vt:lpstr>Searching</vt:lpstr>
      <vt:lpstr>Searching (eg2)</vt:lpstr>
      <vt:lpstr>Searching</vt:lpstr>
      <vt:lpstr>Searching</vt:lpstr>
      <vt:lpstr>Searching</vt:lpstr>
      <vt:lpstr>Searching</vt:lpstr>
      <vt:lpstr>Searching</vt:lpstr>
      <vt:lpstr>Searching</vt:lpstr>
      <vt:lpstr>Searching</vt:lpstr>
      <vt:lpstr>Searching</vt:lpstr>
      <vt:lpstr>Searching</vt:lpstr>
      <vt:lpstr>Searching</vt:lpstr>
      <vt:lpstr>Searchmin and Searchmax</vt:lpstr>
      <vt:lpstr>Searchmin and Searchmax</vt:lpstr>
      <vt:lpstr>Searchmin and Searchmax</vt:lpstr>
      <vt:lpstr>Searchmin and Searchmax</vt:lpstr>
      <vt:lpstr>Questions?</vt:lpstr>
      <vt:lpstr>Successor and Predecessor</vt:lpstr>
      <vt:lpstr>Successor and Predecessor</vt:lpstr>
      <vt:lpstr>Successor and Predecessor</vt:lpstr>
      <vt:lpstr>Successor (Case 1)</vt:lpstr>
      <vt:lpstr>Successor (Case 1) </vt:lpstr>
      <vt:lpstr>Successor (Case 1) </vt:lpstr>
      <vt:lpstr>Successor (Case 1) </vt:lpstr>
      <vt:lpstr>Successor (Case 2)</vt:lpstr>
      <vt:lpstr>Successor (Case 2)</vt:lpstr>
      <vt:lpstr>Successor (Case 2)</vt:lpstr>
      <vt:lpstr>Successor (Case 2)</vt:lpstr>
      <vt:lpstr>Questions?</vt:lpstr>
      <vt:lpstr>Tutorial Time</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Problem 1: AVL Tree Review</vt:lpstr>
      <vt:lpstr>PowerPoint 演示文稿</vt:lpstr>
      <vt:lpstr>PowerPoint 演示文稿</vt:lpstr>
      <vt:lpstr>PowerPoint 演示文稿</vt:lpstr>
      <vt:lpstr>PowerPoint 演示文稿</vt:lpstr>
      <vt:lpstr>Problem 1b: AVL Tree Review</vt:lpstr>
      <vt:lpstr>Problem 1: AVL Tree Review</vt:lpstr>
      <vt:lpstr>Problem 1: AVL Tree Review</vt:lpstr>
      <vt:lpstr>Problem 1: AVL Tree Review</vt:lpstr>
      <vt:lpstr>Problem 1c: AVL Tree Review</vt:lpstr>
      <vt:lpstr>Problem 1c: AVL Tree Review</vt:lpstr>
      <vt:lpstr>PowerPoint 演示文稿</vt:lpstr>
      <vt:lpstr>PowerPoint 演示文稿</vt:lpstr>
      <vt:lpstr>PowerPoint 演示文稿</vt:lpstr>
      <vt:lpstr>Problem 1d: Binary Search Tree Review </vt:lpstr>
      <vt:lpstr>PowerPoint 演示文稿</vt:lpstr>
      <vt:lpstr>PowerPoint 演示文稿</vt:lpstr>
      <vt:lpstr>PowerPoint 演示文稿</vt:lpstr>
      <vt:lpstr>Problem 3a: Chicken Rice</vt:lpstr>
      <vt:lpstr>Problem 3a: Chicken Rice</vt:lpstr>
      <vt:lpstr>Problem 3a: Chicken Rice</vt:lpstr>
      <vt:lpstr>Problem 3b: Chicken Rice</vt:lpstr>
      <vt:lpstr>Problem 3b: Chicken Rice</vt:lpstr>
      <vt:lpstr>Problem 3c: Chicken Rice</vt:lpstr>
      <vt:lpstr>Problem 3c: Chicken Rice</vt:lpstr>
      <vt:lpstr>Problem 3c: Chicken Rice</vt:lpstr>
      <vt:lpstr>Problem 3c: Chicken Rice</vt:lpstr>
      <vt:lpstr>Problem 3c: Chicken Rice</vt:lpstr>
      <vt:lpstr>Problem 3c: Chicken Rice</vt:lpstr>
      <vt:lpstr>Problem 3c: Chicken Rice -  Better solution??</vt:lpstr>
      <vt:lpstr>Problem 4: Economic Research</vt:lpstr>
      <vt:lpstr>Problem 4: Economic Research </vt:lpstr>
      <vt:lpstr>Problem 4: Example </vt:lpstr>
      <vt:lpstr>Problem 4: Example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4: Economic Research</vt:lpstr>
      <vt:lpstr>Problem 4: Economic Research</vt:lpstr>
      <vt:lpstr>Problem 4: Economic Research</vt:lpstr>
      <vt:lpstr>Problem 4: Economic Research</vt:lpstr>
      <vt:lpstr>Problem 4: Economic Research</vt:lpstr>
      <vt:lpstr>Problem 4: Economic Research</vt:lpstr>
      <vt:lpstr>Problem 4: Economic Research</vt:lpstr>
      <vt:lpstr>Problem 4: Economic Research </vt:lpstr>
      <vt:lpstr>Problem 4: Economic Research </vt:lpstr>
      <vt:lpstr>Problem 4: Economic Research </vt:lpstr>
      <vt:lpstr>Problem 4: Economic Research </vt:lpstr>
      <vt:lpstr>Problem 4: Economic Research </vt:lpstr>
      <vt:lpstr>Problem 4: Economic Research </vt:lpstr>
      <vt:lpstr>Problem 5: Height of Binary Tree after Removal Queries</vt:lpstr>
      <vt:lpstr>Problem 5: Height of Binary Tree after Removal Queries</vt:lpstr>
      <vt:lpstr>Problem 5 Solution</vt:lpstr>
      <vt:lpstr>Problem 5 Solution</vt:lpstr>
      <vt:lpstr>Problem 5 Solution</vt:lpstr>
      <vt:lpstr>Problem 5 Solution</vt:lpstr>
      <vt:lpstr>Problem 5 Solution</vt:lpstr>
      <vt:lpstr>Problem 5 Solution</vt:lpstr>
      <vt:lpstr>Problem 5 Solution</vt:lpstr>
      <vt:lpstr>Problem 5 Solution</vt:lpstr>
      <vt:lpstr>Problem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4</dc:title>
  <dc:creator>dell</dc:creator>
  <cp:lastModifiedBy>Xiao Yan</cp:lastModifiedBy>
  <cp:revision>3</cp:revision>
  <dcterms:modified xsi:type="dcterms:W3CDTF">2023-02-15T13:34:08Z</dcterms:modified>
</cp:coreProperties>
</file>