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513" r:id="rId3"/>
    <p:sldId id="522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06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308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91557" autoAdjust="0"/>
  </p:normalViewPr>
  <p:slideViewPr>
    <p:cSldViewPr snapToGrid="0">
      <p:cViewPr varScale="1">
        <p:scale>
          <a:sx n="95" d="100"/>
          <a:sy n="95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10/11/22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0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3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0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2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6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6233719"/>
            <a:ext cx="486562" cy="486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aanrHmK6Geu3scZbeLh6wx" TargetMode="Externa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1136" y="6209466"/>
            <a:ext cx="55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https://app.sli.do/event/aanrHmK6Geu3scZbeLh6wx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113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i="1" dirty="0"/>
              <a:t>D</a:t>
            </a:r>
            <a:r>
              <a:rPr lang="en-US" dirty="0"/>
              <a:t> flip-flops, design the circuit based on the state table below. (</a:t>
            </a:r>
            <a:r>
              <a:rPr lang="en-US" dirty="0">
                <a:solidFill>
                  <a:srgbClr val="006600"/>
                </a:solidFill>
              </a:rPr>
              <a:t>Exercise:</a:t>
            </a:r>
            <a:r>
              <a:rPr lang="en-US" dirty="0"/>
              <a:t> Design it using </a:t>
            </a:r>
            <a:r>
              <a:rPr lang="en-US" i="1" dirty="0"/>
              <a:t>JK</a:t>
            </a:r>
            <a:r>
              <a:rPr lang="en-US" dirty="0"/>
              <a:t> flip-flops.)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2481021"/>
            <a:ext cx="4876800" cy="3279775"/>
            <a:chOff x="1534" y="1877"/>
            <a:chExt cx="2435" cy="1637"/>
          </a:xfrm>
        </p:grpSpPr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204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Determine expressions for flip-flop inputs and the circuit output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609600" y="2300724"/>
            <a:ext cx="3865563" cy="2598738"/>
            <a:chOff x="1534" y="1877"/>
            <a:chExt cx="2435" cy="1637"/>
          </a:xfrm>
        </p:grpSpPr>
        <p:graphicFrame>
          <p:nvGraphicFramePr>
            <p:cNvPr id="110" name="Object 12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2150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914400" y="4967724"/>
            <a:ext cx="297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i="1"/>
              <a:t>DA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m(2,4,5,6)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DB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m(1,3,5,6)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y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m(1,5)</a:t>
            </a:r>
          </a:p>
        </p:txBody>
      </p:sp>
      <p:grpSp>
        <p:nvGrpSpPr>
          <p:cNvPr id="185" name="Group 90"/>
          <p:cNvGrpSpPr>
            <a:grpSpLocks/>
          </p:cNvGrpSpPr>
          <p:nvPr/>
        </p:nvGrpSpPr>
        <p:grpSpPr bwMode="auto">
          <a:xfrm>
            <a:off x="6934200" y="2681724"/>
            <a:ext cx="1828800" cy="3079750"/>
            <a:chOff x="4368" y="1536"/>
            <a:chExt cx="1152" cy="1940"/>
          </a:xfrm>
        </p:grpSpPr>
        <p:sp>
          <p:nvSpPr>
            <p:cNvPr id="186" name="Text Box 87"/>
            <p:cNvSpPr txBox="1">
              <a:spLocks noChangeArrowheads="1"/>
            </p:cNvSpPr>
            <p:nvPr/>
          </p:nvSpPr>
          <p:spPr bwMode="auto">
            <a:xfrm>
              <a:off x="4392" y="1536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DA = A∙B' + B∙x'</a:t>
              </a: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4368" y="2352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DB = A'∙x + B'∙x + A∙B∙x'</a:t>
              </a:r>
            </a:p>
          </p:txBody>
        </p:sp>
        <p:sp>
          <p:nvSpPr>
            <p:cNvPr id="188" name="Text Box 89"/>
            <p:cNvSpPr txBox="1">
              <a:spLocks noChangeArrowheads="1"/>
            </p:cNvSpPr>
            <p:nvPr/>
          </p:nvSpPr>
          <p:spPr bwMode="auto">
            <a:xfrm>
              <a:off x="4584" y="32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y = B'∙x 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48200" y="2072124"/>
            <a:ext cx="2189163" cy="4237038"/>
            <a:chOff x="4648200" y="2072124"/>
            <a:chExt cx="2189163" cy="4237038"/>
          </a:xfrm>
        </p:grpSpPr>
        <p:grpSp>
          <p:nvGrpSpPr>
            <p:cNvPr id="88" name="Group 87"/>
            <p:cNvGrpSpPr/>
            <p:nvPr/>
          </p:nvGrpSpPr>
          <p:grpSpPr>
            <a:xfrm>
              <a:off x="4648200" y="2072124"/>
              <a:ext cx="2189163" cy="1493838"/>
              <a:chOff x="4648200" y="2072124"/>
              <a:chExt cx="2189163" cy="1493838"/>
            </a:xfrm>
          </p:grpSpPr>
          <p:grpSp>
            <p:nvGrpSpPr>
              <p:cNvPr id="226" name="Group 19"/>
              <p:cNvGrpSpPr>
                <a:grpSpLocks/>
              </p:cNvGrpSpPr>
              <p:nvPr/>
            </p:nvGrpSpPr>
            <p:grpSpPr bwMode="auto">
              <a:xfrm>
                <a:off x="4648200" y="2072124"/>
                <a:ext cx="2189163" cy="1493838"/>
                <a:chOff x="3600" y="1344"/>
                <a:chExt cx="1379" cy="941"/>
              </a:xfrm>
            </p:grpSpPr>
            <p:sp>
              <p:nvSpPr>
                <p:cNvPr id="231" name="Rectangle 20"/>
                <p:cNvSpPr>
                  <a:spLocks noChangeArrowheads="1"/>
                </p:cNvSpPr>
                <p:nvPr/>
              </p:nvSpPr>
              <p:spPr bwMode="auto">
                <a:xfrm>
                  <a:off x="4014" y="1680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1"/>
                <p:cNvSpPr>
                  <a:spLocks noChangeShapeType="1"/>
                </p:cNvSpPr>
                <p:nvPr/>
              </p:nvSpPr>
              <p:spPr bwMode="auto">
                <a:xfrm>
                  <a:off x="4019" y="187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22"/>
                <p:cNvSpPr>
                  <a:spLocks noChangeShapeType="1"/>
                </p:cNvSpPr>
                <p:nvPr/>
              </p:nvSpPr>
              <p:spPr bwMode="auto">
                <a:xfrm>
                  <a:off x="425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600" y="1869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5" name="AutoShape 24"/>
                <p:cNvSpPr>
                  <a:spLocks/>
                </p:cNvSpPr>
                <p:nvPr/>
              </p:nvSpPr>
              <p:spPr bwMode="auto">
                <a:xfrm>
                  <a:off x="3827" y="1824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AutoShape 25"/>
                <p:cNvSpPr>
                  <a:spLocks/>
                </p:cNvSpPr>
                <p:nvPr/>
              </p:nvSpPr>
              <p:spPr bwMode="auto">
                <a:xfrm rot="5400000" flipV="1">
                  <a:off x="4715" y="127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95" y="1344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27" y="1680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3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019" y="1536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40" name="AutoShape 29"/>
                <p:cNvSpPr>
                  <a:spLocks/>
                </p:cNvSpPr>
                <p:nvPr/>
              </p:nvSpPr>
              <p:spPr bwMode="auto">
                <a:xfrm rot="-5400000">
                  <a:off x="4475" y="189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55" y="2112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3766" y="1457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74" y="1494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92" y="1393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6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6" name="Line 35"/>
                <p:cNvSpPr>
                  <a:spLocks noChangeShapeType="1"/>
                </p:cNvSpPr>
                <p:nvPr/>
              </p:nvSpPr>
              <p:spPr bwMode="auto">
                <a:xfrm>
                  <a:off x="449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36"/>
                <p:cNvSpPr>
                  <a:spLocks noChangeShapeType="1"/>
                </p:cNvSpPr>
                <p:nvPr/>
              </p:nvSpPr>
              <p:spPr bwMode="auto">
                <a:xfrm>
                  <a:off x="473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0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78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1</a:t>
                  </a:r>
                </a:p>
              </p:txBody>
            </p:sp>
            <p:sp>
              <p:nvSpPr>
                <p:cNvPr id="25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787" y="168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51" name="AutoShape 40"/>
                <p:cNvSpPr>
                  <a:spLocks noChangeArrowheads="1"/>
                </p:cNvSpPr>
                <p:nvPr/>
              </p:nvSpPr>
              <p:spPr bwMode="auto">
                <a:xfrm>
                  <a:off x="4800" y="1702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4198" y="1762"/>
                  <a:ext cx="127" cy="391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" name="Text Box 100"/>
              <p:cNvSpPr txBox="1">
                <a:spLocks noChangeArrowheads="1"/>
              </p:cNvSpPr>
              <p:nvPr/>
            </p:nvSpPr>
            <p:spPr bwMode="auto">
              <a:xfrm>
                <a:off x="5385164" y="259417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8" name="Text Box 100"/>
              <p:cNvSpPr txBox="1">
                <a:spLocks noChangeArrowheads="1"/>
              </p:cNvSpPr>
              <p:nvPr/>
            </p:nvSpPr>
            <p:spPr bwMode="auto">
              <a:xfrm>
                <a:off x="5762222" y="261431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9" name="Text Box 100"/>
              <p:cNvSpPr txBox="1">
                <a:spLocks noChangeArrowheads="1"/>
              </p:cNvSpPr>
              <p:nvPr/>
            </p:nvSpPr>
            <p:spPr bwMode="auto">
              <a:xfrm>
                <a:off x="6126578" y="261431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30" name="Text Box 100"/>
              <p:cNvSpPr txBox="1">
                <a:spLocks noChangeArrowheads="1"/>
              </p:cNvSpPr>
              <p:nvPr/>
            </p:nvSpPr>
            <p:spPr bwMode="auto">
              <a:xfrm>
                <a:off x="6141244" y="290238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48200" y="3443724"/>
              <a:ext cx="2189163" cy="1493838"/>
              <a:chOff x="4648200" y="3443724"/>
              <a:chExt cx="2189163" cy="1493838"/>
            </a:xfrm>
          </p:grpSpPr>
          <p:grpSp>
            <p:nvGrpSpPr>
              <p:cNvPr id="198" name="Group 42"/>
              <p:cNvGrpSpPr>
                <a:grpSpLocks/>
              </p:cNvGrpSpPr>
              <p:nvPr/>
            </p:nvGrpSpPr>
            <p:grpSpPr bwMode="auto">
              <a:xfrm>
                <a:off x="4648200" y="3443724"/>
                <a:ext cx="2189163" cy="1493838"/>
                <a:chOff x="3264" y="2208"/>
                <a:chExt cx="1379" cy="941"/>
              </a:xfrm>
            </p:grpSpPr>
            <p:sp>
              <p:nvSpPr>
                <p:cNvPr id="203" name="Rectangle 43"/>
                <p:cNvSpPr>
                  <a:spLocks noChangeArrowheads="1"/>
                </p:cNvSpPr>
                <p:nvPr/>
              </p:nvSpPr>
              <p:spPr bwMode="auto">
                <a:xfrm>
                  <a:off x="3678" y="2544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44"/>
                <p:cNvSpPr>
                  <a:spLocks noChangeShapeType="1"/>
                </p:cNvSpPr>
                <p:nvPr/>
              </p:nvSpPr>
              <p:spPr bwMode="auto">
                <a:xfrm>
                  <a:off x="3683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45"/>
                <p:cNvSpPr>
                  <a:spLocks noChangeShapeType="1"/>
                </p:cNvSpPr>
                <p:nvPr/>
              </p:nvSpPr>
              <p:spPr bwMode="auto">
                <a:xfrm>
                  <a:off x="392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64" y="2733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7" name="AutoShape 47"/>
                <p:cNvSpPr>
                  <a:spLocks/>
                </p:cNvSpPr>
                <p:nvPr/>
              </p:nvSpPr>
              <p:spPr bwMode="auto">
                <a:xfrm>
                  <a:off x="3491" y="2688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AutoShape 48"/>
                <p:cNvSpPr>
                  <a:spLocks/>
                </p:cNvSpPr>
                <p:nvPr/>
              </p:nvSpPr>
              <p:spPr bwMode="auto">
                <a:xfrm rot="5400000" flipV="1">
                  <a:off x="4379" y="213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259" y="220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491" y="2544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1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683" y="2400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12" name="AutoShape 52"/>
                <p:cNvSpPr>
                  <a:spLocks/>
                </p:cNvSpPr>
                <p:nvPr/>
              </p:nvSpPr>
              <p:spPr bwMode="auto">
                <a:xfrm rot="-5400000">
                  <a:off x="4139" y="276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9" y="2976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232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338" y="2358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56" y="225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936" y="254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8" name="Line 58"/>
                <p:cNvSpPr>
                  <a:spLocks noChangeShapeType="1"/>
                </p:cNvSpPr>
                <p:nvPr/>
              </p:nvSpPr>
              <p:spPr bwMode="auto">
                <a:xfrm>
                  <a:off x="416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59"/>
                <p:cNvSpPr>
                  <a:spLocks noChangeShapeType="1"/>
                </p:cNvSpPr>
                <p:nvPr/>
              </p:nvSpPr>
              <p:spPr bwMode="auto">
                <a:xfrm>
                  <a:off x="440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936" y="273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51" y="273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76" y="254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50" y="2566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64"/>
                <p:cNvSpPr>
                  <a:spLocks noChangeArrowheads="1"/>
                </p:cNvSpPr>
                <p:nvPr/>
              </p:nvSpPr>
              <p:spPr bwMode="auto">
                <a:xfrm rot="5400000">
                  <a:off x="4107" y="2452"/>
                  <a:ext cx="127" cy="391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4464" y="2724"/>
                  <a:ext cx="14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Text Box 100"/>
              <p:cNvSpPr txBox="1">
                <a:spLocks noChangeArrowheads="1"/>
              </p:cNvSpPr>
              <p:nvPr/>
            </p:nvSpPr>
            <p:spPr bwMode="auto">
              <a:xfrm>
                <a:off x="5368927" y="427075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0" name="Text Box 100"/>
              <p:cNvSpPr txBox="1">
                <a:spLocks noChangeArrowheads="1"/>
              </p:cNvSpPr>
              <p:nvPr/>
            </p:nvSpPr>
            <p:spPr bwMode="auto">
              <a:xfrm>
                <a:off x="5372101" y="40072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1" name="Text Box 100"/>
              <p:cNvSpPr txBox="1">
                <a:spLocks noChangeArrowheads="1"/>
              </p:cNvSpPr>
              <p:nvPr/>
            </p:nvSpPr>
            <p:spPr bwMode="auto">
              <a:xfrm>
                <a:off x="6123782" y="429309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2" name="Text Box 100"/>
              <p:cNvSpPr txBox="1">
                <a:spLocks noChangeArrowheads="1"/>
              </p:cNvSpPr>
              <p:nvPr/>
            </p:nvSpPr>
            <p:spPr bwMode="auto">
              <a:xfrm>
                <a:off x="6515100" y="398029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648200" y="4815324"/>
              <a:ext cx="2189163" cy="1493838"/>
              <a:chOff x="4648200" y="4815324"/>
              <a:chExt cx="2189163" cy="1493838"/>
            </a:xfrm>
          </p:grpSpPr>
          <p:grpSp>
            <p:nvGrpSpPr>
              <p:cNvPr id="91" name="Group 66"/>
              <p:cNvGrpSpPr>
                <a:grpSpLocks/>
              </p:cNvGrpSpPr>
              <p:nvPr/>
            </p:nvGrpSpPr>
            <p:grpSpPr bwMode="auto">
              <a:xfrm>
                <a:off x="4648200" y="4815324"/>
                <a:ext cx="2189163" cy="1493838"/>
                <a:chOff x="3312" y="3072"/>
                <a:chExt cx="1379" cy="941"/>
              </a:xfrm>
            </p:grpSpPr>
            <p:sp>
              <p:nvSpPr>
                <p:cNvPr id="98" name="Rectangle 67"/>
                <p:cNvSpPr>
                  <a:spLocks noChangeArrowheads="1"/>
                </p:cNvSpPr>
                <p:nvPr/>
              </p:nvSpPr>
              <p:spPr bwMode="auto">
                <a:xfrm>
                  <a:off x="3726" y="3408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68"/>
                <p:cNvSpPr>
                  <a:spLocks noChangeShapeType="1"/>
                </p:cNvSpPr>
                <p:nvPr/>
              </p:nvSpPr>
              <p:spPr bwMode="auto">
                <a:xfrm>
                  <a:off x="3731" y="360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69"/>
                <p:cNvSpPr>
                  <a:spLocks noChangeShapeType="1"/>
                </p:cNvSpPr>
                <p:nvPr/>
              </p:nvSpPr>
              <p:spPr bwMode="auto">
                <a:xfrm>
                  <a:off x="397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312" y="3597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AutoShape 71"/>
                <p:cNvSpPr>
                  <a:spLocks/>
                </p:cNvSpPr>
                <p:nvPr/>
              </p:nvSpPr>
              <p:spPr bwMode="auto">
                <a:xfrm>
                  <a:off x="3539" y="3552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AutoShape 72"/>
                <p:cNvSpPr>
                  <a:spLocks/>
                </p:cNvSpPr>
                <p:nvPr/>
              </p:nvSpPr>
              <p:spPr bwMode="auto">
                <a:xfrm rot="5400000" flipV="1">
                  <a:off x="4427" y="300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07" y="307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0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539" y="3408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10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31" y="3264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07" name="AutoShape 76"/>
                <p:cNvSpPr>
                  <a:spLocks/>
                </p:cNvSpPr>
                <p:nvPr/>
              </p:nvSpPr>
              <p:spPr bwMode="auto">
                <a:xfrm rot="-5400000">
                  <a:off x="4187" y="362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067" y="384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0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3478" y="318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6" y="322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504" y="312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8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94" name="Line 82"/>
                <p:cNvSpPr>
                  <a:spLocks noChangeShapeType="1"/>
                </p:cNvSpPr>
                <p:nvPr/>
              </p:nvSpPr>
              <p:spPr bwMode="auto">
                <a:xfrm>
                  <a:off x="421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83"/>
                <p:cNvSpPr>
                  <a:spLocks noChangeShapeType="1"/>
                </p:cNvSpPr>
                <p:nvPr/>
              </p:nvSpPr>
              <p:spPr bwMode="auto">
                <a:xfrm>
                  <a:off x="445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84" y="360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97" name="AutoShape 85"/>
                <p:cNvSpPr>
                  <a:spLocks noChangeArrowheads="1"/>
                </p:cNvSpPr>
                <p:nvPr/>
              </p:nvSpPr>
              <p:spPr bwMode="auto">
                <a:xfrm>
                  <a:off x="3998" y="3430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Text Box 100"/>
              <p:cNvSpPr txBox="1">
                <a:spLocks noChangeArrowheads="1"/>
              </p:cNvSpPr>
              <p:nvPr/>
            </p:nvSpPr>
            <p:spPr bwMode="auto">
              <a:xfrm>
                <a:off x="5351464" y="533602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3" name="Text Box 100"/>
              <p:cNvSpPr txBox="1">
                <a:spLocks noChangeArrowheads="1"/>
              </p:cNvSpPr>
              <p:nvPr/>
            </p:nvSpPr>
            <p:spPr bwMode="auto">
              <a:xfrm>
                <a:off x="5355030" y="564082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4" name="Text Box 100"/>
              <p:cNvSpPr txBox="1">
                <a:spLocks noChangeArrowheads="1"/>
              </p:cNvSpPr>
              <p:nvPr/>
            </p:nvSpPr>
            <p:spPr bwMode="auto">
              <a:xfrm>
                <a:off x="6108700" y="53423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5" name="Text Box 100"/>
              <p:cNvSpPr txBox="1">
                <a:spLocks noChangeArrowheads="1"/>
              </p:cNvSpPr>
              <p:nvPr/>
            </p:nvSpPr>
            <p:spPr bwMode="auto">
              <a:xfrm>
                <a:off x="6113384" y="56471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6" name="Text Box 100"/>
              <p:cNvSpPr txBox="1">
                <a:spLocks noChangeArrowheads="1"/>
              </p:cNvSpPr>
              <p:nvPr/>
            </p:nvSpPr>
            <p:spPr bwMode="auto">
              <a:xfrm>
                <a:off x="6502350" y="533245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7" name="Text Box 100"/>
              <p:cNvSpPr txBox="1">
                <a:spLocks noChangeArrowheads="1"/>
              </p:cNvSpPr>
              <p:nvPr/>
            </p:nvSpPr>
            <p:spPr bwMode="auto">
              <a:xfrm>
                <a:off x="6505916" y="563699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57200" y="1338262"/>
            <a:ext cx="8229600" cy="5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logic diagram:</a:t>
            </a:r>
          </a:p>
        </p:txBody>
      </p:sp>
      <p:grpSp>
        <p:nvGrpSpPr>
          <p:cNvPr id="88" name="Group 189"/>
          <p:cNvGrpSpPr>
            <a:grpSpLocks/>
          </p:cNvGrpSpPr>
          <p:nvPr/>
        </p:nvGrpSpPr>
        <p:grpSpPr bwMode="auto">
          <a:xfrm>
            <a:off x="1676400" y="1828800"/>
            <a:ext cx="4953000" cy="1371600"/>
            <a:chOff x="1056" y="1152"/>
            <a:chExt cx="3120" cy="864"/>
          </a:xfrm>
        </p:grpSpPr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1056" y="1152"/>
              <a:ext cx="187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0000CC"/>
                  </a:solidFill>
                </a:rPr>
                <a:t>DA</a:t>
              </a:r>
              <a:r>
                <a:rPr lang="en-GB" b="1">
                  <a:solidFill>
                    <a:srgbClr val="00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0000CC"/>
                  </a:solidFill>
                </a:rPr>
                <a:t>A∙B' + 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9900CC"/>
                  </a:solidFill>
                </a:rPr>
                <a:t>DB</a:t>
              </a:r>
              <a:r>
                <a:rPr lang="en-GB" b="1">
                  <a:solidFill>
                    <a:srgbClr val="99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9900CC"/>
                  </a:solidFill>
                </a:rPr>
                <a:t>A'</a:t>
              </a:r>
              <a:r>
                <a:rPr lang="en-GB" b="1" i="1">
                  <a:solidFill>
                    <a:srgbClr val="9900CC"/>
                  </a:solidFill>
                  <a:sym typeface="Symbol" pitchFamily="18" charset="2"/>
                </a:rPr>
                <a:t>∙</a:t>
              </a:r>
              <a:r>
                <a:rPr lang="en-GB" b="1" i="1">
                  <a:solidFill>
                    <a:srgbClr val="9900CC"/>
                  </a:solidFill>
                </a:rPr>
                <a:t>x + B'∙x + A.B∙x'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/>
                <a:t>y</a:t>
              </a:r>
              <a:r>
                <a:rPr lang="en-GB" b="1"/>
                <a:t> = </a:t>
              </a:r>
              <a:r>
                <a:rPr lang="en-GB" b="1" i="1"/>
                <a:t>B'∙x </a:t>
              </a:r>
            </a:p>
          </p:txBody>
        </p:sp>
        <p:sp>
          <p:nvSpPr>
            <p:cNvPr id="90" name="Freeform 188"/>
            <p:cNvSpPr>
              <a:spLocks/>
            </p:cNvSpPr>
            <p:nvPr/>
          </p:nvSpPr>
          <p:spPr bwMode="auto">
            <a:xfrm>
              <a:off x="2304" y="1216"/>
              <a:ext cx="1872" cy="800"/>
            </a:xfrm>
            <a:custGeom>
              <a:avLst/>
              <a:gdLst>
                <a:gd name="T0" fmla="*/ 0 w 1872"/>
                <a:gd name="T1" fmla="*/ 32 h 800"/>
                <a:gd name="T2" fmla="*/ 528 w 1872"/>
                <a:gd name="T3" fmla="*/ 32 h 800"/>
                <a:gd name="T4" fmla="*/ 1296 w 1872"/>
                <a:gd name="T5" fmla="*/ 224 h 800"/>
                <a:gd name="T6" fmla="*/ 1728 w 1872"/>
                <a:gd name="T7" fmla="*/ 560 h 800"/>
                <a:gd name="T8" fmla="*/ 1872 w 1872"/>
                <a:gd name="T9" fmla="*/ 800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800"/>
                <a:gd name="T17" fmla="*/ 1872 w 1872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800">
                  <a:moveTo>
                    <a:pt x="0" y="32"/>
                  </a:moveTo>
                  <a:cubicBezTo>
                    <a:pt x="156" y="16"/>
                    <a:pt x="312" y="0"/>
                    <a:pt x="528" y="32"/>
                  </a:cubicBezTo>
                  <a:cubicBezTo>
                    <a:pt x="744" y="64"/>
                    <a:pt x="1096" y="136"/>
                    <a:pt x="1296" y="224"/>
                  </a:cubicBezTo>
                  <a:cubicBezTo>
                    <a:pt x="1496" y="312"/>
                    <a:pt x="1632" y="464"/>
                    <a:pt x="1728" y="560"/>
                  </a:cubicBezTo>
                  <a:cubicBezTo>
                    <a:pt x="1824" y="656"/>
                    <a:pt x="1848" y="728"/>
                    <a:pt x="1872" y="80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14"/>
          <p:cNvGrpSpPr>
            <a:grpSpLocks/>
          </p:cNvGrpSpPr>
          <p:nvPr/>
        </p:nvGrpSpPr>
        <p:grpSpPr bwMode="auto">
          <a:xfrm>
            <a:off x="2133600" y="2590800"/>
            <a:ext cx="5927725" cy="3429000"/>
            <a:chOff x="2133600" y="2590800"/>
            <a:chExt cx="5927725" cy="3429000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2133600" y="2590800"/>
              <a:ext cx="5927725" cy="3429000"/>
              <a:chOff x="960" y="1536"/>
              <a:chExt cx="3734" cy="2160"/>
            </a:xfrm>
          </p:grpSpPr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1998" y="171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3120" y="1872"/>
                <a:ext cx="275" cy="218"/>
                <a:chOff x="6768" y="11808"/>
                <a:chExt cx="1008" cy="792"/>
              </a:xfrm>
            </p:grpSpPr>
            <p:sp>
              <p:nvSpPr>
                <p:cNvPr id="273" name="Freeform 8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9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9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2"/>
              <p:cNvGrpSpPr>
                <a:grpSpLocks/>
              </p:cNvGrpSpPr>
              <p:nvPr/>
            </p:nvGrpSpPr>
            <p:grpSpPr bwMode="auto">
              <a:xfrm>
                <a:off x="3120" y="2784"/>
                <a:ext cx="275" cy="218"/>
                <a:chOff x="6768" y="11808"/>
                <a:chExt cx="1008" cy="792"/>
              </a:xfrm>
            </p:grpSpPr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9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AutoShape 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99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10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101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0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 flipH="1">
                <a:off x="2112" y="211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 flipV="1">
                <a:off x="2112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 flipV="1">
                <a:off x="2016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1872" y="182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6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1872" y="292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1296" y="302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17"/>
              <p:cNvSpPr>
                <a:spLocks noChangeArrowheads="1"/>
              </p:cNvSpPr>
              <p:nvPr/>
            </p:nvSpPr>
            <p:spPr bwMode="auto">
              <a:xfrm>
                <a:off x="4305" y="228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18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19"/>
              <p:cNvSpPr>
                <a:spLocks noChangeArrowheads="1"/>
              </p:cNvSpPr>
              <p:nvPr/>
            </p:nvSpPr>
            <p:spPr bwMode="auto">
              <a:xfrm>
                <a:off x="2720" y="29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20"/>
              <p:cNvSpPr>
                <a:spLocks noChangeArrowheads="1"/>
              </p:cNvSpPr>
              <p:nvPr/>
            </p:nvSpPr>
            <p:spPr bwMode="auto">
              <a:xfrm>
                <a:off x="1706" y="219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21"/>
              <p:cNvSpPr>
                <a:spLocks noChangeArrowheads="1"/>
              </p:cNvSpPr>
              <p:nvPr/>
            </p:nvSpPr>
            <p:spPr bwMode="auto">
              <a:xfrm>
                <a:off x="1275" y="271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928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1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112" y="2544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40"/>
              <p:cNvSpPr>
                <a:spLocks noChangeArrowheads="1"/>
              </p:cNvSpPr>
              <p:nvPr/>
            </p:nvSpPr>
            <p:spPr bwMode="auto">
              <a:xfrm>
                <a:off x="4305" y="286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41"/>
              <p:cNvSpPr>
                <a:spLocks noChangeArrowheads="1"/>
              </p:cNvSpPr>
              <p:nvPr/>
            </p:nvSpPr>
            <p:spPr bwMode="auto">
              <a:xfrm>
                <a:off x="3576" y="305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42"/>
              <p:cNvSpPr>
                <a:spLocks noChangeArrowheads="1"/>
              </p:cNvSpPr>
              <p:nvPr/>
            </p:nvSpPr>
            <p:spPr bwMode="auto">
              <a:xfrm>
                <a:off x="2096" y="252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832" y="1920"/>
                <a:ext cx="3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4320" y="230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016" y="1536"/>
                <a:ext cx="23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57"/>
              <p:cNvSpPr>
                <a:spLocks noChangeArrowheads="1"/>
              </p:cNvSpPr>
              <p:nvPr/>
            </p:nvSpPr>
            <p:spPr bwMode="auto">
              <a:xfrm>
                <a:off x="4305" y="32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60"/>
              <p:cNvSpPr>
                <a:spLocks noChangeArrowheads="1"/>
              </p:cNvSpPr>
              <p:nvPr/>
            </p:nvSpPr>
            <p:spPr bwMode="auto">
              <a:xfrm>
                <a:off x="4305" y="195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161"/>
              <p:cNvGrpSpPr>
                <a:grpSpLocks/>
              </p:cNvGrpSpPr>
              <p:nvPr/>
            </p:nvGrpSpPr>
            <p:grpSpPr bwMode="auto">
              <a:xfrm>
                <a:off x="3792" y="1872"/>
                <a:ext cx="435" cy="525"/>
                <a:chOff x="4656" y="1775"/>
                <a:chExt cx="435" cy="525"/>
              </a:xfrm>
            </p:grpSpPr>
            <p:sp>
              <p:nvSpPr>
                <p:cNvPr id="2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5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7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3792" y="2784"/>
                <a:ext cx="435" cy="525"/>
                <a:chOff x="4656" y="1775"/>
                <a:chExt cx="435" cy="525"/>
              </a:xfrm>
            </p:grpSpPr>
            <p:sp>
              <p:nvSpPr>
                <p:cNvPr id="25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2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173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74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75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76"/>
              <p:cNvSpPr txBox="1">
                <a:spLocks noChangeArrowheads="1"/>
              </p:cNvSpPr>
              <p:nvPr/>
            </p:nvSpPr>
            <p:spPr bwMode="auto">
              <a:xfrm>
                <a:off x="4476" y="188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48" name="Text Box 177"/>
              <p:cNvSpPr txBox="1">
                <a:spLocks noChangeArrowheads="1"/>
              </p:cNvSpPr>
              <p:nvPr/>
            </p:nvSpPr>
            <p:spPr bwMode="auto">
              <a:xfrm>
                <a:off x="4470" y="2198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49" name="Text Box 178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50" name="Text Box 179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51" name="Text Box 180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52" name="Text Box 181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53" name="Group 182"/>
              <p:cNvGrpSpPr>
                <a:grpSpLocks/>
              </p:cNvGrpSpPr>
              <p:nvPr/>
            </p:nvGrpSpPr>
            <p:grpSpPr bwMode="auto">
              <a:xfrm>
                <a:off x="1392" y="2129"/>
                <a:ext cx="185" cy="144"/>
                <a:chOff x="3648" y="2544"/>
                <a:chExt cx="233" cy="185"/>
              </a:xfrm>
            </p:grpSpPr>
            <p:sp>
              <p:nvSpPr>
                <p:cNvPr id="256" name="AutoShape 183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Oval 184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Text Box 18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sp>
            <p:nvSpPr>
              <p:cNvPr id="255" name="Oval 186"/>
              <p:cNvSpPr>
                <a:spLocks noChangeArrowheads="1"/>
              </p:cNvSpPr>
              <p:nvPr/>
            </p:nvSpPr>
            <p:spPr bwMode="auto">
              <a:xfrm>
                <a:off x="1279" y="219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39000" y="37671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7235825" y="52244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6939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828800" y="4876800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5029200" y="4876800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524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711480" imgH="966240" progId="Word.Document.8">
                    <p:embed/>
                  </p:oleObj>
                </mc:Choice>
                <mc:Fallback>
                  <p:oleObj name="Document" r:id="rId3" imgW="6711480" imgH="966240" progId="Word.Document.8">
                    <p:embed/>
                    <p:pic>
                      <p:nvPicPr>
                        <p:cNvPr id="2253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7010400" y="4800600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inputs.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914400" y="35194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SA = B∙x</a:t>
            </a: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7239000" y="3519487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RA = C∙x'</a:t>
            </a: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609600" y="5805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SB = A'∙B'∙x</a:t>
            </a:r>
          </a:p>
        </p:txBody>
      </p:sp>
      <p:sp>
        <p:nvSpPr>
          <p:cNvPr id="22" name="Text Box 122"/>
          <p:cNvSpPr txBox="1">
            <a:spLocks noChangeArrowheads="1"/>
          </p:cNvSpPr>
          <p:nvPr/>
        </p:nvSpPr>
        <p:spPr bwMode="auto">
          <a:xfrm>
            <a:off x="6781800" y="5805487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RB = B∙C + B∙x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09600" y="1919287"/>
            <a:ext cx="8077200" cy="4237038"/>
            <a:chOff x="609600" y="1919287"/>
            <a:chExt cx="8077200" cy="4237038"/>
          </a:xfrm>
        </p:grpSpPr>
        <p:sp>
          <p:nvSpPr>
            <p:cNvPr id="174" name="Line 90"/>
            <p:cNvSpPr>
              <a:spLocks noChangeShapeType="1"/>
            </p:cNvSpPr>
            <p:nvPr/>
          </p:nvSpPr>
          <p:spPr bwMode="auto">
            <a:xfrm>
              <a:off x="609600" y="4052887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133600" y="1919287"/>
              <a:ext cx="2514600" cy="2103438"/>
              <a:chOff x="2133600" y="1919287"/>
              <a:chExt cx="2514600" cy="2103438"/>
            </a:xfrm>
          </p:grpSpPr>
          <p:grpSp>
            <p:nvGrpSpPr>
              <p:cNvPr id="296" name="Group 22"/>
              <p:cNvGrpSpPr>
                <a:grpSpLocks/>
              </p:cNvGrpSpPr>
              <p:nvPr/>
            </p:nvGrpSpPr>
            <p:grpSpPr bwMode="auto">
              <a:xfrm>
                <a:off x="2133600" y="1919287"/>
                <a:ext cx="2514600" cy="2103438"/>
                <a:chOff x="1776" y="1248"/>
                <a:chExt cx="1584" cy="1325"/>
              </a:xfrm>
            </p:grpSpPr>
            <p:sp>
              <p:nvSpPr>
                <p:cNvPr id="3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24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6" name="AutoShape 27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AutoShape 28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/>
                    <a:t>00    01   11    10</a:t>
                  </a:r>
                </a:p>
              </p:txBody>
            </p:sp>
            <p:sp>
              <p:nvSpPr>
                <p:cNvPr id="311" name="AutoShape 32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68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7" name="Line 38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39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4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1" name="Line 42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43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AutoShape 44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4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68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AutoShape 54"/>
                <p:cNvSpPr>
                  <a:spLocks noChangeArrowheads="1"/>
                </p:cNvSpPr>
                <p:nvPr/>
              </p:nvSpPr>
              <p:spPr bwMode="auto">
                <a:xfrm>
                  <a:off x="2474" y="1793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581399" y="245983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944938" y="246354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2836862" y="274962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27413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1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337387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76800" y="1919287"/>
              <a:ext cx="2514600" cy="2103438"/>
              <a:chOff x="4876800" y="1919287"/>
              <a:chExt cx="2514600" cy="2103438"/>
            </a:xfrm>
          </p:grpSpPr>
          <p:grpSp>
            <p:nvGrpSpPr>
              <p:cNvPr id="258" name="Group 56"/>
              <p:cNvGrpSpPr>
                <a:grpSpLocks/>
              </p:cNvGrpSpPr>
              <p:nvPr/>
            </p:nvGrpSpPr>
            <p:grpSpPr bwMode="auto">
              <a:xfrm>
                <a:off x="4876800" y="1919287"/>
                <a:ext cx="2514600" cy="2103438"/>
                <a:chOff x="3312" y="1248"/>
                <a:chExt cx="1584" cy="1325"/>
              </a:xfrm>
            </p:grpSpPr>
            <p:sp>
              <p:nvSpPr>
                <p:cNvPr id="264" name="Rectangle 57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58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59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8" name="AutoShape 61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AutoShape 62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73" name="AutoShape 66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5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6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9" name="Line 72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73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2" name="Line 75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Line 76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AutoShape 77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6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9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4" name="AutoShape 87"/>
                <p:cNvSpPr>
                  <a:spLocks noChangeArrowheads="1"/>
                </p:cNvSpPr>
                <p:nvPr/>
              </p:nvSpPr>
              <p:spPr bwMode="auto">
                <a:xfrm>
                  <a:off x="4438" y="1601"/>
                  <a:ext cx="192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6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59" name="Text Box 100"/>
              <p:cNvSpPr txBox="1">
                <a:spLocks noChangeArrowheads="1"/>
              </p:cNvSpPr>
              <p:nvPr/>
            </p:nvSpPr>
            <p:spPr bwMode="auto">
              <a:xfrm>
                <a:off x="5942974" y="273812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0" name="Text Box 100"/>
              <p:cNvSpPr txBox="1">
                <a:spLocks noChangeArrowheads="1"/>
              </p:cNvSpPr>
              <p:nvPr/>
            </p:nvSpPr>
            <p:spPr bwMode="auto">
              <a:xfrm>
                <a:off x="6323973" y="27463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1" name="Text Box 100"/>
              <p:cNvSpPr txBox="1">
                <a:spLocks noChangeArrowheads="1"/>
              </p:cNvSpPr>
              <p:nvPr/>
            </p:nvSpPr>
            <p:spPr bwMode="auto">
              <a:xfrm>
                <a:off x="5562600" y="337631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2" name="Text Box 100"/>
              <p:cNvSpPr txBox="1">
                <a:spLocks noChangeArrowheads="1"/>
              </p:cNvSpPr>
              <p:nvPr/>
            </p:nvSpPr>
            <p:spPr bwMode="auto">
              <a:xfrm>
                <a:off x="5939631" y="336564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3" name="Text Box 100"/>
              <p:cNvSpPr txBox="1">
                <a:spLocks noChangeArrowheads="1"/>
              </p:cNvSpPr>
              <p:nvPr/>
            </p:nvSpPr>
            <p:spPr bwMode="auto">
              <a:xfrm>
                <a:off x="6332538" y="3368531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133600" y="4052887"/>
              <a:ext cx="2514600" cy="2103438"/>
              <a:chOff x="2133600" y="4052887"/>
              <a:chExt cx="2514600" cy="2103438"/>
            </a:xfrm>
          </p:grpSpPr>
          <p:grpSp>
            <p:nvGrpSpPr>
              <p:cNvPr id="220" name="Group 91"/>
              <p:cNvGrpSpPr>
                <a:grpSpLocks/>
              </p:cNvGrpSpPr>
              <p:nvPr/>
            </p:nvGrpSpPr>
            <p:grpSpPr bwMode="auto">
              <a:xfrm>
                <a:off x="2133600" y="4052887"/>
                <a:ext cx="2514600" cy="2103438"/>
                <a:chOff x="1776" y="2592"/>
                <a:chExt cx="1584" cy="1325"/>
              </a:xfrm>
            </p:grpSpPr>
            <p:sp>
              <p:nvSpPr>
                <p:cNvPr id="2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216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0" name="Rectangle 93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94"/>
                <p:cNvSpPr>
                  <a:spLocks noChangeShapeType="1"/>
                </p:cNvSpPr>
                <p:nvPr/>
              </p:nvSpPr>
              <p:spPr bwMode="auto">
                <a:xfrm>
                  <a:off x="2160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95"/>
                <p:cNvSpPr>
                  <a:spLocks noChangeShapeType="1"/>
                </p:cNvSpPr>
                <p:nvPr/>
              </p:nvSpPr>
              <p:spPr bwMode="auto">
                <a:xfrm>
                  <a:off x="240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776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4" name="AutoShape 97"/>
                <p:cNvSpPr>
                  <a:spLocks/>
                </p:cNvSpPr>
                <p:nvPr/>
              </p:nvSpPr>
              <p:spPr bwMode="auto">
                <a:xfrm>
                  <a:off x="1968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AutoShape 98"/>
                <p:cNvSpPr>
                  <a:spLocks/>
                </p:cNvSpPr>
                <p:nvPr/>
              </p:nvSpPr>
              <p:spPr bwMode="auto">
                <a:xfrm rot="5400000" flipV="1">
                  <a:off x="2843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723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920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3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60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39" name="AutoShape 102"/>
                <p:cNvSpPr>
                  <a:spLocks/>
                </p:cNvSpPr>
                <p:nvPr/>
              </p:nvSpPr>
              <p:spPr bwMode="auto">
                <a:xfrm rot="-5400000">
                  <a:off x="2616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96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1" name="Line 10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776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920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8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5" name="Line 108"/>
                <p:cNvSpPr>
                  <a:spLocks noChangeShapeType="1"/>
                </p:cNvSpPr>
                <p:nvPr/>
              </p:nvSpPr>
              <p:spPr bwMode="auto">
                <a:xfrm>
                  <a:off x="264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0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10"/>
                <p:cNvSpPr>
                  <a:spLocks noChangeShapeType="1"/>
                </p:cNvSpPr>
                <p:nvPr/>
              </p:nvSpPr>
              <p:spPr bwMode="auto">
                <a:xfrm>
                  <a:off x="2160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11"/>
                <p:cNvSpPr>
                  <a:spLocks noChangeShapeType="1"/>
                </p:cNvSpPr>
                <p:nvPr/>
              </p:nvSpPr>
              <p:spPr bwMode="auto">
                <a:xfrm>
                  <a:off x="2160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AutoShape 112"/>
                <p:cNvSpPr>
                  <a:spLocks/>
                </p:cNvSpPr>
                <p:nvPr/>
              </p:nvSpPr>
              <p:spPr bwMode="auto">
                <a:xfrm flipH="1">
                  <a:off x="3168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44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0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208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20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4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5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8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6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57" name="AutoShape 120"/>
                <p:cNvSpPr>
                  <a:spLocks noChangeArrowheads="1"/>
                </p:cNvSpPr>
                <p:nvPr/>
              </p:nvSpPr>
              <p:spPr bwMode="auto">
                <a:xfrm>
                  <a:off x="2448" y="2945"/>
                  <a:ext cx="384" cy="144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1" name="Text Box 100"/>
              <p:cNvSpPr txBox="1">
                <a:spLocks noChangeArrowheads="1"/>
              </p:cNvSpPr>
              <p:nvPr/>
            </p:nvSpPr>
            <p:spPr bwMode="auto">
              <a:xfrm>
                <a:off x="3211955" y="489819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2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46021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3" name="Text Box 100"/>
              <p:cNvSpPr txBox="1">
                <a:spLocks noChangeArrowheads="1"/>
              </p:cNvSpPr>
              <p:nvPr/>
            </p:nvSpPr>
            <p:spPr bwMode="auto">
              <a:xfrm>
                <a:off x="3595323" y="49069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4" name="Text Box 100"/>
              <p:cNvSpPr txBox="1">
                <a:spLocks noChangeArrowheads="1"/>
              </p:cNvSpPr>
              <p:nvPr/>
            </p:nvSpPr>
            <p:spPr bwMode="auto">
              <a:xfrm>
                <a:off x="3942582" y="48910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5" name="Text Box 100"/>
              <p:cNvSpPr txBox="1">
                <a:spLocks noChangeArrowheads="1"/>
              </p:cNvSpPr>
              <p:nvPr/>
            </p:nvSpPr>
            <p:spPr bwMode="auto">
              <a:xfrm>
                <a:off x="2822289" y="549433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6" name="Text Box 100"/>
              <p:cNvSpPr txBox="1">
                <a:spLocks noChangeArrowheads="1"/>
              </p:cNvSpPr>
              <p:nvPr/>
            </p:nvSpPr>
            <p:spPr bwMode="auto">
              <a:xfrm>
                <a:off x="3186113" y="549566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7" name="Text Box 100"/>
              <p:cNvSpPr txBox="1">
                <a:spLocks noChangeArrowheads="1"/>
              </p:cNvSpPr>
              <p:nvPr/>
            </p:nvSpPr>
            <p:spPr bwMode="auto">
              <a:xfrm>
                <a:off x="3590925" y="55006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8" name="Text Box 100"/>
              <p:cNvSpPr txBox="1">
                <a:spLocks noChangeArrowheads="1"/>
              </p:cNvSpPr>
              <p:nvPr/>
            </p:nvSpPr>
            <p:spPr bwMode="auto">
              <a:xfrm>
                <a:off x="3954463" y="550068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4876800" y="4052887"/>
              <a:ext cx="2514600" cy="2103438"/>
              <a:chOff x="4876800" y="4052887"/>
              <a:chExt cx="2514600" cy="2103438"/>
            </a:xfrm>
          </p:grpSpPr>
          <p:grpSp>
            <p:nvGrpSpPr>
              <p:cNvPr id="179" name="Group 123"/>
              <p:cNvGrpSpPr>
                <a:grpSpLocks/>
              </p:cNvGrpSpPr>
              <p:nvPr/>
            </p:nvGrpSpPr>
            <p:grpSpPr bwMode="auto">
              <a:xfrm>
                <a:off x="4876800" y="4052887"/>
                <a:ext cx="2514600" cy="2103438"/>
                <a:chOff x="3312" y="2592"/>
                <a:chExt cx="1584" cy="1325"/>
              </a:xfrm>
            </p:grpSpPr>
            <p:sp>
              <p:nvSpPr>
                <p:cNvPr id="18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96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5"/>
                <p:cNvSpPr>
                  <a:spLocks noChangeShapeType="1"/>
                </p:cNvSpPr>
                <p:nvPr/>
              </p:nvSpPr>
              <p:spPr bwMode="auto">
                <a:xfrm>
                  <a:off x="3696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26"/>
                <p:cNvSpPr>
                  <a:spLocks noChangeShapeType="1"/>
                </p:cNvSpPr>
                <p:nvPr/>
              </p:nvSpPr>
              <p:spPr bwMode="auto">
                <a:xfrm>
                  <a:off x="393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312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6" name="AutoShape 128"/>
                <p:cNvSpPr>
                  <a:spLocks/>
                </p:cNvSpPr>
                <p:nvPr/>
              </p:nvSpPr>
              <p:spPr bwMode="auto">
                <a:xfrm>
                  <a:off x="3504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AutoShape 129"/>
                <p:cNvSpPr>
                  <a:spLocks/>
                </p:cNvSpPr>
                <p:nvPr/>
              </p:nvSpPr>
              <p:spPr bwMode="auto">
                <a:xfrm rot="5400000" flipV="1">
                  <a:off x="4379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259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456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9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6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91" name="AutoShape 133"/>
                <p:cNvSpPr>
                  <a:spLocks/>
                </p:cNvSpPr>
                <p:nvPr/>
              </p:nvSpPr>
              <p:spPr bwMode="auto">
                <a:xfrm rot="-5400000">
                  <a:off x="4152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032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3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12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456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6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39"/>
                <p:cNvSpPr>
                  <a:spLocks noChangeShapeType="1"/>
                </p:cNvSpPr>
                <p:nvPr/>
              </p:nvSpPr>
              <p:spPr bwMode="auto">
                <a:xfrm>
                  <a:off x="441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752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9" name="Line 141"/>
                <p:cNvSpPr>
                  <a:spLocks noChangeShapeType="1"/>
                </p:cNvSpPr>
                <p:nvPr/>
              </p:nvSpPr>
              <p:spPr bwMode="auto">
                <a:xfrm>
                  <a:off x="3696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42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AutoShape 143"/>
                <p:cNvSpPr>
                  <a:spLocks/>
                </p:cNvSpPr>
                <p:nvPr/>
              </p:nvSpPr>
              <p:spPr bwMode="auto">
                <a:xfrm flipH="1">
                  <a:off x="4704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8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74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6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0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74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98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6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0" name="AutoShape 152"/>
                <p:cNvSpPr>
                  <a:spLocks noChangeArrowheads="1"/>
                </p:cNvSpPr>
                <p:nvPr/>
              </p:nvSpPr>
              <p:spPr bwMode="auto">
                <a:xfrm>
                  <a:off x="4224" y="3146"/>
                  <a:ext cx="384" cy="335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6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2" name="Line 154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55"/>
                <p:cNvSpPr>
                  <a:spLocks noChangeShapeType="1"/>
                </p:cNvSpPr>
                <p:nvPr/>
              </p:nvSpPr>
              <p:spPr bwMode="auto">
                <a:xfrm>
                  <a:off x="3696" y="369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98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22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46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8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22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9" name="AutoShape 161"/>
                <p:cNvSpPr>
                  <a:spLocks noChangeArrowheads="1"/>
                </p:cNvSpPr>
                <p:nvPr/>
              </p:nvSpPr>
              <p:spPr bwMode="auto">
                <a:xfrm>
                  <a:off x="3986" y="3140"/>
                  <a:ext cx="384" cy="338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0" name="Text Box 100"/>
              <p:cNvSpPr txBox="1">
                <a:spLocks noChangeArrowheads="1"/>
              </p:cNvSpPr>
              <p:nvPr/>
            </p:nvSpPr>
            <p:spPr bwMode="auto">
              <a:xfrm>
                <a:off x="5559711" y="487786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81" name="Text Box 100"/>
              <p:cNvSpPr txBox="1">
                <a:spLocks noChangeArrowheads="1"/>
              </p:cNvSpPr>
              <p:nvPr/>
            </p:nvSpPr>
            <p:spPr bwMode="auto">
              <a:xfrm>
                <a:off x="6296024" y="45767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 (cont’d).</a:t>
            </a:r>
          </a:p>
        </p:txBody>
      </p:sp>
      <p:sp>
        <p:nvSpPr>
          <p:cNvPr id="273" name="Text Box 243"/>
          <p:cNvSpPr txBox="1">
            <a:spLocks noChangeArrowheads="1"/>
          </p:cNvSpPr>
          <p:nvPr/>
        </p:nvSpPr>
        <p:spPr bwMode="auto">
          <a:xfrm>
            <a:off x="990600" y="3459162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SC = x'</a:t>
            </a:r>
          </a:p>
        </p:txBody>
      </p:sp>
      <p:sp>
        <p:nvSpPr>
          <p:cNvPr id="274" name="Text Box 244"/>
          <p:cNvSpPr txBox="1">
            <a:spLocks noChangeArrowheads="1"/>
          </p:cNvSpPr>
          <p:nvPr/>
        </p:nvSpPr>
        <p:spPr bwMode="auto">
          <a:xfrm>
            <a:off x="7467600" y="3459162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RC = x</a:t>
            </a:r>
          </a:p>
        </p:txBody>
      </p:sp>
      <p:sp>
        <p:nvSpPr>
          <p:cNvPr id="275" name="Text Box 245"/>
          <p:cNvSpPr txBox="1">
            <a:spLocks noChangeArrowheads="1"/>
          </p:cNvSpPr>
          <p:nvPr/>
        </p:nvSpPr>
        <p:spPr bwMode="auto">
          <a:xfrm>
            <a:off x="6019800" y="5897562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/>
              <a:t>y = A∙x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09600" y="2011362"/>
            <a:ext cx="8077200" cy="4389438"/>
            <a:chOff x="609600" y="2011362"/>
            <a:chExt cx="8077200" cy="4389438"/>
          </a:xfrm>
        </p:grpSpPr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609600" y="4144962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209800" y="2011362"/>
              <a:ext cx="2514600" cy="2103438"/>
              <a:chOff x="2209800" y="2011362"/>
              <a:chExt cx="2514600" cy="2103438"/>
            </a:xfrm>
          </p:grpSpPr>
          <p:grpSp>
            <p:nvGrpSpPr>
              <p:cNvPr id="295" name="Group 146"/>
              <p:cNvGrpSpPr>
                <a:grpSpLocks/>
              </p:cNvGrpSpPr>
              <p:nvPr/>
            </p:nvGrpSpPr>
            <p:grpSpPr bwMode="auto">
              <a:xfrm>
                <a:off x="2209800" y="2011362"/>
                <a:ext cx="2514600" cy="2103438"/>
                <a:chOff x="1776" y="1248"/>
                <a:chExt cx="1584" cy="1325"/>
              </a:xfrm>
            </p:grpSpPr>
            <p:sp>
              <p:nvSpPr>
                <p:cNvPr id="301" name="AutoShape 147"/>
                <p:cNvSpPr>
                  <a:spLocks/>
                </p:cNvSpPr>
                <p:nvPr/>
              </p:nvSpPr>
              <p:spPr bwMode="auto">
                <a:xfrm flipH="1">
                  <a:off x="2160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48"/>
                <p:cNvSpPr>
                  <a:spLocks/>
                </p:cNvSpPr>
                <p:nvPr/>
              </p:nvSpPr>
              <p:spPr bwMode="auto">
                <a:xfrm>
                  <a:off x="2928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50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51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7" name="AutoShape 153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AutoShape 154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312" name="AutoShape 158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4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7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8" name="Line 164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65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20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2" name="Line 168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69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AutoShape 170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92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2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92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96" name="Text Box 100"/>
              <p:cNvSpPr txBox="1">
                <a:spLocks noChangeArrowheads="1"/>
              </p:cNvSpPr>
              <p:nvPr/>
            </p:nvSpPr>
            <p:spPr bwMode="auto">
              <a:xfrm>
                <a:off x="3286125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647281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644900" y="28438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3283289" y="345050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659526" y="345234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953000" y="2011362"/>
              <a:ext cx="2514600" cy="2103438"/>
              <a:chOff x="4953000" y="2011362"/>
              <a:chExt cx="2514600" cy="2103438"/>
            </a:xfrm>
          </p:grpSpPr>
          <p:grpSp>
            <p:nvGrpSpPr>
              <p:cNvPr id="153" name="Group 180"/>
              <p:cNvGrpSpPr>
                <a:grpSpLocks/>
              </p:cNvGrpSpPr>
              <p:nvPr/>
            </p:nvGrpSpPr>
            <p:grpSpPr bwMode="auto">
              <a:xfrm>
                <a:off x="4953000" y="2011362"/>
                <a:ext cx="2514600" cy="2103438"/>
                <a:chOff x="3312" y="1248"/>
                <a:chExt cx="1584" cy="1325"/>
              </a:xfrm>
            </p:grpSpPr>
            <p:sp>
              <p:nvSpPr>
                <p:cNvPr id="159" name="Rectangle 181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82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83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3" name="AutoShape 185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AutoShape 186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6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68" name="AutoShape 190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0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22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8" name="Line 196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97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1" name="Line 199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200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AutoShape 201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22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87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398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9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3" name="AutoShape 211"/>
                <p:cNvSpPr>
                  <a:spLocks noChangeArrowheads="1"/>
                </p:cNvSpPr>
                <p:nvPr/>
              </p:nvSpPr>
              <p:spPr bwMode="auto">
                <a:xfrm>
                  <a:off x="3984" y="1601"/>
                  <a:ext cx="384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398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154" name="Text Box 100"/>
              <p:cNvSpPr txBox="1">
                <a:spLocks noChangeArrowheads="1"/>
              </p:cNvSpPr>
              <p:nvPr/>
            </p:nvSpPr>
            <p:spPr bwMode="auto">
              <a:xfrm>
                <a:off x="5656132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5" name="Text Box 100"/>
              <p:cNvSpPr txBox="1">
                <a:spLocks noChangeArrowheads="1"/>
              </p:cNvSpPr>
              <p:nvPr/>
            </p:nvSpPr>
            <p:spPr bwMode="auto">
              <a:xfrm>
                <a:off x="6797545" y="282940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6" name="Text Box 100"/>
              <p:cNvSpPr txBox="1">
                <a:spLocks noChangeArrowheads="1"/>
              </p:cNvSpPr>
              <p:nvPr/>
            </p:nvSpPr>
            <p:spPr bwMode="auto">
              <a:xfrm>
                <a:off x="6784715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7" name="Text Box 100"/>
              <p:cNvSpPr txBox="1">
                <a:spLocks noChangeArrowheads="1"/>
              </p:cNvSpPr>
              <p:nvPr/>
            </p:nvSpPr>
            <p:spPr bwMode="auto">
              <a:xfrm>
                <a:off x="5647467" y="3447258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8" name="Text Box 100"/>
              <p:cNvSpPr txBox="1">
                <a:spLocks noChangeArrowheads="1"/>
              </p:cNvSpPr>
              <p:nvPr/>
            </p:nvSpPr>
            <p:spPr bwMode="auto">
              <a:xfrm>
                <a:off x="6773862" y="34664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505200" y="4297362"/>
              <a:ext cx="2514600" cy="2103438"/>
              <a:chOff x="3505200" y="4297362"/>
              <a:chExt cx="2514600" cy="2103438"/>
            </a:xfrm>
          </p:grpSpPr>
          <p:grpSp>
            <p:nvGrpSpPr>
              <p:cNvPr id="115" name="Group 213"/>
              <p:cNvGrpSpPr>
                <a:grpSpLocks/>
              </p:cNvGrpSpPr>
              <p:nvPr/>
            </p:nvGrpSpPr>
            <p:grpSpPr bwMode="auto">
              <a:xfrm>
                <a:off x="3505200" y="4297362"/>
                <a:ext cx="2514600" cy="2103438"/>
                <a:chOff x="2208" y="2592"/>
                <a:chExt cx="1584" cy="1325"/>
              </a:xfrm>
            </p:grpSpPr>
            <p:sp>
              <p:nvSpPr>
                <p:cNvPr id="124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5" name="Rectangle 215"/>
                <p:cNvSpPr>
                  <a:spLocks noChangeArrowheads="1"/>
                </p:cNvSpPr>
                <p:nvPr/>
              </p:nvSpPr>
              <p:spPr bwMode="auto">
                <a:xfrm>
                  <a:off x="2592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216"/>
                <p:cNvSpPr>
                  <a:spLocks noChangeShapeType="1"/>
                </p:cNvSpPr>
                <p:nvPr/>
              </p:nvSpPr>
              <p:spPr bwMode="auto">
                <a:xfrm>
                  <a:off x="2592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17"/>
                <p:cNvSpPr>
                  <a:spLocks noChangeShapeType="1"/>
                </p:cNvSpPr>
                <p:nvPr/>
              </p:nvSpPr>
              <p:spPr bwMode="auto">
                <a:xfrm>
                  <a:off x="283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AutoShape 219"/>
                <p:cNvSpPr>
                  <a:spLocks/>
                </p:cNvSpPr>
                <p:nvPr/>
              </p:nvSpPr>
              <p:spPr bwMode="auto">
                <a:xfrm>
                  <a:off x="2400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AutoShape 220"/>
                <p:cNvSpPr>
                  <a:spLocks/>
                </p:cNvSpPr>
                <p:nvPr/>
              </p:nvSpPr>
              <p:spPr bwMode="auto">
                <a:xfrm rot="5400000" flipV="1">
                  <a:off x="3275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3155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352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33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592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34" name="AutoShape 224"/>
                <p:cNvSpPr>
                  <a:spLocks/>
                </p:cNvSpPr>
                <p:nvPr/>
              </p:nvSpPr>
              <p:spPr bwMode="auto">
                <a:xfrm rot="-5400000">
                  <a:off x="3048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928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6" name="Line 226"/>
                <p:cNvSpPr>
                  <a:spLocks noChangeShapeType="1"/>
                </p:cNvSpPr>
                <p:nvPr/>
              </p:nvSpPr>
              <p:spPr bwMode="auto">
                <a:xfrm flipH="1" flipV="1">
                  <a:off x="2326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208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8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352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9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288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40" name="Line 230"/>
                <p:cNvSpPr>
                  <a:spLocks noChangeShapeType="1"/>
                </p:cNvSpPr>
                <p:nvPr/>
              </p:nvSpPr>
              <p:spPr bwMode="auto">
                <a:xfrm>
                  <a:off x="307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231"/>
                <p:cNvSpPr>
                  <a:spLocks noChangeShapeType="1"/>
                </p:cNvSpPr>
                <p:nvPr/>
              </p:nvSpPr>
              <p:spPr bwMode="auto">
                <a:xfrm>
                  <a:off x="331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232"/>
                <p:cNvSpPr>
                  <a:spLocks noChangeShapeType="1"/>
                </p:cNvSpPr>
                <p:nvPr/>
              </p:nvSpPr>
              <p:spPr bwMode="auto">
                <a:xfrm>
                  <a:off x="2592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233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AutoShape 234"/>
                <p:cNvSpPr>
                  <a:spLocks/>
                </p:cNvSpPr>
                <p:nvPr/>
              </p:nvSpPr>
              <p:spPr bwMode="auto">
                <a:xfrm flipH="1">
                  <a:off x="3600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288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6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264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264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8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288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9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12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0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336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1" name="AutoShape 241"/>
                <p:cNvSpPr>
                  <a:spLocks noChangeArrowheads="1"/>
                </p:cNvSpPr>
                <p:nvPr/>
              </p:nvSpPr>
              <p:spPr bwMode="auto">
                <a:xfrm>
                  <a:off x="2897" y="3329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312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116" name="Text Box 100"/>
              <p:cNvSpPr txBox="1">
                <a:spLocks noChangeArrowheads="1"/>
              </p:cNvSpPr>
              <p:nvPr/>
            </p:nvSpPr>
            <p:spPr bwMode="auto">
              <a:xfrm>
                <a:off x="5303838" y="482784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7" name="Text Box 100"/>
              <p:cNvSpPr txBox="1">
                <a:spLocks noChangeArrowheads="1"/>
              </p:cNvSpPr>
              <p:nvPr/>
            </p:nvSpPr>
            <p:spPr bwMode="auto">
              <a:xfrm>
                <a:off x="4947105" y="483259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8" name="Text Box 100"/>
              <p:cNvSpPr txBox="1">
                <a:spLocks noChangeArrowheads="1"/>
              </p:cNvSpPr>
              <p:nvPr/>
            </p:nvSpPr>
            <p:spPr bwMode="auto">
              <a:xfrm>
                <a:off x="4216452" y="513413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9" name="Text Box 100"/>
              <p:cNvSpPr txBox="1">
                <a:spLocks noChangeArrowheads="1"/>
              </p:cNvSpPr>
              <p:nvPr/>
            </p:nvSpPr>
            <p:spPr bwMode="auto">
              <a:xfrm>
                <a:off x="4592533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0" name="Text Box 100"/>
              <p:cNvSpPr txBox="1">
                <a:spLocks noChangeArrowheads="1"/>
              </p:cNvSpPr>
              <p:nvPr/>
            </p:nvSpPr>
            <p:spPr bwMode="auto">
              <a:xfrm>
                <a:off x="4956461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1" name="Text Box 100"/>
              <p:cNvSpPr txBox="1">
                <a:spLocks noChangeArrowheads="1"/>
              </p:cNvSpPr>
              <p:nvPr/>
            </p:nvSpPr>
            <p:spPr bwMode="auto">
              <a:xfrm>
                <a:off x="4207474" y="57419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2" name="Text Box 100"/>
              <p:cNvSpPr txBox="1">
                <a:spLocks noChangeArrowheads="1"/>
              </p:cNvSpPr>
              <p:nvPr/>
            </p:nvSpPr>
            <p:spPr bwMode="auto">
              <a:xfrm>
                <a:off x="5322207" y="512881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3" name="Text Box 100"/>
              <p:cNvSpPr txBox="1">
                <a:spLocks noChangeArrowheads="1"/>
              </p:cNvSpPr>
              <p:nvPr/>
            </p:nvSpPr>
            <p:spPr bwMode="auto">
              <a:xfrm>
                <a:off x="5334000" y="572697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1066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2362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79"/>
                <a:ext cx="425" cy="492"/>
                <a:chOff x="4656" y="1679"/>
                <a:chExt cx="435" cy="552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6"/>
                <a:ext cx="425" cy="492"/>
                <a:chOff x="4656" y="1679"/>
                <a:chExt cx="435" cy="552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stores programs and data.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Definitions: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byte = 8 bits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word: in multiple of bytes, a unit of transfer between main memory and registers, usually size of register.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KB (kilo-bytes) = 2</a:t>
            </a:r>
            <a:r>
              <a:rPr lang="en-US" baseline="50000" dirty="0"/>
              <a:t>10</a:t>
            </a:r>
            <a:r>
              <a:rPr lang="en-US" dirty="0"/>
              <a:t> bytes; 1 MB (mega-bytes) = 2</a:t>
            </a:r>
            <a:r>
              <a:rPr lang="en-US" baseline="50000" dirty="0"/>
              <a:t>20</a:t>
            </a:r>
            <a:r>
              <a:rPr lang="en-US" dirty="0"/>
              <a:t> bytes;</a:t>
            </a:r>
            <a:br>
              <a:rPr lang="en-US" dirty="0"/>
            </a:br>
            <a:r>
              <a:rPr lang="en-US" dirty="0"/>
              <a:t>1 GB (</a:t>
            </a:r>
            <a:r>
              <a:rPr lang="en-US" dirty="0" err="1"/>
              <a:t>giga</a:t>
            </a:r>
            <a:r>
              <a:rPr lang="en-US" dirty="0"/>
              <a:t>-bytes) = 2</a:t>
            </a:r>
            <a:r>
              <a:rPr lang="en-US" baseline="50000" dirty="0"/>
              <a:t>30</a:t>
            </a:r>
            <a:r>
              <a:rPr lang="en-US" dirty="0"/>
              <a:t> bytes; 1 TB (</a:t>
            </a:r>
            <a:r>
              <a:rPr lang="en-US" dirty="0" err="1"/>
              <a:t>tera</a:t>
            </a:r>
            <a:r>
              <a:rPr lang="en-US" dirty="0"/>
              <a:t>-bytes) = 2</a:t>
            </a:r>
            <a:r>
              <a:rPr lang="en-US" baseline="50000" dirty="0"/>
              <a:t>40</a:t>
            </a:r>
            <a:r>
              <a:rPr lang="en-US" dirty="0"/>
              <a:t> bytes.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Desirable properties: </a:t>
            </a:r>
            <a:r>
              <a:rPr lang="en-US" dirty="0"/>
              <a:t>fast access, large capacity, economical cost, non-volatile.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most memory devices do not possess all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5447708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2225040"/>
            <a:ext cx="6019800" cy="3430588"/>
            <a:chOff x="1152" y="1488"/>
            <a:chExt cx="3792" cy="216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400" cy="2112"/>
            </a:xfrm>
            <a:prstGeom prst="triangle">
              <a:avLst>
                <a:gd name="adj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426" y="3186"/>
              <a:ext cx="1851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743"/>
              <a:ext cx="135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31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36" y="2029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registers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24" y="240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main memory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4" y="288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disk storage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76" y="3312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magnetic tapes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6" y="1488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Fast, expensive (small numbers), volatile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8" y="3072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Slow, cheap (large numbers), non-volatile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133600" y="1567437"/>
            <a:ext cx="289560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260645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27760" y="1401761"/>
            <a:ext cx="222504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Data transfer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1295400" y="1905000"/>
            <a:ext cx="6858000" cy="3886200"/>
            <a:chOff x="816" y="1200"/>
            <a:chExt cx="4320" cy="244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16" y="1200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Address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352" y="1872"/>
              <a:ext cx="110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k</a:t>
              </a:r>
              <a:r>
                <a:rPr lang="en-GB" sz="1600"/>
                <a:t>-bit address bus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600" y="1440"/>
              <a:ext cx="192" cy="8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344" cy="2208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032" y="153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Processor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200" y="2016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MAR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00" y="2448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MDR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792" y="1440"/>
              <a:ext cx="1344" cy="2208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984" y="120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Memory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3792" y="158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792" y="172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792" y="1872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92" y="20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792" y="21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3792" y="32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792" y="35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320" y="2592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/>
                <a:t>: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1776" y="2016"/>
              <a:ext cx="1824" cy="240"/>
            </a:xfrm>
            <a:prstGeom prst="rightArrow">
              <a:avLst>
                <a:gd name="adj1" fmla="val 50000"/>
                <a:gd name="adj2" fmla="val 59569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1776" y="2400"/>
              <a:ext cx="1824" cy="336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60" y="2928"/>
              <a:ext cx="1440" cy="336"/>
            </a:xfrm>
            <a:prstGeom prst="leftRightArrow">
              <a:avLst>
                <a:gd name="adj1" fmla="val 35120"/>
                <a:gd name="adj2" fmla="val 55595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400" y="2304"/>
              <a:ext cx="96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n</a:t>
              </a:r>
              <a:r>
                <a:rPr lang="en-GB" sz="1600"/>
                <a:t>-bit data bus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2448" y="3120"/>
              <a:ext cx="864" cy="3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(</a:t>
              </a:r>
              <a:r>
                <a:rPr lang="en-GB" sz="1600" i="1"/>
                <a:t>R</a:t>
              </a:r>
              <a:r>
                <a:rPr lang="en-GB" sz="1600"/>
                <a:t>/</a:t>
              </a:r>
              <a:r>
                <a:rPr lang="en-GB" sz="1600" i="1"/>
                <a:t>W</a:t>
              </a:r>
              <a:r>
                <a:rPr lang="en-GB" sz="1600"/>
                <a:t>, etc.)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6" y="1296"/>
              <a:ext cx="1200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Up to 2</a:t>
              </a:r>
              <a:r>
                <a:rPr lang="en-GB" i="1" baseline="30000"/>
                <a:t>k</a:t>
              </a:r>
              <a:r>
                <a:rPr lang="en-GB"/>
                <a:t> addressable locations.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36" y="33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0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Analysis</a:t>
            </a:r>
            <a:r>
              <a:rPr lang="en-US" sz="2800" dirty="0"/>
              <a:t>: Starting from a circuit diagram, derive the state table or state diagram.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Design</a:t>
            </a:r>
            <a:r>
              <a:rPr lang="en-US" sz="2800" dirty="0"/>
              <a:t>: Starting from a set of specifications (in the form of state equations, state table, or state diagram), derive the logic circuit.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CC"/>
                </a:solidFill>
              </a:rPr>
              <a:t>Characteristic tables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are used in analysis.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Excitation tables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are used in design.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A memory unit stores binary information in groups of bits called </a:t>
            </a:r>
            <a:r>
              <a:rPr lang="en-US" i="1" dirty="0">
                <a:solidFill>
                  <a:srgbClr val="C00000"/>
                </a:solidFill>
              </a:rPr>
              <a:t>words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data consists of </a:t>
            </a:r>
            <a:r>
              <a:rPr lang="en-US" i="1" dirty="0"/>
              <a:t>n</a:t>
            </a:r>
            <a:r>
              <a:rPr lang="en-US" dirty="0"/>
              <a:t> lines (for </a:t>
            </a:r>
            <a:r>
              <a:rPr lang="en-US" i="1" dirty="0"/>
              <a:t>n</a:t>
            </a:r>
            <a:r>
              <a:rPr lang="en-US" dirty="0"/>
              <a:t>-bit words).  </a:t>
            </a:r>
            <a:r>
              <a:rPr lang="en-US" dirty="0">
                <a:solidFill>
                  <a:srgbClr val="C00000"/>
                </a:solidFill>
              </a:rPr>
              <a:t>Data input lines</a:t>
            </a:r>
            <a:r>
              <a:rPr lang="en-US" dirty="0"/>
              <a:t> provide the information to be stored (</a:t>
            </a:r>
            <a:r>
              <a:rPr lang="en-US" i="1" dirty="0">
                <a:solidFill>
                  <a:srgbClr val="006600"/>
                </a:solidFill>
              </a:rPr>
              <a:t>written</a:t>
            </a:r>
            <a:r>
              <a:rPr lang="en-US" dirty="0"/>
              <a:t>) into the memory, while </a:t>
            </a:r>
            <a:r>
              <a:rPr lang="en-US" dirty="0">
                <a:solidFill>
                  <a:srgbClr val="C00000"/>
                </a:solidFill>
              </a:rPr>
              <a:t>data output lines </a:t>
            </a:r>
            <a:r>
              <a:rPr lang="en-US" dirty="0"/>
              <a:t>carry the information out (</a:t>
            </a:r>
            <a:r>
              <a:rPr lang="en-US" i="1" dirty="0">
                <a:solidFill>
                  <a:srgbClr val="006600"/>
                </a:solidFill>
              </a:rPr>
              <a:t>read</a:t>
            </a:r>
            <a:r>
              <a:rPr lang="en-US" dirty="0"/>
              <a:t>) from the memory.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consists of </a:t>
            </a:r>
            <a:r>
              <a:rPr lang="en-US" i="1" dirty="0"/>
              <a:t>k</a:t>
            </a:r>
            <a:r>
              <a:rPr lang="en-US" dirty="0"/>
              <a:t> lines which specify which word (among the 2</a:t>
            </a:r>
            <a:r>
              <a:rPr lang="en-US" i="1" baseline="50000" dirty="0"/>
              <a:t>k</a:t>
            </a:r>
            <a:r>
              <a:rPr lang="en-US" dirty="0"/>
              <a:t> words available) to be selected for reading or writing.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control lines </a:t>
            </a:r>
            <a:r>
              <a:rPr lang="en-US" i="1" dirty="0">
                <a:solidFill>
                  <a:srgbClr val="0000CC"/>
                </a:solidFill>
              </a:rPr>
              <a:t>Read</a:t>
            </a:r>
            <a:r>
              <a:rPr lang="en-US" dirty="0"/>
              <a:t> and </a:t>
            </a:r>
            <a:r>
              <a:rPr lang="en-US" i="1" dirty="0">
                <a:solidFill>
                  <a:srgbClr val="0000CC"/>
                </a:solidFill>
              </a:rPr>
              <a:t>Write</a:t>
            </a:r>
            <a:r>
              <a:rPr lang="en-US" dirty="0"/>
              <a:t> (usually combined into a single control line </a:t>
            </a:r>
            <a:r>
              <a:rPr lang="en-US" i="1" dirty="0"/>
              <a:t>Read/Write</a:t>
            </a:r>
            <a:r>
              <a:rPr lang="en-US" dirty="0"/>
              <a:t>) specifies the direction of transfer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92293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7.1 Memory Unit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 of a memory unit: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0680" y="1943857"/>
            <a:ext cx="4572000" cy="3841750"/>
            <a:chOff x="1296" y="1152"/>
            <a:chExt cx="2880" cy="242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Memory unit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2</a:t>
              </a:r>
              <a:r>
                <a:rPr lang="en-GB" b="1" i="1" baseline="30000" dirty="0"/>
                <a:t>k</a:t>
              </a:r>
              <a:r>
                <a:rPr lang="en-GB" b="1" dirty="0"/>
                <a:t> words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i="1" dirty="0"/>
                <a:t>n</a:t>
              </a:r>
              <a:r>
                <a:rPr lang="en-GB" b="1" dirty="0"/>
                <a:t> bits per word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k</a:t>
              </a:r>
              <a:r>
                <a:rPr lang="en-GB" b="1"/>
                <a:t> address lines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k</a:t>
              </a:r>
              <a:endParaRPr lang="en-GB" b="1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584" y="2496"/>
              <a:ext cx="912" cy="231"/>
              <a:chOff x="1584" y="2400"/>
              <a:chExt cx="912" cy="231"/>
            </a:xfrm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/>
                  <a:t>Read</a:t>
                </a:r>
                <a:r>
                  <a:rPr lang="en-GB" b="1"/>
                  <a:t>/</a:t>
                </a:r>
                <a:r>
                  <a:rPr lang="en-GB" b="1" i="1"/>
                  <a:t>Write</a:t>
                </a:r>
                <a:endParaRPr lang="en-GB" b="1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input lines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output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95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7.2 Read/Write Operations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1"/>
            <a:ext cx="8305800" cy="325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Write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data bits (the word) to be stored in memory to the data input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Write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0).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Read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1).</a:t>
            </a: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295400" y="4876800"/>
            <a:ext cx="6369050" cy="1371600"/>
            <a:chOff x="1008" y="1536"/>
            <a:chExt cx="4012" cy="849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745" y="1556"/>
              <a:ext cx="3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1008" y="1536"/>
              <a:ext cx="4012" cy="849"/>
              <a:chOff x="1251" y="1200"/>
              <a:chExt cx="4012" cy="849"/>
            </a:xfrm>
          </p:grpSpPr>
          <p:graphicFrame>
            <p:nvGraphicFramePr>
              <p:cNvPr id="33" name="Object 98"/>
              <p:cNvGraphicFramePr>
                <a:graphicFrameLocks noChangeAspect="1"/>
              </p:cNvGraphicFramePr>
              <p:nvPr/>
            </p:nvGraphicFramePr>
            <p:xfrm>
              <a:off x="1251" y="1200"/>
              <a:ext cx="401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6381720" imgH="1360080" progId="Word.Document.8">
                      <p:embed/>
                    </p:oleObj>
                  </mc:Choice>
                  <mc:Fallback>
                    <p:oleObj name="Document" r:id="rId3" imgW="6381720" imgH="1360080" progId="Word.Document.8">
                      <p:embed/>
                      <p:pic>
                        <p:nvPicPr>
                          <p:cNvPr id="26626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1200"/>
                            <a:ext cx="4012" cy="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38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13339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7.3 Memory Cell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153244"/>
            <a:ext cx="8305800" cy="16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Static RAMs use flip-flops as the memory cells.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Dynamic RAMs use capacitor charges to represent data. Though simpler in circuitry, they have to be constantly refreshed.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9600" y="3520440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7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26968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memory cell of the static RAM has the following logic and block diagrams:</a:t>
            </a:r>
          </a:p>
        </p:txBody>
      </p:sp>
    </p:spTree>
    <p:extLst>
      <p:ext uri="{BB962C8B-B14F-4D97-AF65-F5344CB8AC3E}">
        <p14:creationId xmlns:p14="http://schemas.microsoft.com/office/powerpoint/2010/main" val="2309208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711376"/>
            <a:ext cx="3505200" cy="225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Logic construction of a </a:t>
            </a:r>
            <a:r>
              <a:rPr lang="en-US" sz="2800" dirty="0">
                <a:solidFill>
                  <a:srgbClr val="0000CC"/>
                </a:solidFill>
              </a:rPr>
              <a:t>4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3 RAM</a:t>
            </a:r>
            <a:r>
              <a:rPr lang="en-US" sz="2800" dirty="0">
                <a:sym typeface="Symbol" pitchFamily="18" charset="2"/>
              </a:rPr>
              <a:t> (with decoder and OR gates):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" name="Picture 4" descr="l6_htm5"/>
          <p:cNvPicPr>
            <a:picLocks noChangeAspect="1" noChangeArrowheads="1"/>
          </p:cNvPicPr>
          <p:nvPr/>
        </p:nvPicPr>
        <p:blipFill>
          <a:blip r:embed="rId3" cstate="print"/>
          <a:srcRect l="1614" b="7692"/>
          <a:stretch>
            <a:fillRect/>
          </a:stretch>
        </p:blipFill>
        <p:spPr bwMode="auto">
          <a:xfrm>
            <a:off x="3817938" y="1066800"/>
            <a:ext cx="48561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366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077200" cy="182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array of RAM chips: memory chips are combined to form larger memory.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CC"/>
                </a:solidFill>
              </a:rPr>
              <a:t>1K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8-bit RAM chip</a:t>
            </a:r>
            <a:r>
              <a:rPr lang="en-US" sz="2800" dirty="0">
                <a:sym typeface="Symbol" pitchFamily="18" charset="2"/>
              </a:rPr>
              <a:t>: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52600" y="3200400"/>
            <a:ext cx="5410200" cy="2454275"/>
            <a:chOff x="1488" y="1920"/>
            <a:chExt cx="3408" cy="154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3216"/>
              <a:ext cx="2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 of a 1K x 8 RAM chip</a:t>
              </a:r>
              <a:endParaRPr lang="en-GB" sz="1600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488" y="1920"/>
              <a:ext cx="3408" cy="1104"/>
              <a:chOff x="1488" y="1920"/>
              <a:chExt cx="3408" cy="1104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008" cy="11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RAM 1K x 8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256"/>
                <a:ext cx="76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DATA (8)</a:t>
                </a:r>
              </a:p>
              <a:p>
                <a:pPr eaLnBrk="0" hangingPunct="0"/>
                <a:r>
                  <a:rPr lang="en-GB" sz="1600" b="1"/>
                  <a:t>ADRS (10)</a:t>
                </a:r>
              </a:p>
              <a:p>
                <a:pPr eaLnBrk="0" hangingPunct="0"/>
                <a:r>
                  <a:rPr lang="en-GB" sz="1600" b="1"/>
                  <a:t>CS</a:t>
                </a:r>
              </a:p>
              <a:p>
                <a:pPr eaLnBrk="0" hangingPunct="0"/>
                <a:r>
                  <a:rPr lang="en-GB" sz="1600" b="1"/>
                  <a:t>RW</a:t>
                </a: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81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GB" sz="1600" b="1"/>
                  <a:t>Input data</a:t>
                </a:r>
              </a:p>
              <a:p>
                <a:pPr algn="r" eaLnBrk="0" hangingPunct="0"/>
                <a:r>
                  <a:rPr lang="en-GB" sz="1600" b="1"/>
                  <a:t>Address</a:t>
                </a:r>
              </a:p>
              <a:p>
                <a:pPr algn="r" eaLnBrk="0" hangingPunct="0"/>
                <a:r>
                  <a:rPr lang="en-GB" sz="1600" b="1"/>
                  <a:t>Chip select</a:t>
                </a:r>
              </a:p>
              <a:p>
                <a:pPr algn="r" eaLnBrk="0" hangingPunct="0"/>
                <a:r>
                  <a:rPr lang="en-GB" sz="1600" b="1"/>
                  <a:t>Read/write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(8)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/>
                  <a:t>Output data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2448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2448" y="24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3792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256"/>
                <a:ext cx="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400"/>
                <a:ext cx="25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7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3711" y="4927817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4K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 RAM.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2171700" y="1169233"/>
            <a:ext cx="6629400" cy="5229225"/>
            <a:chOff x="1248" y="720"/>
            <a:chExt cx="4176" cy="3294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RW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Read/write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Output data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Input data</a:t>
              </a: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8 lines</a:t>
              </a:r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3</a:t>
              </a:r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2x4 decoder</a:t>
              </a: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8"/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0 – 9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11   10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 b="1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5"/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6"/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9"/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1"/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Address</a:t>
              </a:r>
            </a:p>
          </p:txBody>
        </p:sp>
        <p:sp>
          <p:nvSpPr>
            <p:cNvPr id="109" name="AutoShape 102"/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5"/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6"/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7"/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8"/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0"/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55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581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2M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609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20" y="2832"/>
              <a:ext cx="1688" cy="1009"/>
              <a:chOff x="720" y="2832"/>
              <a:chExt cx="1688" cy="1009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4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20" y="3198"/>
                <a:ext cx="3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8" y="3216"/>
                <a:ext cx="50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3276600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4" y="2112"/>
              <a:ext cx="2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400" y="2784"/>
              <a:ext cx="41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3824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5029200" y="1905000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21563" y="772771"/>
            <a:ext cx="199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Read/write control line not included in this diagram.</a:t>
            </a:r>
          </a:p>
        </p:txBody>
      </p:sp>
    </p:spTree>
    <p:extLst>
      <p:ext uri="{BB962C8B-B14F-4D97-AF65-F5344CB8AC3E}">
        <p14:creationId xmlns:p14="http://schemas.microsoft.com/office/powerpoint/2010/main" val="145586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57693" y="2575560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986655" y="2575560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010093" y="4556760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1463040" imgH="1528920" progId="Word.Document.8">
                    <p:embed/>
                  </p:oleObj>
                </mc:Choice>
                <mc:Fallback>
                  <p:oleObj name="Document" r:id="rId7" imgW="1463040" imgH="1528920" progId="Word.Document.8">
                    <p:embed/>
                    <p:pic>
                      <p:nvPicPr>
                        <p:cNvPr id="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288280" y="4556760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1463040" imgH="1528560" progId="Word.Document.8">
                    <p:embed/>
                  </p:oleObj>
                </mc:Choice>
                <mc:Fallback>
                  <p:oleObj name="Document" r:id="rId9" imgW="1463040" imgH="1528560" progId="Word.Document.8">
                    <p:embed/>
                    <p:pic>
                      <p:nvPicPr>
                        <p:cNvPr id="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Sequential Circuits: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Start with circuit specifications – description of circuit </a:t>
            </a:r>
            <a:r>
              <a:rPr lang="en-US" sz="2200" dirty="0" err="1"/>
              <a:t>behaviour</a:t>
            </a:r>
            <a:r>
              <a:rPr lang="en-US" sz="2200" dirty="0"/>
              <a:t>, usually a state diagram or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reduction if necessary.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assignment.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Determine number of flip-flops and label them.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Choose the type of flip-flop to be used.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excitation and output tables from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output functions and flip-flop input functions.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14400" y="2438400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343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05400" y="4191000"/>
            <a:ext cx="3276600" cy="17462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Answers: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Two flip-flops. </a:t>
            </a:r>
            <a:br>
              <a:rPr lang="en-US" sz="2000" dirty="0"/>
            </a:br>
            <a:r>
              <a:rPr lang="en-US" sz="2000" dirty="0"/>
              <a:t>Let’s call them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One input variable. </a:t>
            </a:r>
            <a:br>
              <a:rPr lang="en-US" sz="2000" dirty="0"/>
            </a:br>
            <a:r>
              <a:rPr lang="en-US" sz="2000" dirty="0"/>
              <a:t>Let’s call it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838200" y="1600200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5257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515320" imgH="1909800" progId="Word.Document.8">
                    <p:embed/>
                  </p:oleObj>
                </mc:Choice>
                <mc:Fallback>
                  <p:oleObj name="Document" r:id="rId3" imgW="2515320" imgH="1909800" progId="Word.Document.8">
                    <p:embed/>
                    <p:pic>
                      <p:nvPicPr>
                        <p:cNvPr id="1843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3733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457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843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3578225" y="3657600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4864680" imgH="2600280" progId="Word.Document.8">
                    <p:embed/>
                  </p:oleObj>
                </mc:Choice>
                <mc:Fallback>
                  <p:oleObj name="Document" r:id="rId7" imgW="4864680" imgH="2600280" progId="Word.Document.8">
                    <p:embed/>
                    <p:pic>
                      <p:nvPicPr>
                        <p:cNvPr id="1843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6629400" y="4419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6629400" y="46466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6629400" y="483552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1     X</a:t>
            </a:r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6629400" y="503713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7" name="Text Box 84"/>
          <p:cNvSpPr txBox="1">
            <a:spLocks noChangeArrowheads="1"/>
          </p:cNvSpPr>
          <p:nvPr/>
        </p:nvSpPr>
        <p:spPr bwMode="auto">
          <a:xfrm>
            <a:off x="6629400" y="52244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8" name="Text Box 85"/>
          <p:cNvSpPr txBox="1">
            <a:spLocks noChangeArrowheads="1"/>
          </p:cNvSpPr>
          <p:nvPr/>
        </p:nvSpPr>
        <p:spPr bwMode="auto">
          <a:xfrm>
            <a:off x="6629400" y="54260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6629400" y="56546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6629400" y="58562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1</a:t>
            </a: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7696200" y="4419600"/>
            <a:ext cx="685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133600" y="5105400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590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38200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864680" imgH="2600280" progId="Word.Document.8">
                    <p:embed/>
                  </p:oleObj>
                </mc:Choice>
                <mc:Fallback>
                  <p:oleObj name="Document" r:id="rId3" imgW="4864680" imgH="2600280" progId="Word.Document.8">
                    <p:embed/>
                    <p:pic>
                      <p:nvPicPr>
                        <p:cNvPr id="1945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774683" y="1905000"/>
            <a:ext cx="2286000" cy="1784350"/>
            <a:chOff x="6705600" y="1905000"/>
            <a:chExt cx="2286000" cy="1784350"/>
          </a:xfrm>
        </p:grpSpPr>
        <p:grpSp>
          <p:nvGrpSpPr>
            <p:cNvPr id="152" name="Group 151"/>
            <p:cNvGrpSpPr/>
            <p:nvPr/>
          </p:nvGrpSpPr>
          <p:grpSpPr>
            <a:xfrm>
              <a:off x="6705600" y="1905000"/>
              <a:ext cx="2286000" cy="1784350"/>
              <a:chOff x="6705600" y="1905000"/>
              <a:chExt cx="2286000" cy="1784350"/>
            </a:xfrm>
          </p:grpSpPr>
          <p:grpSp>
            <p:nvGrpSpPr>
              <p:cNvPr id="156" name="Group 81"/>
              <p:cNvGrpSpPr>
                <a:grpSpLocks/>
              </p:cNvGrpSpPr>
              <p:nvPr/>
            </p:nvGrpSpPr>
            <p:grpSpPr bwMode="auto">
              <a:xfrm>
                <a:off x="6705600" y="1905000"/>
                <a:ext cx="2189163" cy="1493838"/>
                <a:chOff x="1357" y="2880"/>
                <a:chExt cx="1379" cy="941"/>
              </a:xfrm>
            </p:grpSpPr>
            <p:sp>
              <p:nvSpPr>
                <p:cNvPr id="160" name="Rectangle 82"/>
                <p:cNvSpPr>
                  <a:spLocks noChangeArrowheads="1"/>
                </p:cNvSpPr>
                <p:nvPr/>
              </p:nvSpPr>
              <p:spPr bwMode="auto">
                <a:xfrm>
                  <a:off x="1771" y="3216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83"/>
                <p:cNvSpPr>
                  <a:spLocks noChangeShapeType="1"/>
                </p:cNvSpPr>
                <p:nvPr/>
              </p:nvSpPr>
              <p:spPr bwMode="auto">
                <a:xfrm>
                  <a:off x="1776" y="340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8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357" y="3405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4" name="AutoShape 86"/>
                <p:cNvSpPr>
                  <a:spLocks/>
                </p:cNvSpPr>
                <p:nvPr/>
              </p:nvSpPr>
              <p:spPr bwMode="auto">
                <a:xfrm>
                  <a:off x="1584" y="3360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AutoShape 87"/>
                <p:cNvSpPr>
                  <a:spLocks/>
                </p:cNvSpPr>
                <p:nvPr/>
              </p:nvSpPr>
              <p:spPr bwMode="auto">
                <a:xfrm rot="5400000" flipV="1">
                  <a:off x="2472" y="280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52" y="2880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584" y="3216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16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76" y="3072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69" name="AutoShape 91"/>
                <p:cNvSpPr>
                  <a:spLocks/>
                </p:cNvSpPr>
                <p:nvPr/>
              </p:nvSpPr>
              <p:spPr bwMode="auto">
                <a:xfrm rot="-5400000">
                  <a:off x="2232" y="343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112" y="3648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 dirty="0">
                      <a:latin typeface="Tahoma" pitchFamily="34" charset="0"/>
                    </a:rPr>
                    <a:t>x</a:t>
                  </a:r>
                  <a:endParaRPr lang="en-GB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7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1523" y="2993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431" y="3030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549" y="2929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82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75" name="Line 97"/>
                <p:cNvSpPr>
                  <a:spLocks noChangeShapeType="1"/>
                </p:cNvSpPr>
                <p:nvPr/>
              </p:nvSpPr>
              <p:spPr bwMode="auto">
                <a:xfrm>
                  <a:off x="225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98"/>
                <p:cNvSpPr>
                  <a:spLocks noChangeShapeType="1"/>
                </p:cNvSpPr>
                <p:nvPr/>
              </p:nvSpPr>
              <p:spPr bwMode="auto">
                <a:xfrm>
                  <a:off x="249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06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7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0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17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54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8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157" name="Text Box 103"/>
              <p:cNvSpPr txBox="1">
                <a:spLocks noChangeArrowheads="1"/>
              </p:cNvSpPr>
              <p:nvPr/>
            </p:nvSpPr>
            <p:spPr bwMode="auto">
              <a:xfrm>
                <a:off x="7239000" y="3352800"/>
                <a:ext cx="12192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0000CC"/>
                    </a:solidFill>
                  </a:rPr>
                  <a:t>JA = B∙x'</a:t>
                </a:r>
              </a:p>
            </p:txBody>
          </p:sp>
          <p:sp>
            <p:nvSpPr>
              <p:cNvPr id="158" name="AutoShape 104"/>
              <p:cNvSpPr>
                <a:spLocks noChangeArrowheads="1"/>
              </p:cNvSpPr>
              <p:nvPr/>
            </p:nvSpPr>
            <p:spPr bwMode="auto">
              <a:xfrm>
                <a:off x="8610600" y="2473325"/>
                <a:ext cx="228600" cy="53340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105"/>
              <p:cNvSpPr>
                <a:spLocks noChangeArrowheads="1"/>
              </p:cNvSpPr>
              <p:nvPr/>
            </p:nvSpPr>
            <p:spPr bwMode="auto">
              <a:xfrm>
                <a:off x="6781800" y="1905000"/>
                <a:ext cx="2209800" cy="17526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" name="Text Box 100"/>
            <p:cNvSpPr txBox="1">
              <a:spLocks noChangeArrowheads="1"/>
            </p:cNvSpPr>
            <p:nvPr/>
          </p:nvSpPr>
          <p:spPr bwMode="auto">
            <a:xfrm>
              <a:off x="7843044" y="24384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54" name="Text Box 100"/>
            <p:cNvSpPr txBox="1">
              <a:spLocks noChangeArrowheads="1"/>
            </p:cNvSpPr>
            <p:nvPr/>
          </p:nvSpPr>
          <p:spPr bwMode="auto">
            <a:xfrm>
              <a:off x="7446963" y="243987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55" name="Text Box 100"/>
            <p:cNvSpPr txBox="1">
              <a:spLocks noChangeArrowheads="1"/>
            </p:cNvSpPr>
            <p:nvPr/>
          </p:nvSpPr>
          <p:spPr bwMode="auto">
            <a:xfrm>
              <a:off x="8193882" y="245109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260083" y="4419600"/>
            <a:ext cx="2286000" cy="1784350"/>
            <a:chOff x="4191000" y="4419600"/>
            <a:chExt cx="2286000" cy="1784350"/>
          </a:xfrm>
        </p:grpSpPr>
        <p:grpSp>
          <p:nvGrpSpPr>
            <p:cNvPr id="182" name="Group 158"/>
            <p:cNvGrpSpPr>
              <a:grpSpLocks/>
            </p:cNvGrpSpPr>
            <p:nvPr/>
          </p:nvGrpSpPr>
          <p:grpSpPr bwMode="auto">
            <a:xfrm>
              <a:off x="4191000" y="4419600"/>
              <a:ext cx="2286000" cy="1784350"/>
              <a:chOff x="2640" y="2736"/>
              <a:chExt cx="1440" cy="1124"/>
            </a:xfrm>
          </p:grpSpPr>
          <p:sp>
            <p:nvSpPr>
              <p:cNvPr id="185" name="AutoShape 159"/>
              <p:cNvSpPr>
                <a:spLocks/>
              </p:cNvSpPr>
              <p:nvPr/>
            </p:nvSpPr>
            <p:spPr bwMode="auto">
              <a:xfrm flipH="1">
                <a:off x="3121" y="3105"/>
                <a:ext cx="144" cy="144"/>
              </a:xfrm>
              <a:prstGeom prst="leftBracket">
                <a:avLst>
                  <a:gd name="adj" fmla="val 8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60"/>
              <p:cNvSpPr>
                <a:spLocks/>
              </p:cNvSpPr>
              <p:nvPr/>
            </p:nvSpPr>
            <p:spPr bwMode="auto">
              <a:xfrm>
                <a:off x="3840" y="3094"/>
                <a:ext cx="144" cy="144"/>
              </a:xfrm>
              <a:prstGeom prst="leftBracket">
                <a:avLst>
                  <a:gd name="adj" fmla="val 8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61"/>
              <p:cNvSpPr>
                <a:spLocks noChangeArrowheads="1"/>
              </p:cNvSpPr>
              <p:nvPr/>
            </p:nvSpPr>
            <p:spPr bwMode="auto">
              <a:xfrm>
                <a:off x="3321" y="3290"/>
                <a:ext cx="432" cy="144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162"/>
              <p:cNvSpPr txBox="1">
                <a:spLocks noChangeArrowheads="1"/>
              </p:cNvSpPr>
              <p:nvPr/>
            </p:nvSpPr>
            <p:spPr bwMode="auto">
              <a:xfrm>
                <a:off x="2976" y="364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9900CC"/>
                    </a:solidFill>
                  </a:rPr>
                  <a:t>KB </a:t>
                </a:r>
                <a:r>
                  <a:rPr lang="en-GB" sz="1600" b="1">
                    <a:solidFill>
                      <a:srgbClr val="9900CC"/>
                    </a:solidFill>
                  </a:rPr>
                  <a:t>= (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A </a:t>
                </a:r>
                <a:r>
                  <a:rPr lang="en-GB" sz="1600" b="1">
                    <a:solidFill>
                      <a:srgbClr val="9900CC"/>
                    </a:solidFill>
                    <a:sym typeface="Symbol" pitchFamily="18" charset="2"/>
                  </a:rPr>
                  <a:t> 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x</a:t>
                </a:r>
                <a:r>
                  <a:rPr lang="en-GB" sz="1600" b="1">
                    <a:solidFill>
                      <a:srgbClr val="9900CC"/>
                    </a:solidFill>
                  </a:rPr>
                  <a:t>)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'</a:t>
                </a:r>
              </a:p>
            </p:txBody>
          </p:sp>
          <p:sp>
            <p:nvSpPr>
              <p:cNvPr id="189" name="AutoShape 163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0" name="Group 164"/>
              <p:cNvGrpSpPr>
                <a:grpSpLocks/>
              </p:cNvGrpSpPr>
              <p:nvPr/>
            </p:nvGrpSpPr>
            <p:grpSpPr bwMode="auto">
              <a:xfrm>
                <a:off x="2640" y="2736"/>
                <a:ext cx="1379" cy="941"/>
                <a:chOff x="2605" y="3024"/>
                <a:chExt cx="1379" cy="941"/>
              </a:xfrm>
            </p:grpSpPr>
            <p:sp>
              <p:nvSpPr>
                <p:cNvPr id="19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019" y="3360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66"/>
                <p:cNvSpPr>
                  <a:spLocks noChangeShapeType="1"/>
                </p:cNvSpPr>
                <p:nvPr/>
              </p:nvSpPr>
              <p:spPr bwMode="auto">
                <a:xfrm>
                  <a:off x="3024" y="355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67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2605" y="3549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5" name="AutoShape 169"/>
                <p:cNvSpPr>
                  <a:spLocks/>
                </p:cNvSpPr>
                <p:nvPr/>
              </p:nvSpPr>
              <p:spPr bwMode="auto">
                <a:xfrm>
                  <a:off x="2832" y="3504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AutoShape 170"/>
                <p:cNvSpPr>
                  <a:spLocks/>
                </p:cNvSpPr>
                <p:nvPr/>
              </p:nvSpPr>
              <p:spPr bwMode="auto">
                <a:xfrm rot="5400000" flipV="1">
                  <a:off x="3720" y="295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3600" y="3024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832" y="3360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 dirty="0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 dirty="0"/>
                    <a:t>   1</a:t>
                  </a:r>
                </a:p>
              </p:txBody>
            </p:sp>
            <p:sp>
              <p:nvSpPr>
                <p:cNvPr id="19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3024" y="3216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00" name="AutoShape 174"/>
                <p:cNvSpPr>
                  <a:spLocks/>
                </p:cNvSpPr>
                <p:nvPr/>
              </p:nvSpPr>
              <p:spPr bwMode="auto">
                <a:xfrm rot="-5400000">
                  <a:off x="3480" y="35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360" y="3792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2" name="Line 176"/>
                <p:cNvSpPr>
                  <a:spLocks noChangeShapeType="1"/>
                </p:cNvSpPr>
                <p:nvPr/>
              </p:nvSpPr>
              <p:spPr bwMode="auto">
                <a:xfrm flipH="1" flipV="1">
                  <a:off x="2771" y="3137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679" y="3174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797" y="3073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5" name="Line 179"/>
                <p:cNvSpPr>
                  <a:spLocks noChangeShapeType="1"/>
                </p:cNvSpPr>
                <p:nvPr/>
              </p:nvSpPr>
              <p:spPr bwMode="auto">
                <a:xfrm>
                  <a:off x="350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80"/>
                <p:cNvSpPr>
                  <a:spLocks noChangeShapeType="1"/>
                </p:cNvSpPr>
                <p:nvPr/>
              </p:nvSpPr>
              <p:spPr bwMode="auto">
                <a:xfrm>
                  <a:off x="374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331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8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55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0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07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0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79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1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31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307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</p:grp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5686425" y="496327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84" name="Text Box 100"/>
            <p:cNvSpPr txBox="1">
              <a:spLocks noChangeArrowheads="1"/>
            </p:cNvSpPr>
            <p:nvPr/>
          </p:nvSpPr>
          <p:spPr bwMode="auto">
            <a:xfrm>
              <a:off x="6067424" y="5262644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774683" y="3810000"/>
            <a:ext cx="2286000" cy="1784350"/>
            <a:chOff x="6705600" y="3810000"/>
            <a:chExt cx="2286000" cy="1784350"/>
          </a:xfrm>
        </p:grpSpPr>
        <p:grpSp>
          <p:nvGrpSpPr>
            <p:cNvPr id="214" name="Group 133"/>
            <p:cNvGrpSpPr>
              <a:grpSpLocks/>
            </p:cNvGrpSpPr>
            <p:nvPr/>
          </p:nvGrpSpPr>
          <p:grpSpPr bwMode="auto">
            <a:xfrm>
              <a:off x="6705600" y="3810000"/>
              <a:ext cx="2286000" cy="1784350"/>
              <a:chOff x="816" y="2832"/>
              <a:chExt cx="1440" cy="1124"/>
            </a:xfrm>
          </p:grpSpPr>
          <p:sp>
            <p:nvSpPr>
              <p:cNvPr id="218" name="Text Box 134"/>
              <p:cNvSpPr txBox="1">
                <a:spLocks noChangeArrowheads="1"/>
              </p:cNvSpPr>
              <p:nvPr/>
            </p:nvSpPr>
            <p:spPr bwMode="auto">
              <a:xfrm>
                <a:off x="1152" y="3744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0000CC"/>
                    </a:solidFill>
                  </a:rPr>
                  <a:t>KA = B∙x</a:t>
                </a:r>
              </a:p>
            </p:txBody>
          </p:sp>
          <p:sp>
            <p:nvSpPr>
              <p:cNvPr id="219" name="Rectangle 135"/>
              <p:cNvSpPr>
                <a:spLocks noChangeArrowheads="1"/>
              </p:cNvSpPr>
              <p:nvPr/>
            </p:nvSpPr>
            <p:spPr bwMode="auto">
              <a:xfrm>
                <a:off x="1230" y="3168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6"/>
              <p:cNvSpPr>
                <a:spLocks noChangeShapeType="1"/>
              </p:cNvSpPr>
              <p:nvPr/>
            </p:nvSpPr>
            <p:spPr bwMode="auto">
              <a:xfrm>
                <a:off x="1235" y="33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37"/>
              <p:cNvSpPr>
                <a:spLocks noChangeShapeType="1"/>
              </p:cNvSpPr>
              <p:nvPr/>
            </p:nvSpPr>
            <p:spPr bwMode="auto">
              <a:xfrm>
                <a:off x="147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Text Box 138"/>
              <p:cNvSpPr txBox="1">
                <a:spLocks noChangeArrowheads="1"/>
              </p:cNvSpPr>
              <p:nvPr/>
            </p:nvSpPr>
            <p:spPr bwMode="auto">
              <a:xfrm>
                <a:off x="816" y="3357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3" name="AutoShape 139"/>
              <p:cNvSpPr>
                <a:spLocks/>
              </p:cNvSpPr>
              <p:nvPr/>
            </p:nvSpPr>
            <p:spPr bwMode="auto">
              <a:xfrm>
                <a:off x="1043" y="331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AutoShape 140"/>
              <p:cNvSpPr>
                <a:spLocks/>
              </p:cNvSpPr>
              <p:nvPr/>
            </p:nvSpPr>
            <p:spPr bwMode="auto">
              <a:xfrm rot="5400000" flipV="1">
                <a:off x="1931" y="276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Text Box 141"/>
              <p:cNvSpPr txBox="1">
                <a:spLocks noChangeArrowheads="1"/>
              </p:cNvSpPr>
              <p:nvPr/>
            </p:nvSpPr>
            <p:spPr bwMode="auto">
              <a:xfrm>
                <a:off x="1811" y="283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6" name="Text Box 142"/>
              <p:cNvSpPr txBox="1">
                <a:spLocks noChangeArrowheads="1"/>
              </p:cNvSpPr>
              <p:nvPr/>
            </p:nvSpPr>
            <p:spPr bwMode="auto">
              <a:xfrm>
                <a:off x="1043" y="3168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227" name="Text Box 143"/>
              <p:cNvSpPr txBox="1">
                <a:spLocks noChangeArrowheads="1"/>
              </p:cNvSpPr>
              <p:nvPr/>
            </p:nvSpPr>
            <p:spPr bwMode="auto">
              <a:xfrm>
                <a:off x="1235" y="302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28" name="AutoShape 144"/>
              <p:cNvSpPr>
                <a:spLocks/>
              </p:cNvSpPr>
              <p:nvPr/>
            </p:nvSpPr>
            <p:spPr bwMode="auto">
              <a:xfrm rot="-5400000">
                <a:off x="1691" y="33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Text Box 145"/>
              <p:cNvSpPr txBox="1">
                <a:spLocks noChangeArrowheads="1"/>
              </p:cNvSpPr>
              <p:nvPr/>
            </p:nvSpPr>
            <p:spPr bwMode="auto">
              <a:xfrm>
                <a:off x="1571" y="36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0" name="Line 146"/>
              <p:cNvSpPr>
                <a:spLocks noChangeShapeType="1"/>
              </p:cNvSpPr>
              <p:nvPr/>
            </p:nvSpPr>
            <p:spPr bwMode="auto">
              <a:xfrm flipH="1" flipV="1">
                <a:off x="982" y="294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Text Box 147"/>
              <p:cNvSpPr txBox="1">
                <a:spLocks noChangeArrowheads="1"/>
              </p:cNvSpPr>
              <p:nvPr/>
            </p:nvSpPr>
            <p:spPr bwMode="auto">
              <a:xfrm>
                <a:off x="890" y="298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2" name="Text Box 148"/>
              <p:cNvSpPr txBox="1">
                <a:spLocks noChangeArrowheads="1"/>
              </p:cNvSpPr>
              <p:nvPr/>
            </p:nvSpPr>
            <p:spPr bwMode="auto">
              <a:xfrm>
                <a:off x="1008" y="288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3" name="Text Box 149"/>
              <p:cNvSpPr txBox="1">
                <a:spLocks noChangeArrowheads="1"/>
              </p:cNvSpPr>
              <p:nvPr/>
            </p:nvSpPr>
            <p:spPr bwMode="auto">
              <a:xfrm>
                <a:off x="177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4" name="Line 150"/>
              <p:cNvSpPr>
                <a:spLocks noChangeShapeType="1"/>
              </p:cNvSpPr>
              <p:nvPr/>
            </p:nvSpPr>
            <p:spPr bwMode="auto">
              <a:xfrm>
                <a:off x="171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51"/>
              <p:cNvSpPr>
                <a:spLocks noChangeShapeType="1"/>
              </p:cNvSpPr>
              <p:nvPr/>
            </p:nvSpPr>
            <p:spPr bwMode="auto">
              <a:xfrm>
                <a:off x="195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Text Box 152"/>
              <p:cNvSpPr txBox="1">
                <a:spLocks noChangeArrowheads="1"/>
              </p:cNvSpPr>
              <p:nvPr/>
            </p:nvSpPr>
            <p:spPr bwMode="auto">
              <a:xfrm>
                <a:off x="1763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7" name="Text Box 153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8" name="Text Box 154"/>
              <p:cNvSpPr txBox="1">
                <a:spLocks noChangeArrowheads="1"/>
              </p:cNvSpPr>
              <p:nvPr/>
            </p:nvSpPr>
            <p:spPr bwMode="auto">
              <a:xfrm>
                <a:off x="2003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9" name="Text Box 155"/>
              <p:cNvSpPr txBox="1">
                <a:spLocks noChangeArrowheads="1"/>
              </p:cNvSpPr>
              <p:nvPr/>
            </p:nvSpPr>
            <p:spPr bwMode="auto">
              <a:xfrm>
                <a:off x="153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40" name="AutoShape 156"/>
              <p:cNvSpPr>
                <a:spLocks noChangeArrowheads="1"/>
              </p:cNvSpPr>
              <p:nvPr/>
            </p:nvSpPr>
            <p:spPr bwMode="auto">
              <a:xfrm>
                <a:off x="1745" y="3194"/>
                <a:ext cx="192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157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" name="Text Box 100"/>
            <p:cNvSpPr txBox="1">
              <a:spLocks noChangeArrowheads="1"/>
            </p:cNvSpPr>
            <p:nvPr/>
          </p:nvSpPr>
          <p:spPr bwMode="auto">
            <a:xfrm>
              <a:off x="8567631" y="464259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16" name="Text Box 100"/>
            <p:cNvSpPr txBox="1">
              <a:spLocks noChangeArrowheads="1"/>
            </p:cNvSpPr>
            <p:nvPr/>
          </p:nvSpPr>
          <p:spPr bwMode="auto">
            <a:xfrm>
              <a:off x="7850661" y="463698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17" name="Text Box 100"/>
            <p:cNvSpPr txBox="1">
              <a:spLocks noChangeArrowheads="1"/>
            </p:cNvSpPr>
            <p:nvPr/>
          </p:nvSpPr>
          <p:spPr bwMode="auto">
            <a:xfrm>
              <a:off x="7456489" y="463698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897883" y="4419600"/>
            <a:ext cx="2286000" cy="1784350"/>
            <a:chOff x="1828800" y="4419600"/>
            <a:chExt cx="2286000" cy="1784350"/>
          </a:xfrm>
        </p:grpSpPr>
        <p:grpSp>
          <p:nvGrpSpPr>
            <p:cNvPr id="243" name="Group 106"/>
            <p:cNvGrpSpPr>
              <a:grpSpLocks/>
            </p:cNvGrpSpPr>
            <p:nvPr/>
          </p:nvGrpSpPr>
          <p:grpSpPr bwMode="auto">
            <a:xfrm>
              <a:off x="1828800" y="4419600"/>
              <a:ext cx="2286000" cy="1784350"/>
              <a:chOff x="4224" y="2496"/>
              <a:chExt cx="1440" cy="1124"/>
            </a:xfrm>
          </p:grpSpPr>
          <p:sp>
            <p:nvSpPr>
              <p:cNvPr id="246" name="Text Box 107"/>
              <p:cNvSpPr txBox="1">
                <a:spLocks noChangeArrowheads="1"/>
              </p:cNvSpPr>
              <p:nvPr/>
            </p:nvSpPr>
            <p:spPr bwMode="auto">
              <a:xfrm>
                <a:off x="4608" y="340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9900CC"/>
                    </a:solidFill>
                  </a:rPr>
                  <a:t>JB = x</a:t>
                </a:r>
              </a:p>
            </p:txBody>
          </p:sp>
          <p:sp>
            <p:nvSpPr>
              <p:cNvPr id="247" name="AutoShape 108"/>
              <p:cNvSpPr>
                <a:spLocks noChangeArrowheads="1"/>
              </p:cNvSpPr>
              <p:nvPr/>
            </p:nvSpPr>
            <p:spPr bwMode="auto">
              <a:xfrm>
                <a:off x="4918" y="2854"/>
                <a:ext cx="432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8" name="Group 109"/>
              <p:cNvGrpSpPr>
                <a:grpSpLocks/>
              </p:cNvGrpSpPr>
              <p:nvPr/>
            </p:nvGrpSpPr>
            <p:grpSpPr bwMode="auto">
              <a:xfrm>
                <a:off x="4224" y="2496"/>
                <a:ext cx="1379" cy="941"/>
                <a:chOff x="4224" y="2496"/>
                <a:chExt cx="1379" cy="941"/>
              </a:xfrm>
            </p:grpSpPr>
            <p:sp>
              <p:nvSpPr>
                <p:cNvPr id="25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38" y="2832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111"/>
                <p:cNvSpPr>
                  <a:spLocks noChangeShapeType="1"/>
                </p:cNvSpPr>
                <p:nvPr/>
              </p:nvSpPr>
              <p:spPr bwMode="auto">
                <a:xfrm>
                  <a:off x="4643" y="302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Line 112"/>
                <p:cNvSpPr>
                  <a:spLocks noChangeShapeType="1"/>
                </p:cNvSpPr>
                <p:nvPr/>
              </p:nvSpPr>
              <p:spPr bwMode="auto">
                <a:xfrm>
                  <a:off x="488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224" y="3021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54" name="AutoShape 114"/>
                <p:cNvSpPr>
                  <a:spLocks/>
                </p:cNvSpPr>
                <p:nvPr/>
              </p:nvSpPr>
              <p:spPr bwMode="auto">
                <a:xfrm>
                  <a:off x="4451" y="2976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AutoShape 115"/>
                <p:cNvSpPr>
                  <a:spLocks/>
                </p:cNvSpPr>
                <p:nvPr/>
              </p:nvSpPr>
              <p:spPr bwMode="auto">
                <a:xfrm rot="5400000" flipV="1">
                  <a:off x="5339" y="242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219" y="2496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5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51" y="2832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5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643" y="2688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59" name="AutoShape 119"/>
                <p:cNvSpPr>
                  <a:spLocks/>
                </p:cNvSpPr>
                <p:nvPr/>
              </p:nvSpPr>
              <p:spPr bwMode="auto">
                <a:xfrm rot="-5400000">
                  <a:off x="5099" y="304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979" y="326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1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4390" y="2609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298" y="264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16" y="2545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184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65" name="Line 125"/>
                <p:cNvSpPr>
                  <a:spLocks noChangeShapeType="1"/>
                </p:cNvSpPr>
                <p:nvPr/>
              </p:nvSpPr>
              <p:spPr bwMode="auto">
                <a:xfrm>
                  <a:off x="512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126"/>
                <p:cNvSpPr>
                  <a:spLocks noChangeShapeType="1"/>
                </p:cNvSpPr>
                <p:nvPr/>
              </p:nvSpPr>
              <p:spPr bwMode="auto">
                <a:xfrm>
                  <a:off x="536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3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6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517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6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41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7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411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7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944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249" name="AutoShape 132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4" name="Text Box 100"/>
            <p:cNvSpPr txBox="1">
              <a:spLocks noChangeArrowheads="1"/>
            </p:cNvSpPr>
            <p:nvPr/>
          </p:nvSpPr>
          <p:spPr bwMode="auto">
            <a:xfrm>
              <a:off x="2568575" y="525779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45" name="Text Box 100"/>
            <p:cNvSpPr txBox="1">
              <a:spLocks noChangeArrowheads="1"/>
            </p:cNvSpPr>
            <p:nvPr/>
          </p:nvSpPr>
          <p:spPr bwMode="auto">
            <a:xfrm>
              <a:off x="2560637" y="4957844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2895600" y="2819400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22065</TotalTime>
  <Words>2400</Words>
  <Application>Microsoft Macintosh PowerPoint</Application>
  <PresentationFormat>On-screen Show (4:3)</PresentationFormat>
  <Paragraphs>807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Nimbus Roman No9 L</vt:lpstr>
      <vt:lpstr>Symbol</vt:lpstr>
      <vt:lpstr>Tahoma</vt:lpstr>
      <vt:lpstr>Times New Roman</vt:lpstr>
      <vt:lpstr>Wingdings</vt:lpstr>
      <vt:lpstr>Clarity</vt:lpstr>
      <vt:lpstr>Document</vt:lpstr>
      <vt:lpstr>http://www.comp.nus.edu.sg/~cs2100/</vt:lpstr>
      <vt:lpstr>6.3 Flip-flop Excitation Tables (1/2)</vt:lpstr>
      <vt:lpstr>6.3 Flip-flop Excitation Tables (1/2)</vt:lpstr>
      <vt:lpstr>6.4 Sequential Circuits: Design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#2 (1/3)</vt:lpstr>
      <vt:lpstr>6.4 Design: Example #2 (2/3)</vt:lpstr>
      <vt:lpstr>6.4 Design: Example #2 (3/3)</vt:lpstr>
      <vt:lpstr>6.4 Design: Example #3 (1/4)</vt:lpstr>
      <vt:lpstr>6.4 Design: Example #3 (2/4)</vt:lpstr>
      <vt:lpstr>6.4 Design: Example #3 (3/4)</vt:lpstr>
      <vt:lpstr>6.4 Design: Example #3 (4/4)</vt:lpstr>
      <vt:lpstr>7. Memory (1/4)</vt:lpstr>
      <vt:lpstr>7. Memory (2/4)</vt:lpstr>
      <vt:lpstr>7. Memory (3/4)</vt:lpstr>
      <vt:lpstr>7. Memory (4/4)</vt:lpstr>
      <vt:lpstr>7.1 Memory Unit</vt:lpstr>
      <vt:lpstr>7.2 Read/Write Operations</vt:lpstr>
      <vt:lpstr>7.3 Memory Cell</vt:lpstr>
      <vt:lpstr>7.4 Memory Arrays (1/4)</vt:lpstr>
      <vt:lpstr>7.4 Memory Arrays (2/4)</vt:lpstr>
      <vt:lpstr>7.4 Memory Arrays (3/4)</vt:lpstr>
      <vt:lpstr>7.4 Memory Arrays (4/4)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1910</cp:revision>
  <cp:lastPrinted>2017-06-30T03:15:07Z</cp:lastPrinted>
  <dcterms:created xsi:type="dcterms:W3CDTF">1998-09-05T15:03:32Z</dcterms:created>
  <dcterms:modified xsi:type="dcterms:W3CDTF">2022-10-11T12:17:07Z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