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695" r:id="rId3"/>
    <p:sldId id="663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3" r:id="rId14"/>
    <p:sldId id="684" r:id="rId15"/>
    <p:sldId id="685" r:id="rId16"/>
    <p:sldId id="30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8/6/22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/>
              <a:t>NOTE: this is COPY, no aliasing</a:t>
            </a:r>
          </a:p>
        </p:txBody>
      </p:sp>
    </p:spTree>
    <p:extLst>
      <p:ext uri="{BB962C8B-B14F-4D97-AF65-F5344CB8AC3E}">
        <p14:creationId xmlns:p14="http://schemas.microsoft.com/office/powerpoint/2010/main" val="278362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/>
              <a:t>Pass-by-value</a:t>
            </a:r>
          </a:p>
        </p:txBody>
      </p:sp>
    </p:spTree>
    <p:extLst>
      <p:ext uri="{BB962C8B-B14F-4D97-AF65-F5344CB8AC3E}">
        <p14:creationId xmlns:p14="http://schemas.microsoft.com/office/powerpoint/2010/main" val="1864132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2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bRPtUxgykAQjjF5XBpLe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Lecture #5c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4.5 Example: Initializing and Accessing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E5D0FBD5-7775-41A0-A6E9-C78681AD2D9A}"/>
              </a:ext>
            </a:extLst>
          </p:cNvPr>
          <p:cNvGrpSpPr>
            <a:grpSpLocks/>
          </p:cNvGrpSpPr>
          <p:nvPr/>
        </p:nvGrpSpPr>
        <p:grpSpPr bwMode="auto">
          <a:xfrm>
            <a:off x="485776" y="1112838"/>
            <a:ext cx="7775909" cy="5292883"/>
            <a:chOff x="790832" y="1112923"/>
            <a:chExt cx="7776273" cy="52922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0F96B6-C0EC-4B59-9936-A2FF02506AAB}"/>
                </a:ext>
              </a:extLst>
            </p:cNvPr>
            <p:cNvSpPr txBox="1"/>
            <p:nvPr/>
          </p:nvSpPr>
          <p:spPr>
            <a:xfrm>
              <a:off x="790832" y="1235145"/>
              <a:ext cx="7776273" cy="5170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score;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grade;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123321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93.5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  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result2.stuNum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456654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2.score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62.0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2.grade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'D'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"result1: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result1.stuNum, result1.score, result1.grade);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"result2: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result2.stuNum, result2.score, result2.grade);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69AB7-F759-4653-BF29-70CC1D61C62A}"/>
                </a:ext>
              </a:extLst>
            </p:cNvPr>
            <p:cNvSpPr txBox="1"/>
            <p:nvPr/>
          </p:nvSpPr>
          <p:spPr>
            <a:xfrm>
              <a:off x="6186810" y="1112923"/>
              <a:ext cx="1906866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StructureEg1.c</a:t>
              </a:r>
              <a:endParaRPr lang="en-SG"/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1166ACDB-D7BC-49F0-B010-37547172E962}"/>
              </a:ext>
            </a:extLst>
          </p:cNvPr>
          <p:cNvGrpSpPr>
            <a:grpSpLocks/>
          </p:cNvGrpSpPr>
          <p:nvPr/>
        </p:nvGrpSpPr>
        <p:grpSpPr bwMode="auto">
          <a:xfrm>
            <a:off x="2771778" y="1765004"/>
            <a:ext cx="1893776" cy="1154042"/>
            <a:chOff x="3077030" y="1764985"/>
            <a:chExt cx="1893776" cy="1154701"/>
          </a:xfrm>
        </p:grpSpPr>
        <p:sp>
          <p:nvSpPr>
            <p:cNvPr id="23" name="Right Brace 9">
              <a:extLst>
                <a:ext uri="{FF2B5EF4-FFF2-40B4-BE49-F238E27FC236}">
                  <a16:creationId xmlns:a16="http://schemas.microsoft.com/office/drawing/2014/main" id="{95CE1741-6793-46E4-B27A-22EE29E1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030" y="1764985"/>
              <a:ext cx="112101" cy="1154701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E36E22-2278-40FF-AA30-E7336E301E8B}"/>
                </a:ext>
              </a:extLst>
            </p:cNvPr>
            <p:cNvSpPr txBox="1"/>
            <p:nvPr/>
          </p:nvSpPr>
          <p:spPr bwMode="auto">
            <a:xfrm>
              <a:off x="3272181" y="2171828"/>
              <a:ext cx="1698625" cy="3510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Type definition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5ADA0B86-5D28-4309-B97D-CB080D26B260}"/>
              </a:ext>
            </a:extLst>
          </p:cNvPr>
          <p:cNvGrpSpPr>
            <a:grpSpLocks/>
          </p:cNvGrpSpPr>
          <p:nvPr/>
        </p:nvGrpSpPr>
        <p:grpSpPr bwMode="auto">
          <a:xfrm>
            <a:off x="3594754" y="2878176"/>
            <a:ext cx="4047148" cy="686279"/>
            <a:chOff x="3349961" y="3174744"/>
            <a:chExt cx="4047587" cy="686056"/>
          </a:xfrm>
        </p:grpSpPr>
        <p:sp>
          <p:nvSpPr>
            <p:cNvPr id="26" name="Line Callout 2 (Border and Accent Bar) 25">
              <a:extLst>
                <a:ext uri="{FF2B5EF4-FFF2-40B4-BE49-F238E27FC236}">
                  <a16:creationId xmlns:a16="http://schemas.microsoft.com/office/drawing/2014/main" id="{B8F875D1-3147-4EA8-8A38-C61DEBE80D84}"/>
                </a:ext>
              </a:extLst>
            </p:cNvPr>
            <p:cNvSpPr/>
            <p:nvPr/>
          </p:nvSpPr>
          <p:spPr bwMode="auto">
            <a:xfrm>
              <a:off x="6114709" y="3174744"/>
              <a:ext cx="1282839" cy="40626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Initialization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27" name="Straight Connector 18">
              <a:extLst>
                <a:ext uri="{FF2B5EF4-FFF2-40B4-BE49-F238E27FC236}">
                  <a16:creationId xmlns:a16="http://schemas.microsoft.com/office/drawing/2014/main" id="{3958162B-BFEB-409D-8BF2-1FDB2A55D5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49961" y="3860800"/>
              <a:ext cx="200786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4AE461-E3C1-44E9-B250-F21BC19236BD}"/>
              </a:ext>
            </a:extLst>
          </p:cNvPr>
          <p:cNvGrpSpPr/>
          <p:nvPr/>
        </p:nvGrpSpPr>
        <p:grpSpPr>
          <a:xfrm>
            <a:off x="1038984" y="4145156"/>
            <a:ext cx="6212048" cy="1683073"/>
            <a:chOff x="1343782" y="4145156"/>
            <a:chExt cx="6212048" cy="1683073"/>
          </a:xfrm>
        </p:grpSpPr>
        <p:sp>
          <p:nvSpPr>
            <p:cNvPr id="29" name="Line Callout 2 (Border and Accent Bar) 28">
              <a:extLst>
                <a:ext uri="{FF2B5EF4-FFF2-40B4-BE49-F238E27FC236}">
                  <a16:creationId xmlns:a16="http://schemas.microsoft.com/office/drawing/2014/main" id="{F69A82AC-B21A-405E-A5D0-503F83A78ECC}"/>
                </a:ext>
              </a:extLst>
            </p:cNvPr>
            <p:cNvSpPr/>
            <p:nvPr/>
          </p:nvSpPr>
          <p:spPr bwMode="auto">
            <a:xfrm>
              <a:off x="5544949" y="4145156"/>
              <a:ext cx="1282700" cy="626139"/>
            </a:xfrm>
            <a:prstGeom prst="accentBorderCallout2">
              <a:avLst>
                <a:gd name="adj1" fmla="val 74231"/>
                <a:gd name="adj2" fmla="val -4459"/>
                <a:gd name="adj3" fmla="val 72669"/>
                <a:gd name="adj4" fmla="val -32231"/>
                <a:gd name="adj5" fmla="val 34428"/>
                <a:gd name="adj6" fmla="val -10354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Accessing members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30" name="Straight Connector 21">
              <a:extLst>
                <a:ext uri="{FF2B5EF4-FFF2-40B4-BE49-F238E27FC236}">
                  <a16:creationId xmlns:a16="http://schemas.microsoft.com/office/drawing/2014/main" id="{88713F5A-2BF7-4B19-A701-5755000243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353283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" name="Straight Connector 23">
              <a:extLst>
                <a:ext uri="{FF2B5EF4-FFF2-40B4-BE49-F238E27FC236}">
                  <a16:creationId xmlns:a16="http://schemas.microsoft.com/office/drawing/2014/main" id="{69FF9B7E-25F0-4EA5-BE67-98BA79E7FB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828229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" name="Straight Connector 26">
              <a:extLst>
                <a:ext uri="{FF2B5EF4-FFF2-40B4-BE49-F238E27FC236}">
                  <a16:creationId xmlns:a16="http://schemas.microsoft.com/office/drawing/2014/main" id="{1AFD7034-1714-412E-B80A-480A2AD9BA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43782" y="4232628"/>
              <a:ext cx="1664113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Connector 27">
              <a:extLst>
                <a:ext uri="{FF2B5EF4-FFF2-40B4-BE49-F238E27FC236}">
                  <a16:creationId xmlns:a16="http://schemas.microsoft.com/office/drawing/2014/main" id="{329BA89B-BFA9-4669-AC7B-077F9389E9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67511" y="4459705"/>
              <a:ext cx="1544129" cy="3981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8">
              <a:extLst>
                <a:ext uri="{FF2B5EF4-FFF2-40B4-BE49-F238E27FC236}">
                  <a16:creationId xmlns:a16="http://schemas.microsoft.com/office/drawing/2014/main" id="{E9689677-3FAB-40F5-B858-F81306634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54853" y="4710361"/>
              <a:ext cx="1556787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96AB246-5C04-4643-8539-8201C66BA7A6}"/>
              </a:ext>
            </a:extLst>
          </p:cNvPr>
          <p:cNvSpPr txBox="1"/>
          <p:nvPr/>
        </p:nvSpPr>
        <p:spPr>
          <a:xfrm>
            <a:off x="2969547" y="1532021"/>
            <a:ext cx="5885695" cy="58477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result1: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123321;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93.5;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A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result2: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456654;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5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62.0;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D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2DAFBC90-3CAA-463D-8769-5344BAD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98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4.6 Reading a Structure Member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E25CCC8-ECCC-4696-94B7-288803213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structure members are read in individually the same way as we do for ordinary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</a:t>
            </a:r>
            <a:endParaRPr lang="en-US" sz="200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3CF0122-CFF9-4E38-BAF7-20F79904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32" y="2889250"/>
            <a:ext cx="7908757" cy="20748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result1;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printf</a:t>
            </a:r>
            <a:r>
              <a:rPr lang="en-US" sz="2000" b="1">
                <a:latin typeface="Courier New" pitchFamily="49" charset="0"/>
              </a:rPr>
              <a:t>("Enter student number, score and grade: 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scanf</a:t>
            </a:r>
            <a:r>
              <a:rPr lang="en-US" sz="2000" b="1">
                <a:latin typeface="Courier New" pitchFamily="49" charset="0"/>
              </a:rPr>
              <a:t>("%d %f %c", &amp;result1.stuNum, &amp;result1.score,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               &amp;result1.grade);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7A78C28-9D76-4080-AE77-88CA4DCA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425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4.7 Assigning Structures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D35B-5B77-4F7F-99FE-4993FC5C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309256"/>
            <a:ext cx="7834313" cy="20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We use the </a:t>
            </a:r>
            <a:r>
              <a:rPr lang="en-US" sz="2400">
                <a:solidFill>
                  <a:srgbClr val="0000FF"/>
                </a:solidFill>
              </a:rPr>
              <a:t>dot operator </a:t>
            </a:r>
            <a:r>
              <a:rPr lang="en-US" sz="2400"/>
              <a:t>(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en-US" sz="2400"/>
              <a:t>) to access individual member of a structure variable.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If we use the structure variable’s name, we are referring to the </a:t>
            </a:r>
            <a:r>
              <a:rPr lang="en-US" sz="2400" u="sng"/>
              <a:t>entire structure</a:t>
            </a:r>
            <a:r>
              <a:rPr lang="en-US" sz="2400"/>
              <a:t>.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Unlike arrays, we may do assignments with structures</a:t>
            </a:r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A24EB-CD11-40A9-B714-F301ADC6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70" y="3578370"/>
            <a:ext cx="3170237" cy="4064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latin typeface="Courier New" pitchFamily="49" charset="0"/>
                <a:cs typeface="Arial" charset="0"/>
              </a:rPr>
              <a:t>result2 = result1;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ACF10E-5860-40C2-A91A-F4E6DBCC20B5}"/>
              </a:ext>
            </a:extLst>
          </p:cNvPr>
          <p:cNvGrpSpPr/>
          <p:nvPr/>
        </p:nvGrpSpPr>
        <p:grpSpPr>
          <a:xfrm>
            <a:off x="4329547" y="3398261"/>
            <a:ext cx="4565072" cy="747712"/>
            <a:chOff x="4329547" y="3439824"/>
            <a:chExt cx="4565072" cy="747712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48347615-3872-4025-B8A9-11BB4D39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383" y="3439824"/>
              <a:ext cx="4073236" cy="74771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>
                  <a:latin typeface="Courier New" pitchFamily="49" charset="0"/>
                  <a:cs typeface="Arial" charset="0"/>
                </a:rPr>
                <a:t>result2.stuNum = result1.stuNum;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>
                  <a:latin typeface="Courier New" pitchFamily="49" charset="0"/>
                  <a:cs typeface="Arial" charset="0"/>
                </a:rPr>
                <a:t>result2.score = </a:t>
              </a:r>
              <a:r>
                <a:rPr lang="en-US" sz="1400" b="1">
                  <a:latin typeface="Courier New" pitchFamily="49" charset="0"/>
                </a:rPr>
                <a:t>result1</a:t>
              </a:r>
              <a:r>
                <a:rPr lang="en-US" sz="1400" b="1">
                  <a:latin typeface="Courier New" pitchFamily="49" charset="0"/>
                  <a:cs typeface="Arial" charset="0"/>
                </a:rPr>
                <a:t>.score;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>
                  <a:latin typeface="Courier New" pitchFamily="49" charset="0"/>
                  <a:cs typeface="Arial" charset="0"/>
                </a:rPr>
                <a:t>result2.grade = result1.grade;</a:t>
              </a:r>
            </a:p>
            <a:p>
              <a:pPr marL="342900" indent="-342900">
                <a:defRPr/>
              </a:pPr>
              <a:endParaRPr lang="en-US" sz="2400" b="1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B4078BFC-1475-4C8E-9AB0-B36DAD6D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547" y="3644178"/>
              <a:ext cx="450271" cy="325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algn="ctr"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b="1">
                  <a:latin typeface="+mn-lt"/>
                  <a:cs typeface="Arial" charset="0"/>
                </a:rPr>
                <a:t>=</a:t>
              </a:r>
            </a:p>
            <a:p>
              <a:pPr marL="342900" indent="-342900" algn="ctr">
                <a:defRPr/>
              </a:pPr>
              <a:endParaRPr lang="en-US" sz="2400" b="1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FB029F-6341-4866-9F5A-8260587DBCA8}"/>
              </a:ext>
            </a:extLst>
          </p:cNvPr>
          <p:cNvGrpSpPr/>
          <p:nvPr/>
        </p:nvGrpSpPr>
        <p:grpSpPr>
          <a:xfrm>
            <a:off x="4826000" y="4173538"/>
            <a:ext cx="3854032" cy="2173915"/>
            <a:chOff x="4826000" y="4173538"/>
            <a:chExt cx="3854032" cy="2173915"/>
          </a:xfrm>
        </p:grpSpPr>
        <p:grpSp>
          <p:nvGrpSpPr>
            <p:cNvPr id="15" name="Group 41">
              <a:extLst>
                <a:ext uri="{FF2B5EF4-FFF2-40B4-BE49-F238E27FC236}">
                  <a16:creationId xmlns:a16="http://schemas.microsoft.com/office/drawing/2014/main" id="{19F60257-BA3D-4EA0-B3E0-A9972D357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0316" y="4455613"/>
              <a:ext cx="3588547" cy="950595"/>
              <a:chOff x="2492305" y="4636407"/>
              <a:chExt cx="3589182" cy="95079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12C244-1A9B-4200-8FDA-21FB435FCE92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D026C3-D06F-47BF-A7AA-0DE828E9680E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B2C1C6E-99BE-4D39-A418-02A665033704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3" name="TextBox 62">
                <a:extLst>
                  <a:ext uri="{FF2B5EF4-FFF2-40B4-BE49-F238E27FC236}">
                    <a16:creationId xmlns:a16="http://schemas.microsoft.com/office/drawing/2014/main" id="{411F88A9-ECF8-43DB-A735-8D0F4D17C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34" name="TextBox 63">
                <a:extLst>
                  <a:ext uri="{FF2B5EF4-FFF2-40B4-BE49-F238E27FC236}">
                    <a16:creationId xmlns:a16="http://schemas.microsoft.com/office/drawing/2014/main" id="{7205ED2E-12E3-484B-907C-4506D3255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35" name="TextBox 64">
                <a:extLst>
                  <a:ext uri="{FF2B5EF4-FFF2-40B4-BE49-F238E27FC236}">
                    <a16:creationId xmlns:a16="http://schemas.microsoft.com/office/drawing/2014/main" id="{519953DD-E373-4D09-9C71-CD445EF1A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38" name="TextBox 65">
                <a:extLst>
                  <a:ext uri="{FF2B5EF4-FFF2-40B4-BE49-F238E27FC236}">
                    <a16:creationId xmlns:a16="http://schemas.microsoft.com/office/drawing/2014/main" id="{04F03EB7-46D9-46AA-B595-A7B9C16A1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result1</a:t>
                </a:r>
                <a:endParaRPr lang="en-SG" sz="1400"/>
              </a:p>
            </p:txBody>
          </p:sp>
          <p:sp>
            <p:nvSpPr>
              <p:cNvPr id="39" name="Rectangle 66">
                <a:extLst>
                  <a:ext uri="{FF2B5EF4-FFF2-40B4-BE49-F238E27FC236}">
                    <a16:creationId xmlns:a16="http://schemas.microsoft.com/office/drawing/2014/main" id="{E3BD4BB0-2E0C-4843-B611-69B5EEB1A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TextBox 50">
                <a:extLst>
                  <a:ext uri="{FF2B5EF4-FFF2-40B4-BE49-F238E27FC236}">
                    <a16:creationId xmlns:a16="http://schemas.microsoft.com/office/drawing/2014/main" id="{C8F4D9C7-1F9C-48E1-AE57-D4F44ED9A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41" name="TextBox 51">
                <a:extLst>
                  <a:ext uri="{FF2B5EF4-FFF2-40B4-BE49-F238E27FC236}">
                    <a16:creationId xmlns:a16="http://schemas.microsoft.com/office/drawing/2014/main" id="{437065F8-BCC6-46A5-AC22-EF0645260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42" name="TextBox 52">
                <a:extLst>
                  <a:ext uri="{FF2B5EF4-FFF2-40B4-BE49-F238E27FC236}">
                    <a16:creationId xmlns:a16="http://schemas.microsoft.com/office/drawing/2014/main" id="{663F10C7-735F-4165-BD6A-465CD2F57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'A'</a:t>
                </a:r>
                <a:endParaRPr lang="en-SG"/>
              </a:p>
            </p:txBody>
          </p:sp>
        </p:grpSp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11A3A4D3-456F-4689-BAFA-B24E5D6AF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000" y="4173538"/>
              <a:ext cx="1030332" cy="3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7DEB642F-E7E6-4FEB-A3CE-7F4D2DB31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1485" y="5396858"/>
              <a:ext cx="3588547" cy="950595"/>
              <a:chOff x="2492305" y="4636407"/>
              <a:chExt cx="3589182" cy="95079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2E2D53-0F62-4941-983F-35999237293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ECBBFD-8F5C-415E-B3CE-F213B4F82CF7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A55C9F-087D-4918-80F6-0366E066EBCB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TextBox 62">
                <a:extLst>
                  <a:ext uri="{FF2B5EF4-FFF2-40B4-BE49-F238E27FC236}">
                    <a16:creationId xmlns:a16="http://schemas.microsoft.com/office/drawing/2014/main" id="{7FFB6014-325F-4216-AE61-1123A17B6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23" name="TextBox 63">
                <a:extLst>
                  <a:ext uri="{FF2B5EF4-FFF2-40B4-BE49-F238E27FC236}">
                    <a16:creationId xmlns:a16="http://schemas.microsoft.com/office/drawing/2014/main" id="{49FC6407-F267-4B4B-9D7B-B01AF36DE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24" name="TextBox 64">
                <a:extLst>
                  <a:ext uri="{FF2B5EF4-FFF2-40B4-BE49-F238E27FC236}">
                    <a16:creationId xmlns:a16="http://schemas.microsoft.com/office/drawing/2014/main" id="{F7277C82-AB42-49E6-9C14-118A2C956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25" name="TextBox 65">
                <a:extLst>
                  <a:ext uri="{FF2B5EF4-FFF2-40B4-BE49-F238E27FC236}">
                    <a16:creationId xmlns:a16="http://schemas.microsoft.com/office/drawing/2014/main" id="{0624959C-DBE6-4A14-A651-D35035EF9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result2</a:t>
                </a:r>
                <a:endParaRPr lang="en-SG" sz="1400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6BC38A2A-95AF-4663-8213-D05E0A972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TextBox 50">
                <a:extLst>
                  <a:ext uri="{FF2B5EF4-FFF2-40B4-BE49-F238E27FC236}">
                    <a16:creationId xmlns:a16="http://schemas.microsoft.com/office/drawing/2014/main" id="{7974EE0F-00A5-44D3-8919-C5C34BD92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28" name="TextBox 51">
                <a:extLst>
                  <a:ext uri="{FF2B5EF4-FFF2-40B4-BE49-F238E27FC236}">
                    <a16:creationId xmlns:a16="http://schemas.microsoft.com/office/drawing/2014/main" id="{9B64612B-3F89-4B63-9AA7-E13F2FE20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29" name="TextBox 52">
                <a:extLst>
                  <a:ext uri="{FF2B5EF4-FFF2-40B4-BE49-F238E27FC236}">
                    <a16:creationId xmlns:a16="http://schemas.microsoft.com/office/drawing/2014/main" id="{5AA70D23-E5B8-49D0-B960-3FAFF3189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55649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'A'</a:t>
                </a:r>
                <a:endParaRPr lang="en-SG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794A2C-AC6A-422E-B908-B8D563C0ECCE}"/>
              </a:ext>
            </a:extLst>
          </p:cNvPr>
          <p:cNvGrpSpPr/>
          <p:nvPr/>
        </p:nvGrpSpPr>
        <p:grpSpPr>
          <a:xfrm>
            <a:off x="711200" y="4106863"/>
            <a:ext cx="3765801" cy="2234559"/>
            <a:chOff x="711200" y="4106863"/>
            <a:chExt cx="3765801" cy="2234559"/>
          </a:xfrm>
        </p:grpSpPr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8CA75E94-FE3C-43C9-B1D8-132E7778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" y="4106863"/>
              <a:ext cx="1030332" cy="36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Before: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45" name="Group 41">
              <a:extLst>
                <a:ext uri="{FF2B5EF4-FFF2-40B4-BE49-F238E27FC236}">
                  <a16:creationId xmlns:a16="http://schemas.microsoft.com/office/drawing/2014/main" id="{28084929-B5AA-49F1-B2FF-1C1F4DE63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285" y="4449582"/>
              <a:ext cx="3588547" cy="950595"/>
              <a:chOff x="2492305" y="4636407"/>
              <a:chExt cx="3589182" cy="95079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AF4BE68-9D52-49A3-8B96-C24C49392AE6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ED0324-D7AC-499D-8C59-C822B9E376B3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64BD907-8C52-47BB-92E0-48123BB43903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" name="TextBox 62">
                <a:extLst>
                  <a:ext uri="{FF2B5EF4-FFF2-40B4-BE49-F238E27FC236}">
                    <a16:creationId xmlns:a16="http://schemas.microsoft.com/office/drawing/2014/main" id="{4F26E541-D77D-4D7D-A457-BC583C4AC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62" name="TextBox 63">
                <a:extLst>
                  <a:ext uri="{FF2B5EF4-FFF2-40B4-BE49-F238E27FC236}">
                    <a16:creationId xmlns:a16="http://schemas.microsoft.com/office/drawing/2014/main" id="{B282F5E5-AB7F-4048-8CE0-429A8BADB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63" name="TextBox 64">
                <a:extLst>
                  <a:ext uri="{FF2B5EF4-FFF2-40B4-BE49-F238E27FC236}">
                    <a16:creationId xmlns:a16="http://schemas.microsoft.com/office/drawing/2014/main" id="{2A4BE568-4F2C-4CE8-94AE-F3AA51105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64" name="TextBox 65">
                <a:extLst>
                  <a:ext uri="{FF2B5EF4-FFF2-40B4-BE49-F238E27FC236}">
                    <a16:creationId xmlns:a16="http://schemas.microsoft.com/office/drawing/2014/main" id="{E6DA17F1-EC6F-423D-AF9D-E30C40593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result1</a:t>
                </a:r>
                <a:endParaRPr lang="en-SG" sz="1400"/>
              </a:p>
            </p:txBody>
          </p:sp>
          <p:sp>
            <p:nvSpPr>
              <p:cNvPr id="65" name="Rectangle 66">
                <a:extLst>
                  <a:ext uri="{FF2B5EF4-FFF2-40B4-BE49-F238E27FC236}">
                    <a16:creationId xmlns:a16="http://schemas.microsoft.com/office/drawing/2014/main" id="{8A59F97F-7FF0-4B7A-B718-D46D2FC8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6" name="TextBox 50">
                <a:extLst>
                  <a:ext uri="{FF2B5EF4-FFF2-40B4-BE49-F238E27FC236}">
                    <a16:creationId xmlns:a16="http://schemas.microsoft.com/office/drawing/2014/main" id="{BBFE8667-3EB3-4311-8524-015C5BDC1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67" name="TextBox 51">
                <a:extLst>
                  <a:ext uri="{FF2B5EF4-FFF2-40B4-BE49-F238E27FC236}">
                    <a16:creationId xmlns:a16="http://schemas.microsoft.com/office/drawing/2014/main" id="{CCB8D1AA-532F-46E4-A2EA-AA804F9F3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68" name="TextBox 52">
                <a:extLst>
                  <a:ext uri="{FF2B5EF4-FFF2-40B4-BE49-F238E27FC236}">
                    <a16:creationId xmlns:a16="http://schemas.microsoft.com/office/drawing/2014/main" id="{F49BE913-5F31-4D29-8E50-5D9E4DDE2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'A'</a:t>
                </a:r>
                <a:endParaRPr lang="en-SG"/>
              </a:p>
            </p:txBody>
          </p:sp>
        </p:grpSp>
        <p:grpSp>
          <p:nvGrpSpPr>
            <p:cNvPr id="46" name="Group 41">
              <a:extLst>
                <a:ext uri="{FF2B5EF4-FFF2-40B4-BE49-F238E27FC236}">
                  <a16:creationId xmlns:a16="http://schemas.microsoft.com/office/drawing/2014/main" id="{29218E0D-5E23-4174-A515-A4C67F994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454" y="5390827"/>
              <a:ext cx="3588547" cy="950595"/>
              <a:chOff x="2492305" y="4636407"/>
              <a:chExt cx="3589182" cy="95079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043207-8980-4C4C-872B-AE716042C28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0561A16-9FBD-4371-BF8C-1293E7AA427A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B69227E-0419-48C3-83A5-EACDD6272932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TextBox 62">
                <a:extLst>
                  <a:ext uri="{FF2B5EF4-FFF2-40B4-BE49-F238E27FC236}">
                    <a16:creationId xmlns:a16="http://schemas.microsoft.com/office/drawing/2014/main" id="{CB5090B2-EC40-4AE5-8210-5E660F0E2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51" name="TextBox 63">
                <a:extLst>
                  <a:ext uri="{FF2B5EF4-FFF2-40B4-BE49-F238E27FC236}">
                    <a16:creationId xmlns:a16="http://schemas.microsoft.com/office/drawing/2014/main" id="{678856C8-E9F8-43F8-B8DD-6847EDD8B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086A3239-85BA-41C5-A235-D9189EE4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AC9B25E5-D045-4E0C-9E2D-172A5AE46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result2</a:t>
                </a:r>
                <a:endParaRPr lang="en-SG" sz="1400"/>
              </a:p>
            </p:txBody>
          </p:sp>
          <p:sp>
            <p:nvSpPr>
              <p:cNvPr id="54" name="Rectangle 66">
                <a:extLst>
                  <a:ext uri="{FF2B5EF4-FFF2-40B4-BE49-F238E27FC236}">
                    <a16:creationId xmlns:a16="http://schemas.microsoft.com/office/drawing/2014/main" id="{3BF81BB2-FF27-423B-A7AD-7E2168108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TextBox 50">
                <a:extLst>
                  <a:ext uri="{FF2B5EF4-FFF2-40B4-BE49-F238E27FC236}">
                    <a16:creationId xmlns:a16="http://schemas.microsoft.com/office/drawing/2014/main" id="{E51A9D6F-146D-48A5-BC6B-1B96CD6C3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456654</a:t>
                </a:r>
                <a:endParaRPr lang="en-SG"/>
              </a:p>
            </p:txBody>
          </p:sp>
          <p:sp>
            <p:nvSpPr>
              <p:cNvPr id="56" name="TextBox 51">
                <a:extLst>
                  <a:ext uri="{FF2B5EF4-FFF2-40B4-BE49-F238E27FC236}">
                    <a16:creationId xmlns:a16="http://schemas.microsoft.com/office/drawing/2014/main" id="{AA6668A1-1012-408B-AEA6-53FD927F3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62.0</a:t>
                </a:r>
                <a:endParaRPr lang="en-SG"/>
              </a:p>
            </p:txBody>
          </p:sp>
          <p:sp>
            <p:nvSpPr>
              <p:cNvPr id="57" name="TextBox 52">
                <a:extLst>
                  <a:ext uri="{FF2B5EF4-FFF2-40B4-BE49-F238E27FC236}">
                    <a16:creationId xmlns:a16="http://schemas.microsoft.com/office/drawing/2014/main" id="{E4E499C6-BBDE-4E81-92C5-70F076067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'D'</a:t>
                </a:r>
                <a:endParaRPr lang="en-SG"/>
              </a:p>
            </p:txBody>
          </p:sp>
        </p:grpSp>
      </p:grpSp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2CF8FB39-5030-4817-B011-BBA8FAB4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996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(1/3)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919EDFB-B86A-4296-82C2-96B712E7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4" y="1413164"/>
            <a:ext cx="7254129" cy="434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Given this structure type </a:t>
            </a:r>
            <a:br>
              <a:rPr lang="en-US" sz="2400"/>
            </a:br>
            <a:r>
              <a:rPr lang="en-US" sz="2400" err="1">
                <a:solidFill>
                  <a:srgbClr val="C00000"/>
                </a:solidFill>
              </a:rPr>
              <a:t>result_t</a:t>
            </a:r>
            <a:r>
              <a:rPr lang="en-US" sz="2400"/>
              <a:t>,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Define a function </a:t>
            </a:r>
            <a:r>
              <a:rPr lang="en-US" sz="2400" err="1">
                <a:solidFill>
                  <a:srgbClr val="0000FF"/>
                </a:solidFill>
              </a:rPr>
              <a:t>func</a:t>
            </a:r>
            <a:r>
              <a:rPr lang="en-US" sz="2400">
                <a:solidFill>
                  <a:srgbClr val="0000FF"/>
                </a:solidFill>
              </a:rPr>
              <a:t>()</a:t>
            </a:r>
            <a:r>
              <a:rPr lang="en-US" sz="2400"/>
              <a:t> that returns a structure of this type: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6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To call this function: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9ECDC5C-F71F-4F20-8212-1E771057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3646907"/>
            <a:ext cx="3579065" cy="102907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</a:rPr>
              <a:t>func</a:t>
            </a:r>
            <a:r>
              <a:rPr lang="en-US" sz="2000" b="1">
                <a:latin typeface="Courier New" pitchFamily="49" charset="0"/>
              </a:rPr>
              <a:t>( ... )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 	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15613-A008-4600-B21D-5DC7E57E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5092839"/>
            <a:ext cx="3424255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 = </a:t>
            </a:r>
            <a:r>
              <a:rPr lang="en-US" sz="2000" b="1" err="1">
                <a:latin typeface="Courier New" pitchFamily="49" charset="0"/>
              </a:rPr>
              <a:t>func</a:t>
            </a:r>
            <a:r>
              <a:rPr lang="en-US" sz="2000" b="1">
                <a:latin typeface="Courier New" pitchFamily="49" charset="0"/>
              </a:rPr>
              <a:t>( ... );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5A87D6D-20E7-4738-A863-65FF0140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541" y="1441510"/>
            <a:ext cx="2716306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max;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DB81919-4DF1-45AD-B392-AED8DC5F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455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(2/3)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4C67A3C-1079-4B3D-9697-E52BBFC3568F}"/>
              </a:ext>
            </a:extLst>
          </p:cNvPr>
          <p:cNvGrpSpPr>
            <a:grpSpLocks/>
          </p:cNvGrpSpPr>
          <p:nvPr/>
        </p:nvGrpSpPr>
        <p:grpSpPr bwMode="auto">
          <a:xfrm>
            <a:off x="711761" y="1053538"/>
            <a:ext cx="7967420" cy="5626107"/>
            <a:chOff x="867922" y="1112923"/>
            <a:chExt cx="7966221" cy="58809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993E6-1D6A-4BAA-8BCD-1D0048DB6F15}"/>
                </a:ext>
              </a:extLst>
            </p:cNvPr>
            <p:cNvSpPr txBox="1"/>
            <p:nvPr/>
          </p:nvSpPr>
          <p:spPr>
            <a:xfrm>
              <a:off x="867922" y="1235127"/>
              <a:ext cx="7966221" cy="575879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max;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main(void)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num1, num2, num3; 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&amp;num1, &amp;num2, &amp;num3);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result =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(num1, num2, num3);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</a:t>
              </a:r>
              <a:br>
                <a:rPr lang="en-US" sz="1600" b="1">
                  <a:latin typeface="Courier New" pitchFamily="49" charset="0"/>
                  <a:cs typeface="Courier New" pitchFamily="49" charset="0"/>
                </a:rPr>
              </a:b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"Maximum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CC6C60-4DFC-44B0-97AB-12AACF457884}"/>
                </a:ext>
              </a:extLst>
            </p:cNvPr>
            <p:cNvSpPr txBox="1"/>
            <p:nvPr/>
          </p:nvSpPr>
          <p:spPr>
            <a:xfrm>
              <a:off x="6296651" y="1112923"/>
              <a:ext cx="1797113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StructureEg2.c</a:t>
              </a:r>
              <a:endParaRPr lang="en-SG"/>
            </a:p>
          </p:txBody>
        </p:sp>
      </p:grpSp>
      <p:sp>
        <p:nvSpPr>
          <p:cNvPr id="15" name="Line Callout 2 (Border and Accent Bar) 18">
            <a:extLst>
              <a:ext uri="{FF2B5EF4-FFF2-40B4-BE49-F238E27FC236}">
                <a16:creationId xmlns:a16="http://schemas.microsoft.com/office/drawing/2014/main" id="{8E2AAA0A-754F-4D57-8B76-1190C3B0D6C4}"/>
              </a:ext>
            </a:extLst>
          </p:cNvPr>
          <p:cNvSpPr/>
          <p:nvPr/>
        </p:nvSpPr>
        <p:spPr bwMode="auto">
          <a:xfrm>
            <a:off x="6502969" y="4129163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138923"/>
              <a:gd name="adj6" fmla="val -14430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returned structure is </a:t>
            </a:r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copied</a:t>
            </a:r>
            <a:r>
              <a:rPr lang="en-US" sz="1600">
                <a:latin typeface="Arial" charset="0"/>
                <a:cs typeface="Arial" charset="0"/>
              </a:rPr>
              <a:t> to </a:t>
            </a:r>
            <a:r>
              <a:rPr lang="en-US" sz="1600" i="1"/>
              <a:t>result</a:t>
            </a:r>
            <a:endParaRPr lang="en-SG" sz="1600" i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81B43C-C2B2-41F0-ADF1-2725DB121305}"/>
              </a:ext>
            </a:extLst>
          </p:cNvPr>
          <p:cNvSpPr/>
          <p:nvPr/>
        </p:nvSpPr>
        <p:spPr bwMode="auto">
          <a:xfrm>
            <a:off x="998220" y="4898733"/>
            <a:ext cx="5577839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(Border and Accent Bar) 21">
            <a:extLst>
              <a:ext uri="{FF2B5EF4-FFF2-40B4-BE49-F238E27FC236}">
                <a16:creationId xmlns:a16="http://schemas.microsoft.com/office/drawing/2014/main" id="{414CC6E9-B059-4FC6-9CA9-7C4C8A9F1F73}"/>
              </a:ext>
            </a:extLst>
          </p:cNvPr>
          <p:cNvSpPr/>
          <p:nvPr/>
        </p:nvSpPr>
        <p:spPr bwMode="auto">
          <a:xfrm>
            <a:off x="5993804" y="5717038"/>
            <a:ext cx="2024062" cy="603079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max and average are printed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81E50D0B-A928-4839-93F8-71A8A5D3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629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(3/3)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BB51BF4-9EC7-4AAC-8C2A-CE4E077D6269}"/>
              </a:ext>
            </a:extLst>
          </p:cNvPr>
          <p:cNvGrpSpPr>
            <a:grpSpLocks/>
          </p:cNvGrpSpPr>
          <p:nvPr/>
        </p:nvGrpSpPr>
        <p:grpSpPr bwMode="auto">
          <a:xfrm>
            <a:off x="400684" y="1208191"/>
            <a:ext cx="8404225" cy="3712195"/>
            <a:chOff x="503107" y="1316751"/>
            <a:chExt cx="8402960" cy="38803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9D1CFC-4A61-483A-B485-8C03861E9244}"/>
                </a:ext>
              </a:extLst>
            </p:cNvPr>
            <p:cNvSpPr txBox="1"/>
            <p:nvPr/>
          </p:nvSpPr>
          <p:spPr>
            <a:xfrm>
              <a:off x="503107" y="1497344"/>
              <a:ext cx="8402960" cy="36997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Computes the maximum and average of 3 integers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n1,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n2,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n3)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	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n1;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(n2 &gt;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	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n2;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if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(n3 &gt;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n3;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(n1+n2+n3)/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	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F1DE43-0D49-4431-8223-C036027C3877}"/>
                </a:ext>
              </a:extLst>
            </p:cNvPr>
            <p:cNvSpPr txBox="1"/>
            <p:nvPr/>
          </p:nvSpPr>
          <p:spPr>
            <a:xfrm>
              <a:off x="6922387" y="1316751"/>
              <a:ext cx="1806332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StructureEg2.c</a:t>
              </a:r>
              <a:endParaRPr lang="en-SG"/>
            </a:p>
          </p:txBody>
        </p:sp>
      </p:grpSp>
      <p:sp>
        <p:nvSpPr>
          <p:cNvPr id="22" name="Line Callout 2 (Border and Accent Bar) 16">
            <a:extLst>
              <a:ext uri="{FF2B5EF4-FFF2-40B4-BE49-F238E27FC236}">
                <a16:creationId xmlns:a16="http://schemas.microsoft.com/office/drawing/2014/main" id="{35C9BD25-70E9-48F4-AFD7-C1B15D4754B6}"/>
              </a:ext>
            </a:extLst>
          </p:cNvPr>
          <p:cNvSpPr/>
          <p:nvPr/>
        </p:nvSpPr>
        <p:spPr bwMode="auto">
          <a:xfrm>
            <a:off x="5193505" y="2658532"/>
            <a:ext cx="283035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-93299"/>
              <a:gd name="adj6" fmla="val -79600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the answers are stored in the structure variable </a:t>
            </a:r>
            <a:r>
              <a:rPr lang="en-US" sz="1600" i="1">
                <a:latin typeface="Consolas" panose="020B0609020204030204" pitchFamily="49" charset="0"/>
              </a:rPr>
              <a:t>result</a:t>
            </a:r>
            <a:r>
              <a:rPr lang="en-US" sz="1600"/>
              <a:t>.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23" name="Line Callout 2 (Border and Accent Bar) 17">
            <a:extLst>
              <a:ext uri="{FF2B5EF4-FFF2-40B4-BE49-F238E27FC236}">
                <a16:creationId xmlns:a16="http://schemas.microsoft.com/office/drawing/2014/main" id="{BE6E3F73-B113-4A53-98BE-8FC2024A869F}"/>
              </a:ext>
            </a:extLst>
          </p:cNvPr>
          <p:cNvSpPr/>
          <p:nvPr/>
        </p:nvSpPr>
        <p:spPr bwMode="auto">
          <a:xfrm>
            <a:off x="3240915" y="4458631"/>
            <a:ext cx="2525571" cy="37698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i="1">
                <a:latin typeface="Consolas" panose="020B0609020204030204" pitchFamily="49" charset="0"/>
              </a:rPr>
              <a:t>result</a:t>
            </a:r>
            <a:r>
              <a:rPr lang="en-US" sz="1600" i="1">
                <a:latin typeface="Arial" charset="0"/>
                <a:cs typeface="Arial" charset="0"/>
              </a:rPr>
              <a:t> </a:t>
            </a:r>
            <a:r>
              <a:rPr lang="en-US" sz="1600">
                <a:latin typeface="Arial" charset="0"/>
                <a:cs typeface="Arial" charset="0"/>
              </a:rPr>
              <a:t>is returned here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D36DA44-40DC-4CBE-BBDA-4FA89B03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140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app.sli.do</a:t>
            </a:r>
            <a:r>
              <a:rPr lang="en-US" sz="2400" dirty="0">
                <a:hlinkClick r:id="rId2"/>
              </a:rPr>
              <a:t>/event/bRPtUxgykAQjjF5XBpLedo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 Structures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[Content Placeholder 5]">
            <a:extLst>
              <a:ext uri="{FF2B5EF4-FFF2-40B4-BE49-F238E27FC236}">
                <a16:creationId xmlns:a16="http://schemas.microsoft.com/office/drawing/2014/main" id="{68D33EF2-1264-4CB5-81D4-776C64D2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1824740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Arrays contain homogeneous data (i.e. data of the same type)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Structures </a:t>
            </a:r>
            <a:r>
              <a:rPr lang="en-US"/>
              <a:t>allow grouping of heterogeneous members (of different types)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1F334-5756-420C-AB06-B876F74A8551}"/>
              </a:ext>
            </a:extLst>
          </p:cNvPr>
          <p:cNvSpPr txBox="1"/>
          <p:nvPr/>
        </p:nvSpPr>
        <p:spPr>
          <a:xfrm>
            <a:off x="852616" y="3429000"/>
            <a:ext cx="180408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/>
              <a:t>Examples:</a:t>
            </a:r>
          </a:p>
        </p:txBody>
      </p:sp>
      <p:grpSp>
        <p:nvGrpSpPr>
          <p:cNvPr id="29" name="Group 91">
            <a:extLst>
              <a:ext uri="{FF2B5EF4-FFF2-40B4-BE49-F238E27FC236}">
                <a16:creationId xmlns:a16="http://schemas.microsoft.com/office/drawing/2014/main" id="{684AAA34-9ECA-4708-A4A7-87013C194AF3}"/>
              </a:ext>
            </a:extLst>
          </p:cNvPr>
          <p:cNvGrpSpPr>
            <a:grpSpLocks/>
          </p:cNvGrpSpPr>
          <p:nvPr/>
        </p:nvGrpSpPr>
        <p:grpSpPr bwMode="auto">
          <a:xfrm>
            <a:off x="1676227" y="3429000"/>
            <a:ext cx="6219441" cy="1385980"/>
            <a:chOff x="1713130" y="2525486"/>
            <a:chExt cx="6219206" cy="138639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B8DA98-4BA5-4E73-A785-0E062268C316}"/>
                </a:ext>
              </a:extLst>
            </p:cNvPr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3F375E-AACF-416E-B794-0E69683D18D3}"/>
                </a:ext>
              </a:extLst>
            </p:cNvPr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46">
              <a:extLst>
                <a:ext uri="{FF2B5EF4-FFF2-40B4-BE49-F238E27FC236}">
                  <a16:creationId xmlns:a16="http://schemas.microsoft.com/office/drawing/2014/main" id="{9EC6945C-612A-4258-93A0-D803D8E2D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err="1"/>
                <a:t>acctNum</a:t>
              </a:r>
              <a:endParaRPr lang="en-SG" sz="1400"/>
            </a:p>
          </p:txBody>
        </p:sp>
        <p:sp>
          <p:nvSpPr>
            <p:cNvPr id="33" name="TextBox 55">
              <a:extLst>
                <a:ext uri="{FF2B5EF4-FFF2-40B4-BE49-F238E27FC236}">
                  <a16:creationId xmlns:a16="http://schemas.microsoft.com/office/drawing/2014/main" id="{04697D3D-6F49-435E-8A70-BC3C2C45B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balance</a:t>
              </a:r>
              <a:endParaRPr lang="en-SG" sz="1400"/>
            </a:p>
          </p:txBody>
        </p:sp>
        <p:sp>
          <p:nvSpPr>
            <p:cNvPr id="34" name="TextBox 57">
              <a:extLst>
                <a:ext uri="{FF2B5EF4-FFF2-40B4-BE49-F238E27FC236}">
                  <a16:creationId xmlns:a16="http://schemas.microsoft.com/office/drawing/2014/main" id="{67494F6C-2836-4563-95BF-10E58C6C0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account</a:t>
              </a:r>
              <a:endParaRPr lang="en-SG" sz="1400"/>
            </a:p>
          </p:txBody>
        </p:sp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3A2E8A50-C947-4F16-A72B-52410CEA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36" name="Straight Arrow Connector 68">
              <a:extLst>
                <a:ext uri="{FF2B5EF4-FFF2-40B4-BE49-F238E27FC236}">
                  <a16:creationId xmlns:a16="http://schemas.microsoft.com/office/drawing/2014/main" id="{C4323CB2-781C-4026-8117-2F369C2874E4}"/>
                </a:ext>
              </a:extLst>
            </p:cNvPr>
            <p:cNvCxnSpPr>
              <a:cxnSpLocks noChangeShapeType="1"/>
              <a:stCxn id="37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7" name="TextBox 69">
              <a:extLst>
                <a:ext uri="{FF2B5EF4-FFF2-40B4-BE49-F238E27FC236}">
                  <a16:creationId xmlns:a16="http://schemas.microsoft.com/office/drawing/2014/main" id="{A015C770-ABCE-468D-8F30-69DA01B2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38" name="Straight Arrow Connector 71">
              <a:extLst>
                <a:ext uri="{FF2B5EF4-FFF2-40B4-BE49-F238E27FC236}">
                  <a16:creationId xmlns:a16="http://schemas.microsoft.com/office/drawing/2014/main" id="{F519D0F9-96D5-4273-8D3A-CD07814166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Box 73">
              <a:extLst>
                <a:ext uri="{FF2B5EF4-FFF2-40B4-BE49-F238E27FC236}">
                  <a16:creationId xmlns:a16="http://schemas.microsoft.com/office/drawing/2014/main" id="{664054CD-8DC9-445C-85AE-3211A3F89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875A618B-771D-4B52-A653-732BDE5DAD6A}"/>
              </a:ext>
            </a:extLst>
          </p:cNvPr>
          <p:cNvGrpSpPr>
            <a:grpSpLocks/>
          </p:cNvGrpSpPr>
          <p:nvPr/>
        </p:nvGrpSpPr>
        <p:grpSpPr bwMode="auto">
          <a:xfrm>
            <a:off x="1542492" y="5052767"/>
            <a:ext cx="6916738" cy="1414411"/>
            <a:chOff x="1579562" y="4554381"/>
            <a:chExt cx="6916738" cy="1413929"/>
          </a:xfrm>
        </p:grpSpPr>
        <p:sp>
          <p:nvSpPr>
            <p:cNvPr id="41" name="TextBox 79">
              <a:extLst>
                <a:ext uri="{FF2B5EF4-FFF2-40B4-BE49-F238E27FC236}">
                  <a16:creationId xmlns:a16="http://schemas.microsoft.com/office/drawing/2014/main" id="{6A955919-4338-4935-9E70-B9B2C3391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F4E74A-BA20-4EB1-8741-F943B5EB8FC0}"/>
                </a:ext>
              </a:extLst>
            </p:cNvPr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F27FDF-AAC0-4A02-B341-81539FA7C72A}"/>
                </a:ext>
              </a:extLst>
            </p:cNvPr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DCB525-F793-4444-874A-6967033FC002}"/>
                </a:ext>
              </a:extLst>
            </p:cNvPr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B7ECA6-7BE0-421E-B2BA-B9A055B6B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err="1"/>
                <a:t>stuNum</a:t>
              </a:r>
              <a:endParaRPr lang="en-SG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09D5AD-B668-4766-9D8C-E3B7A7F71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score</a:t>
              </a:r>
              <a:endParaRPr lang="en-SG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14C78F-2F5E-4DDC-A3AF-84B9D6665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grade</a:t>
              </a:r>
              <a:endParaRPr lang="en-SG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1BA666-71A1-482F-BDF0-9D36C3073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result</a:t>
              </a:r>
              <a:endParaRPr lang="en-SG" sz="14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CE7E7F-CFAE-48E9-B3BB-96989BCA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0" name="Straight Arrow Connector 76">
              <a:extLst>
                <a:ext uri="{FF2B5EF4-FFF2-40B4-BE49-F238E27FC236}">
                  <a16:creationId xmlns:a16="http://schemas.microsoft.com/office/drawing/2014/main" id="{C5AE634B-99ED-41ED-8BC3-90A81AC6EC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1" name="TextBox 77">
              <a:extLst>
                <a:ext uri="{FF2B5EF4-FFF2-40B4-BE49-F238E27FC236}">
                  <a16:creationId xmlns:a16="http://schemas.microsoft.com/office/drawing/2014/main" id="{B8E93CE7-AF72-43B6-9491-CEC9532B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2" name="Straight Arrow Connector 78">
              <a:extLst>
                <a:ext uri="{FF2B5EF4-FFF2-40B4-BE49-F238E27FC236}">
                  <a16:creationId xmlns:a16="http://schemas.microsoft.com/office/drawing/2014/main" id="{2C7464D7-2865-481A-A052-0B405D2808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84">
              <a:extLst>
                <a:ext uri="{FF2B5EF4-FFF2-40B4-BE49-F238E27FC236}">
                  <a16:creationId xmlns:a16="http://schemas.microsoft.com/office/drawing/2014/main" id="{8699F0E3-96E8-491E-9297-D3BEAC751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4" name="Straight Arrow Connector 85">
              <a:extLst>
                <a:ext uri="{FF2B5EF4-FFF2-40B4-BE49-F238E27FC236}">
                  <a16:creationId xmlns:a16="http://schemas.microsoft.com/office/drawing/2014/main" id="{D8C7E5EB-2D5C-4F0F-B7F4-0DEAFB92C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F549DAD6-A72B-418D-8622-68C0939D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250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 Structures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40A1075-EF49-43DD-A662-1DC3FADC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57324"/>
            <a:ext cx="7834313" cy="135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A </a:t>
            </a:r>
            <a:r>
              <a:rPr lang="en-US" sz="2400" i="1"/>
              <a:t>group </a:t>
            </a:r>
            <a:r>
              <a:rPr lang="en-US" sz="2400"/>
              <a:t>can be a member of another </a:t>
            </a:r>
            <a:r>
              <a:rPr lang="en-US" sz="2400" i="1"/>
              <a:t>group</a:t>
            </a:r>
            <a:r>
              <a:rPr lang="en-US" sz="2400"/>
              <a:t>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 the expiry date of a membership card is of “date” group</a:t>
            </a:r>
          </a:p>
        </p:txBody>
      </p:sp>
      <p:grpSp>
        <p:nvGrpSpPr>
          <p:cNvPr id="56" name="Group 34">
            <a:extLst>
              <a:ext uri="{FF2B5EF4-FFF2-40B4-BE49-F238E27FC236}">
                <a16:creationId xmlns:a16="http://schemas.microsoft.com/office/drawing/2014/main" id="{7872B7A4-DE25-4D32-935F-C9635EDAE4A3}"/>
              </a:ext>
            </a:extLst>
          </p:cNvPr>
          <p:cNvGrpSpPr>
            <a:grpSpLocks/>
          </p:cNvGrpSpPr>
          <p:nvPr/>
        </p:nvGrpSpPr>
        <p:grpSpPr bwMode="auto">
          <a:xfrm>
            <a:off x="2995613" y="2780547"/>
            <a:ext cx="3171825" cy="966787"/>
            <a:chOff x="2994829" y="2547466"/>
            <a:chExt cx="3172886" cy="96764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DECC3-AA58-4AED-8AAA-CEA3924AC756}"/>
                </a:ext>
              </a:extLst>
            </p:cNvPr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8" name="TextBox 46">
              <a:extLst>
                <a:ext uri="{FF2B5EF4-FFF2-40B4-BE49-F238E27FC236}">
                  <a16:creationId xmlns:a16="http://schemas.microsoft.com/office/drawing/2014/main" id="{AA99D9E6-E5CA-4843-87A6-4BF6AB67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59" name="TextBox 55">
              <a:extLst>
                <a:ext uri="{FF2B5EF4-FFF2-40B4-BE49-F238E27FC236}">
                  <a16:creationId xmlns:a16="http://schemas.microsoft.com/office/drawing/2014/main" id="{2AFE36B5-7EB1-44FE-9B22-CB4CB3BEB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60" name="TextBox 57">
              <a:extLst>
                <a:ext uri="{FF2B5EF4-FFF2-40B4-BE49-F238E27FC236}">
                  <a16:creationId xmlns:a16="http://schemas.microsoft.com/office/drawing/2014/main" id="{05B5D357-1496-43A1-AE8B-0719DC1E1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84BF16B7-B416-49B0-8339-3E23C8C4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D1C8CA-FBDC-4652-A73B-8998F15C5392}"/>
                </a:ext>
              </a:extLst>
            </p:cNvPr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BAD551-1CE1-4F47-99D2-FB3C538C9925}"/>
                </a:ext>
              </a:extLst>
            </p:cNvPr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4" name="TextBox 46">
              <a:extLst>
                <a:ext uri="{FF2B5EF4-FFF2-40B4-BE49-F238E27FC236}">
                  <a16:creationId xmlns:a16="http://schemas.microsoft.com/office/drawing/2014/main" id="{206D57C6-D2E5-47CE-A0E2-ED953A620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65" name="Group 48">
            <a:extLst>
              <a:ext uri="{FF2B5EF4-FFF2-40B4-BE49-F238E27FC236}">
                <a16:creationId xmlns:a16="http://schemas.microsoft.com/office/drawing/2014/main" id="{C9C8CC13-6C04-4F80-B17E-3A8F05FE45D0}"/>
              </a:ext>
            </a:extLst>
          </p:cNvPr>
          <p:cNvGrpSpPr>
            <a:grpSpLocks/>
          </p:cNvGrpSpPr>
          <p:nvPr/>
        </p:nvGrpSpPr>
        <p:grpSpPr bwMode="auto">
          <a:xfrm>
            <a:off x="1575469" y="3965245"/>
            <a:ext cx="5765131" cy="1446547"/>
            <a:chOff x="1576193" y="3965494"/>
            <a:chExt cx="5763721" cy="1446765"/>
          </a:xfrm>
        </p:grpSpPr>
        <p:grpSp>
          <p:nvGrpSpPr>
            <p:cNvPr id="66" name="Group 47">
              <a:extLst>
                <a:ext uri="{FF2B5EF4-FFF2-40B4-BE49-F238E27FC236}">
                  <a16:creationId xmlns:a16="http://schemas.microsoft.com/office/drawing/2014/main" id="{5D253413-BBC0-4083-9BA0-D8CB966A1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6198" y="4401660"/>
              <a:ext cx="1913645" cy="616840"/>
              <a:chOff x="1331863" y="4278092"/>
              <a:chExt cx="1913645" cy="61684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D107EB0-D98D-4270-97F5-2B71629D6790}"/>
                  </a:ext>
                </a:extLst>
              </p:cNvPr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TextBox 62">
                <a:extLst>
                  <a:ext uri="{FF2B5EF4-FFF2-40B4-BE49-F238E27FC236}">
                    <a16:creationId xmlns:a16="http://schemas.microsoft.com/office/drawing/2014/main" id="{7AD4BBF4-C73D-4BCF-B9BF-C52C82F77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863" y="4278092"/>
                <a:ext cx="959790" cy="30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err="1"/>
                  <a:t>cardNum</a:t>
                </a:r>
                <a:endParaRPr lang="en-SG" sz="1400"/>
              </a:p>
            </p:txBody>
          </p:sp>
        </p:grpSp>
        <p:sp>
          <p:nvSpPr>
            <p:cNvPr id="67" name="TextBox 65">
              <a:extLst>
                <a:ext uri="{FF2B5EF4-FFF2-40B4-BE49-F238E27FC236}">
                  <a16:creationId xmlns:a16="http://schemas.microsoft.com/office/drawing/2014/main" id="{498FF24F-6A0B-40C9-B0B7-BC2A81A13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193" y="3965494"/>
              <a:ext cx="1781008" cy="307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card</a:t>
              </a:r>
              <a:endParaRPr lang="en-SG" sz="1400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89E16EFD-F143-4981-B6DF-2793EE4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69" name="Group 46">
              <a:extLst>
                <a:ext uri="{FF2B5EF4-FFF2-40B4-BE49-F238E27FC236}">
                  <a16:creationId xmlns:a16="http://schemas.microsoft.com/office/drawing/2014/main" id="{8B323003-4646-48BD-81DE-7E79ECD5A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0991" y="4314914"/>
              <a:ext cx="3172886" cy="983689"/>
              <a:chOff x="3653856" y="5575303"/>
              <a:chExt cx="3172886" cy="98368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B5E1F9-4AC5-4FE5-90BF-09122A50DC45}"/>
                  </a:ext>
                </a:extLst>
              </p:cNvPr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1" name="TextBox 46">
                <a:extLst>
                  <a:ext uri="{FF2B5EF4-FFF2-40B4-BE49-F238E27FC236}">
                    <a16:creationId xmlns:a16="http://schemas.microsoft.com/office/drawing/2014/main" id="{A9B184B9-2097-4721-A8FC-F19EA7D2F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2" name="TextBox 55">
                <a:extLst>
                  <a:ext uri="{FF2B5EF4-FFF2-40B4-BE49-F238E27FC236}">
                    <a16:creationId xmlns:a16="http://schemas.microsoft.com/office/drawing/2014/main" id="{B98EB749-534F-4A32-AA16-FB3E4B77E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3" name="TextBox 57">
                <a:extLst>
                  <a:ext uri="{FF2B5EF4-FFF2-40B4-BE49-F238E27FC236}">
                    <a16:creationId xmlns:a16="http://schemas.microsoft.com/office/drawing/2014/main" id="{F49593AA-2B90-4F4A-889A-39029792B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3856" y="5575303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expiryDate</a:t>
                </a:r>
                <a:endParaRPr lang="en-SG" sz="1400"/>
              </a:p>
            </p:txBody>
          </p:sp>
          <p:sp>
            <p:nvSpPr>
              <p:cNvPr id="74" name="Rectangle 58">
                <a:extLst>
                  <a:ext uri="{FF2B5EF4-FFF2-40B4-BE49-F238E27FC236}">
                    <a16:creationId xmlns:a16="http://schemas.microsoft.com/office/drawing/2014/main" id="{94849495-DA72-4DCD-B742-F140F15D7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D8C5692-CC42-48B2-91C7-A6E16577B3B2}"/>
                  </a:ext>
                </a:extLst>
              </p:cNvPr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B366432-8936-459F-A3CB-1406CE0E2A76}"/>
                  </a:ext>
                </a:extLst>
              </p:cNvPr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7" name="TextBox 46">
                <a:extLst>
                  <a:ext uri="{FF2B5EF4-FFF2-40B4-BE49-F238E27FC236}">
                    <a16:creationId xmlns:a16="http://schemas.microsoft.com/office/drawing/2014/main" id="{C09EABDE-F670-449F-AA72-0C4930749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661E5CA1-33F9-4478-820E-AC33832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413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4.1 Structure Types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A59D94A1-44B1-445E-8A4D-E6A44FC0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Such a group is called </a:t>
            </a:r>
            <a:r>
              <a:rPr lang="en-US">
                <a:solidFill>
                  <a:srgbClr val="0000FF"/>
                </a:solidFill>
              </a:rPr>
              <a:t>structure type</a:t>
            </a:r>
            <a:endParaRPr lang="en-SG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Examples of structure types: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0296A3-8411-467E-A4B1-AC3A2D6B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2619375"/>
            <a:ext cx="4773613" cy="105426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length, width, 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box_t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979C5D9-97BF-4565-ABDB-29361BB5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19" y="4383054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account_t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6021F230-80B5-4108-8F1E-4EECB41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347" y="4382887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float score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result_t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5" name="Line Callout 2 (Border and Accent Bar) 12">
            <a:extLst>
              <a:ext uri="{FF2B5EF4-FFF2-40B4-BE49-F238E27FC236}">
                <a16:creationId xmlns:a16="http://schemas.microsoft.com/office/drawing/2014/main" id="{9F6D728D-80F7-49E2-A13F-48B162793803}"/>
              </a:ext>
            </a:extLst>
          </p:cNvPr>
          <p:cNvSpPr/>
          <p:nvPr/>
        </p:nvSpPr>
        <p:spPr bwMode="auto">
          <a:xfrm>
            <a:off x="6235700" y="2288805"/>
            <a:ext cx="2193925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140592"/>
              <a:gd name="adj6" fmla="val -17396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This semi-colon </a:t>
            </a:r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>
                <a:latin typeface="Arial" charset="0"/>
                <a:cs typeface="Arial" charset="0"/>
              </a:rPr>
              <a:t> is very important and is often forgotten!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37F22D-42B6-49DF-9257-5CAEDD91A773}"/>
              </a:ext>
            </a:extLst>
          </p:cNvPr>
          <p:cNvSpPr/>
          <p:nvPr/>
        </p:nvSpPr>
        <p:spPr bwMode="auto">
          <a:xfrm>
            <a:off x="2777773" y="5376763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D3787F-212C-45DD-A73A-4B88250E21AB}"/>
              </a:ext>
            </a:extLst>
          </p:cNvPr>
          <p:cNvSpPr/>
          <p:nvPr/>
        </p:nvSpPr>
        <p:spPr bwMode="auto">
          <a:xfrm>
            <a:off x="2176194" y="3315355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985D84-6DD7-47F4-A2ED-1748A25893DB}"/>
              </a:ext>
            </a:extLst>
          </p:cNvPr>
          <p:cNvSpPr/>
          <p:nvPr/>
        </p:nvSpPr>
        <p:spPr bwMode="auto">
          <a:xfrm>
            <a:off x="6402762" y="5682536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E558C-60FC-4D25-8649-D172DAA1459C}"/>
              </a:ext>
            </a:extLst>
          </p:cNvPr>
          <p:cNvSpPr txBox="1"/>
          <p:nvPr/>
        </p:nvSpPr>
        <p:spPr>
          <a:xfrm>
            <a:off x="988051" y="3783116"/>
            <a:ext cx="2982370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box_t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6D2742-0C14-416E-9E93-2E6342F9DC55}"/>
              </a:ext>
            </a:extLst>
          </p:cNvPr>
          <p:cNvSpPr txBox="1"/>
          <p:nvPr/>
        </p:nvSpPr>
        <p:spPr>
          <a:xfrm>
            <a:off x="980030" y="5872505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account_t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55181-EFFE-41FD-9E9E-1F93773076E8}"/>
              </a:ext>
            </a:extLst>
          </p:cNvPr>
          <p:cNvSpPr txBox="1"/>
          <p:nvPr/>
        </p:nvSpPr>
        <p:spPr>
          <a:xfrm>
            <a:off x="4768347" y="6172888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result_t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0C5BE509-8704-4305-8D32-651163D1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7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4.1 Structure Types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FC0E2AB-B5E4-4099-8CAD-CE56F625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A type is </a:t>
            </a:r>
            <a:r>
              <a:rPr lang="en-US" sz="2400" u="sng">
                <a:solidFill>
                  <a:srgbClr val="C00000"/>
                </a:solidFill>
              </a:rPr>
              <a:t>NOT</a:t>
            </a:r>
            <a:r>
              <a:rPr lang="en-US" sz="240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following is a </a:t>
            </a:r>
            <a:r>
              <a:rPr lang="en-US" sz="2400" u="sng"/>
              <a:t>definition of a type</a:t>
            </a:r>
            <a:r>
              <a:rPr lang="en-US" sz="2400"/>
              <a:t>, NOT a </a:t>
            </a:r>
            <a:r>
              <a:rPr lang="en-US" sz="2400" u="sng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>
                <a:solidFill>
                  <a:srgbClr val="C00000"/>
                </a:solidFill>
              </a:rPr>
              <a:t>No</a:t>
            </a:r>
            <a:r>
              <a:rPr lang="en-US" sz="2000"/>
              <a:t> memory is allocated to a type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FAC727F6-2DDD-4AB3-A673-70BE5261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4394200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acctNum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float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account_t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B93C918-B02B-443E-A541-6CFCCD30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7177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4.2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A71FDCE-292C-4A70-A185-D638EAE3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The syntax is similar to declaring ordinary variables.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54C48-7A5E-49B5-8370-08B0D38A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2498644"/>
            <a:ext cx="5703887" cy="170650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stuNum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F67C92-68C0-40CD-BD64-59D60206D047}"/>
              </a:ext>
            </a:extLst>
          </p:cNvPr>
          <p:cNvGrpSpPr>
            <a:grpSpLocks/>
          </p:cNvGrpSpPr>
          <p:nvPr/>
        </p:nvGrpSpPr>
        <p:grpSpPr bwMode="auto">
          <a:xfrm>
            <a:off x="3883026" y="2605007"/>
            <a:ext cx="3720932" cy="1484054"/>
            <a:chOff x="4136571" y="3672116"/>
            <a:chExt cx="3721678" cy="1484438"/>
          </a:xfrm>
        </p:grpSpPr>
        <p:sp>
          <p:nvSpPr>
            <p:cNvPr id="12" name="Right Brace 9">
              <a:extLst>
                <a:ext uri="{FF2B5EF4-FFF2-40B4-BE49-F238E27FC236}">
                  <a16:creationId xmlns:a16="http://schemas.microsoft.com/office/drawing/2014/main" id="{0D930F28-EAFC-49AA-955A-179B2172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571" y="3672116"/>
              <a:ext cx="362858" cy="1484438"/>
            </a:xfrm>
            <a:prstGeom prst="rightBrace">
              <a:avLst>
                <a:gd name="adj1" fmla="val 34713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686307-AE18-40FE-89C0-CA83C33EA4D4}"/>
                </a:ext>
              </a:extLst>
            </p:cNvPr>
            <p:cNvSpPr txBox="1"/>
            <p:nvPr/>
          </p:nvSpPr>
          <p:spPr>
            <a:xfrm>
              <a:off x="4602466" y="4119106"/>
              <a:ext cx="3255783" cy="584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Before function prototypes </a:t>
              </a:r>
              <a:br>
                <a:rPr lang="en-US" sz="1600">
                  <a:latin typeface="Arial" charset="0"/>
                  <a:cs typeface="Arial" charset="0"/>
                </a:rPr>
              </a:br>
              <a:r>
                <a:rPr lang="en-US" sz="1600">
                  <a:latin typeface="Arial" charset="0"/>
                  <a:cs typeface="Arial" charset="0"/>
                </a:rPr>
                <a:t>(but after preprocessor directives)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C5517B5-25E7-4ECE-8544-C33525E2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CEE46-0042-4137-A966-9CBFC34B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75500"/>
            <a:ext cx="5703887" cy="4600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result1, result2;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B05B8-3ABC-4A39-95CF-24783E4A18EA}"/>
              </a:ext>
            </a:extLst>
          </p:cNvPr>
          <p:cNvSpPr txBox="1"/>
          <p:nvPr/>
        </p:nvSpPr>
        <p:spPr bwMode="auto">
          <a:xfrm>
            <a:off x="5375523" y="4475500"/>
            <a:ext cx="1923635" cy="339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Inside any function</a:t>
            </a:r>
            <a:endParaRPr lang="en-SG" sz="16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3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4.3 Initializing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5459C33-F645-4881-9B0F-5F6966DF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syntax is like array initialization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F38BA59-2BBF-42E1-961A-C3C31A0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stuNum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result1</a:t>
            </a:r>
            <a:r>
              <a:rPr lang="en-US" sz="1600" b="1">
                <a:latin typeface="Courier New" pitchFamily="49" charset="0"/>
              </a:rPr>
              <a:t> = { 123321, 93.5, 'A' 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0AD2F-A086-4BD8-98E0-D4A1EBC4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2155854"/>
            <a:ext cx="5367339" cy="2628797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day, month, year;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cardNum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expiryDate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card1</a:t>
            </a:r>
            <a:r>
              <a:rPr lang="en-US" sz="1600" b="1">
                <a:latin typeface="Courier New" pitchFamily="49" charset="0"/>
              </a:rPr>
              <a:t> = {888888, {31, 12, 2020}};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24DC192-8C3B-4B3F-A8AE-0289F53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58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>
                <a:solidFill>
                  <a:srgbClr val="0000FF"/>
                </a:solidFill>
                <a:latin typeface="+mn-lt"/>
              </a:rPr>
              <a:t>4.4 Accessing Members of a Structure Variable</a:t>
            </a:r>
            <a:endParaRPr lang="en-US" sz="30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3D91A-AABC-4D4C-A0CD-18C054585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5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Use the </a:t>
            </a:r>
            <a:r>
              <a:rPr lang="en-US" sz="2400">
                <a:solidFill>
                  <a:srgbClr val="0000FF"/>
                </a:solidFill>
              </a:rPr>
              <a:t>dot (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en-US" sz="2400">
                <a:solidFill>
                  <a:srgbClr val="0000FF"/>
                </a:solidFill>
              </a:rPr>
              <a:t>) operator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F90AA-1448-4E6F-ACFC-7F40D7F2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317233"/>
            <a:ext cx="6708775" cy="16593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result2;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result2.stuNum = 456654;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result2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</a:rPr>
              <a:t>score = 62.0;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result2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</a:rPr>
              <a:t>grade = 'D';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CD9F77B-BF28-4D2B-9CC4-2DC908DF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89" y="4266535"/>
            <a:ext cx="6708775" cy="108164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2000" b="1">
                <a:latin typeface="Courier New" pitchFamily="49" charset="0"/>
              </a:rPr>
              <a:t> card2 = { 666666, {30, 6} };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card2.expiryDate.year = 2021;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5D4A28-6B4C-4458-A9D7-9417E7B9EE71}"/>
              </a:ext>
            </a:extLst>
          </p:cNvPr>
          <p:cNvSpPr/>
          <p:nvPr/>
        </p:nvSpPr>
        <p:spPr bwMode="auto">
          <a:xfrm>
            <a:off x="2428913" y="3035590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E8E05B-65F3-461A-B60C-C1C799321905}"/>
              </a:ext>
            </a:extLst>
          </p:cNvPr>
          <p:cNvSpPr/>
          <p:nvPr/>
        </p:nvSpPr>
        <p:spPr bwMode="auto">
          <a:xfrm>
            <a:off x="2418281" y="3353454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186F6D-6B72-4BCE-B313-C629E9B14990}"/>
              </a:ext>
            </a:extLst>
          </p:cNvPr>
          <p:cNvSpPr/>
          <p:nvPr/>
        </p:nvSpPr>
        <p:spPr bwMode="auto">
          <a:xfrm>
            <a:off x="2428913" y="366179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316BEF-8D14-479A-8A1B-5D67D747E377}"/>
              </a:ext>
            </a:extLst>
          </p:cNvPr>
          <p:cNvSpPr/>
          <p:nvPr/>
        </p:nvSpPr>
        <p:spPr bwMode="auto">
          <a:xfrm>
            <a:off x="2549601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2D92FD-17CC-4BE5-BDC9-AD5747CB339E}"/>
              </a:ext>
            </a:extLst>
          </p:cNvPr>
          <p:cNvSpPr/>
          <p:nvPr/>
        </p:nvSpPr>
        <p:spPr bwMode="auto">
          <a:xfrm>
            <a:off x="4231226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41D6344-4AFE-4D9A-BEF2-A489B384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581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</TotalTime>
  <Words>1528</Words>
  <Application>Microsoft Macintosh PowerPoint</Application>
  <PresentationFormat>On-screen Show (4:3)</PresentationFormat>
  <Paragraphs>306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7</cp:revision>
  <cp:lastPrinted>2017-06-30T03:15:07Z</cp:lastPrinted>
  <dcterms:created xsi:type="dcterms:W3CDTF">1998-09-05T15:03:32Z</dcterms:created>
  <dcterms:modified xsi:type="dcterms:W3CDTF">2022-08-06T03:26:32Z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