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8"/>
  </p:notesMasterIdLst>
  <p:handoutMasterIdLst>
    <p:handoutMasterId r:id="rId59"/>
  </p:handoutMasterIdLst>
  <p:sldIdLst>
    <p:sldId id="256" r:id="rId2"/>
    <p:sldId id="696" r:id="rId3"/>
    <p:sldId id="771" r:id="rId4"/>
    <p:sldId id="802" r:id="rId5"/>
    <p:sldId id="803" r:id="rId6"/>
    <p:sldId id="804" r:id="rId7"/>
    <p:sldId id="487" r:id="rId8"/>
    <p:sldId id="805" r:id="rId9"/>
    <p:sldId id="808" r:id="rId10"/>
    <p:sldId id="811" r:id="rId11"/>
    <p:sldId id="476" r:id="rId12"/>
    <p:sldId id="813" r:id="rId13"/>
    <p:sldId id="815" r:id="rId14"/>
    <p:sldId id="816" r:id="rId15"/>
    <p:sldId id="818" r:id="rId16"/>
    <p:sldId id="817" r:id="rId17"/>
    <p:sldId id="498" r:id="rId18"/>
    <p:sldId id="513" r:id="rId19"/>
    <p:sldId id="515" r:id="rId20"/>
    <p:sldId id="516" r:id="rId21"/>
    <p:sldId id="517" r:id="rId22"/>
    <p:sldId id="518" r:id="rId23"/>
    <p:sldId id="519" r:id="rId24"/>
    <p:sldId id="520" r:id="rId25"/>
    <p:sldId id="809" r:id="rId26"/>
    <p:sldId id="707" r:id="rId27"/>
    <p:sldId id="820" r:id="rId28"/>
    <p:sldId id="821" r:id="rId29"/>
    <p:sldId id="822" r:id="rId30"/>
    <p:sldId id="827" r:id="rId31"/>
    <p:sldId id="829" r:id="rId32"/>
    <p:sldId id="830" r:id="rId33"/>
    <p:sldId id="823" r:id="rId34"/>
    <p:sldId id="831" r:id="rId35"/>
    <p:sldId id="832" r:id="rId36"/>
    <p:sldId id="825" r:id="rId37"/>
    <p:sldId id="833" r:id="rId38"/>
    <p:sldId id="834" r:id="rId39"/>
    <p:sldId id="826" r:id="rId40"/>
    <p:sldId id="835" r:id="rId41"/>
    <p:sldId id="836" r:id="rId42"/>
    <p:sldId id="708" r:id="rId43"/>
    <p:sldId id="837" r:id="rId44"/>
    <p:sldId id="838" r:id="rId45"/>
    <p:sldId id="839" r:id="rId46"/>
    <p:sldId id="840" r:id="rId47"/>
    <p:sldId id="841" r:id="rId48"/>
    <p:sldId id="842" r:id="rId49"/>
    <p:sldId id="501" r:id="rId50"/>
    <p:sldId id="502" r:id="rId51"/>
    <p:sldId id="503" r:id="rId52"/>
    <p:sldId id="504" r:id="rId53"/>
    <p:sldId id="505" r:id="rId54"/>
    <p:sldId id="843" r:id="rId55"/>
    <p:sldId id="844" r:id="rId56"/>
    <p:sldId id="308" r:id="rId5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3" autoAdjust="0"/>
    <p:restoredTop sz="91803" autoAdjust="0"/>
  </p:normalViewPr>
  <p:slideViewPr>
    <p:cSldViewPr snapToGrid="0">
      <p:cViewPr varScale="1">
        <p:scale>
          <a:sx n="90" d="100"/>
          <a:sy n="90" d="100"/>
        </p:scale>
        <p:origin x="20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704" y="39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3/18/23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Recitation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Circuits,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MSI Circuits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MSI Design - Decoders</a:t>
            </a:r>
          </a:p>
        </p:txBody>
      </p:sp>
    </p:spTree>
    <p:extLst>
      <p:ext uri="{BB962C8B-B14F-4D97-AF65-F5344CB8AC3E}">
        <p14:creationId xmlns:p14="http://schemas.microsoft.com/office/powerpoint/2010/main" val="8344969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/>
        </p:nvGraphicFramePr>
        <p:xfrm>
          <a:off x="394046" y="1905318"/>
          <a:ext cx="423591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83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798053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6589253" y="2027115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31320" imgH="2334600" progId="Word.Document.8">
                    <p:embed/>
                  </p:oleObj>
                </mc:Choice>
                <mc:Fallback>
                  <p:oleObj name="Document" r:id="rId3" imgW="1831320" imgH="2334600" progId="Word.Document.8">
                    <p:embed/>
                    <p:pic>
                      <p:nvPicPr>
                        <p:cNvPr id="119" name="Object 54">
                          <a:extLst>
                            <a:ext uri="{FF2B5EF4-FFF2-40B4-BE49-F238E27FC236}">
                              <a16:creationId xmlns:a16="http://schemas.microsoft.com/office/drawing/2014/main" id="{4194C722-F643-4C31-BECE-7FC54B819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5598653" y="2484315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418641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2">
            <a:extLst>
              <a:ext uri="{FF2B5EF4-FFF2-40B4-BE49-F238E27FC236}">
                <a16:creationId xmlns:a16="http://schemas.microsoft.com/office/drawing/2014/main" id="{40E1D6F6-D48A-495E-AC75-1AC58E1E32E6}"/>
              </a:ext>
            </a:extLst>
          </p:cNvPr>
          <p:cNvGrpSpPr>
            <a:grpSpLocks/>
          </p:cNvGrpSpPr>
          <p:nvPr/>
        </p:nvGrpSpPr>
        <p:grpSpPr bwMode="auto">
          <a:xfrm>
            <a:off x="566279" y="2560516"/>
            <a:ext cx="8232776" cy="1452563"/>
            <a:chOff x="430" y="1497"/>
            <a:chExt cx="5186" cy="915"/>
          </a:xfrm>
        </p:grpSpPr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66E278EE-0107-4253-ABE4-E159404AE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731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AutoShape 60">
              <a:extLst>
                <a:ext uri="{FF2B5EF4-FFF2-40B4-BE49-F238E27FC236}">
                  <a16:creationId xmlns:a16="http://schemas.microsoft.com/office/drawing/2014/main" id="{6D375FBB-861D-4A46-81AE-B7BCDF2C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45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>
              <a:extLst>
                <a:ext uri="{FF2B5EF4-FFF2-40B4-BE49-F238E27FC236}">
                  <a16:creationId xmlns:a16="http://schemas.microsoft.com/office/drawing/2014/main" id="{0A81A3F0-4402-4C0E-95EB-8D53047C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97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Text Box 54">
            <a:extLst>
              <a:ext uri="{FF2B5EF4-FFF2-40B4-BE49-F238E27FC236}">
                <a16:creationId xmlns:a16="http://schemas.microsoft.com/office/drawing/2014/main" id="{F840F987-7B03-4720-9E6F-FC47B1E3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34" name="Group 55">
            <a:extLst>
              <a:ext uri="{FF2B5EF4-FFF2-40B4-BE49-F238E27FC236}">
                <a16:creationId xmlns:a16="http://schemas.microsoft.com/office/drawing/2014/main" id="{BC514E7B-B96B-4100-9A17-E2D00617026F}"/>
              </a:ext>
            </a:extLst>
          </p:cNvPr>
          <p:cNvGrpSpPr>
            <a:grpSpLocks/>
          </p:cNvGrpSpPr>
          <p:nvPr/>
        </p:nvGrpSpPr>
        <p:grpSpPr bwMode="auto">
          <a:xfrm>
            <a:off x="5751053" y="2484315"/>
            <a:ext cx="381000" cy="1387475"/>
            <a:chOff x="4032" y="1104"/>
            <a:chExt cx="240" cy="874"/>
          </a:xfrm>
        </p:grpSpPr>
        <p:sp>
          <p:nvSpPr>
            <p:cNvPr id="135" name="Text Box 56">
              <a:extLst>
                <a:ext uri="{FF2B5EF4-FFF2-40B4-BE49-F238E27FC236}">
                  <a16:creationId xmlns:a16="http://schemas.microsoft.com/office/drawing/2014/main" id="{56D8133D-F595-4D4E-9566-212661989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Rectangle 57">
              <a:extLst>
                <a:ext uri="{FF2B5EF4-FFF2-40B4-BE49-F238E27FC236}">
                  <a16:creationId xmlns:a16="http://schemas.microsoft.com/office/drawing/2014/main" id="{BF522053-6FB0-4883-83E8-19261E2B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37" name="Group 62">
            <a:extLst>
              <a:ext uri="{FF2B5EF4-FFF2-40B4-BE49-F238E27FC236}">
                <a16:creationId xmlns:a16="http://schemas.microsoft.com/office/drawing/2014/main" id="{C41351E5-C24C-421E-BC81-4B6A1B9D8045}"/>
              </a:ext>
            </a:extLst>
          </p:cNvPr>
          <p:cNvGrpSpPr>
            <a:grpSpLocks/>
          </p:cNvGrpSpPr>
          <p:nvPr/>
        </p:nvGrpSpPr>
        <p:grpSpPr bwMode="auto">
          <a:xfrm>
            <a:off x="693279" y="2939929"/>
            <a:ext cx="8105776" cy="1525589"/>
            <a:chOff x="510" y="1727"/>
            <a:chExt cx="5106" cy="961"/>
          </a:xfrm>
        </p:grpSpPr>
        <p:sp>
          <p:nvSpPr>
            <p:cNvPr id="138" name="Text Box 59">
              <a:extLst>
                <a:ext uri="{FF2B5EF4-FFF2-40B4-BE49-F238E27FC236}">
                  <a16:creationId xmlns:a16="http://schemas.microsoft.com/office/drawing/2014/main" id="{5F0D80B8-BA07-438A-8034-71773AEE6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27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9" name="AutoShape 60">
              <a:extLst>
                <a:ext uri="{FF2B5EF4-FFF2-40B4-BE49-F238E27FC236}">
                  <a16:creationId xmlns:a16="http://schemas.microsoft.com/office/drawing/2014/main" id="{FFE4E74C-0C5D-4CEE-9F33-71A4DD6B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1">
              <a:extLst>
                <a:ext uri="{FF2B5EF4-FFF2-40B4-BE49-F238E27FC236}">
                  <a16:creationId xmlns:a16="http://schemas.microsoft.com/office/drawing/2014/main" id="{E024EE77-D4E5-493C-92FF-D489654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25F14B49-552D-4BC7-8212-3F7CF57E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2" name="Group 55">
            <a:extLst>
              <a:ext uri="{FF2B5EF4-FFF2-40B4-BE49-F238E27FC236}">
                <a16:creationId xmlns:a16="http://schemas.microsoft.com/office/drawing/2014/main" id="{B4EEE092-2C21-4E1B-8A52-13BF9BF938E3}"/>
              </a:ext>
            </a:extLst>
          </p:cNvPr>
          <p:cNvGrpSpPr>
            <a:grpSpLocks/>
          </p:cNvGrpSpPr>
          <p:nvPr/>
        </p:nvGrpSpPr>
        <p:grpSpPr bwMode="auto">
          <a:xfrm>
            <a:off x="5882816" y="2492252"/>
            <a:ext cx="381000" cy="1387475"/>
            <a:chOff x="4032" y="1104"/>
            <a:chExt cx="240" cy="874"/>
          </a:xfrm>
        </p:grpSpPr>
        <p:sp>
          <p:nvSpPr>
            <p:cNvPr id="143" name="Text Box 56">
              <a:extLst>
                <a:ext uri="{FF2B5EF4-FFF2-40B4-BE49-F238E27FC236}">
                  <a16:creationId xmlns:a16="http://schemas.microsoft.com/office/drawing/2014/main" id="{10F8E0C0-1881-4E53-A4FA-0998F4AF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4" name="Rectangle 57">
              <a:extLst>
                <a:ext uri="{FF2B5EF4-FFF2-40B4-BE49-F238E27FC236}">
                  <a16:creationId xmlns:a16="http://schemas.microsoft.com/office/drawing/2014/main" id="{B2B889EB-EE63-48A5-BF63-FAA03EBF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5" name="Text Box 64">
            <a:extLst>
              <a:ext uri="{FF2B5EF4-FFF2-40B4-BE49-F238E27FC236}">
                <a16:creationId xmlns:a16="http://schemas.microsoft.com/office/drawing/2014/main" id="{FEDF0A2B-7A2B-41D9-9736-A083D578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853" y="4922715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2530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</p:spTree>
    <p:extLst>
      <p:ext uri="{BB962C8B-B14F-4D97-AF65-F5344CB8AC3E}">
        <p14:creationId xmlns:p14="http://schemas.microsoft.com/office/powerpoint/2010/main" val="160250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33" grpId="0"/>
      <p:bldP spid="133" grpId="1"/>
      <p:bldP spid="141" grpId="0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/>
                <a:t>74138 decoder module. </a:t>
              </a:r>
            </a:p>
            <a:p>
              <a:pPr eaLnBrk="0" hangingPunct="0"/>
              <a:r>
                <a:rPr lang="en-US" sz="2000" b="0"/>
                <a:t> (a) Logic circuit. </a:t>
              </a:r>
            </a:p>
            <a:p>
              <a:pPr eaLnBrk="0" hangingPunct="0"/>
              <a:r>
                <a:rPr lang="en-US" sz="2000" b="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03340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2665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6858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2895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7010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</p:spTree>
    <p:extLst>
      <p:ext uri="{BB962C8B-B14F-4D97-AF65-F5344CB8AC3E}">
        <p14:creationId xmlns:p14="http://schemas.microsoft.com/office/powerpoint/2010/main" val="2857394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MSI Design - Multiplexers</a:t>
            </a:r>
          </a:p>
        </p:txBody>
      </p:sp>
    </p:spTree>
    <p:extLst>
      <p:ext uri="{BB962C8B-B14F-4D97-AF65-F5344CB8AC3E}">
        <p14:creationId xmlns:p14="http://schemas.microsoft.com/office/powerpoint/2010/main" val="12218581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2350169" y="4066674"/>
            <a:ext cx="3886200" cy="1814513"/>
            <a:chOff x="2016" y="2544"/>
            <a:chExt cx="2448" cy="114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 dirty="0"/>
                <a:t>2</a:t>
              </a:r>
              <a:r>
                <a:rPr lang="en-GB" sz="1600" b="0" i="1" baseline="50000" dirty="0"/>
                <a:t>n</a:t>
              </a:r>
              <a:r>
                <a:rPr lang="en-GB" sz="1600" b="0" dirty="0"/>
                <a:t>:1</a:t>
              </a:r>
            </a:p>
            <a:p>
              <a:pPr algn="ctr" eaLnBrk="0" hangingPunct="0"/>
              <a:r>
                <a:rPr lang="en-GB" sz="1600" b="0" dirty="0"/>
                <a:t>Multiplexer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 b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 b="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457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1866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020760" imgH="1573920" progId="Word.Document.8">
                    <p:embed/>
                  </p:oleObj>
                </mc:Choice>
                <mc:Fallback>
                  <p:oleObj name="Document" r:id="rId3" imgW="3020760" imgH="1573920" progId="Word.Document.8">
                    <p:embed/>
                    <p:pic>
                      <p:nvPicPr>
                        <p:cNvPr id="25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5672931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335960" imgH="1573920" progId="Word.Document.8">
                    <p:embed/>
                  </p:oleObj>
                </mc:Choice>
                <mc:Fallback>
                  <p:oleObj name="Document" r:id="rId5" imgW="1335960" imgH="1573920" progId="Word.Document.8">
                    <p:embed/>
                    <p:pic>
                      <p:nvPicPr>
                        <p:cNvPr id="26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1332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4:1mux</a:t>
                </a:r>
                <a:endParaRPr lang="en-GB" sz="2000" b="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</a:t>
                </a:r>
              </a:p>
              <a:p>
                <a:pPr algn="ctr" eaLnBrk="0" hangingPunct="0"/>
                <a:r>
                  <a:rPr lang="en-GB" sz="1600" b="0"/>
                  <a:t>MUX</a:t>
                </a:r>
                <a:endParaRPr lang="en-GB" sz="2000" b="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3</a:t>
                </a:r>
                <a:endParaRPr lang="en-GB" sz="2000" b="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Output</a:t>
                </a:r>
                <a:endParaRPr lang="en-GB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84617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1928274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000" b="0" dirty="0"/>
              <a:t>  </a:t>
            </a:r>
            <a:r>
              <a:rPr lang="en-GB" sz="2400" b="0" dirty="0"/>
              <a:t>Output =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b="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b="0" dirty="0"/>
              <a:t> 	   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  <a:endParaRPr lang="en-GB" sz="2400" b="0" dirty="0"/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Supplying ‘1’ to I</a:t>
            </a:r>
            <a:r>
              <a:rPr lang="en-GB" sz="2400" b="0" baseline="-30000" dirty="0"/>
              <a:t>1</a:t>
            </a:r>
            <a:r>
              <a:rPr lang="en-GB" sz="2400" b="0" dirty="0"/>
              <a:t>,I</a:t>
            </a:r>
            <a:r>
              <a:rPr lang="en-GB" sz="2400" b="0" baseline="-30000" dirty="0"/>
              <a:t>3</a:t>
            </a:r>
            <a:r>
              <a:rPr lang="en-GB" sz="2400" b="0" dirty="0"/>
              <a:t>,I</a:t>
            </a:r>
            <a:r>
              <a:rPr lang="en-GB" sz="2400" b="0" baseline="-30000" dirty="0"/>
              <a:t>5</a:t>
            </a:r>
            <a:r>
              <a:rPr lang="en-GB" sz="2400" b="0" dirty="0"/>
              <a:t>,I</a:t>
            </a:r>
            <a:r>
              <a:rPr lang="en-GB" sz="2400" b="0" baseline="-30000" dirty="0"/>
              <a:t>6</a:t>
            </a:r>
            <a:r>
              <a:rPr lang="en-GB" sz="2400" b="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900" b="0" dirty="0"/>
              <a:t>  </a:t>
            </a:r>
            <a:r>
              <a:rPr lang="en-GB" sz="2400" b="0" dirty="0"/>
              <a:t>Output = m</a:t>
            </a:r>
            <a:r>
              <a:rPr lang="en-GB" sz="2400" b="0" baseline="-25000" dirty="0"/>
              <a:t>1</a:t>
            </a:r>
            <a:r>
              <a:rPr lang="en-GB" sz="2400" b="0" dirty="0"/>
              <a:t> + m</a:t>
            </a:r>
            <a:r>
              <a:rPr lang="en-GB" sz="2400" b="0" baseline="-25000" dirty="0"/>
              <a:t>3</a:t>
            </a:r>
            <a:r>
              <a:rPr lang="en-GB" sz="2400" b="0" dirty="0"/>
              <a:t> + m</a:t>
            </a:r>
            <a:r>
              <a:rPr lang="en-GB" sz="2400" b="0" baseline="-25000" dirty="0"/>
              <a:t>5</a:t>
            </a:r>
            <a:r>
              <a:rPr lang="en-GB" sz="2400" b="0" dirty="0"/>
              <a:t> + m</a:t>
            </a:r>
            <a:r>
              <a:rPr lang="en-GB" sz="2400" b="0" baseline="-25000" dirty="0"/>
              <a:t>6</a:t>
            </a:r>
            <a:r>
              <a:rPr lang="en-GB" sz="2400" b="0" dirty="0"/>
              <a:t> </a:t>
            </a:r>
            <a:endParaRPr lang="en-GB" sz="2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457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  <a:p>
            <a:r>
              <a:rPr lang="en-US" dirty="0"/>
              <a:t>Solutions to Rec9 Quizzes</a:t>
            </a:r>
          </a:p>
          <a:p>
            <a:r>
              <a:rPr lang="en-US" dirty="0" err="1"/>
              <a:t>Sli.Do</a:t>
            </a:r>
            <a:r>
              <a:rPr lang="en-US" dirty="0"/>
              <a:t> Questions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819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0"/>
                <a:t>0</a:t>
              </a:r>
            </a:p>
            <a:p>
              <a:pPr eaLnBrk="0" hangingPunct="0"/>
              <a:r>
                <a:rPr lang="en-GB" sz="1400" b="0"/>
                <a:t>1</a:t>
              </a:r>
            </a:p>
            <a:p>
              <a:pPr eaLnBrk="0" hangingPunct="0"/>
              <a:r>
                <a:rPr lang="en-GB" sz="1400" b="0"/>
                <a:t>2</a:t>
              </a:r>
            </a:p>
            <a:p>
              <a:pPr eaLnBrk="0" hangingPunct="0"/>
              <a:r>
                <a:rPr lang="en-GB" sz="1400" b="0"/>
                <a:t>3</a:t>
              </a:r>
            </a:p>
            <a:p>
              <a:pPr eaLnBrk="0" hangingPunct="0"/>
              <a:r>
                <a:rPr lang="en-GB" sz="1400" b="0"/>
                <a:t>4</a:t>
              </a:r>
            </a:p>
            <a:p>
              <a:pPr eaLnBrk="0" hangingPunct="0"/>
              <a:r>
                <a:rPr lang="en-GB" sz="1400" b="0"/>
                <a:t>5</a:t>
              </a:r>
            </a:p>
            <a:p>
              <a:pPr eaLnBrk="0" hangingPunct="0"/>
              <a:r>
                <a:rPr lang="en-GB" sz="1400" b="0"/>
                <a:t>6</a:t>
              </a:r>
            </a:p>
            <a:p>
              <a:pPr eaLnBrk="0" hangingPunct="0"/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Two of the variables, </a:t>
            </a:r>
            <a:r>
              <a:rPr lang="en-US" sz="2400" b="0" dirty="0">
                <a:solidFill>
                  <a:srgbClr val="C00000"/>
                </a:solidFill>
              </a:rPr>
              <a:t>A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B</a:t>
            </a:r>
            <a:r>
              <a:rPr lang="en-US" sz="2400" b="0" dirty="0"/>
              <a:t>, are applied as selection lines of the multiplexer, while the inputs of the multiplexer contain </a:t>
            </a:r>
            <a:r>
              <a:rPr lang="en-US" sz="2400" b="0" dirty="0">
                <a:solidFill>
                  <a:srgbClr val="C00000"/>
                </a:solidFill>
              </a:rPr>
              <a:t>1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C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C'</a:t>
            </a:r>
            <a:r>
              <a:rPr lang="en-US" sz="2400" b="0" dirty="0"/>
              <a:t>.</a:t>
            </a:r>
            <a:r>
              <a:rPr lang="en-US" sz="24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E9E15A3-C021-421D-ACFA-C6AD3379B7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08947"/>
            <a:ext cx="2827338" cy="1860550"/>
            <a:chOff x="3456" y="2064"/>
            <a:chExt cx="1781" cy="1172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CDD3E0B3-8EBD-4B01-8CA1-6CE2DFD41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F212A8D-83B5-46B4-90E4-6250CAC3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474CD3F-8C17-418F-BB0A-602E0899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D39D9A-7047-42D6-95B4-899D376A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ADC20A0A-82FD-41C3-8EEA-E027DE0A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AF21F5F-36DC-443C-9545-E7511392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2FA2043B-70A7-4CBD-B9A4-6915D066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24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A9ABAEA-478B-4428-BC0D-4AA147C6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8CC49A03-E6CE-4437-8C70-9E2BF6161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C32D0026-82A2-42D6-9BAE-81D0005A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2BD4834-E987-4E66-B4A3-3D04FC242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EAEE6BC-6F51-4E9D-8F6A-442B2717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28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endParaRPr lang="en-GB" sz="1600" b="0"/>
            </a:p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endParaRPr lang="en-GB" b="0">
                <a:latin typeface="Times New Roman" pitchFamily="18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6BF1983-A96D-456E-A7ED-62C9EA97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513C5BC-4A8B-4490-A008-F7AB15D5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C</a:t>
              </a: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EC4F3B1D-FC68-448A-BD05-3D857F464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44"/>
              <a:ext cx="176" cy="180"/>
              <a:chOff x="3096" y="3240"/>
              <a:chExt cx="792" cy="792"/>
            </a:xfrm>
          </p:grpSpPr>
          <p:sp>
            <p:nvSpPr>
              <p:cNvPr id="30" name="AutoShape 22">
                <a:extLst>
                  <a:ext uri="{FF2B5EF4-FFF2-40B4-BE49-F238E27FC236}">
                    <a16:creationId xmlns:a16="http://schemas.microsoft.com/office/drawing/2014/main" id="{979924A3-0B84-4B38-9B23-DF16E63F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FB9E9949-D8F9-46B0-A6D2-D4F5903A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1F8DA5B-338B-4B25-B19A-8925533B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51CD69-D9FA-4175-A67C-08C8CD31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28"/>
              <a:ext cx="0" cy="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FE5D941C-63C3-418D-95DF-8D21F52F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/>
        </p:nvGraphicFramePr>
        <p:xfrm>
          <a:off x="1600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 Box 110">
            <a:extLst>
              <a:ext uri="{FF2B5EF4-FFF2-40B4-BE49-F238E27FC236}">
                <a16:creationId xmlns:a16="http://schemas.microsoft.com/office/drawing/2014/main" id="{8372354F-6541-4B07-90A5-4E8E603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61347"/>
            <a:ext cx="45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C'</a:t>
            </a:r>
          </a:p>
        </p:txBody>
      </p: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463120" imgH="3444120" progId="Word.Document.8">
                    <p:embed/>
                  </p:oleObj>
                </mc:Choice>
                <mc:Fallback>
                  <p:oleObj name="Document" r:id="rId3" imgW="2463120" imgH="3444120" progId="Word.Document.8">
                    <p:embed/>
                    <p:pic>
                      <p:nvPicPr>
                        <p:cNvPr id="37" name="Object 8">
                          <a:extLst>
                            <a:ext uri="{FF2B5EF4-FFF2-40B4-BE49-F238E27FC236}">
                              <a16:creationId xmlns:a16="http://schemas.microsoft.com/office/drawing/2014/main" id="{29D5D97C-302F-43DD-B731-455834F7E9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95400" imgH="3204000" progId="Word.Document.8">
                    <p:embed/>
                  </p:oleObj>
                </mc:Choice>
                <mc:Fallback>
                  <p:oleObj name="Document" r:id="rId5" imgW="1895400" imgH="3204000" progId="Word.Document.8">
                    <p:embed/>
                    <p:pic>
                      <p:nvPicPr>
                        <p:cNvPr id="40" name="Object 9">
                          <a:extLst>
                            <a:ext uri="{FF2B5EF4-FFF2-40B4-BE49-F238E27FC236}">
                              <a16:creationId xmlns:a16="http://schemas.microsoft.com/office/drawing/2014/main" id="{7A8142A9-5B04-4E41-B3EE-BE01191A27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6659474-56D3-487C-83C3-C5A2F435639D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976563"/>
            <a:ext cx="2590800" cy="1143000"/>
            <a:chOff x="3552" y="1968"/>
            <a:chExt cx="1632" cy="720"/>
          </a:xfrm>
        </p:grpSpPr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2892ED6D-7AF8-460F-BE3E-2FEC91DA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9900CC"/>
                  </a:solidFill>
                </a:rPr>
                <a:t>A'</a:t>
              </a:r>
              <a:r>
                <a:rPr lang="en-GB" b="0"/>
                <a:t> (when BC = 01)</a:t>
              </a: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EF0ED3E-3F79-45CF-864D-AC6C536B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968"/>
              <a:ext cx="288" cy="192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D564935-61F5-4CB6-890A-D52565D5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352"/>
              <a:ext cx="288" cy="336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6BF7D808-5093-4EEA-8876-49FECCCE7054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281363"/>
            <a:ext cx="2514600" cy="1066800"/>
            <a:chOff x="3552" y="2160"/>
            <a:chExt cx="1584" cy="672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9B1EA86D-1584-43DA-9037-7A8AC99F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6600"/>
                  </a:solidFill>
                </a:rPr>
                <a:t>A</a:t>
              </a:r>
              <a:r>
                <a:rPr lang="en-GB" b="0"/>
                <a:t> (when BC = 10)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CE22A778-717B-4430-B65A-4A201B50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288" cy="48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A0E8B7D-17DF-4504-82DB-F2871FCDF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88" cy="48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2FC9DE1F-EAB5-488D-8F98-2CB1092BC6CC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586163"/>
            <a:ext cx="2667000" cy="1433512"/>
            <a:chOff x="3552" y="2352"/>
            <a:chExt cx="1680" cy="903"/>
          </a:xfrm>
        </p:grpSpPr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17B9830A-43F3-4498-AB4D-31CA4CDA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FF0000"/>
                  </a:solidFill>
                </a:rPr>
                <a:t>A'</a:t>
              </a:r>
              <a:r>
                <a:rPr lang="en-GB" b="0"/>
                <a:t> (when BC = 11)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270AD693-FC6A-40EB-931C-1BA4C9A6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352"/>
              <a:ext cx="288" cy="7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A76AFE10-337B-41B6-8843-BCF4EE0E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24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AAB09ADB-6441-4688-99A5-5539E4F9D14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343400"/>
            <a:ext cx="2903538" cy="1860550"/>
            <a:chOff x="864" y="2832"/>
            <a:chExt cx="1829" cy="1172"/>
          </a:xfrm>
        </p:grpSpPr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AD6E90D-5A4F-4636-84E3-440777C5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5BF2A4F1-664E-4E65-9315-7409C449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29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7D195FED-DB7B-41A8-890D-3201672A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4D8FE00A-F96B-4A4F-B72D-71614815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049127E-82C3-46E6-B458-14B68CF1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76"/>
              <a:ext cx="3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664005A-87F8-45EC-9638-DC4F00359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37">
              <a:extLst>
                <a:ext uri="{FF2B5EF4-FFF2-40B4-BE49-F238E27FC236}">
                  <a16:creationId xmlns:a16="http://schemas.microsoft.com/office/drawing/2014/main" id="{9A887AE0-CF39-477E-B805-2CEDB29F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0" y="3024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6FEAE0E2-B5D6-4FB4-A28E-34277C574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DD037A2C-5E88-4D84-BBC8-5739B541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D990B549-E97F-48F8-83F4-AD607787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895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4A8F0823-FF03-41E0-A47C-F540F6C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530881C0-9F60-4FA9-AEC9-435D0F90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A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C787682E-2F1B-4873-A492-0AE87CBF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 dirty="0">
                  <a:latin typeface="Times New Roman" pitchFamily="18" charset="0"/>
                </a:rPr>
                <a:t> </a:t>
              </a:r>
              <a:r>
                <a:rPr lang="en-GB" sz="1600" b="0" dirty="0"/>
                <a:t>F</a:t>
              </a: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9B02E02A-2CFF-4D76-B74B-2FD1AFA12B7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98" y="2890"/>
              <a:ext cx="176" cy="180"/>
              <a:chOff x="3096" y="3240"/>
              <a:chExt cx="792" cy="792"/>
            </a:xfrm>
          </p:grpSpPr>
          <p:sp>
            <p:nvSpPr>
              <p:cNvPr id="79" name="AutoShape 45">
                <a:extLst>
                  <a:ext uri="{FF2B5EF4-FFF2-40B4-BE49-F238E27FC236}">
                    <a16:creationId xmlns:a16="http://schemas.microsoft.com/office/drawing/2014/main" id="{A38C93D8-944E-4A29-ABBC-5A6360A6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46">
                <a:extLst>
                  <a:ext uri="{FF2B5EF4-FFF2-40B4-BE49-F238E27FC236}">
                    <a16:creationId xmlns:a16="http://schemas.microsoft.com/office/drawing/2014/main" id="{7D6DD667-FB6D-4EAE-BB8A-5FBB1AC0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3DF61FD9-5CF5-415B-A436-9EE336EC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3123AEF1-EFEE-4EB3-B5FB-D83AB7E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20BF5573-5510-40BA-BF38-5588D5413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45D2A792-4118-4D0A-A0AF-25078B33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1">
              <a:extLst>
                <a:ext uri="{FF2B5EF4-FFF2-40B4-BE49-F238E27FC236}">
                  <a16:creationId xmlns:a16="http://schemas.microsoft.com/office/drawing/2014/main" id="{258E641A-1A3E-4A4A-8D8E-9CE48E4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3BA258CA-B3C0-416E-9111-BBADEC2A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1700464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FE2B-F098-37B8-856B-40F42C91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VLSI/ULSI Circuit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CA07-EDE7-28BE-8805-D5F16A63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59F42-5B4F-EE2A-06EB-13189EB8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772400" cy="5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1656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1953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1 Question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ED21-45DA-A23C-55F3-6E936B81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E4619-CFC3-0B92-BEB8-F6B98858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4220"/>
            <a:ext cx="7772400" cy="532225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49745" y="5347855"/>
            <a:ext cx="5541819" cy="3509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8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6B79-1FE4-B206-9961-02C9F3B0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ACAA-6258-2F34-03C9-36FA0A74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B678A-5734-ECA7-3453-2E2EF46A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524000"/>
            <a:ext cx="6388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307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2 Question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ED21-45DA-A23C-55F3-6E936B81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E304F-B394-BCC2-A5C1-85B89005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" y="1524000"/>
            <a:ext cx="8225803" cy="32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71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Methods</a:t>
            </a:r>
          </a:p>
        </p:txBody>
      </p:sp>
    </p:spTree>
    <p:extLst>
      <p:ext uri="{BB962C8B-B14F-4D97-AF65-F5344CB8AC3E}">
        <p14:creationId xmlns:p14="http://schemas.microsoft.com/office/powerpoint/2010/main" val="41609508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2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392" y="1600200"/>
            <a:ext cx="2763407" cy="48768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dirty="0"/>
              <a:t>w = </a:t>
            </a:r>
            <a:r>
              <a:rPr lang="en-US" dirty="0" err="1"/>
              <a:t>a.b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x = b + c</a:t>
            </a:r>
          </a:p>
          <a:p>
            <a:pPr marL="274320" lvl="1" indent="0">
              <a:buNone/>
            </a:pPr>
            <a:r>
              <a:rPr lang="en-US" dirty="0"/>
              <a:t>y = c’</a:t>
            </a:r>
          </a:p>
          <a:p>
            <a:pPr marL="274320" lvl="1" indent="0">
              <a:buNone/>
            </a:pPr>
            <a:r>
              <a:rPr lang="en-US" dirty="0"/>
              <a:t>F = w XOR x</a:t>
            </a:r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err="1"/>
              <a:t>w’.x</a:t>
            </a:r>
            <a:r>
              <a:rPr lang="en-US" dirty="0"/>
              <a:t> + </a:t>
            </a:r>
            <a:r>
              <a:rPr lang="en-US" dirty="0" err="1"/>
              <a:t>w.x</a:t>
            </a:r>
            <a:r>
              <a:rPr lang="en-US" dirty="0"/>
              <a:t>’</a:t>
            </a:r>
          </a:p>
          <a:p>
            <a:pPr marL="274320" lvl="1" indent="0">
              <a:buNone/>
            </a:pPr>
            <a:r>
              <a:rPr lang="en-US" dirty="0"/>
              <a:t>= (</a:t>
            </a:r>
            <a:r>
              <a:rPr lang="en-US" dirty="0" err="1"/>
              <a:t>a.b</a:t>
            </a:r>
            <a:r>
              <a:rPr lang="en-US" dirty="0"/>
              <a:t>)’.(b + c) + (</a:t>
            </a:r>
            <a:r>
              <a:rPr lang="en-US" dirty="0" err="1"/>
              <a:t>a.b</a:t>
            </a:r>
            <a:r>
              <a:rPr lang="en-US" dirty="0"/>
              <a:t>).(b + c)’</a:t>
            </a:r>
          </a:p>
          <a:p>
            <a:pPr marL="274320" lvl="1" indent="0">
              <a:buNone/>
            </a:pPr>
            <a:r>
              <a:rPr lang="en-US" dirty="0"/>
              <a:t>= (a’ + b’).(b + c) + (</a:t>
            </a:r>
            <a:r>
              <a:rPr lang="en-US" dirty="0" err="1"/>
              <a:t>a.b</a:t>
            </a:r>
            <a:r>
              <a:rPr lang="en-US" dirty="0"/>
              <a:t>).(</a:t>
            </a:r>
            <a:r>
              <a:rPr lang="en-US" dirty="0" err="1"/>
              <a:t>b’.c</a:t>
            </a:r>
            <a:r>
              <a:rPr lang="en-US" dirty="0"/>
              <a:t>’)</a:t>
            </a:r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err="1"/>
              <a:t>a’.b</a:t>
            </a:r>
            <a:r>
              <a:rPr lang="en-US" dirty="0"/>
              <a:t> + </a:t>
            </a:r>
            <a:r>
              <a:rPr lang="en-US" dirty="0" err="1"/>
              <a:t>a’.c</a:t>
            </a:r>
            <a:r>
              <a:rPr lang="en-US" dirty="0"/>
              <a:t> + </a:t>
            </a:r>
            <a:r>
              <a:rPr lang="en-US" dirty="0" err="1"/>
              <a:t>b’.b</a:t>
            </a:r>
            <a:r>
              <a:rPr lang="en-US" dirty="0"/>
              <a:t> + </a:t>
            </a:r>
            <a:r>
              <a:rPr lang="en-US" dirty="0" err="1"/>
              <a:t>b’.c</a:t>
            </a:r>
            <a:r>
              <a:rPr lang="en-US" dirty="0"/>
              <a:t> + </a:t>
            </a:r>
            <a:r>
              <a:rPr lang="en-US" dirty="0" err="1"/>
              <a:t>a.b.b’.c</a:t>
            </a:r>
            <a:r>
              <a:rPr lang="en-US" dirty="0"/>
              <a:t>’</a:t>
            </a:r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err="1"/>
              <a:t>a’.b</a:t>
            </a:r>
            <a:r>
              <a:rPr lang="en-US" dirty="0"/>
              <a:t> + </a:t>
            </a:r>
            <a:r>
              <a:rPr lang="en-US" dirty="0" err="1"/>
              <a:t>a’.c</a:t>
            </a:r>
            <a:r>
              <a:rPr lang="en-US" dirty="0"/>
              <a:t> + 0 + </a:t>
            </a:r>
            <a:r>
              <a:rPr lang="en-US" dirty="0" err="1"/>
              <a:t>b’.c</a:t>
            </a:r>
            <a:r>
              <a:rPr lang="en-US" dirty="0"/>
              <a:t> + 0</a:t>
            </a:r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err="1"/>
              <a:t>a’.b</a:t>
            </a:r>
            <a:r>
              <a:rPr lang="en-US" dirty="0"/>
              <a:t> + </a:t>
            </a:r>
            <a:r>
              <a:rPr lang="en-US" dirty="0" err="1"/>
              <a:t>a’.c</a:t>
            </a:r>
            <a:r>
              <a:rPr lang="en-US" dirty="0"/>
              <a:t> + </a:t>
            </a:r>
            <a:r>
              <a:rPr lang="en-US" dirty="0" err="1"/>
              <a:t>b’.c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B678A-5734-ECA7-3453-2E2EF46AE4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950" y="1709928"/>
            <a:ext cx="6388100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6290" y="3075709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1689" y="4149436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6290" y="5223163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06488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2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Recall consensus theorem: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X.Y + X’.Z + Y.Z = X.Y + X’.Z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Compare with </a:t>
            </a:r>
            <a:r>
              <a:rPr lang="en-US" dirty="0" err="1"/>
              <a:t>a’.b</a:t>
            </a:r>
            <a:r>
              <a:rPr lang="en-US" dirty="0"/>
              <a:t> + </a:t>
            </a:r>
            <a:r>
              <a:rPr lang="en-US" dirty="0" err="1"/>
              <a:t>a’.c</a:t>
            </a:r>
            <a:r>
              <a:rPr lang="en-US" dirty="0"/>
              <a:t> + </a:t>
            </a:r>
            <a:r>
              <a:rPr lang="en-US" dirty="0" err="1"/>
              <a:t>b’.c</a:t>
            </a:r>
            <a:r>
              <a:rPr lang="en-US" dirty="0"/>
              <a:t>, or </a:t>
            </a:r>
            <a:r>
              <a:rPr lang="en-US" dirty="0" err="1"/>
              <a:t>b.a</a:t>
            </a:r>
            <a:r>
              <a:rPr lang="en-US" dirty="0"/>
              <a:t>’ + </a:t>
            </a:r>
            <a:r>
              <a:rPr lang="en-US" dirty="0" err="1"/>
              <a:t>b’.c</a:t>
            </a:r>
            <a:r>
              <a:rPr lang="en-US" dirty="0"/>
              <a:t> + </a:t>
            </a:r>
            <a:r>
              <a:rPr lang="en-US" dirty="0" err="1"/>
              <a:t>a’.c</a:t>
            </a:r>
            <a:r>
              <a:rPr lang="en-US" dirty="0"/>
              <a:t>. </a:t>
            </a:r>
          </a:p>
          <a:p>
            <a:pPr marL="274320" lvl="1" indent="0">
              <a:buNone/>
            </a:pPr>
            <a:r>
              <a:rPr lang="en-US" dirty="0"/>
              <a:t>We can set X=b, Y=a’, Z = c. 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Immediately we can rewrite F as X.Y + X’.Z + Y.Z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Most simplified form of F therefore is X.Y + X’.Z = </a:t>
            </a:r>
            <a:r>
              <a:rPr lang="en-US" dirty="0" err="1"/>
              <a:t>b.a</a:t>
            </a:r>
            <a:r>
              <a:rPr lang="en-US" dirty="0"/>
              <a:t>’ + </a:t>
            </a:r>
            <a:r>
              <a:rPr lang="en-US" dirty="0" err="1"/>
              <a:t>b’.c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err="1"/>
              <a:t>a’.b</a:t>
            </a:r>
            <a:r>
              <a:rPr lang="en-US" dirty="0"/>
              <a:t> + </a:t>
            </a:r>
            <a:r>
              <a:rPr lang="en-US" dirty="0" err="1"/>
              <a:t>b’.c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252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2 Question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ED21-45DA-A23C-55F3-6E936B81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E304F-B394-BCC2-A5C1-85B89005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" y="1524000"/>
            <a:ext cx="8225803" cy="327178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92727" y="3925455"/>
            <a:ext cx="7850909" cy="4156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2 Question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ED21-45DA-A23C-55F3-6E936B81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8D60-6555-C0C9-F4BA-3C4845AA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772400" cy="2320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92943-B846-D480-B9C3-29253BBB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4119"/>
            <a:ext cx="7772400" cy="17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8031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B678A-5734-ECA7-3453-2E2EF46AE4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950" y="980254"/>
            <a:ext cx="6388100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1691" y="2373745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7090" y="3447472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1691" y="4521199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974194" y="1193738"/>
            <a:ext cx="2763407" cy="4876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Timing at w = Timing at x =  max(0,0) + 2 = 2 ns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Timing at  y = 0 + 1 </a:t>
            </a:r>
          </a:p>
          <a:p>
            <a:pPr marL="274320" lvl="1" indent="0">
              <a:buNone/>
            </a:pPr>
            <a:r>
              <a:rPr lang="en-US" dirty="0"/>
              <a:t>= 1 ns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Timing at F = max(2, 2) + 3 = 5 ns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Timing at G = max(2, 1) + 2 = 4 ns</a:t>
            </a:r>
          </a:p>
        </p:txBody>
      </p:sp>
    </p:spTree>
    <p:extLst>
      <p:ext uri="{BB962C8B-B14F-4D97-AF65-F5344CB8AC3E}">
        <p14:creationId xmlns:p14="http://schemas.microsoft.com/office/powerpoint/2010/main" val="331157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Quiz 2 Question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ED21-45DA-A23C-55F3-6E936B81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8D60-6555-C0C9-F4BA-3C4845AA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772400" cy="2320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92943-B846-D480-B9C3-29253BBB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4119"/>
            <a:ext cx="7772400" cy="176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727" y="3205018"/>
            <a:ext cx="9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727" y="5122634"/>
            <a:ext cx="96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30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66AA-BB85-90CF-029A-06B103D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18 Question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10E6-80D2-AA7F-8F2D-E111D6C2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345E7-F3F1-2A23-F438-6F1B68BA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9" y="1524000"/>
            <a:ext cx="7772400" cy="4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057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18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044" y="1600200"/>
            <a:ext cx="4900755" cy="2574636"/>
          </a:xfrm>
        </p:spPr>
        <p:txBody>
          <a:bodyPr/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Decoder is active only when b is 1. Hence all </a:t>
            </a:r>
            <a:r>
              <a:rPr lang="en-US" dirty="0" err="1"/>
              <a:t>minterms</a:t>
            </a:r>
            <a:r>
              <a:rPr lang="en-US" dirty="0"/>
              <a:t> must have b=1</a:t>
            </a:r>
          </a:p>
          <a:p>
            <a:pPr lvl="1"/>
            <a:r>
              <a:rPr lang="en-US" dirty="0"/>
              <a:t>Outputs:</a:t>
            </a:r>
          </a:p>
          <a:p>
            <a:pPr lvl="2"/>
            <a:r>
              <a:rPr lang="en-US" dirty="0"/>
              <a:t>1 is high when A=0, C=0, D = 1. </a:t>
            </a:r>
          </a:p>
          <a:p>
            <a:pPr lvl="2"/>
            <a:r>
              <a:rPr lang="en-US" dirty="0"/>
              <a:t>6 is high when A = 1, C = 1, D = 0</a:t>
            </a:r>
          </a:p>
          <a:p>
            <a:pPr lvl="2"/>
            <a:r>
              <a:rPr lang="en-US" dirty="0"/>
              <a:t>7 is high when A = 1, C = 1, D = 1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4" y="2381250"/>
            <a:ext cx="3600450" cy="16573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86043" y="4174836"/>
            <a:ext cx="4900755" cy="257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Hence </a:t>
            </a:r>
            <a:r>
              <a:rPr lang="en-US" dirty="0" err="1"/>
              <a:t>minterms</a:t>
            </a:r>
            <a:r>
              <a:rPr lang="en-US" dirty="0"/>
              <a:t> ABCD are: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0101 = m5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1110 = m14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1111 = m15</a:t>
            </a:r>
          </a:p>
          <a:p>
            <a:pPr lvl="2"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2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66AA-BB85-90CF-029A-06B103D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18 Question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10E6-80D2-AA7F-8F2D-E111D6C2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345E7-F3F1-2A23-F438-6F1B68BA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9" y="1524000"/>
            <a:ext cx="7772400" cy="44530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5782" y="5107709"/>
            <a:ext cx="1117600" cy="3786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6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66AA-BB85-90CF-029A-06B103D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18 Question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10E6-80D2-AA7F-8F2D-E111D6C2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24A14-2586-867B-DF4B-25320807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772400" cy="46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002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3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First example shows how to create a 4-bit parallel adder using block-level design.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4-bit parallel adders </a:t>
            </a:r>
            <a:r>
              <a:rPr lang="en-US" dirty="0"/>
              <a:t>as building blocks, we can create the following:</a:t>
            </a:r>
            <a:endParaRPr lang="en-US" dirty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</p:txBody>
      </p:sp>
    </p:spTree>
    <p:extLst>
      <p:ext uri="{BB962C8B-B14F-4D97-AF65-F5344CB8AC3E}">
        <p14:creationId xmlns:p14="http://schemas.microsoft.com/office/powerpoint/2010/main" val="2182503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18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110" y="1600199"/>
            <a:ext cx="5712690" cy="2694709"/>
          </a:xfrm>
        </p:spPr>
        <p:txBody>
          <a:bodyPr>
            <a:normAutofit/>
          </a:bodyPr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minterms</a:t>
            </a:r>
            <a:r>
              <a:rPr lang="en-US" dirty="0"/>
              <a:t> when BC=0, since G=0</a:t>
            </a:r>
          </a:p>
          <a:p>
            <a:pPr lvl="1"/>
            <a:r>
              <a:rPr lang="en-US" dirty="0" err="1"/>
              <a:t>Minterms</a:t>
            </a:r>
            <a:r>
              <a:rPr lang="en-US" dirty="0"/>
              <a:t> when BC=11, regardless of A.</a:t>
            </a:r>
          </a:p>
          <a:p>
            <a:pPr lvl="1"/>
            <a:r>
              <a:rPr lang="en-US" dirty="0" err="1"/>
              <a:t>Minterms</a:t>
            </a:r>
            <a:r>
              <a:rPr lang="en-US" dirty="0"/>
              <a:t> when BC=01 and A is 1 or B is 1. But B cannot be 1!</a:t>
            </a:r>
          </a:p>
          <a:p>
            <a:pPr lvl="1"/>
            <a:r>
              <a:rPr lang="en-US" dirty="0" err="1"/>
              <a:t>Minterms</a:t>
            </a:r>
            <a:r>
              <a:rPr lang="en-US" dirty="0"/>
              <a:t> when BC=10 and A =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5" y="2787216"/>
            <a:ext cx="2219325" cy="18192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74110" y="4427537"/>
            <a:ext cx="5712690" cy="220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Hence the </a:t>
            </a:r>
            <a:r>
              <a:rPr lang="en-US" dirty="0" err="1"/>
              <a:t>minterms</a:t>
            </a:r>
            <a:r>
              <a:rPr lang="en-US" dirty="0"/>
              <a:t> are: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011 and 111, m3 and m7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101, m5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010, m2</a:t>
            </a:r>
          </a:p>
          <a:p>
            <a:pPr fontAlgn="auto">
              <a:spcAft>
                <a:spcPts val="0"/>
              </a:spcAft>
            </a:pPr>
            <a:r>
              <a:rPr lang="en-US" dirty="0" err="1"/>
              <a:t>Minterms</a:t>
            </a:r>
            <a:r>
              <a:rPr lang="en-US" dirty="0"/>
              <a:t> are m2, m3, m5, m7</a:t>
            </a:r>
          </a:p>
          <a:p>
            <a:pPr lvl="1"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9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66AA-BB85-90CF-029A-06B103D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18 Question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10E6-80D2-AA7F-8F2D-E111D6C2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24A14-2586-867B-DF4B-25320807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772400" cy="468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49745" y="4747491"/>
            <a:ext cx="1209964" cy="40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Sli.do</a:t>
            </a:r>
            <a:r>
              <a:rPr lang="en-US" dirty="0"/>
              <a:t> questions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999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C0B81-375D-ED63-8E39-2CF7DFD9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98733"/>
            <a:ext cx="6586538" cy="5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755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435D8-F6DB-E6C7-264B-54FA061B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6050"/>
            <a:ext cx="7155529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391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DABF2-C68B-4961-373D-B7A386C5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000"/>
            <a:ext cx="7472363" cy="4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23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69152-B9F8-B97E-38B2-85C97561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3824"/>
            <a:ext cx="7772400" cy="3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17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C2C04-BEF7-59C2-7535-1319DAC2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3999"/>
            <a:ext cx="7343775" cy="40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4406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8276-96B4-2BB0-3028-F372DC19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09928"/>
            <a:ext cx="8297149" cy="8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871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67000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4922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DEB99-4E29-2879-6947-BE9E3119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000"/>
            <a:ext cx="7600189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302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C075-A6E4-ACF3-7F59-D14D4CB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Slido</a:t>
            </a:r>
            <a:r>
              <a:rPr lang="en-GB" dirty="0"/>
              <a:t>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5720-93C4-E267-03B3-B883E49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400A7-7E9F-979C-4652-D49A29AE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524000"/>
            <a:ext cx="7378700" cy="39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892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5689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/>
        </p:nvGraphicFramePr>
        <p:xfrm>
          <a:off x="2438399" y="2669120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5105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7037294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67818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7315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6781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63246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6553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7086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7315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6553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49450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521368" y="5003716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Recitation 9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24209</TotalTime>
  <Words>3231</Words>
  <Application>Microsoft Macintosh PowerPoint</Application>
  <PresentationFormat>On-screen Show (4:3)</PresentationFormat>
  <Paragraphs>896</Paragraphs>
  <Slides>56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Symbol</vt:lpstr>
      <vt:lpstr>Times New Roman</vt:lpstr>
      <vt:lpstr>Wingdings</vt:lpstr>
      <vt:lpstr>ZapfDingbats</vt:lpstr>
      <vt:lpstr>Clarity</vt:lpstr>
      <vt:lpstr>Document</vt:lpstr>
      <vt:lpstr>http://www.comp.nus.edu.sg/~cs2100/</vt:lpstr>
      <vt:lpstr>Agenda</vt:lpstr>
      <vt:lpstr>summary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16-bit Parallel Adder</vt:lpstr>
      <vt:lpstr>summary</vt:lpstr>
      <vt:lpstr>2. Decoders (4/5)</vt:lpstr>
      <vt:lpstr>2. Decoders: Implementing Functions (3/3)</vt:lpstr>
      <vt:lpstr>2. Standard MSI Decoder (1/2)</vt:lpstr>
      <vt:lpstr>2. Decoders: Implementing Functions Revisit (2/2)</vt:lpstr>
      <vt:lpstr>summary</vt:lpstr>
      <vt:lpstr>5. Multiplexers (1/4)</vt:lpstr>
      <vt:lpstr>5. Multiplexers (2/4)</vt:lpstr>
      <vt:lpstr>5. Multiplexers: Implementing Functions (2/3)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VLSI/ULSI Circuit Design</vt:lpstr>
      <vt:lpstr>quizzes</vt:lpstr>
      <vt:lpstr>Lecture 17 Quiz 1 Question 1</vt:lpstr>
      <vt:lpstr>Lecture 17 Quiz 2</vt:lpstr>
      <vt:lpstr>Lecture 17 Quiz 2 Question 1</vt:lpstr>
      <vt:lpstr>Lecture 17 Quiz 2 Question 1</vt:lpstr>
      <vt:lpstr>Lecture 17 Quiz 2 Question 1</vt:lpstr>
      <vt:lpstr>Lecture 17 Quiz 2 Question 1</vt:lpstr>
      <vt:lpstr>Lecture 17 Quiz 2 Question 2</vt:lpstr>
      <vt:lpstr>PowerPoint Presentation</vt:lpstr>
      <vt:lpstr>Lecture 17 Quiz 2 Question 2</vt:lpstr>
      <vt:lpstr>Lecture 18 Question 1</vt:lpstr>
      <vt:lpstr>Lecture 18 Question 1</vt:lpstr>
      <vt:lpstr>Lecture 18 Question 1</vt:lpstr>
      <vt:lpstr>Lecture 18 Question 2</vt:lpstr>
      <vt:lpstr>Lecture 18 Question 2</vt:lpstr>
      <vt:lpstr>Lecture 18 Question 2</vt:lpstr>
      <vt:lpstr>Sli.do questions</vt:lpstr>
      <vt:lpstr>Slido Questions</vt:lpstr>
      <vt:lpstr>Slido Questions</vt:lpstr>
      <vt:lpstr>Slido Questions</vt:lpstr>
      <vt:lpstr>Slido Questions</vt:lpstr>
      <vt:lpstr>Slido Questions</vt:lpstr>
      <vt:lpstr>Slido Questions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Slido Questions</vt:lpstr>
      <vt:lpstr>Slido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1653</cp:revision>
  <cp:lastPrinted>2017-06-30T03:15:07Z</cp:lastPrinted>
  <dcterms:created xsi:type="dcterms:W3CDTF">1998-09-05T15:03:32Z</dcterms:created>
  <dcterms:modified xsi:type="dcterms:W3CDTF">2023-03-18T00:19:21Z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