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650" r:id="rId3"/>
    <p:sldId id="654" r:id="rId4"/>
    <p:sldId id="652" r:id="rId5"/>
    <p:sldId id="653" r:id="rId6"/>
    <p:sldId id="655" r:id="rId7"/>
    <p:sldId id="656" r:id="rId8"/>
    <p:sldId id="657" r:id="rId9"/>
    <p:sldId id="693" r:id="rId10"/>
    <p:sldId id="694" r:id="rId11"/>
    <p:sldId id="696" r:id="rId12"/>
    <p:sldId id="697" r:id="rId13"/>
    <p:sldId id="698" r:id="rId14"/>
    <p:sldId id="658" r:id="rId15"/>
    <p:sldId id="664" r:id="rId16"/>
    <p:sldId id="665" r:id="rId17"/>
    <p:sldId id="666" r:id="rId18"/>
    <p:sldId id="269" r:id="rId1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33CC"/>
    <a:srgbClr val="FBE6CE"/>
    <a:srgbClr val="95F3E8"/>
    <a:srgbClr val="660066"/>
    <a:srgbClr val="66FF99"/>
    <a:srgbClr val="E2F0D9"/>
    <a:srgbClr val="FBE5D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150" autoAdjust="0"/>
  </p:normalViewPr>
  <p:slideViewPr>
    <p:cSldViewPr snapToGrid="0">
      <p:cViewPr varScale="1">
        <p:scale>
          <a:sx n="84" d="100"/>
          <a:sy n="84" d="100"/>
        </p:scale>
        <p:origin x="88" y="88"/>
      </p:cViewPr>
      <p:guideLst>
        <p:guide orient="horz" pos="216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6/3/2023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6/3/2023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6/3/2023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6/3/2023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6/3/2023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6/3/2023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6/3/2023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6/3/2023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6/3/2023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6/3/2023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6/3/2023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6/3/2023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6/3/2023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 fontScale="92500" lnSpcReduction="10000"/>
          </a:bodyPr>
          <a:lstStyle/>
          <a:p>
            <a:r>
              <a:rPr lang="en-SG" sz="3200" dirty="0"/>
              <a:t>Tutorial #6</a:t>
            </a:r>
          </a:p>
          <a:p>
            <a:r>
              <a:rPr lang="en-SG" sz="4400" dirty="0"/>
              <a:t>Boolean Algebra, Logic Gates &amp; Simplification</a:t>
            </a:r>
          </a:p>
          <a:p>
            <a:r>
              <a:rPr lang="en-SG" dirty="0"/>
              <a:t>(Prepared by: Aaron Tan)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Q3</a:t>
            </a:r>
            <a:r>
              <a:rPr lang="en-US" sz="32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023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m0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422767" y="1100051"/>
            <a:ext cx="4208412" cy="4276130"/>
            <a:chOff x="1422767" y="518160"/>
            <a:chExt cx="4208412" cy="4276130"/>
          </a:xfrm>
        </p:grpSpPr>
        <p:grpSp>
          <p:nvGrpSpPr>
            <p:cNvPr id="29" name="Group 28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e 34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72651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42791" y="184125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m5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157622" y="184718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m4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00878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m2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72506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m3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441342" y="258763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m7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156173" y="259357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m6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99209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0837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424653" y="338011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m15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9484" y="338605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9245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m8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70873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m9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3425015" y="404957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m13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4139846" y="405551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m12</a:t>
            </a:r>
            <a:endParaRPr lang="en-US" sz="2400" dirty="0"/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 flipH="1">
            <a:off x="874606" y="906661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(a)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(b)</a:t>
            </a: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m(0,4,7,9,12) + X(5,8,11,13,15).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M(1,2,3,6,10,14)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X(5,8,11,13,15).</a:t>
            </a:r>
            <a:endParaRPr lang="en-US" sz="2000" dirty="0">
              <a:latin typeface="+mn-lt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00603" y="3564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32766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Q3</a:t>
            </a:r>
            <a:r>
              <a:rPr lang="en-US" sz="3200" dirty="0"/>
              <a:t>.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(b)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(d)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Simplified SOP expression: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5" name="Rectangle 2"/>
          <p:cNvSpPr txBox="1">
            <a:spLocks noChangeArrowheads="1"/>
          </p:cNvSpPr>
          <p:nvPr/>
        </p:nvSpPr>
        <p:spPr>
          <a:xfrm flipH="1">
            <a:off x="1683674" y="3996676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or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6" name="Rectangle 2"/>
          <p:cNvSpPr txBox="1">
            <a:spLocks noChangeArrowheads="1"/>
          </p:cNvSpPr>
          <p:nvPr/>
        </p:nvSpPr>
        <p:spPr>
          <a:xfrm flipH="1">
            <a:off x="655508" y="4610084"/>
            <a:ext cx="4152379" cy="5609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lnSpc>
                <a:spcPct val="90000"/>
              </a:lnSpc>
            </a:pPr>
            <a:r>
              <a:rPr 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lang="en-SG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altLang="en-SG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D</a:t>
            </a:r>
            <a:r>
              <a:rPr 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3200" dirty="0">
                <a:sym typeface="+mn-ea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</a:t>
            </a: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altLang="en-SG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D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sym typeface="+mn-ea"/>
              </a:rPr>
              <a:t>+ </a:t>
            </a:r>
            <a:r>
              <a:rPr lang="en-US" alt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'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'</a:t>
            </a:r>
            <a:endParaRPr lang="en-US" sz="3200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  <p:sp>
        <p:nvSpPr>
          <p:cNvPr id="123" name="Text Box 122"/>
          <p:cNvSpPr txBox="1"/>
          <p:nvPr/>
        </p:nvSpPr>
        <p:spPr>
          <a:xfrm>
            <a:off x="1315967" y="3411901"/>
            <a:ext cx="835485" cy="5355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dirty="0">
                <a:solidFill>
                  <a:srgbClr val="0033C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+mn-ea"/>
              </a:rPr>
              <a:t>A</a:t>
            </a:r>
            <a:r>
              <a:rPr lang="en-SG" sz="3200" dirty="0">
                <a:solidFill>
                  <a:srgbClr val="0033C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altLang="en-SG" sz="3200" dirty="0">
                <a:solidFill>
                  <a:srgbClr val="0033C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Symbol" panose="05050102010706020507" pitchFamily="18" charset="2"/>
              </a:rPr>
              <a:t>C</a:t>
            </a:r>
            <a:r>
              <a:rPr lang="en-US" sz="3200" dirty="0">
                <a:solidFill>
                  <a:srgbClr val="0033C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+mn-ea"/>
              </a:rPr>
              <a:t>'</a:t>
            </a:r>
            <a:endParaRPr lang="en-US" dirty="0"/>
          </a:p>
        </p:txBody>
      </p:sp>
      <p:sp>
        <p:nvSpPr>
          <p:cNvPr id="56" name="Arc 45"/>
          <p:cNvSpPr/>
          <p:nvPr/>
        </p:nvSpPr>
        <p:spPr bwMode="auto">
          <a:xfrm flipH="1">
            <a:off x="9461409" y="4190788"/>
            <a:ext cx="697230" cy="76771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7" name="Arc 46"/>
          <p:cNvSpPr/>
          <p:nvPr/>
        </p:nvSpPr>
        <p:spPr bwMode="auto">
          <a:xfrm>
            <a:off x="7193824" y="4190788"/>
            <a:ext cx="810260" cy="76771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Arc 47"/>
          <p:cNvSpPr/>
          <p:nvPr/>
        </p:nvSpPr>
        <p:spPr bwMode="auto">
          <a:xfrm flipH="1" flipV="1">
            <a:off x="9390924" y="1972733"/>
            <a:ext cx="810260" cy="73152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Arc 48"/>
          <p:cNvSpPr/>
          <p:nvPr/>
        </p:nvSpPr>
        <p:spPr bwMode="auto">
          <a:xfrm flipV="1">
            <a:off x="7178584" y="1942253"/>
            <a:ext cx="832485" cy="7620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793172" y="2023895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 rot="16200000">
            <a:off x="8411537" y="3165625"/>
            <a:ext cx="527983" cy="2730053"/>
          </a:xfrm>
          <a:prstGeom prst="roundRect">
            <a:avLst/>
          </a:prstGeom>
          <a:noFill/>
          <a:ln w="38100">
            <a:solidFill>
              <a:srgbClr val="0033C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 rot="16200000">
            <a:off x="8098064" y="3435773"/>
            <a:ext cx="1317625" cy="1362075"/>
          </a:xfrm>
          <a:prstGeom prst="roundRect">
            <a:avLst/>
          </a:prstGeom>
          <a:noFill/>
          <a:ln w="38100">
            <a:solidFill>
              <a:srgbClr val="0033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4E4F9F-1B9A-4995-6495-5FF50460B571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(c)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A69E71-E132-991E-C4ED-DEEED47AC25C}"/>
              </a:ext>
            </a:extLst>
          </p:cNvPr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E35D4B-66BE-D70D-97BD-B3AF54A32A7E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FEC5917-BAFE-9A2A-886C-6B3DB8341071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C420F85C-DD46-8478-109E-45078777A28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8AB408B-FAF7-1F95-0DFA-7A407B43D531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53C7478-7DA9-0C94-E373-2136800D0ED0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79262ED-C973-7E8A-1F40-448BD91C6DC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46F0AA1-308D-9058-54AC-6D1533DF8FD3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A7C2675-8DA0-F439-6350-61756EDE8990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7016723-369E-FF25-9E60-034C9F20B1E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AC36E24-71CB-7183-D4BD-A537803D9F5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07C5969-838D-71E2-9E68-CA4EF3603AA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C181CC2-8C80-5E42-3626-DF71CF3A2C54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5AC31491-F62C-85D8-92D5-2EDD177638F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E664B88-591E-51BC-3FA4-14932970AF0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6207C3B-E214-492B-F0D0-0DAA4AC8D0B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1E18CC92-14AB-EBFD-BC29-A1F83D86CF5C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6ACA1A5-1DDC-8F4A-9CB5-736ABFB49BED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9010444-CC22-FB57-68E5-41C482DCFCA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6349584-D73F-B4D5-2ABB-F32CE6734DEE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3E4E62D-A877-8C07-FC57-0A0CAA1B87DF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B952285-CA48-2220-AC37-960F5734D78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0885B5-516C-8350-8208-9166BF257847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F78E312-3101-3CE2-C8AE-DE35AEAE2613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1EE0D39-093A-16DE-FCF2-83A8097B4D46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8C19F6-BA98-678F-DCE0-7E1613AFD7CB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D6FF557A-6E22-D47E-D117-A7DC88A0C556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Brace 62">
              <a:extLst>
                <a:ext uri="{FF2B5EF4-FFF2-40B4-BE49-F238E27FC236}">
                  <a16:creationId xmlns:a16="http://schemas.microsoft.com/office/drawing/2014/main" id="{826DB58A-F1A1-EF46-15F3-BC8A3A3B1E47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Brace 63">
              <a:extLst>
                <a:ext uri="{FF2B5EF4-FFF2-40B4-BE49-F238E27FC236}">
                  <a16:creationId xmlns:a16="http://schemas.microsoft.com/office/drawing/2014/main" id="{D8C01DE1-2B70-5F4E-A03A-74BF509A2E82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BC5E27ED-C65C-9883-56F3-F6C9BC69DFE0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82CBFD0-3F6A-3539-6106-9FEEA0E5D229}"/>
              </a:ext>
            </a:extLst>
          </p:cNvPr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6C5289D-7BE0-E9C6-D354-33B59BA61E28}"/>
              </a:ext>
            </a:extLst>
          </p:cNvPr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DB24D2-437F-D3F2-E07E-F2E2AC39D831}"/>
              </a:ext>
            </a:extLst>
          </p:cNvPr>
          <p:cNvSpPr txBox="1"/>
          <p:nvPr/>
        </p:nvSpPr>
        <p:spPr>
          <a:xfrm>
            <a:off x="8705783" y="2833149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9A2E1F-7210-D797-546C-28B559523562}"/>
              </a:ext>
            </a:extLst>
          </p:cNvPr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7921F00-434B-BE07-E316-100D12C83D32}"/>
              </a:ext>
            </a:extLst>
          </p:cNvPr>
          <p:cNvSpPr txBox="1"/>
          <p:nvPr/>
        </p:nvSpPr>
        <p:spPr>
          <a:xfrm>
            <a:off x="9424601" y="429073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175F91-4D9C-9BC6-51F0-1DCC265F1FEF}"/>
              </a:ext>
            </a:extLst>
          </p:cNvPr>
          <p:cNvSpPr txBox="1"/>
          <p:nvPr/>
        </p:nvSpPr>
        <p:spPr>
          <a:xfrm>
            <a:off x="8743045" y="208343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982AEA0-8F51-F96C-49AC-40D2EBDE618A}"/>
              </a:ext>
            </a:extLst>
          </p:cNvPr>
          <p:cNvSpPr txBox="1"/>
          <p:nvPr/>
        </p:nvSpPr>
        <p:spPr>
          <a:xfrm>
            <a:off x="7279065" y="4306871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D743C84-7868-9029-55D7-301DDA24C915}"/>
              </a:ext>
            </a:extLst>
          </p:cNvPr>
          <p:cNvSpPr txBox="1"/>
          <p:nvPr/>
        </p:nvSpPr>
        <p:spPr>
          <a:xfrm>
            <a:off x="8000603" y="3564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CE4DE4-73FC-92EC-6782-529A395A9E8D}"/>
              </a:ext>
            </a:extLst>
          </p:cNvPr>
          <p:cNvSpPr txBox="1"/>
          <p:nvPr/>
        </p:nvSpPr>
        <p:spPr>
          <a:xfrm>
            <a:off x="8698673" y="4294113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821C5F-686E-841B-4280-6E2F71DA9CE3}"/>
              </a:ext>
            </a:extLst>
          </p:cNvPr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7570CC-F079-9AAF-2082-8EED4FC2EBA5}"/>
              </a:ext>
            </a:extLst>
          </p:cNvPr>
          <p:cNvSpPr txBox="1"/>
          <p:nvPr/>
        </p:nvSpPr>
        <p:spPr>
          <a:xfrm>
            <a:off x="7993473" y="208575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9D5FCD1-D7A2-0196-88C5-28A22074DC22}"/>
              </a:ext>
            </a:extLst>
          </p:cNvPr>
          <p:cNvSpPr txBox="1"/>
          <p:nvPr/>
        </p:nvSpPr>
        <p:spPr>
          <a:xfrm>
            <a:off x="7310485" y="2819916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721DE1-5907-535B-D889-FA6AB91F6200}"/>
              </a:ext>
            </a:extLst>
          </p:cNvPr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4A6F5E-5A64-88F1-FF81-1CE090A25B1F}"/>
              </a:ext>
            </a:extLst>
          </p:cNvPr>
          <p:cNvSpPr txBox="1"/>
          <p:nvPr/>
        </p:nvSpPr>
        <p:spPr>
          <a:xfrm>
            <a:off x="9413243" y="280101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1D828-5E54-7D35-5948-637231678D88}"/>
              </a:ext>
            </a:extLst>
          </p:cNvPr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C42042E-A276-42C1-320B-451FC4C5BE16}"/>
              </a:ext>
            </a:extLst>
          </p:cNvPr>
          <p:cNvSpPr txBox="1"/>
          <p:nvPr/>
        </p:nvSpPr>
        <p:spPr>
          <a:xfrm>
            <a:off x="9413243" y="3532766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019B3C7-0DDD-0FF4-C977-E364B814FCA8}"/>
              </a:ext>
            </a:extLst>
          </p:cNvPr>
          <p:cNvSpPr txBox="1"/>
          <p:nvPr/>
        </p:nvSpPr>
        <p:spPr>
          <a:xfrm>
            <a:off x="1995570" y="3376432"/>
            <a:ext cx="1102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ea"/>
              </a:rPr>
              <a:t>+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ea"/>
              </a:rPr>
              <a:t>B</a:t>
            </a:r>
            <a:r>
              <a:rPr kumimoji="0" lang="en-SG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kumimoji="0" lang="en-US" altLang="en-SG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Symbol" panose="05050102010706020507" pitchFamily="18" charset="2"/>
              </a:rPr>
              <a:t>D</a:t>
            </a:r>
            <a:endParaRPr lang="en-SG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D56EEB-34B3-1CD1-2922-5C60B62DB3E7}"/>
              </a:ext>
            </a:extLst>
          </p:cNvPr>
          <p:cNvSpPr txBox="1"/>
          <p:nvPr/>
        </p:nvSpPr>
        <p:spPr>
          <a:xfrm>
            <a:off x="2983643" y="3382193"/>
            <a:ext cx="12877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ea"/>
              </a:rPr>
              <a:t>+ </a:t>
            </a:r>
            <a:r>
              <a:rPr kumimoji="0" lang="en-US" altLang="en-SG" sz="3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Symbol" panose="05050102010706020507" pitchFamily="18" charset="2"/>
              </a:rPr>
              <a:t>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ea"/>
              </a:rPr>
              <a:t>'</a:t>
            </a:r>
            <a:r>
              <a:rPr kumimoji="0" lang="en-SG" sz="3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ea"/>
              </a:rPr>
              <a:t>'</a:t>
            </a:r>
            <a:endParaRPr lang="en-SG" dirty="0"/>
          </a:p>
        </p:txBody>
      </p:sp>
      <p:sp>
        <p:nvSpPr>
          <p:cNvPr id="119" name="Rectangle 2">
            <a:extLst>
              <a:ext uri="{FF2B5EF4-FFF2-40B4-BE49-F238E27FC236}">
                <a16:creationId xmlns:a16="http://schemas.microsoft.com/office/drawing/2014/main" id="{BA3F31FF-9418-1E1E-FAE6-8AB6EA746D9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m(0,4,7,9,12) + X(5,8,11,13,15).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0" name="Rectangle 2">
            <a:extLst>
              <a:ext uri="{FF2B5EF4-FFF2-40B4-BE49-F238E27FC236}">
                <a16:creationId xmlns:a16="http://schemas.microsoft.com/office/drawing/2014/main" id="{11DD30F1-E77D-50CB-FC2F-4FE5E17B5B44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M(1,2,3,6,10,14)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X(5,8,11,13,15).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23" grpId="0"/>
      <p:bldP spid="56" grpId="0" animBg="1"/>
      <p:bldP spid="57" grpId="0" animBg="1"/>
      <p:bldP spid="112" grpId="0" animBg="1"/>
      <p:bldP spid="117" grpId="0" animBg="1"/>
      <p:bldP spid="53" grpId="0" animBg="1"/>
      <p:bldP spid="121" grpId="0" animBg="1"/>
      <p:bldP spid="121" grpId="1" animBg="1"/>
      <p:bldP spid="124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7" grpId="0"/>
      <p:bldP spid="1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Q3</a:t>
            </a:r>
            <a:r>
              <a:rPr lang="en-US" sz="3200" dirty="0"/>
              <a:t>.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(b)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4360581" y="1437082"/>
            <a:ext cx="301430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K-map for T’: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(e)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Simplified POS expression: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7" name="Rectangle 2"/>
          <p:cNvSpPr txBox="1">
            <a:spLocks noChangeArrowheads="1"/>
          </p:cNvSpPr>
          <p:nvPr/>
        </p:nvSpPr>
        <p:spPr>
          <a:xfrm flipH="1">
            <a:off x="999488" y="3153655"/>
            <a:ext cx="404171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T’ = 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C</a:t>
            </a:r>
            <a:r>
              <a:rPr lang="en-SG" sz="32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A’</a:t>
            </a:r>
            <a:r>
              <a:rPr lang="en-SG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</a:t>
            </a:r>
            <a:r>
              <a:rPr lang="en-US" altLang="en-SG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B’</a:t>
            </a:r>
            <a:r>
              <a:rPr lang="en-SG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D</a:t>
            </a:r>
            <a:endParaRPr 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Rectangle 2"/>
          <p:cNvSpPr txBox="1">
            <a:spLocks noChangeArrowheads="1"/>
          </p:cNvSpPr>
          <p:nvPr/>
        </p:nvSpPr>
        <p:spPr>
          <a:xfrm flipH="1">
            <a:off x="1019799" y="3923131"/>
            <a:ext cx="5404895" cy="1500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T = (</a:t>
            </a:r>
            <a:r>
              <a:rPr lang="en-US" sz="3200" dirty="0">
                <a:solidFill>
                  <a:srgbClr val="0000FF"/>
                </a:solidFill>
                <a:latin typeface="+mn-lt"/>
                <a:sym typeface="+mn-ea"/>
              </a:rPr>
              <a:t>C</a:t>
            </a:r>
            <a:r>
              <a:rPr lang="en-SG" sz="32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+mn-lt"/>
                <a:sym typeface="+mn-ea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+mn-lt"/>
                <a:sym typeface="+mn-ea"/>
              </a:rPr>
              <a:t> </a:t>
            </a:r>
            <a:r>
              <a:rPr lang="en-US" sz="3200" dirty="0">
                <a:latin typeface="+mn-lt"/>
                <a:sym typeface="+mn-ea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+mn-lt"/>
                <a:sym typeface="+mn-ea"/>
              </a:rPr>
              <a:t>A’</a:t>
            </a:r>
            <a:r>
              <a:rPr lang="en-SG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</a:t>
            </a:r>
            <a:r>
              <a:rPr lang="en-US" altLang="en-SG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B’</a:t>
            </a:r>
            <a:r>
              <a:rPr lang="en-SG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D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)’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290195" algn="l"/>
              </a:tabLst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	= (</a:t>
            </a:r>
            <a:r>
              <a:rPr lang="en-US" sz="3200" dirty="0" err="1">
                <a:solidFill>
                  <a:srgbClr val="0000FF"/>
                </a:solidFill>
                <a:latin typeface="+mn-lt"/>
              </a:rPr>
              <a:t>C’+D</a:t>
            </a:r>
            <a:r>
              <a:rPr lang="en-US" sz="3200" dirty="0">
                <a:latin typeface="+mn-lt"/>
              </a:rPr>
              <a:t>)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  (</a:t>
            </a:r>
            <a:r>
              <a:rPr lang="en-US" altLang="en-SG" sz="3200" dirty="0" err="1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A</a:t>
            </a:r>
            <a:r>
              <a:rPr lang="en-SG" sz="3200" dirty="0" err="1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+</a:t>
            </a:r>
            <a:r>
              <a:rPr lang="en-US" altLang="en-SG" sz="3200" dirty="0" err="1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B+</a:t>
            </a:r>
            <a:r>
              <a:rPr lang="en-SG" sz="3200" dirty="0" err="1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D</a:t>
            </a:r>
            <a:r>
              <a:rPr lang="en-SG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sz="1600" dirty="0"/>
          </a:p>
        </p:txBody>
      </p:sp>
      <p:sp>
        <p:nvSpPr>
          <p:cNvPr id="38" name="TextBox 89"/>
          <p:cNvSpPr txBox="1"/>
          <p:nvPr/>
        </p:nvSpPr>
        <p:spPr>
          <a:xfrm>
            <a:off x="9424601" y="2085375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41" name="TextBox 92"/>
          <p:cNvSpPr txBox="1"/>
          <p:nvPr/>
        </p:nvSpPr>
        <p:spPr>
          <a:xfrm>
            <a:off x="9424601" y="429073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43" name="TextBox 94"/>
          <p:cNvSpPr txBox="1"/>
          <p:nvPr/>
        </p:nvSpPr>
        <p:spPr>
          <a:xfrm>
            <a:off x="7279065" y="4306871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(c)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8" name="Group 7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0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5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0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5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30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31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32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33" name="Right Brace 32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e 34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Brace 35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88"/>
          <p:cNvSpPr txBox="1"/>
          <p:nvPr/>
        </p:nvSpPr>
        <p:spPr>
          <a:xfrm>
            <a:off x="7293227" y="210003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9" name="TextBox 90"/>
          <p:cNvSpPr txBox="1"/>
          <p:nvPr/>
        </p:nvSpPr>
        <p:spPr>
          <a:xfrm>
            <a:off x="8705783" y="2833149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40" name="TextBox 91"/>
          <p:cNvSpPr txBox="1"/>
          <p:nvPr/>
        </p:nvSpPr>
        <p:spPr>
          <a:xfrm>
            <a:off x="8004993" y="428380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42" name="TextBox 93"/>
          <p:cNvSpPr txBox="1"/>
          <p:nvPr/>
        </p:nvSpPr>
        <p:spPr>
          <a:xfrm>
            <a:off x="8743045" y="208343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44" name="TextBox 95"/>
          <p:cNvSpPr txBox="1"/>
          <p:nvPr/>
        </p:nvSpPr>
        <p:spPr>
          <a:xfrm>
            <a:off x="8000603" y="3564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45" name="TextBox 96"/>
          <p:cNvSpPr txBox="1"/>
          <p:nvPr/>
        </p:nvSpPr>
        <p:spPr>
          <a:xfrm>
            <a:off x="8698673" y="4294113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46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47" name="TextBox 98"/>
          <p:cNvSpPr txBox="1"/>
          <p:nvPr/>
        </p:nvSpPr>
        <p:spPr>
          <a:xfrm>
            <a:off x="7993473" y="208575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8" name="TextBox 99"/>
          <p:cNvSpPr txBox="1"/>
          <p:nvPr/>
        </p:nvSpPr>
        <p:spPr>
          <a:xfrm>
            <a:off x="7310485" y="2819916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9" name="TextBox 100"/>
          <p:cNvSpPr txBox="1"/>
          <p:nvPr/>
        </p:nvSpPr>
        <p:spPr>
          <a:xfrm>
            <a:off x="8000603" y="2819916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50" name="TextBox 101"/>
          <p:cNvSpPr txBox="1"/>
          <p:nvPr/>
        </p:nvSpPr>
        <p:spPr>
          <a:xfrm>
            <a:off x="9413243" y="2801018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51" name="TextBox 102"/>
          <p:cNvSpPr txBox="1"/>
          <p:nvPr/>
        </p:nvSpPr>
        <p:spPr>
          <a:xfrm>
            <a:off x="7311503" y="3571109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52" name="TextBox 103"/>
          <p:cNvSpPr txBox="1"/>
          <p:nvPr/>
        </p:nvSpPr>
        <p:spPr>
          <a:xfrm>
            <a:off x="9413243" y="3532766"/>
            <a:ext cx="7188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53" name="Left Bracket 52"/>
          <p:cNvSpPr/>
          <p:nvPr/>
        </p:nvSpPr>
        <p:spPr>
          <a:xfrm flipH="1">
            <a:off x="7251557" y="2819747"/>
            <a:ext cx="641711" cy="1272931"/>
          </a:xfrm>
          <a:prstGeom prst="leftBracket">
            <a:avLst/>
          </a:prstGeom>
          <a:solidFill>
            <a:srgbClr val="0000FF">
              <a:alpha val="20000"/>
            </a:srgbClr>
          </a:solidFill>
          <a:ln w="190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ket 53"/>
          <p:cNvSpPr/>
          <p:nvPr/>
        </p:nvSpPr>
        <p:spPr>
          <a:xfrm rot="10800000" flipH="1">
            <a:off x="9559147" y="2833082"/>
            <a:ext cx="641711" cy="1272931"/>
          </a:xfrm>
          <a:prstGeom prst="leftBracket">
            <a:avLst/>
          </a:prstGeom>
          <a:solidFill>
            <a:srgbClr val="0000FF">
              <a:alpha val="20000"/>
            </a:srgbClr>
          </a:solidFill>
          <a:ln w="190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8074025" y="2065020"/>
            <a:ext cx="619760" cy="137795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E09D02-628F-B027-8714-6F3CB674D00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m(0,4,7,9,12) + X(5,8,11,13,15).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127A62-E1AE-F2E1-2423-F3CF472C24B8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M(1,2,3,6,10,14)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X(5,8,11,13,15).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18" grpId="0"/>
      <p:bldP spid="53" grpId="0" animBg="1"/>
      <p:bldP spid="54" grpId="0" animBg="1"/>
      <p:bldP spid="5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Q3</a:t>
            </a:r>
            <a:r>
              <a:rPr lang="en-US" sz="3200" dirty="0"/>
              <a:t>.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1494969" y="247009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(h)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2121453" y="237884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T = </a:t>
            </a:r>
            <a:r>
              <a:rPr lang="en-US" sz="3200" dirty="0">
                <a:latin typeface="+mn-lt"/>
                <a:sym typeface="Symbol" panose="05050102010706020507" pitchFamily="18" charset="2"/>
              </a:rPr>
              <a:t>AC' + BD + C'D'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278" y="851845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2-level AND-OR circuit: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99519" y="3548325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2-level </a:t>
            </a:r>
            <a:r>
              <a:rPr lang="en-US" sz="2800" dirty="0" err="1"/>
              <a:t>NAND</a:t>
            </a:r>
            <a:r>
              <a:rPr lang="en-US" sz="2800" dirty="0"/>
              <a:t> circuit:</a:t>
            </a:r>
          </a:p>
        </p:txBody>
      </p:sp>
      <p:sp>
        <p:nvSpPr>
          <p:cNvPr id="10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15" y="1015365"/>
            <a:ext cx="5819775" cy="2409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40" y="3874135"/>
            <a:ext cx="564832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45053" y="226347"/>
            <a:ext cx="887309" cy="1066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Q4. (a)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3251009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le 4"/>
          <p:cNvGraphicFramePr>
            <a:graphicFrameLocks noGrp="1"/>
          </p:cNvGraphicFramePr>
          <p:nvPr/>
        </p:nvGraphicFramePr>
        <p:xfrm>
          <a:off x="7474668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068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d</a:t>
            </a:r>
            <a:endParaRPr lang="en-SG" sz="2400" dirty="0"/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endParaRPr lang="en-SG" sz="2400" dirty="0"/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132362" y="78904"/>
            <a:ext cx="10575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X</a:t>
            </a:r>
            <a:r>
              <a:rPr lang="en-SG" sz="2400" dirty="0"/>
              <a:t>(</a:t>
            </a:r>
            <a:r>
              <a:rPr lang="en-SG" sz="2400" i="1" dirty="0"/>
              <a:t>K</a:t>
            </a:r>
            <a:r>
              <a:rPr lang="en-SG" sz="2400" dirty="0"/>
              <a:t>,</a:t>
            </a:r>
            <a:r>
              <a:rPr lang="en-SG" sz="2400" i="1" dirty="0"/>
              <a:t>L</a:t>
            </a:r>
            <a:r>
              <a:rPr lang="en-SG" sz="2400" dirty="0"/>
              <a:t>,</a:t>
            </a:r>
            <a:r>
              <a:rPr lang="en-SG" sz="2400" i="1" dirty="0"/>
              <a:t>M</a:t>
            </a:r>
            <a:r>
              <a:rPr lang="en-SG" sz="2400" dirty="0"/>
              <a:t>,</a:t>
            </a:r>
            <a:r>
              <a:rPr lang="en-SG" sz="2400" i="1" dirty="0"/>
              <a:t>N</a:t>
            </a:r>
            <a:r>
              <a:rPr lang="en-SG" sz="2400" dirty="0"/>
              <a:t>) = 1 if </a:t>
            </a:r>
            <a:r>
              <a:rPr lang="en-SG" sz="2400" i="1" dirty="0"/>
              <a:t>KL</a:t>
            </a:r>
            <a:r>
              <a:rPr lang="en-SG" sz="2400" dirty="0"/>
              <a:t> = </a:t>
            </a:r>
            <a:r>
              <a:rPr lang="en-SG" sz="2400" i="1" dirty="0"/>
              <a:t>MN</a:t>
            </a:r>
            <a:r>
              <a:rPr lang="en-SG" sz="2400" dirty="0"/>
              <a:t>, or 0 otherwise, where </a:t>
            </a:r>
            <a:r>
              <a:rPr lang="en-SG" sz="2400" i="1" dirty="0"/>
              <a:t>KL</a:t>
            </a:r>
            <a:r>
              <a:rPr lang="en-SG" sz="2400" dirty="0"/>
              <a:t>, </a:t>
            </a:r>
            <a:r>
              <a:rPr lang="en-SG" sz="2400" i="1" dirty="0"/>
              <a:t>MN</a:t>
            </a:r>
            <a:r>
              <a:rPr lang="en-SG" sz="2400" dirty="0"/>
              <a:t> are 2-bit unsigned integers.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2362" y="487411"/>
            <a:ext cx="10575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Y</a:t>
            </a:r>
            <a:r>
              <a:rPr lang="en-SG" sz="2400" dirty="0"/>
              <a:t>(</a:t>
            </a:r>
            <a:r>
              <a:rPr lang="en-SG" sz="2400" i="1" dirty="0"/>
              <a:t>K</a:t>
            </a:r>
            <a:r>
              <a:rPr lang="en-SG" sz="2400" dirty="0"/>
              <a:t>,</a:t>
            </a:r>
            <a:r>
              <a:rPr lang="en-SG" sz="2400" i="1" dirty="0"/>
              <a:t>L</a:t>
            </a:r>
            <a:r>
              <a:rPr lang="en-SG" sz="2400" dirty="0"/>
              <a:t>,</a:t>
            </a:r>
            <a:r>
              <a:rPr lang="en-SG" sz="2400" i="1" dirty="0"/>
              <a:t>M</a:t>
            </a:r>
            <a:r>
              <a:rPr lang="en-SG" sz="2400" dirty="0"/>
              <a:t>,</a:t>
            </a:r>
            <a:r>
              <a:rPr lang="en-SG" sz="2400" i="1" dirty="0"/>
              <a:t>N</a:t>
            </a:r>
            <a:r>
              <a:rPr lang="en-SG" sz="2400" dirty="0"/>
              <a:t>) = 1 if </a:t>
            </a:r>
            <a:r>
              <a:rPr lang="en-SG" sz="2400" i="1" dirty="0"/>
              <a:t>KL</a:t>
            </a:r>
            <a:r>
              <a:rPr lang="en-SG" sz="2400" dirty="0"/>
              <a:t> </a:t>
            </a:r>
            <a:r>
              <a:rPr lang="en-SG" sz="2400" dirty="0">
                <a:sym typeface="Symbol" panose="05050102010706020507" pitchFamily="18" charset="2"/>
              </a:rPr>
              <a:t></a:t>
            </a:r>
            <a:r>
              <a:rPr lang="en-SG" sz="2400" dirty="0"/>
              <a:t> </a:t>
            </a:r>
            <a:r>
              <a:rPr lang="en-SG" sz="2400" i="1" dirty="0"/>
              <a:t>MN</a:t>
            </a:r>
            <a:r>
              <a:rPr lang="en-SG" sz="2400" dirty="0"/>
              <a:t>, or 0 otherwise, where </a:t>
            </a:r>
            <a:r>
              <a:rPr lang="en-SG" sz="2400" i="1" dirty="0"/>
              <a:t>KL</a:t>
            </a:r>
            <a:r>
              <a:rPr lang="en-SG" sz="2400" dirty="0"/>
              <a:t>, </a:t>
            </a:r>
            <a:r>
              <a:rPr lang="en-SG" sz="2400" i="1" dirty="0"/>
              <a:t>MN</a:t>
            </a:r>
            <a:r>
              <a:rPr lang="en-SG" sz="2400" dirty="0"/>
              <a:t> are 2-bit unsigned integers.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2362" y="878197"/>
            <a:ext cx="10575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Z</a:t>
            </a:r>
            <a:r>
              <a:rPr lang="en-SG" sz="2400" dirty="0"/>
              <a:t>(</a:t>
            </a:r>
            <a:r>
              <a:rPr lang="en-SG" sz="2400" i="1" dirty="0"/>
              <a:t>K</a:t>
            </a:r>
            <a:r>
              <a:rPr lang="en-SG" sz="2400" dirty="0"/>
              <a:t>,</a:t>
            </a:r>
            <a:r>
              <a:rPr lang="en-SG" sz="2400" i="1" dirty="0"/>
              <a:t>L</a:t>
            </a:r>
            <a:r>
              <a:rPr lang="en-SG" sz="2400" dirty="0"/>
              <a:t>,</a:t>
            </a:r>
            <a:r>
              <a:rPr lang="en-SG" sz="2400" i="1" dirty="0"/>
              <a:t>M</a:t>
            </a:r>
            <a:r>
              <a:rPr lang="en-SG" sz="2400" dirty="0"/>
              <a:t>,</a:t>
            </a:r>
            <a:r>
              <a:rPr lang="en-SG" sz="2400" i="1" dirty="0"/>
              <a:t>N</a:t>
            </a:r>
            <a:r>
              <a:rPr lang="en-SG" sz="2400" dirty="0"/>
              <a:t>) = 1 if </a:t>
            </a:r>
            <a:r>
              <a:rPr lang="en-SG" sz="2400" i="1" dirty="0"/>
              <a:t>KLM</a:t>
            </a:r>
            <a:r>
              <a:rPr lang="en-SG" sz="2400" dirty="0"/>
              <a:t> </a:t>
            </a:r>
            <a:r>
              <a:rPr lang="en-SG" sz="2400" dirty="0">
                <a:sym typeface="Symbol" panose="05050102010706020507" pitchFamily="18" charset="2"/>
              </a:rPr>
              <a:t>&lt;</a:t>
            </a:r>
            <a:r>
              <a:rPr lang="en-SG" sz="2400" dirty="0"/>
              <a:t> </a:t>
            </a:r>
            <a:r>
              <a:rPr lang="en-SG" sz="2400" i="1" dirty="0"/>
              <a:t>LMN</a:t>
            </a:r>
            <a:r>
              <a:rPr lang="en-SG" sz="2400" dirty="0"/>
              <a:t>, or 0 otherwise, where </a:t>
            </a:r>
            <a:r>
              <a:rPr lang="en-SG" sz="2400" i="1" dirty="0"/>
              <a:t>KLM</a:t>
            </a:r>
            <a:r>
              <a:rPr lang="en-SG" sz="2400" dirty="0"/>
              <a:t>, </a:t>
            </a:r>
            <a:r>
              <a:rPr lang="en-SG" sz="2400" i="1" dirty="0"/>
              <a:t>LMN</a:t>
            </a:r>
            <a:r>
              <a:rPr lang="en-SG" sz="2400" dirty="0"/>
              <a:t> are 3-bit unsigned integers.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81719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endParaRPr lang="en-SG" sz="2400" dirty="0"/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endParaRPr lang="en-SG" sz="2400" dirty="0"/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1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5633635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50984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340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20249" y="225224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14</a:t>
            </a:fld>
            <a:endParaRPr lang="en-SG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408" y="1769799"/>
            <a:ext cx="272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Assume input 0000 will not occur.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8013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le 4"/>
          <p:cNvGraphicFramePr>
            <a:graphicFrameLocks noGrp="1"/>
          </p:cNvGraphicFramePr>
          <p:nvPr/>
        </p:nvGraphicFramePr>
        <p:xfrm>
          <a:off x="393467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589213" y="479136"/>
            <a:ext cx="4208412" cy="4374921"/>
            <a:chOff x="7589213" y="479136"/>
            <a:chExt cx="4208412" cy="4374921"/>
          </a:xfrm>
        </p:grpSpPr>
        <p:grpSp>
          <p:nvGrpSpPr>
            <p:cNvPr id="104" name="Group 103"/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6" name="TextBox 105"/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K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M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L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N</a:t>
                </a:r>
              </a:p>
            </p:txBody>
          </p:sp>
          <p:sp>
            <p:nvSpPr>
              <p:cNvPr id="110" name="Right Brace 109"/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ight Brace 110"/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ight Brace 111"/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ight Brace 112"/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005420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14648" y="278515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0406618" y="277702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X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15388" y="4867431"/>
            <a:ext cx="357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X </a:t>
            </a:r>
            <a:r>
              <a:rPr lang="en-SG" sz="2800" dirty="0"/>
              <a:t>= 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	K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N’ 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en-SG" sz="2800" dirty="0"/>
          </a:p>
        </p:txBody>
      </p:sp>
      <p:sp>
        <p:nvSpPr>
          <p:cNvPr id="155" name="Rectangle 2"/>
          <p:cNvSpPr txBox="1">
            <a:spLocks noChangeArrowheads="1"/>
          </p:cNvSpPr>
          <p:nvPr/>
        </p:nvSpPr>
        <p:spPr>
          <a:xfrm>
            <a:off x="245053" y="226347"/>
            <a:ext cx="2460047" cy="7222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Q4. (b)(c)(d)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02446" y="5787739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KLMN </a:t>
            </a:r>
            <a:r>
              <a:rPr lang="en-SG" sz="2800" dirty="0"/>
              <a:t>= 0000 </a:t>
            </a:r>
            <a:r>
              <a:rPr lang="en-SG" sz="2800" dirty="0">
                <a:sym typeface="Wingdings" panose="05000000000000000000" pitchFamily="2" charset="2"/>
              </a:rPr>
              <a:t> </a:t>
            </a:r>
            <a:r>
              <a:rPr lang="en-SG" sz="2800" i="1" dirty="0">
                <a:sym typeface="Wingdings" panose="05000000000000000000" pitchFamily="2" charset="2"/>
              </a:rPr>
              <a:t>X</a:t>
            </a:r>
            <a:r>
              <a:rPr lang="en-SG" sz="2800" dirty="0">
                <a:sym typeface="Wingdings" panose="05000000000000000000" pitchFamily="2" charset="2"/>
              </a:rPr>
              <a:t> = 0</a:t>
            </a:r>
            <a:endParaRPr lang="en-SG" sz="2800" dirty="0"/>
          </a:p>
        </p:txBody>
      </p:sp>
      <p:sp>
        <p:nvSpPr>
          <p:cNvPr id="5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15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8013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le 4"/>
          <p:cNvGraphicFramePr>
            <a:graphicFrameLocks noGrp="1"/>
          </p:cNvGraphicFramePr>
          <p:nvPr/>
        </p:nvGraphicFramePr>
        <p:xfrm>
          <a:off x="393467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589213" y="479136"/>
            <a:ext cx="4208412" cy="4374921"/>
            <a:chOff x="7589213" y="479136"/>
            <a:chExt cx="4208412" cy="4374921"/>
          </a:xfrm>
        </p:grpSpPr>
        <p:grpSp>
          <p:nvGrpSpPr>
            <p:cNvPr id="104" name="Group 103"/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6" name="TextBox 105"/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K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M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L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N</a:t>
                </a:r>
              </a:p>
            </p:txBody>
          </p:sp>
          <p:sp>
            <p:nvSpPr>
              <p:cNvPr id="110" name="Right Brace 109"/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ight Brace 110"/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ight Brace 111"/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ight Brace 112"/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005420" y="282608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14648" y="281103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0406618" y="278902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89213" y="4867431"/>
            <a:ext cx="432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Y </a:t>
            </a:r>
            <a:r>
              <a:rPr lang="en-US" sz="2800" dirty="0"/>
              <a:t>=</a:t>
            </a:r>
            <a:r>
              <a:rPr lang="en-US" sz="2800" i="1" dirty="0"/>
              <a:t> M</a:t>
            </a:r>
            <a:r>
              <a:rPr lang="en-US" sz="2800" dirty="0">
                <a:sym typeface="Symbol" panose="05050102010706020507" pitchFamily="18" charset="2"/>
              </a:rPr>
              <a:t></a:t>
            </a:r>
            <a:r>
              <a:rPr lang="en-US" sz="2800" i="1" dirty="0"/>
              <a:t>N</a:t>
            </a:r>
            <a:r>
              <a:rPr lang="en-US" sz="2800" dirty="0"/>
              <a:t> +</a:t>
            </a:r>
            <a:r>
              <a:rPr lang="en-US" sz="2800" i="1" dirty="0"/>
              <a:t> K'</a:t>
            </a:r>
            <a:r>
              <a:rPr lang="en-US" sz="2800" dirty="0">
                <a:sym typeface="Symbol" panose="05050102010706020507" pitchFamily="18" charset="2"/>
              </a:rPr>
              <a:t></a:t>
            </a:r>
            <a:r>
              <a:rPr lang="en-US" sz="2800" i="1" dirty="0"/>
              <a:t>N</a:t>
            </a:r>
            <a:r>
              <a:rPr lang="en-US" sz="2800" dirty="0"/>
              <a:t> + </a:t>
            </a:r>
            <a:r>
              <a:rPr lang="en-US" sz="2800" i="1" dirty="0"/>
              <a:t>K'</a:t>
            </a:r>
            <a:r>
              <a:rPr lang="en-US" sz="2800" dirty="0">
                <a:sym typeface="Symbol" panose="05050102010706020507" pitchFamily="18" charset="2"/>
              </a:rPr>
              <a:t></a:t>
            </a:r>
            <a:r>
              <a:rPr lang="en-US" sz="2800" i="1" dirty="0"/>
              <a:t>M</a:t>
            </a:r>
            <a:r>
              <a:rPr lang="en-US" sz="2800" dirty="0"/>
              <a:t> +</a:t>
            </a:r>
            <a:r>
              <a:rPr lang="en-US" sz="2800" i="1" dirty="0"/>
              <a:t> L'</a:t>
            </a:r>
            <a:r>
              <a:rPr lang="en-US" sz="2800" dirty="0">
                <a:sym typeface="Symbol" panose="05050102010706020507" pitchFamily="18" charset="2"/>
              </a:rPr>
              <a:t></a:t>
            </a:r>
            <a:r>
              <a:rPr lang="en-US" sz="2800" i="1" dirty="0"/>
              <a:t>M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2800" dirty="0"/>
          </a:p>
        </p:txBody>
      </p:sp>
      <p:sp>
        <p:nvSpPr>
          <p:cNvPr id="54" name="Rounded Rectangle 4"/>
          <p:cNvSpPr/>
          <p:nvPr/>
        </p:nvSpPr>
        <p:spPr>
          <a:xfrm>
            <a:off x="9812691" y="1327356"/>
            <a:ext cx="527983" cy="2730053"/>
          </a:xfrm>
          <a:prstGeom prst="round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4"/>
          <p:cNvSpPr/>
          <p:nvPr/>
        </p:nvSpPr>
        <p:spPr>
          <a:xfrm>
            <a:off x="9051503" y="1340107"/>
            <a:ext cx="1213862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4"/>
          <p:cNvSpPr/>
          <p:nvPr/>
        </p:nvSpPr>
        <p:spPr>
          <a:xfrm>
            <a:off x="9879408" y="1301963"/>
            <a:ext cx="1213862" cy="1303324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rot="16200000">
            <a:off x="9123263" y="1975925"/>
            <a:ext cx="2649673" cy="1445184"/>
            <a:chOff x="7408383" y="2777796"/>
            <a:chExt cx="2649673" cy="1445184"/>
          </a:xfrm>
        </p:grpSpPr>
        <p:sp>
          <p:nvSpPr>
            <p:cNvPr id="59" name="Left Bracket 58"/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eft Bracket 59"/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2"/>
          <p:cNvSpPr txBox="1">
            <a:spLocks noChangeArrowheads="1"/>
          </p:cNvSpPr>
          <p:nvPr/>
        </p:nvSpPr>
        <p:spPr>
          <a:xfrm>
            <a:off x="245053" y="226347"/>
            <a:ext cx="2460047" cy="7222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Q4. (b)(c)(d)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02446" y="5458309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KLMN </a:t>
            </a:r>
            <a:r>
              <a:rPr lang="en-SG" sz="2800" dirty="0"/>
              <a:t>= 0000 </a:t>
            </a:r>
            <a:r>
              <a:rPr lang="en-SG" sz="2800" dirty="0">
                <a:sym typeface="Wingdings" panose="05000000000000000000" pitchFamily="2" charset="2"/>
              </a:rPr>
              <a:t> </a:t>
            </a:r>
            <a:r>
              <a:rPr lang="en-SG" sz="2800" i="1" dirty="0">
                <a:sym typeface="Wingdings" panose="05000000000000000000" pitchFamily="2" charset="2"/>
              </a:rPr>
              <a:t>Y</a:t>
            </a:r>
            <a:r>
              <a:rPr lang="en-SG" sz="2800" dirty="0">
                <a:sym typeface="Wingdings" panose="05000000000000000000" pitchFamily="2" charset="2"/>
              </a:rPr>
              <a:t> = 0</a:t>
            </a:r>
            <a:endParaRPr lang="en-SG" sz="2800" dirty="0"/>
          </a:p>
        </p:txBody>
      </p:sp>
      <p:sp>
        <p:nvSpPr>
          <p:cNvPr id="6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16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 animBg="1"/>
      <p:bldP spid="55" grpId="0" animBg="1"/>
      <p:bldP spid="57" grpId="0" animBg="1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8013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le 4"/>
          <p:cNvGraphicFramePr>
            <a:graphicFrameLocks noGrp="1"/>
          </p:cNvGraphicFramePr>
          <p:nvPr/>
        </p:nvGraphicFramePr>
        <p:xfrm>
          <a:off x="393467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589213" y="479136"/>
            <a:ext cx="4208412" cy="4374921"/>
            <a:chOff x="7589213" y="479136"/>
            <a:chExt cx="4208412" cy="4374921"/>
          </a:xfrm>
        </p:grpSpPr>
        <p:grpSp>
          <p:nvGrpSpPr>
            <p:cNvPr id="104" name="Group 103"/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6" name="TextBox 105"/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K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M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L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N</a:t>
                </a:r>
              </a:p>
            </p:txBody>
          </p:sp>
          <p:sp>
            <p:nvSpPr>
              <p:cNvPr id="110" name="Right Brace 109"/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ight Brace 110"/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ight Brace 111"/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ight Brace 112"/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005420" y="281548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02229" y="2809477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0419778" y="280266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Z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35899" y="4867431"/>
            <a:ext cx="1186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Z </a:t>
            </a:r>
            <a:r>
              <a:rPr lang="en-US" sz="2800" dirty="0"/>
              <a:t>=</a:t>
            </a:r>
            <a:r>
              <a:rPr lang="en-US" sz="2800" i="1" dirty="0"/>
              <a:t> K’</a:t>
            </a:r>
            <a:endParaRPr lang="en-SG" sz="2800" dirty="0"/>
          </a:p>
        </p:txBody>
      </p:sp>
      <p:sp>
        <p:nvSpPr>
          <p:cNvPr id="61" name="Rounded Rectangle 4"/>
          <p:cNvSpPr/>
          <p:nvPr/>
        </p:nvSpPr>
        <p:spPr>
          <a:xfrm>
            <a:off x="8375522" y="1340107"/>
            <a:ext cx="2660778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2"/>
          <p:cNvSpPr txBox="1">
            <a:spLocks noChangeArrowheads="1"/>
          </p:cNvSpPr>
          <p:nvPr/>
        </p:nvSpPr>
        <p:spPr>
          <a:xfrm>
            <a:off x="245053" y="226347"/>
            <a:ext cx="2460047" cy="7222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Q4. (b)(c)(d)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2446" y="5458309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KLMN </a:t>
            </a:r>
            <a:r>
              <a:rPr lang="en-SG" sz="2800" dirty="0"/>
              <a:t>= 0000 </a:t>
            </a:r>
            <a:r>
              <a:rPr lang="en-SG" sz="2800" dirty="0">
                <a:sym typeface="Wingdings" panose="05000000000000000000" pitchFamily="2" charset="2"/>
              </a:rPr>
              <a:t> </a:t>
            </a:r>
            <a:r>
              <a:rPr lang="en-SG" sz="2800" i="1" dirty="0">
                <a:sym typeface="Wingdings" panose="05000000000000000000" pitchFamily="2" charset="2"/>
              </a:rPr>
              <a:t>Z</a:t>
            </a:r>
            <a:r>
              <a:rPr lang="en-SG" sz="2800" dirty="0">
                <a:sym typeface="Wingdings" panose="05000000000000000000" pitchFamily="2" charset="2"/>
              </a:rPr>
              <a:t> = 1</a:t>
            </a:r>
            <a:endParaRPr lang="en-SG" sz="2800" dirty="0"/>
          </a:p>
        </p:txBody>
      </p:sp>
      <p:sp>
        <p:nvSpPr>
          <p:cNvPr id="5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17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1" grpId="0" animBg="1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26860" y="226347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05822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j,k,m,p</a:t>
            </a:r>
            <a:r>
              <a:rPr lang="en-SG" sz="2800" dirty="0"/>
              <a:t>) 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(j’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p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(</a:t>
            </a:r>
            <a:r>
              <a:rPr lang="en-SG" sz="2800" dirty="0" err="1"/>
              <a:t>j’+m</a:t>
            </a:r>
            <a:r>
              <a:rPr lang="en-SG" sz="2800" dirty="0"/>
              <a:t>’))’ + (p + k’ + j)’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074728" y="1011176"/>
            <a:ext cx="404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 +</a:t>
            </a:r>
            <a:r>
              <a:rPr lang="en-SG" sz="2800" dirty="0"/>
              <a:t>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m</a:t>
            </a:r>
            <a:r>
              <a:rPr lang="en-SG" sz="2800" dirty="0"/>
              <a:t>) +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805820" y="226346"/>
            <a:ext cx="2253741" cy="826762"/>
            <a:chOff x="3281819" y="226346"/>
            <a:chExt cx="2253741" cy="826762"/>
          </a:xfrm>
        </p:grpSpPr>
        <p:sp>
          <p:nvSpPr>
            <p:cNvPr id="33" name="Rectangle: Rounded Corners 32"/>
            <p:cNvSpPr/>
            <p:nvPr/>
          </p:nvSpPr>
          <p:spPr>
            <a:xfrm>
              <a:off x="3281819" y="226346"/>
              <a:ext cx="2253741" cy="523220"/>
            </a:xfrm>
            <a:prstGeom prst="roundRect">
              <a:avLst/>
            </a:prstGeom>
            <a:noFill/>
            <a:ln w="2857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4421688" y="749566"/>
              <a:ext cx="150312" cy="303542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291599" y="240960"/>
            <a:ext cx="1651348" cy="840210"/>
            <a:chOff x="5851743" y="240960"/>
            <a:chExt cx="1651348" cy="840210"/>
          </a:xfrm>
        </p:grpSpPr>
        <p:sp>
          <p:nvSpPr>
            <p:cNvPr id="81" name="Rectangle: Rounded Corners 80"/>
            <p:cNvSpPr/>
            <p:nvPr/>
          </p:nvSpPr>
          <p:spPr>
            <a:xfrm>
              <a:off x="5851743" y="240960"/>
              <a:ext cx="1651348" cy="523220"/>
            </a:xfrm>
            <a:prstGeom prst="roundRect">
              <a:avLst/>
            </a:prstGeom>
            <a:noFill/>
            <a:ln w="2857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6077211" y="777628"/>
              <a:ext cx="150312" cy="303542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8247639" y="929400"/>
            <a:ext cx="184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DeMorgan’s</a:t>
            </a:r>
            <a:r>
              <a:rPr lang="en-SG" sz="2400" dirty="0"/>
              <a:t>; involution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433" y="1011176"/>
            <a:ext cx="2851354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(j’</a:t>
            </a:r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 </a:t>
            </a:r>
            <a:r>
              <a:rPr lang="en-SG" sz="2400" dirty="0">
                <a:solidFill>
                  <a:srgbClr val="006600"/>
                </a:solidFill>
              </a:rPr>
              <a:t> p</a:t>
            </a:r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 </a:t>
            </a:r>
            <a:r>
              <a:rPr lang="en-SG" sz="2400" dirty="0">
                <a:solidFill>
                  <a:srgbClr val="006600"/>
                </a:solidFill>
              </a:rPr>
              <a:t> (</a:t>
            </a:r>
            <a:r>
              <a:rPr lang="en-SG" sz="2400" dirty="0" err="1">
                <a:solidFill>
                  <a:srgbClr val="006600"/>
                </a:solidFill>
              </a:rPr>
              <a:t>j’+m</a:t>
            </a:r>
            <a:r>
              <a:rPr lang="en-SG" sz="2400" dirty="0">
                <a:solidFill>
                  <a:srgbClr val="006600"/>
                </a:solidFill>
              </a:rPr>
              <a:t>’))’</a:t>
            </a:r>
          </a:p>
          <a:p>
            <a:r>
              <a:rPr lang="en-SG" sz="2400" dirty="0">
                <a:solidFill>
                  <a:srgbClr val="006600"/>
                </a:solidFill>
              </a:rPr>
              <a:t>= (j’)’ + p’ + (</a:t>
            </a:r>
            <a:r>
              <a:rPr lang="en-SG" sz="2400" dirty="0" err="1">
                <a:solidFill>
                  <a:srgbClr val="006600"/>
                </a:solidFill>
              </a:rPr>
              <a:t>j’+m</a:t>
            </a:r>
            <a:r>
              <a:rPr lang="en-SG" sz="2400" dirty="0">
                <a:solidFill>
                  <a:srgbClr val="006600"/>
                </a:solidFill>
              </a:rPr>
              <a:t>’)’</a:t>
            </a:r>
          </a:p>
          <a:p>
            <a:r>
              <a:rPr lang="en-SG" sz="2400" dirty="0">
                <a:solidFill>
                  <a:srgbClr val="006600"/>
                </a:solidFill>
              </a:rPr>
              <a:t>= j + p’ + ((j’)’</a:t>
            </a:r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(m’)’)</a:t>
            </a:r>
          </a:p>
          <a:p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= j + p’ + </a:t>
            </a:r>
            <a:r>
              <a:rPr lang="en-SG" sz="2400" dirty="0" err="1">
                <a:solidFill>
                  <a:srgbClr val="006600"/>
                </a:solidFill>
                <a:sym typeface="Symbol" panose="05050102010706020507" pitchFamily="18" charset="2"/>
              </a:rPr>
              <a:t>jm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648" y="888812"/>
            <a:ext cx="1686233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(p + k’ + j)’ </a:t>
            </a:r>
          </a:p>
          <a:p>
            <a:r>
              <a:rPr lang="en-SG" sz="2400" dirty="0">
                <a:solidFill>
                  <a:srgbClr val="006600"/>
                </a:solidFill>
              </a:rPr>
              <a:t>= p’</a:t>
            </a:r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(k’)’j’</a:t>
            </a:r>
            <a:endParaRPr lang="en-SG" sz="2400" dirty="0">
              <a:solidFill>
                <a:srgbClr val="006600"/>
              </a:solidFill>
            </a:endParaRPr>
          </a:p>
          <a:p>
            <a:r>
              <a:rPr lang="en-SG" sz="2400" dirty="0">
                <a:solidFill>
                  <a:srgbClr val="006600"/>
                </a:solidFill>
              </a:rPr>
              <a:t>= p’</a:t>
            </a:r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 err="1">
                <a:solidFill>
                  <a:srgbClr val="006600"/>
                </a:solidFill>
                <a:sym typeface="Symbol" panose="05050102010706020507" pitchFamily="18" charset="2"/>
              </a:rPr>
              <a:t>kj</a:t>
            </a:r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’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26860" y="226347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05822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j,k,m,p</a:t>
            </a:r>
            <a:r>
              <a:rPr lang="en-SG" sz="2800" dirty="0"/>
              <a:t>) 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(j’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p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(</a:t>
            </a:r>
            <a:r>
              <a:rPr lang="en-SG" sz="2800" dirty="0" err="1"/>
              <a:t>j’+m</a:t>
            </a:r>
            <a:r>
              <a:rPr lang="en-SG" sz="2800" dirty="0"/>
              <a:t>’) )’ + (p + k’ + j)’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074727" y="1011177"/>
            <a:ext cx="53450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 +</a:t>
            </a:r>
            <a:r>
              <a:rPr lang="en-SG" sz="2800" dirty="0"/>
              <a:t>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m</a:t>
            </a:r>
            <a:r>
              <a:rPr lang="en-SG" sz="2800" dirty="0"/>
              <a:t>) +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p’(k’ + 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’)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4728" y="2693137"/>
            <a:ext cx="425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3300" y="3119446"/>
            <a:ext cx="2278556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>
                <a:sym typeface="Symbol" panose="05050102010706020507" pitchFamily="18" charset="2"/>
              </a:rPr>
              <a:t>p’</a:t>
            </a:r>
            <a:r>
              <a:rPr lang="en-SG" sz="2800" dirty="0">
                <a:solidFill>
                  <a:srgbClr val="C00000"/>
                </a:solidFill>
                <a:sym typeface="Symbol" panose="05050102010706020507" pitchFamily="18" charset="2"/>
              </a:rPr>
              <a:t>(k’ + </a:t>
            </a:r>
            <a:r>
              <a:rPr lang="en-SG" sz="2800" dirty="0" err="1">
                <a:solidFill>
                  <a:srgbClr val="C00000"/>
                </a:solidFill>
              </a:rPr>
              <a:t>k</a:t>
            </a:r>
            <a:r>
              <a:rPr lang="en-SG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800" dirty="0" err="1">
                <a:solidFill>
                  <a:srgbClr val="C00000"/>
                </a:solidFill>
              </a:rPr>
              <a:t>j</a:t>
            </a:r>
            <a:r>
              <a:rPr lang="en-SG" sz="2800" dirty="0">
                <a:solidFill>
                  <a:srgbClr val="C00000"/>
                </a:solidFill>
              </a:rPr>
              <a:t>’)</a:t>
            </a:r>
          </a:p>
          <a:p>
            <a:r>
              <a:rPr lang="en-SG" sz="2800" dirty="0"/>
              <a:t>=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>
                <a:solidFill>
                  <a:srgbClr val="C00000"/>
                </a:solidFill>
              </a:rPr>
              <a:t>(k’ + j’)</a:t>
            </a:r>
          </a:p>
          <a:p>
            <a:r>
              <a:rPr lang="en-SG" sz="2800" dirty="0"/>
              <a:t>=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20318" y="2026840"/>
            <a:ext cx="4015912" cy="965536"/>
            <a:chOff x="1296318" y="2026839"/>
            <a:chExt cx="4015912" cy="965536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3613870" y="2026839"/>
              <a:ext cx="1698360" cy="523220"/>
            </a:xfrm>
            <a:prstGeom prst="roundRect">
              <a:avLst/>
            </a:prstGeom>
            <a:noFill/>
            <a:ln w="2857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1296318" y="2550059"/>
              <a:ext cx="2317552" cy="442316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284453" y="3963558"/>
            <a:ext cx="317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Absorption theorem 2:</a:t>
            </a:r>
          </a:p>
          <a:p>
            <a:r>
              <a:rPr lang="en-SG" sz="2400" dirty="0">
                <a:solidFill>
                  <a:srgbClr val="C00000"/>
                </a:solidFill>
              </a:rPr>
              <a:t>A + </a:t>
            </a:r>
            <a:r>
              <a:rPr lang="en-SG" sz="2400" dirty="0" err="1">
                <a:solidFill>
                  <a:srgbClr val="C00000"/>
                </a:solidFill>
              </a:rPr>
              <a:t>A’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B</a:t>
            </a:r>
            <a:r>
              <a:rPr lang="en-SG" sz="2400" dirty="0">
                <a:solidFill>
                  <a:srgbClr val="C00000"/>
                </a:solidFill>
              </a:rPr>
              <a:t> = A + B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26860" y="226347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05822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j,k,m,p</a:t>
            </a:r>
            <a:r>
              <a:rPr lang="en-SG" sz="2800" dirty="0"/>
              <a:t>) 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(j’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p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(</a:t>
            </a:r>
            <a:r>
              <a:rPr lang="en-SG" sz="2800" dirty="0" err="1"/>
              <a:t>j’+m</a:t>
            </a:r>
            <a:r>
              <a:rPr lang="en-SG" sz="2800" dirty="0"/>
              <a:t>’) )’ + (p + k’ + j)’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074727" y="1011177"/>
            <a:ext cx="53450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 +</a:t>
            </a:r>
            <a:r>
              <a:rPr lang="en-SG" sz="2800" dirty="0"/>
              <a:t>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m</a:t>
            </a:r>
            <a:r>
              <a:rPr lang="en-SG" sz="2800" dirty="0"/>
              <a:t>) +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p’(k’ + 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’)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4728" y="2683904"/>
            <a:ext cx="437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4728" y="3348545"/>
            <a:ext cx="310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endParaRPr lang="en-SG" sz="2800" dirty="0">
              <a:sym typeface="Symbol" panose="05050102010706020507" pitchFamily="18" charset="2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4397640" y="2734351"/>
            <a:ext cx="566058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: Rounded Corners 17"/>
          <p:cNvSpPr/>
          <p:nvPr/>
        </p:nvSpPr>
        <p:spPr>
          <a:xfrm>
            <a:off x="6945275" y="2683904"/>
            <a:ext cx="935982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8026872" y="2820425"/>
            <a:ext cx="2028249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  <a:p>
            <a:r>
              <a:rPr lang="en-SG" sz="2800" dirty="0">
                <a:sym typeface="Symbol" panose="05050102010706020507" pitchFamily="18" charset="2"/>
              </a:rPr>
              <a:t>=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endParaRPr lang="en-SG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881257" y="3904792"/>
            <a:ext cx="317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Absorption theorem 1:</a:t>
            </a:r>
          </a:p>
          <a:p>
            <a:r>
              <a:rPr lang="en-SG" sz="2400" dirty="0">
                <a:solidFill>
                  <a:srgbClr val="C00000"/>
                </a:solidFill>
              </a:rPr>
              <a:t>A + </a:t>
            </a:r>
            <a:r>
              <a:rPr lang="en-SG" sz="2400" dirty="0" err="1">
                <a:solidFill>
                  <a:srgbClr val="C00000"/>
                </a:solidFill>
              </a:rPr>
              <a:t>A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B</a:t>
            </a:r>
            <a:r>
              <a:rPr lang="en-SG" sz="2400" dirty="0">
                <a:solidFill>
                  <a:srgbClr val="C00000"/>
                </a:solidFill>
              </a:rPr>
              <a:t> = A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8" grpId="0" animBg="1"/>
      <p:bldP spid="19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26860" y="226347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05822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j,k,m,p</a:t>
            </a:r>
            <a:r>
              <a:rPr lang="en-SG" sz="2800" dirty="0"/>
              <a:t>) 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(j’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p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(</a:t>
            </a:r>
            <a:r>
              <a:rPr lang="en-SG" sz="2800" dirty="0" err="1"/>
              <a:t>j’+m</a:t>
            </a:r>
            <a:r>
              <a:rPr lang="en-SG" sz="2800" dirty="0"/>
              <a:t>’) )’ + (p + k’ + j)’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074727" y="1011177"/>
            <a:ext cx="53450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 +</a:t>
            </a:r>
            <a:r>
              <a:rPr lang="en-SG" sz="2800" dirty="0"/>
              <a:t>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m</a:t>
            </a:r>
            <a:r>
              <a:rPr lang="en-SG" sz="2800" dirty="0"/>
              <a:t>) +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p’(k’ + 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’)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4728" y="2690315"/>
            <a:ext cx="437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4728" y="3353790"/>
            <a:ext cx="310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endParaRPr lang="en-SG" sz="2800" dirty="0">
              <a:sym typeface="Symbol" panose="05050102010706020507" pitchFamily="18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4727" y="4057717"/>
            <a:ext cx="235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endParaRPr lang="en-SG" sz="2800" dirty="0">
              <a:sym typeface="Symbol" panose="05050102010706020507" pitchFamily="18" charset="2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4337689" y="3353790"/>
            <a:ext cx="2409560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6991013" y="3642218"/>
            <a:ext cx="349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Consensus theorem:</a:t>
            </a:r>
          </a:p>
          <a:p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AB</a:t>
            </a:r>
            <a:r>
              <a:rPr lang="en-SG" sz="2400" dirty="0">
                <a:solidFill>
                  <a:srgbClr val="C00000"/>
                </a:solidFill>
              </a:rPr>
              <a:t> +</a:t>
            </a:r>
            <a:r>
              <a:rPr lang="en-SG" sz="2400" dirty="0" err="1">
                <a:solidFill>
                  <a:srgbClr val="C00000"/>
                </a:solidFill>
              </a:rPr>
              <a:t>A’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C</a:t>
            </a:r>
            <a:r>
              <a:rPr lang="en-SG" sz="2400" dirty="0">
                <a:solidFill>
                  <a:srgbClr val="C00000"/>
                </a:solidFill>
              </a:rPr>
              <a:t> + </a:t>
            </a:r>
            <a:r>
              <a:rPr lang="en-SG" sz="2400" dirty="0" err="1">
                <a:solidFill>
                  <a:srgbClr val="C00000"/>
                </a:solidFill>
              </a:rPr>
              <a:t>B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C</a:t>
            </a:r>
            <a:r>
              <a:rPr lang="en-SG" sz="2400" dirty="0">
                <a:solidFill>
                  <a:srgbClr val="C00000"/>
                </a:solidFill>
              </a:rPr>
              <a:t> = </a:t>
            </a:r>
            <a:r>
              <a:rPr lang="en-SG" sz="2400" dirty="0" err="1">
                <a:solidFill>
                  <a:srgbClr val="C00000"/>
                </a:solidFill>
              </a:rPr>
              <a:t>A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B</a:t>
            </a:r>
            <a:r>
              <a:rPr lang="en-SG" sz="2400" dirty="0">
                <a:solidFill>
                  <a:srgbClr val="C00000"/>
                </a:solidFill>
              </a:rPr>
              <a:t> +</a:t>
            </a:r>
            <a:r>
              <a:rPr lang="en-SG" sz="2400" dirty="0" err="1">
                <a:solidFill>
                  <a:srgbClr val="C00000"/>
                </a:solidFill>
              </a:rPr>
              <a:t>A’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C</a:t>
            </a:r>
            <a:r>
              <a:rPr lang="en-SG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Q2</a:t>
            </a:r>
            <a:r>
              <a:rPr lang="en-US" sz="3200" dirty="0"/>
              <a:t>(a)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41943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x,y,z</a:t>
            </a:r>
            <a:r>
              <a:rPr lang="en-SG" sz="2800" dirty="0"/>
              <a:t>) = (</a:t>
            </a:r>
            <a:r>
              <a:rPr lang="en-SG" sz="2800" dirty="0" err="1"/>
              <a:t>x+y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’)</a:t>
            </a:r>
            <a:r>
              <a:rPr lang="en-SG" sz="2800" dirty="0"/>
              <a:t>(</a:t>
            </a:r>
            <a:r>
              <a:rPr lang="en-SG" sz="2800" dirty="0" err="1"/>
              <a:t>y’+y</a:t>
            </a:r>
            <a:r>
              <a:rPr lang="en-SG" sz="2800" dirty="0"/>
              <a:t>) + x’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(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z</a:t>
            </a:r>
            <a:r>
              <a:rPr lang="en-SG" sz="2800" dirty="0"/>
              <a:t>’+y)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93427" y="897831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(</a:t>
            </a:r>
            <a:r>
              <a:rPr lang="en-SG" sz="2800" dirty="0" err="1"/>
              <a:t>x+y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’)</a:t>
            </a:r>
            <a:r>
              <a:rPr lang="en-SG" sz="2800" dirty="0"/>
              <a:t>1 + x’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(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z</a:t>
            </a:r>
            <a:r>
              <a:rPr lang="en-SG" sz="2800" dirty="0"/>
              <a:t>’+y)	</a:t>
            </a:r>
            <a:r>
              <a:rPr lang="en-SG" sz="2400" dirty="0">
                <a:solidFill>
                  <a:srgbClr val="006600"/>
                </a:solidFill>
              </a:rPr>
              <a:t>(by the complement law) 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4467637" y="226345"/>
            <a:ext cx="863315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13"/>
          <p:cNvSpPr/>
          <p:nvPr/>
        </p:nvSpPr>
        <p:spPr>
          <a:xfrm>
            <a:off x="3417539" y="904649"/>
            <a:ext cx="1317299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3093427" y="1523422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(</a:t>
            </a:r>
            <a:r>
              <a:rPr lang="en-SG" sz="2800" dirty="0" err="1"/>
              <a:t>x+y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 + x’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(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z</a:t>
            </a:r>
            <a:r>
              <a:rPr lang="en-SG" sz="2800" dirty="0"/>
              <a:t>’+y)	</a:t>
            </a:r>
            <a:r>
              <a:rPr lang="en-SG" sz="2400" dirty="0">
                <a:solidFill>
                  <a:srgbClr val="006600"/>
                </a:solidFill>
              </a:rPr>
              <a:t>(by the identity law) 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5140311" y="1523422"/>
            <a:ext cx="1114186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093427" y="2113167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x + 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+ </a:t>
            </a:r>
            <a:r>
              <a:rPr lang="en-SG" sz="2800" dirty="0" err="1"/>
              <a:t>x’</a:t>
            </a:r>
            <a:r>
              <a:rPr lang="en-SG" sz="2800" dirty="0" err="1">
                <a:sym typeface="Symbol" panose="05050102010706020507" pitchFamily="18" charset="2"/>
              </a:rPr>
              <a:t>y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absorption theorem 1) </a:t>
            </a:r>
          </a:p>
        </p:txBody>
      </p:sp>
      <p:sp>
        <p:nvSpPr>
          <p:cNvPr id="20" name="Rectangle: Rounded Corners 13"/>
          <p:cNvSpPr/>
          <p:nvPr/>
        </p:nvSpPr>
        <p:spPr>
          <a:xfrm>
            <a:off x="3885035" y="2117060"/>
            <a:ext cx="1501157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3093427" y="2702912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x + </a:t>
            </a:r>
            <a:r>
              <a:rPr lang="en-SG" sz="2800" dirty="0" err="1"/>
              <a:t>x’</a:t>
            </a:r>
            <a:r>
              <a:rPr lang="en-SG" sz="2800" dirty="0" err="1">
                <a:sym typeface="Symbol" panose="05050102010706020507" pitchFamily="18" charset="2"/>
              </a:rPr>
              <a:t>y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the commutative law) 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3392488" y="2706805"/>
            <a:ext cx="1075150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3093427" y="3288764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x </a:t>
            </a:r>
            <a:r>
              <a:rPr lang="en-SG" sz="2800" dirty="0">
                <a:sym typeface="Symbol" panose="05050102010706020507" pitchFamily="18" charset="2"/>
              </a:rPr>
              <a:t>+ y + 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absorption theorem 2) </a:t>
            </a:r>
          </a:p>
        </p:txBody>
      </p:sp>
      <p:sp>
        <p:nvSpPr>
          <p:cNvPr id="24" name="Rectangle: Rounded Corners 13"/>
          <p:cNvSpPr/>
          <p:nvPr/>
        </p:nvSpPr>
        <p:spPr>
          <a:xfrm>
            <a:off x="3885035" y="3347503"/>
            <a:ext cx="1075150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3093427" y="3929462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x </a:t>
            </a:r>
            <a:r>
              <a:rPr lang="en-SG" sz="2800" dirty="0">
                <a:sym typeface="Symbol" panose="05050102010706020507" pitchFamily="18" charset="2"/>
              </a:rPr>
              <a:t>+ y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absorption theorem 1) 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" grpId="0" animBg="1"/>
      <p:bldP spid="10" grpId="0" animBg="1"/>
      <p:bldP spid="15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Q2</a:t>
            </a:r>
            <a:r>
              <a:rPr lang="en-US" sz="3200" dirty="0"/>
              <a:t>(b)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59962" y="69331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G(</a:t>
            </a:r>
            <a:r>
              <a:rPr lang="en-SG" sz="2800" dirty="0" err="1"/>
              <a:t>p,q,r,s</a:t>
            </a:r>
            <a:r>
              <a:rPr lang="en-SG" sz="2800" dirty="0"/>
              <a:t>) = </a:t>
            </a:r>
            <a:r>
              <a:rPr lang="en-SG" sz="2800" dirty="0">
                <a:sym typeface="Symbol" panose="05050102010706020507" pitchFamily="18" charset="2"/>
              </a:rPr>
              <a:t></a:t>
            </a:r>
            <a:r>
              <a:rPr lang="en-SG" sz="2800" dirty="0"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SG" sz="2800" dirty="0"/>
              <a:t>M(5, 9, 13)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54274" y="1348764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620" algn="l"/>
              </a:tabLst>
            </a:pPr>
            <a:r>
              <a:rPr lang="en-SG" sz="2800" dirty="0"/>
              <a:t>= (</a:t>
            </a:r>
            <a:r>
              <a:rPr lang="en-SG" sz="2800" dirty="0" err="1"/>
              <a:t>p+q</a:t>
            </a:r>
            <a:r>
              <a:rPr lang="en-SG" sz="2800" dirty="0"/>
              <a:t>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  </a:t>
            </a:r>
            <a:r>
              <a:rPr lang="en-SG" sz="2800" dirty="0"/>
              <a:t>(p’+q’+</a:t>
            </a:r>
            <a:r>
              <a:rPr lang="en-SG" sz="2800" dirty="0" err="1"/>
              <a:t>r+s</a:t>
            </a:r>
            <a:r>
              <a:rPr lang="en-SG" sz="2800" dirty="0"/>
              <a:t>’)	</a:t>
            </a:r>
            <a:r>
              <a:rPr lang="en-SG" sz="2400" dirty="0">
                <a:solidFill>
                  <a:srgbClr val="006600"/>
                </a:solidFill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</a:rPr>
              <a:t>maxterms</a:t>
            </a:r>
            <a:r>
              <a:rPr lang="en-SG" sz="2400" dirty="0">
                <a:solidFill>
                  <a:srgbClr val="006600"/>
                </a:solidFill>
              </a:rPr>
              <a:t>) 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735375" y="1361895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6589986" y="226347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5 = (0101)</a:t>
            </a:r>
            <a:r>
              <a:rPr lang="en-US" sz="2400" baseline="-25000" dirty="0"/>
              <a:t>2</a:t>
            </a:r>
            <a:r>
              <a:rPr lang="en-US" sz="2400" dirty="0"/>
              <a:t>; 9 = (1001)</a:t>
            </a:r>
            <a:r>
              <a:rPr lang="en-US" sz="2400" baseline="-25000" dirty="0"/>
              <a:t>2</a:t>
            </a:r>
            <a:r>
              <a:rPr lang="en-US" sz="2400" dirty="0"/>
              <a:t>; 13 = (1101)</a:t>
            </a:r>
            <a:r>
              <a:rPr lang="en-US" sz="2400" baseline="-25000" dirty="0"/>
              <a:t>2</a:t>
            </a:r>
          </a:p>
        </p:txBody>
      </p:sp>
      <p:sp>
        <p:nvSpPr>
          <p:cNvPr id="26" name="Rectangle: Rounded Corners 13"/>
          <p:cNvSpPr/>
          <p:nvPr/>
        </p:nvSpPr>
        <p:spPr>
          <a:xfrm>
            <a:off x="6403484" y="1336547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784911" y="3992556"/>
            <a:ext cx="36473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(p+</a:t>
            </a:r>
            <a:r>
              <a:rPr lang="en-SG" sz="2400" dirty="0">
                <a:solidFill>
                  <a:srgbClr val="0000FF"/>
                </a:solidFill>
              </a:rPr>
              <a:t>(q’+</a:t>
            </a:r>
            <a:r>
              <a:rPr lang="en-SG" sz="2400" dirty="0" err="1">
                <a:solidFill>
                  <a:srgbClr val="0000FF"/>
                </a:solidFill>
              </a:rPr>
              <a:t>r+s</a:t>
            </a:r>
            <a:r>
              <a:rPr lang="en-SG" sz="2400" dirty="0">
                <a:solidFill>
                  <a:srgbClr val="0000FF"/>
                </a:solidFill>
              </a:rPr>
              <a:t>’)</a:t>
            </a:r>
            <a:r>
              <a:rPr lang="en-SG" sz="2400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SG" sz="2400" dirty="0">
                <a:sym typeface="Symbol" panose="05050102010706020507" pitchFamily="18" charset="2"/>
              </a:rPr>
              <a:t>  </a:t>
            </a:r>
            <a:r>
              <a:rPr lang="en-SG" sz="2400" dirty="0"/>
              <a:t>(p’+</a:t>
            </a:r>
            <a:r>
              <a:rPr lang="en-SG" sz="2400" dirty="0">
                <a:solidFill>
                  <a:srgbClr val="0000FF"/>
                </a:solidFill>
              </a:rPr>
              <a:t>(q’+</a:t>
            </a:r>
            <a:r>
              <a:rPr lang="en-SG" sz="2400" dirty="0" err="1">
                <a:solidFill>
                  <a:srgbClr val="0000FF"/>
                </a:solidFill>
              </a:rPr>
              <a:t>r+s</a:t>
            </a:r>
            <a:r>
              <a:rPr lang="en-SG" sz="2400" dirty="0">
                <a:solidFill>
                  <a:srgbClr val="0000FF"/>
                </a:solidFill>
              </a:rPr>
              <a:t>’)</a:t>
            </a:r>
            <a:r>
              <a:rPr lang="en-SG" sz="2400" dirty="0"/>
              <a:t>)</a:t>
            </a:r>
          </a:p>
          <a:p>
            <a:r>
              <a:rPr lang="en-SG" sz="2400" dirty="0"/>
              <a:t>= (</a:t>
            </a:r>
            <a:r>
              <a:rPr lang="en-SG" sz="2400" dirty="0" err="1"/>
              <a:t>p</a:t>
            </a:r>
            <a:r>
              <a:rPr lang="en-SG" sz="2400" dirty="0" err="1">
                <a:sym typeface="Symbol" panose="05050102010706020507" pitchFamily="18" charset="2"/>
              </a:rPr>
              <a:t></a:t>
            </a:r>
            <a:r>
              <a:rPr lang="en-SG" sz="2400" dirty="0" err="1"/>
              <a:t>p</a:t>
            </a:r>
            <a:r>
              <a:rPr lang="en-SG" sz="2400" dirty="0"/>
              <a:t>’) + </a:t>
            </a:r>
            <a:r>
              <a:rPr lang="en-SG" sz="2400" dirty="0">
                <a:solidFill>
                  <a:srgbClr val="0000FF"/>
                </a:solidFill>
              </a:rPr>
              <a:t>(q’+</a:t>
            </a:r>
            <a:r>
              <a:rPr lang="en-SG" sz="2400" dirty="0" err="1">
                <a:solidFill>
                  <a:srgbClr val="0000FF"/>
                </a:solidFill>
              </a:rPr>
              <a:t>r+s</a:t>
            </a:r>
            <a:r>
              <a:rPr lang="en-SG" sz="2400" dirty="0">
                <a:solidFill>
                  <a:srgbClr val="0000FF"/>
                </a:solidFill>
              </a:rPr>
              <a:t>’)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6721" y="4823553"/>
            <a:ext cx="357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Distributive law:</a:t>
            </a:r>
          </a:p>
          <a:p>
            <a:pPr>
              <a:tabLst>
                <a:tab pos="393700" algn="l"/>
              </a:tabLst>
            </a:pPr>
            <a:r>
              <a:rPr lang="en-SG" sz="2400" dirty="0">
                <a:solidFill>
                  <a:srgbClr val="C00000"/>
                </a:solidFill>
              </a:rPr>
              <a:t>	A + (</a:t>
            </a:r>
            <a:r>
              <a:rPr lang="en-SG" sz="2400" dirty="0" err="1">
                <a:solidFill>
                  <a:srgbClr val="C00000"/>
                </a:solidFill>
              </a:rPr>
              <a:t>B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 err="1">
                <a:solidFill>
                  <a:srgbClr val="C00000"/>
                </a:solidFill>
              </a:rPr>
              <a:t>C</a:t>
            </a:r>
            <a:r>
              <a:rPr lang="en-SG" sz="2400" dirty="0">
                <a:solidFill>
                  <a:srgbClr val="C00000"/>
                </a:solidFill>
              </a:rPr>
              <a:t>) = (</a:t>
            </a:r>
            <a:r>
              <a:rPr lang="en-SG" sz="2400" dirty="0" err="1">
                <a:solidFill>
                  <a:srgbClr val="C00000"/>
                </a:solidFill>
              </a:rPr>
              <a:t>A+B</a:t>
            </a:r>
            <a:r>
              <a:rPr lang="en-SG" sz="2400" dirty="0">
                <a:solidFill>
                  <a:srgbClr val="C00000"/>
                </a:solidFill>
              </a:rPr>
              <a:t>)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(</a:t>
            </a:r>
            <a:r>
              <a:rPr lang="en-SG" sz="2400" dirty="0" err="1">
                <a:solidFill>
                  <a:srgbClr val="C00000"/>
                </a:solidFill>
              </a:rPr>
              <a:t>A+C</a:t>
            </a:r>
            <a:r>
              <a:rPr lang="en-SG" sz="2400" dirty="0">
                <a:solidFill>
                  <a:srgbClr val="C00000"/>
                </a:solidFill>
              </a:rPr>
              <a:t>) </a:t>
            </a:r>
          </a:p>
          <a:p>
            <a:pPr>
              <a:tabLst>
                <a:tab pos="346075" algn="l"/>
              </a:tabLst>
            </a:pPr>
            <a:r>
              <a:rPr lang="en-SG" sz="2400" dirty="0">
                <a:solidFill>
                  <a:srgbClr val="C00000"/>
                </a:solidFill>
              </a:rPr>
              <a:t>or	 (B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C) + A = (B+A)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(C+A)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54273" y="201151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620" algn="l"/>
              </a:tabLst>
            </a:pPr>
            <a:r>
              <a:rPr lang="en-SG" sz="2800" dirty="0"/>
              <a:t>= ((</a:t>
            </a:r>
            <a:r>
              <a:rPr lang="en-SG" sz="2800" dirty="0" err="1"/>
              <a:t>p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p</a:t>
            </a:r>
            <a:r>
              <a:rPr lang="en-SG" sz="2800" dirty="0"/>
              <a:t>’) + (q’+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the distributive law) 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" grpId="0" animBg="1"/>
      <p:bldP spid="3" grpId="0" animBg="1"/>
      <p:bldP spid="26" grpId="0" animBg="1"/>
      <p:bldP spid="27" grpId="0" animBg="1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Q2</a:t>
            </a:r>
            <a:r>
              <a:rPr lang="en-US" sz="3200" dirty="0"/>
              <a:t>(b)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59962" y="69331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G(</a:t>
            </a:r>
            <a:r>
              <a:rPr lang="en-SG" sz="2800" dirty="0" err="1"/>
              <a:t>p,q,r,s</a:t>
            </a:r>
            <a:r>
              <a:rPr lang="en-SG" sz="2800" dirty="0"/>
              <a:t>) = </a:t>
            </a:r>
            <a:r>
              <a:rPr lang="en-SG" sz="2800" dirty="0">
                <a:sym typeface="Symbol" panose="05050102010706020507" pitchFamily="18" charset="2"/>
              </a:rPr>
              <a:t></a:t>
            </a:r>
            <a:r>
              <a:rPr lang="en-SG" sz="2800" dirty="0"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SG" sz="2800" dirty="0"/>
              <a:t>M(5, 9, 13)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54274" y="1348764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620" algn="l"/>
              </a:tabLst>
            </a:pPr>
            <a:r>
              <a:rPr lang="en-SG" sz="2800" dirty="0"/>
              <a:t>= (</a:t>
            </a:r>
            <a:r>
              <a:rPr lang="en-SG" sz="2800" dirty="0" err="1"/>
              <a:t>p+q</a:t>
            </a:r>
            <a:r>
              <a:rPr lang="en-SG" sz="2800" dirty="0"/>
              <a:t>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  </a:t>
            </a:r>
            <a:r>
              <a:rPr lang="en-SG" sz="2800" dirty="0"/>
              <a:t>(p’+q’+</a:t>
            </a:r>
            <a:r>
              <a:rPr lang="en-SG" sz="2800" dirty="0" err="1"/>
              <a:t>r+s</a:t>
            </a:r>
            <a:r>
              <a:rPr lang="en-SG" sz="2800" dirty="0"/>
              <a:t>’)	</a:t>
            </a:r>
            <a:r>
              <a:rPr lang="en-SG" sz="2400" dirty="0">
                <a:solidFill>
                  <a:srgbClr val="006600"/>
                </a:solidFill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</a:rPr>
              <a:t>maxterms</a:t>
            </a:r>
            <a:r>
              <a:rPr lang="en-SG" sz="2400" dirty="0">
                <a:solidFill>
                  <a:srgbClr val="006600"/>
                </a:solidFill>
              </a:rPr>
              <a:t>) 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735375" y="1361895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6589986" y="226347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5 = (0101)</a:t>
            </a:r>
            <a:r>
              <a:rPr lang="en-US" sz="2400" baseline="-25000" dirty="0"/>
              <a:t>2</a:t>
            </a:r>
            <a:r>
              <a:rPr lang="en-US" sz="2400" dirty="0"/>
              <a:t>; 9 = (1001)</a:t>
            </a:r>
            <a:r>
              <a:rPr lang="en-US" sz="2400" baseline="-25000" dirty="0"/>
              <a:t>2</a:t>
            </a:r>
            <a:r>
              <a:rPr lang="en-US" sz="2400" dirty="0"/>
              <a:t>; 13 = (1101)</a:t>
            </a:r>
            <a:r>
              <a:rPr lang="en-US" sz="2400" baseline="-25000" dirty="0"/>
              <a:t>2</a:t>
            </a:r>
          </a:p>
        </p:txBody>
      </p:sp>
      <p:sp>
        <p:nvSpPr>
          <p:cNvPr id="26" name="Rectangle: Rounded Corners 13"/>
          <p:cNvSpPr/>
          <p:nvPr/>
        </p:nvSpPr>
        <p:spPr>
          <a:xfrm>
            <a:off x="6403484" y="1336547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2454273" y="201151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620" algn="l"/>
              </a:tabLst>
            </a:pPr>
            <a:r>
              <a:rPr lang="en-SG" sz="2800" dirty="0"/>
              <a:t>= ((</a:t>
            </a:r>
            <a:r>
              <a:rPr lang="en-SG" sz="2800" dirty="0" err="1"/>
              <a:t>p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p</a:t>
            </a:r>
            <a:r>
              <a:rPr lang="en-SG" sz="2800" dirty="0"/>
              <a:t>’) + (q’+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the distributive law) </a:t>
            </a:r>
          </a:p>
        </p:txBody>
      </p:sp>
      <p:sp>
        <p:nvSpPr>
          <p:cNvPr id="31" name="Rectangle: Rounded Corners 13"/>
          <p:cNvSpPr/>
          <p:nvPr/>
        </p:nvSpPr>
        <p:spPr>
          <a:xfrm>
            <a:off x="2913524" y="2051785"/>
            <a:ext cx="774555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/>
          <p:cNvSpPr txBox="1"/>
          <p:nvPr/>
        </p:nvSpPr>
        <p:spPr>
          <a:xfrm>
            <a:off x="2475819" y="2700862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620" algn="l"/>
              </a:tabLst>
            </a:pPr>
            <a:r>
              <a:rPr lang="en-SG" sz="2800" dirty="0"/>
              <a:t>= (0 + (q’+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	</a:t>
            </a:r>
            <a:r>
              <a:rPr lang="en-SG" sz="2400" dirty="0">
                <a:solidFill>
                  <a:srgbClr val="006600"/>
                </a:solidFill>
              </a:rPr>
              <a:t>(by the complement law) 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2785506" y="2695247"/>
            <a:ext cx="1994312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75819" y="337897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620" algn="l"/>
              </a:tabLst>
            </a:pPr>
            <a:r>
              <a:rPr lang="en-SG" sz="2800" dirty="0"/>
              <a:t>= (q’+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	</a:t>
            </a:r>
            <a:r>
              <a:rPr lang="en-SG" sz="2400" dirty="0">
                <a:solidFill>
                  <a:srgbClr val="006600"/>
                </a:solidFill>
              </a:rPr>
              <a:t>(by the identity law) 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2785506" y="3408510"/>
            <a:ext cx="3158094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2454272" y="4046501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620" algn="l"/>
              </a:tabLst>
            </a:pPr>
            <a:r>
              <a:rPr lang="en-SG" sz="2800" dirty="0"/>
              <a:t>= (q’</a:t>
            </a:r>
            <a:r>
              <a:rPr lang="en-SG" sz="2800" dirty="0">
                <a:sym typeface="Symbol" panose="05050102010706020507" pitchFamily="18" charset="2"/>
              </a:rPr>
              <a:t>(</a:t>
            </a:r>
            <a:r>
              <a:rPr lang="en-SG" sz="2800" dirty="0" err="1">
                <a:sym typeface="Symbol" panose="05050102010706020507" pitchFamily="18" charset="2"/>
              </a:rPr>
              <a:t>p’+q</a:t>
            </a:r>
            <a:r>
              <a:rPr lang="en-SG" sz="2800" dirty="0">
                <a:sym typeface="Symbol" panose="05050102010706020507" pitchFamily="18" charset="2"/>
              </a:rPr>
              <a:t>)) + (</a:t>
            </a:r>
            <a:r>
              <a:rPr lang="en-SG" sz="2800" dirty="0" err="1">
                <a:sym typeface="Symbol" panose="05050102010706020507" pitchFamily="18" charset="2"/>
              </a:rPr>
              <a:t>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	</a:t>
            </a:r>
            <a:r>
              <a:rPr lang="en-SG" sz="2400" dirty="0">
                <a:solidFill>
                  <a:srgbClr val="006600"/>
                </a:solidFill>
              </a:rPr>
              <a:t>(by the distributive law) </a:t>
            </a:r>
          </a:p>
        </p:txBody>
      </p:sp>
      <p:sp>
        <p:nvSpPr>
          <p:cNvPr id="21" name="Rectangle: Rounded Corners 13"/>
          <p:cNvSpPr/>
          <p:nvPr/>
        </p:nvSpPr>
        <p:spPr>
          <a:xfrm>
            <a:off x="2785506" y="4067610"/>
            <a:ext cx="1495549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2454272" y="4611939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620" algn="l"/>
              </a:tabLst>
            </a:pPr>
            <a:r>
              <a:rPr lang="en-SG" sz="2800" dirty="0"/>
              <a:t>= </a:t>
            </a:r>
            <a:r>
              <a:rPr lang="en-SG" sz="2800" dirty="0" err="1"/>
              <a:t>p’</a:t>
            </a:r>
            <a:r>
              <a:rPr lang="en-SG" sz="2800" dirty="0" err="1">
                <a:sym typeface="Symbol" panose="05050102010706020507" pitchFamily="18" charset="2"/>
              </a:rPr>
              <a:t>q</a:t>
            </a:r>
            <a:r>
              <a:rPr lang="en-SG" sz="2800" dirty="0">
                <a:sym typeface="Symbol" panose="05050102010706020507" pitchFamily="18" charset="2"/>
              </a:rPr>
              <a:t>’ + r + s’</a:t>
            </a:r>
            <a:r>
              <a:rPr lang="en-SG" sz="2800" dirty="0"/>
              <a:t>		</a:t>
            </a:r>
            <a:r>
              <a:rPr lang="en-SG" sz="2400" dirty="0">
                <a:solidFill>
                  <a:srgbClr val="006600"/>
                </a:solidFill>
              </a:rPr>
              <a:t>(by absorption 2)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6720" y="5245717"/>
            <a:ext cx="317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Absorption theorem 2:</a:t>
            </a:r>
          </a:p>
          <a:p>
            <a:r>
              <a:rPr lang="en-SG" sz="2400" dirty="0">
                <a:solidFill>
                  <a:srgbClr val="C00000"/>
                </a:solidFill>
              </a:rPr>
              <a:t>A 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 (A’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+B)</a:t>
            </a:r>
            <a:r>
              <a:rPr lang="en-SG" sz="2400" dirty="0">
                <a:solidFill>
                  <a:srgbClr val="C00000"/>
                </a:solidFill>
              </a:rPr>
              <a:t> = A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48243" y="5496105"/>
            <a:ext cx="434682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q’</a:t>
            </a:r>
            <a:r>
              <a:rPr lang="en-SG" sz="2400" dirty="0">
                <a:sym typeface="Symbol" panose="05050102010706020507" pitchFamily="18" charset="2"/>
              </a:rPr>
              <a:t>(</a:t>
            </a:r>
            <a:r>
              <a:rPr lang="en-SG" sz="2400" dirty="0" err="1">
                <a:sym typeface="Symbol" panose="05050102010706020507" pitchFamily="18" charset="2"/>
              </a:rPr>
              <a:t>p’+q</a:t>
            </a:r>
            <a:r>
              <a:rPr lang="en-SG" sz="2400" dirty="0">
                <a:sym typeface="Symbol" panose="05050102010706020507" pitchFamily="18" charset="2"/>
              </a:rPr>
              <a:t>) = </a:t>
            </a:r>
            <a:r>
              <a:rPr lang="en-SG" sz="2400" dirty="0"/>
              <a:t>q’</a:t>
            </a:r>
            <a:r>
              <a:rPr lang="en-SG" sz="2400" dirty="0">
                <a:sym typeface="Symbol" panose="05050102010706020507" pitchFamily="18" charset="2"/>
              </a:rPr>
              <a:t>(</a:t>
            </a:r>
            <a:r>
              <a:rPr lang="en-SG" sz="2400" dirty="0" err="1">
                <a:sym typeface="Symbol" panose="05050102010706020507" pitchFamily="18" charset="2"/>
              </a:rPr>
              <a:t>q+p</a:t>
            </a:r>
            <a:r>
              <a:rPr lang="en-SG" sz="2400" dirty="0">
                <a:sym typeface="Symbol" panose="05050102010706020507" pitchFamily="18" charset="2"/>
              </a:rPr>
              <a:t>’) = </a:t>
            </a:r>
            <a:r>
              <a:rPr lang="en-SG" sz="2400" dirty="0" err="1">
                <a:sym typeface="Symbol" panose="05050102010706020507" pitchFamily="18" charset="2"/>
              </a:rPr>
              <a:t>q’p</a:t>
            </a:r>
            <a:r>
              <a:rPr lang="en-SG" sz="2400" dirty="0">
                <a:sym typeface="Symbol" panose="05050102010706020507" pitchFamily="18" charset="2"/>
              </a:rPr>
              <a:t>’ = </a:t>
            </a:r>
            <a:r>
              <a:rPr lang="en-SG" sz="2400" dirty="0" err="1">
                <a:sym typeface="Symbol" panose="05050102010706020507" pitchFamily="18" charset="2"/>
              </a:rPr>
              <a:t>p’q</a:t>
            </a:r>
            <a:r>
              <a:rPr lang="en-SG" sz="2400" dirty="0">
                <a:sym typeface="Symbol" panose="05050102010706020507" pitchFamily="18" charset="2"/>
              </a:rPr>
              <a:t>’ 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15" grpId="0" animBg="1"/>
      <p:bldP spid="17" grpId="0"/>
      <p:bldP spid="18" grpId="0" animBg="1"/>
      <p:bldP spid="20" grpId="0"/>
      <p:bldP spid="21" grpId="0" animBg="1"/>
      <p:bldP spid="22" grpId="0"/>
      <p:bldP spid="19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Q3</a:t>
            </a:r>
            <a:r>
              <a:rPr lang="en-US" sz="32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023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m0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422767" y="1100051"/>
            <a:ext cx="4208412" cy="4276130"/>
            <a:chOff x="1422767" y="518160"/>
            <a:chExt cx="4208412" cy="4276130"/>
          </a:xfrm>
        </p:grpSpPr>
        <p:grpSp>
          <p:nvGrpSpPr>
            <p:cNvPr id="29" name="Group 28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e 34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72651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42791" y="184125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m5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157622" y="184718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m4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00878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m2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72506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m3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441342" y="258763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m7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156173" y="259357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m6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99209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0837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424653" y="338011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m15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9484" y="338605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9245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m8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70873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m9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3425015" y="404957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m13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4139846" y="405551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m12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938142" y="5543625"/>
            <a:ext cx="322739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</a:t>
            </a:r>
            <a:r>
              <a:rPr lang="en-US" sz="2400" dirty="0"/>
              <a:t>: 0001 = A’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C’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 flipH="1">
            <a:off x="874606" y="906661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bldLvl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727</TotalTime>
  <Words>2460</Words>
  <Application>Microsoft Office PowerPoint</Application>
  <PresentationFormat>Widescreen</PresentationFormat>
  <Paragraphs>813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Symbol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Zhang Yujie</cp:lastModifiedBy>
  <cp:revision>458</cp:revision>
  <cp:lastPrinted>2023-03-05T13:37:38Z</cp:lastPrinted>
  <dcterms:created xsi:type="dcterms:W3CDTF">2023-03-05T13:37:38Z</dcterms:created>
  <dcterms:modified xsi:type="dcterms:W3CDTF">2023-03-06T04:48:30Z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