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Lst>
  <p:sldSz cx="9144000" cy="5143500" type="screen16x9"/>
  <p:notesSz cx="6858000" cy="9144000"/>
  <p:embeddedFontLst>
    <p:embeddedFont>
      <p:font typeface="Roboto" panose="02010600030101010101" charset="0"/>
      <p:regular r:id="rId145"/>
      <p:bold r:id="rId146"/>
      <p:italic r:id="rId147"/>
      <p:boldItalic r:id="rId148"/>
    </p:embeddedFont>
    <p:embeddedFont>
      <p:font typeface="Calibri" panose="020F0502020204030204" pitchFamily="34" charset="0"/>
      <p:regular r:id="rId149"/>
      <p:bold r:id="rId150"/>
      <p:italic r:id="rId151"/>
      <p:boldItalic r:id="rId152"/>
    </p:embeddedFont>
    <p:embeddedFont>
      <p:font typeface="Consolas" panose="020B0609020204030204" pitchFamily="49" charset="0"/>
      <p:regular r:id="rId153"/>
      <p:bold r:id="rId154"/>
      <p:italic r:id="rId155"/>
      <p:boldItalic r:id="rId1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7" roundtripDataSignature="AMtx7mhI8rkgWAh/k8tTxIU94OvvqUyM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5.fntdata"/><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font" Target="fonts/font6.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font" Target="fonts/font1.fntdata"/><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font" Target="fonts/font7.fntdata"/><Relationship Id="rId156" Type="http://schemas.openxmlformats.org/officeDocument/2006/relationships/font" Target="fonts/font12.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customschemas.google.com/relationships/presentationmetadata" Target="meta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font" Target="fonts/font9.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10.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5"/>
        <p:cNvGrpSpPr/>
        <p:nvPr/>
      </p:nvGrpSpPr>
      <p:grpSpPr>
        <a:xfrm>
          <a:off x="0" y="0"/>
          <a:ext cx="0" cy="0"/>
          <a:chOff x="0" y="0"/>
          <a:chExt cx="0" cy="0"/>
        </a:xfrm>
      </p:grpSpPr>
      <p:sp>
        <p:nvSpPr>
          <p:cNvPr id="1766" name="Google Shape;1766;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7" name="Google Shape;1767;p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3" name="Google Shape;1773;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7"/>
        <p:cNvGrpSpPr/>
        <p:nvPr/>
      </p:nvGrpSpPr>
      <p:grpSpPr>
        <a:xfrm>
          <a:off x="0" y="0"/>
          <a:ext cx="0" cy="0"/>
          <a:chOff x="0" y="0"/>
          <a:chExt cx="0" cy="0"/>
        </a:xfrm>
      </p:grpSpPr>
      <p:sp>
        <p:nvSpPr>
          <p:cNvPr id="1778" name="Google Shape;1778;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9" name="Google Shape;1779;p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4"/>
        <p:cNvGrpSpPr/>
        <p:nvPr/>
      </p:nvGrpSpPr>
      <p:grpSpPr>
        <a:xfrm>
          <a:off x="0" y="0"/>
          <a:ext cx="0" cy="0"/>
          <a:chOff x="0" y="0"/>
          <a:chExt cx="0" cy="0"/>
        </a:xfrm>
      </p:grpSpPr>
      <p:sp>
        <p:nvSpPr>
          <p:cNvPr id="1785" name="Google Shape;1785;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6" name="Google Shape;1786;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2"/>
        <p:cNvGrpSpPr/>
        <p:nvPr/>
      </p:nvGrpSpPr>
      <p:grpSpPr>
        <a:xfrm>
          <a:off x="0" y="0"/>
          <a:ext cx="0" cy="0"/>
          <a:chOff x="0" y="0"/>
          <a:chExt cx="0" cy="0"/>
        </a:xfrm>
      </p:grpSpPr>
      <p:sp>
        <p:nvSpPr>
          <p:cNvPr id="1793" name="Google Shape;1793;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4" name="Google Shape;1794;p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5"/>
        <p:cNvGrpSpPr/>
        <p:nvPr/>
      </p:nvGrpSpPr>
      <p:grpSpPr>
        <a:xfrm>
          <a:off x="0" y="0"/>
          <a:ext cx="0" cy="0"/>
          <a:chOff x="0" y="0"/>
          <a:chExt cx="0" cy="0"/>
        </a:xfrm>
      </p:grpSpPr>
      <p:sp>
        <p:nvSpPr>
          <p:cNvPr id="1806" name="Google Shape;1806;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7" name="Google Shape;1807;p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Google Shape;1819;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0" name="Google Shape;1820;p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4"/>
        <p:cNvGrpSpPr/>
        <p:nvPr/>
      </p:nvGrpSpPr>
      <p:grpSpPr>
        <a:xfrm>
          <a:off x="0" y="0"/>
          <a:ext cx="0" cy="0"/>
          <a:chOff x="0" y="0"/>
          <a:chExt cx="0" cy="0"/>
        </a:xfrm>
      </p:grpSpPr>
      <p:sp>
        <p:nvSpPr>
          <p:cNvPr id="1825" name="Google Shape;1825;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6" name="Google Shape;1826;p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6" name="Google Shape;1846;p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Google Shape;1865;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6" name="Google Shape;1866;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6" name="Google Shape;188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4"/>
        <p:cNvGrpSpPr/>
        <p:nvPr/>
      </p:nvGrpSpPr>
      <p:grpSpPr>
        <a:xfrm>
          <a:off x="0" y="0"/>
          <a:ext cx="0" cy="0"/>
          <a:chOff x="0" y="0"/>
          <a:chExt cx="0" cy="0"/>
        </a:xfrm>
      </p:grpSpPr>
      <p:sp>
        <p:nvSpPr>
          <p:cNvPr id="1905" name="Google Shape;1905;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6" name="Google Shape;1906;p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4"/>
        <p:cNvGrpSpPr/>
        <p:nvPr/>
      </p:nvGrpSpPr>
      <p:grpSpPr>
        <a:xfrm>
          <a:off x="0" y="0"/>
          <a:ext cx="0" cy="0"/>
          <a:chOff x="0" y="0"/>
          <a:chExt cx="0" cy="0"/>
        </a:xfrm>
      </p:grpSpPr>
      <p:sp>
        <p:nvSpPr>
          <p:cNvPr id="1925" name="Google Shape;1925;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6" name="Google Shape;1926;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2" name="Google Shape;1932;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p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8" name="Google Shape;1938;p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4" name="Google Shape;1944;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5"/>
        <p:cNvGrpSpPr/>
        <p:nvPr/>
      </p:nvGrpSpPr>
      <p:grpSpPr>
        <a:xfrm>
          <a:off x="0" y="0"/>
          <a:ext cx="0" cy="0"/>
          <a:chOff x="0" y="0"/>
          <a:chExt cx="0" cy="0"/>
        </a:xfrm>
      </p:grpSpPr>
      <p:sp>
        <p:nvSpPr>
          <p:cNvPr id="1966" name="Google Shape;1966;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7" name="Google Shape;1967;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Google Shape;1972;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3" name="Google Shape;1973;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9" name="Google Shape;1979;p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0" name="Google Shape;1990;p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5"/>
        <p:cNvGrpSpPr/>
        <p:nvPr/>
      </p:nvGrpSpPr>
      <p:grpSpPr>
        <a:xfrm>
          <a:off x="0" y="0"/>
          <a:ext cx="0" cy="0"/>
          <a:chOff x="0" y="0"/>
          <a:chExt cx="0" cy="0"/>
        </a:xfrm>
      </p:grpSpPr>
      <p:sp>
        <p:nvSpPr>
          <p:cNvPr id="1996" name="Google Shape;1996;p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7" name="Google Shape;1997;p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2004" name="Google Shape;2004;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5" name="Google Shape;2005;p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0"/>
        <p:cNvGrpSpPr/>
        <p:nvPr/>
      </p:nvGrpSpPr>
      <p:grpSpPr>
        <a:xfrm>
          <a:off x="0" y="0"/>
          <a:ext cx="0" cy="0"/>
          <a:chOff x="0" y="0"/>
          <a:chExt cx="0" cy="0"/>
        </a:xfrm>
      </p:grpSpPr>
      <p:sp>
        <p:nvSpPr>
          <p:cNvPr id="2011" name="Google Shape;2011;p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2" name="Google Shape;2012;p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p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9" name="Google Shape;2019;p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4"/>
        <p:cNvGrpSpPr/>
        <p:nvPr/>
      </p:nvGrpSpPr>
      <p:grpSpPr>
        <a:xfrm>
          <a:off x="0" y="0"/>
          <a:ext cx="0" cy="0"/>
          <a:chOff x="0" y="0"/>
          <a:chExt cx="0" cy="0"/>
        </a:xfrm>
      </p:grpSpPr>
      <p:sp>
        <p:nvSpPr>
          <p:cNvPr id="2025" name="Google Shape;2025;p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6" name="Google Shape;2026;p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2"/>
        <p:cNvGrpSpPr/>
        <p:nvPr/>
      </p:nvGrpSpPr>
      <p:grpSpPr>
        <a:xfrm>
          <a:off x="0" y="0"/>
          <a:ext cx="0" cy="0"/>
          <a:chOff x="0" y="0"/>
          <a:chExt cx="0" cy="0"/>
        </a:xfrm>
      </p:grpSpPr>
      <p:sp>
        <p:nvSpPr>
          <p:cNvPr id="2033" name="Google Shape;2033;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4" name="Google Shape;2034;p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0"/>
        <p:cNvGrpSpPr/>
        <p:nvPr/>
      </p:nvGrpSpPr>
      <p:grpSpPr>
        <a:xfrm>
          <a:off x="0" y="0"/>
          <a:ext cx="0" cy="0"/>
          <a:chOff x="0" y="0"/>
          <a:chExt cx="0" cy="0"/>
        </a:xfrm>
      </p:grpSpPr>
      <p:sp>
        <p:nvSpPr>
          <p:cNvPr id="2041" name="Google Shape;2041;p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2" name="Google Shape;2042;p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p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1" name="Google Shape;2051;p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p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8" name="Google Shape;2058;p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Google Shape;2066;p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7" name="Google Shape;2067;p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p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4" name="Google Shape;2074;p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9"/>
        <p:cNvGrpSpPr/>
        <p:nvPr/>
      </p:nvGrpSpPr>
      <p:grpSpPr>
        <a:xfrm>
          <a:off x="0" y="0"/>
          <a:ext cx="0" cy="0"/>
          <a:chOff x="0" y="0"/>
          <a:chExt cx="0" cy="0"/>
        </a:xfrm>
      </p:grpSpPr>
      <p:sp>
        <p:nvSpPr>
          <p:cNvPr id="2080" name="Google Shape;2080;p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1" name="Google Shape;2081;p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6"/>
        <p:cNvGrpSpPr/>
        <p:nvPr/>
      </p:nvGrpSpPr>
      <p:grpSpPr>
        <a:xfrm>
          <a:off x="0" y="0"/>
          <a:ext cx="0" cy="0"/>
          <a:chOff x="0" y="0"/>
          <a:chExt cx="0" cy="0"/>
        </a:xfrm>
      </p:grpSpPr>
      <p:sp>
        <p:nvSpPr>
          <p:cNvPr id="2087" name="Google Shape;2087;p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8" name="Google Shape;2088;p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2"/>
        <p:cNvGrpSpPr/>
        <p:nvPr/>
      </p:nvGrpSpPr>
      <p:grpSpPr>
        <a:xfrm>
          <a:off x="0" y="0"/>
          <a:ext cx="0" cy="0"/>
          <a:chOff x="0" y="0"/>
          <a:chExt cx="0" cy="0"/>
        </a:xfrm>
      </p:grpSpPr>
      <p:sp>
        <p:nvSpPr>
          <p:cNvPr id="2093" name="Google Shape;2093;p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4" name="Google Shape;2094;p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7"/>
        <p:cNvGrpSpPr/>
        <p:nvPr/>
      </p:nvGrpSpPr>
      <p:grpSpPr>
        <a:xfrm>
          <a:off x="0" y="0"/>
          <a:ext cx="0" cy="0"/>
          <a:chOff x="0" y="0"/>
          <a:chExt cx="0" cy="0"/>
        </a:xfrm>
      </p:grpSpPr>
      <p:sp>
        <p:nvSpPr>
          <p:cNvPr id="2098" name="Google Shape;2098;p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9" name="Google Shape;2099;p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p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4" name="Google Shape;2134;p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6"/>
        <p:cNvGrpSpPr/>
        <p:nvPr/>
      </p:nvGrpSpPr>
      <p:grpSpPr>
        <a:xfrm>
          <a:off x="0" y="0"/>
          <a:ext cx="0" cy="0"/>
          <a:chOff x="0" y="0"/>
          <a:chExt cx="0" cy="0"/>
        </a:xfrm>
      </p:grpSpPr>
      <p:sp>
        <p:nvSpPr>
          <p:cNvPr id="2167" name="Google Shape;2167;p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8" name="Google Shape;2168;p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8"/>
        <p:cNvGrpSpPr/>
        <p:nvPr/>
      </p:nvGrpSpPr>
      <p:grpSpPr>
        <a:xfrm>
          <a:off x="0" y="0"/>
          <a:ext cx="0" cy="0"/>
          <a:chOff x="0" y="0"/>
          <a:chExt cx="0" cy="0"/>
        </a:xfrm>
      </p:grpSpPr>
      <p:sp>
        <p:nvSpPr>
          <p:cNvPr id="2199" name="Google Shape;2199;p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0" name="Google Shape;2200;p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5"/>
        <p:cNvGrpSpPr/>
        <p:nvPr/>
      </p:nvGrpSpPr>
      <p:grpSpPr>
        <a:xfrm>
          <a:off x="0" y="0"/>
          <a:ext cx="0" cy="0"/>
          <a:chOff x="0" y="0"/>
          <a:chExt cx="0" cy="0"/>
        </a:xfrm>
      </p:grpSpPr>
      <p:sp>
        <p:nvSpPr>
          <p:cNvPr id="2206" name="Google Shape;2206;p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7" name="Google Shape;2207;p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p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4" name="Google Shape;2214;p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1"/>
        <p:cNvGrpSpPr/>
        <p:nvPr/>
      </p:nvGrpSpPr>
      <p:grpSpPr>
        <a:xfrm>
          <a:off x="0" y="0"/>
          <a:ext cx="0" cy="0"/>
          <a:chOff x="0" y="0"/>
          <a:chExt cx="0" cy="0"/>
        </a:xfrm>
      </p:grpSpPr>
      <p:sp>
        <p:nvSpPr>
          <p:cNvPr id="2222" name="Google Shape;2222;p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3" name="Google Shape;2223;p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1"/>
        <p:cNvGrpSpPr/>
        <p:nvPr/>
      </p:nvGrpSpPr>
      <p:grpSpPr>
        <a:xfrm>
          <a:off x="0" y="0"/>
          <a:ext cx="0" cy="0"/>
          <a:chOff x="0" y="0"/>
          <a:chExt cx="0" cy="0"/>
        </a:xfrm>
      </p:grpSpPr>
      <p:sp>
        <p:nvSpPr>
          <p:cNvPr id="2242" name="Google Shape;2242;p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3" name="Google Shape;2243;p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2"/>
        <p:cNvGrpSpPr/>
        <p:nvPr/>
      </p:nvGrpSpPr>
      <p:grpSpPr>
        <a:xfrm>
          <a:off x="0" y="0"/>
          <a:ext cx="0" cy="0"/>
          <a:chOff x="0" y="0"/>
          <a:chExt cx="0" cy="0"/>
        </a:xfrm>
      </p:grpSpPr>
      <p:sp>
        <p:nvSpPr>
          <p:cNvPr id="2263" name="Google Shape;2263;p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4" name="Google Shape;2264;p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9" name="Google Shape;6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2" name="Google Shape;68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5" name="Google Shape;72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8" name="Google Shape;76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1" name="Google Shape;81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0" name="Google Shape;83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4" name="Google Shape;88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8" name="Google Shape;93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2" name="Google Shape;99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6" name="Google Shape;104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7" name="Google Shape;113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0" name="Google Shape;123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3" name="Google Shape;1323;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8" name="Google Shape;1328;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4" name="Google Shape;133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0" name="Google Shape;1340;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6" name="Google Shape;134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2" name="Google Shape;1352;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8" name="Google Shape;1358;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4" name="Google Shape;136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0" name="Google Shape;1370;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6" name="Google Shape;1376;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2" name="Google Shape;1382;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8" name="Google Shape;1388;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4" name="Google Shape;1394;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0" name="Google Shape;1400;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5" name="Google Shape;1405;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1" name="Google Shape;1411;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7" name="Google Shape;1417;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3" name="Google Shape;142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9" name="Google Shape;142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5" name="Google Shape;1435;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1" name="Google Shape;1441;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7" name="Google Shape;1447;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3" name="Google Shape;1453;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7"/>
        <p:cNvGrpSpPr/>
        <p:nvPr/>
      </p:nvGrpSpPr>
      <p:grpSpPr>
        <a:xfrm>
          <a:off x="0" y="0"/>
          <a:ext cx="0" cy="0"/>
          <a:chOff x="0" y="0"/>
          <a:chExt cx="0" cy="0"/>
        </a:xfrm>
      </p:grpSpPr>
      <p:sp>
        <p:nvSpPr>
          <p:cNvPr id="1458" name="Google Shape;1458;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9" name="Google Shape;1459;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5" name="Google Shape;1465;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1" name="Google Shape;1471;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7" name="Google Shape;1477;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3" name="Google Shape;1483;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9" name="Google Shape;1489;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5" name="Google Shape;1495;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1" name="Google Shape;1501;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7" name="Google Shape;1507;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3" name="Google Shape;1513;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p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9" name="Google Shape;1519;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Google Shape;1524;p6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5" name="Google Shape;1525;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p6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2" name="Google Shape;1532;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p6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8" name="Google Shape;1538;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p6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4" name="Google Shape;1544;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2267702255c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2267702255c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5"/>
        <p:cNvGrpSpPr/>
        <p:nvPr/>
      </p:nvGrpSpPr>
      <p:grpSpPr>
        <a:xfrm>
          <a:off x="0" y="0"/>
          <a:ext cx="0" cy="0"/>
          <a:chOff x="0" y="0"/>
          <a:chExt cx="0" cy="0"/>
        </a:xfrm>
      </p:grpSpPr>
      <p:sp>
        <p:nvSpPr>
          <p:cNvPr id="1556" name="Google Shape;1556;g2267702255c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7" name="Google Shape;1557;g2267702255c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p7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3" name="Google Shape;1563;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p7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9" name="Google Shape;1569;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3"/>
        <p:cNvGrpSpPr/>
        <p:nvPr/>
      </p:nvGrpSpPr>
      <p:grpSpPr>
        <a:xfrm>
          <a:off x="0" y="0"/>
          <a:ext cx="0" cy="0"/>
          <a:chOff x="0" y="0"/>
          <a:chExt cx="0" cy="0"/>
        </a:xfrm>
      </p:grpSpPr>
      <p:sp>
        <p:nvSpPr>
          <p:cNvPr id="1574" name="Google Shape;1574;p7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5" name="Google Shape;1575;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p7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3" name="Google Shape;1583;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p7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9" name="Google Shape;1589;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p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5" name="Google Shape;1595;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1"/>
        <p:cNvGrpSpPr/>
        <p:nvPr/>
      </p:nvGrpSpPr>
      <p:grpSpPr>
        <a:xfrm>
          <a:off x="0" y="0"/>
          <a:ext cx="0" cy="0"/>
          <a:chOff x="0" y="0"/>
          <a:chExt cx="0" cy="0"/>
        </a:xfrm>
      </p:grpSpPr>
      <p:sp>
        <p:nvSpPr>
          <p:cNvPr id="1602" name="Google Shape;1602;p7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3" name="Google Shape;1603;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p7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9" name="Google Shape;160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6" name="Google Shape;1616;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2"/>
        <p:cNvGrpSpPr/>
        <p:nvPr/>
      </p:nvGrpSpPr>
      <p:grpSpPr>
        <a:xfrm>
          <a:off x="0" y="0"/>
          <a:ext cx="0" cy="0"/>
          <a:chOff x="0" y="0"/>
          <a:chExt cx="0" cy="0"/>
        </a:xfrm>
      </p:grpSpPr>
      <p:sp>
        <p:nvSpPr>
          <p:cNvPr id="1623" name="Google Shape;1623;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4" name="Google Shape;1624;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9"/>
        <p:cNvGrpSpPr/>
        <p:nvPr/>
      </p:nvGrpSpPr>
      <p:grpSpPr>
        <a:xfrm>
          <a:off x="0" y="0"/>
          <a:ext cx="0" cy="0"/>
          <a:chOff x="0" y="0"/>
          <a:chExt cx="0" cy="0"/>
        </a:xfrm>
      </p:grpSpPr>
      <p:sp>
        <p:nvSpPr>
          <p:cNvPr id="1630" name="Google Shape;1630;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1" name="Google Shape;1631;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3" name="Google Shape;1643;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8"/>
        <p:cNvGrpSpPr/>
        <p:nvPr/>
      </p:nvGrpSpPr>
      <p:grpSpPr>
        <a:xfrm>
          <a:off x="0" y="0"/>
          <a:ext cx="0" cy="0"/>
          <a:chOff x="0" y="0"/>
          <a:chExt cx="0" cy="0"/>
        </a:xfrm>
      </p:grpSpPr>
      <p:sp>
        <p:nvSpPr>
          <p:cNvPr id="1649" name="Google Shape;1649;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0" name="Google Shape;1650;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2267702255c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9" name="Google Shape;1659;g2267702255c_2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267702255c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5" name="Google Shape;1665;g2267702255c_2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2267702255c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1" name="Google Shape;1671;g2267702255c_2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5"/>
        <p:cNvGrpSpPr/>
        <p:nvPr/>
      </p:nvGrpSpPr>
      <p:grpSpPr>
        <a:xfrm>
          <a:off x="0" y="0"/>
          <a:ext cx="0" cy="0"/>
          <a:chOff x="0" y="0"/>
          <a:chExt cx="0" cy="0"/>
        </a:xfrm>
      </p:grpSpPr>
      <p:sp>
        <p:nvSpPr>
          <p:cNvPr id="1676" name="Google Shape;1676;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7" name="Google Shape;1677;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3" name="Google Shape;1683;p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9" name="Google Shape;1689;p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3"/>
        <p:cNvGrpSpPr/>
        <p:nvPr/>
      </p:nvGrpSpPr>
      <p:grpSpPr>
        <a:xfrm>
          <a:off x="0" y="0"/>
          <a:ext cx="0" cy="0"/>
          <a:chOff x="0" y="0"/>
          <a:chExt cx="0" cy="0"/>
        </a:xfrm>
      </p:grpSpPr>
      <p:sp>
        <p:nvSpPr>
          <p:cNvPr id="1694" name="Google Shape;1694;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5" name="Google Shape;1695;p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4" name="Google Shape;1704;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8"/>
        <p:cNvGrpSpPr/>
        <p:nvPr/>
      </p:nvGrpSpPr>
      <p:grpSpPr>
        <a:xfrm>
          <a:off x="0" y="0"/>
          <a:ext cx="0" cy="0"/>
          <a:chOff x="0" y="0"/>
          <a:chExt cx="0" cy="0"/>
        </a:xfrm>
      </p:grpSpPr>
      <p:sp>
        <p:nvSpPr>
          <p:cNvPr id="1719" name="Google Shape;1719;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0" name="Google Shape;1720;p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9" name="Google Shape;1729;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4"/>
        <p:cNvGrpSpPr/>
        <p:nvPr/>
      </p:nvGrpSpPr>
      <p:grpSpPr>
        <a:xfrm>
          <a:off x="0" y="0"/>
          <a:ext cx="0" cy="0"/>
          <a:chOff x="0" y="0"/>
          <a:chExt cx="0" cy="0"/>
        </a:xfrm>
      </p:grpSpPr>
      <p:sp>
        <p:nvSpPr>
          <p:cNvPr id="1735" name="Google Shape;1735;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6" name="Google Shape;1736;p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p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7"/>
        <p:cNvGrpSpPr/>
        <p:nvPr/>
      </p:nvGrpSpPr>
      <p:grpSpPr>
        <a:xfrm>
          <a:off x="0" y="0"/>
          <a:ext cx="0" cy="0"/>
          <a:chOff x="0" y="0"/>
          <a:chExt cx="0" cy="0"/>
        </a:xfrm>
      </p:grpSpPr>
      <p:sp>
        <p:nvSpPr>
          <p:cNvPr id="1748" name="Google Shape;174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9" name="Google Shape;1749;p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5" name="Google Shape;1755;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p:cNvGrpSpPr/>
        <p:nvPr/>
      </p:nvGrpSpPr>
      <p:grpSpPr>
        <a:xfrm>
          <a:off x="0" y="0"/>
          <a:ext cx="0" cy="0"/>
          <a:chOff x="0" y="0"/>
          <a:chExt cx="0" cy="0"/>
        </a:xfrm>
      </p:grpSpPr>
      <p:sp>
        <p:nvSpPr>
          <p:cNvPr id="1760" name="Google Shape;1760;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1" name="Google Shape;1761;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3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4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1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4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4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3" name="Google Shape;53;p1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1"/>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141"/>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lvl1pPr marL="457200" lvl="0" indent="-298450" algn="l">
              <a:lnSpc>
                <a:spcPct val="90000"/>
              </a:lnSpc>
              <a:spcBef>
                <a:spcPts val="1100"/>
              </a:spcBef>
              <a:spcAft>
                <a:spcPts val="0"/>
              </a:spcAft>
              <a:buSzPts val="1100"/>
              <a:buChar char="●"/>
              <a:defRPr/>
            </a:lvl1pPr>
            <a:lvl2pPr marL="914400" lvl="1" indent="-298450" algn="l">
              <a:lnSpc>
                <a:spcPct val="90000"/>
              </a:lnSpc>
              <a:spcBef>
                <a:spcPts val="1200"/>
              </a:spcBef>
              <a:spcAft>
                <a:spcPts val="0"/>
              </a:spcAft>
              <a:buSzPts val="1100"/>
              <a:buChar char="○"/>
              <a:defRPr/>
            </a:lvl2pPr>
            <a:lvl3pPr marL="1371600" lvl="2" indent="-298450" algn="l">
              <a:lnSpc>
                <a:spcPct val="90000"/>
              </a:lnSpc>
              <a:spcBef>
                <a:spcPts val="300"/>
              </a:spcBef>
              <a:spcAft>
                <a:spcPts val="0"/>
              </a:spcAft>
              <a:buSzPts val="1100"/>
              <a:buChar char="■"/>
              <a:defRPr/>
            </a:lvl3pPr>
            <a:lvl4pPr marL="1828800" lvl="3" indent="-298450" algn="l">
              <a:lnSpc>
                <a:spcPct val="90000"/>
              </a:lnSpc>
              <a:spcBef>
                <a:spcPts val="300"/>
              </a:spcBef>
              <a:spcAft>
                <a:spcPts val="0"/>
              </a:spcAft>
              <a:buSzPts val="1100"/>
              <a:buChar char="●"/>
              <a:defRPr/>
            </a:lvl4pPr>
            <a:lvl5pPr marL="2286000" lvl="4" indent="-298450" algn="l">
              <a:lnSpc>
                <a:spcPct val="90000"/>
              </a:lnSpc>
              <a:spcBef>
                <a:spcPts val="300"/>
              </a:spcBef>
              <a:spcAft>
                <a:spcPts val="0"/>
              </a:spcAft>
              <a:buSzPts val="1100"/>
              <a:buChar char="○"/>
              <a:defRPr/>
            </a:lvl5pPr>
            <a:lvl6pPr marL="2743200" lvl="5" indent="-298450" algn="l">
              <a:lnSpc>
                <a:spcPct val="90000"/>
              </a:lnSpc>
              <a:spcBef>
                <a:spcPts val="300"/>
              </a:spcBef>
              <a:spcAft>
                <a:spcPts val="0"/>
              </a:spcAft>
              <a:buSzPts val="1100"/>
              <a:buChar char="■"/>
              <a:defRPr/>
            </a:lvl6pPr>
            <a:lvl7pPr marL="3200400" lvl="6" indent="-298450" algn="l">
              <a:lnSpc>
                <a:spcPct val="90000"/>
              </a:lnSpc>
              <a:spcBef>
                <a:spcPts val="300"/>
              </a:spcBef>
              <a:spcAft>
                <a:spcPts val="0"/>
              </a:spcAft>
              <a:buSzPts val="1100"/>
              <a:buChar char="●"/>
              <a:defRPr/>
            </a:lvl7pPr>
            <a:lvl8pPr marL="3657600" lvl="7" indent="-298450" algn="l">
              <a:lnSpc>
                <a:spcPct val="90000"/>
              </a:lnSpc>
              <a:spcBef>
                <a:spcPts val="300"/>
              </a:spcBef>
              <a:spcAft>
                <a:spcPts val="0"/>
              </a:spcAft>
              <a:buSzPts val="1100"/>
              <a:buChar char="○"/>
              <a:defRPr/>
            </a:lvl8pPr>
            <a:lvl9pPr marL="4114800" lvl="8" indent="-298450" algn="l">
              <a:lnSpc>
                <a:spcPct val="90000"/>
              </a:lnSpc>
              <a:spcBef>
                <a:spcPts val="300"/>
              </a:spcBef>
              <a:spcAft>
                <a:spcPts val="300"/>
              </a:spcAft>
              <a:buSzPts val="1100"/>
              <a:buChar char="■"/>
              <a:defRPr/>
            </a:lvl9pPr>
          </a:lstStyle>
          <a:p>
            <a:endParaRPr/>
          </a:p>
        </p:txBody>
      </p:sp>
      <p:sp>
        <p:nvSpPr>
          <p:cNvPr id="20" name="Google Shape;20;p141"/>
          <p:cNvSpPr txBox="1">
            <a:spLocks noGrp="1"/>
          </p:cNvSpPr>
          <p:nvPr>
            <p:ph type="dt" idx="10"/>
          </p:nvPr>
        </p:nvSpPr>
        <p:spPr>
          <a:xfrm>
            <a:off x="857247" y="4667871"/>
            <a:ext cx="17469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21" name="Google Shape;21;p141"/>
          <p:cNvSpPr txBox="1">
            <a:spLocks noGrp="1"/>
          </p:cNvSpPr>
          <p:nvPr>
            <p:ph type="ftr" idx="11"/>
          </p:nvPr>
        </p:nvSpPr>
        <p:spPr>
          <a:xfrm>
            <a:off x="2961861" y="4667871"/>
            <a:ext cx="35385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22" name="Google Shape;22;p141"/>
          <p:cNvSpPr txBox="1">
            <a:spLocks noGrp="1"/>
          </p:cNvSpPr>
          <p:nvPr>
            <p:ph type="sldNum" idx="12"/>
          </p:nvPr>
        </p:nvSpPr>
        <p:spPr>
          <a:xfrm>
            <a:off x="6997148" y="4667871"/>
            <a:ext cx="1279500" cy="273900"/>
          </a:xfrm>
          <a:prstGeom prst="rect">
            <a:avLst/>
          </a:prstGeom>
          <a:noFill/>
          <a:ln>
            <a:noFill/>
          </a:ln>
        </p:spPr>
        <p:txBody>
          <a:bodyPr spcFirstLastPara="1" wrap="square" lIns="68575" tIns="34275" rIns="68575" bIns="3427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 name="Google Shape;25;p1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1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14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14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1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1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1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14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14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1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4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1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4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4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4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6" name="Google Shape;46;p1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4.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5.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6.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1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8.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1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t>CS2040S Tutorial 9</a:t>
            </a:r>
            <a:endParaRPr/>
          </a:p>
        </p:txBody>
      </p:sp>
      <p:sp>
        <p:nvSpPr>
          <p:cNvPr id="61" name="Google Shape;61;p1"/>
          <p:cNvSpPr txBox="1">
            <a:spLocks noGrp="1"/>
          </p:cNvSpPr>
          <p:nvPr>
            <p:ph type="subTitle" idx="1"/>
          </p:nvPr>
        </p:nvSpPr>
        <p:spPr>
          <a:xfrm>
            <a:off x="5272938" y="3927698"/>
            <a:ext cx="3871062" cy="51455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200" dirty="0" smtClean="0"/>
              <a:t>Done by Xiao Yan</a:t>
            </a:r>
            <a:endParaRPr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highlight>
                  <a:srgbClr val="D9EAD3"/>
                </a:highlight>
              </a:rPr>
              <a:t>Adjacency List</a:t>
            </a:r>
            <a:r>
              <a:rPr lang="en"/>
              <a:t> (Undirected Graph)</a:t>
            </a:r>
            <a:endParaRPr/>
          </a:p>
          <a:p>
            <a:pPr marL="0" lvl="0" indent="0" algn="l" rtl="0">
              <a:lnSpc>
                <a:spcPct val="100000"/>
              </a:lnSpc>
              <a:spcBef>
                <a:spcPts val="0"/>
              </a:spcBef>
              <a:spcAft>
                <a:spcPts val="0"/>
              </a:spcAft>
              <a:buSzPct val="111111"/>
              <a:buNone/>
            </a:pPr>
            <a:endParaRPr/>
          </a:p>
        </p:txBody>
      </p:sp>
      <p:sp>
        <p:nvSpPr>
          <p:cNvPr id="150" name="Google Shape;150;p10"/>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51" name="Google Shape;151;p10"/>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52" name="Google Shape;152;p10"/>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153" name="Google Shape;153;p10"/>
          <p:cNvCxnSpPr>
            <a:stCxn id="150" idx="6"/>
            <a:endCxn id="152"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154" name="Google Shape;154;p10"/>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55" name="Google Shape;155;p10"/>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56" name="Google Shape;156;p10"/>
          <p:cNvCxnSpPr>
            <a:stCxn id="150" idx="4"/>
            <a:endCxn id="151"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57" name="Google Shape;157;p10"/>
          <p:cNvCxnSpPr>
            <a:stCxn id="152" idx="3"/>
            <a:endCxn id="151"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158" name="Google Shape;158;p10"/>
          <p:cNvCxnSpPr>
            <a:stCxn id="154" idx="2"/>
            <a:endCxn id="151"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159" name="Google Shape;159;p10"/>
          <p:cNvCxnSpPr>
            <a:stCxn id="152" idx="4"/>
            <a:endCxn id="154"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60" name="Google Shape;160;p10"/>
          <p:cNvCxnSpPr>
            <a:stCxn id="155" idx="3"/>
            <a:endCxn id="154"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161" name="Google Shape;161;p10"/>
          <p:cNvCxnSpPr>
            <a:stCxn id="152" idx="6"/>
            <a:endCxn id="155"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162" name="Google Shape;162;p10"/>
          <p:cNvSpPr/>
          <p:nvPr/>
        </p:nvSpPr>
        <p:spPr>
          <a:xfrm>
            <a:off x="3271450" y="24970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63" name="Google Shape;163;p10"/>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64" name="Google Shape;164;p10"/>
          <p:cNvSpPr/>
          <p:nvPr/>
        </p:nvSpPr>
        <p:spPr>
          <a:xfrm>
            <a:off x="3271450" y="29504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65" name="Google Shape;165;p10"/>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66" name="Google Shape;166;p10"/>
          <p:cNvSpPr/>
          <p:nvPr/>
        </p:nvSpPr>
        <p:spPr>
          <a:xfrm>
            <a:off x="3271450" y="34038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67" name="Google Shape;167;p10"/>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68" name="Google Shape;168;p10"/>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69" name="Google Shape;169;p10"/>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70" name="Google Shape;170;p10"/>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71" name="Google Shape;171;p10"/>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72" name="Google Shape;172;p10"/>
          <p:cNvCxnSpPr>
            <a:stCxn id="162" idx="3"/>
            <a:endCxn id="173"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173" name="Google Shape;173;p10"/>
          <p:cNvSpPr/>
          <p:nvPr/>
        </p:nvSpPr>
        <p:spPr>
          <a:xfrm>
            <a:off x="4052310" y="25620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74" name="Google Shape;174;p10"/>
          <p:cNvSpPr/>
          <p:nvPr/>
        </p:nvSpPr>
        <p:spPr>
          <a:xfrm>
            <a:off x="4699343" y="25620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75" name="Google Shape;175;p10"/>
          <p:cNvCxnSpPr>
            <a:stCxn id="173" idx="3"/>
            <a:endCxn id="174"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76" name="Google Shape;176;p10"/>
          <p:cNvCxnSpPr>
            <a:stCxn id="164" idx="3"/>
            <a:endCxn id="177" idx="1"/>
          </p:cNvCxnSpPr>
          <p:nvPr/>
        </p:nvCxnSpPr>
        <p:spPr>
          <a:xfrm>
            <a:off x="3728650" y="3177097"/>
            <a:ext cx="323700" cy="0"/>
          </a:xfrm>
          <a:prstGeom prst="straightConnector1">
            <a:avLst/>
          </a:prstGeom>
          <a:noFill/>
          <a:ln w="19050" cap="flat" cmpd="sng">
            <a:solidFill>
              <a:srgbClr val="595959"/>
            </a:solidFill>
            <a:prstDash val="solid"/>
            <a:round/>
            <a:headEnd type="none" w="sm" len="sm"/>
            <a:tailEnd type="triangle" w="med" len="med"/>
          </a:ln>
        </p:spPr>
      </p:cxnSp>
      <p:sp>
        <p:nvSpPr>
          <p:cNvPr id="177" name="Google Shape;177;p10"/>
          <p:cNvSpPr/>
          <p:nvPr/>
        </p:nvSpPr>
        <p:spPr>
          <a:xfrm>
            <a:off x="4052360" y="30153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78" name="Google Shape;178;p10"/>
          <p:cNvSpPr/>
          <p:nvPr/>
        </p:nvSpPr>
        <p:spPr>
          <a:xfrm>
            <a:off x="4699393" y="30154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cxnSp>
        <p:nvCxnSpPr>
          <p:cNvPr id="179" name="Google Shape;179;p10"/>
          <p:cNvCxnSpPr>
            <a:stCxn id="177" idx="3"/>
            <a:endCxn id="178" idx="1"/>
          </p:cNvCxnSpPr>
          <p:nvPr/>
        </p:nvCxnSpPr>
        <p:spPr>
          <a:xfrm>
            <a:off x="43757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80" name="Google Shape;180;p10"/>
          <p:cNvCxnSpPr>
            <a:stCxn id="178" idx="3"/>
            <a:endCxn id="181" idx="1"/>
          </p:cNvCxnSpPr>
          <p:nvPr/>
        </p:nvCxnSpPr>
        <p:spPr>
          <a:xfrm>
            <a:off x="5022793" y="3177104"/>
            <a:ext cx="323700" cy="0"/>
          </a:xfrm>
          <a:prstGeom prst="straightConnector1">
            <a:avLst/>
          </a:prstGeom>
          <a:noFill/>
          <a:ln w="19050" cap="flat" cmpd="sng">
            <a:solidFill>
              <a:srgbClr val="595959"/>
            </a:solidFill>
            <a:prstDash val="solid"/>
            <a:round/>
            <a:headEnd type="none" w="sm" len="sm"/>
            <a:tailEnd type="triangle" w="med" len="med"/>
          </a:ln>
        </p:spPr>
      </p:cxnSp>
      <p:sp>
        <p:nvSpPr>
          <p:cNvPr id="181" name="Google Shape;181;p10"/>
          <p:cNvSpPr/>
          <p:nvPr/>
        </p:nvSpPr>
        <p:spPr>
          <a:xfrm>
            <a:off x="5346560" y="30153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82" name="Google Shape;182;p10"/>
          <p:cNvSpPr/>
          <p:nvPr/>
        </p:nvSpPr>
        <p:spPr>
          <a:xfrm>
            <a:off x="5993593" y="30154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83" name="Google Shape;183;p10"/>
          <p:cNvCxnSpPr>
            <a:stCxn id="181" idx="3"/>
            <a:endCxn id="182" idx="1"/>
          </p:cNvCxnSpPr>
          <p:nvPr/>
        </p:nvCxnSpPr>
        <p:spPr>
          <a:xfrm>
            <a:off x="56699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84" name="Google Shape;184;p10"/>
          <p:cNvCxnSpPr>
            <a:stCxn id="166" idx="3"/>
            <a:endCxn id="185"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185" name="Google Shape;185;p10"/>
          <p:cNvSpPr/>
          <p:nvPr/>
        </p:nvSpPr>
        <p:spPr>
          <a:xfrm>
            <a:off x="4052360" y="34687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86" name="Google Shape;186;p10"/>
          <p:cNvSpPr/>
          <p:nvPr/>
        </p:nvSpPr>
        <p:spPr>
          <a:xfrm>
            <a:off x="4699393" y="346877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87" name="Google Shape;187;p10"/>
          <p:cNvCxnSpPr>
            <a:stCxn id="185" idx="3"/>
            <a:endCxn id="186" idx="1"/>
          </p:cNvCxnSpPr>
          <p:nvPr/>
        </p:nvCxnSpPr>
        <p:spPr>
          <a:xfrm>
            <a:off x="4375760" y="363046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88" name="Google Shape;188;p10"/>
          <p:cNvCxnSpPr>
            <a:stCxn id="168" idx="3"/>
            <a:endCxn id="189"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189" name="Google Shape;189;p10"/>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90" name="Google Shape;190;p10"/>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91" name="Google Shape;191;p10"/>
          <p:cNvCxnSpPr>
            <a:stCxn id="189" idx="3"/>
            <a:endCxn id="190"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92" name="Google Shape;192;p10"/>
          <p:cNvCxnSpPr>
            <a:stCxn id="190" idx="3"/>
            <a:endCxn id="193" idx="1"/>
          </p:cNvCxnSpPr>
          <p:nvPr/>
        </p:nvCxnSpPr>
        <p:spPr>
          <a:xfrm>
            <a:off x="5022793" y="4083854"/>
            <a:ext cx="323700" cy="0"/>
          </a:xfrm>
          <a:prstGeom prst="straightConnector1">
            <a:avLst/>
          </a:prstGeom>
          <a:noFill/>
          <a:ln w="19050" cap="flat" cmpd="sng">
            <a:solidFill>
              <a:srgbClr val="595959"/>
            </a:solidFill>
            <a:prstDash val="solid"/>
            <a:round/>
            <a:headEnd type="none" w="sm" len="sm"/>
            <a:tailEnd type="triangle" w="med" len="med"/>
          </a:ln>
        </p:spPr>
      </p:cxnSp>
      <p:sp>
        <p:nvSpPr>
          <p:cNvPr id="193" name="Google Shape;193;p10"/>
          <p:cNvSpPr/>
          <p:nvPr/>
        </p:nvSpPr>
        <p:spPr>
          <a:xfrm>
            <a:off x="53465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cxnSp>
        <p:nvCxnSpPr>
          <p:cNvPr id="194" name="Google Shape;194;p10"/>
          <p:cNvCxnSpPr>
            <a:stCxn id="170" idx="3"/>
            <a:endCxn id="195"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195" name="Google Shape;195;p10"/>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96" name="Google Shape;196;p10"/>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97" name="Google Shape;197;p10"/>
          <p:cNvCxnSpPr>
            <a:stCxn id="195" idx="3"/>
            <a:endCxn id="196"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98" name="Google Shape;198;p10"/>
          <p:cNvCxnSpPr>
            <a:stCxn id="196" idx="3"/>
            <a:endCxn id="199" idx="1"/>
          </p:cNvCxnSpPr>
          <p:nvPr/>
        </p:nvCxnSpPr>
        <p:spPr>
          <a:xfrm>
            <a:off x="5022793" y="4537229"/>
            <a:ext cx="323700" cy="0"/>
          </a:xfrm>
          <a:prstGeom prst="straightConnector1">
            <a:avLst/>
          </a:prstGeom>
          <a:noFill/>
          <a:ln w="19050" cap="flat" cmpd="sng">
            <a:solidFill>
              <a:srgbClr val="595959"/>
            </a:solidFill>
            <a:prstDash val="solid"/>
            <a:round/>
            <a:headEnd type="none" w="sm" len="sm"/>
            <a:tailEnd type="triangle" w="med" len="med"/>
          </a:ln>
        </p:spPr>
      </p:cxnSp>
      <p:sp>
        <p:nvSpPr>
          <p:cNvPr id="199" name="Google Shape;199;p10"/>
          <p:cNvSpPr/>
          <p:nvPr/>
        </p:nvSpPr>
        <p:spPr>
          <a:xfrm>
            <a:off x="53465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200" name="Google Shape;200;p10"/>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201" name="Google Shape;201;p10"/>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768"/>
        <p:cNvGrpSpPr/>
        <p:nvPr/>
      </p:nvGrpSpPr>
      <p:grpSpPr>
        <a:xfrm>
          <a:off x="0" y="0"/>
          <a:ext cx="0" cy="0"/>
          <a:chOff x="0" y="0"/>
          <a:chExt cx="0" cy="0"/>
        </a:xfrm>
      </p:grpSpPr>
      <p:sp>
        <p:nvSpPr>
          <p:cNvPr id="1769" name="Google Shape;1769;p95"/>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5c)</a:t>
            </a:r>
            <a:endParaRPr/>
          </a:p>
        </p:txBody>
      </p:sp>
      <p:sp>
        <p:nvSpPr>
          <p:cNvPr id="1770" name="Google Shape;1770;p95"/>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a:t>Constraint-satisfaction problem (CSP) which you will see in CS2109S Introduction to AI and ML</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i="1"/>
          </a:p>
          <a:p>
            <a:pPr marL="0" lvl="0" indent="0" algn="l" rtl="0">
              <a:lnSpc>
                <a:spcPct val="90000"/>
              </a:lnSpc>
              <a:spcBef>
                <a:spcPts val="1200"/>
              </a:spcBef>
              <a:spcAft>
                <a:spcPts val="0"/>
              </a:spcAft>
              <a:buSzPts val="1100"/>
              <a:buNone/>
            </a:pPr>
            <a:endParaRPr i="1"/>
          </a:p>
          <a:p>
            <a:pPr marL="0" lvl="0" indent="0" algn="l" rtl="0">
              <a:lnSpc>
                <a:spcPct val="90000"/>
              </a:lnSpc>
              <a:spcBef>
                <a:spcPts val="1200"/>
              </a:spcBef>
              <a:spcAft>
                <a:spcPts val="0"/>
              </a:spcAft>
              <a:buSzPts val="1100"/>
              <a:buNone/>
            </a:pPr>
            <a:endParaRPr i="1"/>
          </a:p>
          <a:p>
            <a:pPr marL="0" lvl="0" indent="0" algn="l" rtl="0">
              <a:lnSpc>
                <a:spcPct val="90000"/>
              </a:lnSpc>
              <a:spcBef>
                <a:spcPts val="1200"/>
              </a:spcBef>
              <a:spcAft>
                <a:spcPts val="1200"/>
              </a:spcAft>
              <a:buSzPts val="1100"/>
              <a:buNone/>
            </a:pPr>
            <a:r>
              <a:rPr lang="en" i="1"/>
              <a:t>Key learning point: </a:t>
            </a:r>
            <a:r>
              <a:rPr lang="en" b="1"/>
              <a:t>How to model a problem with graphs</a:t>
            </a:r>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96"/>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a:t>
            </a:r>
            <a:endParaRPr/>
          </a:p>
        </p:txBody>
      </p:sp>
      <p:sp>
        <p:nvSpPr>
          <p:cNvPr id="1776" name="Google Shape;1776;p96"/>
          <p:cNvSpPr txBox="1"/>
          <p:nvPr/>
        </p:nvSpPr>
        <p:spPr>
          <a:xfrm>
            <a:off x="756600" y="1364075"/>
            <a:ext cx="7636800" cy="349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We have to divide students into good and bad. Tutors each create a set of cards. </a:t>
            </a:r>
            <a:r>
              <a:rPr lang="en" sz="1400" b="1" i="0" u="none" strike="noStrike" cap="none">
                <a:solidFill>
                  <a:schemeClr val="dk2"/>
                </a:solidFill>
                <a:latin typeface="Arial"/>
                <a:ea typeface="Arial"/>
                <a:cs typeface="Arial"/>
                <a:sym typeface="Arial"/>
              </a:rPr>
              <a:t>Each card contains the names of two students.</a:t>
            </a:r>
            <a:r>
              <a:rPr lang="en" sz="1400" b="0" i="0" u="none" strike="noStrike" cap="none">
                <a:solidFill>
                  <a:schemeClr val="dk2"/>
                </a:solidFill>
                <a:latin typeface="Arial"/>
                <a:ea typeface="Arial"/>
                <a:cs typeface="Arial"/>
                <a:sym typeface="Arial"/>
              </a:rPr>
              <a:t> </a:t>
            </a:r>
            <a:r>
              <a:rPr lang="en" sz="1400" b="1" i="0" u="none" strike="noStrike" cap="none">
                <a:solidFill>
                  <a:schemeClr val="dk2"/>
                </a:solidFill>
                <a:latin typeface="Arial"/>
                <a:ea typeface="Arial"/>
                <a:cs typeface="Arial"/>
                <a:sym typeface="Arial"/>
              </a:rPr>
              <a:t>One of the two names is a good student, and the other is a bad student. </a:t>
            </a:r>
            <a:r>
              <a:rPr lang="en" sz="1400" b="0" i="0" u="none" strike="noStrike" cap="none">
                <a:solidFill>
                  <a:schemeClr val="dk2"/>
                </a:solidFill>
                <a:latin typeface="Arial"/>
                <a:ea typeface="Arial"/>
                <a:cs typeface="Arial"/>
                <a:sym typeface="Arial"/>
              </a:rPr>
              <a:t>Unfortunately, they do not indicate which is which. </a:t>
            </a: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It is not certain that the cards are consistent: maybe one tutor thinks that Humperdink is a good student, while another tutor thinks that Humperdink is a bad student. (And Humperdink may appear on several different cards.) In addition, the tutors do not provide cards for every student.	</a:t>
            </a: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1200"/>
              </a:spcAft>
              <a:buClr>
                <a:srgbClr val="000000"/>
              </a:buClr>
              <a:buSzPts val="1400"/>
              <a:buFont typeface="Arial"/>
              <a:buNone/>
            </a:pPr>
            <a:r>
              <a:rPr lang="en" sz="1400" b="0" i="0" u="none" strike="noStrike" cap="none">
                <a:solidFill>
                  <a:schemeClr val="dk2"/>
                </a:solidFill>
                <a:latin typeface="Arial"/>
                <a:ea typeface="Arial"/>
                <a:cs typeface="Arial"/>
                <a:sym typeface="Arial"/>
              </a:rPr>
              <a:t>Assume you can read the names on a card in O(1) time and that there are </a:t>
            </a:r>
            <a:r>
              <a:rPr lang="en" sz="1400" b="1" i="0" u="none" strike="noStrike" cap="none">
                <a:solidFill>
                  <a:schemeClr val="dk2"/>
                </a:solidFill>
                <a:latin typeface="Arial"/>
                <a:ea typeface="Arial"/>
                <a:cs typeface="Arial"/>
                <a:sym typeface="Arial"/>
              </a:rPr>
              <a:t>more good students than bad students. </a:t>
            </a:r>
            <a:endParaRPr sz="1400" b="1" i="0" u="none" strike="noStrike" cap="none">
              <a:solidFill>
                <a:schemeClr val="dk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780"/>
        <p:cNvGrpSpPr/>
        <p:nvPr/>
      </p:nvGrpSpPr>
      <p:grpSpPr>
        <a:xfrm>
          <a:off x="0" y="0"/>
          <a:ext cx="0" cy="0"/>
          <a:chOff x="0" y="0"/>
          <a:chExt cx="0" cy="0"/>
        </a:xfrm>
      </p:grpSpPr>
      <p:sp>
        <p:nvSpPr>
          <p:cNvPr id="1781" name="Google Shape;1781;p97"/>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a:t>
            </a:r>
            <a:endParaRPr/>
          </a:p>
        </p:txBody>
      </p:sp>
      <p:sp>
        <p:nvSpPr>
          <p:cNvPr id="1782" name="Google Shape;1782;p97"/>
          <p:cNvSpPr txBox="1"/>
          <p:nvPr/>
        </p:nvSpPr>
        <p:spPr>
          <a:xfrm>
            <a:off x="753600" y="1297900"/>
            <a:ext cx="7636800" cy="1947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We have to divide students into good and bad. Tutors each create a set of cards. </a:t>
            </a:r>
            <a:r>
              <a:rPr lang="en" sz="1400" b="1" i="0" u="none" strike="noStrike" cap="none">
                <a:solidFill>
                  <a:schemeClr val="dk2"/>
                </a:solidFill>
                <a:latin typeface="Arial"/>
                <a:ea typeface="Arial"/>
                <a:cs typeface="Arial"/>
                <a:sym typeface="Arial"/>
              </a:rPr>
              <a:t>Each card contains the names of two students.</a:t>
            </a:r>
            <a:r>
              <a:rPr lang="en" sz="1400" b="0" i="0" u="none" strike="noStrike" cap="none">
                <a:solidFill>
                  <a:schemeClr val="dk2"/>
                </a:solidFill>
                <a:latin typeface="Arial"/>
                <a:ea typeface="Arial"/>
                <a:cs typeface="Arial"/>
                <a:sym typeface="Arial"/>
              </a:rPr>
              <a:t> </a:t>
            </a:r>
            <a:r>
              <a:rPr lang="en" sz="1400" b="1" i="0" u="none" strike="noStrike" cap="none">
                <a:solidFill>
                  <a:schemeClr val="dk2"/>
                </a:solidFill>
                <a:latin typeface="Arial"/>
                <a:ea typeface="Arial"/>
                <a:cs typeface="Arial"/>
                <a:sym typeface="Arial"/>
              </a:rPr>
              <a:t>One of the two names is a good student, and the other is a bad student. </a:t>
            </a:r>
            <a:r>
              <a:rPr lang="en" sz="1400" b="0" i="0" u="none" strike="noStrike" cap="none">
                <a:solidFill>
                  <a:schemeClr val="dk2"/>
                </a:solidFill>
                <a:latin typeface="Arial"/>
                <a:ea typeface="Arial"/>
                <a:cs typeface="Arial"/>
                <a:sym typeface="Arial"/>
              </a:rPr>
              <a:t>Unfortunately, they do not indicate which is which. </a:t>
            </a: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1200"/>
              </a:spcAft>
              <a:buClr>
                <a:srgbClr val="000000"/>
              </a:buClr>
              <a:buSzPts val="1400"/>
              <a:buFont typeface="Arial"/>
              <a:buNone/>
            </a:pPr>
            <a:r>
              <a:rPr lang="en" sz="1400" b="0" i="0" u="none" strike="noStrike" cap="none">
                <a:solidFill>
                  <a:schemeClr val="dk2"/>
                </a:solidFill>
                <a:latin typeface="Arial"/>
                <a:ea typeface="Arial"/>
                <a:cs typeface="Arial"/>
                <a:sym typeface="Arial"/>
              </a:rPr>
              <a:t>Assume you can read the names on a card in O(1) time and that there are </a:t>
            </a:r>
            <a:r>
              <a:rPr lang="en" sz="1400" b="1" i="0" u="none" strike="noStrike" cap="none">
                <a:solidFill>
                  <a:schemeClr val="dk2"/>
                </a:solidFill>
                <a:latin typeface="Arial"/>
                <a:ea typeface="Arial"/>
                <a:cs typeface="Arial"/>
                <a:sym typeface="Arial"/>
              </a:rPr>
              <a:t>more good students than bad students. </a:t>
            </a:r>
            <a:endParaRPr sz="1400" b="1" i="0" u="none" strike="noStrike" cap="none">
              <a:solidFill>
                <a:schemeClr val="dk2"/>
              </a:solidFill>
              <a:latin typeface="Arial"/>
              <a:ea typeface="Arial"/>
              <a:cs typeface="Arial"/>
              <a:sym typeface="Arial"/>
            </a:endParaRPr>
          </a:p>
        </p:txBody>
      </p:sp>
      <p:pic>
        <p:nvPicPr>
          <p:cNvPr id="1783" name="Google Shape;1783;p97"/>
          <p:cNvPicPr preferRelativeResize="0"/>
          <p:nvPr/>
        </p:nvPicPr>
        <p:blipFill rotWithShape="1">
          <a:blip r:embed="rId3">
            <a:alphaModFix/>
          </a:blip>
          <a:srcRect/>
          <a:stretch/>
        </p:blipFill>
        <p:spPr>
          <a:xfrm>
            <a:off x="753600" y="3363250"/>
            <a:ext cx="7477049" cy="1780250"/>
          </a:xfrm>
          <a:prstGeom prst="rect">
            <a:avLst/>
          </a:prstGeom>
          <a:noFill/>
          <a:ln>
            <a:noFill/>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787"/>
        <p:cNvGrpSpPr/>
        <p:nvPr/>
      </p:nvGrpSpPr>
      <p:grpSpPr>
        <a:xfrm>
          <a:off x="0" y="0"/>
          <a:ext cx="0" cy="0"/>
          <a:chOff x="0" y="0"/>
          <a:chExt cx="0" cy="0"/>
        </a:xfrm>
      </p:grpSpPr>
      <p:sp>
        <p:nvSpPr>
          <p:cNvPr id="1788" name="Google Shape;1788;p98"/>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a:t>
            </a:r>
            <a:endParaRPr/>
          </a:p>
        </p:txBody>
      </p:sp>
      <p:sp>
        <p:nvSpPr>
          <p:cNvPr id="1789" name="Google Shape;1789;p98"/>
          <p:cNvSpPr txBox="1">
            <a:spLocks noGrp="1"/>
          </p:cNvSpPr>
          <p:nvPr>
            <p:ph type="body" idx="1"/>
          </p:nvPr>
        </p:nvSpPr>
        <p:spPr>
          <a:xfrm>
            <a:off x="781050" y="1543050"/>
            <a:ext cx="58482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Node: </a:t>
            </a:r>
            <a:r>
              <a:rPr lang="en"/>
              <a:t>Students (Alice, Bob, Charlie, Demon, Elliot)</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1200"/>
              </a:spcAft>
              <a:buSzPts val="1100"/>
              <a:buNone/>
            </a:pPr>
            <a:endParaRPr/>
          </a:p>
        </p:txBody>
      </p:sp>
      <p:sp>
        <p:nvSpPr>
          <p:cNvPr id="1790" name="Google Shape;1790;p98"/>
          <p:cNvSpPr txBox="1">
            <a:spLocks noGrp="1"/>
          </p:cNvSpPr>
          <p:nvPr>
            <p:ph type="body" idx="1"/>
          </p:nvPr>
        </p:nvSpPr>
        <p:spPr>
          <a:xfrm>
            <a:off x="781050" y="3157550"/>
            <a:ext cx="5359500" cy="1193700"/>
          </a:xfrm>
          <a:prstGeom prst="rect">
            <a:avLst/>
          </a:prstGeom>
          <a:noFill/>
          <a:ln>
            <a:noFill/>
          </a:ln>
        </p:spPr>
        <p:txBody>
          <a:bodyPr spcFirstLastPara="1" wrap="square" lIns="68575" tIns="34275" rIns="68575" bIns="34275" anchor="t" anchorCtr="0">
            <a:normAutofit/>
          </a:bodyPr>
          <a:lstStyle/>
          <a:p>
            <a:pPr marL="0" lvl="0" indent="0" algn="l" rtl="0">
              <a:lnSpc>
                <a:spcPct val="150000"/>
              </a:lnSpc>
              <a:spcBef>
                <a:spcPts val="1100"/>
              </a:spcBef>
              <a:spcAft>
                <a:spcPts val="1200"/>
              </a:spcAft>
              <a:buSzPts val="1100"/>
              <a:buNone/>
            </a:pPr>
            <a:r>
              <a:rPr lang="en" b="1"/>
              <a:t>Edges:</a:t>
            </a:r>
            <a:r>
              <a:rPr lang="en"/>
              <a:t>  Students that are on the same card are connected by an edge</a:t>
            </a:r>
            <a:endParaRPr/>
          </a:p>
        </p:txBody>
      </p:sp>
      <p:sp>
        <p:nvSpPr>
          <p:cNvPr id="1791" name="Google Shape;1791;p98"/>
          <p:cNvSpPr/>
          <p:nvPr/>
        </p:nvSpPr>
        <p:spPr>
          <a:xfrm>
            <a:off x="6629200" y="2563050"/>
            <a:ext cx="1633500" cy="23373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795"/>
        <p:cNvGrpSpPr/>
        <p:nvPr/>
      </p:nvGrpSpPr>
      <p:grpSpPr>
        <a:xfrm>
          <a:off x="0" y="0"/>
          <a:ext cx="0" cy="0"/>
          <a:chOff x="0" y="0"/>
          <a:chExt cx="0" cy="0"/>
        </a:xfrm>
      </p:grpSpPr>
      <p:sp>
        <p:nvSpPr>
          <p:cNvPr id="1796" name="Google Shape;1796;p99"/>
          <p:cNvSpPr txBox="1">
            <a:spLocks noGrp="1"/>
          </p:cNvSpPr>
          <p:nvPr>
            <p:ph type="title"/>
          </p:nvPr>
        </p:nvSpPr>
        <p:spPr>
          <a:xfrm>
            <a:off x="857250" y="457200"/>
            <a:ext cx="66360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a:t>
            </a:r>
            <a:endParaRPr/>
          </a:p>
        </p:txBody>
      </p:sp>
      <p:sp>
        <p:nvSpPr>
          <p:cNvPr id="1797" name="Google Shape;1797;p99"/>
          <p:cNvSpPr txBox="1">
            <a:spLocks noGrp="1"/>
          </p:cNvSpPr>
          <p:nvPr>
            <p:ph type="body" idx="1"/>
          </p:nvPr>
        </p:nvSpPr>
        <p:spPr>
          <a:xfrm>
            <a:off x="781050" y="1543050"/>
            <a:ext cx="45885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1200"/>
              </a:spcAft>
              <a:buSzPts val="1100"/>
              <a:buNone/>
            </a:pPr>
            <a:endParaRPr/>
          </a:p>
        </p:txBody>
      </p:sp>
      <p:pic>
        <p:nvPicPr>
          <p:cNvPr id="1798" name="Google Shape;1798;p99" descr="Is every complete bipartite graph complete? - Quora"/>
          <p:cNvPicPr preferRelativeResize="0"/>
          <p:nvPr/>
        </p:nvPicPr>
        <p:blipFill rotWithShape="1">
          <a:blip r:embed="rId3">
            <a:alphaModFix/>
          </a:blip>
          <a:srcRect/>
          <a:stretch/>
        </p:blipFill>
        <p:spPr>
          <a:xfrm>
            <a:off x="3689625" y="2064750"/>
            <a:ext cx="2397225" cy="2242575"/>
          </a:xfrm>
          <a:prstGeom prst="rect">
            <a:avLst/>
          </a:prstGeom>
          <a:noFill/>
          <a:ln>
            <a:noFill/>
          </a:ln>
        </p:spPr>
      </p:pic>
      <p:sp>
        <p:nvSpPr>
          <p:cNvPr id="1799" name="Google Shape;1799;p99"/>
          <p:cNvSpPr txBox="1">
            <a:spLocks noGrp="1"/>
          </p:cNvSpPr>
          <p:nvPr>
            <p:ph type="body" idx="1"/>
          </p:nvPr>
        </p:nvSpPr>
        <p:spPr>
          <a:xfrm>
            <a:off x="781050" y="1543050"/>
            <a:ext cx="76032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a:t>If the cards are consistent, our graph will look something like this:</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1200"/>
              </a:spcAft>
              <a:buSzPts val="1100"/>
              <a:buNone/>
            </a:pPr>
            <a:endParaRPr/>
          </a:p>
        </p:txBody>
      </p:sp>
      <p:sp>
        <p:nvSpPr>
          <p:cNvPr id="1800" name="Google Shape;1800;p99"/>
          <p:cNvSpPr/>
          <p:nvPr/>
        </p:nvSpPr>
        <p:spPr>
          <a:xfrm>
            <a:off x="3275500" y="2285025"/>
            <a:ext cx="6864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p:txBody>
      </p:sp>
      <p:sp>
        <p:nvSpPr>
          <p:cNvPr id="1801" name="Google Shape;1801;p99"/>
          <p:cNvSpPr/>
          <p:nvPr/>
        </p:nvSpPr>
        <p:spPr>
          <a:xfrm>
            <a:off x="3323350" y="3275500"/>
            <a:ext cx="590700" cy="258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802" name="Google Shape;1802;p99"/>
          <p:cNvSpPr/>
          <p:nvPr/>
        </p:nvSpPr>
        <p:spPr>
          <a:xfrm>
            <a:off x="2994275" y="3736675"/>
            <a:ext cx="9066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03" name="Google Shape;1803;p99"/>
          <p:cNvSpPr/>
          <p:nvPr/>
        </p:nvSpPr>
        <p:spPr>
          <a:xfrm>
            <a:off x="5653025" y="2198250"/>
            <a:ext cx="9066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804" name="Google Shape;1804;p99"/>
          <p:cNvSpPr/>
          <p:nvPr/>
        </p:nvSpPr>
        <p:spPr>
          <a:xfrm>
            <a:off x="5831500" y="3202100"/>
            <a:ext cx="9066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Elliot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808"/>
        <p:cNvGrpSpPr/>
        <p:nvPr/>
      </p:nvGrpSpPr>
      <p:grpSpPr>
        <a:xfrm>
          <a:off x="0" y="0"/>
          <a:ext cx="0" cy="0"/>
          <a:chOff x="0" y="0"/>
          <a:chExt cx="0" cy="0"/>
        </a:xfrm>
      </p:grpSpPr>
      <p:pic>
        <p:nvPicPr>
          <p:cNvPr id="1809" name="Google Shape;1809;p100" descr="Is every complete bipartite graph complete? - Quora"/>
          <p:cNvPicPr preferRelativeResize="0"/>
          <p:nvPr/>
        </p:nvPicPr>
        <p:blipFill rotWithShape="1">
          <a:blip r:embed="rId3">
            <a:alphaModFix/>
          </a:blip>
          <a:srcRect/>
          <a:stretch/>
        </p:blipFill>
        <p:spPr>
          <a:xfrm>
            <a:off x="2089425" y="2064750"/>
            <a:ext cx="2397225" cy="2242575"/>
          </a:xfrm>
          <a:prstGeom prst="rect">
            <a:avLst/>
          </a:prstGeom>
          <a:noFill/>
          <a:ln>
            <a:noFill/>
          </a:ln>
        </p:spPr>
      </p:pic>
      <p:sp>
        <p:nvSpPr>
          <p:cNvPr id="1810" name="Google Shape;1810;p100"/>
          <p:cNvSpPr txBox="1">
            <a:spLocks noGrp="1"/>
          </p:cNvSpPr>
          <p:nvPr>
            <p:ph type="body" idx="1"/>
          </p:nvPr>
        </p:nvSpPr>
        <p:spPr>
          <a:xfrm>
            <a:off x="781050" y="1543050"/>
            <a:ext cx="7603200" cy="521700"/>
          </a:xfrm>
          <a:prstGeom prst="rect">
            <a:avLst/>
          </a:prstGeom>
          <a:noFill/>
          <a:ln>
            <a:noFill/>
          </a:ln>
        </p:spPr>
        <p:txBody>
          <a:bodyPr spcFirstLastPara="1" wrap="square" lIns="68575" tIns="34275" rIns="68575" bIns="34275" anchor="t" anchorCtr="0">
            <a:normAutofit fontScale="85000" lnSpcReduction="20000"/>
          </a:bodyPr>
          <a:lstStyle/>
          <a:p>
            <a:pPr marL="0" lvl="0" indent="0" algn="l" rtl="0">
              <a:lnSpc>
                <a:spcPct val="90000"/>
              </a:lnSpc>
              <a:spcBef>
                <a:spcPts val="1100"/>
              </a:spcBef>
              <a:spcAft>
                <a:spcPts val="1200"/>
              </a:spcAft>
              <a:buSzPts val="1100"/>
              <a:buNone/>
            </a:pPr>
            <a:r>
              <a:rPr lang="en"/>
              <a:t>If the cards are consistent, our graph will look something like this:</a:t>
            </a:r>
            <a:endParaRPr/>
          </a:p>
        </p:txBody>
      </p:sp>
      <p:sp>
        <p:nvSpPr>
          <p:cNvPr id="1811" name="Google Shape;1811;p100"/>
          <p:cNvSpPr/>
          <p:nvPr/>
        </p:nvSpPr>
        <p:spPr>
          <a:xfrm>
            <a:off x="1675300" y="2285025"/>
            <a:ext cx="6864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p:txBody>
      </p:sp>
      <p:sp>
        <p:nvSpPr>
          <p:cNvPr id="1812" name="Google Shape;1812;p100"/>
          <p:cNvSpPr/>
          <p:nvPr/>
        </p:nvSpPr>
        <p:spPr>
          <a:xfrm>
            <a:off x="1723150" y="3275500"/>
            <a:ext cx="590700" cy="258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813" name="Google Shape;1813;p100"/>
          <p:cNvSpPr/>
          <p:nvPr/>
        </p:nvSpPr>
        <p:spPr>
          <a:xfrm>
            <a:off x="1244550" y="3736675"/>
            <a:ext cx="10560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14" name="Google Shape;1814;p100"/>
          <p:cNvSpPr/>
          <p:nvPr/>
        </p:nvSpPr>
        <p:spPr>
          <a:xfrm>
            <a:off x="4052825" y="2198250"/>
            <a:ext cx="9066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815" name="Google Shape;1815;p100"/>
          <p:cNvSpPr/>
          <p:nvPr/>
        </p:nvSpPr>
        <p:spPr>
          <a:xfrm>
            <a:off x="4231300" y="3202100"/>
            <a:ext cx="906600" cy="37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Elliot</a:t>
            </a:r>
            <a:endParaRPr sz="1400" b="0" i="0" u="none" strike="noStrike" cap="none">
              <a:solidFill>
                <a:srgbClr val="000000"/>
              </a:solidFill>
              <a:latin typeface="Arial"/>
              <a:ea typeface="Arial"/>
              <a:cs typeface="Arial"/>
              <a:sym typeface="Arial"/>
            </a:endParaRPr>
          </a:p>
        </p:txBody>
      </p:sp>
      <p:sp>
        <p:nvSpPr>
          <p:cNvPr id="1816" name="Google Shape;1816;p100"/>
          <p:cNvSpPr txBox="1">
            <a:spLocks noGrp="1"/>
          </p:cNvSpPr>
          <p:nvPr>
            <p:ph type="body" idx="1"/>
          </p:nvPr>
        </p:nvSpPr>
        <p:spPr>
          <a:xfrm>
            <a:off x="5615050" y="3099750"/>
            <a:ext cx="3471900" cy="890100"/>
          </a:xfrm>
          <a:prstGeom prst="rect">
            <a:avLst/>
          </a:prstGeom>
          <a:noFill/>
          <a:ln>
            <a:noFill/>
          </a:ln>
        </p:spPr>
        <p:txBody>
          <a:bodyPr spcFirstLastPara="1" wrap="square" lIns="68575" tIns="34275" rIns="68575" bIns="34275" anchor="t" anchorCtr="0">
            <a:normAutofit fontScale="85000" lnSpcReduction="20000"/>
          </a:bodyPr>
          <a:lstStyle/>
          <a:p>
            <a:pPr marL="0" lvl="0" indent="0" algn="l" rtl="0">
              <a:lnSpc>
                <a:spcPct val="90000"/>
              </a:lnSpc>
              <a:spcBef>
                <a:spcPts val="1100"/>
              </a:spcBef>
              <a:spcAft>
                <a:spcPts val="0"/>
              </a:spcAft>
              <a:buSzPts val="1100"/>
              <a:buNone/>
            </a:pPr>
            <a:r>
              <a:rPr lang="en" b="1">
                <a:solidFill>
                  <a:srgbClr val="FF0000"/>
                </a:solidFill>
              </a:rPr>
              <a:t>Bipartite graph</a:t>
            </a:r>
            <a:endParaRPr b="1">
              <a:solidFill>
                <a:srgbClr val="FF0000"/>
              </a:solidFill>
            </a:endParaRPr>
          </a:p>
          <a:p>
            <a:pPr marL="457200" lvl="0" indent="-298450" algn="l" rtl="0">
              <a:lnSpc>
                <a:spcPct val="90000"/>
              </a:lnSpc>
              <a:spcBef>
                <a:spcPts val="1200"/>
              </a:spcBef>
              <a:spcAft>
                <a:spcPts val="0"/>
              </a:spcAft>
              <a:buClr>
                <a:srgbClr val="FF0000"/>
              </a:buClr>
              <a:buSzPts val="1100"/>
              <a:buChar char="-"/>
            </a:pPr>
            <a:r>
              <a:rPr lang="en">
                <a:solidFill>
                  <a:srgbClr val="FF0000"/>
                </a:solidFill>
              </a:rPr>
              <a:t>Essentially, we want to find out if our graph is bipartite</a:t>
            </a:r>
            <a:endParaRPr>
              <a:solidFill>
                <a:srgbClr val="FF0000"/>
              </a:solidFill>
            </a:endParaRPr>
          </a:p>
        </p:txBody>
      </p:sp>
      <p:sp>
        <p:nvSpPr>
          <p:cNvPr id="1817" name="Google Shape;1817;p100"/>
          <p:cNvSpPr txBox="1">
            <a:spLocks noGrp="1"/>
          </p:cNvSpPr>
          <p:nvPr>
            <p:ph type="title"/>
          </p:nvPr>
        </p:nvSpPr>
        <p:spPr>
          <a:xfrm>
            <a:off x="857250" y="457200"/>
            <a:ext cx="66360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a:t>
            </a:r>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1822" name="Google Shape;1822;p101"/>
          <p:cNvSpPr txBox="1">
            <a:spLocks noGrp="1"/>
          </p:cNvSpPr>
          <p:nvPr>
            <p:ph type="body" idx="1"/>
          </p:nvPr>
        </p:nvSpPr>
        <p:spPr>
          <a:xfrm>
            <a:off x="781050" y="1543050"/>
            <a:ext cx="7603200" cy="24276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a:t>This can be modelled as an AI search problem:</a:t>
            </a:r>
            <a:endParaRPr/>
          </a:p>
          <a:p>
            <a:pPr marL="0" lvl="0" indent="0" algn="l" rtl="0">
              <a:lnSpc>
                <a:spcPct val="90000"/>
              </a:lnSpc>
              <a:spcBef>
                <a:spcPts val="1200"/>
              </a:spcBef>
              <a:spcAft>
                <a:spcPts val="0"/>
              </a:spcAft>
              <a:buSzPts val="1100"/>
              <a:buNone/>
            </a:pPr>
            <a:r>
              <a:rPr lang="en" b="1"/>
              <a:t>Graph coloring - an NP complete problem</a:t>
            </a:r>
            <a:endParaRPr b="1"/>
          </a:p>
          <a:p>
            <a:pPr marL="0" lvl="0" indent="0" algn="l" rtl="0">
              <a:lnSpc>
                <a:spcPct val="90000"/>
              </a:lnSpc>
              <a:spcBef>
                <a:spcPts val="1200"/>
              </a:spcBef>
              <a:spcAft>
                <a:spcPts val="0"/>
              </a:spcAft>
              <a:buSzPts val="1100"/>
              <a:buNone/>
            </a:pPr>
            <a:r>
              <a:rPr lang="en"/>
              <a:t>					</a:t>
            </a:r>
            <a:endParaRPr/>
          </a:p>
          <a:p>
            <a:pPr marL="457200" lvl="0" indent="-298450" algn="l" rtl="0">
              <a:lnSpc>
                <a:spcPct val="115000"/>
              </a:lnSpc>
              <a:spcBef>
                <a:spcPts val="1200"/>
              </a:spcBef>
              <a:spcAft>
                <a:spcPts val="0"/>
              </a:spcAft>
              <a:buSzPts val="1100"/>
              <a:buChar char="-"/>
            </a:pPr>
            <a:r>
              <a:rPr lang="en"/>
              <a:t>If the notecards are consistent, then you should be able to color the graph with two colors (e.g. green and blue) such that for every edge, one node must be green and one node must be blue</a:t>
            </a:r>
            <a:endParaRPr/>
          </a:p>
        </p:txBody>
      </p:sp>
      <p:sp>
        <p:nvSpPr>
          <p:cNvPr id="1823" name="Google Shape;1823;p101"/>
          <p:cNvSpPr txBox="1">
            <a:spLocks noGrp="1"/>
          </p:cNvSpPr>
          <p:nvPr>
            <p:ph type="title"/>
          </p:nvPr>
        </p:nvSpPr>
        <p:spPr>
          <a:xfrm>
            <a:off x="857250" y="457200"/>
            <a:ext cx="66360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a:t>
            </a:r>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827"/>
        <p:cNvGrpSpPr/>
        <p:nvPr/>
      </p:nvGrpSpPr>
      <p:grpSpPr>
        <a:xfrm>
          <a:off x="0" y="0"/>
          <a:ext cx="0" cy="0"/>
          <a:chOff x="0" y="0"/>
          <a:chExt cx="0" cy="0"/>
        </a:xfrm>
      </p:grpSpPr>
      <p:sp>
        <p:nvSpPr>
          <p:cNvPr id="1828" name="Google Shape;1828;p102"/>
          <p:cNvSpPr/>
          <p:nvPr/>
        </p:nvSpPr>
        <p:spPr>
          <a:xfrm>
            <a:off x="947025" y="1577349"/>
            <a:ext cx="11664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829" name="Google Shape;1829;p102"/>
          <p:cNvSpPr/>
          <p:nvPr/>
        </p:nvSpPr>
        <p:spPr>
          <a:xfrm>
            <a:off x="2323850" y="1556818"/>
            <a:ext cx="12105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p:txBody>
      </p:sp>
      <p:sp>
        <p:nvSpPr>
          <p:cNvPr id="1830" name="Google Shape;1830;p102"/>
          <p:cNvSpPr/>
          <p:nvPr/>
        </p:nvSpPr>
        <p:spPr>
          <a:xfrm>
            <a:off x="3818355" y="1560243"/>
            <a:ext cx="11316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31" name="Google Shape;1831;p102"/>
          <p:cNvSpPr/>
          <p:nvPr/>
        </p:nvSpPr>
        <p:spPr>
          <a:xfrm>
            <a:off x="5184071"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32" name="Google Shape;1832;p102"/>
          <p:cNvSpPr/>
          <p:nvPr/>
        </p:nvSpPr>
        <p:spPr>
          <a:xfrm>
            <a:off x="6544965"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833" name="Google Shape;1833;p102"/>
          <p:cNvSpPr/>
          <p:nvPr/>
        </p:nvSpPr>
        <p:spPr>
          <a:xfrm>
            <a:off x="2932000" y="3901075"/>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834" name="Google Shape;1834;p102"/>
          <p:cNvCxnSpPr>
            <a:stCxn id="1833" idx="7"/>
          </p:cNvCxnSpPr>
          <p:nvPr/>
        </p:nvCxnSpPr>
        <p:spPr>
          <a:xfrm rot="10800000" flipH="1">
            <a:off x="3273080" y="3901095"/>
            <a:ext cx="606000" cy="58500"/>
          </a:xfrm>
          <a:prstGeom prst="straightConnector1">
            <a:avLst/>
          </a:prstGeom>
          <a:noFill/>
          <a:ln w="9525" cap="flat" cmpd="sng">
            <a:solidFill>
              <a:schemeClr val="dk2"/>
            </a:solidFill>
            <a:prstDash val="solid"/>
            <a:round/>
            <a:headEnd type="none" w="sm" len="sm"/>
            <a:tailEnd type="none" w="sm" len="sm"/>
          </a:ln>
        </p:spPr>
      </p:cxnSp>
      <p:cxnSp>
        <p:nvCxnSpPr>
          <p:cNvPr id="1835" name="Google Shape;1835;p102"/>
          <p:cNvCxnSpPr>
            <a:stCxn id="1833" idx="5"/>
          </p:cNvCxnSpPr>
          <p:nvPr/>
        </p:nvCxnSpPr>
        <p:spPr>
          <a:xfrm>
            <a:off x="3273080" y="4242155"/>
            <a:ext cx="362700" cy="310500"/>
          </a:xfrm>
          <a:prstGeom prst="straightConnector1">
            <a:avLst/>
          </a:prstGeom>
          <a:noFill/>
          <a:ln w="9525" cap="flat" cmpd="sng">
            <a:solidFill>
              <a:schemeClr val="dk2"/>
            </a:solidFill>
            <a:prstDash val="solid"/>
            <a:round/>
            <a:headEnd type="none" w="sm" len="sm"/>
            <a:tailEnd type="none" w="sm" len="sm"/>
          </a:ln>
        </p:spPr>
      </p:cxnSp>
      <p:cxnSp>
        <p:nvCxnSpPr>
          <p:cNvPr id="1836" name="Google Shape;1836;p102"/>
          <p:cNvCxnSpPr>
            <a:stCxn id="1837" idx="2"/>
            <a:endCxn id="1838" idx="6"/>
          </p:cNvCxnSpPr>
          <p:nvPr/>
        </p:nvCxnSpPr>
        <p:spPr>
          <a:xfrm rot="10800000">
            <a:off x="4196200" y="4027075"/>
            <a:ext cx="386700" cy="473400"/>
          </a:xfrm>
          <a:prstGeom prst="straightConnector1">
            <a:avLst/>
          </a:prstGeom>
          <a:noFill/>
          <a:ln w="9525" cap="flat" cmpd="sng">
            <a:solidFill>
              <a:schemeClr val="dk2"/>
            </a:solidFill>
            <a:prstDash val="solid"/>
            <a:round/>
            <a:headEnd type="none" w="sm" len="sm"/>
            <a:tailEnd type="none" w="sm" len="sm"/>
          </a:ln>
        </p:spPr>
      </p:cxnSp>
      <p:sp>
        <p:nvSpPr>
          <p:cNvPr id="1838" name="Google Shape;1838;p102"/>
          <p:cNvSpPr/>
          <p:nvPr/>
        </p:nvSpPr>
        <p:spPr>
          <a:xfrm>
            <a:off x="3796550" y="3827200"/>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839" name="Google Shape;1839;p102"/>
          <p:cNvSpPr/>
          <p:nvPr/>
        </p:nvSpPr>
        <p:spPr>
          <a:xfrm>
            <a:off x="3635775" y="4387950"/>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837" name="Google Shape;1837;p102"/>
          <p:cNvSpPr/>
          <p:nvPr/>
        </p:nvSpPr>
        <p:spPr>
          <a:xfrm>
            <a:off x="4582900" y="4300675"/>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840" name="Google Shape;1840;p102"/>
          <p:cNvCxnSpPr>
            <a:stCxn id="1837" idx="2"/>
            <a:endCxn id="1839" idx="6"/>
          </p:cNvCxnSpPr>
          <p:nvPr/>
        </p:nvCxnSpPr>
        <p:spPr>
          <a:xfrm flipH="1">
            <a:off x="4035400" y="4500475"/>
            <a:ext cx="547500" cy="87300"/>
          </a:xfrm>
          <a:prstGeom prst="straightConnector1">
            <a:avLst/>
          </a:prstGeom>
          <a:noFill/>
          <a:ln w="9525" cap="flat" cmpd="sng">
            <a:solidFill>
              <a:schemeClr val="dk2"/>
            </a:solidFill>
            <a:prstDash val="solid"/>
            <a:round/>
            <a:headEnd type="none" w="sm" len="sm"/>
            <a:tailEnd type="none" w="sm" len="sm"/>
          </a:ln>
        </p:spPr>
      </p:cxnSp>
      <p:sp>
        <p:nvSpPr>
          <p:cNvPr id="1841" name="Google Shape;1841;p102"/>
          <p:cNvSpPr/>
          <p:nvPr/>
        </p:nvSpPr>
        <p:spPr>
          <a:xfrm>
            <a:off x="4744000" y="3637425"/>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cxnSp>
        <p:nvCxnSpPr>
          <p:cNvPr id="1842" name="Google Shape;1842;p102"/>
          <p:cNvCxnSpPr>
            <a:stCxn id="1841" idx="2"/>
            <a:endCxn id="1838" idx="7"/>
          </p:cNvCxnSpPr>
          <p:nvPr/>
        </p:nvCxnSpPr>
        <p:spPr>
          <a:xfrm flipH="1">
            <a:off x="4137700" y="3837225"/>
            <a:ext cx="606300" cy="48600"/>
          </a:xfrm>
          <a:prstGeom prst="straightConnector1">
            <a:avLst/>
          </a:prstGeom>
          <a:noFill/>
          <a:ln w="9525" cap="flat" cmpd="sng">
            <a:solidFill>
              <a:schemeClr val="dk2"/>
            </a:solidFill>
            <a:prstDash val="solid"/>
            <a:round/>
            <a:headEnd type="none" w="sm" len="sm"/>
            <a:tailEnd type="none" w="sm" len="sm"/>
          </a:ln>
        </p:spPr>
      </p:cxnSp>
      <p:sp>
        <p:nvSpPr>
          <p:cNvPr id="1843" name="Google Shape;1843;p102"/>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Consistent example</a:t>
            </a:r>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103"/>
          <p:cNvSpPr/>
          <p:nvPr/>
        </p:nvSpPr>
        <p:spPr>
          <a:xfrm>
            <a:off x="947025" y="1577349"/>
            <a:ext cx="11664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849" name="Google Shape;1849;p103"/>
          <p:cNvSpPr/>
          <p:nvPr/>
        </p:nvSpPr>
        <p:spPr>
          <a:xfrm>
            <a:off x="2323850" y="1556818"/>
            <a:ext cx="12105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p:txBody>
      </p:sp>
      <p:sp>
        <p:nvSpPr>
          <p:cNvPr id="1850" name="Google Shape;1850;p103"/>
          <p:cNvSpPr/>
          <p:nvPr/>
        </p:nvSpPr>
        <p:spPr>
          <a:xfrm>
            <a:off x="3818355" y="1560243"/>
            <a:ext cx="11316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51" name="Google Shape;1851;p103"/>
          <p:cNvSpPr/>
          <p:nvPr/>
        </p:nvSpPr>
        <p:spPr>
          <a:xfrm>
            <a:off x="5184071"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52" name="Google Shape;1852;p103"/>
          <p:cNvSpPr/>
          <p:nvPr/>
        </p:nvSpPr>
        <p:spPr>
          <a:xfrm>
            <a:off x="6544965"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853" name="Google Shape;1853;p103"/>
          <p:cNvSpPr/>
          <p:nvPr/>
        </p:nvSpPr>
        <p:spPr>
          <a:xfrm>
            <a:off x="2932000" y="390107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854" name="Google Shape;1854;p103"/>
          <p:cNvCxnSpPr>
            <a:stCxn id="1853" idx="7"/>
          </p:cNvCxnSpPr>
          <p:nvPr/>
        </p:nvCxnSpPr>
        <p:spPr>
          <a:xfrm rot="10800000" flipH="1">
            <a:off x="3273080" y="3901095"/>
            <a:ext cx="606000" cy="58500"/>
          </a:xfrm>
          <a:prstGeom prst="straightConnector1">
            <a:avLst/>
          </a:prstGeom>
          <a:noFill/>
          <a:ln w="9525" cap="flat" cmpd="sng">
            <a:solidFill>
              <a:schemeClr val="dk2"/>
            </a:solidFill>
            <a:prstDash val="solid"/>
            <a:round/>
            <a:headEnd type="none" w="sm" len="sm"/>
            <a:tailEnd type="none" w="sm" len="sm"/>
          </a:ln>
        </p:spPr>
      </p:cxnSp>
      <p:cxnSp>
        <p:nvCxnSpPr>
          <p:cNvPr id="1855" name="Google Shape;1855;p103"/>
          <p:cNvCxnSpPr>
            <a:stCxn id="1853" idx="5"/>
          </p:cNvCxnSpPr>
          <p:nvPr/>
        </p:nvCxnSpPr>
        <p:spPr>
          <a:xfrm>
            <a:off x="3273080" y="4242155"/>
            <a:ext cx="362700" cy="310500"/>
          </a:xfrm>
          <a:prstGeom prst="straightConnector1">
            <a:avLst/>
          </a:prstGeom>
          <a:noFill/>
          <a:ln w="9525" cap="flat" cmpd="sng">
            <a:solidFill>
              <a:schemeClr val="dk2"/>
            </a:solidFill>
            <a:prstDash val="solid"/>
            <a:round/>
            <a:headEnd type="none" w="sm" len="sm"/>
            <a:tailEnd type="none" w="sm" len="sm"/>
          </a:ln>
        </p:spPr>
      </p:cxnSp>
      <p:cxnSp>
        <p:nvCxnSpPr>
          <p:cNvPr id="1856" name="Google Shape;1856;p103"/>
          <p:cNvCxnSpPr>
            <a:stCxn id="1857" idx="2"/>
            <a:endCxn id="1858" idx="6"/>
          </p:cNvCxnSpPr>
          <p:nvPr/>
        </p:nvCxnSpPr>
        <p:spPr>
          <a:xfrm rot="10800000">
            <a:off x="4196200" y="4027075"/>
            <a:ext cx="386700" cy="473400"/>
          </a:xfrm>
          <a:prstGeom prst="straightConnector1">
            <a:avLst/>
          </a:prstGeom>
          <a:noFill/>
          <a:ln w="9525" cap="flat" cmpd="sng">
            <a:solidFill>
              <a:schemeClr val="dk2"/>
            </a:solidFill>
            <a:prstDash val="solid"/>
            <a:round/>
            <a:headEnd type="none" w="sm" len="sm"/>
            <a:tailEnd type="none" w="sm" len="sm"/>
          </a:ln>
        </p:spPr>
      </p:cxnSp>
      <p:sp>
        <p:nvSpPr>
          <p:cNvPr id="1858" name="Google Shape;1858;p103"/>
          <p:cNvSpPr/>
          <p:nvPr/>
        </p:nvSpPr>
        <p:spPr>
          <a:xfrm>
            <a:off x="3796550" y="3827200"/>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859" name="Google Shape;1859;p103"/>
          <p:cNvSpPr/>
          <p:nvPr/>
        </p:nvSpPr>
        <p:spPr>
          <a:xfrm>
            <a:off x="3635775" y="4387950"/>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857" name="Google Shape;1857;p103"/>
          <p:cNvSpPr/>
          <p:nvPr/>
        </p:nvSpPr>
        <p:spPr>
          <a:xfrm>
            <a:off x="4582900" y="4300675"/>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860" name="Google Shape;1860;p103"/>
          <p:cNvCxnSpPr>
            <a:stCxn id="1857" idx="2"/>
            <a:endCxn id="1859" idx="6"/>
          </p:cNvCxnSpPr>
          <p:nvPr/>
        </p:nvCxnSpPr>
        <p:spPr>
          <a:xfrm flipH="1">
            <a:off x="4035400" y="4500475"/>
            <a:ext cx="547500" cy="87300"/>
          </a:xfrm>
          <a:prstGeom prst="straightConnector1">
            <a:avLst/>
          </a:prstGeom>
          <a:noFill/>
          <a:ln w="9525" cap="flat" cmpd="sng">
            <a:solidFill>
              <a:schemeClr val="dk2"/>
            </a:solidFill>
            <a:prstDash val="solid"/>
            <a:round/>
            <a:headEnd type="none" w="sm" len="sm"/>
            <a:tailEnd type="none" w="sm" len="sm"/>
          </a:ln>
        </p:spPr>
      </p:cxnSp>
      <p:sp>
        <p:nvSpPr>
          <p:cNvPr id="1861" name="Google Shape;1861;p103"/>
          <p:cNvSpPr/>
          <p:nvPr/>
        </p:nvSpPr>
        <p:spPr>
          <a:xfrm>
            <a:off x="4744000" y="3637425"/>
            <a:ext cx="399600" cy="399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cxnSp>
        <p:nvCxnSpPr>
          <p:cNvPr id="1862" name="Google Shape;1862;p103"/>
          <p:cNvCxnSpPr>
            <a:stCxn id="1861" idx="2"/>
            <a:endCxn id="1858" idx="7"/>
          </p:cNvCxnSpPr>
          <p:nvPr/>
        </p:nvCxnSpPr>
        <p:spPr>
          <a:xfrm flipH="1">
            <a:off x="4137700" y="3837225"/>
            <a:ext cx="606300" cy="48600"/>
          </a:xfrm>
          <a:prstGeom prst="straightConnector1">
            <a:avLst/>
          </a:prstGeom>
          <a:noFill/>
          <a:ln w="9525" cap="flat" cmpd="sng">
            <a:solidFill>
              <a:schemeClr val="dk2"/>
            </a:solidFill>
            <a:prstDash val="solid"/>
            <a:round/>
            <a:headEnd type="none" w="sm" len="sm"/>
            <a:tailEnd type="none" w="sm" len="sm"/>
          </a:ln>
        </p:spPr>
      </p:cxnSp>
      <p:sp>
        <p:nvSpPr>
          <p:cNvPr id="1863" name="Google Shape;1863;p103"/>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Consistent example</a:t>
            </a:r>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867"/>
        <p:cNvGrpSpPr/>
        <p:nvPr/>
      </p:nvGrpSpPr>
      <p:grpSpPr>
        <a:xfrm>
          <a:off x="0" y="0"/>
          <a:ext cx="0" cy="0"/>
          <a:chOff x="0" y="0"/>
          <a:chExt cx="0" cy="0"/>
        </a:xfrm>
      </p:grpSpPr>
      <p:sp>
        <p:nvSpPr>
          <p:cNvPr id="1868" name="Google Shape;1868;p104"/>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Consistent example</a:t>
            </a:r>
            <a:endParaRPr/>
          </a:p>
        </p:txBody>
      </p:sp>
      <p:sp>
        <p:nvSpPr>
          <p:cNvPr id="1869" name="Google Shape;1869;p104"/>
          <p:cNvSpPr/>
          <p:nvPr/>
        </p:nvSpPr>
        <p:spPr>
          <a:xfrm>
            <a:off x="947025" y="1577349"/>
            <a:ext cx="11664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870" name="Google Shape;1870;p104"/>
          <p:cNvSpPr/>
          <p:nvPr/>
        </p:nvSpPr>
        <p:spPr>
          <a:xfrm>
            <a:off x="2323850" y="1556818"/>
            <a:ext cx="12105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p:txBody>
      </p:sp>
      <p:sp>
        <p:nvSpPr>
          <p:cNvPr id="1871" name="Google Shape;1871;p104"/>
          <p:cNvSpPr/>
          <p:nvPr/>
        </p:nvSpPr>
        <p:spPr>
          <a:xfrm>
            <a:off x="3818355" y="1560243"/>
            <a:ext cx="11316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72" name="Google Shape;1872;p104"/>
          <p:cNvSpPr/>
          <p:nvPr/>
        </p:nvSpPr>
        <p:spPr>
          <a:xfrm>
            <a:off x="5184071"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73" name="Google Shape;1873;p104"/>
          <p:cNvSpPr/>
          <p:nvPr/>
        </p:nvSpPr>
        <p:spPr>
          <a:xfrm>
            <a:off x="6544965"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874" name="Google Shape;1874;p104"/>
          <p:cNvSpPr/>
          <p:nvPr/>
        </p:nvSpPr>
        <p:spPr>
          <a:xfrm>
            <a:off x="2932000" y="390107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875" name="Google Shape;1875;p104"/>
          <p:cNvCxnSpPr>
            <a:stCxn id="1874" idx="7"/>
          </p:cNvCxnSpPr>
          <p:nvPr/>
        </p:nvCxnSpPr>
        <p:spPr>
          <a:xfrm rot="10800000" flipH="1">
            <a:off x="3273080" y="3901095"/>
            <a:ext cx="606000" cy="58500"/>
          </a:xfrm>
          <a:prstGeom prst="straightConnector1">
            <a:avLst/>
          </a:prstGeom>
          <a:noFill/>
          <a:ln w="9525" cap="flat" cmpd="sng">
            <a:solidFill>
              <a:schemeClr val="dk2"/>
            </a:solidFill>
            <a:prstDash val="solid"/>
            <a:round/>
            <a:headEnd type="none" w="sm" len="sm"/>
            <a:tailEnd type="none" w="sm" len="sm"/>
          </a:ln>
        </p:spPr>
      </p:cxnSp>
      <p:cxnSp>
        <p:nvCxnSpPr>
          <p:cNvPr id="1876" name="Google Shape;1876;p104"/>
          <p:cNvCxnSpPr>
            <a:stCxn id="1874" idx="5"/>
          </p:cNvCxnSpPr>
          <p:nvPr/>
        </p:nvCxnSpPr>
        <p:spPr>
          <a:xfrm>
            <a:off x="3273080" y="4242155"/>
            <a:ext cx="362700" cy="310500"/>
          </a:xfrm>
          <a:prstGeom prst="straightConnector1">
            <a:avLst/>
          </a:prstGeom>
          <a:noFill/>
          <a:ln w="9525" cap="flat" cmpd="sng">
            <a:solidFill>
              <a:schemeClr val="dk2"/>
            </a:solidFill>
            <a:prstDash val="solid"/>
            <a:round/>
            <a:headEnd type="none" w="sm" len="sm"/>
            <a:tailEnd type="none" w="sm" len="sm"/>
          </a:ln>
        </p:spPr>
      </p:cxnSp>
      <p:cxnSp>
        <p:nvCxnSpPr>
          <p:cNvPr id="1877" name="Google Shape;1877;p104"/>
          <p:cNvCxnSpPr>
            <a:stCxn id="1878" idx="2"/>
            <a:endCxn id="1879" idx="6"/>
          </p:cNvCxnSpPr>
          <p:nvPr/>
        </p:nvCxnSpPr>
        <p:spPr>
          <a:xfrm rot="10800000">
            <a:off x="4196200" y="4027075"/>
            <a:ext cx="386700" cy="473400"/>
          </a:xfrm>
          <a:prstGeom prst="straightConnector1">
            <a:avLst/>
          </a:prstGeom>
          <a:noFill/>
          <a:ln w="9525" cap="flat" cmpd="sng">
            <a:solidFill>
              <a:schemeClr val="dk2"/>
            </a:solidFill>
            <a:prstDash val="solid"/>
            <a:round/>
            <a:headEnd type="none" w="sm" len="sm"/>
            <a:tailEnd type="none" w="sm" len="sm"/>
          </a:ln>
        </p:spPr>
      </p:cxnSp>
      <p:sp>
        <p:nvSpPr>
          <p:cNvPr id="1879" name="Google Shape;1879;p104"/>
          <p:cNvSpPr/>
          <p:nvPr/>
        </p:nvSpPr>
        <p:spPr>
          <a:xfrm>
            <a:off x="3796550" y="3827200"/>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880" name="Google Shape;1880;p104"/>
          <p:cNvSpPr/>
          <p:nvPr/>
        </p:nvSpPr>
        <p:spPr>
          <a:xfrm>
            <a:off x="3635775" y="4387950"/>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878" name="Google Shape;1878;p104"/>
          <p:cNvSpPr/>
          <p:nvPr/>
        </p:nvSpPr>
        <p:spPr>
          <a:xfrm>
            <a:off x="4582900" y="4300675"/>
            <a:ext cx="399600" cy="399600"/>
          </a:xfrm>
          <a:prstGeom prst="ellipse">
            <a:avLst/>
          </a:pr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881" name="Google Shape;1881;p104"/>
          <p:cNvCxnSpPr>
            <a:stCxn id="1878" idx="2"/>
            <a:endCxn id="1880" idx="6"/>
          </p:cNvCxnSpPr>
          <p:nvPr/>
        </p:nvCxnSpPr>
        <p:spPr>
          <a:xfrm flipH="1">
            <a:off x="4035400" y="4500475"/>
            <a:ext cx="547500" cy="87300"/>
          </a:xfrm>
          <a:prstGeom prst="straightConnector1">
            <a:avLst/>
          </a:prstGeom>
          <a:noFill/>
          <a:ln w="9525" cap="flat" cmpd="sng">
            <a:solidFill>
              <a:schemeClr val="dk2"/>
            </a:solidFill>
            <a:prstDash val="solid"/>
            <a:round/>
            <a:headEnd type="none" w="sm" len="sm"/>
            <a:tailEnd type="none" w="sm" len="sm"/>
          </a:ln>
        </p:spPr>
      </p:cxnSp>
      <p:sp>
        <p:nvSpPr>
          <p:cNvPr id="1882" name="Google Shape;1882;p104"/>
          <p:cNvSpPr/>
          <p:nvPr/>
        </p:nvSpPr>
        <p:spPr>
          <a:xfrm>
            <a:off x="4744000" y="3637425"/>
            <a:ext cx="399600" cy="399600"/>
          </a:xfrm>
          <a:prstGeom prst="ellipse">
            <a:avLst/>
          </a:pr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cxnSp>
        <p:nvCxnSpPr>
          <p:cNvPr id="1883" name="Google Shape;1883;p104"/>
          <p:cNvCxnSpPr>
            <a:stCxn id="1882" idx="2"/>
            <a:endCxn id="1879" idx="7"/>
          </p:cNvCxnSpPr>
          <p:nvPr/>
        </p:nvCxnSpPr>
        <p:spPr>
          <a:xfrm flipH="1">
            <a:off x="4137700" y="3837225"/>
            <a:ext cx="606300" cy="486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highlight>
                  <a:srgbClr val="D9EAD3"/>
                </a:highlight>
              </a:rPr>
              <a:t>Adjacency List</a:t>
            </a:r>
            <a:r>
              <a:rPr lang="en"/>
              <a:t> (Undirected Graph)</a:t>
            </a:r>
            <a:endParaRPr/>
          </a:p>
          <a:p>
            <a:pPr marL="0" lvl="0" indent="0" algn="l" rtl="0">
              <a:lnSpc>
                <a:spcPct val="100000"/>
              </a:lnSpc>
              <a:spcBef>
                <a:spcPts val="0"/>
              </a:spcBef>
              <a:spcAft>
                <a:spcPts val="0"/>
              </a:spcAft>
              <a:buSzPct val="111111"/>
              <a:buNone/>
            </a:pPr>
            <a:endParaRPr/>
          </a:p>
        </p:txBody>
      </p:sp>
      <p:sp>
        <p:nvSpPr>
          <p:cNvPr id="207" name="Google Shape;207;p11"/>
          <p:cNvSpPr/>
          <p:nvPr/>
        </p:nvSpPr>
        <p:spPr>
          <a:xfrm>
            <a:off x="552000"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08" name="Google Shape;208;p11"/>
          <p:cNvSpPr/>
          <p:nvPr/>
        </p:nvSpPr>
        <p:spPr>
          <a:xfrm>
            <a:off x="552000"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09" name="Google Shape;209;p11"/>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10" name="Google Shape;210;p11"/>
          <p:cNvCxnSpPr>
            <a:stCxn id="207" idx="6"/>
            <a:endCxn id="209"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211" name="Google Shape;211;p11"/>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12" name="Google Shape;212;p11"/>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213" name="Google Shape;213;p11"/>
          <p:cNvCxnSpPr>
            <a:stCxn id="207" idx="4"/>
            <a:endCxn id="208"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214" name="Google Shape;214;p11"/>
          <p:cNvCxnSpPr>
            <a:stCxn id="209" idx="3"/>
            <a:endCxn id="208"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215" name="Google Shape;215;p11"/>
          <p:cNvCxnSpPr>
            <a:stCxn id="211" idx="2"/>
            <a:endCxn id="208"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216" name="Google Shape;216;p11"/>
          <p:cNvCxnSpPr>
            <a:stCxn id="209" idx="4"/>
            <a:endCxn id="211"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217" name="Google Shape;217;p11"/>
          <p:cNvCxnSpPr>
            <a:stCxn id="212" idx="3"/>
            <a:endCxn id="211"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218" name="Google Shape;218;p11"/>
          <p:cNvCxnSpPr>
            <a:stCxn id="209" idx="6"/>
            <a:endCxn id="212"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219" name="Google Shape;219;p11"/>
          <p:cNvSpPr/>
          <p:nvPr/>
        </p:nvSpPr>
        <p:spPr>
          <a:xfrm>
            <a:off x="3271450" y="2497075"/>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20" name="Google Shape;220;p11"/>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221" name="Google Shape;221;p11"/>
          <p:cNvSpPr/>
          <p:nvPr/>
        </p:nvSpPr>
        <p:spPr>
          <a:xfrm>
            <a:off x="3271450" y="29504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22" name="Google Shape;222;p11"/>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223" name="Google Shape;223;p11"/>
          <p:cNvSpPr/>
          <p:nvPr/>
        </p:nvSpPr>
        <p:spPr>
          <a:xfrm>
            <a:off x="3271450" y="34038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24" name="Google Shape;224;p11"/>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225" name="Google Shape;225;p11"/>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26" name="Google Shape;226;p11"/>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227" name="Google Shape;227;p11"/>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28" name="Google Shape;228;p11"/>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229" name="Google Shape;229;p11"/>
          <p:cNvCxnSpPr>
            <a:stCxn id="219" idx="3"/>
            <a:endCxn id="230"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230" name="Google Shape;230;p11"/>
          <p:cNvSpPr/>
          <p:nvPr/>
        </p:nvSpPr>
        <p:spPr>
          <a:xfrm>
            <a:off x="4052310" y="2562017"/>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231" name="Google Shape;231;p11"/>
          <p:cNvSpPr/>
          <p:nvPr/>
        </p:nvSpPr>
        <p:spPr>
          <a:xfrm>
            <a:off x="4699343" y="2562029"/>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232" name="Google Shape;232;p11"/>
          <p:cNvCxnSpPr>
            <a:stCxn id="230" idx="3"/>
            <a:endCxn id="231"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33" name="Google Shape;233;p11"/>
          <p:cNvCxnSpPr>
            <a:stCxn id="221" idx="3"/>
            <a:endCxn id="234" idx="1"/>
          </p:cNvCxnSpPr>
          <p:nvPr/>
        </p:nvCxnSpPr>
        <p:spPr>
          <a:xfrm>
            <a:off x="3728650" y="3177097"/>
            <a:ext cx="323700" cy="0"/>
          </a:xfrm>
          <a:prstGeom prst="straightConnector1">
            <a:avLst/>
          </a:prstGeom>
          <a:noFill/>
          <a:ln w="19050" cap="flat" cmpd="sng">
            <a:solidFill>
              <a:srgbClr val="595959"/>
            </a:solidFill>
            <a:prstDash val="solid"/>
            <a:round/>
            <a:headEnd type="none" w="sm" len="sm"/>
            <a:tailEnd type="triangle" w="med" len="med"/>
          </a:ln>
        </p:spPr>
      </p:cxnSp>
      <p:sp>
        <p:nvSpPr>
          <p:cNvPr id="234" name="Google Shape;234;p11"/>
          <p:cNvSpPr/>
          <p:nvPr/>
        </p:nvSpPr>
        <p:spPr>
          <a:xfrm>
            <a:off x="4052360" y="30153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235" name="Google Shape;235;p11"/>
          <p:cNvSpPr/>
          <p:nvPr/>
        </p:nvSpPr>
        <p:spPr>
          <a:xfrm>
            <a:off x="4699393" y="30154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cxnSp>
        <p:nvCxnSpPr>
          <p:cNvPr id="236" name="Google Shape;236;p11"/>
          <p:cNvCxnSpPr>
            <a:stCxn id="234" idx="3"/>
            <a:endCxn id="235" idx="1"/>
          </p:cNvCxnSpPr>
          <p:nvPr/>
        </p:nvCxnSpPr>
        <p:spPr>
          <a:xfrm>
            <a:off x="43757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37" name="Google Shape;237;p11"/>
          <p:cNvCxnSpPr>
            <a:stCxn id="235" idx="3"/>
            <a:endCxn id="238" idx="1"/>
          </p:cNvCxnSpPr>
          <p:nvPr/>
        </p:nvCxnSpPr>
        <p:spPr>
          <a:xfrm>
            <a:off x="5022793" y="3177104"/>
            <a:ext cx="323700" cy="0"/>
          </a:xfrm>
          <a:prstGeom prst="straightConnector1">
            <a:avLst/>
          </a:prstGeom>
          <a:noFill/>
          <a:ln w="19050" cap="flat" cmpd="sng">
            <a:solidFill>
              <a:srgbClr val="595959"/>
            </a:solidFill>
            <a:prstDash val="solid"/>
            <a:round/>
            <a:headEnd type="none" w="sm" len="sm"/>
            <a:tailEnd type="triangle" w="med" len="med"/>
          </a:ln>
        </p:spPr>
      </p:cxnSp>
      <p:sp>
        <p:nvSpPr>
          <p:cNvPr id="238" name="Google Shape;238;p11"/>
          <p:cNvSpPr/>
          <p:nvPr/>
        </p:nvSpPr>
        <p:spPr>
          <a:xfrm>
            <a:off x="5346560" y="30153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239" name="Google Shape;239;p11"/>
          <p:cNvSpPr/>
          <p:nvPr/>
        </p:nvSpPr>
        <p:spPr>
          <a:xfrm>
            <a:off x="5993593" y="30154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240" name="Google Shape;240;p11"/>
          <p:cNvCxnSpPr>
            <a:stCxn id="238" idx="3"/>
            <a:endCxn id="239" idx="1"/>
          </p:cNvCxnSpPr>
          <p:nvPr/>
        </p:nvCxnSpPr>
        <p:spPr>
          <a:xfrm>
            <a:off x="56699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41" name="Google Shape;241;p11"/>
          <p:cNvCxnSpPr>
            <a:stCxn id="223" idx="3"/>
            <a:endCxn id="242"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242" name="Google Shape;242;p11"/>
          <p:cNvSpPr/>
          <p:nvPr/>
        </p:nvSpPr>
        <p:spPr>
          <a:xfrm>
            <a:off x="4052360" y="34687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243" name="Google Shape;243;p11"/>
          <p:cNvSpPr/>
          <p:nvPr/>
        </p:nvSpPr>
        <p:spPr>
          <a:xfrm>
            <a:off x="4699393" y="346877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244" name="Google Shape;244;p11"/>
          <p:cNvCxnSpPr>
            <a:stCxn id="242" idx="3"/>
            <a:endCxn id="243" idx="1"/>
          </p:cNvCxnSpPr>
          <p:nvPr/>
        </p:nvCxnSpPr>
        <p:spPr>
          <a:xfrm>
            <a:off x="4375760" y="363046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45" name="Google Shape;245;p11"/>
          <p:cNvCxnSpPr>
            <a:stCxn id="225" idx="3"/>
            <a:endCxn id="246"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246" name="Google Shape;246;p11"/>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247" name="Google Shape;247;p11"/>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248" name="Google Shape;248;p11"/>
          <p:cNvCxnSpPr>
            <a:stCxn id="246" idx="3"/>
            <a:endCxn id="247"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49" name="Google Shape;249;p11"/>
          <p:cNvCxnSpPr>
            <a:stCxn id="247" idx="3"/>
            <a:endCxn id="250" idx="1"/>
          </p:cNvCxnSpPr>
          <p:nvPr/>
        </p:nvCxnSpPr>
        <p:spPr>
          <a:xfrm>
            <a:off x="5022793" y="4083854"/>
            <a:ext cx="323700" cy="0"/>
          </a:xfrm>
          <a:prstGeom prst="straightConnector1">
            <a:avLst/>
          </a:prstGeom>
          <a:noFill/>
          <a:ln w="19050" cap="flat" cmpd="sng">
            <a:solidFill>
              <a:srgbClr val="595959"/>
            </a:solidFill>
            <a:prstDash val="solid"/>
            <a:round/>
            <a:headEnd type="none" w="sm" len="sm"/>
            <a:tailEnd type="triangle" w="med" len="med"/>
          </a:ln>
        </p:spPr>
      </p:cxnSp>
      <p:sp>
        <p:nvSpPr>
          <p:cNvPr id="250" name="Google Shape;250;p11"/>
          <p:cNvSpPr/>
          <p:nvPr/>
        </p:nvSpPr>
        <p:spPr>
          <a:xfrm>
            <a:off x="53465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cxnSp>
        <p:nvCxnSpPr>
          <p:cNvPr id="251" name="Google Shape;251;p11"/>
          <p:cNvCxnSpPr>
            <a:stCxn id="227" idx="3"/>
            <a:endCxn id="252"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252" name="Google Shape;252;p11"/>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253" name="Google Shape;253;p11"/>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254" name="Google Shape;254;p11"/>
          <p:cNvCxnSpPr>
            <a:stCxn id="252" idx="3"/>
            <a:endCxn id="253"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55" name="Google Shape;255;p11"/>
          <p:cNvCxnSpPr>
            <a:stCxn id="253" idx="3"/>
            <a:endCxn id="256" idx="1"/>
          </p:cNvCxnSpPr>
          <p:nvPr/>
        </p:nvCxnSpPr>
        <p:spPr>
          <a:xfrm>
            <a:off x="5022793" y="4537229"/>
            <a:ext cx="323700" cy="0"/>
          </a:xfrm>
          <a:prstGeom prst="straightConnector1">
            <a:avLst/>
          </a:prstGeom>
          <a:noFill/>
          <a:ln w="19050" cap="flat" cmpd="sng">
            <a:solidFill>
              <a:srgbClr val="595959"/>
            </a:solidFill>
            <a:prstDash val="solid"/>
            <a:round/>
            <a:headEnd type="none" w="sm" len="sm"/>
            <a:tailEnd type="triangle" w="med" len="med"/>
          </a:ln>
        </p:spPr>
      </p:cxnSp>
      <p:sp>
        <p:nvSpPr>
          <p:cNvPr id="256" name="Google Shape;256;p11"/>
          <p:cNvSpPr/>
          <p:nvPr/>
        </p:nvSpPr>
        <p:spPr>
          <a:xfrm>
            <a:off x="53465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257" name="Google Shape;257;p11"/>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258" name="Google Shape;258;p11"/>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105"/>
          <p:cNvSpPr/>
          <p:nvPr/>
        </p:nvSpPr>
        <p:spPr>
          <a:xfrm>
            <a:off x="947025" y="1577349"/>
            <a:ext cx="11664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889" name="Google Shape;1889;p105"/>
          <p:cNvSpPr/>
          <p:nvPr/>
        </p:nvSpPr>
        <p:spPr>
          <a:xfrm>
            <a:off x="2323850" y="1556818"/>
            <a:ext cx="12105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p:txBody>
      </p:sp>
      <p:sp>
        <p:nvSpPr>
          <p:cNvPr id="1890" name="Google Shape;1890;p105"/>
          <p:cNvSpPr/>
          <p:nvPr/>
        </p:nvSpPr>
        <p:spPr>
          <a:xfrm>
            <a:off x="3818355" y="1560243"/>
            <a:ext cx="11316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91" name="Google Shape;1891;p105"/>
          <p:cNvSpPr/>
          <p:nvPr/>
        </p:nvSpPr>
        <p:spPr>
          <a:xfrm>
            <a:off x="5184071"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892" name="Google Shape;1892;p105"/>
          <p:cNvSpPr/>
          <p:nvPr/>
        </p:nvSpPr>
        <p:spPr>
          <a:xfrm>
            <a:off x="6544965"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893" name="Google Shape;1893;p105"/>
          <p:cNvSpPr/>
          <p:nvPr/>
        </p:nvSpPr>
        <p:spPr>
          <a:xfrm>
            <a:off x="2932000" y="390107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894" name="Google Shape;1894;p105"/>
          <p:cNvCxnSpPr>
            <a:stCxn id="1893" idx="7"/>
          </p:cNvCxnSpPr>
          <p:nvPr/>
        </p:nvCxnSpPr>
        <p:spPr>
          <a:xfrm rot="10800000" flipH="1">
            <a:off x="3273080" y="3901095"/>
            <a:ext cx="606000" cy="58500"/>
          </a:xfrm>
          <a:prstGeom prst="straightConnector1">
            <a:avLst/>
          </a:prstGeom>
          <a:noFill/>
          <a:ln w="9525" cap="flat" cmpd="sng">
            <a:solidFill>
              <a:schemeClr val="dk2"/>
            </a:solidFill>
            <a:prstDash val="solid"/>
            <a:round/>
            <a:headEnd type="none" w="sm" len="sm"/>
            <a:tailEnd type="none" w="sm" len="sm"/>
          </a:ln>
        </p:spPr>
      </p:cxnSp>
      <p:cxnSp>
        <p:nvCxnSpPr>
          <p:cNvPr id="1895" name="Google Shape;1895;p105"/>
          <p:cNvCxnSpPr>
            <a:stCxn id="1893" idx="5"/>
          </p:cNvCxnSpPr>
          <p:nvPr/>
        </p:nvCxnSpPr>
        <p:spPr>
          <a:xfrm>
            <a:off x="3273080" y="4242155"/>
            <a:ext cx="362700" cy="310500"/>
          </a:xfrm>
          <a:prstGeom prst="straightConnector1">
            <a:avLst/>
          </a:prstGeom>
          <a:noFill/>
          <a:ln w="9525" cap="flat" cmpd="sng">
            <a:solidFill>
              <a:schemeClr val="dk2"/>
            </a:solidFill>
            <a:prstDash val="solid"/>
            <a:round/>
            <a:headEnd type="none" w="sm" len="sm"/>
            <a:tailEnd type="none" w="sm" len="sm"/>
          </a:ln>
        </p:spPr>
      </p:cxnSp>
      <p:cxnSp>
        <p:nvCxnSpPr>
          <p:cNvPr id="1896" name="Google Shape;1896;p105"/>
          <p:cNvCxnSpPr>
            <a:stCxn id="1897" idx="2"/>
            <a:endCxn id="1898" idx="6"/>
          </p:cNvCxnSpPr>
          <p:nvPr/>
        </p:nvCxnSpPr>
        <p:spPr>
          <a:xfrm rot="10800000">
            <a:off x="4196200" y="4027075"/>
            <a:ext cx="386700" cy="473400"/>
          </a:xfrm>
          <a:prstGeom prst="straightConnector1">
            <a:avLst/>
          </a:prstGeom>
          <a:noFill/>
          <a:ln w="9525" cap="flat" cmpd="sng">
            <a:solidFill>
              <a:schemeClr val="dk2"/>
            </a:solidFill>
            <a:prstDash val="solid"/>
            <a:round/>
            <a:headEnd type="none" w="sm" len="sm"/>
            <a:tailEnd type="none" w="sm" len="sm"/>
          </a:ln>
        </p:spPr>
      </p:cxnSp>
      <p:sp>
        <p:nvSpPr>
          <p:cNvPr id="1898" name="Google Shape;1898;p105"/>
          <p:cNvSpPr/>
          <p:nvPr/>
        </p:nvSpPr>
        <p:spPr>
          <a:xfrm>
            <a:off x="3796550" y="3827200"/>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899" name="Google Shape;1899;p105"/>
          <p:cNvSpPr/>
          <p:nvPr/>
        </p:nvSpPr>
        <p:spPr>
          <a:xfrm>
            <a:off x="3635775" y="4387950"/>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897" name="Google Shape;1897;p105"/>
          <p:cNvSpPr/>
          <p:nvPr/>
        </p:nvSpPr>
        <p:spPr>
          <a:xfrm>
            <a:off x="4582900" y="430067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900" name="Google Shape;1900;p105"/>
          <p:cNvCxnSpPr>
            <a:stCxn id="1897" idx="2"/>
            <a:endCxn id="1899" idx="6"/>
          </p:cNvCxnSpPr>
          <p:nvPr/>
        </p:nvCxnSpPr>
        <p:spPr>
          <a:xfrm flipH="1">
            <a:off x="4035400" y="4500475"/>
            <a:ext cx="547500" cy="87300"/>
          </a:xfrm>
          <a:prstGeom prst="straightConnector1">
            <a:avLst/>
          </a:prstGeom>
          <a:noFill/>
          <a:ln w="9525" cap="flat" cmpd="sng">
            <a:solidFill>
              <a:schemeClr val="dk2"/>
            </a:solidFill>
            <a:prstDash val="solid"/>
            <a:round/>
            <a:headEnd type="none" w="sm" len="sm"/>
            <a:tailEnd type="none" w="sm" len="sm"/>
          </a:ln>
        </p:spPr>
      </p:cxnSp>
      <p:sp>
        <p:nvSpPr>
          <p:cNvPr id="1901" name="Google Shape;1901;p105"/>
          <p:cNvSpPr/>
          <p:nvPr/>
        </p:nvSpPr>
        <p:spPr>
          <a:xfrm>
            <a:off x="4744000" y="363742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cxnSp>
        <p:nvCxnSpPr>
          <p:cNvPr id="1902" name="Google Shape;1902;p105"/>
          <p:cNvCxnSpPr>
            <a:stCxn id="1901" idx="2"/>
            <a:endCxn id="1898" idx="7"/>
          </p:cNvCxnSpPr>
          <p:nvPr/>
        </p:nvCxnSpPr>
        <p:spPr>
          <a:xfrm flipH="1">
            <a:off x="4137700" y="3837225"/>
            <a:ext cx="606300" cy="48600"/>
          </a:xfrm>
          <a:prstGeom prst="straightConnector1">
            <a:avLst/>
          </a:prstGeom>
          <a:noFill/>
          <a:ln w="9525" cap="flat" cmpd="sng">
            <a:solidFill>
              <a:schemeClr val="dk2"/>
            </a:solidFill>
            <a:prstDash val="solid"/>
            <a:round/>
            <a:headEnd type="none" w="sm" len="sm"/>
            <a:tailEnd type="none" w="sm" len="sm"/>
          </a:ln>
        </p:spPr>
      </p:cxnSp>
      <p:sp>
        <p:nvSpPr>
          <p:cNvPr id="1903" name="Google Shape;1903;p105"/>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Consistent example</a:t>
            </a:r>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907"/>
        <p:cNvGrpSpPr/>
        <p:nvPr/>
      </p:nvGrpSpPr>
      <p:grpSpPr>
        <a:xfrm>
          <a:off x="0" y="0"/>
          <a:ext cx="0" cy="0"/>
          <a:chOff x="0" y="0"/>
          <a:chExt cx="0" cy="0"/>
        </a:xfrm>
      </p:grpSpPr>
      <p:sp>
        <p:nvSpPr>
          <p:cNvPr id="1908" name="Google Shape;1908;p106"/>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Inconsistent example</a:t>
            </a:r>
            <a:endParaRPr/>
          </a:p>
        </p:txBody>
      </p:sp>
      <p:sp>
        <p:nvSpPr>
          <p:cNvPr id="1909" name="Google Shape;1909;p106"/>
          <p:cNvSpPr/>
          <p:nvPr/>
        </p:nvSpPr>
        <p:spPr>
          <a:xfrm>
            <a:off x="947025" y="1577349"/>
            <a:ext cx="11664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910" name="Google Shape;1910;p106"/>
          <p:cNvSpPr/>
          <p:nvPr/>
        </p:nvSpPr>
        <p:spPr>
          <a:xfrm>
            <a:off x="2323850" y="1556818"/>
            <a:ext cx="12105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p:txBody>
      </p:sp>
      <p:sp>
        <p:nvSpPr>
          <p:cNvPr id="1911" name="Google Shape;1911;p106"/>
          <p:cNvSpPr/>
          <p:nvPr/>
        </p:nvSpPr>
        <p:spPr>
          <a:xfrm>
            <a:off x="3818355" y="1560243"/>
            <a:ext cx="11316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912" name="Google Shape;1912;p106"/>
          <p:cNvSpPr/>
          <p:nvPr/>
        </p:nvSpPr>
        <p:spPr>
          <a:xfrm>
            <a:off x="5184071"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0000"/>
                </a:solidFill>
                <a:latin typeface="Arial"/>
                <a:ea typeface="Arial"/>
                <a:cs typeface="Arial"/>
                <a:sym typeface="Arial"/>
              </a:rPr>
              <a:t>Bob</a:t>
            </a:r>
            <a:endParaRPr sz="14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913" name="Google Shape;1913;p106"/>
          <p:cNvSpPr/>
          <p:nvPr/>
        </p:nvSpPr>
        <p:spPr>
          <a:xfrm>
            <a:off x="6544965" y="15089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914" name="Google Shape;1914;p106"/>
          <p:cNvSpPr/>
          <p:nvPr/>
        </p:nvSpPr>
        <p:spPr>
          <a:xfrm>
            <a:off x="2932000" y="390107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915" name="Google Shape;1915;p106"/>
          <p:cNvCxnSpPr>
            <a:stCxn id="1914" idx="7"/>
          </p:cNvCxnSpPr>
          <p:nvPr/>
        </p:nvCxnSpPr>
        <p:spPr>
          <a:xfrm rot="10800000" flipH="1">
            <a:off x="3273080" y="3901095"/>
            <a:ext cx="606000" cy="58500"/>
          </a:xfrm>
          <a:prstGeom prst="straightConnector1">
            <a:avLst/>
          </a:prstGeom>
          <a:noFill/>
          <a:ln w="9525" cap="flat" cmpd="sng">
            <a:solidFill>
              <a:schemeClr val="dk2"/>
            </a:solidFill>
            <a:prstDash val="solid"/>
            <a:round/>
            <a:headEnd type="none" w="sm" len="sm"/>
            <a:tailEnd type="none" w="sm" len="sm"/>
          </a:ln>
        </p:spPr>
      </p:cxnSp>
      <p:cxnSp>
        <p:nvCxnSpPr>
          <p:cNvPr id="1916" name="Google Shape;1916;p106"/>
          <p:cNvCxnSpPr>
            <a:stCxn id="1914" idx="5"/>
          </p:cNvCxnSpPr>
          <p:nvPr/>
        </p:nvCxnSpPr>
        <p:spPr>
          <a:xfrm>
            <a:off x="3273080" y="4242155"/>
            <a:ext cx="362700" cy="310500"/>
          </a:xfrm>
          <a:prstGeom prst="straightConnector1">
            <a:avLst/>
          </a:prstGeom>
          <a:noFill/>
          <a:ln w="9525" cap="flat" cmpd="sng">
            <a:solidFill>
              <a:schemeClr val="dk2"/>
            </a:solidFill>
            <a:prstDash val="solid"/>
            <a:round/>
            <a:headEnd type="none" w="sm" len="sm"/>
            <a:tailEnd type="none" w="sm" len="sm"/>
          </a:ln>
        </p:spPr>
      </p:cxnSp>
      <p:cxnSp>
        <p:nvCxnSpPr>
          <p:cNvPr id="1917" name="Google Shape;1917;p106"/>
          <p:cNvCxnSpPr>
            <a:stCxn id="1918" idx="0"/>
            <a:endCxn id="1919" idx="4"/>
          </p:cNvCxnSpPr>
          <p:nvPr/>
        </p:nvCxnSpPr>
        <p:spPr>
          <a:xfrm rot="10800000" flipH="1">
            <a:off x="4782700" y="4036975"/>
            <a:ext cx="161100" cy="263700"/>
          </a:xfrm>
          <a:prstGeom prst="straightConnector1">
            <a:avLst/>
          </a:prstGeom>
          <a:noFill/>
          <a:ln w="19050" cap="flat" cmpd="sng">
            <a:solidFill>
              <a:srgbClr val="FF0000"/>
            </a:solidFill>
            <a:prstDash val="solid"/>
            <a:round/>
            <a:headEnd type="none" w="sm" len="sm"/>
            <a:tailEnd type="none" w="sm" len="sm"/>
          </a:ln>
        </p:spPr>
      </p:cxnSp>
      <p:sp>
        <p:nvSpPr>
          <p:cNvPr id="1920" name="Google Shape;1920;p106"/>
          <p:cNvSpPr/>
          <p:nvPr/>
        </p:nvSpPr>
        <p:spPr>
          <a:xfrm>
            <a:off x="3796550" y="3827200"/>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921" name="Google Shape;1921;p106"/>
          <p:cNvSpPr/>
          <p:nvPr/>
        </p:nvSpPr>
        <p:spPr>
          <a:xfrm>
            <a:off x="3635775" y="4387950"/>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918" name="Google Shape;1918;p106"/>
          <p:cNvSpPr/>
          <p:nvPr/>
        </p:nvSpPr>
        <p:spPr>
          <a:xfrm>
            <a:off x="4582900" y="430067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922" name="Google Shape;1922;p106"/>
          <p:cNvCxnSpPr>
            <a:stCxn id="1918" idx="2"/>
            <a:endCxn id="1921" idx="6"/>
          </p:cNvCxnSpPr>
          <p:nvPr/>
        </p:nvCxnSpPr>
        <p:spPr>
          <a:xfrm flipH="1">
            <a:off x="4035400" y="4500475"/>
            <a:ext cx="547500" cy="87300"/>
          </a:xfrm>
          <a:prstGeom prst="straightConnector1">
            <a:avLst/>
          </a:prstGeom>
          <a:noFill/>
          <a:ln w="9525" cap="flat" cmpd="sng">
            <a:solidFill>
              <a:schemeClr val="dk2"/>
            </a:solidFill>
            <a:prstDash val="solid"/>
            <a:round/>
            <a:headEnd type="none" w="sm" len="sm"/>
            <a:tailEnd type="none" w="sm" len="sm"/>
          </a:ln>
        </p:spPr>
      </p:cxnSp>
      <p:sp>
        <p:nvSpPr>
          <p:cNvPr id="1919" name="Google Shape;1919;p106"/>
          <p:cNvSpPr/>
          <p:nvPr/>
        </p:nvSpPr>
        <p:spPr>
          <a:xfrm>
            <a:off x="4744000" y="363742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cxnSp>
        <p:nvCxnSpPr>
          <p:cNvPr id="1923" name="Google Shape;1923;p106"/>
          <p:cNvCxnSpPr>
            <a:stCxn id="1919" idx="2"/>
            <a:endCxn id="1920" idx="7"/>
          </p:cNvCxnSpPr>
          <p:nvPr/>
        </p:nvCxnSpPr>
        <p:spPr>
          <a:xfrm flipH="1">
            <a:off x="4137700" y="3837225"/>
            <a:ext cx="606300" cy="486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927"/>
        <p:cNvGrpSpPr/>
        <p:nvPr/>
      </p:nvGrpSpPr>
      <p:grpSpPr>
        <a:xfrm>
          <a:off x="0" y="0"/>
          <a:ext cx="0" cy="0"/>
          <a:chOff x="0" y="0"/>
          <a:chExt cx="0" cy="0"/>
        </a:xfrm>
      </p:grpSpPr>
      <p:sp>
        <p:nvSpPr>
          <p:cNvPr id="1928" name="Google Shape;1928;p107"/>
          <p:cNvSpPr txBox="1">
            <a:spLocks noGrp="1"/>
          </p:cNvSpPr>
          <p:nvPr>
            <p:ph type="title"/>
          </p:nvPr>
        </p:nvSpPr>
        <p:spPr>
          <a:xfrm>
            <a:off x="857250" y="457200"/>
            <a:ext cx="69303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a:t>
            </a:r>
            <a:endParaRPr/>
          </a:p>
        </p:txBody>
      </p:sp>
      <p:sp>
        <p:nvSpPr>
          <p:cNvPr id="1929" name="Google Shape;1929;p107"/>
          <p:cNvSpPr txBox="1">
            <a:spLocks noGrp="1"/>
          </p:cNvSpPr>
          <p:nvPr>
            <p:ph type="body" idx="1"/>
          </p:nvPr>
        </p:nvSpPr>
        <p:spPr>
          <a:xfrm>
            <a:off x="781050" y="1543050"/>
            <a:ext cx="7603200" cy="22365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0"/>
              </a:spcAft>
              <a:buSzPts val="1100"/>
              <a:buNone/>
            </a:pPr>
            <a:r>
              <a:rPr lang="en"/>
              <a:t>Is there </a:t>
            </a:r>
            <a:r>
              <a:rPr lang="en" b="1"/>
              <a:t>more than one way to assign students to good/bad?</a:t>
            </a:r>
            <a:endParaRPr b="1"/>
          </a:p>
          <a:p>
            <a:pPr marL="0" lvl="0" indent="0" algn="l" rtl="0">
              <a:lnSpc>
                <a:spcPct val="115000"/>
              </a:lnSpc>
              <a:spcBef>
                <a:spcPts val="1200"/>
              </a:spcBef>
              <a:spcAft>
                <a:spcPts val="0"/>
              </a:spcAft>
              <a:buSzPts val="1100"/>
              <a:buNone/>
            </a:pPr>
            <a:endParaRPr/>
          </a:p>
          <a:p>
            <a:pPr marL="0" lvl="0" indent="0" algn="l" rtl="0">
              <a:lnSpc>
                <a:spcPct val="115000"/>
              </a:lnSpc>
              <a:spcBef>
                <a:spcPts val="1200"/>
              </a:spcBef>
              <a:spcAft>
                <a:spcPts val="1200"/>
              </a:spcAft>
              <a:buSzPts val="1100"/>
              <a:buNone/>
            </a:pPr>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08"/>
          <p:cNvSpPr txBox="1">
            <a:spLocks noGrp="1"/>
          </p:cNvSpPr>
          <p:nvPr>
            <p:ph type="title"/>
          </p:nvPr>
        </p:nvSpPr>
        <p:spPr>
          <a:xfrm>
            <a:off x="857250" y="457200"/>
            <a:ext cx="62760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a:t>
            </a:r>
            <a:endParaRPr/>
          </a:p>
        </p:txBody>
      </p:sp>
      <p:sp>
        <p:nvSpPr>
          <p:cNvPr id="1935" name="Google Shape;1935;p108"/>
          <p:cNvSpPr txBox="1">
            <a:spLocks noGrp="1"/>
          </p:cNvSpPr>
          <p:nvPr>
            <p:ph type="body" idx="1"/>
          </p:nvPr>
        </p:nvSpPr>
        <p:spPr>
          <a:xfrm>
            <a:off x="781050" y="1543050"/>
            <a:ext cx="7603200" cy="26274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0"/>
              </a:spcAft>
              <a:buSzPts val="1100"/>
              <a:buNone/>
            </a:pPr>
            <a:r>
              <a:rPr lang="en"/>
              <a:t>Is there </a:t>
            </a:r>
            <a:r>
              <a:rPr lang="en" b="1"/>
              <a:t>more than one way to assign students to good/bad?</a:t>
            </a:r>
            <a:endParaRPr b="1"/>
          </a:p>
          <a:p>
            <a:pPr marL="0" lvl="0" indent="0" algn="l" rtl="0">
              <a:lnSpc>
                <a:spcPct val="115000"/>
              </a:lnSpc>
              <a:spcBef>
                <a:spcPts val="1200"/>
              </a:spcBef>
              <a:spcAft>
                <a:spcPts val="0"/>
              </a:spcAft>
              <a:buSzPts val="1100"/>
              <a:buNone/>
            </a:pPr>
            <a:r>
              <a:rPr lang="en"/>
              <a:t>Connected graphs: No, only one way (i.e. sufficient). We use this info:</a:t>
            </a:r>
            <a:endParaRPr/>
          </a:p>
          <a:p>
            <a:pPr marL="0" lvl="0" indent="457200" algn="l" rtl="0">
              <a:lnSpc>
                <a:spcPct val="115000"/>
              </a:lnSpc>
              <a:spcBef>
                <a:spcPts val="1200"/>
              </a:spcBef>
              <a:spcAft>
                <a:spcPts val="0"/>
              </a:spcAft>
              <a:buSzPts val="1100"/>
              <a:buNone/>
            </a:pPr>
            <a:r>
              <a:rPr lang="en"/>
              <a:t>“</a:t>
            </a:r>
            <a:r>
              <a:rPr lang="en" sz="1600" i="1"/>
              <a:t>there are more good students than bad students.”</a:t>
            </a:r>
            <a:endParaRPr sz="1600" i="1"/>
          </a:p>
          <a:p>
            <a:pPr marL="0" lvl="0" indent="0" algn="l" rtl="0">
              <a:lnSpc>
                <a:spcPct val="115000"/>
              </a:lnSpc>
              <a:spcBef>
                <a:spcPts val="1200"/>
              </a:spcBef>
              <a:spcAft>
                <a:spcPts val="1200"/>
              </a:spcAft>
              <a:buSzPts val="1100"/>
              <a:buNone/>
            </a:pPr>
            <a:r>
              <a:rPr lang="en" sz="1400" b="1"/>
              <a:t>→ </a:t>
            </a:r>
            <a:r>
              <a:rPr lang="en" sz="1400"/>
              <a:t>Color with more nodes: represents “good”</a:t>
            </a:r>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0" name="Google Shape;1940;p109"/>
          <p:cNvSpPr txBox="1">
            <a:spLocks noGrp="1"/>
          </p:cNvSpPr>
          <p:nvPr>
            <p:ph type="title"/>
          </p:nvPr>
        </p:nvSpPr>
        <p:spPr>
          <a:xfrm>
            <a:off x="857250" y="457200"/>
            <a:ext cx="59163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a:t>
            </a:r>
            <a:endParaRPr/>
          </a:p>
        </p:txBody>
      </p:sp>
      <p:sp>
        <p:nvSpPr>
          <p:cNvPr id="1941" name="Google Shape;1941;p109"/>
          <p:cNvSpPr txBox="1">
            <a:spLocks noGrp="1"/>
          </p:cNvSpPr>
          <p:nvPr>
            <p:ph type="body" idx="1"/>
          </p:nvPr>
        </p:nvSpPr>
        <p:spPr>
          <a:xfrm>
            <a:off x="781050" y="1543050"/>
            <a:ext cx="7603200" cy="26274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0"/>
              </a:spcAft>
              <a:buSzPts val="1100"/>
              <a:buNone/>
            </a:pPr>
            <a:r>
              <a:rPr lang="en"/>
              <a:t>Is there </a:t>
            </a:r>
            <a:r>
              <a:rPr lang="en" b="1"/>
              <a:t>more than one way to assign students to good/bad?</a:t>
            </a:r>
            <a:endParaRPr b="1"/>
          </a:p>
          <a:p>
            <a:pPr marL="0" lvl="0" indent="0" algn="l" rtl="0">
              <a:lnSpc>
                <a:spcPct val="115000"/>
              </a:lnSpc>
              <a:spcBef>
                <a:spcPts val="1200"/>
              </a:spcBef>
              <a:spcAft>
                <a:spcPts val="1200"/>
              </a:spcAft>
              <a:buSzPts val="1100"/>
              <a:buNone/>
            </a:pPr>
            <a:r>
              <a:rPr lang="en"/>
              <a:t>What if we have multiple connected components?</a:t>
            </a:r>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945"/>
        <p:cNvGrpSpPr/>
        <p:nvPr/>
      </p:nvGrpSpPr>
      <p:grpSpPr>
        <a:xfrm>
          <a:off x="0" y="0"/>
          <a:ext cx="0" cy="0"/>
          <a:chOff x="0" y="0"/>
          <a:chExt cx="0" cy="0"/>
        </a:xfrm>
      </p:grpSpPr>
      <p:sp>
        <p:nvSpPr>
          <p:cNvPr id="1946" name="Google Shape;1946;p110"/>
          <p:cNvSpPr txBox="1">
            <a:spLocks noGrp="1"/>
          </p:cNvSpPr>
          <p:nvPr>
            <p:ph type="title"/>
          </p:nvPr>
        </p:nvSpPr>
        <p:spPr>
          <a:xfrm>
            <a:off x="857250" y="457200"/>
            <a:ext cx="64560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a:t>
            </a:r>
            <a:endParaRPr/>
          </a:p>
        </p:txBody>
      </p:sp>
      <p:sp>
        <p:nvSpPr>
          <p:cNvPr id="1947" name="Google Shape;1947;p110"/>
          <p:cNvSpPr txBox="1">
            <a:spLocks noGrp="1"/>
          </p:cNvSpPr>
          <p:nvPr>
            <p:ph type="body" idx="1"/>
          </p:nvPr>
        </p:nvSpPr>
        <p:spPr>
          <a:xfrm>
            <a:off x="781050" y="1543050"/>
            <a:ext cx="7603200" cy="24276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0"/>
              </a:spcAft>
              <a:buSzPts val="1100"/>
              <a:buNone/>
            </a:pPr>
            <a:r>
              <a:rPr lang="en"/>
              <a:t>Is there </a:t>
            </a:r>
            <a:r>
              <a:rPr lang="en" b="1"/>
              <a:t>more than one way to assign students to good/bad?</a:t>
            </a:r>
            <a:endParaRPr b="1"/>
          </a:p>
          <a:p>
            <a:pPr marL="0" lvl="0" indent="0" algn="l" rtl="0">
              <a:lnSpc>
                <a:spcPct val="115000"/>
              </a:lnSpc>
              <a:spcBef>
                <a:spcPts val="1200"/>
              </a:spcBef>
              <a:spcAft>
                <a:spcPts val="0"/>
              </a:spcAft>
              <a:buSzPts val="1100"/>
              <a:buNone/>
            </a:pPr>
            <a:r>
              <a:rPr lang="en"/>
              <a:t>What if we have multiple connected components?</a:t>
            </a:r>
            <a:endParaRPr/>
          </a:p>
          <a:p>
            <a:pPr marL="0" lvl="0" indent="0" algn="l" rtl="0">
              <a:lnSpc>
                <a:spcPct val="115000"/>
              </a:lnSpc>
              <a:spcBef>
                <a:spcPts val="1200"/>
              </a:spcBef>
              <a:spcAft>
                <a:spcPts val="1200"/>
              </a:spcAft>
              <a:buSzPts val="1100"/>
              <a:buNone/>
            </a:pPr>
            <a:endParaRPr/>
          </a:p>
        </p:txBody>
      </p:sp>
      <p:sp>
        <p:nvSpPr>
          <p:cNvPr id="1948" name="Google Shape;1948;p110"/>
          <p:cNvSpPr/>
          <p:nvPr/>
        </p:nvSpPr>
        <p:spPr>
          <a:xfrm>
            <a:off x="981800" y="2602574"/>
            <a:ext cx="1166400" cy="1498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p:txBody>
      </p:sp>
      <p:sp>
        <p:nvSpPr>
          <p:cNvPr id="1949" name="Google Shape;1949;p110"/>
          <p:cNvSpPr/>
          <p:nvPr/>
        </p:nvSpPr>
        <p:spPr>
          <a:xfrm>
            <a:off x="3853130" y="2585468"/>
            <a:ext cx="1131600" cy="1498200"/>
          </a:xfrm>
          <a:prstGeom prst="flowChartAlternateProcess">
            <a:avLst/>
          </a:prstGeom>
          <a:solidFill>
            <a:schemeClr val="lt2"/>
          </a:solidFill>
          <a:ln w="9525" cap="flat" cmpd="sng">
            <a:solidFill>
              <a:schemeClr val="dk2"/>
            </a:solidFill>
            <a:prstDash val="dashDot"/>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Eliot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Charlie</a:t>
            </a:r>
            <a:endParaRPr sz="1400" b="0" i="0" u="none" strike="noStrike" cap="none">
              <a:solidFill>
                <a:srgbClr val="000000"/>
              </a:solidFill>
              <a:latin typeface="Arial"/>
              <a:ea typeface="Arial"/>
              <a:cs typeface="Arial"/>
              <a:sym typeface="Arial"/>
            </a:endParaRPr>
          </a:p>
        </p:txBody>
      </p:sp>
      <p:sp>
        <p:nvSpPr>
          <p:cNvPr id="1950" name="Google Shape;1950;p110"/>
          <p:cNvSpPr/>
          <p:nvPr/>
        </p:nvSpPr>
        <p:spPr>
          <a:xfrm>
            <a:off x="2437253" y="2599125"/>
            <a:ext cx="1126800" cy="1505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Demon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1951" name="Google Shape;1951;p110"/>
          <p:cNvSpPr/>
          <p:nvPr/>
        </p:nvSpPr>
        <p:spPr>
          <a:xfrm>
            <a:off x="5960225" y="302342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952" name="Google Shape;1952;p110"/>
          <p:cNvCxnSpPr>
            <a:stCxn id="1951" idx="7"/>
            <a:endCxn id="1953" idx="2"/>
          </p:cNvCxnSpPr>
          <p:nvPr/>
        </p:nvCxnSpPr>
        <p:spPr>
          <a:xfrm rot="10800000" flipH="1">
            <a:off x="6301305" y="2949645"/>
            <a:ext cx="484500" cy="132300"/>
          </a:xfrm>
          <a:prstGeom prst="straightConnector1">
            <a:avLst/>
          </a:prstGeom>
          <a:noFill/>
          <a:ln w="9525" cap="flat" cmpd="sng">
            <a:solidFill>
              <a:schemeClr val="dk2"/>
            </a:solidFill>
            <a:prstDash val="solid"/>
            <a:round/>
            <a:headEnd type="none" w="sm" len="sm"/>
            <a:tailEnd type="none" w="sm" len="sm"/>
          </a:ln>
        </p:spPr>
      </p:cxnSp>
      <p:cxnSp>
        <p:nvCxnSpPr>
          <p:cNvPr id="1954" name="Google Shape;1954;p110"/>
          <p:cNvCxnSpPr>
            <a:stCxn id="1955" idx="2"/>
            <a:endCxn id="1953" idx="7"/>
          </p:cNvCxnSpPr>
          <p:nvPr/>
        </p:nvCxnSpPr>
        <p:spPr>
          <a:xfrm rot="10800000">
            <a:off x="7126625" y="2808200"/>
            <a:ext cx="484500" cy="244500"/>
          </a:xfrm>
          <a:prstGeom prst="straightConnector1">
            <a:avLst/>
          </a:prstGeom>
          <a:noFill/>
          <a:ln w="9525" cap="flat" cmpd="sng">
            <a:solidFill>
              <a:schemeClr val="dk2"/>
            </a:solidFill>
            <a:prstDash val="solid"/>
            <a:round/>
            <a:headEnd type="none" w="sm" len="sm"/>
            <a:tailEnd type="none" w="sm" len="sm"/>
          </a:ln>
        </p:spPr>
      </p:cxnSp>
      <p:sp>
        <p:nvSpPr>
          <p:cNvPr id="1953" name="Google Shape;1953;p110"/>
          <p:cNvSpPr/>
          <p:nvPr/>
        </p:nvSpPr>
        <p:spPr>
          <a:xfrm>
            <a:off x="6785675" y="2749725"/>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956" name="Google Shape;1956;p110"/>
          <p:cNvSpPr/>
          <p:nvPr/>
        </p:nvSpPr>
        <p:spPr>
          <a:xfrm>
            <a:off x="6511600" y="3815100"/>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957" name="Google Shape;1957;p110"/>
          <p:cNvSpPr/>
          <p:nvPr/>
        </p:nvSpPr>
        <p:spPr>
          <a:xfrm>
            <a:off x="7458725" y="3727825"/>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958" name="Google Shape;1958;p110"/>
          <p:cNvCxnSpPr>
            <a:stCxn id="1957" idx="2"/>
            <a:endCxn id="1956" idx="6"/>
          </p:cNvCxnSpPr>
          <p:nvPr/>
        </p:nvCxnSpPr>
        <p:spPr>
          <a:xfrm flipH="1">
            <a:off x="6911225" y="3927625"/>
            <a:ext cx="547500" cy="87300"/>
          </a:xfrm>
          <a:prstGeom prst="straightConnector1">
            <a:avLst/>
          </a:prstGeom>
          <a:noFill/>
          <a:ln w="9525" cap="flat" cmpd="sng">
            <a:solidFill>
              <a:schemeClr val="dk2"/>
            </a:solidFill>
            <a:prstDash val="solid"/>
            <a:round/>
            <a:headEnd type="none" w="sm" len="sm"/>
            <a:tailEnd type="none" w="sm" len="sm"/>
          </a:ln>
        </p:spPr>
      </p:cxnSp>
      <p:sp>
        <p:nvSpPr>
          <p:cNvPr id="1955" name="Google Shape;1955;p110"/>
          <p:cNvSpPr/>
          <p:nvPr/>
        </p:nvSpPr>
        <p:spPr>
          <a:xfrm>
            <a:off x="7611125" y="2852900"/>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959" name="Google Shape;1959;p110"/>
          <p:cNvSpPr/>
          <p:nvPr/>
        </p:nvSpPr>
        <p:spPr>
          <a:xfrm>
            <a:off x="6577100" y="4301975"/>
            <a:ext cx="399600" cy="3996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1960" name="Google Shape;1960;p110"/>
          <p:cNvSpPr/>
          <p:nvPr/>
        </p:nvSpPr>
        <p:spPr>
          <a:xfrm>
            <a:off x="7524225" y="4214700"/>
            <a:ext cx="399600" cy="399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cxnSp>
        <p:nvCxnSpPr>
          <p:cNvPr id="1961" name="Google Shape;1961;p110"/>
          <p:cNvCxnSpPr>
            <a:stCxn id="1960" idx="2"/>
            <a:endCxn id="1959" idx="6"/>
          </p:cNvCxnSpPr>
          <p:nvPr/>
        </p:nvCxnSpPr>
        <p:spPr>
          <a:xfrm flipH="1">
            <a:off x="6976725" y="4414500"/>
            <a:ext cx="547500" cy="87300"/>
          </a:xfrm>
          <a:prstGeom prst="straightConnector1">
            <a:avLst/>
          </a:prstGeom>
          <a:noFill/>
          <a:ln w="9525" cap="flat" cmpd="sng">
            <a:solidFill>
              <a:schemeClr val="dk2"/>
            </a:solidFill>
            <a:prstDash val="solid"/>
            <a:round/>
            <a:headEnd type="none" w="sm" len="sm"/>
            <a:tailEnd type="none" w="sm" len="sm"/>
          </a:ln>
        </p:spPr>
      </p:cxnSp>
      <p:sp>
        <p:nvSpPr>
          <p:cNvPr id="1962" name="Google Shape;1962;p110"/>
          <p:cNvSpPr/>
          <p:nvPr/>
        </p:nvSpPr>
        <p:spPr>
          <a:xfrm>
            <a:off x="6301300" y="3666475"/>
            <a:ext cx="1796400" cy="1120800"/>
          </a:xfrm>
          <a:prstGeom prst="roundRect">
            <a:avLst>
              <a:gd name="adj" fmla="val 16667"/>
            </a:avLst>
          </a:prstGeom>
          <a:noFill/>
          <a:ln w="9525" cap="flat" cmpd="sng">
            <a:solidFill>
              <a:schemeClr val="dk2"/>
            </a:solidFill>
            <a:prstDash val="dash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63" name="Google Shape;1963;p110"/>
          <p:cNvCxnSpPr>
            <a:endCxn id="1962" idx="1"/>
          </p:cNvCxnSpPr>
          <p:nvPr/>
        </p:nvCxnSpPr>
        <p:spPr>
          <a:xfrm>
            <a:off x="4995700" y="3961975"/>
            <a:ext cx="1305600" cy="264900"/>
          </a:xfrm>
          <a:prstGeom prst="straightConnector1">
            <a:avLst/>
          </a:prstGeom>
          <a:noFill/>
          <a:ln w="9525" cap="flat" cmpd="sng">
            <a:solidFill>
              <a:schemeClr val="dk2"/>
            </a:solidFill>
            <a:prstDash val="dashDot"/>
            <a:round/>
            <a:headEnd type="none" w="sm" len="sm"/>
            <a:tailEnd type="none" w="sm" len="sm"/>
          </a:ln>
        </p:spPr>
      </p:cxnSp>
      <p:sp>
        <p:nvSpPr>
          <p:cNvPr id="1964" name="Google Shape;1964;p110"/>
          <p:cNvSpPr txBox="1"/>
          <p:nvPr/>
        </p:nvSpPr>
        <p:spPr>
          <a:xfrm>
            <a:off x="6511600" y="4701575"/>
            <a:ext cx="2632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How to assign? We don’t know</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968"/>
        <p:cNvGrpSpPr/>
        <p:nvPr/>
      </p:nvGrpSpPr>
      <p:grpSpPr>
        <a:xfrm>
          <a:off x="0" y="0"/>
          <a:ext cx="0" cy="0"/>
          <a:chOff x="0" y="0"/>
          <a:chExt cx="0" cy="0"/>
        </a:xfrm>
      </p:grpSpPr>
      <p:sp>
        <p:nvSpPr>
          <p:cNvPr id="1969" name="Google Shape;1969;p111"/>
          <p:cNvSpPr txBox="1">
            <a:spLocks noGrp="1"/>
          </p:cNvSpPr>
          <p:nvPr>
            <p:ph type="title"/>
          </p:nvPr>
        </p:nvSpPr>
        <p:spPr>
          <a:xfrm>
            <a:off x="857250" y="457200"/>
            <a:ext cx="66195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6)</a:t>
            </a:r>
            <a:endParaRPr/>
          </a:p>
        </p:txBody>
      </p:sp>
      <p:sp>
        <p:nvSpPr>
          <p:cNvPr id="1970" name="Google Shape;1970;p111"/>
          <p:cNvSpPr txBox="1">
            <a:spLocks noGrp="1"/>
          </p:cNvSpPr>
          <p:nvPr>
            <p:ph type="body" idx="1"/>
          </p:nvPr>
        </p:nvSpPr>
        <p:spPr>
          <a:xfrm>
            <a:off x="781050" y="1543050"/>
            <a:ext cx="7603200" cy="22365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0"/>
              </a:spcAft>
              <a:buSzPts val="1100"/>
              <a:buNone/>
            </a:pPr>
            <a:r>
              <a:rPr lang="en"/>
              <a:t>Is there </a:t>
            </a:r>
            <a:r>
              <a:rPr lang="en" b="1"/>
              <a:t>more than one way to assign students to good/bad?</a:t>
            </a:r>
            <a:endParaRPr b="1"/>
          </a:p>
          <a:p>
            <a:pPr marL="0" lvl="0" indent="0" algn="l" rtl="0">
              <a:lnSpc>
                <a:spcPct val="115000"/>
              </a:lnSpc>
              <a:spcBef>
                <a:spcPts val="1200"/>
              </a:spcBef>
              <a:spcAft>
                <a:spcPts val="0"/>
              </a:spcAft>
              <a:buSzPts val="1100"/>
              <a:buNone/>
            </a:pPr>
            <a:r>
              <a:rPr lang="en">
                <a:solidFill>
                  <a:srgbClr val="FF0000"/>
                </a:solidFill>
              </a:rPr>
              <a:t>Sufficiency: depends on whether our graph is connected</a:t>
            </a:r>
            <a:endParaRPr>
              <a:solidFill>
                <a:srgbClr val="FF0000"/>
              </a:solidFill>
            </a:endParaRPr>
          </a:p>
          <a:p>
            <a:pPr marL="0" lvl="0" indent="0" algn="l" rtl="0">
              <a:lnSpc>
                <a:spcPct val="115000"/>
              </a:lnSpc>
              <a:spcBef>
                <a:spcPts val="1200"/>
              </a:spcBef>
              <a:spcAft>
                <a:spcPts val="1200"/>
              </a:spcAft>
              <a:buSzPts val="1100"/>
              <a:buNone/>
            </a:pPr>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974"/>
        <p:cNvGrpSpPr/>
        <p:nvPr/>
      </p:nvGrpSpPr>
      <p:grpSpPr>
        <a:xfrm>
          <a:off x="0" y="0"/>
          <a:ext cx="0" cy="0"/>
          <a:chOff x="0" y="0"/>
          <a:chExt cx="0" cy="0"/>
        </a:xfrm>
      </p:grpSpPr>
      <p:sp>
        <p:nvSpPr>
          <p:cNvPr id="1975" name="Google Shape;1975;p112"/>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Gone viral</a:t>
            </a:r>
            <a:endParaRPr/>
          </a:p>
        </p:txBody>
      </p:sp>
      <p:sp>
        <p:nvSpPr>
          <p:cNvPr id="1976" name="Google Shape;1976;p112"/>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100"/>
              </a:spcBef>
              <a:spcAft>
                <a:spcPts val="0"/>
              </a:spcAft>
              <a:buSzPts val="1100"/>
              <a:buNone/>
            </a:pPr>
            <a:r>
              <a:rPr lang="en" sz="1400">
                <a:solidFill>
                  <a:schemeClr val="dk1"/>
                </a:solidFill>
              </a:rPr>
              <a:t>There are n students in the National University of Singapore. Among them, there are n − 1 friendships. Note that friendship is a symmetric relation, but it is not necessarily transitive. Any two people in the National University of Singapore are either directly or indirectly friends. It was discovered today that two people were found to have the flu in the National University of Singapore. Every day, every person can meet with at most one friend. When these two people meet, if exactly one of them has the flu, it will be transmitted to the other.</a:t>
            </a:r>
            <a:endParaRPr sz="1400">
              <a:solidFill>
                <a:schemeClr val="dk1"/>
              </a:solidFill>
            </a:endParaRPr>
          </a:p>
          <a:p>
            <a:pPr marL="0" lvl="0" indent="0" algn="l" rtl="0">
              <a:lnSpc>
                <a:spcPct val="115000"/>
              </a:lnSpc>
              <a:spcBef>
                <a:spcPts val="1200"/>
              </a:spcBef>
              <a:spcAft>
                <a:spcPts val="0"/>
              </a:spcAft>
              <a:buSzPts val="1100"/>
              <a:buNone/>
            </a:pPr>
            <a:r>
              <a:rPr lang="en" sz="1400">
                <a:solidFill>
                  <a:schemeClr val="dk1"/>
                </a:solidFill>
              </a:rPr>
              <a:t>Give an O(n log</a:t>
            </a:r>
            <a:r>
              <a:rPr lang="en" sz="1400" baseline="30000">
                <a:solidFill>
                  <a:schemeClr val="dk1"/>
                </a:solidFill>
              </a:rPr>
              <a:t>2</a:t>
            </a:r>
            <a:r>
              <a:rPr lang="en" sz="1400">
                <a:solidFill>
                  <a:schemeClr val="dk1"/>
                </a:solidFill>
              </a:rPr>
              <a:t> n) algorithm to determine the minimum possible number of days before it is possible that everyone has the flu.		</a:t>
            </a:r>
            <a:endParaRPr sz="1400">
              <a:solidFill>
                <a:schemeClr val="dk1"/>
              </a:solidFill>
            </a:endParaRPr>
          </a:p>
          <a:p>
            <a:pPr marL="0" lvl="0" indent="0" algn="l" rtl="0">
              <a:lnSpc>
                <a:spcPct val="115000"/>
              </a:lnSpc>
              <a:spcBef>
                <a:spcPts val="1200"/>
              </a:spcBef>
              <a:spcAft>
                <a:spcPts val="1200"/>
              </a:spcAft>
              <a:buSzPts val="1100"/>
              <a:buNone/>
            </a:pPr>
            <a:r>
              <a:rPr lang="en" sz="1400">
                <a:solidFill>
                  <a:schemeClr val="dk1"/>
                </a:solidFill>
              </a:rPr>
              <a:t>Hint: First, solve the case where there is only a single person was infected at the start in O(n log n).</a:t>
            </a:r>
            <a:endParaRPr sz="140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980"/>
        <p:cNvGrpSpPr/>
        <p:nvPr/>
      </p:nvGrpSpPr>
      <p:grpSpPr>
        <a:xfrm>
          <a:off x="0" y="0"/>
          <a:ext cx="0" cy="0"/>
          <a:chOff x="0" y="0"/>
          <a:chExt cx="0" cy="0"/>
        </a:xfrm>
      </p:grpSpPr>
      <p:sp>
        <p:nvSpPr>
          <p:cNvPr id="1981" name="Google Shape;1981;p113"/>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Gone viral</a:t>
            </a:r>
            <a:endParaRPr/>
          </a:p>
        </p:txBody>
      </p:sp>
      <p:sp>
        <p:nvSpPr>
          <p:cNvPr id="1982" name="Google Shape;1982;p113"/>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100"/>
              </a:spcBef>
              <a:spcAft>
                <a:spcPts val="0"/>
              </a:spcAft>
              <a:buClr>
                <a:schemeClr val="dk1"/>
              </a:buClr>
              <a:buSzPts val="1100"/>
              <a:buFont typeface="Arial"/>
              <a:buNone/>
            </a:pPr>
            <a:r>
              <a:rPr lang="en" sz="1400">
                <a:solidFill>
                  <a:schemeClr val="dk1"/>
                </a:solidFill>
              </a:rPr>
              <a:t>There are </a:t>
            </a:r>
            <a:r>
              <a:rPr lang="en" sz="1400" b="1">
                <a:solidFill>
                  <a:schemeClr val="dk1"/>
                </a:solidFill>
              </a:rPr>
              <a:t>n students</a:t>
            </a:r>
            <a:r>
              <a:rPr lang="en" sz="1400">
                <a:solidFill>
                  <a:schemeClr val="dk1"/>
                </a:solidFill>
              </a:rPr>
              <a:t> in the National University of Singapore.</a:t>
            </a:r>
            <a:r>
              <a:rPr lang="en" sz="1400" b="1">
                <a:solidFill>
                  <a:schemeClr val="dk1"/>
                </a:solidFill>
              </a:rPr>
              <a:t> Among them, there are n − 1 friendships</a:t>
            </a:r>
            <a:r>
              <a:rPr lang="en" sz="1400">
                <a:solidFill>
                  <a:schemeClr val="dk1"/>
                </a:solidFill>
              </a:rPr>
              <a:t>. Note that friendship is a symmetric relation, but it is not necessarily transitive</a:t>
            </a:r>
            <a:r>
              <a:rPr lang="en" sz="1400" b="1">
                <a:solidFill>
                  <a:schemeClr val="dk1"/>
                </a:solidFill>
              </a:rPr>
              <a:t>. Any two people in the National University of Singapore are</a:t>
            </a:r>
            <a:r>
              <a:rPr lang="en" sz="1400">
                <a:solidFill>
                  <a:schemeClr val="dk1"/>
                </a:solidFill>
              </a:rPr>
              <a:t> </a:t>
            </a:r>
            <a:r>
              <a:rPr lang="en" sz="1400" b="1">
                <a:solidFill>
                  <a:schemeClr val="dk1"/>
                </a:solidFill>
              </a:rPr>
              <a:t>either directly or indirectly friends </a:t>
            </a:r>
            <a:r>
              <a:rPr lang="en" sz="1400" b="1">
                <a:solidFill>
                  <a:srgbClr val="FF0000"/>
                </a:solidFill>
              </a:rPr>
              <a:t>(connected graph)</a:t>
            </a:r>
            <a:r>
              <a:rPr lang="en" sz="1400">
                <a:solidFill>
                  <a:schemeClr val="dk1"/>
                </a:solidFill>
              </a:rPr>
              <a:t>. It was discovered today that two people were found to have the flu in the National University of Singapore. Every day, every person can meet with at most one friend. When these two people meet, if exactly one of them has the flu, it will be transmitted to the other.</a:t>
            </a:r>
            <a:endParaRPr sz="14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400">
                <a:solidFill>
                  <a:schemeClr val="dk1"/>
                </a:solidFill>
              </a:rPr>
              <a:t>Give an O(n log</a:t>
            </a:r>
            <a:r>
              <a:rPr lang="en" sz="1400" baseline="30000">
                <a:solidFill>
                  <a:schemeClr val="dk1"/>
                </a:solidFill>
              </a:rPr>
              <a:t>2</a:t>
            </a:r>
            <a:r>
              <a:rPr lang="en" sz="1400">
                <a:solidFill>
                  <a:schemeClr val="dk1"/>
                </a:solidFill>
              </a:rPr>
              <a:t> n) algorithm to determine the minimum possible number of days before it is possible that everyone has the flu.		</a:t>
            </a:r>
            <a:endParaRPr sz="1400">
              <a:solidFill>
                <a:schemeClr val="dk1"/>
              </a:solidFill>
            </a:endParaRPr>
          </a:p>
          <a:p>
            <a:pPr marL="0" lvl="0" indent="0" algn="l" rtl="0">
              <a:lnSpc>
                <a:spcPct val="115000"/>
              </a:lnSpc>
              <a:spcBef>
                <a:spcPts val="1200"/>
              </a:spcBef>
              <a:spcAft>
                <a:spcPts val="1200"/>
              </a:spcAft>
              <a:buSzPts val="1100"/>
              <a:buNone/>
            </a:pPr>
            <a:r>
              <a:rPr lang="en" sz="1400">
                <a:solidFill>
                  <a:schemeClr val="dk1"/>
                </a:solidFill>
              </a:rPr>
              <a:t>Hint: First, solve the case where there is only a single person was infected at the start in O(n log n).</a:t>
            </a:r>
            <a:endParaRPr sz="1400"/>
          </a:p>
        </p:txBody>
      </p:sp>
      <p:cxnSp>
        <p:nvCxnSpPr>
          <p:cNvPr id="1983" name="Google Shape;1983;p113"/>
          <p:cNvCxnSpPr/>
          <p:nvPr/>
        </p:nvCxnSpPr>
        <p:spPr>
          <a:xfrm rot="10800000" flipH="1">
            <a:off x="2215525" y="921000"/>
            <a:ext cx="4066200" cy="642900"/>
          </a:xfrm>
          <a:prstGeom prst="straightConnector1">
            <a:avLst/>
          </a:prstGeom>
          <a:noFill/>
          <a:ln w="9525" cap="flat" cmpd="sng">
            <a:solidFill>
              <a:schemeClr val="dk2"/>
            </a:solidFill>
            <a:prstDash val="solid"/>
            <a:round/>
            <a:headEnd type="none" w="sm" len="sm"/>
            <a:tailEnd type="none" w="sm" len="sm"/>
          </a:ln>
        </p:spPr>
      </p:cxnSp>
      <p:cxnSp>
        <p:nvCxnSpPr>
          <p:cNvPr id="1984" name="Google Shape;1984;p113"/>
          <p:cNvCxnSpPr/>
          <p:nvPr/>
        </p:nvCxnSpPr>
        <p:spPr>
          <a:xfrm rot="10800000" flipH="1">
            <a:off x="6507575" y="1025075"/>
            <a:ext cx="165000" cy="556200"/>
          </a:xfrm>
          <a:prstGeom prst="straightConnector1">
            <a:avLst/>
          </a:prstGeom>
          <a:noFill/>
          <a:ln w="9525" cap="flat" cmpd="sng">
            <a:solidFill>
              <a:schemeClr val="dk2"/>
            </a:solidFill>
            <a:prstDash val="solid"/>
            <a:round/>
            <a:headEnd type="none" w="sm" len="sm"/>
            <a:tailEnd type="none" w="sm" len="sm"/>
          </a:ln>
        </p:spPr>
      </p:cxnSp>
      <p:sp>
        <p:nvSpPr>
          <p:cNvPr id="1985" name="Google Shape;1985;p113"/>
          <p:cNvSpPr txBox="1"/>
          <p:nvPr/>
        </p:nvSpPr>
        <p:spPr>
          <a:xfrm>
            <a:off x="6372600" y="172500"/>
            <a:ext cx="2632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What type of graph is this?</a:t>
            </a:r>
            <a:endParaRPr sz="1400" b="0" i="0" u="none" strike="noStrike" cap="none">
              <a:solidFill>
                <a:srgbClr val="000000"/>
              </a:solidFill>
              <a:latin typeface="Arial"/>
              <a:ea typeface="Arial"/>
              <a:cs typeface="Arial"/>
              <a:sym typeface="Arial"/>
            </a:endParaRPr>
          </a:p>
        </p:txBody>
      </p:sp>
      <p:sp>
        <p:nvSpPr>
          <p:cNvPr id="1986" name="Google Shape;1986;p113"/>
          <p:cNvSpPr txBox="1"/>
          <p:nvPr/>
        </p:nvSpPr>
        <p:spPr>
          <a:xfrm>
            <a:off x="6372600" y="572700"/>
            <a:ext cx="1381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Tree</a:t>
            </a:r>
            <a:endParaRPr sz="1400" b="0" i="1" u="none" strike="noStrike" cap="none">
              <a:solidFill>
                <a:srgbClr val="000000"/>
              </a:solidFill>
              <a:latin typeface="Arial"/>
              <a:ea typeface="Arial"/>
              <a:cs typeface="Arial"/>
              <a:sym typeface="Arial"/>
            </a:endParaRPr>
          </a:p>
        </p:txBody>
      </p:sp>
      <p:cxnSp>
        <p:nvCxnSpPr>
          <p:cNvPr id="1987" name="Google Shape;1987;p113"/>
          <p:cNvCxnSpPr/>
          <p:nvPr/>
        </p:nvCxnSpPr>
        <p:spPr>
          <a:xfrm rot="10800000">
            <a:off x="6802975" y="1042675"/>
            <a:ext cx="886200" cy="10599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6"/>
                                        </p:tgtEl>
                                        <p:attrNameLst>
                                          <p:attrName>style.visibility</p:attrName>
                                        </p:attrNameLst>
                                      </p:cBhvr>
                                      <p:to>
                                        <p:strVal val="visible"/>
                                      </p:to>
                                    </p:set>
                                    <p:animEffect transition="in" filter="fade">
                                      <p:cBhvr>
                                        <p:cTn id="7" dur="1000"/>
                                        <p:tgtEl>
                                          <p:spTgt spid="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sp>
        <p:nvSpPr>
          <p:cNvPr id="1992" name="Google Shape;1992;p114"/>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1993" name="Google Shape;1993;p114"/>
          <p:cNvSpPr txBox="1">
            <a:spLocks noGrp="1"/>
          </p:cNvSpPr>
          <p:nvPr>
            <p:ph type="body" idx="1"/>
          </p:nvPr>
        </p:nvSpPr>
        <p:spPr>
          <a:xfrm>
            <a:off x="781050" y="1543050"/>
            <a:ext cx="25704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Node:</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1200"/>
              </a:spcAft>
              <a:buSzPts val="1100"/>
              <a:buNone/>
            </a:pPr>
            <a:endParaRPr/>
          </a:p>
        </p:txBody>
      </p:sp>
      <p:sp>
        <p:nvSpPr>
          <p:cNvPr id="1994" name="Google Shape;1994;p114"/>
          <p:cNvSpPr txBox="1">
            <a:spLocks noGrp="1"/>
          </p:cNvSpPr>
          <p:nvPr>
            <p:ph type="body" idx="1"/>
          </p:nvPr>
        </p:nvSpPr>
        <p:spPr>
          <a:xfrm>
            <a:off x="781050" y="2754200"/>
            <a:ext cx="5359500" cy="167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b="1"/>
              <a:t>Edges:</a:t>
            </a:r>
            <a:r>
              <a:rPr lang="en"/>
              <a:t>  </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highlight>
                  <a:srgbClr val="D9EAD3"/>
                </a:highlight>
              </a:rPr>
              <a:t>Adjacency List</a:t>
            </a:r>
            <a:r>
              <a:rPr lang="en"/>
              <a:t> (Undirected Graph)</a:t>
            </a:r>
            <a:endParaRPr/>
          </a:p>
          <a:p>
            <a:pPr marL="0" lvl="0" indent="0" algn="l" rtl="0">
              <a:lnSpc>
                <a:spcPct val="100000"/>
              </a:lnSpc>
              <a:spcBef>
                <a:spcPts val="0"/>
              </a:spcBef>
              <a:spcAft>
                <a:spcPts val="0"/>
              </a:spcAft>
              <a:buSzPct val="111111"/>
              <a:buNone/>
            </a:pPr>
            <a:endParaRPr/>
          </a:p>
        </p:txBody>
      </p:sp>
      <p:sp>
        <p:nvSpPr>
          <p:cNvPr id="264" name="Google Shape;264;p12"/>
          <p:cNvSpPr/>
          <p:nvPr/>
        </p:nvSpPr>
        <p:spPr>
          <a:xfrm>
            <a:off x="552000"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65" name="Google Shape;265;p12"/>
          <p:cNvSpPr/>
          <p:nvPr/>
        </p:nvSpPr>
        <p:spPr>
          <a:xfrm>
            <a:off x="552000"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66" name="Google Shape;266;p12"/>
          <p:cNvSpPr/>
          <p:nvPr/>
        </p:nvSpPr>
        <p:spPr>
          <a:xfrm>
            <a:off x="1499713"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67" name="Google Shape;267;p12"/>
          <p:cNvCxnSpPr>
            <a:stCxn id="264" idx="6"/>
            <a:endCxn id="266"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268" name="Google Shape;268;p12"/>
          <p:cNvSpPr/>
          <p:nvPr/>
        </p:nvSpPr>
        <p:spPr>
          <a:xfrm>
            <a:off x="1499711"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69" name="Google Shape;269;p12"/>
          <p:cNvSpPr/>
          <p:nvPr/>
        </p:nvSpPr>
        <p:spPr>
          <a:xfrm>
            <a:off x="2222116" y="3407785"/>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270" name="Google Shape;270;p12"/>
          <p:cNvCxnSpPr>
            <a:stCxn id="264" idx="4"/>
            <a:endCxn id="265"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271" name="Google Shape;271;p12"/>
          <p:cNvCxnSpPr>
            <a:stCxn id="266" idx="3"/>
            <a:endCxn id="265"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272" name="Google Shape;272;p12"/>
          <p:cNvCxnSpPr>
            <a:stCxn id="268" idx="2"/>
            <a:endCxn id="265"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273" name="Google Shape;273;p12"/>
          <p:cNvCxnSpPr>
            <a:stCxn id="266" idx="4"/>
            <a:endCxn id="268"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274" name="Google Shape;274;p12"/>
          <p:cNvCxnSpPr>
            <a:stCxn id="269" idx="3"/>
            <a:endCxn id="268"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275" name="Google Shape;275;p12"/>
          <p:cNvCxnSpPr>
            <a:stCxn id="266" idx="6"/>
            <a:endCxn id="269"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276" name="Google Shape;276;p12"/>
          <p:cNvSpPr/>
          <p:nvPr/>
        </p:nvSpPr>
        <p:spPr>
          <a:xfrm>
            <a:off x="3271450" y="24970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77" name="Google Shape;277;p12"/>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278" name="Google Shape;278;p12"/>
          <p:cNvSpPr/>
          <p:nvPr/>
        </p:nvSpPr>
        <p:spPr>
          <a:xfrm>
            <a:off x="3271450" y="2950447"/>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79" name="Google Shape;279;p12"/>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280" name="Google Shape;280;p12"/>
          <p:cNvSpPr/>
          <p:nvPr/>
        </p:nvSpPr>
        <p:spPr>
          <a:xfrm>
            <a:off x="3271450" y="34038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81" name="Google Shape;281;p12"/>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282" name="Google Shape;282;p12"/>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83" name="Google Shape;283;p12"/>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284" name="Google Shape;284;p12"/>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285" name="Google Shape;285;p12"/>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286" name="Google Shape;286;p12"/>
          <p:cNvCxnSpPr>
            <a:stCxn id="276" idx="3"/>
            <a:endCxn id="287"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287" name="Google Shape;287;p12"/>
          <p:cNvSpPr/>
          <p:nvPr/>
        </p:nvSpPr>
        <p:spPr>
          <a:xfrm>
            <a:off x="4052310" y="25620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288" name="Google Shape;288;p12"/>
          <p:cNvSpPr/>
          <p:nvPr/>
        </p:nvSpPr>
        <p:spPr>
          <a:xfrm>
            <a:off x="4699343" y="25620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289" name="Google Shape;289;p12"/>
          <p:cNvCxnSpPr>
            <a:stCxn id="287" idx="3"/>
            <a:endCxn id="288"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90" name="Google Shape;290;p12"/>
          <p:cNvCxnSpPr>
            <a:stCxn id="278" idx="3"/>
            <a:endCxn id="291" idx="1"/>
          </p:cNvCxnSpPr>
          <p:nvPr/>
        </p:nvCxnSpPr>
        <p:spPr>
          <a:xfrm>
            <a:off x="3728650" y="3177097"/>
            <a:ext cx="323700" cy="0"/>
          </a:xfrm>
          <a:prstGeom prst="straightConnector1">
            <a:avLst/>
          </a:prstGeom>
          <a:noFill/>
          <a:ln w="19050" cap="flat" cmpd="sng">
            <a:solidFill>
              <a:srgbClr val="595959"/>
            </a:solidFill>
            <a:prstDash val="solid"/>
            <a:round/>
            <a:headEnd type="none" w="sm" len="sm"/>
            <a:tailEnd type="triangle" w="med" len="med"/>
          </a:ln>
        </p:spPr>
      </p:cxnSp>
      <p:sp>
        <p:nvSpPr>
          <p:cNvPr id="291" name="Google Shape;291;p12"/>
          <p:cNvSpPr/>
          <p:nvPr/>
        </p:nvSpPr>
        <p:spPr>
          <a:xfrm>
            <a:off x="4052360" y="3015392"/>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292" name="Google Shape;292;p12"/>
          <p:cNvSpPr/>
          <p:nvPr/>
        </p:nvSpPr>
        <p:spPr>
          <a:xfrm>
            <a:off x="4699393" y="3015404"/>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cxnSp>
        <p:nvCxnSpPr>
          <p:cNvPr id="293" name="Google Shape;293;p12"/>
          <p:cNvCxnSpPr>
            <a:stCxn id="291" idx="3"/>
            <a:endCxn id="292" idx="1"/>
          </p:cNvCxnSpPr>
          <p:nvPr/>
        </p:nvCxnSpPr>
        <p:spPr>
          <a:xfrm>
            <a:off x="43757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94" name="Google Shape;294;p12"/>
          <p:cNvCxnSpPr>
            <a:stCxn id="292" idx="3"/>
            <a:endCxn id="295" idx="1"/>
          </p:cNvCxnSpPr>
          <p:nvPr/>
        </p:nvCxnSpPr>
        <p:spPr>
          <a:xfrm>
            <a:off x="5022793" y="3177104"/>
            <a:ext cx="323700" cy="0"/>
          </a:xfrm>
          <a:prstGeom prst="straightConnector1">
            <a:avLst/>
          </a:prstGeom>
          <a:noFill/>
          <a:ln w="19050" cap="flat" cmpd="sng">
            <a:solidFill>
              <a:srgbClr val="595959"/>
            </a:solidFill>
            <a:prstDash val="solid"/>
            <a:round/>
            <a:headEnd type="none" w="sm" len="sm"/>
            <a:tailEnd type="triangle" w="med" len="med"/>
          </a:ln>
        </p:spPr>
      </p:cxnSp>
      <p:sp>
        <p:nvSpPr>
          <p:cNvPr id="295" name="Google Shape;295;p12"/>
          <p:cNvSpPr/>
          <p:nvPr/>
        </p:nvSpPr>
        <p:spPr>
          <a:xfrm>
            <a:off x="5346560" y="3015392"/>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296" name="Google Shape;296;p12"/>
          <p:cNvSpPr/>
          <p:nvPr/>
        </p:nvSpPr>
        <p:spPr>
          <a:xfrm>
            <a:off x="5993593" y="3015404"/>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297" name="Google Shape;297;p12"/>
          <p:cNvCxnSpPr>
            <a:stCxn id="295" idx="3"/>
            <a:endCxn id="296" idx="1"/>
          </p:cNvCxnSpPr>
          <p:nvPr/>
        </p:nvCxnSpPr>
        <p:spPr>
          <a:xfrm>
            <a:off x="56699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298" name="Google Shape;298;p12"/>
          <p:cNvCxnSpPr>
            <a:stCxn id="280" idx="3"/>
            <a:endCxn id="299"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299" name="Google Shape;299;p12"/>
          <p:cNvSpPr/>
          <p:nvPr/>
        </p:nvSpPr>
        <p:spPr>
          <a:xfrm>
            <a:off x="4052360" y="34687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300" name="Google Shape;300;p12"/>
          <p:cNvSpPr/>
          <p:nvPr/>
        </p:nvSpPr>
        <p:spPr>
          <a:xfrm>
            <a:off x="4699393" y="346877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301" name="Google Shape;301;p12"/>
          <p:cNvCxnSpPr>
            <a:stCxn id="299" idx="3"/>
            <a:endCxn id="300" idx="1"/>
          </p:cNvCxnSpPr>
          <p:nvPr/>
        </p:nvCxnSpPr>
        <p:spPr>
          <a:xfrm>
            <a:off x="4375760" y="363046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02" name="Google Shape;302;p12"/>
          <p:cNvCxnSpPr>
            <a:stCxn id="282" idx="3"/>
            <a:endCxn id="303"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303" name="Google Shape;303;p12"/>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304" name="Google Shape;304;p12"/>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305" name="Google Shape;305;p12"/>
          <p:cNvCxnSpPr>
            <a:stCxn id="303" idx="3"/>
            <a:endCxn id="304"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06" name="Google Shape;306;p12"/>
          <p:cNvCxnSpPr>
            <a:stCxn id="304" idx="3"/>
            <a:endCxn id="307" idx="1"/>
          </p:cNvCxnSpPr>
          <p:nvPr/>
        </p:nvCxnSpPr>
        <p:spPr>
          <a:xfrm>
            <a:off x="5022793" y="4083854"/>
            <a:ext cx="323700" cy="0"/>
          </a:xfrm>
          <a:prstGeom prst="straightConnector1">
            <a:avLst/>
          </a:prstGeom>
          <a:noFill/>
          <a:ln w="19050" cap="flat" cmpd="sng">
            <a:solidFill>
              <a:srgbClr val="595959"/>
            </a:solidFill>
            <a:prstDash val="solid"/>
            <a:round/>
            <a:headEnd type="none" w="sm" len="sm"/>
            <a:tailEnd type="triangle" w="med" len="med"/>
          </a:ln>
        </p:spPr>
      </p:cxnSp>
      <p:sp>
        <p:nvSpPr>
          <p:cNvPr id="307" name="Google Shape;307;p12"/>
          <p:cNvSpPr/>
          <p:nvPr/>
        </p:nvSpPr>
        <p:spPr>
          <a:xfrm>
            <a:off x="53465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cxnSp>
        <p:nvCxnSpPr>
          <p:cNvPr id="308" name="Google Shape;308;p12"/>
          <p:cNvCxnSpPr>
            <a:stCxn id="284" idx="3"/>
            <a:endCxn id="309"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309" name="Google Shape;309;p12"/>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310" name="Google Shape;310;p12"/>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311" name="Google Shape;311;p12"/>
          <p:cNvCxnSpPr>
            <a:stCxn id="309" idx="3"/>
            <a:endCxn id="310"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12" name="Google Shape;312;p12"/>
          <p:cNvCxnSpPr>
            <a:stCxn id="310" idx="3"/>
            <a:endCxn id="313" idx="1"/>
          </p:cNvCxnSpPr>
          <p:nvPr/>
        </p:nvCxnSpPr>
        <p:spPr>
          <a:xfrm>
            <a:off x="5022793" y="4537229"/>
            <a:ext cx="323700" cy="0"/>
          </a:xfrm>
          <a:prstGeom prst="straightConnector1">
            <a:avLst/>
          </a:prstGeom>
          <a:noFill/>
          <a:ln w="19050" cap="flat" cmpd="sng">
            <a:solidFill>
              <a:srgbClr val="595959"/>
            </a:solidFill>
            <a:prstDash val="solid"/>
            <a:round/>
            <a:headEnd type="none" w="sm" len="sm"/>
            <a:tailEnd type="triangle" w="med" len="med"/>
          </a:ln>
        </p:spPr>
      </p:cxnSp>
      <p:sp>
        <p:nvSpPr>
          <p:cNvPr id="313" name="Google Shape;313;p12"/>
          <p:cNvSpPr/>
          <p:nvPr/>
        </p:nvSpPr>
        <p:spPr>
          <a:xfrm>
            <a:off x="53465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314" name="Google Shape;314;p12"/>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315" name="Google Shape;315;p12"/>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998"/>
        <p:cNvGrpSpPr/>
        <p:nvPr/>
      </p:nvGrpSpPr>
      <p:grpSpPr>
        <a:xfrm>
          <a:off x="0" y="0"/>
          <a:ext cx="0" cy="0"/>
          <a:chOff x="0" y="0"/>
          <a:chExt cx="0" cy="0"/>
        </a:xfrm>
      </p:grpSpPr>
      <p:sp>
        <p:nvSpPr>
          <p:cNvPr id="1999" name="Google Shape;1999;p115"/>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2000" name="Google Shape;2000;p115"/>
          <p:cNvSpPr txBox="1">
            <a:spLocks noGrp="1"/>
          </p:cNvSpPr>
          <p:nvPr>
            <p:ph type="body" idx="1"/>
          </p:nvPr>
        </p:nvSpPr>
        <p:spPr>
          <a:xfrm>
            <a:off x="781050" y="1543050"/>
            <a:ext cx="25704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Node: </a:t>
            </a:r>
            <a:r>
              <a:rPr lang="en"/>
              <a:t>Students</a:t>
            </a:r>
            <a:endParaRPr/>
          </a:p>
          <a:p>
            <a:pPr marL="0" lvl="0" indent="0" algn="l" rtl="0">
              <a:lnSpc>
                <a:spcPct val="90000"/>
              </a:lnSpc>
              <a:spcBef>
                <a:spcPts val="1200"/>
              </a:spcBef>
              <a:spcAft>
                <a:spcPts val="1200"/>
              </a:spcAft>
              <a:buSzPts val="1100"/>
              <a:buNone/>
            </a:pPr>
            <a:endParaRPr/>
          </a:p>
        </p:txBody>
      </p:sp>
      <p:sp>
        <p:nvSpPr>
          <p:cNvPr id="2001" name="Google Shape;2001;p115"/>
          <p:cNvSpPr txBox="1">
            <a:spLocks noGrp="1"/>
          </p:cNvSpPr>
          <p:nvPr>
            <p:ph type="body" idx="1"/>
          </p:nvPr>
        </p:nvSpPr>
        <p:spPr>
          <a:xfrm>
            <a:off x="781050" y="2751050"/>
            <a:ext cx="6908100" cy="1676400"/>
          </a:xfrm>
          <a:prstGeom prst="rect">
            <a:avLst/>
          </a:prstGeom>
          <a:noFill/>
          <a:ln>
            <a:noFill/>
          </a:ln>
        </p:spPr>
        <p:txBody>
          <a:bodyPr spcFirstLastPara="1" wrap="square" lIns="68575" tIns="34275" rIns="68575" bIns="34275" anchor="t" anchorCtr="0">
            <a:normAutofit fontScale="92500" lnSpcReduction="10000"/>
          </a:bodyPr>
          <a:lstStyle/>
          <a:p>
            <a:pPr marL="0" lvl="0" indent="0" algn="l" rtl="0">
              <a:lnSpc>
                <a:spcPct val="90000"/>
              </a:lnSpc>
              <a:spcBef>
                <a:spcPts val="1100"/>
              </a:spcBef>
              <a:spcAft>
                <a:spcPts val="0"/>
              </a:spcAft>
              <a:buSzPts val="1100"/>
              <a:buNone/>
            </a:pPr>
            <a:r>
              <a:rPr lang="en" b="1"/>
              <a:t>Edges:</a:t>
            </a:r>
            <a:r>
              <a:rPr lang="en"/>
              <a:t>  Friendship</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1200"/>
              </a:spcAft>
              <a:buSzPts val="1100"/>
              <a:buNone/>
            </a:pPr>
            <a:r>
              <a:rPr lang="en"/>
              <a:t>(A and B are connected by an edge if they are friends)</a:t>
            </a:r>
            <a:endParaRPr/>
          </a:p>
        </p:txBody>
      </p:sp>
      <p:pic>
        <p:nvPicPr>
          <p:cNvPr id="2002" name="Google Shape;2002;p115" descr="15 Animation flicks that define the meaning of true friendship -  AnimationXpress"/>
          <p:cNvPicPr preferRelativeResize="0"/>
          <p:nvPr/>
        </p:nvPicPr>
        <p:blipFill rotWithShape="1">
          <a:blip r:embed="rId3">
            <a:alphaModFix/>
          </a:blip>
          <a:srcRect/>
          <a:stretch/>
        </p:blipFill>
        <p:spPr>
          <a:xfrm>
            <a:off x="3351450" y="2219400"/>
            <a:ext cx="2752725" cy="1676400"/>
          </a:xfrm>
          <a:prstGeom prst="rect">
            <a:avLst/>
          </a:prstGeom>
          <a:noFill/>
          <a:ln>
            <a:noFill/>
          </a:ln>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sp>
        <p:nvSpPr>
          <p:cNvPr id="2007" name="Google Shape;2007;p116"/>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2008" name="Google Shape;2008;p116"/>
          <p:cNvSpPr txBox="1">
            <a:spLocks noGrp="1"/>
          </p:cNvSpPr>
          <p:nvPr>
            <p:ph type="body" idx="1"/>
          </p:nvPr>
        </p:nvSpPr>
        <p:spPr>
          <a:xfrm>
            <a:off x="781050" y="1543050"/>
            <a:ext cx="6948900" cy="3029100"/>
          </a:xfrm>
          <a:prstGeom prst="rect">
            <a:avLst/>
          </a:prstGeom>
          <a:noFill/>
          <a:ln>
            <a:noFill/>
          </a:ln>
        </p:spPr>
        <p:txBody>
          <a:bodyPr spcFirstLastPara="1" wrap="square" lIns="68575" tIns="34275" rIns="68575" bIns="34275" anchor="t" anchorCtr="0">
            <a:normAutofit/>
          </a:bodyPr>
          <a:lstStyle/>
          <a:p>
            <a:pPr marL="457200" lvl="0" indent="-298450" algn="l" rtl="0">
              <a:lnSpc>
                <a:spcPct val="90000"/>
              </a:lnSpc>
              <a:spcBef>
                <a:spcPts val="1100"/>
              </a:spcBef>
              <a:spcAft>
                <a:spcPts val="0"/>
              </a:spcAft>
              <a:buSzPts val="1100"/>
              <a:buChar char="-"/>
            </a:pPr>
            <a:r>
              <a:rPr lang="en"/>
              <a:t>Suppose 1 infected student</a:t>
            </a:r>
            <a:endParaRPr/>
          </a:p>
          <a:p>
            <a:pPr marL="0" lvl="0" indent="0" algn="l" rtl="0">
              <a:lnSpc>
                <a:spcPct val="90000"/>
              </a:lnSpc>
              <a:spcBef>
                <a:spcPts val="1200"/>
              </a:spcBef>
              <a:spcAft>
                <a:spcPts val="1200"/>
              </a:spcAft>
              <a:buSzPts val="1100"/>
              <a:buNone/>
            </a:pPr>
            <a:endParaRPr/>
          </a:p>
        </p:txBody>
      </p:sp>
      <p:pic>
        <p:nvPicPr>
          <p:cNvPr id="2009" name="Google Shape;2009;p116"/>
          <p:cNvPicPr preferRelativeResize="0"/>
          <p:nvPr/>
        </p:nvPicPr>
        <p:blipFill rotWithShape="1">
          <a:blip r:embed="rId3">
            <a:alphaModFix/>
          </a:blip>
          <a:srcRect/>
          <a:stretch/>
        </p:blipFill>
        <p:spPr>
          <a:xfrm>
            <a:off x="1909750" y="2013775"/>
            <a:ext cx="5324475" cy="3028950"/>
          </a:xfrm>
          <a:prstGeom prst="rect">
            <a:avLst/>
          </a:prstGeom>
          <a:noFill/>
          <a:ln>
            <a:noFill/>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2013"/>
        <p:cNvGrpSpPr/>
        <p:nvPr/>
      </p:nvGrpSpPr>
      <p:grpSpPr>
        <a:xfrm>
          <a:off x="0" y="0"/>
          <a:ext cx="0" cy="0"/>
          <a:chOff x="0" y="0"/>
          <a:chExt cx="0" cy="0"/>
        </a:xfrm>
      </p:grpSpPr>
      <p:sp>
        <p:nvSpPr>
          <p:cNvPr id="2014" name="Google Shape;2014;p117"/>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2015" name="Google Shape;2015;p117"/>
          <p:cNvSpPr txBox="1">
            <a:spLocks noGrp="1"/>
          </p:cNvSpPr>
          <p:nvPr>
            <p:ph type="body" idx="1"/>
          </p:nvPr>
        </p:nvSpPr>
        <p:spPr>
          <a:xfrm>
            <a:off x="781050" y="1543050"/>
            <a:ext cx="6948900" cy="3029100"/>
          </a:xfrm>
          <a:prstGeom prst="rect">
            <a:avLst/>
          </a:prstGeom>
          <a:noFill/>
          <a:ln>
            <a:noFill/>
          </a:ln>
        </p:spPr>
        <p:txBody>
          <a:bodyPr spcFirstLastPara="1" wrap="square" lIns="68575" tIns="34275" rIns="68575" bIns="34275" anchor="t" anchorCtr="0">
            <a:normAutofit/>
          </a:bodyPr>
          <a:lstStyle/>
          <a:p>
            <a:pPr marL="457200" lvl="0" indent="-298450" algn="l" rtl="0">
              <a:lnSpc>
                <a:spcPct val="90000"/>
              </a:lnSpc>
              <a:spcBef>
                <a:spcPts val="1100"/>
              </a:spcBef>
              <a:spcAft>
                <a:spcPts val="0"/>
              </a:spcAft>
              <a:buSzPts val="1100"/>
              <a:buChar char="-"/>
            </a:pPr>
            <a:r>
              <a:rPr lang="en"/>
              <a:t>Model him as the root of the tree</a:t>
            </a:r>
            <a:endParaRPr/>
          </a:p>
          <a:p>
            <a:pPr marL="0" lvl="0" indent="0" algn="l" rtl="0">
              <a:lnSpc>
                <a:spcPct val="90000"/>
              </a:lnSpc>
              <a:spcBef>
                <a:spcPts val="1200"/>
              </a:spcBef>
              <a:spcAft>
                <a:spcPts val="1200"/>
              </a:spcAft>
              <a:buSzPts val="1100"/>
              <a:buNone/>
            </a:pPr>
            <a:endParaRPr/>
          </a:p>
        </p:txBody>
      </p:sp>
      <p:pic>
        <p:nvPicPr>
          <p:cNvPr id="2016" name="Google Shape;2016;p117"/>
          <p:cNvPicPr preferRelativeResize="0"/>
          <p:nvPr/>
        </p:nvPicPr>
        <p:blipFill rotWithShape="1">
          <a:blip r:embed="rId3">
            <a:alphaModFix/>
          </a:blip>
          <a:srcRect/>
          <a:stretch/>
        </p:blipFill>
        <p:spPr>
          <a:xfrm>
            <a:off x="2676525" y="1969938"/>
            <a:ext cx="3790950" cy="2962275"/>
          </a:xfrm>
          <a:prstGeom prst="rect">
            <a:avLst/>
          </a:prstGeom>
          <a:noFill/>
          <a:ln>
            <a:noFill/>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2021" name="Google Shape;2021;p118"/>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2022" name="Google Shape;2022;p118"/>
          <p:cNvSpPr txBox="1">
            <a:spLocks noGrp="1"/>
          </p:cNvSpPr>
          <p:nvPr>
            <p:ph type="body" idx="1"/>
          </p:nvPr>
        </p:nvSpPr>
        <p:spPr>
          <a:xfrm>
            <a:off x="857250" y="1217850"/>
            <a:ext cx="6948900" cy="3029100"/>
          </a:xfrm>
          <a:prstGeom prst="rect">
            <a:avLst/>
          </a:prstGeom>
          <a:noFill/>
          <a:ln>
            <a:noFill/>
          </a:ln>
        </p:spPr>
        <p:txBody>
          <a:bodyPr spcFirstLastPara="1" wrap="square" lIns="68575" tIns="34275" rIns="68575" bIns="34275" anchor="t" anchorCtr="0">
            <a:normAutofit/>
          </a:bodyPr>
          <a:lstStyle/>
          <a:p>
            <a:pPr marL="457200" lvl="0" indent="-298450" algn="l" rtl="0">
              <a:lnSpc>
                <a:spcPct val="90000"/>
              </a:lnSpc>
              <a:spcBef>
                <a:spcPts val="1100"/>
              </a:spcBef>
              <a:spcAft>
                <a:spcPts val="0"/>
              </a:spcAft>
              <a:buSzPts val="1100"/>
              <a:buChar char="-"/>
            </a:pPr>
            <a:r>
              <a:rPr lang="en"/>
              <a:t>Let f(x) be the minimum number of days before all of x’s children get infected after x got infected</a:t>
            </a:r>
            <a:endParaRPr/>
          </a:p>
          <a:p>
            <a:pPr marL="0" lvl="0" indent="0" algn="l" rtl="0">
              <a:lnSpc>
                <a:spcPct val="90000"/>
              </a:lnSpc>
              <a:spcBef>
                <a:spcPts val="1200"/>
              </a:spcBef>
              <a:spcAft>
                <a:spcPts val="1200"/>
              </a:spcAft>
              <a:buSzPts val="1100"/>
              <a:buNone/>
            </a:pPr>
            <a:endParaRPr/>
          </a:p>
        </p:txBody>
      </p:sp>
      <p:pic>
        <p:nvPicPr>
          <p:cNvPr id="2023" name="Google Shape;2023;p118"/>
          <p:cNvPicPr preferRelativeResize="0"/>
          <p:nvPr/>
        </p:nvPicPr>
        <p:blipFill rotWithShape="1">
          <a:blip r:embed="rId3">
            <a:alphaModFix/>
          </a:blip>
          <a:srcRect/>
          <a:stretch/>
        </p:blipFill>
        <p:spPr>
          <a:xfrm>
            <a:off x="2771775" y="1816852"/>
            <a:ext cx="4096005" cy="3326650"/>
          </a:xfrm>
          <a:prstGeom prst="rect">
            <a:avLst/>
          </a:prstGeom>
          <a:noFill/>
          <a:ln>
            <a:noFill/>
          </a:ln>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2027"/>
        <p:cNvGrpSpPr/>
        <p:nvPr/>
      </p:nvGrpSpPr>
      <p:grpSpPr>
        <a:xfrm>
          <a:off x="0" y="0"/>
          <a:ext cx="0" cy="0"/>
          <a:chOff x="0" y="0"/>
          <a:chExt cx="0" cy="0"/>
        </a:xfrm>
      </p:grpSpPr>
      <p:sp>
        <p:nvSpPr>
          <p:cNvPr id="2028" name="Google Shape;2028;p119"/>
          <p:cNvSpPr txBox="1">
            <a:spLocks noGrp="1"/>
          </p:cNvSpPr>
          <p:nvPr>
            <p:ph type="title"/>
          </p:nvPr>
        </p:nvSpPr>
        <p:spPr>
          <a:xfrm>
            <a:off x="857250" y="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2029" name="Google Shape;2029;p119"/>
          <p:cNvSpPr txBox="1">
            <a:spLocks noGrp="1"/>
          </p:cNvSpPr>
          <p:nvPr>
            <p:ph type="body" idx="1"/>
          </p:nvPr>
        </p:nvSpPr>
        <p:spPr>
          <a:xfrm>
            <a:off x="857250" y="777875"/>
            <a:ext cx="6948900" cy="3029100"/>
          </a:xfrm>
          <a:prstGeom prst="rect">
            <a:avLst/>
          </a:prstGeom>
          <a:noFill/>
          <a:ln>
            <a:noFill/>
          </a:ln>
        </p:spPr>
        <p:txBody>
          <a:bodyPr spcFirstLastPara="1" wrap="square" lIns="68575" tIns="34275" rIns="68575" bIns="34275" anchor="t" anchorCtr="0">
            <a:normAutofit/>
          </a:bodyPr>
          <a:lstStyle/>
          <a:p>
            <a:pPr marL="457200" lvl="0" indent="-298450" algn="l" rtl="0">
              <a:lnSpc>
                <a:spcPct val="90000"/>
              </a:lnSpc>
              <a:spcBef>
                <a:spcPts val="1100"/>
              </a:spcBef>
              <a:spcAft>
                <a:spcPts val="0"/>
              </a:spcAft>
              <a:buSzPts val="1100"/>
              <a:buChar char="-"/>
            </a:pPr>
            <a:r>
              <a:rPr lang="en"/>
              <a:t>Let f(x) be the minimum number of days before all of x’s children get infected after x got infected</a:t>
            </a:r>
            <a:endParaRPr/>
          </a:p>
          <a:p>
            <a:pPr marL="0" lvl="0" indent="0" algn="l" rtl="0">
              <a:lnSpc>
                <a:spcPct val="90000"/>
              </a:lnSpc>
              <a:spcBef>
                <a:spcPts val="1200"/>
              </a:spcBef>
              <a:spcAft>
                <a:spcPts val="1200"/>
              </a:spcAft>
              <a:buSzPts val="1100"/>
              <a:buNone/>
            </a:pPr>
            <a:endParaRPr/>
          </a:p>
        </p:txBody>
      </p:sp>
      <p:pic>
        <p:nvPicPr>
          <p:cNvPr id="2030" name="Google Shape;2030;p119"/>
          <p:cNvPicPr preferRelativeResize="0"/>
          <p:nvPr/>
        </p:nvPicPr>
        <p:blipFill rotWithShape="1">
          <a:blip r:embed="rId3">
            <a:alphaModFix/>
          </a:blip>
          <a:srcRect/>
          <a:stretch/>
        </p:blipFill>
        <p:spPr>
          <a:xfrm>
            <a:off x="3208075" y="1743400"/>
            <a:ext cx="3471681" cy="3400100"/>
          </a:xfrm>
          <a:prstGeom prst="rect">
            <a:avLst/>
          </a:prstGeom>
          <a:noFill/>
          <a:ln>
            <a:noFill/>
          </a:ln>
        </p:spPr>
      </p:pic>
      <p:pic>
        <p:nvPicPr>
          <p:cNvPr id="2031" name="Google Shape;2031;p119"/>
          <p:cNvPicPr preferRelativeResize="0"/>
          <p:nvPr/>
        </p:nvPicPr>
        <p:blipFill rotWithShape="1">
          <a:blip r:embed="rId4">
            <a:alphaModFix/>
          </a:blip>
          <a:srcRect/>
          <a:stretch/>
        </p:blipFill>
        <p:spPr>
          <a:xfrm>
            <a:off x="2750100" y="1337750"/>
            <a:ext cx="3929650" cy="3805750"/>
          </a:xfrm>
          <a:prstGeom prst="rect">
            <a:avLst/>
          </a:prstGeom>
          <a:noFill/>
          <a:ln>
            <a:noFill/>
          </a:ln>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2035"/>
        <p:cNvGrpSpPr/>
        <p:nvPr/>
      </p:nvGrpSpPr>
      <p:grpSpPr>
        <a:xfrm>
          <a:off x="0" y="0"/>
          <a:ext cx="0" cy="0"/>
          <a:chOff x="0" y="0"/>
          <a:chExt cx="0" cy="0"/>
        </a:xfrm>
      </p:grpSpPr>
      <p:sp>
        <p:nvSpPr>
          <p:cNvPr id="2036" name="Google Shape;2036;p120"/>
          <p:cNvSpPr txBox="1">
            <a:spLocks noGrp="1"/>
          </p:cNvSpPr>
          <p:nvPr>
            <p:ph type="title"/>
          </p:nvPr>
        </p:nvSpPr>
        <p:spPr>
          <a:xfrm>
            <a:off x="857250" y="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2037" name="Google Shape;2037;p120"/>
          <p:cNvSpPr txBox="1">
            <a:spLocks noGrp="1"/>
          </p:cNvSpPr>
          <p:nvPr>
            <p:ph type="body" idx="1"/>
          </p:nvPr>
        </p:nvSpPr>
        <p:spPr>
          <a:xfrm>
            <a:off x="857250" y="777875"/>
            <a:ext cx="6948900" cy="3029100"/>
          </a:xfrm>
          <a:prstGeom prst="rect">
            <a:avLst/>
          </a:prstGeom>
          <a:noFill/>
          <a:ln>
            <a:noFill/>
          </a:ln>
        </p:spPr>
        <p:txBody>
          <a:bodyPr spcFirstLastPara="1" wrap="square" lIns="68575" tIns="34275" rIns="68575" bIns="34275" anchor="t" anchorCtr="0">
            <a:normAutofit/>
          </a:bodyPr>
          <a:lstStyle/>
          <a:p>
            <a:pPr marL="457200" lvl="0" indent="-298450" algn="l" rtl="0">
              <a:lnSpc>
                <a:spcPct val="90000"/>
              </a:lnSpc>
              <a:spcBef>
                <a:spcPts val="1100"/>
              </a:spcBef>
              <a:spcAft>
                <a:spcPts val="0"/>
              </a:spcAft>
              <a:buSzPts val="1100"/>
              <a:buChar char="-"/>
            </a:pPr>
            <a:r>
              <a:rPr lang="en"/>
              <a:t>Let f(x) be the minimum number of days before all of x’s children get infected after x got infected</a:t>
            </a:r>
            <a:endParaRPr/>
          </a:p>
          <a:p>
            <a:pPr marL="0" lvl="0" indent="0" algn="l" rtl="0">
              <a:lnSpc>
                <a:spcPct val="90000"/>
              </a:lnSpc>
              <a:spcBef>
                <a:spcPts val="1200"/>
              </a:spcBef>
              <a:spcAft>
                <a:spcPts val="1200"/>
              </a:spcAft>
              <a:buSzPts val="1100"/>
              <a:buNone/>
            </a:pPr>
            <a:endParaRPr/>
          </a:p>
        </p:txBody>
      </p:sp>
      <p:pic>
        <p:nvPicPr>
          <p:cNvPr id="2038" name="Google Shape;2038;p120"/>
          <p:cNvPicPr preferRelativeResize="0"/>
          <p:nvPr/>
        </p:nvPicPr>
        <p:blipFill rotWithShape="1">
          <a:blip r:embed="rId3">
            <a:alphaModFix/>
          </a:blip>
          <a:srcRect/>
          <a:stretch/>
        </p:blipFill>
        <p:spPr>
          <a:xfrm>
            <a:off x="3208075" y="1743400"/>
            <a:ext cx="3471681" cy="3400100"/>
          </a:xfrm>
          <a:prstGeom prst="rect">
            <a:avLst/>
          </a:prstGeom>
          <a:noFill/>
          <a:ln>
            <a:noFill/>
          </a:ln>
        </p:spPr>
      </p:pic>
      <p:pic>
        <p:nvPicPr>
          <p:cNvPr id="2039" name="Google Shape;2039;p120"/>
          <p:cNvPicPr preferRelativeResize="0"/>
          <p:nvPr/>
        </p:nvPicPr>
        <p:blipFill rotWithShape="1">
          <a:blip r:embed="rId4">
            <a:alphaModFix/>
          </a:blip>
          <a:srcRect/>
          <a:stretch/>
        </p:blipFill>
        <p:spPr>
          <a:xfrm>
            <a:off x="2122525" y="1314250"/>
            <a:ext cx="4898950" cy="3829250"/>
          </a:xfrm>
          <a:prstGeom prst="rect">
            <a:avLst/>
          </a:prstGeom>
          <a:noFill/>
          <a:ln>
            <a:noFill/>
          </a:ln>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2043"/>
        <p:cNvGrpSpPr/>
        <p:nvPr/>
      </p:nvGrpSpPr>
      <p:grpSpPr>
        <a:xfrm>
          <a:off x="0" y="0"/>
          <a:ext cx="0" cy="0"/>
          <a:chOff x="0" y="0"/>
          <a:chExt cx="0" cy="0"/>
        </a:xfrm>
      </p:grpSpPr>
      <p:sp>
        <p:nvSpPr>
          <p:cNvPr id="2044" name="Google Shape;2044;p121"/>
          <p:cNvSpPr txBox="1">
            <a:spLocks noGrp="1"/>
          </p:cNvSpPr>
          <p:nvPr>
            <p:ph type="title"/>
          </p:nvPr>
        </p:nvSpPr>
        <p:spPr>
          <a:xfrm>
            <a:off x="857250" y="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2045" name="Google Shape;2045;p121"/>
          <p:cNvSpPr txBox="1">
            <a:spLocks noGrp="1"/>
          </p:cNvSpPr>
          <p:nvPr>
            <p:ph type="body" idx="1"/>
          </p:nvPr>
        </p:nvSpPr>
        <p:spPr>
          <a:xfrm>
            <a:off x="857250" y="777875"/>
            <a:ext cx="6948900" cy="3029100"/>
          </a:xfrm>
          <a:prstGeom prst="rect">
            <a:avLst/>
          </a:prstGeom>
          <a:noFill/>
          <a:ln>
            <a:noFill/>
          </a:ln>
        </p:spPr>
        <p:txBody>
          <a:bodyPr spcFirstLastPara="1" wrap="square" lIns="68575" tIns="34275" rIns="68575" bIns="34275" anchor="t" anchorCtr="0">
            <a:normAutofit/>
          </a:bodyPr>
          <a:lstStyle/>
          <a:p>
            <a:pPr marL="457200" lvl="0" indent="-298450" algn="l" rtl="0">
              <a:lnSpc>
                <a:spcPct val="90000"/>
              </a:lnSpc>
              <a:spcBef>
                <a:spcPts val="1100"/>
              </a:spcBef>
              <a:spcAft>
                <a:spcPts val="0"/>
              </a:spcAft>
              <a:buSzPts val="1100"/>
              <a:buChar char="-"/>
            </a:pPr>
            <a:r>
              <a:rPr lang="en"/>
              <a:t>Let f(x) be the minimum number of days before all of x’s children get infected after x got infected</a:t>
            </a:r>
            <a:endParaRPr/>
          </a:p>
          <a:p>
            <a:pPr marL="0" lvl="0" indent="0" algn="l" rtl="0">
              <a:lnSpc>
                <a:spcPct val="90000"/>
              </a:lnSpc>
              <a:spcBef>
                <a:spcPts val="1200"/>
              </a:spcBef>
              <a:spcAft>
                <a:spcPts val="1200"/>
              </a:spcAft>
              <a:buSzPts val="1100"/>
              <a:buNone/>
            </a:pPr>
            <a:endParaRPr/>
          </a:p>
        </p:txBody>
      </p:sp>
      <p:pic>
        <p:nvPicPr>
          <p:cNvPr id="2046" name="Google Shape;2046;p121"/>
          <p:cNvPicPr preferRelativeResize="0"/>
          <p:nvPr/>
        </p:nvPicPr>
        <p:blipFill rotWithShape="1">
          <a:blip r:embed="rId3">
            <a:alphaModFix/>
          </a:blip>
          <a:srcRect/>
          <a:stretch/>
        </p:blipFill>
        <p:spPr>
          <a:xfrm>
            <a:off x="3208075" y="1743400"/>
            <a:ext cx="3471681" cy="3400100"/>
          </a:xfrm>
          <a:prstGeom prst="rect">
            <a:avLst/>
          </a:prstGeom>
          <a:noFill/>
          <a:ln>
            <a:noFill/>
          </a:ln>
        </p:spPr>
      </p:pic>
      <p:pic>
        <p:nvPicPr>
          <p:cNvPr id="2047" name="Google Shape;2047;p121"/>
          <p:cNvPicPr preferRelativeResize="0"/>
          <p:nvPr/>
        </p:nvPicPr>
        <p:blipFill rotWithShape="1">
          <a:blip r:embed="rId4">
            <a:alphaModFix/>
          </a:blip>
          <a:srcRect/>
          <a:stretch/>
        </p:blipFill>
        <p:spPr>
          <a:xfrm>
            <a:off x="2122525" y="1314250"/>
            <a:ext cx="4898950" cy="3829250"/>
          </a:xfrm>
          <a:prstGeom prst="rect">
            <a:avLst/>
          </a:prstGeom>
          <a:noFill/>
          <a:ln>
            <a:noFill/>
          </a:ln>
        </p:spPr>
      </p:pic>
      <p:pic>
        <p:nvPicPr>
          <p:cNvPr id="2048" name="Google Shape;2048;p121"/>
          <p:cNvPicPr preferRelativeResize="0"/>
          <p:nvPr/>
        </p:nvPicPr>
        <p:blipFill rotWithShape="1">
          <a:blip r:embed="rId5">
            <a:alphaModFix/>
          </a:blip>
          <a:srcRect/>
          <a:stretch/>
        </p:blipFill>
        <p:spPr>
          <a:xfrm>
            <a:off x="1362075" y="1333400"/>
            <a:ext cx="6419850" cy="3790950"/>
          </a:xfrm>
          <a:prstGeom prst="rect">
            <a:avLst/>
          </a:prstGeom>
          <a:noFill/>
          <a:ln>
            <a:noFill/>
          </a:ln>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122"/>
          <p:cNvSpPr txBox="1">
            <a:spLocks noGrp="1"/>
          </p:cNvSpPr>
          <p:nvPr>
            <p:ph type="title"/>
          </p:nvPr>
        </p:nvSpPr>
        <p:spPr>
          <a:xfrm>
            <a:off x="857250" y="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2054" name="Google Shape;2054;p122"/>
          <p:cNvSpPr txBox="1">
            <a:spLocks noGrp="1"/>
          </p:cNvSpPr>
          <p:nvPr>
            <p:ph type="body" idx="1"/>
          </p:nvPr>
        </p:nvSpPr>
        <p:spPr>
          <a:xfrm>
            <a:off x="326800" y="777875"/>
            <a:ext cx="7824000" cy="4124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endParaRPr sz="2000"/>
          </a:p>
          <a:p>
            <a:pPr marL="457200" lvl="0" indent="-311150" algn="l" rtl="0">
              <a:lnSpc>
                <a:spcPct val="90000"/>
              </a:lnSpc>
              <a:spcBef>
                <a:spcPts val="1200"/>
              </a:spcBef>
              <a:spcAft>
                <a:spcPts val="0"/>
              </a:spcAft>
              <a:buSzPts val="1300"/>
              <a:buChar char="-"/>
            </a:pPr>
            <a:r>
              <a:rPr lang="en" sz="2000"/>
              <a:t>In general, if x has k children, it takes O(klogk) time to sort the children by their f(c) value before calculating the max</a:t>
            </a:r>
            <a:endParaRPr sz="2000"/>
          </a:p>
          <a:p>
            <a:pPr marL="457200" lvl="0" indent="0" algn="l" rtl="0">
              <a:lnSpc>
                <a:spcPct val="90000"/>
              </a:lnSpc>
              <a:spcBef>
                <a:spcPts val="1200"/>
              </a:spcBef>
              <a:spcAft>
                <a:spcPts val="0"/>
              </a:spcAft>
              <a:buSzPts val="1100"/>
              <a:buNone/>
            </a:pPr>
            <a:endParaRPr sz="2000"/>
          </a:p>
          <a:p>
            <a:pPr marL="457200" lvl="0" indent="-355600" algn="l" rtl="0">
              <a:lnSpc>
                <a:spcPct val="90000"/>
              </a:lnSpc>
              <a:spcBef>
                <a:spcPts val="1200"/>
              </a:spcBef>
              <a:spcAft>
                <a:spcPts val="0"/>
              </a:spcAft>
              <a:buSzPts val="2000"/>
              <a:buChar char="-"/>
            </a:pPr>
            <a:r>
              <a:rPr lang="en" sz="2000"/>
              <a:t>Therefore for 1 node it takes O(klogk)</a:t>
            </a:r>
            <a:endParaRPr sz="2000"/>
          </a:p>
          <a:p>
            <a:pPr marL="0" lvl="0" indent="0" algn="l" rtl="0">
              <a:lnSpc>
                <a:spcPct val="90000"/>
              </a:lnSpc>
              <a:spcBef>
                <a:spcPts val="1200"/>
              </a:spcBef>
              <a:spcAft>
                <a:spcPts val="0"/>
              </a:spcAft>
              <a:buSzPts val="1100"/>
              <a:buNone/>
            </a:pPr>
            <a:endParaRPr sz="2000"/>
          </a:p>
          <a:p>
            <a:pPr marL="457200" lvl="0" indent="-355600" algn="l" rtl="0">
              <a:lnSpc>
                <a:spcPct val="90000"/>
              </a:lnSpc>
              <a:spcBef>
                <a:spcPts val="1200"/>
              </a:spcBef>
              <a:spcAft>
                <a:spcPts val="0"/>
              </a:spcAft>
              <a:buSzPts val="2000"/>
              <a:buChar char="-"/>
            </a:pPr>
            <a:r>
              <a:rPr lang="en" sz="2000"/>
              <a:t>Using Maths, you get that it takes O(nlogn) in total:</a:t>
            </a:r>
            <a:endParaRPr sz="2000"/>
          </a:p>
          <a:p>
            <a:pPr marL="0" lvl="0" indent="0" algn="l" rtl="0">
              <a:lnSpc>
                <a:spcPct val="90000"/>
              </a:lnSpc>
              <a:spcBef>
                <a:spcPts val="1200"/>
              </a:spcBef>
              <a:spcAft>
                <a:spcPts val="1200"/>
              </a:spcAft>
              <a:buSzPts val="1100"/>
              <a:buNone/>
            </a:pPr>
            <a:endParaRPr/>
          </a:p>
        </p:txBody>
      </p:sp>
      <p:pic>
        <p:nvPicPr>
          <p:cNvPr id="2055" name="Google Shape;2055;p122"/>
          <p:cNvPicPr preferRelativeResize="0"/>
          <p:nvPr/>
        </p:nvPicPr>
        <p:blipFill rotWithShape="1">
          <a:blip r:embed="rId3">
            <a:alphaModFix/>
          </a:blip>
          <a:srcRect/>
          <a:stretch/>
        </p:blipFill>
        <p:spPr>
          <a:xfrm>
            <a:off x="943150" y="3533763"/>
            <a:ext cx="6591300" cy="1609725"/>
          </a:xfrm>
          <a:prstGeom prst="rect">
            <a:avLst/>
          </a:prstGeom>
          <a:noFill/>
          <a:ln>
            <a:noFill/>
          </a:ln>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2060" name="Google Shape;2060;p123"/>
          <p:cNvSpPr txBox="1">
            <a:spLocks noGrp="1"/>
          </p:cNvSpPr>
          <p:nvPr>
            <p:ph type="title"/>
          </p:nvPr>
        </p:nvSpPr>
        <p:spPr>
          <a:xfrm>
            <a:off x="857250" y="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2061" name="Google Shape;2061;p123"/>
          <p:cNvSpPr txBox="1">
            <a:spLocks noGrp="1"/>
          </p:cNvSpPr>
          <p:nvPr>
            <p:ph type="body" idx="1"/>
          </p:nvPr>
        </p:nvSpPr>
        <p:spPr>
          <a:xfrm>
            <a:off x="326800" y="777875"/>
            <a:ext cx="7824000" cy="4124100"/>
          </a:xfrm>
          <a:prstGeom prst="rect">
            <a:avLst/>
          </a:prstGeom>
          <a:noFill/>
          <a:ln>
            <a:noFill/>
          </a:ln>
        </p:spPr>
        <p:txBody>
          <a:bodyPr spcFirstLastPara="1" wrap="square" lIns="68575" tIns="34275" rIns="68575" bIns="34275" anchor="t" anchorCtr="0">
            <a:normAutofit/>
          </a:bodyPr>
          <a:lstStyle/>
          <a:p>
            <a:pPr marL="457200" lvl="0" indent="-355600" algn="l" rtl="0">
              <a:lnSpc>
                <a:spcPct val="90000"/>
              </a:lnSpc>
              <a:spcBef>
                <a:spcPts val="1100"/>
              </a:spcBef>
              <a:spcAft>
                <a:spcPts val="0"/>
              </a:spcAft>
              <a:buSzPts val="2000"/>
              <a:buChar char="-"/>
            </a:pPr>
            <a:r>
              <a:rPr lang="en" sz="2000"/>
              <a:t>Suppose there are 2 infected students</a:t>
            </a:r>
            <a:endParaRPr sz="2000"/>
          </a:p>
          <a:p>
            <a:pPr marL="0" lvl="0" indent="0" algn="l" rtl="0">
              <a:lnSpc>
                <a:spcPct val="90000"/>
              </a:lnSpc>
              <a:spcBef>
                <a:spcPts val="1200"/>
              </a:spcBef>
              <a:spcAft>
                <a:spcPts val="1200"/>
              </a:spcAft>
              <a:buSzPts val="1100"/>
              <a:buNone/>
            </a:pPr>
            <a:endParaRPr/>
          </a:p>
        </p:txBody>
      </p:sp>
      <p:pic>
        <p:nvPicPr>
          <p:cNvPr id="2062" name="Google Shape;2062;p123"/>
          <p:cNvPicPr preferRelativeResize="0"/>
          <p:nvPr/>
        </p:nvPicPr>
        <p:blipFill rotWithShape="1">
          <a:blip r:embed="rId3">
            <a:alphaModFix/>
          </a:blip>
          <a:srcRect/>
          <a:stretch/>
        </p:blipFill>
        <p:spPr>
          <a:xfrm>
            <a:off x="2436428" y="1478725"/>
            <a:ext cx="4861425" cy="2722400"/>
          </a:xfrm>
          <a:prstGeom prst="rect">
            <a:avLst/>
          </a:prstGeom>
          <a:noFill/>
          <a:ln>
            <a:noFill/>
          </a:ln>
        </p:spPr>
      </p:pic>
      <p:pic>
        <p:nvPicPr>
          <p:cNvPr id="2063" name="Google Shape;2063;p123"/>
          <p:cNvPicPr preferRelativeResize="0"/>
          <p:nvPr/>
        </p:nvPicPr>
        <p:blipFill rotWithShape="1">
          <a:blip r:embed="rId4">
            <a:alphaModFix/>
          </a:blip>
          <a:srcRect/>
          <a:stretch/>
        </p:blipFill>
        <p:spPr>
          <a:xfrm>
            <a:off x="1837088" y="1234950"/>
            <a:ext cx="5743575" cy="3209925"/>
          </a:xfrm>
          <a:prstGeom prst="rect">
            <a:avLst/>
          </a:prstGeom>
          <a:noFill/>
          <a:ln>
            <a:noFill/>
          </a:ln>
        </p:spPr>
      </p:pic>
      <p:pic>
        <p:nvPicPr>
          <p:cNvPr id="2064" name="Google Shape;2064;p123"/>
          <p:cNvPicPr preferRelativeResize="0"/>
          <p:nvPr/>
        </p:nvPicPr>
        <p:blipFill rotWithShape="1">
          <a:blip r:embed="rId5">
            <a:alphaModFix/>
          </a:blip>
          <a:srcRect/>
          <a:stretch/>
        </p:blipFill>
        <p:spPr>
          <a:xfrm>
            <a:off x="1837100" y="1234955"/>
            <a:ext cx="5229600" cy="2900997"/>
          </a:xfrm>
          <a:prstGeom prst="rect">
            <a:avLst/>
          </a:prstGeom>
          <a:noFill/>
          <a:ln>
            <a:noFill/>
          </a:ln>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69" name="Google Shape;2069;p124"/>
          <p:cNvSpPr txBox="1">
            <a:spLocks noGrp="1"/>
          </p:cNvSpPr>
          <p:nvPr>
            <p:ph type="title"/>
          </p:nvPr>
        </p:nvSpPr>
        <p:spPr>
          <a:xfrm>
            <a:off x="857250" y="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2070" name="Google Shape;2070;p124"/>
          <p:cNvSpPr txBox="1">
            <a:spLocks noGrp="1"/>
          </p:cNvSpPr>
          <p:nvPr>
            <p:ph type="body" idx="1"/>
          </p:nvPr>
        </p:nvSpPr>
        <p:spPr>
          <a:xfrm>
            <a:off x="326800" y="777875"/>
            <a:ext cx="7824000" cy="4124100"/>
          </a:xfrm>
          <a:prstGeom prst="rect">
            <a:avLst/>
          </a:prstGeom>
          <a:noFill/>
          <a:ln>
            <a:noFill/>
          </a:ln>
        </p:spPr>
        <p:txBody>
          <a:bodyPr spcFirstLastPara="1" wrap="square" lIns="68575" tIns="34275" rIns="68575" bIns="34275" anchor="t" anchorCtr="0">
            <a:normAutofit/>
          </a:bodyPr>
          <a:lstStyle/>
          <a:p>
            <a:pPr marL="457200" lvl="0" indent="-355600" algn="l" rtl="0">
              <a:lnSpc>
                <a:spcPct val="90000"/>
              </a:lnSpc>
              <a:spcBef>
                <a:spcPts val="1100"/>
              </a:spcBef>
              <a:spcAft>
                <a:spcPts val="0"/>
              </a:spcAft>
              <a:buSzPts val="2000"/>
              <a:buChar char="-"/>
            </a:pPr>
            <a:r>
              <a:rPr lang="en" sz="2000"/>
              <a:t>There is a unique path u, v1,..vt between them (since it is a tree)</a:t>
            </a:r>
            <a:endParaRPr sz="2000"/>
          </a:p>
          <a:p>
            <a:pPr marL="0" lvl="0" indent="0" algn="l" rtl="0">
              <a:lnSpc>
                <a:spcPct val="90000"/>
              </a:lnSpc>
              <a:spcBef>
                <a:spcPts val="1200"/>
              </a:spcBef>
              <a:spcAft>
                <a:spcPts val="1200"/>
              </a:spcAft>
              <a:buSzPts val="1100"/>
              <a:buNone/>
            </a:pPr>
            <a:endParaRPr/>
          </a:p>
        </p:txBody>
      </p:sp>
      <p:pic>
        <p:nvPicPr>
          <p:cNvPr id="2071" name="Google Shape;2071;p124"/>
          <p:cNvPicPr preferRelativeResize="0"/>
          <p:nvPr/>
        </p:nvPicPr>
        <p:blipFill rotWithShape="1">
          <a:blip r:embed="rId3">
            <a:alphaModFix/>
          </a:blip>
          <a:srcRect/>
          <a:stretch/>
        </p:blipFill>
        <p:spPr>
          <a:xfrm>
            <a:off x="1837088" y="1234950"/>
            <a:ext cx="5743575" cy="32099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highlight>
                  <a:srgbClr val="D9EAD3"/>
                </a:highlight>
              </a:rPr>
              <a:t>Adjacency List</a:t>
            </a:r>
            <a:r>
              <a:rPr lang="en"/>
              <a:t> (Undirected Graph)</a:t>
            </a:r>
            <a:endParaRPr/>
          </a:p>
          <a:p>
            <a:pPr marL="0" lvl="0" indent="0" algn="l" rtl="0">
              <a:lnSpc>
                <a:spcPct val="100000"/>
              </a:lnSpc>
              <a:spcBef>
                <a:spcPts val="0"/>
              </a:spcBef>
              <a:spcAft>
                <a:spcPts val="0"/>
              </a:spcAft>
              <a:buSzPct val="111111"/>
              <a:buNone/>
            </a:pPr>
            <a:endParaRPr/>
          </a:p>
        </p:txBody>
      </p:sp>
      <p:sp>
        <p:nvSpPr>
          <p:cNvPr id="321" name="Google Shape;321;p13"/>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322" name="Google Shape;322;p13"/>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323" name="Google Shape;323;p13"/>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324" name="Google Shape;324;p13"/>
          <p:cNvCxnSpPr>
            <a:stCxn id="321" idx="6"/>
            <a:endCxn id="323"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325" name="Google Shape;325;p13"/>
          <p:cNvSpPr/>
          <p:nvPr/>
        </p:nvSpPr>
        <p:spPr>
          <a:xfrm>
            <a:off x="1499711"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326" name="Google Shape;326;p13"/>
          <p:cNvSpPr/>
          <p:nvPr/>
        </p:nvSpPr>
        <p:spPr>
          <a:xfrm>
            <a:off x="2222116" y="3407785"/>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327" name="Google Shape;327;p13"/>
          <p:cNvCxnSpPr>
            <a:stCxn id="321" idx="4"/>
            <a:endCxn id="322"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328" name="Google Shape;328;p13"/>
          <p:cNvCxnSpPr>
            <a:stCxn id="323" idx="3"/>
            <a:endCxn id="322"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329" name="Google Shape;329;p13"/>
          <p:cNvCxnSpPr>
            <a:stCxn id="325" idx="2"/>
            <a:endCxn id="322"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330" name="Google Shape;330;p13"/>
          <p:cNvCxnSpPr>
            <a:stCxn id="323" idx="4"/>
            <a:endCxn id="325"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331" name="Google Shape;331;p13"/>
          <p:cNvCxnSpPr>
            <a:stCxn id="326" idx="3"/>
            <a:endCxn id="325"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332" name="Google Shape;332;p13"/>
          <p:cNvCxnSpPr>
            <a:stCxn id="323" idx="6"/>
            <a:endCxn id="326"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333" name="Google Shape;333;p13"/>
          <p:cNvSpPr/>
          <p:nvPr/>
        </p:nvSpPr>
        <p:spPr>
          <a:xfrm>
            <a:off x="3271450" y="24970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334" name="Google Shape;334;p13"/>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335" name="Google Shape;335;p13"/>
          <p:cNvSpPr/>
          <p:nvPr/>
        </p:nvSpPr>
        <p:spPr>
          <a:xfrm>
            <a:off x="3271450" y="29504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336" name="Google Shape;336;p13"/>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337" name="Google Shape;337;p13"/>
          <p:cNvSpPr/>
          <p:nvPr/>
        </p:nvSpPr>
        <p:spPr>
          <a:xfrm>
            <a:off x="3271450" y="3403820"/>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338" name="Google Shape;338;p13"/>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339" name="Google Shape;339;p13"/>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340" name="Google Shape;340;p13"/>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341" name="Google Shape;341;p13"/>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342" name="Google Shape;342;p13"/>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343" name="Google Shape;343;p13"/>
          <p:cNvCxnSpPr>
            <a:stCxn id="333" idx="3"/>
            <a:endCxn id="344"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344" name="Google Shape;344;p13"/>
          <p:cNvSpPr/>
          <p:nvPr/>
        </p:nvSpPr>
        <p:spPr>
          <a:xfrm>
            <a:off x="4052310" y="25620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345" name="Google Shape;345;p13"/>
          <p:cNvSpPr/>
          <p:nvPr/>
        </p:nvSpPr>
        <p:spPr>
          <a:xfrm>
            <a:off x="4699343" y="25620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346" name="Google Shape;346;p13"/>
          <p:cNvCxnSpPr>
            <a:stCxn id="344" idx="3"/>
            <a:endCxn id="345"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47" name="Google Shape;347;p13"/>
          <p:cNvCxnSpPr>
            <a:stCxn id="335" idx="3"/>
            <a:endCxn id="348" idx="1"/>
          </p:cNvCxnSpPr>
          <p:nvPr/>
        </p:nvCxnSpPr>
        <p:spPr>
          <a:xfrm>
            <a:off x="3728650" y="3177097"/>
            <a:ext cx="323700" cy="0"/>
          </a:xfrm>
          <a:prstGeom prst="straightConnector1">
            <a:avLst/>
          </a:prstGeom>
          <a:noFill/>
          <a:ln w="19050" cap="flat" cmpd="sng">
            <a:solidFill>
              <a:srgbClr val="595959"/>
            </a:solidFill>
            <a:prstDash val="solid"/>
            <a:round/>
            <a:headEnd type="none" w="sm" len="sm"/>
            <a:tailEnd type="triangle" w="med" len="med"/>
          </a:ln>
        </p:spPr>
      </p:cxnSp>
      <p:sp>
        <p:nvSpPr>
          <p:cNvPr id="348" name="Google Shape;348;p13"/>
          <p:cNvSpPr/>
          <p:nvPr/>
        </p:nvSpPr>
        <p:spPr>
          <a:xfrm>
            <a:off x="4052360" y="30153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349" name="Google Shape;349;p13"/>
          <p:cNvSpPr/>
          <p:nvPr/>
        </p:nvSpPr>
        <p:spPr>
          <a:xfrm>
            <a:off x="4699393" y="30154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cxnSp>
        <p:nvCxnSpPr>
          <p:cNvPr id="350" name="Google Shape;350;p13"/>
          <p:cNvCxnSpPr>
            <a:stCxn id="348" idx="3"/>
            <a:endCxn id="349" idx="1"/>
          </p:cNvCxnSpPr>
          <p:nvPr/>
        </p:nvCxnSpPr>
        <p:spPr>
          <a:xfrm>
            <a:off x="43757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51" name="Google Shape;351;p13"/>
          <p:cNvCxnSpPr>
            <a:stCxn id="349" idx="3"/>
            <a:endCxn id="352" idx="1"/>
          </p:cNvCxnSpPr>
          <p:nvPr/>
        </p:nvCxnSpPr>
        <p:spPr>
          <a:xfrm>
            <a:off x="5022793" y="3177104"/>
            <a:ext cx="323700" cy="0"/>
          </a:xfrm>
          <a:prstGeom prst="straightConnector1">
            <a:avLst/>
          </a:prstGeom>
          <a:noFill/>
          <a:ln w="19050" cap="flat" cmpd="sng">
            <a:solidFill>
              <a:srgbClr val="595959"/>
            </a:solidFill>
            <a:prstDash val="solid"/>
            <a:round/>
            <a:headEnd type="none" w="sm" len="sm"/>
            <a:tailEnd type="triangle" w="med" len="med"/>
          </a:ln>
        </p:spPr>
      </p:cxnSp>
      <p:sp>
        <p:nvSpPr>
          <p:cNvPr id="352" name="Google Shape;352;p13"/>
          <p:cNvSpPr/>
          <p:nvPr/>
        </p:nvSpPr>
        <p:spPr>
          <a:xfrm>
            <a:off x="5346560" y="30153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353" name="Google Shape;353;p13"/>
          <p:cNvSpPr/>
          <p:nvPr/>
        </p:nvSpPr>
        <p:spPr>
          <a:xfrm>
            <a:off x="5993593" y="30154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354" name="Google Shape;354;p13"/>
          <p:cNvCxnSpPr>
            <a:stCxn id="352" idx="3"/>
            <a:endCxn id="353" idx="1"/>
          </p:cNvCxnSpPr>
          <p:nvPr/>
        </p:nvCxnSpPr>
        <p:spPr>
          <a:xfrm>
            <a:off x="5669960" y="31770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55" name="Google Shape;355;p13"/>
          <p:cNvCxnSpPr>
            <a:stCxn id="337" idx="3"/>
            <a:endCxn id="356"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356" name="Google Shape;356;p13"/>
          <p:cNvSpPr/>
          <p:nvPr/>
        </p:nvSpPr>
        <p:spPr>
          <a:xfrm>
            <a:off x="4052360" y="3468767"/>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357" name="Google Shape;357;p13"/>
          <p:cNvSpPr/>
          <p:nvPr/>
        </p:nvSpPr>
        <p:spPr>
          <a:xfrm>
            <a:off x="4699393" y="3468779"/>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358" name="Google Shape;358;p13"/>
          <p:cNvCxnSpPr>
            <a:stCxn id="356" idx="3"/>
            <a:endCxn id="357" idx="1"/>
          </p:cNvCxnSpPr>
          <p:nvPr/>
        </p:nvCxnSpPr>
        <p:spPr>
          <a:xfrm>
            <a:off x="4375760" y="363046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59" name="Google Shape;359;p13"/>
          <p:cNvCxnSpPr>
            <a:stCxn id="339" idx="3"/>
            <a:endCxn id="360"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360" name="Google Shape;360;p13"/>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361" name="Google Shape;361;p13"/>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362" name="Google Shape;362;p13"/>
          <p:cNvCxnSpPr>
            <a:stCxn id="360" idx="3"/>
            <a:endCxn id="361"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63" name="Google Shape;363;p13"/>
          <p:cNvCxnSpPr>
            <a:stCxn id="361" idx="3"/>
            <a:endCxn id="364" idx="1"/>
          </p:cNvCxnSpPr>
          <p:nvPr/>
        </p:nvCxnSpPr>
        <p:spPr>
          <a:xfrm>
            <a:off x="5022793" y="4083854"/>
            <a:ext cx="323700" cy="0"/>
          </a:xfrm>
          <a:prstGeom prst="straightConnector1">
            <a:avLst/>
          </a:prstGeom>
          <a:noFill/>
          <a:ln w="19050" cap="flat" cmpd="sng">
            <a:solidFill>
              <a:srgbClr val="595959"/>
            </a:solidFill>
            <a:prstDash val="solid"/>
            <a:round/>
            <a:headEnd type="none" w="sm" len="sm"/>
            <a:tailEnd type="triangle" w="med" len="med"/>
          </a:ln>
        </p:spPr>
      </p:cxnSp>
      <p:sp>
        <p:nvSpPr>
          <p:cNvPr id="364" name="Google Shape;364;p13"/>
          <p:cNvSpPr/>
          <p:nvPr/>
        </p:nvSpPr>
        <p:spPr>
          <a:xfrm>
            <a:off x="53465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cxnSp>
        <p:nvCxnSpPr>
          <p:cNvPr id="365" name="Google Shape;365;p13"/>
          <p:cNvCxnSpPr>
            <a:stCxn id="341" idx="3"/>
            <a:endCxn id="366"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366" name="Google Shape;366;p13"/>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367" name="Google Shape;367;p13"/>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368" name="Google Shape;368;p13"/>
          <p:cNvCxnSpPr>
            <a:stCxn id="366" idx="3"/>
            <a:endCxn id="367"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369" name="Google Shape;369;p13"/>
          <p:cNvCxnSpPr>
            <a:stCxn id="367" idx="3"/>
            <a:endCxn id="370" idx="1"/>
          </p:cNvCxnSpPr>
          <p:nvPr/>
        </p:nvCxnSpPr>
        <p:spPr>
          <a:xfrm>
            <a:off x="5022793" y="4537229"/>
            <a:ext cx="323700" cy="0"/>
          </a:xfrm>
          <a:prstGeom prst="straightConnector1">
            <a:avLst/>
          </a:prstGeom>
          <a:noFill/>
          <a:ln w="19050" cap="flat" cmpd="sng">
            <a:solidFill>
              <a:srgbClr val="595959"/>
            </a:solidFill>
            <a:prstDash val="solid"/>
            <a:round/>
            <a:headEnd type="none" w="sm" len="sm"/>
            <a:tailEnd type="triangle" w="med" len="med"/>
          </a:ln>
        </p:spPr>
      </p:cxnSp>
      <p:sp>
        <p:nvSpPr>
          <p:cNvPr id="370" name="Google Shape;370;p13"/>
          <p:cNvSpPr/>
          <p:nvPr/>
        </p:nvSpPr>
        <p:spPr>
          <a:xfrm>
            <a:off x="53465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371" name="Google Shape;371;p13"/>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372" name="Google Shape;372;p13"/>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125"/>
          <p:cNvSpPr txBox="1">
            <a:spLocks noGrp="1"/>
          </p:cNvSpPr>
          <p:nvPr>
            <p:ph type="title"/>
          </p:nvPr>
        </p:nvSpPr>
        <p:spPr>
          <a:xfrm>
            <a:off x="857250" y="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2077" name="Google Shape;2077;p125"/>
          <p:cNvSpPr txBox="1">
            <a:spLocks noGrp="1"/>
          </p:cNvSpPr>
          <p:nvPr>
            <p:ph type="body" idx="1"/>
          </p:nvPr>
        </p:nvSpPr>
        <p:spPr>
          <a:xfrm>
            <a:off x="326800" y="777875"/>
            <a:ext cx="7824000" cy="4124100"/>
          </a:xfrm>
          <a:prstGeom prst="rect">
            <a:avLst/>
          </a:prstGeom>
          <a:noFill/>
          <a:ln>
            <a:noFill/>
          </a:ln>
        </p:spPr>
        <p:txBody>
          <a:bodyPr spcFirstLastPara="1" wrap="square" lIns="68575" tIns="34275" rIns="68575" bIns="34275" anchor="t" anchorCtr="0">
            <a:normAutofit/>
          </a:bodyPr>
          <a:lstStyle/>
          <a:p>
            <a:pPr marL="457200" lvl="0" indent="-355600" algn="l" rtl="0">
              <a:lnSpc>
                <a:spcPct val="90000"/>
              </a:lnSpc>
              <a:spcBef>
                <a:spcPts val="1100"/>
              </a:spcBef>
              <a:spcAft>
                <a:spcPts val="0"/>
              </a:spcAft>
              <a:buSzPts val="2000"/>
              <a:buChar char="-"/>
            </a:pPr>
            <a:r>
              <a:rPr lang="en" sz="2000"/>
              <a:t>We can split the graph into two at some edge along this path such that each student infects everyone in their own component</a:t>
            </a:r>
            <a:endParaRPr sz="2000"/>
          </a:p>
          <a:p>
            <a:pPr marL="0" lvl="0" indent="0" algn="l" rtl="0">
              <a:lnSpc>
                <a:spcPct val="90000"/>
              </a:lnSpc>
              <a:spcBef>
                <a:spcPts val="1200"/>
              </a:spcBef>
              <a:spcAft>
                <a:spcPts val="1200"/>
              </a:spcAft>
              <a:buSzPts val="1100"/>
              <a:buNone/>
            </a:pPr>
            <a:endParaRPr/>
          </a:p>
        </p:txBody>
      </p:sp>
      <p:pic>
        <p:nvPicPr>
          <p:cNvPr id="2078" name="Google Shape;2078;p125"/>
          <p:cNvPicPr preferRelativeResize="0"/>
          <p:nvPr/>
        </p:nvPicPr>
        <p:blipFill rotWithShape="1">
          <a:blip r:embed="rId3">
            <a:alphaModFix/>
          </a:blip>
          <a:srcRect/>
          <a:stretch/>
        </p:blipFill>
        <p:spPr>
          <a:xfrm>
            <a:off x="1700200" y="1809375"/>
            <a:ext cx="5743575" cy="3209925"/>
          </a:xfrm>
          <a:prstGeom prst="rect">
            <a:avLst/>
          </a:prstGeom>
          <a:noFill/>
          <a:ln>
            <a:noFill/>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2082"/>
        <p:cNvGrpSpPr/>
        <p:nvPr/>
      </p:nvGrpSpPr>
      <p:grpSpPr>
        <a:xfrm>
          <a:off x="0" y="0"/>
          <a:ext cx="0" cy="0"/>
          <a:chOff x="0" y="0"/>
          <a:chExt cx="0" cy="0"/>
        </a:xfrm>
      </p:grpSpPr>
      <p:sp>
        <p:nvSpPr>
          <p:cNvPr id="2083" name="Google Shape;2083;p126"/>
          <p:cNvSpPr txBox="1">
            <a:spLocks noGrp="1"/>
          </p:cNvSpPr>
          <p:nvPr>
            <p:ph type="title"/>
          </p:nvPr>
        </p:nvSpPr>
        <p:spPr>
          <a:xfrm>
            <a:off x="857250" y="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2084" name="Google Shape;2084;p126"/>
          <p:cNvSpPr txBox="1">
            <a:spLocks noGrp="1"/>
          </p:cNvSpPr>
          <p:nvPr>
            <p:ph type="body" idx="1"/>
          </p:nvPr>
        </p:nvSpPr>
        <p:spPr>
          <a:xfrm>
            <a:off x="326800" y="777875"/>
            <a:ext cx="7824000" cy="4124100"/>
          </a:xfrm>
          <a:prstGeom prst="rect">
            <a:avLst/>
          </a:prstGeom>
          <a:noFill/>
          <a:ln>
            <a:noFill/>
          </a:ln>
        </p:spPr>
        <p:txBody>
          <a:bodyPr spcFirstLastPara="1" wrap="square" lIns="68575" tIns="34275" rIns="68575" bIns="34275" anchor="t" anchorCtr="0">
            <a:normAutofit/>
          </a:bodyPr>
          <a:lstStyle/>
          <a:p>
            <a:pPr marL="457200" lvl="0" indent="-355600" algn="l" rtl="0">
              <a:lnSpc>
                <a:spcPct val="90000"/>
              </a:lnSpc>
              <a:spcBef>
                <a:spcPts val="1100"/>
              </a:spcBef>
              <a:spcAft>
                <a:spcPts val="0"/>
              </a:spcAft>
              <a:buSzPts val="2000"/>
              <a:buChar char="-"/>
            </a:pPr>
            <a:r>
              <a:rPr lang="en" sz="2000"/>
              <a:t>But where do we split?</a:t>
            </a:r>
            <a:endParaRPr sz="2000"/>
          </a:p>
          <a:p>
            <a:pPr marL="457200" lvl="0" indent="-355600" algn="l" rtl="0">
              <a:lnSpc>
                <a:spcPct val="90000"/>
              </a:lnSpc>
              <a:spcBef>
                <a:spcPts val="0"/>
              </a:spcBef>
              <a:spcAft>
                <a:spcPts val="0"/>
              </a:spcAft>
              <a:buSzPts val="2000"/>
              <a:buChar char="-"/>
            </a:pPr>
            <a:r>
              <a:rPr lang="en" sz="2000"/>
              <a:t>Halfway may not always be the best due to branches</a:t>
            </a:r>
            <a:endParaRPr sz="2000"/>
          </a:p>
          <a:p>
            <a:pPr marL="0" lvl="0" indent="0" algn="l" rtl="0">
              <a:lnSpc>
                <a:spcPct val="90000"/>
              </a:lnSpc>
              <a:spcBef>
                <a:spcPts val="1200"/>
              </a:spcBef>
              <a:spcAft>
                <a:spcPts val="1200"/>
              </a:spcAft>
              <a:buSzPts val="1100"/>
              <a:buNone/>
            </a:pPr>
            <a:endParaRPr/>
          </a:p>
        </p:txBody>
      </p:sp>
      <p:pic>
        <p:nvPicPr>
          <p:cNvPr id="2085" name="Google Shape;2085;p126"/>
          <p:cNvPicPr preferRelativeResize="0"/>
          <p:nvPr/>
        </p:nvPicPr>
        <p:blipFill rotWithShape="1">
          <a:blip r:embed="rId3">
            <a:alphaModFix/>
          </a:blip>
          <a:srcRect/>
          <a:stretch/>
        </p:blipFill>
        <p:spPr>
          <a:xfrm>
            <a:off x="1700200" y="1809375"/>
            <a:ext cx="5743575" cy="3209925"/>
          </a:xfrm>
          <a:prstGeom prst="rect">
            <a:avLst/>
          </a:prstGeom>
          <a:noFill/>
          <a:ln>
            <a:noFill/>
          </a:ln>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2089"/>
        <p:cNvGrpSpPr/>
        <p:nvPr/>
      </p:nvGrpSpPr>
      <p:grpSpPr>
        <a:xfrm>
          <a:off x="0" y="0"/>
          <a:ext cx="0" cy="0"/>
          <a:chOff x="0" y="0"/>
          <a:chExt cx="0" cy="0"/>
        </a:xfrm>
      </p:grpSpPr>
      <p:sp>
        <p:nvSpPr>
          <p:cNvPr id="2090" name="Google Shape;2090;p127"/>
          <p:cNvSpPr txBox="1">
            <a:spLocks noGrp="1"/>
          </p:cNvSpPr>
          <p:nvPr>
            <p:ph type="title"/>
          </p:nvPr>
        </p:nvSpPr>
        <p:spPr>
          <a:xfrm>
            <a:off x="857250" y="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a:t>
            </a:r>
            <a:endParaRPr/>
          </a:p>
        </p:txBody>
      </p:sp>
      <p:sp>
        <p:nvSpPr>
          <p:cNvPr id="2091" name="Google Shape;2091;p127"/>
          <p:cNvSpPr txBox="1">
            <a:spLocks noGrp="1"/>
          </p:cNvSpPr>
          <p:nvPr>
            <p:ph type="body" idx="1"/>
          </p:nvPr>
        </p:nvSpPr>
        <p:spPr>
          <a:xfrm>
            <a:off x="326800" y="777875"/>
            <a:ext cx="7824000" cy="4124100"/>
          </a:xfrm>
          <a:prstGeom prst="rect">
            <a:avLst/>
          </a:prstGeom>
          <a:noFill/>
          <a:ln>
            <a:noFill/>
          </a:ln>
        </p:spPr>
        <p:txBody>
          <a:bodyPr spcFirstLastPara="1" wrap="square" lIns="68575" tIns="34275" rIns="68575" bIns="34275" anchor="t" anchorCtr="0">
            <a:normAutofit/>
          </a:bodyPr>
          <a:lstStyle/>
          <a:p>
            <a:pPr marL="457200" lvl="0" indent="0" algn="l" rtl="0">
              <a:lnSpc>
                <a:spcPct val="90000"/>
              </a:lnSpc>
              <a:spcBef>
                <a:spcPts val="1100"/>
              </a:spcBef>
              <a:spcAft>
                <a:spcPts val="0"/>
              </a:spcAft>
              <a:buSzPts val="1100"/>
              <a:buNone/>
            </a:pPr>
            <a:r>
              <a:rPr lang="en" sz="2000"/>
              <a:t>• Idea: binary search on where to split along the path (1 to t)</a:t>
            </a:r>
            <a:endParaRPr sz="2000"/>
          </a:p>
          <a:p>
            <a:pPr marL="457200" lvl="0" indent="0" algn="l" rtl="0">
              <a:lnSpc>
                <a:spcPct val="90000"/>
              </a:lnSpc>
              <a:spcBef>
                <a:spcPts val="1200"/>
              </a:spcBef>
              <a:spcAft>
                <a:spcPts val="0"/>
              </a:spcAft>
              <a:buSzPts val="1100"/>
              <a:buNone/>
            </a:pPr>
            <a:endParaRPr sz="2000"/>
          </a:p>
          <a:p>
            <a:pPr marL="457200" lvl="0" indent="0" algn="l" rtl="0">
              <a:lnSpc>
                <a:spcPct val="90000"/>
              </a:lnSpc>
              <a:spcBef>
                <a:spcPts val="1200"/>
              </a:spcBef>
              <a:spcAft>
                <a:spcPts val="0"/>
              </a:spcAft>
              <a:buSzPts val="1100"/>
              <a:buNone/>
            </a:pPr>
            <a:r>
              <a:rPr lang="en" sz="2000"/>
              <a:t>• Run the one infected student algorithm on both sides</a:t>
            </a:r>
            <a:endParaRPr sz="2000"/>
          </a:p>
          <a:p>
            <a:pPr marL="457200" lvl="0" indent="0" algn="l" rtl="0">
              <a:lnSpc>
                <a:spcPct val="90000"/>
              </a:lnSpc>
              <a:spcBef>
                <a:spcPts val="1200"/>
              </a:spcBef>
              <a:spcAft>
                <a:spcPts val="0"/>
              </a:spcAft>
              <a:buSzPts val="1100"/>
              <a:buNone/>
            </a:pPr>
            <a:r>
              <a:rPr lang="en" sz="2000"/>
              <a:t>• If f(u) &lt; f(w), we can afford to put more vertices into the u component</a:t>
            </a:r>
            <a:endParaRPr sz="2000"/>
          </a:p>
          <a:p>
            <a:pPr marL="457200" lvl="0" indent="0" algn="l" rtl="0">
              <a:lnSpc>
                <a:spcPct val="90000"/>
              </a:lnSpc>
              <a:spcBef>
                <a:spcPts val="1200"/>
              </a:spcBef>
              <a:spcAft>
                <a:spcPts val="0"/>
              </a:spcAft>
              <a:buSzPts val="1100"/>
              <a:buNone/>
            </a:pPr>
            <a:endParaRPr sz="2000"/>
          </a:p>
          <a:p>
            <a:pPr marL="457200" lvl="0" indent="0" algn="l" rtl="0">
              <a:lnSpc>
                <a:spcPct val="90000"/>
              </a:lnSpc>
              <a:spcBef>
                <a:spcPts val="1200"/>
              </a:spcBef>
              <a:spcAft>
                <a:spcPts val="0"/>
              </a:spcAft>
              <a:buSzPts val="1100"/>
              <a:buNone/>
            </a:pPr>
            <a:r>
              <a:rPr lang="en" sz="2000"/>
              <a:t>• Since max path length is n, binary search takes O(logn) time x O(nlogn) algorithm at each level</a:t>
            </a:r>
            <a:endParaRPr sz="2000"/>
          </a:p>
          <a:p>
            <a:pPr marL="457200" lvl="0" indent="0" algn="l" rtl="0">
              <a:lnSpc>
                <a:spcPct val="90000"/>
              </a:lnSpc>
              <a:spcBef>
                <a:spcPts val="1200"/>
              </a:spcBef>
              <a:spcAft>
                <a:spcPts val="0"/>
              </a:spcAft>
              <a:buSzPts val="1100"/>
              <a:buNone/>
            </a:pPr>
            <a:endParaRPr sz="2000"/>
          </a:p>
          <a:p>
            <a:pPr marL="457200" lvl="0" indent="0" algn="l" rtl="0">
              <a:lnSpc>
                <a:spcPct val="90000"/>
              </a:lnSpc>
              <a:spcBef>
                <a:spcPts val="1200"/>
              </a:spcBef>
              <a:spcAft>
                <a:spcPts val="0"/>
              </a:spcAft>
              <a:buSzPts val="1100"/>
              <a:buNone/>
            </a:pPr>
            <a:r>
              <a:rPr lang="en" sz="2000"/>
              <a:t>O(nlogn logn)!! YAY</a:t>
            </a:r>
            <a:endParaRPr sz="2000"/>
          </a:p>
          <a:p>
            <a:pPr marL="0" lvl="0" indent="0" algn="l" rtl="0">
              <a:lnSpc>
                <a:spcPct val="90000"/>
              </a:lnSpc>
              <a:spcBef>
                <a:spcPts val="1200"/>
              </a:spcBef>
              <a:spcAft>
                <a:spcPts val="1200"/>
              </a:spcAft>
              <a:buSzPts val="1100"/>
              <a:buNone/>
            </a:pPr>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Shape 2095"/>
        <p:cNvGrpSpPr/>
        <p:nvPr/>
      </p:nvGrpSpPr>
      <p:grpSpPr>
        <a:xfrm>
          <a:off x="0" y="0"/>
          <a:ext cx="0" cy="0"/>
          <a:chOff x="0" y="0"/>
          <a:chExt cx="0" cy="0"/>
        </a:xfrm>
      </p:grpSpPr>
      <p:sp>
        <p:nvSpPr>
          <p:cNvPr id="2096" name="Google Shape;2096;p128"/>
          <p:cNvSpPr txBox="1">
            <a:spLocks noGrp="1"/>
          </p:cNvSpPr>
          <p:nvPr>
            <p:ph type="title"/>
          </p:nvPr>
        </p:nvSpPr>
        <p:spPr>
          <a:xfrm>
            <a:off x="868800" y="783225"/>
            <a:ext cx="7406400" cy="10173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SzPct val="55555"/>
              <a:buNone/>
            </a:pPr>
            <a:r>
              <a:rPr lang="en"/>
              <a:t>Problem 7): Gone vial</a:t>
            </a:r>
            <a:endParaRPr/>
          </a:p>
          <a:p>
            <a:pPr marL="0" lvl="0" indent="0" algn="l" rtl="0">
              <a:lnSpc>
                <a:spcPct val="90000"/>
              </a:lnSpc>
              <a:spcBef>
                <a:spcPts val="0"/>
              </a:spcBef>
              <a:spcAft>
                <a:spcPts val="0"/>
              </a:spcAft>
              <a:buSzPct val="55555"/>
              <a:buNone/>
            </a:pPr>
            <a:endParaRPr/>
          </a:p>
          <a:p>
            <a:pPr marL="0" lvl="0" indent="0" algn="l" rtl="0">
              <a:lnSpc>
                <a:spcPct val="90000"/>
              </a:lnSpc>
              <a:spcBef>
                <a:spcPts val="0"/>
              </a:spcBef>
              <a:spcAft>
                <a:spcPts val="0"/>
              </a:spcAft>
              <a:buSzPct val="55555"/>
              <a:buNone/>
            </a:pPr>
            <a:endParaRPr/>
          </a:p>
          <a:p>
            <a:pPr marL="0" lvl="0" indent="0" algn="l" rtl="0">
              <a:lnSpc>
                <a:spcPct val="90000"/>
              </a:lnSpc>
              <a:spcBef>
                <a:spcPts val="0"/>
              </a:spcBef>
              <a:spcAft>
                <a:spcPts val="0"/>
              </a:spcAft>
              <a:buSzPct val="55555"/>
              <a:buNone/>
            </a:pPr>
            <a:endParaRPr/>
          </a:p>
          <a:p>
            <a:pPr marL="0" lvl="0" indent="0" algn="l" rtl="0">
              <a:lnSpc>
                <a:spcPct val="90000"/>
              </a:lnSpc>
              <a:spcBef>
                <a:spcPts val="0"/>
              </a:spcBef>
              <a:spcAft>
                <a:spcPts val="0"/>
              </a:spcAft>
              <a:buSzPct val="55555"/>
              <a:buNone/>
            </a:pPr>
            <a:endParaRPr/>
          </a:p>
          <a:p>
            <a:pPr marL="0" lvl="0" indent="0" algn="l" rtl="0">
              <a:lnSpc>
                <a:spcPct val="90000"/>
              </a:lnSpc>
              <a:spcBef>
                <a:spcPts val="0"/>
              </a:spcBef>
              <a:spcAft>
                <a:spcPts val="0"/>
              </a:spcAft>
              <a:buSzPct val="55555"/>
              <a:buNone/>
            </a:pPr>
            <a:r>
              <a:rPr lang="en"/>
              <a:t>My friend’s slides; feel free to read</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Shape 2100"/>
        <p:cNvGrpSpPr/>
        <p:nvPr/>
      </p:nvGrpSpPr>
      <p:grpSpPr>
        <a:xfrm>
          <a:off x="0" y="0"/>
          <a:ext cx="0" cy="0"/>
          <a:chOff x="0" y="0"/>
          <a:chExt cx="0" cy="0"/>
        </a:xfrm>
      </p:grpSpPr>
      <p:sp>
        <p:nvSpPr>
          <p:cNvPr id="2101" name="Google Shape;2101;p129"/>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Gone viral</a:t>
            </a:r>
            <a:endParaRPr/>
          </a:p>
        </p:txBody>
      </p:sp>
      <p:pic>
        <p:nvPicPr>
          <p:cNvPr id="2102" name="Google Shape;2102;p129" descr="Patient Zero: What's a Zombie Film? | FilmInk"/>
          <p:cNvPicPr preferRelativeResize="0"/>
          <p:nvPr/>
        </p:nvPicPr>
        <p:blipFill rotWithShape="1">
          <a:blip r:embed="rId3">
            <a:alphaModFix/>
          </a:blip>
          <a:srcRect/>
          <a:stretch/>
        </p:blipFill>
        <p:spPr>
          <a:xfrm>
            <a:off x="5343500" y="1125950"/>
            <a:ext cx="2137150" cy="896625"/>
          </a:xfrm>
          <a:prstGeom prst="rect">
            <a:avLst/>
          </a:prstGeom>
          <a:noFill/>
          <a:ln>
            <a:noFill/>
          </a:ln>
        </p:spPr>
      </p:pic>
      <p:sp>
        <p:nvSpPr>
          <p:cNvPr id="2103" name="Google Shape;2103;p129"/>
          <p:cNvSpPr txBox="1"/>
          <p:nvPr/>
        </p:nvSpPr>
        <p:spPr>
          <a:xfrm>
            <a:off x="408375" y="1322150"/>
            <a:ext cx="2441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Let f(x) = days needed for all nodes in the subtree at x to be infected</a:t>
            </a:r>
            <a:endParaRPr sz="1400" b="0" i="1" u="none" strike="noStrike" cap="none">
              <a:solidFill>
                <a:srgbClr val="000000"/>
              </a:solidFill>
              <a:latin typeface="Arial"/>
              <a:ea typeface="Arial"/>
              <a:cs typeface="Arial"/>
              <a:sym typeface="Arial"/>
            </a:endParaRPr>
          </a:p>
        </p:txBody>
      </p:sp>
      <p:cxnSp>
        <p:nvCxnSpPr>
          <p:cNvPr id="2104" name="Google Shape;2104;p129"/>
          <p:cNvCxnSpPr>
            <a:endCxn id="2102" idx="1"/>
          </p:cNvCxnSpPr>
          <p:nvPr/>
        </p:nvCxnSpPr>
        <p:spPr>
          <a:xfrm>
            <a:off x="4222700" y="1470163"/>
            <a:ext cx="1120800" cy="104100"/>
          </a:xfrm>
          <a:prstGeom prst="straightConnector1">
            <a:avLst/>
          </a:prstGeom>
          <a:noFill/>
          <a:ln w="19050" cap="flat" cmpd="sng">
            <a:solidFill>
              <a:srgbClr val="FF0000"/>
            </a:solidFill>
            <a:prstDash val="solid"/>
            <a:round/>
            <a:headEnd type="none" w="sm" len="sm"/>
            <a:tailEnd type="triangle" w="med" len="med"/>
          </a:ln>
        </p:spPr>
      </p:cxnSp>
      <p:cxnSp>
        <p:nvCxnSpPr>
          <p:cNvPr id="2105" name="Google Shape;2105;p129"/>
          <p:cNvCxnSpPr/>
          <p:nvPr/>
        </p:nvCxnSpPr>
        <p:spPr>
          <a:xfrm rot="10800000" flipH="1">
            <a:off x="1190325" y="4614450"/>
            <a:ext cx="486600" cy="34800"/>
          </a:xfrm>
          <a:prstGeom prst="straightConnector1">
            <a:avLst/>
          </a:prstGeom>
          <a:noFill/>
          <a:ln w="19050" cap="flat" cmpd="sng">
            <a:solidFill>
              <a:srgbClr val="595959"/>
            </a:solidFill>
            <a:prstDash val="solid"/>
            <a:round/>
            <a:headEnd type="none" w="sm" len="sm"/>
            <a:tailEnd type="triangle" w="med" len="med"/>
          </a:ln>
        </p:spPr>
      </p:cxnSp>
      <p:sp>
        <p:nvSpPr>
          <p:cNvPr id="2106" name="Google Shape;2106;p129"/>
          <p:cNvSpPr/>
          <p:nvPr/>
        </p:nvSpPr>
        <p:spPr>
          <a:xfrm>
            <a:off x="1642100" y="4248600"/>
            <a:ext cx="4378800" cy="766500"/>
          </a:xfrm>
          <a:prstGeom prst="roundRect">
            <a:avLst>
              <a:gd name="adj" fmla="val 16667"/>
            </a:avLst>
          </a:prstGeom>
          <a:noFill/>
          <a:ln w="9525" cap="flat" cmpd="sng">
            <a:solidFill>
              <a:schemeClr val="dk2"/>
            </a:solidFill>
            <a:prstDash val="dash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107" name="Google Shape;2107;p129"/>
          <p:cNvSpPr txBox="1"/>
          <p:nvPr/>
        </p:nvSpPr>
        <p:spPr>
          <a:xfrm>
            <a:off x="134725" y="4473950"/>
            <a:ext cx="1120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Leaf nodes</a:t>
            </a: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f(x) = 0</a:t>
            </a:r>
            <a:endParaRPr sz="1400" b="0" i="1" u="none" strike="noStrike" cap="none">
              <a:solidFill>
                <a:srgbClr val="000000"/>
              </a:solidFill>
              <a:latin typeface="Arial"/>
              <a:ea typeface="Arial"/>
              <a:cs typeface="Arial"/>
              <a:sym typeface="Arial"/>
            </a:endParaRPr>
          </a:p>
        </p:txBody>
      </p:sp>
      <p:sp>
        <p:nvSpPr>
          <p:cNvPr id="2108" name="Google Shape;2108;p129"/>
          <p:cNvSpPr txBox="1"/>
          <p:nvPr/>
        </p:nvSpPr>
        <p:spPr>
          <a:xfrm>
            <a:off x="5443325" y="725750"/>
            <a:ext cx="2441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We want to find f(x) of root</a:t>
            </a:r>
            <a:endParaRPr sz="1400" b="0" i="1" u="none" strike="noStrike" cap="none">
              <a:solidFill>
                <a:srgbClr val="000000"/>
              </a:solidFill>
              <a:latin typeface="Arial"/>
              <a:ea typeface="Arial"/>
              <a:cs typeface="Arial"/>
              <a:sym typeface="Arial"/>
            </a:endParaRPr>
          </a:p>
        </p:txBody>
      </p:sp>
      <p:sp>
        <p:nvSpPr>
          <p:cNvPr id="2109" name="Google Shape;2109;p129"/>
          <p:cNvSpPr/>
          <p:nvPr/>
        </p:nvSpPr>
        <p:spPr>
          <a:xfrm>
            <a:off x="5539625" y="3775425"/>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129"/>
          <p:cNvSpPr/>
          <p:nvPr/>
        </p:nvSpPr>
        <p:spPr>
          <a:xfrm>
            <a:off x="4084675" y="3775425"/>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129"/>
          <p:cNvSpPr/>
          <p:nvPr/>
        </p:nvSpPr>
        <p:spPr>
          <a:xfrm>
            <a:off x="2504675" y="3775425"/>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129"/>
          <p:cNvSpPr/>
          <p:nvPr/>
        </p:nvSpPr>
        <p:spPr>
          <a:xfrm>
            <a:off x="1133925" y="3640400"/>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13" name="Google Shape;2113;p129"/>
          <p:cNvGrpSpPr/>
          <p:nvPr/>
        </p:nvGrpSpPr>
        <p:grpSpPr>
          <a:xfrm>
            <a:off x="1265925" y="1205150"/>
            <a:ext cx="4878200" cy="3669000"/>
            <a:chOff x="1474450" y="1474500"/>
            <a:chExt cx="4878200" cy="3669000"/>
          </a:xfrm>
        </p:grpSpPr>
        <p:sp>
          <p:nvSpPr>
            <p:cNvPr id="2114" name="Google Shape;2114;p129"/>
            <p:cNvSpPr/>
            <p:nvPr/>
          </p:nvSpPr>
          <p:spPr>
            <a:xfrm>
              <a:off x="3927125" y="1474500"/>
              <a:ext cx="504000" cy="530100"/>
            </a:xfrm>
            <a:prstGeom prst="ellipse">
              <a:avLst/>
            </a:prstGeom>
            <a:solidFill>
              <a:srgbClr val="EFEFEF"/>
            </a:solidFill>
            <a:ln w="28575" cap="flat" cmpd="sng">
              <a:solidFill>
                <a:srgbClr val="FF0000"/>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15" name="Google Shape;2115;p129"/>
            <p:cNvSpPr/>
            <p:nvPr/>
          </p:nvSpPr>
          <p:spPr>
            <a:xfrm>
              <a:off x="2298425" y="24609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16" name="Google Shape;2116;p129"/>
            <p:cNvSpPr/>
            <p:nvPr/>
          </p:nvSpPr>
          <p:spPr>
            <a:xfrm>
              <a:off x="3806225" y="26493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17" name="Google Shape;2117;p129"/>
            <p:cNvSpPr/>
            <p:nvPr/>
          </p:nvSpPr>
          <p:spPr>
            <a:xfrm>
              <a:off x="5001200" y="2571750"/>
              <a:ext cx="504000" cy="530100"/>
            </a:xfrm>
            <a:prstGeom prst="ellipse">
              <a:avLst/>
            </a:prstGeom>
            <a:solidFill>
              <a:srgbClr val="EFEFEF"/>
            </a:solidFill>
            <a:ln w="28575" cap="flat" cmpd="sng">
              <a:solidFill>
                <a:schemeClr val="dk2"/>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18" name="Google Shape;2118;p129"/>
            <p:cNvSpPr/>
            <p:nvPr/>
          </p:nvSpPr>
          <p:spPr>
            <a:xfrm>
              <a:off x="5848650" y="38022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endParaRPr sz="1500" b="0" i="0" u="none" strike="noStrike" cap="none">
                <a:solidFill>
                  <a:srgbClr val="000000"/>
                </a:solidFill>
                <a:latin typeface="Times New Roman"/>
                <a:ea typeface="Times New Roman"/>
                <a:cs typeface="Times New Roman"/>
                <a:sym typeface="Times New Roman"/>
              </a:endParaRPr>
            </a:p>
          </p:txBody>
        </p:sp>
        <p:sp>
          <p:nvSpPr>
            <p:cNvPr id="2119" name="Google Shape;2119;p129"/>
            <p:cNvSpPr/>
            <p:nvPr/>
          </p:nvSpPr>
          <p:spPr>
            <a:xfrm>
              <a:off x="1474450" y="36063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20" name="Google Shape;2120;p129"/>
            <p:cNvSpPr/>
            <p:nvPr/>
          </p:nvSpPr>
          <p:spPr>
            <a:xfrm>
              <a:off x="2876575" y="38022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21" name="Google Shape;2121;p129"/>
            <p:cNvSpPr/>
            <p:nvPr/>
          </p:nvSpPr>
          <p:spPr>
            <a:xfrm>
              <a:off x="4431125" y="385035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endParaRPr sz="1500" b="0" i="0" u="none" strike="noStrike" cap="none">
                <a:solidFill>
                  <a:srgbClr val="000000"/>
                </a:solidFill>
                <a:latin typeface="Times New Roman"/>
                <a:ea typeface="Times New Roman"/>
                <a:cs typeface="Times New Roman"/>
                <a:sym typeface="Times New Roman"/>
              </a:endParaRPr>
            </a:p>
          </p:txBody>
        </p:sp>
        <p:cxnSp>
          <p:nvCxnSpPr>
            <p:cNvPr id="2122" name="Google Shape;2122;p129"/>
            <p:cNvCxnSpPr>
              <a:stCxn id="2114" idx="3"/>
              <a:endCxn id="2115" idx="7"/>
            </p:cNvCxnSpPr>
            <p:nvPr/>
          </p:nvCxnSpPr>
          <p:spPr>
            <a:xfrm flipH="1">
              <a:off x="2728634" y="1926969"/>
              <a:ext cx="1272300" cy="611700"/>
            </a:xfrm>
            <a:prstGeom prst="straightConnector1">
              <a:avLst/>
            </a:prstGeom>
            <a:noFill/>
            <a:ln w="9525" cap="flat" cmpd="sng">
              <a:solidFill>
                <a:schemeClr val="dk2"/>
              </a:solidFill>
              <a:prstDash val="solid"/>
              <a:round/>
              <a:headEnd type="none" w="sm" len="sm"/>
              <a:tailEnd type="none" w="sm" len="sm"/>
            </a:ln>
          </p:spPr>
        </p:cxnSp>
        <p:cxnSp>
          <p:nvCxnSpPr>
            <p:cNvPr id="2123" name="Google Shape;2123;p129"/>
            <p:cNvCxnSpPr>
              <a:stCxn id="2114" idx="4"/>
              <a:endCxn id="2116" idx="0"/>
            </p:cNvCxnSpPr>
            <p:nvPr/>
          </p:nvCxnSpPr>
          <p:spPr>
            <a:xfrm flipH="1">
              <a:off x="4058225" y="2004600"/>
              <a:ext cx="120900" cy="644700"/>
            </a:xfrm>
            <a:prstGeom prst="straightConnector1">
              <a:avLst/>
            </a:prstGeom>
            <a:noFill/>
            <a:ln w="9525" cap="flat" cmpd="sng">
              <a:solidFill>
                <a:schemeClr val="dk2"/>
              </a:solidFill>
              <a:prstDash val="solid"/>
              <a:round/>
              <a:headEnd type="none" w="sm" len="sm"/>
              <a:tailEnd type="none" w="sm" len="sm"/>
            </a:ln>
          </p:spPr>
        </p:cxnSp>
        <p:cxnSp>
          <p:nvCxnSpPr>
            <p:cNvPr id="2124" name="Google Shape;2124;p129"/>
            <p:cNvCxnSpPr>
              <a:stCxn id="2114" idx="5"/>
              <a:endCxn id="2117" idx="1"/>
            </p:cNvCxnSpPr>
            <p:nvPr/>
          </p:nvCxnSpPr>
          <p:spPr>
            <a:xfrm>
              <a:off x="4357316" y="1926969"/>
              <a:ext cx="717600" cy="722400"/>
            </a:xfrm>
            <a:prstGeom prst="straightConnector1">
              <a:avLst/>
            </a:prstGeom>
            <a:noFill/>
            <a:ln w="9525" cap="flat" cmpd="sng">
              <a:solidFill>
                <a:schemeClr val="dk2"/>
              </a:solidFill>
              <a:prstDash val="solid"/>
              <a:round/>
              <a:headEnd type="none" w="sm" len="sm"/>
              <a:tailEnd type="none" w="sm" len="sm"/>
            </a:ln>
          </p:spPr>
        </p:cxnSp>
        <p:cxnSp>
          <p:nvCxnSpPr>
            <p:cNvPr id="2125" name="Google Shape;2125;p129"/>
            <p:cNvCxnSpPr>
              <a:stCxn id="2115" idx="3"/>
              <a:endCxn id="2119" idx="0"/>
            </p:cNvCxnSpPr>
            <p:nvPr/>
          </p:nvCxnSpPr>
          <p:spPr>
            <a:xfrm flipH="1">
              <a:off x="1726334" y="2913444"/>
              <a:ext cx="645900" cy="693000"/>
            </a:xfrm>
            <a:prstGeom prst="straightConnector1">
              <a:avLst/>
            </a:prstGeom>
            <a:noFill/>
            <a:ln w="9525" cap="flat" cmpd="sng">
              <a:solidFill>
                <a:schemeClr val="dk2"/>
              </a:solidFill>
              <a:prstDash val="solid"/>
              <a:round/>
              <a:headEnd type="none" w="sm" len="sm"/>
              <a:tailEnd type="none" w="sm" len="sm"/>
            </a:ln>
          </p:spPr>
        </p:cxnSp>
        <p:cxnSp>
          <p:nvCxnSpPr>
            <p:cNvPr id="2126" name="Google Shape;2126;p129"/>
            <p:cNvCxnSpPr>
              <a:stCxn id="2116" idx="3"/>
              <a:endCxn id="2120" idx="7"/>
            </p:cNvCxnSpPr>
            <p:nvPr/>
          </p:nvCxnSpPr>
          <p:spPr>
            <a:xfrm flipH="1">
              <a:off x="3306734" y="3101769"/>
              <a:ext cx="573300" cy="778200"/>
            </a:xfrm>
            <a:prstGeom prst="straightConnector1">
              <a:avLst/>
            </a:prstGeom>
            <a:noFill/>
            <a:ln w="9525" cap="flat" cmpd="sng">
              <a:solidFill>
                <a:schemeClr val="dk2"/>
              </a:solidFill>
              <a:prstDash val="solid"/>
              <a:round/>
              <a:headEnd type="none" w="sm" len="sm"/>
              <a:tailEnd type="none" w="sm" len="sm"/>
            </a:ln>
          </p:spPr>
        </p:cxnSp>
        <p:cxnSp>
          <p:nvCxnSpPr>
            <p:cNvPr id="2127" name="Google Shape;2127;p129"/>
            <p:cNvCxnSpPr>
              <a:stCxn id="2117" idx="5"/>
              <a:endCxn id="2118" idx="1"/>
            </p:cNvCxnSpPr>
            <p:nvPr/>
          </p:nvCxnSpPr>
          <p:spPr>
            <a:xfrm>
              <a:off x="5431391" y="3024219"/>
              <a:ext cx="491100" cy="855600"/>
            </a:xfrm>
            <a:prstGeom prst="straightConnector1">
              <a:avLst/>
            </a:prstGeom>
            <a:noFill/>
            <a:ln w="9525" cap="flat" cmpd="sng">
              <a:solidFill>
                <a:schemeClr val="dk2"/>
              </a:solidFill>
              <a:prstDash val="solid"/>
              <a:round/>
              <a:headEnd type="none" w="sm" len="sm"/>
              <a:tailEnd type="none" w="sm" len="sm"/>
            </a:ln>
          </p:spPr>
        </p:cxnSp>
        <p:cxnSp>
          <p:nvCxnSpPr>
            <p:cNvPr id="2128" name="Google Shape;2128;p129"/>
            <p:cNvCxnSpPr>
              <a:stCxn id="2117" idx="3"/>
              <a:endCxn id="2121" idx="0"/>
            </p:cNvCxnSpPr>
            <p:nvPr/>
          </p:nvCxnSpPr>
          <p:spPr>
            <a:xfrm flipH="1">
              <a:off x="4683209" y="3024219"/>
              <a:ext cx="391800" cy="826200"/>
            </a:xfrm>
            <a:prstGeom prst="straightConnector1">
              <a:avLst/>
            </a:prstGeom>
            <a:noFill/>
            <a:ln w="9525" cap="flat" cmpd="sng">
              <a:solidFill>
                <a:schemeClr val="dk2"/>
              </a:solidFill>
              <a:prstDash val="solid"/>
              <a:round/>
              <a:headEnd type="none" w="sm" len="sm"/>
              <a:tailEnd type="none" w="sm" len="sm"/>
            </a:ln>
          </p:spPr>
        </p:cxnSp>
        <p:sp>
          <p:nvSpPr>
            <p:cNvPr id="2129" name="Google Shape;2129;p129"/>
            <p:cNvSpPr/>
            <p:nvPr/>
          </p:nvSpPr>
          <p:spPr>
            <a:xfrm>
              <a:off x="1917250" y="45241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30" name="Google Shape;2130;p129"/>
            <p:cNvSpPr/>
            <p:nvPr/>
          </p:nvSpPr>
          <p:spPr>
            <a:xfrm>
              <a:off x="3423125" y="46134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31" name="Google Shape;2131;p129"/>
            <p:cNvSpPr/>
            <p:nvPr/>
          </p:nvSpPr>
          <p:spPr>
            <a:xfrm>
              <a:off x="5247700" y="45241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Shape 2135"/>
        <p:cNvGrpSpPr/>
        <p:nvPr/>
      </p:nvGrpSpPr>
      <p:grpSpPr>
        <a:xfrm>
          <a:off x="0" y="0"/>
          <a:ext cx="0" cy="0"/>
          <a:chOff x="0" y="0"/>
          <a:chExt cx="0" cy="0"/>
        </a:xfrm>
      </p:grpSpPr>
      <p:sp>
        <p:nvSpPr>
          <p:cNvPr id="2136" name="Google Shape;2136;p130"/>
          <p:cNvSpPr/>
          <p:nvPr/>
        </p:nvSpPr>
        <p:spPr>
          <a:xfrm>
            <a:off x="5539625" y="3775425"/>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130"/>
          <p:cNvSpPr/>
          <p:nvPr/>
        </p:nvSpPr>
        <p:spPr>
          <a:xfrm>
            <a:off x="4084675" y="3775425"/>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130"/>
          <p:cNvSpPr/>
          <p:nvPr/>
        </p:nvSpPr>
        <p:spPr>
          <a:xfrm>
            <a:off x="2504675" y="3775425"/>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130"/>
          <p:cNvSpPr/>
          <p:nvPr/>
        </p:nvSpPr>
        <p:spPr>
          <a:xfrm>
            <a:off x="1133925" y="3640400"/>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130"/>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Gone viral</a:t>
            </a:r>
            <a:endParaRPr/>
          </a:p>
        </p:txBody>
      </p:sp>
      <p:grpSp>
        <p:nvGrpSpPr>
          <p:cNvPr id="2141" name="Google Shape;2141;p130"/>
          <p:cNvGrpSpPr/>
          <p:nvPr/>
        </p:nvGrpSpPr>
        <p:grpSpPr>
          <a:xfrm>
            <a:off x="1265925" y="1205150"/>
            <a:ext cx="4878200" cy="3669000"/>
            <a:chOff x="1474450" y="1474500"/>
            <a:chExt cx="4878200" cy="3669000"/>
          </a:xfrm>
        </p:grpSpPr>
        <p:sp>
          <p:nvSpPr>
            <p:cNvPr id="2142" name="Google Shape;2142;p130"/>
            <p:cNvSpPr/>
            <p:nvPr/>
          </p:nvSpPr>
          <p:spPr>
            <a:xfrm>
              <a:off x="3927125" y="1474500"/>
              <a:ext cx="504000" cy="530100"/>
            </a:xfrm>
            <a:prstGeom prst="ellipse">
              <a:avLst/>
            </a:prstGeom>
            <a:solidFill>
              <a:srgbClr val="EFEFEF"/>
            </a:solidFill>
            <a:ln w="28575" cap="flat" cmpd="sng">
              <a:solidFill>
                <a:schemeClr val="dk2"/>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43" name="Google Shape;2143;p130"/>
            <p:cNvSpPr/>
            <p:nvPr/>
          </p:nvSpPr>
          <p:spPr>
            <a:xfrm>
              <a:off x="2298425" y="24609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44" name="Google Shape;2144;p130"/>
            <p:cNvSpPr/>
            <p:nvPr/>
          </p:nvSpPr>
          <p:spPr>
            <a:xfrm>
              <a:off x="3806225" y="26493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45" name="Google Shape;2145;p130"/>
            <p:cNvSpPr/>
            <p:nvPr/>
          </p:nvSpPr>
          <p:spPr>
            <a:xfrm>
              <a:off x="5001200" y="2571750"/>
              <a:ext cx="504000" cy="530100"/>
            </a:xfrm>
            <a:prstGeom prst="ellipse">
              <a:avLst/>
            </a:prstGeom>
            <a:solidFill>
              <a:srgbClr val="EFEFEF"/>
            </a:solidFill>
            <a:ln w="28575" cap="flat" cmpd="sng">
              <a:solidFill>
                <a:srgbClr val="6D9EEB"/>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46" name="Google Shape;2146;p130"/>
            <p:cNvSpPr/>
            <p:nvPr/>
          </p:nvSpPr>
          <p:spPr>
            <a:xfrm>
              <a:off x="5848650" y="38022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B</a:t>
              </a:r>
              <a:endParaRPr sz="1500" b="0" i="0" u="none" strike="noStrike" cap="none">
                <a:solidFill>
                  <a:srgbClr val="000000"/>
                </a:solidFill>
                <a:latin typeface="Times New Roman"/>
                <a:ea typeface="Times New Roman"/>
                <a:cs typeface="Times New Roman"/>
                <a:sym typeface="Times New Roman"/>
              </a:endParaRPr>
            </a:p>
          </p:txBody>
        </p:sp>
        <p:sp>
          <p:nvSpPr>
            <p:cNvPr id="2147" name="Google Shape;2147;p130"/>
            <p:cNvSpPr/>
            <p:nvPr/>
          </p:nvSpPr>
          <p:spPr>
            <a:xfrm>
              <a:off x="1474450" y="36063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48" name="Google Shape;2148;p130"/>
            <p:cNvSpPr/>
            <p:nvPr/>
          </p:nvSpPr>
          <p:spPr>
            <a:xfrm>
              <a:off x="2876575" y="38022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49" name="Google Shape;2149;p130"/>
            <p:cNvSpPr/>
            <p:nvPr/>
          </p:nvSpPr>
          <p:spPr>
            <a:xfrm>
              <a:off x="4431125" y="385035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a:t>
              </a:r>
              <a:endParaRPr sz="1500" b="0" i="0" u="none" strike="noStrike" cap="none">
                <a:solidFill>
                  <a:srgbClr val="000000"/>
                </a:solidFill>
                <a:latin typeface="Times New Roman"/>
                <a:ea typeface="Times New Roman"/>
                <a:cs typeface="Times New Roman"/>
                <a:sym typeface="Times New Roman"/>
              </a:endParaRPr>
            </a:p>
          </p:txBody>
        </p:sp>
        <p:cxnSp>
          <p:nvCxnSpPr>
            <p:cNvPr id="2150" name="Google Shape;2150;p130"/>
            <p:cNvCxnSpPr>
              <a:stCxn id="2142" idx="3"/>
              <a:endCxn id="2143" idx="7"/>
            </p:cNvCxnSpPr>
            <p:nvPr/>
          </p:nvCxnSpPr>
          <p:spPr>
            <a:xfrm flipH="1">
              <a:off x="2728634" y="1926969"/>
              <a:ext cx="1272300" cy="611700"/>
            </a:xfrm>
            <a:prstGeom prst="straightConnector1">
              <a:avLst/>
            </a:prstGeom>
            <a:noFill/>
            <a:ln w="9525" cap="flat" cmpd="sng">
              <a:solidFill>
                <a:schemeClr val="dk2"/>
              </a:solidFill>
              <a:prstDash val="solid"/>
              <a:round/>
              <a:headEnd type="none" w="sm" len="sm"/>
              <a:tailEnd type="none" w="sm" len="sm"/>
            </a:ln>
          </p:spPr>
        </p:cxnSp>
        <p:cxnSp>
          <p:nvCxnSpPr>
            <p:cNvPr id="2151" name="Google Shape;2151;p130"/>
            <p:cNvCxnSpPr>
              <a:stCxn id="2142" idx="4"/>
              <a:endCxn id="2144" idx="0"/>
            </p:cNvCxnSpPr>
            <p:nvPr/>
          </p:nvCxnSpPr>
          <p:spPr>
            <a:xfrm flipH="1">
              <a:off x="4058225" y="2004600"/>
              <a:ext cx="120900" cy="644700"/>
            </a:xfrm>
            <a:prstGeom prst="straightConnector1">
              <a:avLst/>
            </a:prstGeom>
            <a:noFill/>
            <a:ln w="9525" cap="flat" cmpd="sng">
              <a:solidFill>
                <a:schemeClr val="dk2"/>
              </a:solidFill>
              <a:prstDash val="solid"/>
              <a:round/>
              <a:headEnd type="none" w="sm" len="sm"/>
              <a:tailEnd type="none" w="sm" len="sm"/>
            </a:ln>
          </p:spPr>
        </p:cxnSp>
        <p:cxnSp>
          <p:nvCxnSpPr>
            <p:cNvPr id="2152" name="Google Shape;2152;p130"/>
            <p:cNvCxnSpPr>
              <a:stCxn id="2142" idx="5"/>
              <a:endCxn id="2145" idx="1"/>
            </p:cNvCxnSpPr>
            <p:nvPr/>
          </p:nvCxnSpPr>
          <p:spPr>
            <a:xfrm>
              <a:off x="4357316" y="1926969"/>
              <a:ext cx="717600" cy="722400"/>
            </a:xfrm>
            <a:prstGeom prst="straightConnector1">
              <a:avLst/>
            </a:prstGeom>
            <a:noFill/>
            <a:ln w="9525" cap="flat" cmpd="sng">
              <a:solidFill>
                <a:schemeClr val="dk2"/>
              </a:solidFill>
              <a:prstDash val="solid"/>
              <a:round/>
              <a:headEnd type="none" w="sm" len="sm"/>
              <a:tailEnd type="none" w="sm" len="sm"/>
            </a:ln>
          </p:spPr>
        </p:cxnSp>
        <p:cxnSp>
          <p:nvCxnSpPr>
            <p:cNvPr id="2153" name="Google Shape;2153;p130"/>
            <p:cNvCxnSpPr>
              <a:stCxn id="2143" idx="3"/>
              <a:endCxn id="2147" idx="0"/>
            </p:cNvCxnSpPr>
            <p:nvPr/>
          </p:nvCxnSpPr>
          <p:spPr>
            <a:xfrm flipH="1">
              <a:off x="1726334" y="2913444"/>
              <a:ext cx="645900" cy="693000"/>
            </a:xfrm>
            <a:prstGeom prst="straightConnector1">
              <a:avLst/>
            </a:prstGeom>
            <a:noFill/>
            <a:ln w="9525" cap="flat" cmpd="sng">
              <a:solidFill>
                <a:schemeClr val="dk2"/>
              </a:solidFill>
              <a:prstDash val="solid"/>
              <a:round/>
              <a:headEnd type="none" w="sm" len="sm"/>
              <a:tailEnd type="none" w="sm" len="sm"/>
            </a:ln>
          </p:spPr>
        </p:cxnSp>
        <p:cxnSp>
          <p:nvCxnSpPr>
            <p:cNvPr id="2154" name="Google Shape;2154;p130"/>
            <p:cNvCxnSpPr>
              <a:stCxn id="2144" idx="3"/>
              <a:endCxn id="2148" idx="7"/>
            </p:cNvCxnSpPr>
            <p:nvPr/>
          </p:nvCxnSpPr>
          <p:spPr>
            <a:xfrm flipH="1">
              <a:off x="3306734" y="3101769"/>
              <a:ext cx="573300" cy="778200"/>
            </a:xfrm>
            <a:prstGeom prst="straightConnector1">
              <a:avLst/>
            </a:prstGeom>
            <a:noFill/>
            <a:ln w="9525" cap="flat" cmpd="sng">
              <a:solidFill>
                <a:schemeClr val="dk2"/>
              </a:solidFill>
              <a:prstDash val="solid"/>
              <a:round/>
              <a:headEnd type="none" w="sm" len="sm"/>
              <a:tailEnd type="none" w="sm" len="sm"/>
            </a:ln>
          </p:spPr>
        </p:cxnSp>
        <p:cxnSp>
          <p:nvCxnSpPr>
            <p:cNvPr id="2155" name="Google Shape;2155;p130"/>
            <p:cNvCxnSpPr>
              <a:stCxn id="2145" idx="5"/>
              <a:endCxn id="2146" idx="1"/>
            </p:cNvCxnSpPr>
            <p:nvPr/>
          </p:nvCxnSpPr>
          <p:spPr>
            <a:xfrm>
              <a:off x="5431391" y="3024219"/>
              <a:ext cx="491100" cy="855600"/>
            </a:xfrm>
            <a:prstGeom prst="straightConnector1">
              <a:avLst/>
            </a:prstGeom>
            <a:noFill/>
            <a:ln w="9525" cap="flat" cmpd="sng">
              <a:solidFill>
                <a:schemeClr val="dk2"/>
              </a:solidFill>
              <a:prstDash val="solid"/>
              <a:round/>
              <a:headEnd type="none" w="sm" len="sm"/>
              <a:tailEnd type="none" w="sm" len="sm"/>
            </a:ln>
          </p:spPr>
        </p:cxnSp>
        <p:cxnSp>
          <p:nvCxnSpPr>
            <p:cNvPr id="2156" name="Google Shape;2156;p130"/>
            <p:cNvCxnSpPr>
              <a:stCxn id="2145" idx="3"/>
              <a:endCxn id="2149" idx="0"/>
            </p:cNvCxnSpPr>
            <p:nvPr/>
          </p:nvCxnSpPr>
          <p:spPr>
            <a:xfrm flipH="1">
              <a:off x="4683209" y="3024219"/>
              <a:ext cx="391800" cy="826200"/>
            </a:xfrm>
            <a:prstGeom prst="straightConnector1">
              <a:avLst/>
            </a:prstGeom>
            <a:noFill/>
            <a:ln w="9525" cap="flat" cmpd="sng">
              <a:solidFill>
                <a:schemeClr val="dk2"/>
              </a:solidFill>
              <a:prstDash val="solid"/>
              <a:round/>
              <a:headEnd type="none" w="sm" len="sm"/>
              <a:tailEnd type="none" w="sm" len="sm"/>
            </a:ln>
          </p:spPr>
        </p:cxnSp>
        <p:sp>
          <p:nvSpPr>
            <p:cNvPr id="2157" name="Google Shape;2157;p130"/>
            <p:cNvSpPr/>
            <p:nvPr/>
          </p:nvSpPr>
          <p:spPr>
            <a:xfrm>
              <a:off x="1917250" y="45241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58" name="Google Shape;2158;p130"/>
            <p:cNvSpPr/>
            <p:nvPr/>
          </p:nvSpPr>
          <p:spPr>
            <a:xfrm>
              <a:off x="3423125" y="46134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59" name="Google Shape;2159;p130"/>
            <p:cNvSpPr/>
            <p:nvPr/>
          </p:nvSpPr>
          <p:spPr>
            <a:xfrm>
              <a:off x="5247700" y="45241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grpSp>
      <p:sp>
        <p:nvSpPr>
          <p:cNvPr id="2160" name="Google Shape;2160;p130"/>
          <p:cNvSpPr txBox="1"/>
          <p:nvPr/>
        </p:nvSpPr>
        <p:spPr>
          <a:xfrm>
            <a:off x="408375" y="1322150"/>
            <a:ext cx="2441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Let f(x) = days needed for all nodes in the subtree at x to be infected</a:t>
            </a:r>
            <a:endParaRPr sz="1400" b="0" i="1" u="none" strike="noStrike" cap="none">
              <a:solidFill>
                <a:srgbClr val="000000"/>
              </a:solidFill>
              <a:latin typeface="Arial"/>
              <a:ea typeface="Arial"/>
              <a:cs typeface="Arial"/>
              <a:sym typeface="Arial"/>
            </a:endParaRPr>
          </a:p>
        </p:txBody>
      </p:sp>
      <p:cxnSp>
        <p:nvCxnSpPr>
          <p:cNvPr id="2161" name="Google Shape;2161;p130"/>
          <p:cNvCxnSpPr/>
          <p:nvPr/>
        </p:nvCxnSpPr>
        <p:spPr>
          <a:xfrm rot="10800000" flipH="1">
            <a:off x="1190325" y="4614450"/>
            <a:ext cx="486600" cy="34800"/>
          </a:xfrm>
          <a:prstGeom prst="straightConnector1">
            <a:avLst/>
          </a:prstGeom>
          <a:noFill/>
          <a:ln w="19050" cap="flat" cmpd="sng">
            <a:solidFill>
              <a:srgbClr val="595959"/>
            </a:solidFill>
            <a:prstDash val="solid"/>
            <a:round/>
            <a:headEnd type="none" w="sm" len="sm"/>
            <a:tailEnd type="triangle" w="med" len="med"/>
          </a:ln>
        </p:spPr>
      </p:cxnSp>
      <p:sp>
        <p:nvSpPr>
          <p:cNvPr id="2162" name="Google Shape;2162;p130"/>
          <p:cNvSpPr/>
          <p:nvPr/>
        </p:nvSpPr>
        <p:spPr>
          <a:xfrm>
            <a:off x="1642100" y="4248600"/>
            <a:ext cx="4378800" cy="766500"/>
          </a:xfrm>
          <a:prstGeom prst="roundRect">
            <a:avLst>
              <a:gd name="adj" fmla="val 16667"/>
            </a:avLst>
          </a:prstGeom>
          <a:noFill/>
          <a:ln w="9525" cap="flat" cmpd="sng">
            <a:solidFill>
              <a:schemeClr val="dk2"/>
            </a:solidFill>
            <a:prstDash val="dashDot"/>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163" name="Google Shape;2163;p130"/>
          <p:cNvSpPr txBox="1"/>
          <p:nvPr/>
        </p:nvSpPr>
        <p:spPr>
          <a:xfrm>
            <a:off x="134725" y="4473950"/>
            <a:ext cx="11208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Leaf nodes</a:t>
            </a: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f(x) = 0</a:t>
            </a:r>
            <a:endParaRPr sz="1400" b="0" i="1" u="none" strike="noStrike" cap="none">
              <a:solidFill>
                <a:srgbClr val="000000"/>
              </a:solidFill>
              <a:latin typeface="Arial"/>
              <a:ea typeface="Arial"/>
              <a:cs typeface="Arial"/>
              <a:sym typeface="Arial"/>
            </a:endParaRPr>
          </a:p>
        </p:txBody>
      </p:sp>
      <p:cxnSp>
        <p:nvCxnSpPr>
          <p:cNvPr id="2164" name="Google Shape;2164;p130"/>
          <p:cNvCxnSpPr>
            <a:stCxn id="2145" idx="6"/>
          </p:cNvCxnSpPr>
          <p:nvPr/>
        </p:nvCxnSpPr>
        <p:spPr>
          <a:xfrm rot="10800000" flipH="1">
            <a:off x="5296675" y="2094050"/>
            <a:ext cx="1202100" cy="473400"/>
          </a:xfrm>
          <a:prstGeom prst="straightConnector1">
            <a:avLst/>
          </a:prstGeom>
          <a:noFill/>
          <a:ln w="19050" cap="flat" cmpd="sng">
            <a:solidFill>
              <a:srgbClr val="6D9EEB"/>
            </a:solidFill>
            <a:prstDash val="solid"/>
            <a:round/>
            <a:headEnd type="none" w="sm" len="sm"/>
            <a:tailEnd type="triangle" w="med" len="med"/>
          </a:ln>
        </p:spPr>
      </p:cxnSp>
      <p:sp>
        <p:nvSpPr>
          <p:cNvPr id="2165" name="Google Shape;2165;p130"/>
          <p:cNvSpPr txBox="1"/>
          <p:nvPr/>
        </p:nvSpPr>
        <p:spPr>
          <a:xfrm>
            <a:off x="6552475" y="1646250"/>
            <a:ext cx="2441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Internal nodes:</a:t>
            </a: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f(x) = max(f(A) + 1, f(B) + 2) or </a:t>
            </a:r>
            <a:r>
              <a:rPr lang="en" sz="1400" b="0" i="1" u="none" strike="noStrike" cap="none">
                <a:solidFill>
                  <a:schemeClr val="dk1"/>
                </a:solidFill>
                <a:latin typeface="Arial"/>
                <a:ea typeface="Arial"/>
                <a:cs typeface="Arial"/>
                <a:sym typeface="Arial"/>
              </a:rPr>
              <a:t>max(f(B) + 1, f(A) + 2)</a:t>
            </a:r>
            <a:endParaRPr sz="1400" b="0" i="1"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Shape 2169"/>
        <p:cNvGrpSpPr/>
        <p:nvPr/>
      </p:nvGrpSpPr>
      <p:grpSpPr>
        <a:xfrm>
          <a:off x="0" y="0"/>
          <a:ext cx="0" cy="0"/>
          <a:chOff x="0" y="0"/>
          <a:chExt cx="0" cy="0"/>
        </a:xfrm>
      </p:grpSpPr>
      <p:sp>
        <p:nvSpPr>
          <p:cNvPr id="2170" name="Google Shape;2170;p131"/>
          <p:cNvSpPr/>
          <p:nvPr/>
        </p:nvSpPr>
        <p:spPr>
          <a:xfrm>
            <a:off x="4797700" y="3647125"/>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131"/>
          <p:cNvSpPr/>
          <p:nvPr/>
        </p:nvSpPr>
        <p:spPr>
          <a:xfrm>
            <a:off x="3568518" y="3678918"/>
            <a:ext cx="694500" cy="4665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131"/>
          <p:cNvSpPr/>
          <p:nvPr/>
        </p:nvSpPr>
        <p:spPr>
          <a:xfrm>
            <a:off x="2210352" y="3678918"/>
            <a:ext cx="694500" cy="4665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131"/>
          <p:cNvSpPr/>
          <p:nvPr/>
        </p:nvSpPr>
        <p:spPr>
          <a:xfrm>
            <a:off x="933875" y="3490350"/>
            <a:ext cx="807900" cy="530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131"/>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Gone viral</a:t>
            </a:r>
            <a:endParaRPr/>
          </a:p>
        </p:txBody>
      </p:sp>
      <p:sp>
        <p:nvSpPr>
          <p:cNvPr id="2175" name="Google Shape;2175;p131"/>
          <p:cNvSpPr txBox="1"/>
          <p:nvPr/>
        </p:nvSpPr>
        <p:spPr>
          <a:xfrm>
            <a:off x="408375" y="1520584"/>
            <a:ext cx="20985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Let f(x) = days needed for all nodes in the subtree at x to be infected</a:t>
            </a:r>
            <a:endParaRPr sz="1400" b="0" i="1" u="none" strike="noStrike" cap="none">
              <a:solidFill>
                <a:srgbClr val="000000"/>
              </a:solidFill>
              <a:latin typeface="Arial"/>
              <a:ea typeface="Arial"/>
              <a:cs typeface="Arial"/>
              <a:sym typeface="Arial"/>
            </a:endParaRPr>
          </a:p>
        </p:txBody>
      </p:sp>
      <p:cxnSp>
        <p:nvCxnSpPr>
          <p:cNvPr id="2176" name="Google Shape;2176;p131"/>
          <p:cNvCxnSpPr>
            <a:stCxn id="2177" idx="6"/>
          </p:cNvCxnSpPr>
          <p:nvPr/>
        </p:nvCxnSpPr>
        <p:spPr>
          <a:xfrm rot="10800000" flipH="1">
            <a:off x="4610359" y="2199836"/>
            <a:ext cx="1033200" cy="416400"/>
          </a:xfrm>
          <a:prstGeom prst="straightConnector1">
            <a:avLst/>
          </a:prstGeom>
          <a:noFill/>
          <a:ln w="19050" cap="flat" cmpd="sng">
            <a:solidFill>
              <a:srgbClr val="6D9EEB"/>
            </a:solidFill>
            <a:prstDash val="solid"/>
            <a:round/>
            <a:headEnd type="none" w="sm" len="sm"/>
            <a:tailEnd type="triangle" w="med" len="med"/>
          </a:ln>
        </p:spPr>
      </p:cxnSp>
      <p:sp>
        <p:nvSpPr>
          <p:cNvPr id="2178" name="Google Shape;2178;p131"/>
          <p:cNvSpPr txBox="1"/>
          <p:nvPr/>
        </p:nvSpPr>
        <p:spPr>
          <a:xfrm>
            <a:off x="5693850" y="1417675"/>
            <a:ext cx="2441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Internal nodes:</a:t>
            </a:r>
            <a:endParaRPr sz="1400" b="0"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f(x) = max(f(A) + 1, f(B) + 2) or </a:t>
            </a:r>
            <a:r>
              <a:rPr lang="en" sz="1400" b="0" i="1" u="none" strike="noStrike" cap="none">
                <a:solidFill>
                  <a:schemeClr val="dk1"/>
                </a:solidFill>
                <a:latin typeface="Arial"/>
                <a:ea typeface="Arial"/>
                <a:cs typeface="Arial"/>
                <a:sym typeface="Arial"/>
              </a:rPr>
              <a:t>max(f(B) + 1, f(A) + 2)</a:t>
            </a:r>
            <a:endParaRPr sz="1400" b="0" i="1" u="none" strike="noStrike" cap="none">
              <a:solidFill>
                <a:srgbClr val="000000"/>
              </a:solidFill>
              <a:latin typeface="Arial"/>
              <a:ea typeface="Arial"/>
              <a:cs typeface="Arial"/>
              <a:sym typeface="Arial"/>
            </a:endParaRPr>
          </a:p>
        </p:txBody>
      </p:sp>
      <p:sp>
        <p:nvSpPr>
          <p:cNvPr id="2179" name="Google Shape;2179;p131"/>
          <p:cNvSpPr txBox="1">
            <a:spLocks noGrp="1"/>
          </p:cNvSpPr>
          <p:nvPr>
            <p:ph type="body" idx="1"/>
          </p:nvPr>
        </p:nvSpPr>
        <p:spPr>
          <a:xfrm>
            <a:off x="5935450" y="2690875"/>
            <a:ext cx="3118200" cy="19548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100"/>
              </a:spcBef>
              <a:spcAft>
                <a:spcPts val="0"/>
              </a:spcAft>
              <a:buSzPts val="1100"/>
              <a:buNone/>
            </a:pPr>
            <a:r>
              <a:rPr lang="en" sz="1500">
                <a:solidFill>
                  <a:srgbClr val="FF0000"/>
                </a:solidFill>
              </a:rPr>
              <a:t>We want to minimise f(x) so we should sort f(c</a:t>
            </a:r>
            <a:r>
              <a:rPr lang="en" sz="1500" baseline="-25000">
                <a:solidFill>
                  <a:srgbClr val="FF0000"/>
                </a:solidFill>
              </a:rPr>
              <a:t>1</a:t>
            </a:r>
            <a:r>
              <a:rPr lang="en" sz="1500">
                <a:solidFill>
                  <a:srgbClr val="FF0000"/>
                </a:solidFill>
              </a:rPr>
              <a:t>), f(c</a:t>
            </a:r>
            <a:r>
              <a:rPr lang="en" sz="1500" baseline="-25000">
                <a:solidFill>
                  <a:srgbClr val="FF0000"/>
                </a:solidFill>
              </a:rPr>
              <a:t>2</a:t>
            </a:r>
            <a:r>
              <a:rPr lang="en" sz="1500">
                <a:solidFill>
                  <a:srgbClr val="FF0000"/>
                </a:solidFill>
              </a:rPr>
              <a:t>), …, f(c</a:t>
            </a:r>
            <a:r>
              <a:rPr lang="en" sz="1500" baseline="-25000">
                <a:solidFill>
                  <a:srgbClr val="FF0000"/>
                </a:solidFill>
              </a:rPr>
              <a:t>n</a:t>
            </a:r>
            <a:r>
              <a:rPr lang="en" sz="1500">
                <a:solidFill>
                  <a:srgbClr val="FF0000"/>
                </a:solidFill>
              </a:rPr>
              <a:t>) </a:t>
            </a:r>
            <a:endParaRPr sz="1500">
              <a:solidFill>
                <a:srgbClr val="FF0000"/>
              </a:solidFill>
            </a:endParaRPr>
          </a:p>
          <a:p>
            <a:pPr marL="457200" lvl="0" indent="-323850" algn="l" rtl="0">
              <a:lnSpc>
                <a:spcPct val="115000"/>
              </a:lnSpc>
              <a:spcBef>
                <a:spcPts val="1200"/>
              </a:spcBef>
              <a:spcAft>
                <a:spcPts val="0"/>
              </a:spcAft>
              <a:buClr>
                <a:srgbClr val="FF0000"/>
              </a:buClr>
              <a:buSzPts val="1500"/>
              <a:buChar char="-"/>
            </a:pPr>
            <a:r>
              <a:rPr lang="en" sz="1500">
                <a:solidFill>
                  <a:srgbClr val="FF0000"/>
                </a:solidFill>
              </a:rPr>
              <a:t>c</a:t>
            </a:r>
            <a:r>
              <a:rPr lang="en" sz="1500" baseline="-25000">
                <a:solidFill>
                  <a:srgbClr val="FF0000"/>
                </a:solidFill>
              </a:rPr>
              <a:t>1</a:t>
            </a:r>
            <a:r>
              <a:rPr lang="en" sz="1500">
                <a:solidFill>
                  <a:srgbClr val="FF0000"/>
                </a:solidFill>
              </a:rPr>
              <a:t>, c</a:t>
            </a:r>
            <a:r>
              <a:rPr lang="en" sz="1500" baseline="-25000">
                <a:solidFill>
                  <a:srgbClr val="FF0000"/>
                </a:solidFill>
              </a:rPr>
              <a:t>2</a:t>
            </a:r>
            <a:r>
              <a:rPr lang="en" sz="1500">
                <a:solidFill>
                  <a:srgbClr val="FF0000"/>
                </a:solidFill>
              </a:rPr>
              <a:t>, …c</a:t>
            </a:r>
            <a:r>
              <a:rPr lang="en" sz="1500" baseline="-25000">
                <a:solidFill>
                  <a:srgbClr val="FF0000"/>
                </a:solidFill>
              </a:rPr>
              <a:t>n</a:t>
            </a:r>
            <a:r>
              <a:rPr lang="en" sz="1500">
                <a:solidFill>
                  <a:srgbClr val="FF0000"/>
                </a:solidFill>
              </a:rPr>
              <a:t> ⇒ Children of node x</a:t>
            </a:r>
            <a:endParaRPr sz="1500">
              <a:solidFill>
                <a:srgbClr val="FF0000"/>
              </a:solidFill>
            </a:endParaRPr>
          </a:p>
          <a:p>
            <a:pPr marL="457200" lvl="0" indent="-323850" algn="l" rtl="0">
              <a:lnSpc>
                <a:spcPct val="115000"/>
              </a:lnSpc>
              <a:spcBef>
                <a:spcPts val="0"/>
              </a:spcBef>
              <a:spcAft>
                <a:spcPts val="0"/>
              </a:spcAft>
              <a:buClr>
                <a:srgbClr val="FF0000"/>
              </a:buClr>
              <a:buSzPts val="1500"/>
              <a:buChar char="-"/>
            </a:pPr>
            <a:r>
              <a:rPr lang="en" sz="1500">
                <a:solidFill>
                  <a:srgbClr val="FF0000"/>
                </a:solidFill>
              </a:rPr>
              <a:t>Largest f(c</a:t>
            </a:r>
            <a:r>
              <a:rPr lang="en" sz="1500" baseline="-25000">
                <a:solidFill>
                  <a:srgbClr val="FF0000"/>
                </a:solidFill>
              </a:rPr>
              <a:t>i</a:t>
            </a:r>
            <a:r>
              <a:rPr lang="en" sz="1500">
                <a:solidFill>
                  <a:srgbClr val="FF0000"/>
                </a:solidFill>
              </a:rPr>
              <a:t>) + 1, 2nd largest + 2 … etc.</a:t>
            </a:r>
            <a:endParaRPr sz="1500">
              <a:solidFill>
                <a:srgbClr val="FF0000"/>
              </a:solidFill>
            </a:endParaRPr>
          </a:p>
        </p:txBody>
      </p:sp>
      <p:grpSp>
        <p:nvGrpSpPr>
          <p:cNvPr id="2180" name="Google Shape;2180;p131"/>
          <p:cNvGrpSpPr/>
          <p:nvPr/>
        </p:nvGrpSpPr>
        <p:grpSpPr>
          <a:xfrm>
            <a:off x="1145526" y="1417685"/>
            <a:ext cx="4193301" cy="3227986"/>
            <a:chOff x="1474450" y="1474500"/>
            <a:chExt cx="4878200" cy="3669000"/>
          </a:xfrm>
        </p:grpSpPr>
        <p:sp>
          <p:nvSpPr>
            <p:cNvPr id="2181" name="Google Shape;2181;p131"/>
            <p:cNvSpPr/>
            <p:nvPr/>
          </p:nvSpPr>
          <p:spPr>
            <a:xfrm>
              <a:off x="3927125" y="1474500"/>
              <a:ext cx="504000" cy="530100"/>
            </a:xfrm>
            <a:prstGeom prst="ellipse">
              <a:avLst/>
            </a:prstGeom>
            <a:solidFill>
              <a:srgbClr val="EFEFEF"/>
            </a:solidFill>
            <a:ln w="28575" cap="flat" cmpd="sng">
              <a:solidFill>
                <a:schemeClr val="dk2"/>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82" name="Google Shape;2182;p131"/>
            <p:cNvSpPr/>
            <p:nvPr/>
          </p:nvSpPr>
          <p:spPr>
            <a:xfrm>
              <a:off x="2298425" y="24609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83" name="Google Shape;2183;p131"/>
            <p:cNvSpPr/>
            <p:nvPr/>
          </p:nvSpPr>
          <p:spPr>
            <a:xfrm>
              <a:off x="3806225" y="26493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77" name="Google Shape;2177;p131"/>
            <p:cNvSpPr/>
            <p:nvPr/>
          </p:nvSpPr>
          <p:spPr>
            <a:xfrm>
              <a:off x="5001200" y="2571750"/>
              <a:ext cx="504000" cy="530100"/>
            </a:xfrm>
            <a:prstGeom prst="ellipse">
              <a:avLst/>
            </a:prstGeom>
            <a:solidFill>
              <a:srgbClr val="EFEFEF"/>
            </a:solidFill>
            <a:ln w="28575" cap="flat" cmpd="sng">
              <a:solidFill>
                <a:srgbClr val="6D9EEB"/>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84" name="Google Shape;2184;p131"/>
            <p:cNvSpPr/>
            <p:nvPr/>
          </p:nvSpPr>
          <p:spPr>
            <a:xfrm>
              <a:off x="5848650" y="38022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B</a:t>
              </a:r>
              <a:endParaRPr sz="1500" b="0" i="0" u="none" strike="noStrike" cap="none">
                <a:solidFill>
                  <a:srgbClr val="000000"/>
                </a:solidFill>
                <a:latin typeface="Times New Roman"/>
                <a:ea typeface="Times New Roman"/>
                <a:cs typeface="Times New Roman"/>
                <a:sym typeface="Times New Roman"/>
              </a:endParaRPr>
            </a:p>
          </p:txBody>
        </p:sp>
        <p:sp>
          <p:nvSpPr>
            <p:cNvPr id="2185" name="Google Shape;2185;p131"/>
            <p:cNvSpPr/>
            <p:nvPr/>
          </p:nvSpPr>
          <p:spPr>
            <a:xfrm>
              <a:off x="1474450" y="36063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86" name="Google Shape;2186;p131"/>
            <p:cNvSpPr/>
            <p:nvPr/>
          </p:nvSpPr>
          <p:spPr>
            <a:xfrm>
              <a:off x="2876575" y="38022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87" name="Google Shape;2187;p131"/>
            <p:cNvSpPr/>
            <p:nvPr/>
          </p:nvSpPr>
          <p:spPr>
            <a:xfrm>
              <a:off x="4431125" y="385035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a:t>
              </a:r>
              <a:endParaRPr sz="1500" b="0" i="0" u="none" strike="noStrike" cap="none">
                <a:solidFill>
                  <a:srgbClr val="000000"/>
                </a:solidFill>
                <a:latin typeface="Times New Roman"/>
                <a:ea typeface="Times New Roman"/>
                <a:cs typeface="Times New Roman"/>
                <a:sym typeface="Times New Roman"/>
              </a:endParaRPr>
            </a:p>
          </p:txBody>
        </p:sp>
        <p:cxnSp>
          <p:nvCxnSpPr>
            <p:cNvPr id="2188" name="Google Shape;2188;p131"/>
            <p:cNvCxnSpPr>
              <a:stCxn id="2181" idx="3"/>
              <a:endCxn id="2182" idx="7"/>
            </p:cNvCxnSpPr>
            <p:nvPr/>
          </p:nvCxnSpPr>
          <p:spPr>
            <a:xfrm flipH="1">
              <a:off x="2728634" y="1926969"/>
              <a:ext cx="1272300" cy="611700"/>
            </a:xfrm>
            <a:prstGeom prst="straightConnector1">
              <a:avLst/>
            </a:prstGeom>
            <a:noFill/>
            <a:ln w="9525" cap="flat" cmpd="sng">
              <a:solidFill>
                <a:schemeClr val="dk2"/>
              </a:solidFill>
              <a:prstDash val="solid"/>
              <a:round/>
              <a:headEnd type="none" w="sm" len="sm"/>
              <a:tailEnd type="none" w="sm" len="sm"/>
            </a:ln>
          </p:spPr>
        </p:cxnSp>
        <p:cxnSp>
          <p:nvCxnSpPr>
            <p:cNvPr id="2189" name="Google Shape;2189;p131"/>
            <p:cNvCxnSpPr>
              <a:stCxn id="2181" idx="4"/>
              <a:endCxn id="2183" idx="0"/>
            </p:cNvCxnSpPr>
            <p:nvPr/>
          </p:nvCxnSpPr>
          <p:spPr>
            <a:xfrm flipH="1">
              <a:off x="4058225" y="2004600"/>
              <a:ext cx="120900" cy="644700"/>
            </a:xfrm>
            <a:prstGeom prst="straightConnector1">
              <a:avLst/>
            </a:prstGeom>
            <a:noFill/>
            <a:ln w="9525" cap="flat" cmpd="sng">
              <a:solidFill>
                <a:schemeClr val="dk2"/>
              </a:solidFill>
              <a:prstDash val="solid"/>
              <a:round/>
              <a:headEnd type="none" w="sm" len="sm"/>
              <a:tailEnd type="none" w="sm" len="sm"/>
            </a:ln>
          </p:spPr>
        </p:cxnSp>
        <p:cxnSp>
          <p:nvCxnSpPr>
            <p:cNvPr id="2190" name="Google Shape;2190;p131"/>
            <p:cNvCxnSpPr>
              <a:stCxn id="2181" idx="5"/>
              <a:endCxn id="2177" idx="1"/>
            </p:cNvCxnSpPr>
            <p:nvPr/>
          </p:nvCxnSpPr>
          <p:spPr>
            <a:xfrm>
              <a:off x="4357316" y="1926969"/>
              <a:ext cx="717600" cy="722400"/>
            </a:xfrm>
            <a:prstGeom prst="straightConnector1">
              <a:avLst/>
            </a:prstGeom>
            <a:noFill/>
            <a:ln w="9525" cap="flat" cmpd="sng">
              <a:solidFill>
                <a:schemeClr val="dk2"/>
              </a:solidFill>
              <a:prstDash val="solid"/>
              <a:round/>
              <a:headEnd type="none" w="sm" len="sm"/>
              <a:tailEnd type="none" w="sm" len="sm"/>
            </a:ln>
          </p:spPr>
        </p:cxnSp>
        <p:cxnSp>
          <p:nvCxnSpPr>
            <p:cNvPr id="2191" name="Google Shape;2191;p131"/>
            <p:cNvCxnSpPr>
              <a:stCxn id="2182" idx="3"/>
              <a:endCxn id="2185" idx="0"/>
            </p:cNvCxnSpPr>
            <p:nvPr/>
          </p:nvCxnSpPr>
          <p:spPr>
            <a:xfrm flipH="1">
              <a:off x="1726334" y="2913444"/>
              <a:ext cx="645900" cy="693000"/>
            </a:xfrm>
            <a:prstGeom prst="straightConnector1">
              <a:avLst/>
            </a:prstGeom>
            <a:noFill/>
            <a:ln w="9525" cap="flat" cmpd="sng">
              <a:solidFill>
                <a:schemeClr val="dk2"/>
              </a:solidFill>
              <a:prstDash val="solid"/>
              <a:round/>
              <a:headEnd type="none" w="sm" len="sm"/>
              <a:tailEnd type="none" w="sm" len="sm"/>
            </a:ln>
          </p:spPr>
        </p:cxnSp>
        <p:cxnSp>
          <p:nvCxnSpPr>
            <p:cNvPr id="2192" name="Google Shape;2192;p131"/>
            <p:cNvCxnSpPr>
              <a:stCxn id="2183" idx="3"/>
              <a:endCxn id="2186" idx="7"/>
            </p:cNvCxnSpPr>
            <p:nvPr/>
          </p:nvCxnSpPr>
          <p:spPr>
            <a:xfrm flipH="1">
              <a:off x="3306734" y="3101769"/>
              <a:ext cx="573300" cy="778200"/>
            </a:xfrm>
            <a:prstGeom prst="straightConnector1">
              <a:avLst/>
            </a:prstGeom>
            <a:noFill/>
            <a:ln w="9525" cap="flat" cmpd="sng">
              <a:solidFill>
                <a:schemeClr val="dk2"/>
              </a:solidFill>
              <a:prstDash val="solid"/>
              <a:round/>
              <a:headEnd type="none" w="sm" len="sm"/>
              <a:tailEnd type="none" w="sm" len="sm"/>
            </a:ln>
          </p:spPr>
        </p:cxnSp>
        <p:cxnSp>
          <p:nvCxnSpPr>
            <p:cNvPr id="2193" name="Google Shape;2193;p131"/>
            <p:cNvCxnSpPr>
              <a:stCxn id="2177" idx="5"/>
              <a:endCxn id="2184" idx="1"/>
            </p:cNvCxnSpPr>
            <p:nvPr/>
          </p:nvCxnSpPr>
          <p:spPr>
            <a:xfrm>
              <a:off x="5431391" y="3024219"/>
              <a:ext cx="491100" cy="855600"/>
            </a:xfrm>
            <a:prstGeom prst="straightConnector1">
              <a:avLst/>
            </a:prstGeom>
            <a:noFill/>
            <a:ln w="9525" cap="flat" cmpd="sng">
              <a:solidFill>
                <a:schemeClr val="dk2"/>
              </a:solidFill>
              <a:prstDash val="solid"/>
              <a:round/>
              <a:headEnd type="none" w="sm" len="sm"/>
              <a:tailEnd type="none" w="sm" len="sm"/>
            </a:ln>
          </p:spPr>
        </p:cxnSp>
        <p:cxnSp>
          <p:nvCxnSpPr>
            <p:cNvPr id="2194" name="Google Shape;2194;p131"/>
            <p:cNvCxnSpPr>
              <a:stCxn id="2177" idx="3"/>
              <a:endCxn id="2187" idx="0"/>
            </p:cNvCxnSpPr>
            <p:nvPr/>
          </p:nvCxnSpPr>
          <p:spPr>
            <a:xfrm flipH="1">
              <a:off x="4683209" y="3024219"/>
              <a:ext cx="391800" cy="826200"/>
            </a:xfrm>
            <a:prstGeom prst="straightConnector1">
              <a:avLst/>
            </a:prstGeom>
            <a:noFill/>
            <a:ln w="9525" cap="flat" cmpd="sng">
              <a:solidFill>
                <a:schemeClr val="dk2"/>
              </a:solidFill>
              <a:prstDash val="solid"/>
              <a:round/>
              <a:headEnd type="none" w="sm" len="sm"/>
              <a:tailEnd type="none" w="sm" len="sm"/>
            </a:ln>
          </p:spPr>
        </p:cxnSp>
        <p:sp>
          <p:nvSpPr>
            <p:cNvPr id="2195" name="Google Shape;2195;p131"/>
            <p:cNvSpPr/>
            <p:nvPr/>
          </p:nvSpPr>
          <p:spPr>
            <a:xfrm>
              <a:off x="1917250" y="45241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96" name="Google Shape;2196;p131"/>
            <p:cNvSpPr/>
            <p:nvPr/>
          </p:nvSpPr>
          <p:spPr>
            <a:xfrm>
              <a:off x="3423125" y="4613400"/>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197" name="Google Shape;2197;p131"/>
            <p:cNvSpPr/>
            <p:nvPr/>
          </p:nvSpPr>
          <p:spPr>
            <a:xfrm>
              <a:off x="5247700" y="452417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Shape 2201"/>
        <p:cNvGrpSpPr/>
        <p:nvPr/>
      </p:nvGrpSpPr>
      <p:grpSpPr>
        <a:xfrm>
          <a:off x="0" y="0"/>
          <a:ext cx="0" cy="0"/>
          <a:chOff x="0" y="0"/>
          <a:chExt cx="0" cy="0"/>
        </a:xfrm>
      </p:grpSpPr>
      <p:sp>
        <p:nvSpPr>
          <p:cNvPr id="2202" name="Google Shape;2202;p132"/>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Gone viral</a:t>
            </a:r>
            <a:endParaRPr/>
          </a:p>
        </p:txBody>
      </p:sp>
      <p:sp>
        <p:nvSpPr>
          <p:cNvPr id="2203" name="Google Shape;2203;p132"/>
          <p:cNvSpPr txBox="1">
            <a:spLocks noGrp="1"/>
          </p:cNvSpPr>
          <p:nvPr>
            <p:ph type="body" idx="1"/>
          </p:nvPr>
        </p:nvSpPr>
        <p:spPr>
          <a:xfrm>
            <a:off x="827650" y="1474500"/>
            <a:ext cx="6677400" cy="19548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100"/>
              </a:spcBef>
              <a:spcAft>
                <a:spcPts val="0"/>
              </a:spcAft>
              <a:buSzPts val="1100"/>
              <a:buNone/>
            </a:pPr>
            <a:r>
              <a:rPr lang="en" sz="1500"/>
              <a:t>We want to minimise f(x) so we should </a:t>
            </a:r>
            <a:r>
              <a:rPr lang="en" sz="1500">
                <a:solidFill>
                  <a:srgbClr val="FF0000"/>
                </a:solidFill>
              </a:rPr>
              <a:t>sort f(c</a:t>
            </a:r>
            <a:r>
              <a:rPr lang="en" sz="1500" baseline="-25000">
                <a:solidFill>
                  <a:srgbClr val="FF0000"/>
                </a:solidFill>
              </a:rPr>
              <a:t>1</a:t>
            </a:r>
            <a:r>
              <a:rPr lang="en" sz="1500">
                <a:solidFill>
                  <a:srgbClr val="FF0000"/>
                </a:solidFill>
              </a:rPr>
              <a:t>), f(c</a:t>
            </a:r>
            <a:r>
              <a:rPr lang="en" sz="1500" baseline="-25000">
                <a:solidFill>
                  <a:srgbClr val="FF0000"/>
                </a:solidFill>
              </a:rPr>
              <a:t>2</a:t>
            </a:r>
            <a:r>
              <a:rPr lang="en" sz="1500">
                <a:solidFill>
                  <a:srgbClr val="FF0000"/>
                </a:solidFill>
              </a:rPr>
              <a:t>), …, f(c</a:t>
            </a:r>
            <a:r>
              <a:rPr lang="en" sz="1500" baseline="-25000">
                <a:solidFill>
                  <a:srgbClr val="FF0000"/>
                </a:solidFill>
              </a:rPr>
              <a:t>n</a:t>
            </a:r>
            <a:r>
              <a:rPr lang="en" sz="1500">
                <a:solidFill>
                  <a:srgbClr val="FF0000"/>
                </a:solidFill>
              </a:rPr>
              <a:t>)</a:t>
            </a:r>
            <a:r>
              <a:rPr lang="en" sz="1500"/>
              <a:t> </a:t>
            </a:r>
            <a:endParaRPr sz="1500"/>
          </a:p>
          <a:p>
            <a:pPr marL="457200" lvl="0" indent="-323850" algn="l" rtl="0">
              <a:lnSpc>
                <a:spcPct val="115000"/>
              </a:lnSpc>
              <a:spcBef>
                <a:spcPts val="1200"/>
              </a:spcBef>
              <a:spcAft>
                <a:spcPts val="0"/>
              </a:spcAft>
              <a:buSzPts val="1500"/>
              <a:buChar char="-"/>
            </a:pPr>
            <a:r>
              <a:rPr lang="en" sz="1500"/>
              <a:t>c</a:t>
            </a:r>
            <a:r>
              <a:rPr lang="en" sz="1500" baseline="-25000"/>
              <a:t>1</a:t>
            </a:r>
            <a:r>
              <a:rPr lang="en" sz="1500"/>
              <a:t>, c</a:t>
            </a:r>
            <a:r>
              <a:rPr lang="en" sz="1500" baseline="-25000"/>
              <a:t>2</a:t>
            </a:r>
            <a:r>
              <a:rPr lang="en" sz="1500"/>
              <a:t>, …c</a:t>
            </a:r>
            <a:r>
              <a:rPr lang="en" sz="1500" baseline="-25000"/>
              <a:t>n</a:t>
            </a:r>
            <a:r>
              <a:rPr lang="en" sz="1500"/>
              <a:t> ⇒ Children of node x</a:t>
            </a:r>
            <a:endParaRPr sz="1500"/>
          </a:p>
          <a:p>
            <a:pPr marL="457200" lvl="0" indent="-323850" algn="l" rtl="0">
              <a:lnSpc>
                <a:spcPct val="115000"/>
              </a:lnSpc>
              <a:spcBef>
                <a:spcPts val="0"/>
              </a:spcBef>
              <a:spcAft>
                <a:spcPts val="0"/>
              </a:spcAft>
              <a:buSzPts val="1500"/>
              <a:buChar char="-"/>
            </a:pPr>
            <a:r>
              <a:rPr lang="en" sz="1500"/>
              <a:t>Largest f(c</a:t>
            </a:r>
            <a:r>
              <a:rPr lang="en" sz="1500" baseline="-25000"/>
              <a:t>i</a:t>
            </a:r>
            <a:r>
              <a:rPr lang="en" sz="1500"/>
              <a:t>) + 1, 2nd largest + 2 … etc.</a:t>
            </a:r>
            <a:endParaRPr sz="1500"/>
          </a:p>
          <a:p>
            <a:pPr marL="0" lvl="0" indent="0" algn="l" rtl="0">
              <a:lnSpc>
                <a:spcPct val="115000"/>
              </a:lnSpc>
              <a:spcBef>
                <a:spcPts val="1200"/>
              </a:spcBef>
              <a:spcAft>
                <a:spcPts val="1200"/>
              </a:spcAft>
              <a:buSzPts val="1100"/>
              <a:buNone/>
            </a:pPr>
            <a:endParaRPr sz="1500"/>
          </a:p>
        </p:txBody>
      </p:sp>
      <p:sp>
        <p:nvSpPr>
          <p:cNvPr id="2204" name="Google Shape;2204;p132"/>
          <p:cNvSpPr txBox="1">
            <a:spLocks noGrp="1"/>
          </p:cNvSpPr>
          <p:nvPr>
            <p:ph type="body" idx="1"/>
          </p:nvPr>
        </p:nvSpPr>
        <p:spPr>
          <a:xfrm>
            <a:off x="827650" y="3132700"/>
            <a:ext cx="4407600" cy="19548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100"/>
              </a:spcBef>
              <a:spcAft>
                <a:spcPts val="0"/>
              </a:spcAft>
              <a:buSzPts val="1100"/>
              <a:buNone/>
            </a:pPr>
            <a:r>
              <a:rPr lang="en" sz="1500"/>
              <a:t>Time complexity?</a:t>
            </a:r>
            <a:endParaRPr sz="1500"/>
          </a:p>
          <a:p>
            <a:pPr marL="0" lvl="0" indent="0" algn="l" rtl="0">
              <a:lnSpc>
                <a:spcPct val="115000"/>
              </a:lnSpc>
              <a:spcBef>
                <a:spcPts val="1200"/>
              </a:spcBef>
              <a:spcAft>
                <a:spcPts val="1200"/>
              </a:spcAft>
              <a:buSzPts val="1100"/>
              <a:buNone/>
            </a:pPr>
            <a:endParaRPr sz="15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Shape 2208"/>
        <p:cNvGrpSpPr/>
        <p:nvPr/>
      </p:nvGrpSpPr>
      <p:grpSpPr>
        <a:xfrm>
          <a:off x="0" y="0"/>
          <a:ext cx="0" cy="0"/>
          <a:chOff x="0" y="0"/>
          <a:chExt cx="0" cy="0"/>
        </a:xfrm>
      </p:grpSpPr>
      <p:sp>
        <p:nvSpPr>
          <p:cNvPr id="2209" name="Google Shape;2209;p133"/>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Gone viral</a:t>
            </a:r>
            <a:endParaRPr/>
          </a:p>
        </p:txBody>
      </p:sp>
      <p:sp>
        <p:nvSpPr>
          <p:cNvPr id="2210" name="Google Shape;2210;p133"/>
          <p:cNvSpPr txBox="1">
            <a:spLocks noGrp="1"/>
          </p:cNvSpPr>
          <p:nvPr>
            <p:ph type="body" idx="1"/>
          </p:nvPr>
        </p:nvSpPr>
        <p:spPr>
          <a:xfrm>
            <a:off x="827650" y="1474500"/>
            <a:ext cx="6677400" cy="19548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100"/>
              </a:spcBef>
              <a:spcAft>
                <a:spcPts val="0"/>
              </a:spcAft>
              <a:buSzPts val="1100"/>
              <a:buNone/>
            </a:pPr>
            <a:r>
              <a:rPr lang="en" sz="1500"/>
              <a:t>We want to minimise f(x) so we should </a:t>
            </a:r>
            <a:r>
              <a:rPr lang="en" sz="1500">
                <a:solidFill>
                  <a:srgbClr val="FF0000"/>
                </a:solidFill>
              </a:rPr>
              <a:t>sort f(c</a:t>
            </a:r>
            <a:r>
              <a:rPr lang="en" sz="1500" baseline="-25000">
                <a:solidFill>
                  <a:srgbClr val="FF0000"/>
                </a:solidFill>
              </a:rPr>
              <a:t>1</a:t>
            </a:r>
            <a:r>
              <a:rPr lang="en" sz="1500">
                <a:solidFill>
                  <a:srgbClr val="FF0000"/>
                </a:solidFill>
              </a:rPr>
              <a:t>), f(c</a:t>
            </a:r>
            <a:r>
              <a:rPr lang="en" sz="1500" baseline="-25000">
                <a:solidFill>
                  <a:srgbClr val="FF0000"/>
                </a:solidFill>
              </a:rPr>
              <a:t>2</a:t>
            </a:r>
            <a:r>
              <a:rPr lang="en" sz="1500">
                <a:solidFill>
                  <a:srgbClr val="FF0000"/>
                </a:solidFill>
              </a:rPr>
              <a:t>), …, f(c</a:t>
            </a:r>
            <a:r>
              <a:rPr lang="en" sz="1500" baseline="-25000">
                <a:solidFill>
                  <a:srgbClr val="FF0000"/>
                </a:solidFill>
              </a:rPr>
              <a:t>n</a:t>
            </a:r>
            <a:r>
              <a:rPr lang="en" sz="1500">
                <a:solidFill>
                  <a:srgbClr val="FF0000"/>
                </a:solidFill>
              </a:rPr>
              <a:t>)</a:t>
            </a:r>
            <a:r>
              <a:rPr lang="en" sz="1500"/>
              <a:t> </a:t>
            </a:r>
            <a:endParaRPr sz="1500"/>
          </a:p>
          <a:p>
            <a:pPr marL="457200" lvl="0" indent="-323850" algn="l" rtl="0">
              <a:lnSpc>
                <a:spcPct val="115000"/>
              </a:lnSpc>
              <a:spcBef>
                <a:spcPts val="1200"/>
              </a:spcBef>
              <a:spcAft>
                <a:spcPts val="0"/>
              </a:spcAft>
              <a:buSzPts val="1500"/>
              <a:buChar char="-"/>
            </a:pPr>
            <a:r>
              <a:rPr lang="en" sz="1500"/>
              <a:t>c</a:t>
            </a:r>
            <a:r>
              <a:rPr lang="en" sz="1500" baseline="-25000"/>
              <a:t>1</a:t>
            </a:r>
            <a:r>
              <a:rPr lang="en" sz="1500"/>
              <a:t>, c</a:t>
            </a:r>
            <a:r>
              <a:rPr lang="en" sz="1500" baseline="-25000"/>
              <a:t>2</a:t>
            </a:r>
            <a:r>
              <a:rPr lang="en" sz="1500"/>
              <a:t>, …c</a:t>
            </a:r>
            <a:r>
              <a:rPr lang="en" sz="1500" baseline="-25000"/>
              <a:t>n</a:t>
            </a:r>
            <a:r>
              <a:rPr lang="en" sz="1500"/>
              <a:t> ⇒ Children of node x</a:t>
            </a:r>
            <a:endParaRPr sz="1500"/>
          </a:p>
          <a:p>
            <a:pPr marL="457200" lvl="0" indent="-323850" algn="l" rtl="0">
              <a:lnSpc>
                <a:spcPct val="115000"/>
              </a:lnSpc>
              <a:spcBef>
                <a:spcPts val="0"/>
              </a:spcBef>
              <a:spcAft>
                <a:spcPts val="0"/>
              </a:spcAft>
              <a:buSzPts val="1500"/>
              <a:buChar char="-"/>
            </a:pPr>
            <a:r>
              <a:rPr lang="en" sz="1500"/>
              <a:t>Largest f(c</a:t>
            </a:r>
            <a:r>
              <a:rPr lang="en" sz="1500" baseline="-25000"/>
              <a:t>i</a:t>
            </a:r>
            <a:r>
              <a:rPr lang="en" sz="1500"/>
              <a:t>) + 1, 2nd largest + 2 … etc.</a:t>
            </a:r>
            <a:endParaRPr sz="1500"/>
          </a:p>
          <a:p>
            <a:pPr marL="0" lvl="0" indent="0" algn="l" rtl="0">
              <a:lnSpc>
                <a:spcPct val="115000"/>
              </a:lnSpc>
              <a:spcBef>
                <a:spcPts val="1200"/>
              </a:spcBef>
              <a:spcAft>
                <a:spcPts val="1200"/>
              </a:spcAft>
              <a:buSzPts val="1100"/>
              <a:buNone/>
            </a:pPr>
            <a:endParaRPr sz="1500"/>
          </a:p>
        </p:txBody>
      </p:sp>
      <p:sp>
        <p:nvSpPr>
          <p:cNvPr id="2211" name="Google Shape;2211;p133"/>
          <p:cNvSpPr txBox="1">
            <a:spLocks noGrp="1"/>
          </p:cNvSpPr>
          <p:nvPr>
            <p:ph type="body" idx="1"/>
          </p:nvPr>
        </p:nvSpPr>
        <p:spPr>
          <a:xfrm>
            <a:off x="827650" y="3132700"/>
            <a:ext cx="4407600" cy="19548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100"/>
              </a:spcBef>
              <a:spcAft>
                <a:spcPts val="0"/>
              </a:spcAft>
              <a:buSzPts val="1100"/>
              <a:buNone/>
            </a:pPr>
            <a:r>
              <a:rPr lang="en" sz="1500"/>
              <a:t>Time complexity?		</a:t>
            </a:r>
            <a:endParaRPr sz="1500"/>
          </a:p>
          <a:p>
            <a:pPr marL="0" lvl="0" indent="0" algn="l" rtl="0">
              <a:lnSpc>
                <a:spcPct val="115000"/>
              </a:lnSpc>
              <a:spcBef>
                <a:spcPts val="1200"/>
              </a:spcBef>
              <a:spcAft>
                <a:spcPts val="0"/>
              </a:spcAft>
              <a:buSzPts val="1100"/>
              <a:buNone/>
            </a:pPr>
            <a:r>
              <a:rPr lang="en" sz="1500"/>
              <a:t>O(k log k) for an internal node with k children</a:t>
            </a:r>
            <a:endParaRPr sz="1500"/>
          </a:p>
          <a:p>
            <a:pPr marL="0" lvl="0" indent="0" algn="l" rtl="0">
              <a:lnSpc>
                <a:spcPct val="115000"/>
              </a:lnSpc>
              <a:spcBef>
                <a:spcPts val="1200"/>
              </a:spcBef>
              <a:spcAft>
                <a:spcPts val="0"/>
              </a:spcAft>
              <a:buSzPts val="1100"/>
              <a:buNone/>
            </a:pPr>
            <a:r>
              <a:rPr lang="en" sz="1500"/>
              <a:t>-&gt; Overall: O(nlogn) 	</a:t>
            </a:r>
            <a:endParaRPr sz="1500"/>
          </a:p>
          <a:p>
            <a:pPr marL="0" lvl="0" indent="0" algn="l" rtl="0">
              <a:lnSpc>
                <a:spcPct val="115000"/>
              </a:lnSpc>
              <a:spcBef>
                <a:spcPts val="1200"/>
              </a:spcBef>
              <a:spcAft>
                <a:spcPts val="1200"/>
              </a:spcAft>
              <a:buSzPts val="1100"/>
              <a:buNone/>
            </a:pPr>
            <a:endParaRPr sz="15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Shape 2215"/>
        <p:cNvGrpSpPr/>
        <p:nvPr/>
      </p:nvGrpSpPr>
      <p:grpSpPr>
        <a:xfrm>
          <a:off x="0" y="0"/>
          <a:ext cx="0" cy="0"/>
          <a:chOff x="0" y="0"/>
          <a:chExt cx="0" cy="0"/>
        </a:xfrm>
      </p:grpSpPr>
      <p:sp>
        <p:nvSpPr>
          <p:cNvPr id="2216" name="Google Shape;2216;p134"/>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Gone viral</a:t>
            </a:r>
            <a:endParaRPr/>
          </a:p>
        </p:txBody>
      </p:sp>
      <p:sp>
        <p:nvSpPr>
          <p:cNvPr id="2217" name="Google Shape;2217;p134"/>
          <p:cNvSpPr txBox="1">
            <a:spLocks noGrp="1"/>
          </p:cNvSpPr>
          <p:nvPr>
            <p:ph type="body" idx="1"/>
          </p:nvPr>
        </p:nvSpPr>
        <p:spPr>
          <a:xfrm>
            <a:off x="827650" y="1474500"/>
            <a:ext cx="6677400" cy="19548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100"/>
              </a:spcBef>
              <a:spcAft>
                <a:spcPts val="0"/>
              </a:spcAft>
              <a:buSzPts val="1100"/>
              <a:buNone/>
            </a:pPr>
            <a:r>
              <a:rPr lang="en" sz="1500"/>
              <a:t>We want to minimise f(x) so we should </a:t>
            </a:r>
            <a:r>
              <a:rPr lang="en" sz="1500">
                <a:solidFill>
                  <a:srgbClr val="FF0000"/>
                </a:solidFill>
              </a:rPr>
              <a:t>sort f(c</a:t>
            </a:r>
            <a:r>
              <a:rPr lang="en" sz="1500" baseline="-25000">
                <a:solidFill>
                  <a:srgbClr val="FF0000"/>
                </a:solidFill>
              </a:rPr>
              <a:t>1</a:t>
            </a:r>
            <a:r>
              <a:rPr lang="en" sz="1500">
                <a:solidFill>
                  <a:srgbClr val="FF0000"/>
                </a:solidFill>
              </a:rPr>
              <a:t>), f(c</a:t>
            </a:r>
            <a:r>
              <a:rPr lang="en" sz="1500" baseline="-25000">
                <a:solidFill>
                  <a:srgbClr val="FF0000"/>
                </a:solidFill>
              </a:rPr>
              <a:t>2</a:t>
            </a:r>
            <a:r>
              <a:rPr lang="en" sz="1500">
                <a:solidFill>
                  <a:srgbClr val="FF0000"/>
                </a:solidFill>
              </a:rPr>
              <a:t>), …, f(c</a:t>
            </a:r>
            <a:r>
              <a:rPr lang="en" sz="1500" baseline="-25000">
                <a:solidFill>
                  <a:srgbClr val="FF0000"/>
                </a:solidFill>
              </a:rPr>
              <a:t>n</a:t>
            </a:r>
            <a:r>
              <a:rPr lang="en" sz="1500">
                <a:solidFill>
                  <a:srgbClr val="FF0000"/>
                </a:solidFill>
              </a:rPr>
              <a:t>)</a:t>
            </a:r>
            <a:r>
              <a:rPr lang="en" sz="1500"/>
              <a:t> </a:t>
            </a:r>
            <a:endParaRPr sz="1500"/>
          </a:p>
          <a:p>
            <a:pPr marL="457200" lvl="0" indent="-323850" algn="l" rtl="0">
              <a:lnSpc>
                <a:spcPct val="115000"/>
              </a:lnSpc>
              <a:spcBef>
                <a:spcPts val="1200"/>
              </a:spcBef>
              <a:spcAft>
                <a:spcPts val="0"/>
              </a:spcAft>
              <a:buSzPts val="1500"/>
              <a:buChar char="-"/>
            </a:pPr>
            <a:r>
              <a:rPr lang="en" sz="1500"/>
              <a:t>c</a:t>
            </a:r>
            <a:r>
              <a:rPr lang="en" sz="1500" baseline="-25000"/>
              <a:t>1</a:t>
            </a:r>
            <a:r>
              <a:rPr lang="en" sz="1500"/>
              <a:t>, c</a:t>
            </a:r>
            <a:r>
              <a:rPr lang="en" sz="1500" baseline="-25000"/>
              <a:t>2</a:t>
            </a:r>
            <a:r>
              <a:rPr lang="en" sz="1500"/>
              <a:t>, …c</a:t>
            </a:r>
            <a:r>
              <a:rPr lang="en" sz="1500" baseline="-25000"/>
              <a:t>n</a:t>
            </a:r>
            <a:r>
              <a:rPr lang="en" sz="1500"/>
              <a:t> ⇒ Children of node x</a:t>
            </a:r>
            <a:endParaRPr sz="1500"/>
          </a:p>
          <a:p>
            <a:pPr marL="457200" lvl="0" indent="-323850" algn="l" rtl="0">
              <a:lnSpc>
                <a:spcPct val="115000"/>
              </a:lnSpc>
              <a:spcBef>
                <a:spcPts val="0"/>
              </a:spcBef>
              <a:spcAft>
                <a:spcPts val="0"/>
              </a:spcAft>
              <a:buSzPts val="1500"/>
              <a:buChar char="-"/>
            </a:pPr>
            <a:r>
              <a:rPr lang="en" sz="1500"/>
              <a:t>Largest f(c</a:t>
            </a:r>
            <a:r>
              <a:rPr lang="en" sz="1500" baseline="-25000"/>
              <a:t>i</a:t>
            </a:r>
            <a:r>
              <a:rPr lang="en" sz="1500"/>
              <a:t>) + 1, 2nd largest + 2 … etc.</a:t>
            </a:r>
            <a:endParaRPr sz="1500"/>
          </a:p>
          <a:p>
            <a:pPr marL="0" lvl="0" indent="0" algn="l" rtl="0">
              <a:lnSpc>
                <a:spcPct val="115000"/>
              </a:lnSpc>
              <a:spcBef>
                <a:spcPts val="1200"/>
              </a:spcBef>
              <a:spcAft>
                <a:spcPts val="1200"/>
              </a:spcAft>
              <a:buSzPts val="1100"/>
              <a:buNone/>
            </a:pPr>
            <a:endParaRPr sz="1500"/>
          </a:p>
        </p:txBody>
      </p:sp>
      <p:sp>
        <p:nvSpPr>
          <p:cNvPr id="2218" name="Google Shape;2218;p134"/>
          <p:cNvSpPr txBox="1">
            <a:spLocks noGrp="1"/>
          </p:cNvSpPr>
          <p:nvPr>
            <p:ph type="body" idx="1"/>
          </p:nvPr>
        </p:nvSpPr>
        <p:spPr>
          <a:xfrm>
            <a:off x="827650" y="3132700"/>
            <a:ext cx="4407600" cy="19548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100"/>
              </a:spcBef>
              <a:spcAft>
                <a:spcPts val="0"/>
              </a:spcAft>
              <a:buSzPts val="1100"/>
              <a:buNone/>
            </a:pPr>
            <a:r>
              <a:rPr lang="en" sz="1500"/>
              <a:t>Time complexity?		</a:t>
            </a:r>
            <a:endParaRPr sz="1500"/>
          </a:p>
          <a:p>
            <a:pPr marL="0" lvl="0" indent="0" algn="l" rtl="0">
              <a:lnSpc>
                <a:spcPct val="115000"/>
              </a:lnSpc>
              <a:spcBef>
                <a:spcPts val="1200"/>
              </a:spcBef>
              <a:spcAft>
                <a:spcPts val="0"/>
              </a:spcAft>
              <a:buSzPts val="1100"/>
              <a:buNone/>
            </a:pPr>
            <a:r>
              <a:rPr lang="en" sz="1500"/>
              <a:t>O(k log k) for an internal node with k children</a:t>
            </a:r>
            <a:endParaRPr sz="1500"/>
          </a:p>
          <a:p>
            <a:pPr marL="0" lvl="0" indent="0" algn="l" rtl="0">
              <a:lnSpc>
                <a:spcPct val="115000"/>
              </a:lnSpc>
              <a:spcBef>
                <a:spcPts val="1200"/>
              </a:spcBef>
              <a:spcAft>
                <a:spcPts val="0"/>
              </a:spcAft>
              <a:buClr>
                <a:schemeClr val="dk1"/>
              </a:buClr>
              <a:buSzPts val="1100"/>
              <a:buFont typeface="Arial"/>
              <a:buNone/>
            </a:pPr>
            <a:r>
              <a:rPr lang="en" sz="1500"/>
              <a:t>-&gt; Overall: O(nlogn) 	</a:t>
            </a:r>
            <a:endParaRPr sz="1500"/>
          </a:p>
          <a:p>
            <a:pPr marL="0" lvl="0" indent="0" algn="l" rtl="0">
              <a:lnSpc>
                <a:spcPct val="115000"/>
              </a:lnSpc>
              <a:spcBef>
                <a:spcPts val="1200"/>
              </a:spcBef>
              <a:spcAft>
                <a:spcPts val="1200"/>
              </a:spcAft>
              <a:buSzPts val="1100"/>
              <a:buNone/>
            </a:pPr>
            <a:endParaRPr sz="1500"/>
          </a:p>
        </p:txBody>
      </p:sp>
      <p:pic>
        <p:nvPicPr>
          <p:cNvPr id="2219" name="Google Shape;2219;p134"/>
          <p:cNvPicPr preferRelativeResize="0"/>
          <p:nvPr/>
        </p:nvPicPr>
        <p:blipFill rotWithShape="1">
          <a:blip r:embed="rId3">
            <a:alphaModFix/>
          </a:blip>
          <a:srcRect/>
          <a:stretch/>
        </p:blipFill>
        <p:spPr>
          <a:xfrm>
            <a:off x="3705950" y="3905626"/>
            <a:ext cx="4872101" cy="939650"/>
          </a:xfrm>
          <a:prstGeom prst="rect">
            <a:avLst/>
          </a:prstGeom>
          <a:noFill/>
          <a:ln w="28575" cap="flat" cmpd="sng">
            <a:solidFill>
              <a:srgbClr val="93C47D"/>
            </a:solidFill>
            <a:prstDash val="solid"/>
            <a:round/>
            <a:headEnd type="none" w="sm" len="sm"/>
            <a:tailEnd type="none" w="sm" len="sm"/>
          </a:ln>
        </p:spPr>
      </p:pic>
      <p:cxnSp>
        <p:nvCxnSpPr>
          <p:cNvPr id="2220" name="Google Shape;2220;p134"/>
          <p:cNvCxnSpPr>
            <a:endCxn id="2219" idx="1"/>
          </p:cNvCxnSpPr>
          <p:nvPr/>
        </p:nvCxnSpPr>
        <p:spPr>
          <a:xfrm>
            <a:off x="2742650" y="4126451"/>
            <a:ext cx="963300" cy="249000"/>
          </a:xfrm>
          <a:prstGeom prst="straightConnector1">
            <a:avLst/>
          </a:prstGeom>
          <a:noFill/>
          <a:ln w="19050" cap="flat" cmpd="sng">
            <a:solidFill>
              <a:srgbClr val="93C47D"/>
            </a:solidFill>
            <a:prstDash val="solid"/>
            <a:round/>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(Undirected Graph)</a:t>
            </a:r>
            <a:endParaRPr/>
          </a:p>
        </p:txBody>
      </p:sp>
      <p:sp>
        <p:nvSpPr>
          <p:cNvPr id="378" name="Google Shape;378;p14"/>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379" name="Google Shape;379;p14"/>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380" name="Google Shape;380;p14"/>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381" name="Google Shape;381;p14"/>
          <p:cNvCxnSpPr>
            <a:stCxn id="378" idx="6"/>
            <a:endCxn id="380"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382" name="Google Shape;382;p14"/>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383" name="Google Shape;383;p14"/>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384" name="Google Shape;384;p14"/>
          <p:cNvCxnSpPr>
            <a:stCxn id="378" idx="4"/>
            <a:endCxn id="379"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385" name="Google Shape;385;p14"/>
          <p:cNvCxnSpPr>
            <a:stCxn id="380" idx="3"/>
            <a:endCxn id="379"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386" name="Google Shape;386;p14"/>
          <p:cNvCxnSpPr>
            <a:stCxn id="382" idx="2"/>
            <a:endCxn id="379"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387" name="Google Shape;387;p14"/>
          <p:cNvCxnSpPr>
            <a:stCxn id="380" idx="4"/>
            <a:endCxn id="382"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388" name="Google Shape;388;p14"/>
          <p:cNvCxnSpPr>
            <a:stCxn id="383" idx="3"/>
            <a:endCxn id="382"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389" name="Google Shape;389;p14"/>
          <p:cNvCxnSpPr>
            <a:stCxn id="380" idx="6"/>
            <a:endCxn id="383"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390" name="Google Shape;390;p14"/>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391" name="Google Shape;391;p14"/>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Shape 2224"/>
        <p:cNvGrpSpPr/>
        <p:nvPr/>
      </p:nvGrpSpPr>
      <p:grpSpPr>
        <a:xfrm>
          <a:off x="0" y="0"/>
          <a:ext cx="0" cy="0"/>
          <a:chOff x="0" y="0"/>
          <a:chExt cx="0" cy="0"/>
        </a:xfrm>
      </p:grpSpPr>
      <p:sp>
        <p:nvSpPr>
          <p:cNvPr id="2225" name="Google Shape;2225;p135"/>
          <p:cNvSpPr/>
          <p:nvPr/>
        </p:nvSpPr>
        <p:spPr>
          <a:xfrm>
            <a:off x="682350" y="3440375"/>
            <a:ext cx="921600" cy="7767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135"/>
          <p:cNvSpPr/>
          <p:nvPr/>
        </p:nvSpPr>
        <p:spPr>
          <a:xfrm>
            <a:off x="4902375" y="3454175"/>
            <a:ext cx="979800" cy="8313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135"/>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Gone viral</a:t>
            </a:r>
            <a:endParaRPr/>
          </a:p>
        </p:txBody>
      </p:sp>
      <p:sp>
        <p:nvSpPr>
          <p:cNvPr id="2228" name="Google Shape;2228;p135"/>
          <p:cNvSpPr/>
          <p:nvPr/>
        </p:nvSpPr>
        <p:spPr>
          <a:xfrm>
            <a:off x="876000" y="3210575"/>
            <a:ext cx="504000" cy="530100"/>
          </a:xfrm>
          <a:prstGeom prst="ellipse">
            <a:avLst/>
          </a:prstGeom>
          <a:solidFill>
            <a:srgbClr val="EFEFEF"/>
          </a:solidFill>
          <a:ln w="28575" cap="flat" cmpd="sng">
            <a:solidFill>
              <a:srgbClr val="FF0000"/>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r>
              <a:rPr lang="en" sz="1500" b="0" i="0" u="none" strike="noStrike" cap="none">
                <a:solidFill>
                  <a:srgbClr val="FF0000"/>
                </a:solidFill>
                <a:latin typeface="Times New Roman"/>
                <a:ea typeface="Times New Roman"/>
                <a:cs typeface="Times New Roman"/>
                <a:sym typeface="Times New Roman"/>
              </a:rPr>
              <a:t>A</a:t>
            </a:r>
            <a:endParaRPr sz="1500" b="0" i="0" u="none" strike="noStrike" cap="none">
              <a:solidFill>
                <a:srgbClr val="FF0000"/>
              </a:solidFill>
              <a:latin typeface="Times New Roman"/>
              <a:ea typeface="Times New Roman"/>
              <a:cs typeface="Times New Roman"/>
              <a:sym typeface="Times New Roman"/>
            </a:endParaRPr>
          </a:p>
        </p:txBody>
      </p:sp>
      <p:sp>
        <p:nvSpPr>
          <p:cNvPr id="2229" name="Google Shape;2229;p135"/>
          <p:cNvSpPr/>
          <p:nvPr/>
        </p:nvSpPr>
        <p:spPr>
          <a:xfrm>
            <a:off x="1897600" y="324942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230" name="Google Shape;2230;p135"/>
          <p:cNvSpPr/>
          <p:nvPr/>
        </p:nvSpPr>
        <p:spPr>
          <a:xfrm>
            <a:off x="3714675" y="3171725"/>
            <a:ext cx="504000" cy="530100"/>
          </a:xfrm>
          <a:prstGeom prst="ellipse">
            <a:avLst/>
          </a:prstGeom>
          <a:solidFill>
            <a:srgbClr val="EFEFEF"/>
          </a:solidFill>
          <a:ln w="28575" cap="flat" cmpd="sng">
            <a:solidFill>
              <a:schemeClr val="dk2"/>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cxnSp>
        <p:nvCxnSpPr>
          <p:cNvPr id="2231" name="Google Shape;2231;p135"/>
          <p:cNvCxnSpPr>
            <a:stCxn id="2228" idx="6"/>
            <a:endCxn id="2229" idx="2"/>
          </p:cNvCxnSpPr>
          <p:nvPr/>
        </p:nvCxnSpPr>
        <p:spPr>
          <a:xfrm>
            <a:off x="1380000" y="3475625"/>
            <a:ext cx="517500" cy="39000"/>
          </a:xfrm>
          <a:prstGeom prst="straightConnector1">
            <a:avLst/>
          </a:prstGeom>
          <a:noFill/>
          <a:ln w="19050" cap="flat" cmpd="sng">
            <a:solidFill>
              <a:srgbClr val="FF0000"/>
            </a:solidFill>
            <a:prstDash val="solid"/>
            <a:round/>
            <a:headEnd type="none" w="sm" len="sm"/>
            <a:tailEnd type="none" w="sm" len="sm"/>
          </a:ln>
        </p:spPr>
      </p:cxnSp>
      <p:cxnSp>
        <p:nvCxnSpPr>
          <p:cNvPr id="2232" name="Google Shape;2232;p135"/>
          <p:cNvCxnSpPr>
            <a:stCxn id="2229" idx="6"/>
            <a:endCxn id="2233" idx="2"/>
          </p:cNvCxnSpPr>
          <p:nvPr/>
        </p:nvCxnSpPr>
        <p:spPr>
          <a:xfrm>
            <a:off x="2401600" y="3514475"/>
            <a:ext cx="369900" cy="0"/>
          </a:xfrm>
          <a:prstGeom prst="straightConnector1">
            <a:avLst/>
          </a:prstGeom>
          <a:noFill/>
          <a:ln w="19050" cap="flat" cmpd="sng">
            <a:solidFill>
              <a:srgbClr val="FF0000"/>
            </a:solidFill>
            <a:prstDash val="solid"/>
            <a:round/>
            <a:headEnd type="none" w="sm" len="sm"/>
            <a:tailEnd type="none" w="sm" len="sm"/>
          </a:ln>
        </p:spPr>
      </p:cxnSp>
      <p:sp>
        <p:nvSpPr>
          <p:cNvPr id="2234" name="Google Shape;2234;p135"/>
          <p:cNvSpPr txBox="1"/>
          <p:nvPr/>
        </p:nvSpPr>
        <p:spPr>
          <a:xfrm>
            <a:off x="4360725" y="2954375"/>
            <a:ext cx="2441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233" name="Google Shape;2233;p135"/>
          <p:cNvSpPr/>
          <p:nvPr/>
        </p:nvSpPr>
        <p:spPr>
          <a:xfrm>
            <a:off x="2771450" y="324942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cxnSp>
        <p:nvCxnSpPr>
          <p:cNvPr id="2235" name="Google Shape;2235;p135"/>
          <p:cNvCxnSpPr>
            <a:stCxn id="2233" idx="6"/>
            <a:endCxn id="2230" idx="2"/>
          </p:cNvCxnSpPr>
          <p:nvPr/>
        </p:nvCxnSpPr>
        <p:spPr>
          <a:xfrm rot="10800000" flipH="1">
            <a:off x="3275450" y="3436775"/>
            <a:ext cx="439200" cy="77700"/>
          </a:xfrm>
          <a:prstGeom prst="straightConnector1">
            <a:avLst/>
          </a:prstGeom>
          <a:noFill/>
          <a:ln w="19050" cap="flat" cmpd="sng">
            <a:solidFill>
              <a:srgbClr val="FF0000"/>
            </a:solidFill>
            <a:prstDash val="solid"/>
            <a:round/>
            <a:headEnd type="none" w="sm" len="sm"/>
            <a:tailEnd type="none" w="sm" len="sm"/>
          </a:ln>
        </p:spPr>
      </p:cxnSp>
      <p:sp>
        <p:nvSpPr>
          <p:cNvPr id="2236" name="Google Shape;2236;p135"/>
          <p:cNvSpPr/>
          <p:nvPr/>
        </p:nvSpPr>
        <p:spPr>
          <a:xfrm>
            <a:off x="5140275" y="3106775"/>
            <a:ext cx="504000" cy="530100"/>
          </a:xfrm>
          <a:prstGeom prst="ellipse">
            <a:avLst/>
          </a:prstGeom>
          <a:solidFill>
            <a:srgbClr val="EFEFEF"/>
          </a:solidFill>
          <a:ln w="28575" cap="flat" cmpd="sng">
            <a:solidFill>
              <a:srgbClr val="FF0000"/>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r>
              <a:rPr lang="en" sz="1500" b="0" i="0" u="none" strike="noStrike" cap="none">
                <a:solidFill>
                  <a:srgbClr val="FF0000"/>
                </a:solidFill>
                <a:latin typeface="Times New Roman"/>
                <a:ea typeface="Times New Roman"/>
                <a:cs typeface="Times New Roman"/>
                <a:sym typeface="Times New Roman"/>
              </a:rPr>
              <a:t>B</a:t>
            </a:r>
            <a:endParaRPr sz="1500" b="0" i="0" u="none" strike="noStrike" cap="none">
              <a:solidFill>
                <a:srgbClr val="FF0000"/>
              </a:solidFill>
              <a:latin typeface="Times New Roman"/>
              <a:ea typeface="Times New Roman"/>
              <a:cs typeface="Times New Roman"/>
              <a:sym typeface="Times New Roman"/>
            </a:endParaRPr>
          </a:p>
        </p:txBody>
      </p:sp>
      <p:cxnSp>
        <p:nvCxnSpPr>
          <p:cNvPr id="2237" name="Google Shape;2237;p135"/>
          <p:cNvCxnSpPr>
            <a:stCxn id="2236" idx="2"/>
            <a:endCxn id="2230" idx="6"/>
          </p:cNvCxnSpPr>
          <p:nvPr/>
        </p:nvCxnSpPr>
        <p:spPr>
          <a:xfrm flipH="1">
            <a:off x="4218675" y="3371825"/>
            <a:ext cx="921600" cy="65100"/>
          </a:xfrm>
          <a:prstGeom prst="straightConnector1">
            <a:avLst/>
          </a:prstGeom>
          <a:noFill/>
          <a:ln w="19050" cap="flat" cmpd="sng">
            <a:solidFill>
              <a:srgbClr val="FF0000"/>
            </a:solidFill>
            <a:prstDash val="solid"/>
            <a:round/>
            <a:headEnd type="none" w="sm" len="sm"/>
            <a:tailEnd type="none" w="sm" len="sm"/>
          </a:ln>
        </p:spPr>
      </p:cxnSp>
      <p:cxnSp>
        <p:nvCxnSpPr>
          <p:cNvPr id="2238" name="Google Shape;2238;p135"/>
          <p:cNvCxnSpPr>
            <a:endCxn id="2239" idx="1"/>
          </p:cNvCxnSpPr>
          <p:nvPr/>
        </p:nvCxnSpPr>
        <p:spPr>
          <a:xfrm rot="10800000" flipH="1">
            <a:off x="4196550" y="1666600"/>
            <a:ext cx="1889100" cy="1269900"/>
          </a:xfrm>
          <a:prstGeom prst="straightConnector1">
            <a:avLst/>
          </a:prstGeom>
          <a:noFill/>
          <a:ln w="19050" cap="flat" cmpd="sng">
            <a:solidFill>
              <a:srgbClr val="FF0000"/>
            </a:solidFill>
            <a:prstDash val="solid"/>
            <a:round/>
            <a:headEnd type="none" w="sm" len="sm"/>
            <a:tailEnd type="triangle" w="med" len="med"/>
          </a:ln>
        </p:spPr>
      </p:cxnSp>
      <p:sp>
        <p:nvSpPr>
          <p:cNvPr id="2239" name="Google Shape;2239;p135"/>
          <p:cNvSpPr txBox="1"/>
          <p:nvPr/>
        </p:nvSpPr>
        <p:spPr>
          <a:xfrm>
            <a:off x="6085650" y="1250950"/>
            <a:ext cx="28842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 can split this path into nodes infected by A and nodes infected by B</a:t>
            </a:r>
            <a:endParaRPr sz="1400" b="0" i="0" u="none" strike="noStrike" cap="none">
              <a:solidFill>
                <a:srgbClr val="000000"/>
              </a:solidFill>
              <a:latin typeface="Arial"/>
              <a:ea typeface="Arial"/>
              <a:cs typeface="Arial"/>
              <a:sym typeface="Arial"/>
            </a:endParaRPr>
          </a:p>
        </p:txBody>
      </p:sp>
      <p:sp>
        <p:nvSpPr>
          <p:cNvPr id="2240" name="Google Shape;2240;p135"/>
          <p:cNvSpPr/>
          <p:nvPr/>
        </p:nvSpPr>
        <p:spPr>
          <a:xfrm>
            <a:off x="3299128" y="2806325"/>
            <a:ext cx="219125" cy="1259825"/>
          </a:xfrm>
          <a:custGeom>
            <a:avLst/>
            <a:gdLst/>
            <a:ahLst/>
            <a:cxnLst/>
            <a:rect l="l" t="t" r="r" b="b"/>
            <a:pathLst>
              <a:path w="8765" h="50393" extrusionOk="0">
                <a:moveTo>
                  <a:pt x="793" y="0"/>
                </a:moveTo>
                <a:cubicBezTo>
                  <a:pt x="2565" y="2363"/>
                  <a:pt x="5713" y="5252"/>
                  <a:pt x="4616" y="7994"/>
                </a:cubicBezTo>
                <a:cubicBezTo>
                  <a:pt x="4563" y="8127"/>
                  <a:pt x="-98" y="13162"/>
                  <a:pt x="98" y="13554"/>
                </a:cubicBezTo>
                <a:cubicBezTo>
                  <a:pt x="1344" y="16050"/>
                  <a:pt x="5676" y="16408"/>
                  <a:pt x="6353" y="19115"/>
                </a:cubicBezTo>
                <a:cubicBezTo>
                  <a:pt x="7307" y="22931"/>
                  <a:pt x="5332" y="27065"/>
                  <a:pt x="3573" y="30583"/>
                </a:cubicBezTo>
                <a:cubicBezTo>
                  <a:pt x="2831" y="32067"/>
                  <a:pt x="7872" y="30067"/>
                  <a:pt x="8439" y="31626"/>
                </a:cubicBezTo>
                <a:cubicBezTo>
                  <a:pt x="9092" y="33422"/>
                  <a:pt x="8439" y="33538"/>
                  <a:pt x="8439" y="35449"/>
                </a:cubicBezTo>
                <a:cubicBezTo>
                  <a:pt x="8439" y="40430"/>
                  <a:pt x="8439" y="45412"/>
                  <a:pt x="8439" y="50393"/>
                </a:cubicBezTo>
              </a:path>
            </a:pathLst>
          </a:cu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Shape 2244"/>
        <p:cNvGrpSpPr/>
        <p:nvPr/>
      </p:nvGrpSpPr>
      <p:grpSpPr>
        <a:xfrm>
          <a:off x="0" y="0"/>
          <a:ext cx="0" cy="0"/>
          <a:chOff x="0" y="0"/>
          <a:chExt cx="0" cy="0"/>
        </a:xfrm>
      </p:grpSpPr>
      <p:sp>
        <p:nvSpPr>
          <p:cNvPr id="2245" name="Google Shape;2245;p136"/>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Gone viral</a:t>
            </a:r>
            <a:endParaRPr/>
          </a:p>
        </p:txBody>
      </p:sp>
      <p:sp>
        <p:nvSpPr>
          <p:cNvPr id="2246" name="Google Shape;2246;p136"/>
          <p:cNvSpPr txBox="1"/>
          <p:nvPr/>
        </p:nvSpPr>
        <p:spPr>
          <a:xfrm>
            <a:off x="5160875" y="1250950"/>
            <a:ext cx="3809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 can </a:t>
            </a:r>
            <a:r>
              <a:rPr lang="en" sz="1400" b="0" i="0" u="sng" strike="noStrike" cap="none">
                <a:solidFill>
                  <a:srgbClr val="000000"/>
                </a:solidFill>
                <a:latin typeface="Arial"/>
                <a:ea typeface="Arial"/>
                <a:cs typeface="Arial"/>
                <a:sym typeface="Arial"/>
              </a:rPr>
              <a:t>split this path</a:t>
            </a:r>
            <a:r>
              <a:rPr lang="en" sz="1400" b="0" i="0" u="none" strike="noStrike" cap="none">
                <a:solidFill>
                  <a:srgbClr val="000000"/>
                </a:solidFill>
                <a:latin typeface="Arial"/>
                <a:ea typeface="Arial"/>
                <a:cs typeface="Arial"/>
                <a:sym typeface="Arial"/>
              </a:rPr>
              <a:t> into nodes infected by A and nodes infected by B</a:t>
            </a:r>
            <a:endParaRPr sz="1400" b="0" i="0" u="none" strike="noStrike" cap="none">
              <a:solidFill>
                <a:srgbClr val="000000"/>
              </a:solidFill>
              <a:latin typeface="Arial"/>
              <a:ea typeface="Arial"/>
              <a:cs typeface="Arial"/>
              <a:sym typeface="Arial"/>
            </a:endParaRPr>
          </a:p>
        </p:txBody>
      </p:sp>
      <p:sp>
        <p:nvSpPr>
          <p:cNvPr id="2247" name="Google Shape;2247;p136"/>
          <p:cNvSpPr txBox="1"/>
          <p:nvPr/>
        </p:nvSpPr>
        <p:spPr>
          <a:xfrm>
            <a:off x="4735150" y="2082250"/>
            <a:ext cx="4234800" cy="831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If tree containing A needs more days to infect all nodes, should assign more nodes along this path to be infected by B.</a:t>
            </a:r>
            <a:endParaRPr sz="1400" b="0" i="0" u="none" strike="noStrike" cap="none">
              <a:solidFill>
                <a:srgbClr val="000000"/>
              </a:solidFill>
              <a:latin typeface="Arial"/>
              <a:ea typeface="Arial"/>
              <a:cs typeface="Arial"/>
              <a:sym typeface="Arial"/>
            </a:endParaRPr>
          </a:p>
        </p:txBody>
      </p:sp>
      <p:sp>
        <p:nvSpPr>
          <p:cNvPr id="2248" name="Google Shape;2248;p136"/>
          <p:cNvSpPr/>
          <p:nvPr/>
        </p:nvSpPr>
        <p:spPr>
          <a:xfrm>
            <a:off x="606150" y="3821375"/>
            <a:ext cx="921600" cy="7767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136"/>
          <p:cNvSpPr/>
          <p:nvPr/>
        </p:nvSpPr>
        <p:spPr>
          <a:xfrm>
            <a:off x="4826175" y="3835175"/>
            <a:ext cx="979800" cy="8313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136"/>
          <p:cNvSpPr/>
          <p:nvPr/>
        </p:nvSpPr>
        <p:spPr>
          <a:xfrm>
            <a:off x="799800" y="3591575"/>
            <a:ext cx="504000" cy="530100"/>
          </a:xfrm>
          <a:prstGeom prst="ellipse">
            <a:avLst/>
          </a:prstGeom>
          <a:solidFill>
            <a:srgbClr val="EFEFEF"/>
          </a:solidFill>
          <a:ln w="28575" cap="flat" cmpd="sng">
            <a:solidFill>
              <a:srgbClr val="FF0000"/>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r>
              <a:rPr lang="en" sz="1500" b="0" i="0" u="none" strike="noStrike" cap="none">
                <a:solidFill>
                  <a:srgbClr val="FF0000"/>
                </a:solidFill>
                <a:latin typeface="Times New Roman"/>
                <a:ea typeface="Times New Roman"/>
                <a:cs typeface="Times New Roman"/>
                <a:sym typeface="Times New Roman"/>
              </a:rPr>
              <a:t>A</a:t>
            </a:r>
            <a:endParaRPr sz="1500" b="0" i="0" u="none" strike="noStrike" cap="none">
              <a:solidFill>
                <a:srgbClr val="FF0000"/>
              </a:solidFill>
              <a:latin typeface="Times New Roman"/>
              <a:ea typeface="Times New Roman"/>
              <a:cs typeface="Times New Roman"/>
              <a:sym typeface="Times New Roman"/>
            </a:endParaRPr>
          </a:p>
        </p:txBody>
      </p:sp>
      <p:sp>
        <p:nvSpPr>
          <p:cNvPr id="2251" name="Google Shape;2251;p136"/>
          <p:cNvSpPr/>
          <p:nvPr/>
        </p:nvSpPr>
        <p:spPr>
          <a:xfrm>
            <a:off x="1821400" y="363042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252" name="Google Shape;2252;p136"/>
          <p:cNvSpPr/>
          <p:nvPr/>
        </p:nvSpPr>
        <p:spPr>
          <a:xfrm>
            <a:off x="3638475" y="3552725"/>
            <a:ext cx="504000" cy="530100"/>
          </a:xfrm>
          <a:prstGeom prst="ellipse">
            <a:avLst/>
          </a:prstGeom>
          <a:solidFill>
            <a:srgbClr val="EFEFEF"/>
          </a:solidFill>
          <a:ln w="28575" cap="flat" cmpd="sng">
            <a:solidFill>
              <a:schemeClr val="dk2"/>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cxnSp>
        <p:nvCxnSpPr>
          <p:cNvPr id="2253" name="Google Shape;2253;p136"/>
          <p:cNvCxnSpPr>
            <a:stCxn id="2250" idx="6"/>
            <a:endCxn id="2251" idx="2"/>
          </p:cNvCxnSpPr>
          <p:nvPr/>
        </p:nvCxnSpPr>
        <p:spPr>
          <a:xfrm>
            <a:off x="1303800" y="3856625"/>
            <a:ext cx="517500" cy="39000"/>
          </a:xfrm>
          <a:prstGeom prst="straightConnector1">
            <a:avLst/>
          </a:prstGeom>
          <a:noFill/>
          <a:ln w="19050" cap="flat" cmpd="sng">
            <a:solidFill>
              <a:srgbClr val="FF0000"/>
            </a:solidFill>
            <a:prstDash val="solid"/>
            <a:round/>
            <a:headEnd type="none" w="sm" len="sm"/>
            <a:tailEnd type="none" w="sm" len="sm"/>
          </a:ln>
        </p:spPr>
      </p:cxnSp>
      <p:cxnSp>
        <p:nvCxnSpPr>
          <p:cNvPr id="2254" name="Google Shape;2254;p136"/>
          <p:cNvCxnSpPr>
            <a:stCxn id="2251" idx="6"/>
            <a:endCxn id="2255" idx="2"/>
          </p:cNvCxnSpPr>
          <p:nvPr/>
        </p:nvCxnSpPr>
        <p:spPr>
          <a:xfrm>
            <a:off x="2325400" y="3895475"/>
            <a:ext cx="369900" cy="0"/>
          </a:xfrm>
          <a:prstGeom prst="straightConnector1">
            <a:avLst/>
          </a:prstGeom>
          <a:noFill/>
          <a:ln w="19050" cap="flat" cmpd="sng">
            <a:solidFill>
              <a:srgbClr val="FF0000"/>
            </a:solidFill>
            <a:prstDash val="solid"/>
            <a:round/>
            <a:headEnd type="none" w="sm" len="sm"/>
            <a:tailEnd type="none" w="sm" len="sm"/>
          </a:ln>
        </p:spPr>
      </p:cxnSp>
      <p:sp>
        <p:nvSpPr>
          <p:cNvPr id="2256" name="Google Shape;2256;p136"/>
          <p:cNvSpPr txBox="1"/>
          <p:nvPr/>
        </p:nvSpPr>
        <p:spPr>
          <a:xfrm>
            <a:off x="4284525" y="3335375"/>
            <a:ext cx="2441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255" name="Google Shape;2255;p136"/>
          <p:cNvSpPr/>
          <p:nvPr/>
        </p:nvSpPr>
        <p:spPr>
          <a:xfrm>
            <a:off x="2695250" y="363042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cxnSp>
        <p:nvCxnSpPr>
          <p:cNvPr id="2257" name="Google Shape;2257;p136"/>
          <p:cNvCxnSpPr>
            <a:stCxn id="2255" idx="6"/>
            <a:endCxn id="2252" idx="2"/>
          </p:cNvCxnSpPr>
          <p:nvPr/>
        </p:nvCxnSpPr>
        <p:spPr>
          <a:xfrm rot="10800000" flipH="1">
            <a:off x="3199250" y="3817775"/>
            <a:ext cx="439200" cy="77700"/>
          </a:xfrm>
          <a:prstGeom prst="straightConnector1">
            <a:avLst/>
          </a:prstGeom>
          <a:noFill/>
          <a:ln w="19050" cap="flat" cmpd="sng">
            <a:solidFill>
              <a:srgbClr val="FF0000"/>
            </a:solidFill>
            <a:prstDash val="solid"/>
            <a:round/>
            <a:headEnd type="none" w="sm" len="sm"/>
            <a:tailEnd type="none" w="sm" len="sm"/>
          </a:ln>
        </p:spPr>
      </p:cxnSp>
      <p:sp>
        <p:nvSpPr>
          <p:cNvPr id="2258" name="Google Shape;2258;p136"/>
          <p:cNvSpPr/>
          <p:nvPr/>
        </p:nvSpPr>
        <p:spPr>
          <a:xfrm>
            <a:off x="5064075" y="3487775"/>
            <a:ext cx="504000" cy="530100"/>
          </a:xfrm>
          <a:prstGeom prst="ellipse">
            <a:avLst/>
          </a:prstGeom>
          <a:solidFill>
            <a:srgbClr val="EFEFEF"/>
          </a:solidFill>
          <a:ln w="28575" cap="flat" cmpd="sng">
            <a:solidFill>
              <a:srgbClr val="FF0000"/>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r>
              <a:rPr lang="en" sz="1500" b="0" i="0" u="none" strike="noStrike" cap="none">
                <a:solidFill>
                  <a:srgbClr val="FF0000"/>
                </a:solidFill>
                <a:latin typeface="Times New Roman"/>
                <a:ea typeface="Times New Roman"/>
                <a:cs typeface="Times New Roman"/>
                <a:sym typeface="Times New Roman"/>
              </a:rPr>
              <a:t>B</a:t>
            </a:r>
            <a:endParaRPr sz="1500" b="0" i="0" u="none" strike="noStrike" cap="none">
              <a:solidFill>
                <a:srgbClr val="FF0000"/>
              </a:solidFill>
              <a:latin typeface="Times New Roman"/>
              <a:ea typeface="Times New Roman"/>
              <a:cs typeface="Times New Roman"/>
              <a:sym typeface="Times New Roman"/>
            </a:endParaRPr>
          </a:p>
        </p:txBody>
      </p:sp>
      <p:cxnSp>
        <p:nvCxnSpPr>
          <p:cNvPr id="2259" name="Google Shape;2259;p136"/>
          <p:cNvCxnSpPr>
            <a:stCxn id="2258" idx="2"/>
            <a:endCxn id="2252" idx="6"/>
          </p:cNvCxnSpPr>
          <p:nvPr/>
        </p:nvCxnSpPr>
        <p:spPr>
          <a:xfrm flipH="1">
            <a:off x="4142475" y="3752825"/>
            <a:ext cx="921600" cy="65100"/>
          </a:xfrm>
          <a:prstGeom prst="straightConnector1">
            <a:avLst/>
          </a:prstGeom>
          <a:noFill/>
          <a:ln w="19050" cap="flat" cmpd="sng">
            <a:solidFill>
              <a:srgbClr val="FF0000"/>
            </a:solidFill>
            <a:prstDash val="solid"/>
            <a:round/>
            <a:headEnd type="none" w="sm" len="sm"/>
            <a:tailEnd type="none" w="sm" len="sm"/>
          </a:ln>
        </p:spPr>
      </p:cxnSp>
      <p:cxnSp>
        <p:nvCxnSpPr>
          <p:cNvPr id="2260" name="Google Shape;2260;p136"/>
          <p:cNvCxnSpPr/>
          <p:nvPr/>
        </p:nvCxnSpPr>
        <p:spPr>
          <a:xfrm rot="10800000" flipH="1">
            <a:off x="3232075" y="1563950"/>
            <a:ext cx="1720200" cy="1972200"/>
          </a:xfrm>
          <a:prstGeom prst="straightConnector1">
            <a:avLst/>
          </a:prstGeom>
          <a:noFill/>
          <a:ln w="19050" cap="flat" cmpd="sng">
            <a:solidFill>
              <a:srgbClr val="FF0000"/>
            </a:solidFill>
            <a:prstDash val="solid"/>
            <a:round/>
            <a:headEnd type="none" w="sm" len="sm"/>
            <a:tailEnd type="triangle" w="med" len="med"/>
          </a:ln>
        </p:spPr>
      </p:cxnSp>
      <p:sp>
        <p:nvSpPr>
          <p:cNvPr id="2261" name="Google Shape;2261;p136"/>
          <p:cNvSpPr/>
          <p:nvPr/>
        </p:nvSpPr>
        <p:spPr>
          <a:xfrm>
            <a:off x="3299125" y="3552725"/>
            <a:ext cx="219125" cy="1046789"/>
          </a:xfrm>
          <a:custGeom>
            <a:avLst/>
            <a:gdLst/>
            <a:ahLst/>
            <a:cxnLst/>
            <a:rect l="l" t="t" r="r" b="b"/>
            <a:pathLst>
              <a:path w="8765" h="50393" extrusionOk="0">
                <a:moveTo>
                  <a:pt x="793" y="0"/>
                </a:moveTo>
                <a:cubicBezTo>
                  <a:pt x="2565" y="2363"/>
                  <a:pt x="5713" y="5252"/>
                  <a:pt x="4616" y="7994"/>
                </a:cubicBezTo>
                <a:cubicBezTo>
                  <a:pt x="4563" y="8127"/>
                  <a:pt x="-98" y="13162"/>
                  <a:pt x="98" y="13554"/>
                </a:cubicBezTo>
                <a:cubicBezTo>
                  <a:pt x="1344" y="16050"/>
                  <a:pt x="5676" y="16408"/>
                  <a:pt x="6353" y="19115"/>
                </a:cubicBezTo>
                <a:cubicBezTo>
                  <a:pt x="7307" y="22931"/>
                  <a:pt x="5332" y="27065"/>
                  <a:pt x="3573" y="30583"/>
                </a:cubicBezTo>
                <a:cubicBezTo>
                  <a:pt x="2831" y="32067"/>
                  <a:pt x="7872" y="30067"/>
                  <a:pt x="8439" y="31626"/>
                </a:cubicBezTo>
                <a:cubicBezTo>
                  <a:pt x="9092" y="33422"/>
                  <a:pt x="8439" y="33538"/>
                  <a:pt x="8439" y="35449"/>
                </a:cubicBezTo>
                <a:cubicBezTo>
                  <a:pt x="8439" y="40430"/>
                  <a:pt x="8439" y="45412"/>
                  <a:pt x="8439" y="50393"/>
                </a:cubicBezTo>
              </a:path>
            </a:pathLst>
          </a:cu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Shape 2265"/>
        <p:cNvGrpSpPr/>
        <p:nvPr/>
      </p:nvGrpSpPr>
      <p:grpSpPr>
        <a:xfrm>
          <a:off x="0" y="0"/>
          <a:ext cx="0" cy="0"/>
          <a:chOff x="0" y="0"/>
          <a:chExt cx="0" cy="0"/>
        </a:xfrm>
      </p:grpSpPr>
      <p:sp>
        <p:nvSpPr>
          <p:cNvPr id="2266" name="Google Shape;2266;p137"/>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7): Gone viral</a:t>
            </a:r>
            <a:endParaRPr/>
          </a:p>
        </p:txBody>
      </p:sp>
      <p:sp>
        <p:nvSpPr>
          <p:cNvPr id="2267" name="Google Shape;2267;p137"/>
          <p:cNvSpPr txBox="1"/>
          <p:nvPr/>
        </p:nvSpPr>
        <p:spPr>
          <a:xfrm>
            <a:off x="5160875" y="1250950"/>
            <a:ext cx="3809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 can </a:t>
            </a:r>
            <a:r>
              <a:rPr lang="en" sz="1400" b="0" i="0" u="sng" strike="noStrike" cap="none">
                <a:solidFill>
                  <a:srgbClr val="000000"/>
                </a:solidFill>
                <a:latin typeface="Arial"/>
                <a:ea typeface="Arial"/>
                <a:cs typeface="Arial"/>
                <a:sym typeface="Arial"/>
              </a:rPr>
              <a:t>split this path</a:t>
            </a:r>
            <a:r>
              <a:rPr lang="en" sz="1400" b="0" i="0" u="none" strike="noStrike" cap="none">
                <a:solidFill>
                  <a:srgbClr val="000000"/>
                </a:solidFill>
                <a:latin typeface="Arial"/>
                <a:ea typeface="Arial"/>
                <a:cs typeface="Arial"/>
                <a:sym typeface="Arial"/>
              </a:rPr>
              <a:t> into nodes infected by A and nodes infected by B</a:t>
            </a:r>
            <a:endParaRPr sz="1400" b="0" i="0" u="none" strike="noStrike" cap="none">
              <a:solidFill>
                <a:srgbClr val="000000"/>
              </a:solidFill>
              <a:latin typeface="Arial"/>
              <a:ea typeface="Arial"/>
              <a:cs typeface="Arial"/>
              <a:sym typeface="Arial"/>
            </a:endParaRPr>
          </a:p>
        </p:txBody>
      </p:sp>
      <p:sp>
        <p:nvSpPr>
          <p:cNvPr id="2268" name="Google Shape;2268;p137"/>
          <p:cNvSpPr/>
          <p:nvPr/>
        </p:nvSpPr>
        <p:spPr>
          <a:xfrm>
            <a:off x="606150" y="3821375"/>
            <a:ext cx="921600" cy="7767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137"/>
          <p:cNvSpPr/>
          <p:nvPr/>
        </p:nvSpPr>
        <p:spPr>
          <a:xfrm>
            <a:off x="4826175" y="3835175"/>
            <a:ext cx="979800" cy="8313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137"/>
          <p:cNvSpPr/>
          <p:nvPr/>
        </p:nvSpPr>
        <p:spPr>
          <a:xfrm>
            <a:off x="799800" y="3591575"/>
            <a:ext cx="504000" cy="530100"/>
          </a:xfrm>
          <a:prstGeom prst="ellipse">
            <a:avLst/>
          </a:prstGeom>
          <a:solidFill>
            <a:srgbClr val="EFEFEF"/>
          </a:solidFill>
          <a:ln w="28575" cap="flat" cmpd="sng">
            <a:solidFill>
              <a:srgbClr val="FF0000"/>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r>
              <a:rPr lang="en" sz="1500" b="0" i="0" u="none" strike="noStrike" cap="none">
                <a:solidFill>
                  <a:srgbClr val="FF0000"/>
                </a:solidFill>
                <a:latin typeface="Times New Roman"/>
                <a:ea typeface="Times New Roman"/>
                <a:cs typeface="Times New Roman"/>
                <a:sym typeface="Times New Roman"/>
              </a:rPr>
              <a:t>A</a:t>
            </a:r>
            <a:endParaRPr sz="1500" b="0" i="0" u="none" strike="noStrike" cap="none">
              <a:solidFill>
                <a:srgbClr val="FF0000"/>
              </a:solidFill>
              <a:latin typeface="Times New Roman"/>
              <a:ea typeface="Times New Roman"/>
              <a:cs typeface="Times New Roman"/>
              <a:sym typeface="Times New Roman"/>
            </a:endParaRPr>
          </a:p>
        </p:txBody>
      </p:sp>
      <p:sp>
        <p:nvSpPr>
          <p:cNvPr id="2271" name="Google Shape;2271;p137"/>
          <p:cNvSpPr/>
          <p:nvPr/>
        </p:nvSpPr>
        <p:spPr>
          <a:xfrm>
            <a:off x="1821400" y="363042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2272" name="Google Shape;2272;p137"/>
          <p:cNvSpPr/>
          <p:nvPr/>
        </p:nvSpPr>
        <p:spPr>
          <a:xfrm>
            <a:off x="3638475" y="3552725"/>
            <a:ext cx="504000" cy="530100"/>
          </a:xfrm>
          <a:prstGeom prst="ellipse">
            <a:avLst/>
          </a:prstGeom>
          <a:solidFill>
            <a:srgbClr val="EFEFEF"/>
          </a:solidFill>
          <a:ln w="28575" cap="flat" cmpd="sng">
            <a:solidFill>
              <a:schemeClr val="dk2"/>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cxnSp>
        <p:nvCxnSpPr>
          <p:cNvPr id="2273" name="Google Shape;2273;p137"/>
          <p:cNvCxnSpPr>
            <a:stCxn id="2270" idx="6"/>
            <a:endCxn id="2271" idx="2"/>
          </p:cNvCxnSpPr>
          <p:nvPr/>
        </p:nvCxnSpPr>
        <p:spPr>
          <a:xfrm>
            <a:off x="1303800" y="3856625"/>
            <a:ext cx="517500" cy="39000"/>
          </a:xfrm>
          <a:prstGeom prst="straightConnector1">
            <a:avLst/>
          </a:prstGeom>
          <a:noFill/>
          <a:ln w="19050" cap="flat" cmpd="sng">
            <a:solidFill>
              <a:srgbClr val="FF0000"/>
            </a:solidFill>
            <a:prstDash val="solid"/>
            <a:round/>
            <a:headEnd type="none" w="sm" len="sm"/>
            <a:tailEnd type="none" w="sm" len="sm"/>
          </a:ln>
        </p:spPr>
      </p:cxnSp>
      <p:cxnSp>
        <p:nvCxnSpPr>
          <p:cNvPr id="2274" name="Google Shape;2274;p137"/>
          <p:cNvCxnSpPr>
            <a:stCxn id="2271" idx="6"/>
            <a:endCxn id="2275" idx="2"/>
          </p:cNvCxnSpPr>
          <p:nvPr/>
        </p:nvCxnSpPr>
        <p:spPr>
          <a:xfrm>
            <a:off x="2325400" y="3895475"/>
            <a:ext cx="369900" cy="0"/>
          </a:xfrm>
          <a:prstGeom prst="straightConnector1">
            <a:avLst/>
          </a:prstGeom>
          <a:noFill/>
          <a:ln w="19050" cap="flat" cmpd="sng">
            <a:solidFill>
              <a:srgbClr val="FF0000"/>
            </a:solidFill>
            <a:prstDash val="solid"/>
            <a:round/>
            <a:headEnd type="none" w="sm" len="sm"/>
            <a:tailEnd type="none" w="sm" len="sm"/>
          </a:ln>
        </p:spPr>
      </p:cxnSp>
      <p:sp>
        <p:nvSpPr>
          <p:cNvPr id="2276" name="Google Shape;2276;p137"/>
          <p:cNvSpPr txBox="1"/>
          <p:nvPr/>
        </p:nvSpPr>
        <p:spPr>
          <a:xfrm>
            <a:off x="4284525" y="3335375"/>
            <a:ext cx="2441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275" name="Google Shape;2275;p137"/>
          <p:cNvSpPr/>
          <p:nvPr/>
        </p:nvSpPr>
        <p:spPr>
          <a:xfrm>
            <a:off x="2695250" y="3630425"/>
            <a:ext cx="504000" cy="530100"/>
          </a:xfrm>
          <a:prstGeom prst="ellipse">
            <a:avLst/>
          </a:prstGeom>
          <a:solidFill>
            <a:srgbClr val="EFEFEF"/>
          </a:solidFill>
          <a:ln w="28575" cap="flat" cmpd="sng">
            <a:solidFill>
              <a:srgbClr val="595959"/>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endParaRPr sz="1500" b="0" i="0" u="none" strike="noStrike" cap="none">
              <a:solidFill>
                <a:srgbClr val="000000"/>
              </a:solidFill>
              <a:latin typeface="Times New Roman"/>
              <a:ea typeface="Times New Roman"/>
              <a:cs typeface="Times New Roman"/>
              <a:sym typeface="Times New Roman"/>
            </a:endParaRPr>
          </a:p>
        </p:txBody>
      </p:sp>
      <p:cxnSp>
        <p:nvCxnSpPr>
          <p:cNvPr id="2277" name="Google Shape;2277;p137"/>
          <p:cNvCxnSpPr>
            <a:stCxn id="2275" idx="6"/>
            <a:endCxn id="2272" idx="2"/>
          </p:cNvCxnSpPr>
          <p:nvPr/>
        </p:nvCxnSpPr>
        <p:spPr>
          <a:xfrm rot="10800000" flipH="1">
            <a:off x="3199250" y="3817775"/>
            <a:ext cx="439200" cy="77700"/>
          </a:xfrm>
          <a:prstGeom prst="straightConnector1">
            <a:avLst/>
          </a:prstGeom>
          <a:noFill/>
          <a:ln w="19050" cap="flat" cmpd="sng">
            <a:solidFill>
              <a:srgbClr val="FF0000"/>
            </a:solidFill>
            <a:prstDash val="solid"/>
            <a:round/>
            <a:headEnd type="none" w="sm" len="sm"/>
            <a:tailEnd type="none" w="sm" len="sm"/>
          </a:ln>
        </p:spPr>
      </p:cxnSp>
      <p:sp>
        <p:nvSpPr>
          <p:cNvPr id="2278" name="Google Shape;2278;p137"/>
          <p:cNvSpPr/>
          <p:nvPr/>
        </p:nvSpPr>
        <p:spPr>
          <a:xfrm>
            <a:off x="5064075" y="3487775"/>
            <a:ext cx="504000" cy="530100"/>
          </a:xfrm>
          <a:prstGeom prst="ellipse">
            <a:avLst/>
          </a:prstGeom>
          <a:solidFill>
            <a:srgbClr val="EFEFEF"/>
          </a:solidFill>
          <a:ln w="28575" cap="flat" cmpd="sng">
            <a:solidFill>
              <a:srgbClr val="FF0000"/>
            </a:solidFill>
            <a:prstDash val="solid"/>
            <a:round/>
            <a:headEnd type="none" w="sm" len="sm"/>
            <a:tailEnd type="none" w="sm" len="sm"/>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 sz="1500" b="0" i="0" u="none" strike="noStrike" cap="none">
                <a:solidFill>
                  <a:srgbClr val="000000"/>
                </a:solidFill>
                <a:latin typeface="Times New Roman"/>
                <a:ea typeface="Times New Roman"/>
                <a:cs typeface="Times New Roman"/>
                <a:sym typeface="Times New Roman"/>
              </a:rPr>
              <a:t>  </a:t>
            </a:r>
            <a:r>
              <a:rPr lang="en" sz="1500" b="0" i="0" u="none" strike="noStrike" cap="none">
                <a:solidFill>
                  <a:srgbClr val="FF0000"/>
                </a:solidFill>
                <a:latin typeface="Times New Roman"/>
                <a:ea typeface="Times New Roman"/>
                <a:cs typeface="Times New Roman"/>
                <a:sym typeface="Times New Roman"/>
              </a:rPr>
              <a:t>B</a:t>
            </a:r>
            <a:endParaRPr sz="1500" b="0" i="0" u="none" strike="noStrike" cap="none">
              <a:solidFill>
                <a:srgbClr val="FF0000"/>
              </a:solidFill>
              <a:latin typeface="Times New Roman"/>
              <a:ea typeface="Times New Roman"/>
              <a:cs typeface="Times New Roman"/>
              <a:sym typeface="Times New Roman"/>
            </a:endParaRPr>
          </a:p>
        </p:txBody>
      </p:sp>
      <p:cxnSp>
        <p:nvCxnSpPr>
          <p:cNvPr id="2279" name="Google Shape;2279;p137"/>
          <p:cNvCxnSpPr>
            <a:stCxn id="2278" idx="2"/>
            <a:endCxn id="2272" idx="6"/>
          </p:cNvCxnSpPr>
          <p:nvPr/>
        </p:nvCxnSpPr>
        <p:spPr>
          <a:xfrm flipH="1">
            <a:off x="4142475" y="3752825"/>
            <a:ext cx="921600" cy="65100"/>
          </a:xfrm>
          <a:prstGeom prst="straightConnector1">
            <a:avLst/>
          </a:prstGeom>
          <a:noFill/>
          <a:ln w="19050" cap="flat" cmpd="sng">
            <a:solidFill>
              <a:srgbClr val="FF0000"/>
            </a:solidFill>
            <a:prstDash val="solid"/>
            <a:round/>
            <a:headEnd type="none" w="sm" len="sm"/>
            <a:tailEnd type="none" w="sm" len="sm"/>
          </a:ln>
        </p:spPr>
      </p:cxnSp>
      <p:cxnSp>
        <p:nvCxnSpPr>
          <p:cNvPr id="2280" name="Google Shape;2280;p137"/>
          <p:cNvCxnSpPr/>
          <p:nvPr/>
        </p:nvCxnSpPr>
        <p:spPr>
          <a:xfrm rot="10800000" flipH="1">
            <a:off x="3232075" y="1563950"/>
            <a:ext cx="1720200" cy="1972200"/>
          </a:xfrm>
          <a:prstGeom prst="straightConnector1">
            <a:avLst/>
          </a:prstGeom>
          <a:noFill/>
          <a:ln w="19050" cap="flat" cmpd="sng">
            <a:solidFill>
              <a:srgbClr val="FF0000"/>
            </a:solidFill>
            <a:prstDash val="solid"/>
            <a:round/>
            <a:headEnd type="none" w="sm" len="sm"/>
            <a:tailEnd type="triangle" w="med" len="med"/>
          </a:ln>
        </p:spPr>
      </p:cxnSp>
      <p:sp>
        <p:nvSpPr>
          <p:cNvPr id="2281" name="Google Shape;2281;p137"/>
          <p:cNvSpPr txBox="1"/>
          <p:nvPr/>
        </p:nvSpPr>
        <p:spPr>
          <a:xfrm>
            <a:off x="5204325" y="2082250"/>
            <a:ext cx="3765600" cy="12621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How to find this split? </a:t>
            </a:r>
            <a:r>
              <a:rPr lang="en" sz="1400" b="1" i="1" u="none" strike="noStrike" cap="none">
                <a:solidFill>
                  <a:srgbClr val="000000"/>
                </a:solidFill>
                <a:latin typeface="Arial"/>
                <a:ea typeface="Arial"/>
                <a:cs typeface="Arial"/>
                <a:sym typeface="Arial"/>
              </a:rPr>
              <a:t>Binary search</a:t>
            </a:r>
            <a:r>
              <a:rPr lang="en" sz="1400" b="0" i="0" u="none" strike="noStrike" cap="none">
                <a:solidFill>
                  <a:srgbClr val="000000"/>
                </a:solidFill>
                <a:latin typeface="Arial"/>
                <a:ea typeface="Arial"/>
                <a:cs typeface="Arial"/>
                <a:sym typeface="Arial"/>
              </a:rPr>
              <a:t> along this path</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max path length is n: binary search = O(logn)</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Performance: O(nlog</a:t>
            </a:r>
            <a:r>
              <a:rPr lang="en" sz="1400" b="0" i="0" u="none" strike="noStrike" cap="none" baseline="30000">
                <a:solidFill>
                  <a:srgbClr val="000000"/>
                </a:solidFill>
                <a:latin typeface="Arial"/>
                <a:ea typeface="Arial"/>
                <a:cs typeface="Arial"/>
                <a:sym typeface="Arial"/>
              </a:rPr>
              <a:t>2</a:t>
            </a:r>
            <a:r>
              <a:rPr lang="en" sz="1400" b="0" i="0" u="none" strike="noStrike" cap="none">
                <a:solidFill>
                  <a:srgbClr val="000000"/>
                </a:solidFill>
                <a:latin typeface="Arial"/>
                <a:ea typeface="Arial"/>
                <a:cs typeface="Arial"/>
                <a:sym typeface="Arial"/>
              </a:rPr>
              <a:t>n)</a:t>
            </a:r>
            <a:endParaRPr sz="1400" b="0" i="0" u="none" strike="noStrike" cap="none">
              <a:solidFill>
                <a:srgbClr val="000000"/>
              </a:solidFill>
              <a:latin typeface="Arial"/>
              <a:ea typeface="Arial"/>
              <a:cs typeface="Arial"/>
              <a:sym typeface="Arial"/>
            </a:endParaRPr>
          </a:p>
        </p:txBody>
      </p:sp>
      <p:sp>
        <p:nvSpPr>
          <p:cNvPr id="2282" name="Google Shape;2282;p137"/>
          <p:cNvSpPr/>
          <p:nvPr/>
        </p:nvSpPr>
        <p:spPr>
          <a:xfrm>
            <a:off x="3299128" y="3415925"/>
            <a:ext cx="219125" cy="1259825"/>
          </a:xfrm>
          <a:custGeom>
            <a:avLst/>
            <a:gdLst/>
            <a:ahLst/>
            <a:cxnLst/>
            <a:rect l="l" t="t" r="r" b="b"/>
            <a:pathLst>
              <a:path w="8765" h="50393" extrusionOk="0">
                <a:moveTo>
                  <a:pt x="793" y="0"/>
                </a:moveTo>
                <a:cubicBezTo>
                  <a:pt x="2565" y="2363"/>
                  <a:pt x="5713" y="5252"/>
                  <a:pt x="4616" y="7994"/>
                </a:cubicBezTo>
                <a:cubicBezTo>
                  <a:pt x="4563" y="8127"/>
                  <a:pt x="-98" y="13162"/>
                  <a:pt x="98" y="13554"/>
                </a:cubicBezTo>
                <a:cubicBezTo>
                  <a:pt x="1344" y="16050"/>
                  <a:pt x="5676" y="16408"/>
                  <a:pt x="6353" y="19115"/>
                </a:cubicBezTo>
                <a:cubicBezTo>
                  <a:pt x="7307" y="22931"/>
                  <a:pt x="5332" y="27065"/>
                  <a:pt x="3573" y="30583"/>
                </a:cubicBezTo>
                <a:cubicBezTo>
                  <a:pt x="2831" y="32067"/>
                  <a:pt x="7872" y="30067"/>
                  <a:pt x="8439" y="31626"/>
                </a:cubicBezTo>
                <a:cubicBezTo>
                  <a:pt x="9092" y="33422"/>
                  <a:pt x="8439" y="33538"/>
                  <a:pt x="8439" y="35449"/>
                </a:cubicBezTo>
                <a:cubicBezTo>
                  <a:pt x="8439" y="40430"/>
                  <a:pt x="8439" y="45412"/>
                  <a:pt x="8439" y="50393"/>
                </a:cubicBezTo>
              </a:path>
            </a:pathLst>
          </a:cu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(Undirected Graph)</a:t>
            </a:r>
            <a:endParaRPr/>
          </a:p>
        </p:txBody>
      </p:sp>
      <p:sp>
        <p:nvSpPr>
          <p:cNvPr id="397" name="Google Shape;397;p15"/>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398" name="Google Shape;398;p15"/>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399" name="Google Shape;399;p15"/>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400" name="Google Shape;400;p15"/>
          <p:cNvCxnSpPr>
            <a:stCxn id="397" idx="6"/>
            <a:endCxn id="399"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401" name="Google Shape;401;p15"/>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402" name="Google Shape;402;p15"/>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403" name="Google Shape;403;p15"/>
          <p:cNvCxnSpPr>
            <a:stCxn id="397" idx="4"/>
            <a:endCxn id="398"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404" name="Google Shape;404;p15"/>
          <p:cNvCxnSpPr>
            <a:stCxn id="399" idx="3"/>
            <a:endCxn id="398"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405" name="Google Shape;405;p15"/>
          <p:cNvCxnSpPr>
            <a:stCxn id="401" idx="2"/>
            <a:endCxn id="398"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406" name="Google Shape;406;p15"/>
          <p:cNvCxnSpPr>
            <a:stCxn id="399" idx="4"/>
            <a:endCxn id="401"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407" name="Google Shape;407;p15"/>
          <p:cNvCxnSpPr>
            <a:stCxn id="402" idx="3"/>
            <a:endCxn id="401"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408" name="Google Shape;408;p15"/>
          <p:cNvCxnSpPr>
            <a:stCxn id="399" idx="6"/>
            <a:endCxn id="402"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409" name="Google Shape;409;p15"/>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410" name="Google Shape;410;p15"/>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endParaRPr>
              <a:latin typeface="Consolas"/>
              <a:ea typeface="Consolas"/>
              <a:cs typeface="Consolas"/>
              <a:sym typeface="Consolas"/>
            </a:endParaRPr>
          </a:p>
        </p:txBody>
      </p:sp>
      <p:sp>
        <p:nvSpPr>
          <p:cNvPr id="411" name="Google Shape;411;p15"/>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12" name="Google Shape;412;p15"/>
          <p:cNvSpPr/>
          <p:nvPr/>
        </p:nvSpPr>
        <p:spPr>
          <a:xfrm>
            <a:off x="41815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13" name="Google Shape;413;p15"/>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14" name="Google Shape;414;p15"/>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15" name="Google Shape;415;p15"/>
          <p:cNvSpPr/>
          <p:nvPr/>
        </p:nvSpPr>
        <p:spPr>
          <a:xfrm>
            <a:off x="38580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16" name="Google Shape;416;p15"/>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17" name="Google Shape;417;p15"/>
          <p:cNvSpPr/>
          <p:nvPr/>
        </p:nvSpPr>
        <p:spPr>
          <a:xfrm>
            <a:off x="45049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18" name="Google Shape;418;p15"/>
          <p:cNvSpPr/>
          <p:nvPr/>
        </p:nvSpPr>
        <p:spPr>
          <a:xfrm>
            <a:off x="48283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19" name="Google Shape;419;p15"/>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20" name="Google Shape;420;p15"/>
          <p:cNvSpPr/>
          <p:nvPr/>
        </p:nvSpPr>
        <p:spPr>
          <a:xfrm>
            <a:off x="41815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21" name="Google Shape;421;p15"/>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22" name="Google Shape;422;p15"/>
          <p:cNvSpPr/>
          <p:nvPr/>
        </p:nvSpPr>
        <p:spPr>
          <a:xfrm>
            <a:off x="48283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23" name="Google Shape;423;p15"/>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24" name="Google Shape;424;p15"/>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25" name="Google Shape;425;p15"/>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26" name="Google Shape;426;p15"/>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27" name="Google Shape;427;p15"/>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28" name="Google Shape;428;p15"/>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29" name="Google Shape;429;p15"/>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30" name="Google Shape;430;p15"/>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31" name="Google Shape;431;p15"/>
          <p:cNvSpPr/>
          <p:nvPr/>
        </p:nvSpPr>
        <p:spPr>
          <a:xfrm>
            <a:off x="51518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32" name="Google Shape;432;p15"/>
          <p:cNvSpPr/>
          <p:nvPr/>
        </p:nvSpPr>
        <p:spPr>
          <a:xfrm>
            <a:off x="51518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33" name="Google Shape;433;p15"/>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34" name="Google Shape;434;p15"/>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35" name="Google Shape;435;p15"/>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36" name="Google Shape;436;p15"/>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37" name="Google Shape;437;p15"/>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438" name="Google Shape;438;p15"/>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439" name="Google Shape;439;p15"/>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440" name="Google Shape;440;p15"/>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441" name="Google Shape;441;p15"/>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42" name="Google Shape;442;p15"/>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443" name="Google Shape;443;p15"/>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444" name="Google Shape;444;p15"/>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445" name="Google Shape;445;p15"/>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(Undirected Graph)</a:t>
            </a:r>
            <a:endParaRPr/>
          </a:p>
        </p:txBody>
      </p:sp>
      <p:sp>
        <p:nvSpPr>
          <p:cNvPr id="451" name="Google Shape;451;p16"/>
          <p:cNvSpPr/>
          <p:nvPr/>
        </p:nvSpPr>
        <p:spPr>
          <a:xfrm>
            <a:off x="552000"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452" name="Google Shape;452;p16"/>
          <p:cNvSpPr/>
          <p:nvPr/>
        </p:nvSpPr>
        <p:spPr>
          <a:xfrm>
            <a:off x="552000"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453" name="Google Shape;453;p16"/>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454" name="Google Shape;454;p16"/>
          <p:cNvCxnSpPr>
            <a:stCxn id="451" idx="6"/>
            <a:endCxn id="453"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455" name="Google Shape;455;p16"/>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456" name="Google Shape;456;p16"/>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457" name="Google Shape;457;p16"/>
          <p:cNvCxnSpPr>
            <a:stCxn id="451" idx="4"/>
            <a:endCxn id="452"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458" name="Google Shape;458;p16"/>
          <p:cNvCxnSpPr>
            <a:stCxn id="453" idx="3"/>
            <a:endCxn id="452"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459" name="Google Shape;459;p16"/>
          <p:cNvCxnSpPr>
            <a:stCxn id="455" idx="2"/>
            <a:endCxn id="452"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460" name="Google Shape;460;p16"/>
          <p:cNvCxnSpPr>
            <a:stCxn id="453" idx="4"/>
            <a:endCxn id="455"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461" name="Google Shape;461;p16"/>
          <p:cNvCxnSpPr>
            <a:stCxn id="456" idx="3"/>
            <a:endCxn id="455"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462" name="Google Shape;462;p16"/>
          <p:cNvCxnSpPr>
            <a:stCxn id="453" idx="6"/>
            <a:endCxn id="456"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463" name="Google Shape;463;p16"/>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464" name="Google Shape;464;p16"/>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endParaRPr>
              <a:latin typeface="Consolas"/>
              <a:ea typeface="Consolas"/>
              <a:cs typeface="Consolas"/>
              <a:sym typeface="Consolas"/>
            </a:endParaRPr>
          </a:p>
        </p:txBody>
      </p:sp>
      <p:sp>
        <p:nvSpPr>
          <p:cNvPr id="465" name="Google Shape;465;p16"/>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66" name="Google Shape;466;p16"/>
          <p:cNvSpPr/>
          <p:nvPr/>
        </p:nvSpPr>
        <p:spPr>
          <a:xfrm>
            <a:off x="4181527" y="29210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67" name="Google Shape;467;p16"/>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68" name="Google Shape;468;p16"/>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69" name="Google Shape;469;p16"/>
          <p:cNvSpPr/>
          <p:nvPr/>
        </p:nvSpPr>
        <p:spPr>
          <a:xfrm>
            <a:off x="38580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70" name="Google Shape;470;p16"/>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71" name="Google Shape;471;p16"/>
          <p:cNvSpPr/>
          <p:nvPr/>
        </p:nvSpPr>
        <p:spPr>
          <a:xfrm>
            <a:off x="45049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72" name="Google Shape;472;p16"/>
          <p:cNvSpPr/>
          <p:nvPr/>
        </p:nvSpPr>
        <p:spPr>
          <a:xfrm>
            <a:off x="48283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73" name="Google Shape;473;p16"/>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74" name="Google Shape;474;p16"/>
          <p:cNvSpPr/>
          <p:nvPr/>
        </p:nvSpPr>
        <p:spPr>
          <a:xfrm>
            <a:off x="41815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75" name="Google Shape;475;p16"/>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76" name="Google Shape;476;p16"/>
          <p:cNvSpPr/>
          <p:nvPr/>
        </p:nvSpPr>
        <p:spPr>
          <a:xfrm>
            <a:off x="48283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77" name="Google Shape;477;p16"/>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78" name="Google Shape;478;p16"/>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79" name="Google Shape;479;p16"/>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80" name="Google Shape;480;p16"/>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81" name="Google Shape;481;p16"/>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82" name="Google Shape;482;p16"/>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83" name="Google Shape;483;p16"/>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84" name="Google Shape;484;p16"/>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85" name="Google Shape;485;p16"/>
          <p:cNvSpPr/>
          <p:nvPr/>
        </p:nvSpPr>
        <p:spPr>
          <a:xfrm>
            <a:off x="5151827" y="29210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86" name="Google Shape;486;p16"/>
          <p:cNvSpPr/>
          <p:nvPr/>
        </p:nvSpPr>
        <p:spPr>
          <a:xfrm>
            <a:off x="51518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87" name="Google Shape;487;p16"/>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88" name="Google Shape;488;p16"/>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89" name="Google Shape;489;p16"/>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490" name="Google Shape;490;p16"/>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highlight>
                  <a:srgbClr val="FFFF00"/>
                </a:highlight>
                <a:latin typeface="Consolas"/>
                <a:ea typeface="Consolas"/>
                <a:cs typeface="Consolas"/>
                <a:sym typeface="Consolas"/>
              </a:rPr>
              <a:t>1</a:t>
            </a:r>
            <a:endParaRPr sz="1400" b="0" i="0" u="none" strike="noStrike" cap="none">
              <a:solidFill>
                <a:srgbClr val="595959"/>
              </a:solidFill>
              <a:highlight>
                <a:srgbClr val="FFFF00"/>
              </a:highlight>
              <a:latin typeface="Consolas"/>
              <a:ea typeface="Consolas"/>
              <a:cs typeface="Consolas"/>
              <a:sym typeface="Consolas"/>
            </a:endParaRPr>
          </a:p>
        </p:txBody>
      </p:sp>
      <p:sp>
        <p:nvSpPr>
          <p:cNvPr id="491" name="Google Shape;491;p16"/>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492" name="Google Shape;492;p16"/>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493" name="Google Shape;493;p16"/>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494" name="Google Shape;494;p16"/>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495" name="Google Shape;495;p16"/>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496" name="Google Shape;496;p16"/>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497" name="Google Shape;497;p16"/>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498" name="Google Shape;498;p16"/>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499" name="Google Shape;499;p16"/>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(Undirected Graph)</a:t>
            </a:r>
            <a:endParaRPr/>
          </a:p>
        </p:txBody>
      </p:sp>
      <p:sp>
        <p:nvSpPr>
          <p:cNvPr id="505" name="Google Shape;505;p17"/>
          <p:cNvSpPr/>
          <p:nvPr/>
        </p:nvSpPr>
        <p:spPr>
          <a:xfrm>
            <a:off x="552000"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06" name="Google Shape;506;p17"/>
          <p:cNvSpPr/>
          <p:nvPr/>
        </p:nvSpPr>
        <p:spPr>
          <a:xfrm>
            <a:off x="552000"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507" name="Google Shape;507;p17"/>
          <p:cNvSpPr/>
          <p:nvPr/>
        </p:nvSpPr>
        <p:spPr>
          <a:xfrm>
            <a:off x="1499713"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508" name="Google Shape;508;p17"/>
          <p:cNvCxnSpPr>
            <a:stCxn id="505" idx="6"/>
            <a:endCxn id="507"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509" name="Google Shape;509;p17"/>
          <p:cNvSpPr/>
          <p:nvPr/>
        </p:nvSpPr>
        <p:spPr>
          <a:xfrm>
            <a:off x="1499711"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510" name="Google Shape;510;p17"/>
          <p:cNvSpPr/>
          <p:nvPr/>
        </p:nvSpPr>
        <p:spPr>
          <a:xfrm>
            <a:off x="2222116" y="3407785"/>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511" name="Google Shape;511;p17"/>
          <p:cNvCxnSpPr>
            <a:stCxn id="505" idx="4"/>
            <a:endCxn id="506"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512" name="Google Shape;512;p17"/>
          <p:cNvCxnSpPr>
            <a:stCxn id="507" idx="3"/>
            <a:endCxn id="506"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513" name="Google Shape;513;p17"/>
          <p:cNvCxnSpPr>
            <a:stCxn id="509" idx="2"/>
            <a:endCxn id="506"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514" name="Google Shape;514;p17"/>
          <p:cNvCxnSpPr>
            <a:stCxn id="507" idx="4"/>
            <a:endCxn id="509"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515" name="Google Shape;515;p17"/>
          <p:cNvCxnSpPr>
            <a:stCxn id="510" idx="3"/>
            <a:endCxn id="509"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516" name="Google Shape;516;p17"/>
          <p:cNvCxnSpPr>
            <a:stCxn id="507" idx="6"/>
            <a:endCxn id="510"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517" name="Google Shape;517;p17"/>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518" name="Google Shape;518;p17"/>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endParaRPr>
              <a:latin typeface="Consolas"/>
              <a:ea typeface="Consolas"/>
              <a:cs typeface="Consolas"/>
              <a:sym typeface="Consolas"/>
            </a:endParaRPr>
          </a:p>
        </p:txBody>
      </p:sp>
      <p:sp>
        <p:nvSpPr>
          <p:cNvPr id="519" name="Google Shape;519;p17"/>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20" name="Google Shape;520;p17"/>
          <p:cNvSpPr/>
          <p:nvPr/>
        </p:nvSpPr>
        <p:spPr>
          <a:xfrm>
            <a:off x="41815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21" name="Google Shape;521;p17"/>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22" name="Google Shape;522;p17"/>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23" name="Google Shape;523;p17"/>
          <p:cNvSpPr/>
          <p:nvPr/>
        </p:nvSpPr>
        <p:spPr>
          <a:xfrm>
            <a:off x="3858077" y="32444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24" name="Google Shape;524;p17"/>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25" name="Google Shape;525;p17"/>
          <p:cNvSpPr/>
          <p:nvPr/>
        </p:nvSpPr>
        <p:spPr>
          <a:xfrm>
            <a:off x="4504927" y="32444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26" name="Google Shape;526;p17"/>
          <p:cNvSpPr/>
          <p:nvPr/>
        </p:nvSpPr>
        <p:spPr>
          <a:xfrm>
            <a:off x="4828377" y="32444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27" name="Google Shape;527;p17"/>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28" name="Google Shape;528;p17"/>
          <p:cNvSpPr/>
          <p:nvPr/>
        </p:nvSpPr>
        <p:spPr>
          <a:xfrm>
            <a:off x="41815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29" name="Google Shape;529;p17"/>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30" name="Google Shape;530;p17"/>
          <p:cNvSpPr/>
          <p:nvPr/>
        </p:nvSpPr>
        <p:spPr>
          <a:xfrm>
            <a:off x="48283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31" name="Google Shape;531;p17"/>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32" name="Google Shape;532;p17"/>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33" name="Google Shape;533;p17"/>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34" name="Google Shape;534;p17"/>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35" name="Google Shape;535;p17"/>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36" name="Google Shape;536;p17"/>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37" name="Google Shape;537;p17"/>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38" name="Google Shape;538;p17"/>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39" name="Google Shape;539;p17"/>
          <p:cNvSpPr/>
          <p:nvPr/>
        </p:nvSpPr>
        <p:spPr>
          <a:xfrm>
            <a:off x="51518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40" name="Google Shape;540;p17"/>
          <p:cNvSpPr/>
          <p:nvPr/>
        </p:nvSpPr>
        <p:spPr>
          <a:xfrm>
            <a:off x="5151827" y="32444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41" name="Google Shape;541;p17"/>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42" name="Google Shape;542;p17"/>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43" name="Google Shape;543;p17"/>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44" name="Google Shape;544;p17"/>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45" name="Google Shape;545;p17"/>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highlight>
                  <a:srgbClr val="FFFF00"/>
                </a:highlight>
                <a:latin typeface="Consolas"/>
                <a:ea typeface="Consolas"/>
                <a:cs typeface="Consolas"/>
                <a:sym typeface="Consolas"/>
              </a:rPr>
              <a:t>2</a:t>
            </a:r>
            <a:endParaRPr sz="1400" b="0" i="0" u="none" strike="noStrike" cap="none">
              <a:solidFill>
                <a:srgbClr val="595959"/>
              </a:solidFill>
              <a:highlight>
                <a:srgbClr val="FFFF00"/>
              </a:highlight>
              <a:latin typeface="Consolas"/>
              <a:ea typeface="Consolas"/>
              <a:cs typeface="Consolas"/>
              <a:sym typeface="Consolas"/>
            </a:endParaRPr>
          </a:p>
        </p:txBody>
      </p:sp>
      <p:sp>
        <p:nvSpPr>
          <p:cNvPr id="546" name="Google Shape;546;p17"/>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547" name="Google Shape;547;p17"/>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548" name="Google Shape;548;p17"/>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549" name="Google Shape;549;p17"/>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50" name="Google Shape;550;p17"/>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551" name="Google Shape;551;p17"/>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552" name="Google Shape;552;p17"/>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553" name="Google Shape;553;p17"/>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(Undirected Graph)</a:t>
            </a:r>
            <a:endParaRPr/>
          </a:p>
        </p:txBody>
      </p:sp>
      <p:sp>
        <p:nvSpPr>
          <p:cNvPr id="559" name="Google Shape;559;p18"/>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60" name="Google Shape;560;p18"/>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561" name="Google Shape;561;p18"/>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562" name="Google Shape;562;p18"/>
          <p:cNvCxnSpPr>
            <a:stCxn id="559" idx="6"/>
            <a:endCxn id="561"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563" name="Google Shape;563;p18"/>
          <p:cNvSpPr/>
          <p:nvPr/>
        </p:nvSpPr>
        <p:spPr>
          <a:xfrm>
            <a:off x="1499711"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564" name="Google Shape;564;p18"/>
          <p:cNvSpPr/>
          <p:nvPr/>
        </p:nvSpPr>
        <p:spPr>
          <a:xfrm>
            <a:off x="2222116" y="3407785"/>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565" name="Google Shape;565;p18"/>
          <p:cNvCxnSpPr>
            <a:stCxn id="559" idx="4"/>
            <a:endCxn id="560"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566" name="Google Shape;566;p18"/>
          <p:cNvCxnSpPr>
            <a:stCxn id="561" idx="3"/>
            <a:endCxn id="560"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567" name="Google Shape;567;p18"/>
          <p:cNvCxnSpPr>
            <a:stCxn id="563" idx="2"/>
            <a:endCxn id="560"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568" name="Google Shape;568;p18"/>
          <p:cNvCxnSpPr>
            <a:stCxn id="561" idx="4"/>
            <a:endCxn id="563"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569" name="Google Shape;569;p18"/>
          <p:cNvCxnSpPr>
            <a:stCxn id="564" idx="3"/>
            <a:endCxn id="563"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570" name="Google Shape;570;p18"/>
          <p:cNvCxnSpPr>
            <a:stCxn id="561" idx="6"/>
            <a:endCxn id="564"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571" name="Google Shape;571;p18"/>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572" name="Google Shape;572;p18"/>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endParaRPr>
              <a:latin typeface="Consolas"/>
              <a:ea typeface="Consolas"/>
              <a:cs typeface="Consolas"/>
              <a:sym typeface="Consolas"/>
            </a:endParaRPr>
          </a:p>
        </p:txBody>
      </p:sp>
      <p:sp>
        <p:nvSpPr>
          <p:cNvPr id="573" name="Google Shape;573;p18"/>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74" name="Google Shape;574;p18"/>
          <p:cNvSpPr/>
          <p:nvPr/>
        </p:nvSpPr>
        <p:spPr>
          <a:xfrm>
            <a:off x="41815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75" name="Google Shape;575;p18"/>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76" name="Google Shape;576;p18"/>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77" name="Google Shape;577;p18"/>
          <p:cNvSpPr/>
          <p:nvPr/>
        </p:nvSpPr>
        <p:spPr>
          <a:xfrm>
            <a:off x="38580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78" name="Google Shape;578;p18"/>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79" name="Google Shape;579;p18"/>
          <p:cNvSpPr/>
          <p:nvPr/>
        </p:nvSpPr>
        <p:spPr>
          <a:xfrm>
            <a:off x="45049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80" name="Google Shape;580;p18"/>
          <p:cNvSpPr/>
          <p:nvPr/>
        </p:nvSpPr>
        <p:spPr>
          <a:xfrm>
            <a:off x="48283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81" name="Google Shape;581;p18"/>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82" name="Google Shape;582;p18"/>
          <p:cNvSpPr/>
          <p:nvPr/>
        </p:nvSpPr>
        <p:spPr>
          <a:xfrm>
            <a:off x="4181527" y="35678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83" name="Google Shape;583;p18"/>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84" name="Google Shape;584;p18"/>
          <p:cNvSpPr/>
          <p:nvPr/>
        </p:nvSpPr>
        <p:spPr>
          <a:xfrm>
            <a:off x="4828377" y="35678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85" name="Google Shape;585;p18"/>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86" name="Google Shape;586;p18"/>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87" name="Google Shape;587;p18"/>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88" name="Google Shape;588;p18"/>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89" name="Google Shape;589;p18"/>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90" name="Google Shape;590;p18"/>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91" name="Google Shape;591;p18"/>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92" name="Google Shape;592;p18"/>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93" name="Google Shape;593;p18"/>
          <p:cNvSpPr/>
          <p:nvPr/>
        </p:nvSpPr>
        <p:spPr>
          <a:xfrm>
            <a:off x="51518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94" name="Google Shape;594;p18"/>
          <p:cNvSpPr/>
          <p:nvPr/>
        </p:nvSpPr>
        <p:spPr>
          <a:xfrm>
            <a:off x="51518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95" name="Google Shape;595;p18"/>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96" name="Google Shape;596;p18"/>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97" name="Google Shape;597;p18"/>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598" name="Google Shape;598;p18"/>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599" name="Google Shape;599;p18"/>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600" name="Google Shape;600;p18"/>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highlight>
                  <a:srgbClr val="FFFF00"/>
                </a:highlight>
                <a:latin typeface="Consolas"/>
                <a:ea typeface="Consolas"/>
                <a:cs typeface="Consolas"/>
                <a:sym typeface="Consolas"/>
              </a:rPr>
              <a:t>3</a:t>
            </a:r>
            <a:endParaRPr sz="1400" b="0" i="0" u="none" strike="noStrike" cap="none">
              <a:solidFill>
                <a:srgbClr val="595959"/>
              </a:solidFill>
              <a:highlight>
                <a:srgbClr val="FFFF00"/>
              </a:highlight>
              <a:latin typeface="Consolas"/>
              <a:ea typeface="Consolas"/>
              <a:cs typeface="Consolas"/>
              <a:sym typeface="Consolas"/>
            </a:endParaRPr>
          </a:p>
        </p:txBody>
      </p:sp>
      <p:sp>
        <p:nvSpPr>
          <p:cNvPr id="601" name="Google Shape;601;p18"/>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602" name="Google Shape;602;p18"/>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603" name="Google Shape;603;p18"/>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604" name="Google Shape;604;p18"/>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605" name="Google Shape;605;p18"/>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606" name="Google Shape;606;p18"/>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607" name="Google Shape;607;p18"/>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D9EAD3"/>
                </a:highlight>
              </a:rPr>
              <a:t>Adjacency List</a:t>
            </a:r>
            <a:r>
              <a:rPr lang="en"/>
              <a:t> (</a:t>
            </a:r>
            <a:r>
              <a:rPr lang="en">
                <a:solidFill>
                  <a:srgbClr val="FF0000"/>
                </a:solidFill>
              </a:rPr>
              <a:t>Directed</a:t>
            </a:r>
            <a:r>
              <a:rPr lang="en"/>
              <a:t> Graph)</a:t>
            </a:r>
            <a:endParaRPr/>
          </a:p>
          <a:p>
            <a:pPr marL="0" lvl="0" indent="0" algn="l" rtl="0">
              <a:lnSpc>
                <a:spcPct val="100000"/>
              </a:lnSpc>
              <a:spcBef>
                <a:spcPts val="0"/>
              </a:spcBef>
              <a:spcAft>
                <a:spcPts val="0"/>
              </a:spcAft>
              <a:buSzPct val="111111"/>
              <a:buNone/>
            </a:pPr>
            <a:endParaRPr/>
          </a:p>
        </p:txBody>
      </p:sp>
      <p:sp>
        <p:nvSpPr>
          <p:cNvPr id="613" name="Google Shape;613;p19"/>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614" name="Google Shape;614;p19"/>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615" name="Google Shape;615;p19"/>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616" name="Google Shape;616;p19"/>
          <p:cNvCxnSpPr>
            <a:stCxn id="613" idx="6"/>
            <a:endCxn id="615"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617" name="Google Shape;617;p19"/>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618" name="Google Shape;618;p19"/>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619" name="Google Shape;619;p19"/>
          <p:cNvCxnSpPr>
            <a:stCxn id="613" idx="4"/>
            <a:endCxn id="614"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620" name="Google Shape;620;p19"/>
          <p:cNvCxnSpPr>
            <a:stCxn id="615" idx="3"/>
            <a:endCxn id="614"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621" name="Google Shape;621;p19"/>
          <p:cNvCxnSpPr>
            <a:stCxn id="617" idx="2"/>
            <a:endCxn id="614"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622" name="Google Shape;622;p19"/>
          <p:cNvCxnSpPr>
            <a:stCxn id="615" idx="4"/>
            <a:endCxn id="617"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623" name="Google Shape;623;p19"/>
          <p:cNvCxnSpPr>
            <a:stCxn id="618" idx="3"/>
            <a:endCxn id="617"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624" name="Google Shape;624;p19"/>
          <p:cNvCxnSpPr>
            <a:stCxn id="615" idx="6"/>
            <a:endCxn id="618"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625" name="Google Shape;625;p19"/>
          <p:cNvSpPr/>
          <p:nvPr/>
        </p:nvSpPr>
        <p:spPr>
          <a:xfrm>
            <a:off x="3271450" y="24970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26" name="Google Shape;626;p19"/>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627" name="Google Shape;627;p19"/>
          <p:cNvSpPr/>
          <p:nvPr/>
        </p:nvSpPr>
        <p:spPr>
          <a:xfrm>
            <a:off x="3271450" y="29504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28" name="Google Shape;628;p19"/>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629" name="Google Shape;629;p19"/>
          <p:cNvSpPr/>
          <p:nvPr/>
        </p:nvSpPr>
        <p:spPr>
          <a:xfrm>
            <a:off x="3271450" y="34038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30" name="Google Shape;630;p19"/>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631" name="Google Shape;631;p19"/>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32" name="Google Shape;632;p19"/>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633" name="Google Shape;633;p19"/>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34" name="Google Shape;634;p19"/>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sp>
        <p:nvSpPr>
          <p:cNvPr id="635" name="Google Shape;635;p19"/>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636" name="Google Shape;636;p19"/>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Today’s tutorial</a:t>
            </a:r>
            <a:endParaRPr/>
          </a:p>
        </p:txBody>
      </p:sp>
      <p:sp>
        <p:nvSpPr>
          <p:cNvPr id="67" name="Google Shape;67;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a:t>Content recap (Adjacency list vs matrix, DFS BFS)</a:t>
            </a:r>
            <a:endParaRPr/>
          </a:p>
          <a:p>
            <a:pPr marL="457200" lvl="0" indent="-342900" algn="l" rtl="0">
              <a:lnSpc>
                <a:spcPct val="115000"/>
              </a:lnSpc>
              <a:spcBef>
                <a:spcPts val="0"/>
              </a:spcBef>
              <a:spcAft>
                <a:spcPts val="0"/>
              </a:spcAft>
              <a:buSzPts val="1800"/>
              <a:buAutoNum type="arabicPeriod"/>
            </a:pPr>
            <a:r>
              <a:rPr lang="en"/>
              <a:t>Tutorial questions</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D9EAD3"/>
                </a:highlight>
              </a:rPr>
              <a:t>Adjacency List</a:t>
            </a:r>
            <a:r>
              <a:rPr lang="en"/>
              <a:t> (</a:t>
            </a:r>
            <a:r>
              <a:rPr lang="en">
                <a:solidFill>
                  <a:srgbClr val="FF0000"/>
                </a:solidFill>
              </a:rPr>
              <a:t>Directed</a:t>
            </a:r>
            <a:r>
              <a:rPr lang="en"/>
              <a:t> Graph)</a:t>
            </a:r>
            <a:endParaRPr/>
          </a:p>
          <a:p>
            <a:pPr marL="0" lvl="0" indent="0" algn="l" rtl="0">
              <a:lnSpc>
                <a:spcPct val="100000"/>
              </a:lnSpc>
              <a:spcBef>
                <a:spcPts val="0"/>
              </a:spcBef>
              <a:spcAft>
                <a:spcPts val="0"/>
              </a:spcAft>
              <a:buSzPct val="111111"/>
              <a:buNone/>
            </a:pPr>
            <a:endParaRPr/>
          </a:p>
        </p:txBody>
      </p:sp>
      <p:sp>
        <p:nvSpPr>
          <p:cNvPr id="642" name="Google Shape;642;p20"/>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643" name="Google Shape;643;p20"/>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644" name="Google Shape;644;p20"/>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645" name="Google Shape;645;p20"/>
          <p:cNvCxnSpPr>
            <a:stCxn id="642" idx="6"/>
            <a:endCxn id="644"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646" name="Google Shape;646;p20"/>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647" name="Google Shape;647;p20"/>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648" name="Google Shape;648;p20"/>
          <p:cNvCxnSpPr>
            <a:stCxn id="642" idx="4"/>
            <a:endCxn id="643"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649" name="Google Shape;649;p20"/>
          <p:cNvCxnSpPr>
            <a:stCxn id="644" idx="3"/>
            <a:endCxn id="643"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650" name="Google Shape;650;p20"/>
          <p:cNvCxnSpPr>
            <a:stCxn id="646" idx="2"/>
            <a:endCxn id="643"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651" name="Google Shape;651;p20"/>
          <p:cNvCxnSpPr>
            <a:stCxn id="644" idx="4"/>
            <a:endCxn id="646"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652" name="Google Shape;652;p20"/>
          <p:cNvCxnSpPr>
            <a:stCxn id="647" idx="3"/>
            <a:endCxn id="646"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653" name="Google Shape;653;p20"/>
          <p:cNvCxnSpPr>
            <a:stCxn id="644" idx="6"/>
            <a:endCxn id="647"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654" name="Google Shape;654;p20"/>
          <p:cNvSpPr/>
          <p:nvPr/>
        </p:nvSpPr>
        <p:spPr>
          <a:xfrm>
            <a:off x="3271450" y="24970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55" name="Google Shape;655;p20"/>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656" name="Google Shape;656;p20"/>
          <p:cNvSpPr/>
          <p:nvPr/>
        </p:nvSpPr>
        <p:spPr>
          <a:xfrm>
            <a:off x="3271450" y="29504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57" name="Google Shape;657;p20"/>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658" name="Google Shape;658;p20"/>
          <p:cNvSpPr/>
          <p:nvPr/>
        </p:nvSpPr>
        <p:spPr>
          <a:xfrm>
            <a:off x="3271450" y="34038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59" name="Google Shape;659;p20"/>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660" name="Google Shape;660;p20"/>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61" name="Google Shape;661;p20"/>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662" name="Google Shape;662;p20"/>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63" name="Google Shape;663;p20"/>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664" name="Google Shape;664;p20"/>
          <p:cNvCxnSpPr>
            <a:stCxn id="654" idx="3"/>
            <a:endCxn id="665"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665" name="Google Shape;665;p20"/>
          <p:cNvSpPr/>
          <p:nvPr/>
        </p:nvSpPr>
        <p:spPr>
          <a:xfrm>
            <a:off x="4052310" y="25620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666" name="Google Shape;666;p20"/>
          <p:cNvSpPr/>
          <p:nvPr/>
        </p:nvSpPr>
        <p:spPr>
          <a:xfrm>
            <a:off x="4699343" y="25620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667" name="Google Shape;667;p20"/>
          <p:cNvCxnSpPr>
            <a:stCxn id="665" idx="3"/>
            <a:endCxn id="666"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668" name="Google Shape;668;p20"/>
          <p:cNvCxnSpPr>
            <a:stCxn id="658" idx="3"/>
            <a:endCxn id="669"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669" name="Google Shape;669;p20"/>
          <p:cNvSpPr/>
          <p:nvPr/>
        </p:nvSpPr>
        <p:spPr>
          <a:xfrm>
            <a:off x="4052360" y="34687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670" name="Google Shape;670;p20"/>
          <p:cNvCxnSpPr>
            <a:stCxn id="660" idx="3"/>
            <a:endCxn id="671"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671" name="Google Shape;671;p20"/>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672" name="Google Shape;672;p20"/>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673" name="Google Shape;673;p20"/>
          <p:cNvCxnSpPr>
            <a:stCxn id="671" idx="3"/>
            <a:endCxn id="672"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674" name="Google Shape;674;p20"/>
          <p:cNvCxnSpPr>
            <a:stCxn id="662" idx="3"/>
            <a:endCxn id="675"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675" name="Google Shape;675;p20"/>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676" name="Google Shape;676;p20"/>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677" name="Google Shape;677;p20"/>
          <p:cNvCxnSpPr>
            <a:stCxn id="675" idx="3"/>
            <a:endCxn id="676"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sp>
        <p:nvSpPr>
          <p:cNvPr id="678" name="Google Shape;678;p20"/>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679" name="Google Shape;679;p20"/>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D9EAD3"/>
                </a:highlight>
              </a:rPr>
              <a:t>Adjacency List</a:t>
            </a:r>
            <a:r>
              <a:rPr lang="en"/>
              <a:t> (</a:t>
            </a:r>
            <a:r>
              <a:rPr lang="en">
                <a:solidFill>
                  <a:srgbClr val="FF0000"/>
                </a:solidFill>
              </a:rPr>
              <a:t>Directed</a:t>
            </a:r>
            <a:r>
              <a:rPr lang="en"/>
              <a:t> Graph)</a:t>
            </a:r>
            <a:endParaRPr/>
          </a:p>
          <a:p>
            <a:pPr marL="0" lvl="0" indent="0" algn="l" rtl="0">
              <a:lnSpc>
                <a:spcPct val="100000"/>
              </a:lnSpc>
              <a:spcBef>
                <a:spcPts val="0"/>
              </a:spcBef>
              <a:spcAft>
                <a:spcPts val="0"/>
              </a:spcAft>
              <a:buSzPct val="111111"/>
              <a:buNone/>
            </a:pPr>
            <a:endParaRPr/>
          </a:p>
        </p:txBody>
      </p:sp>
      <p:sp>
        <p:nvSpPr>
          <p:cNvPr id="685" name="Google Shape;685;p21"/>
          <p:cNvSpPr/>
          <p:nvPr/>
        </p:nvSpPr>
        <p:spPr>
          <a:xfrm>
            <a:off x="552000"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686" name="Google Shape;686;p21"/>
          <p:cNvSpPr/>
          <p:nvPr/>
        </p:nvSpPr>
        <p:spPr>
          <a:xfrm>
            <a:off x="552000"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687" name="Google Shape;687;p21"/>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688" name="Google Shape;688;p21"/>
          <p:cNvCxnSpPr>
            <a:stCxn id="685" idx="6"/>
            <a:endCxn id="687"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689" name="Google Shape;689;p21"/>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690" name="Google Shape;690;p21"/>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691" name="Google Shape;691;p21"/>
          <p:cNvCxnSpPr>
            <a:stCxn id="685" idx="4"/>
            <a:endCxn id="686"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692" name="Google Shape;692;p21"/>
          <p:cNvCxnSpPr>
            <a:stCxn id="687" idx="3"/>
            <a:endCxn id="686"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693" name="Google Shape;693;p21"/>
          <p:cNvCxnSpPr>
            <a:stCxn id="689" idx="2"/>
            <a:endCxn id="686"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694" name="Google Shape;694;p21"/>
          <p:cNvCxnSpPr>
            <a:stCxn id="687" idx="4"/>
            <a:endCxn id="689"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695" name="Google Shape;695;p21"/>
          <p:cNvCxnSpPr>
            <a:stCxn id="690" idx="3"/>
            <a:endCxn id="689"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696" name="Google Shape;696;p21"/>
          <p:cNvCxnSpPr>
            <a:stCxn id="687" idx="6"/>
            <a:endCxn id="690"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697" name="Google Shape;697;p21"/>
          <p:cNvSpPr/>
          <p:nvPr/>
        </p:nvSpPr>
        <p:spPr>
          <a:xfrm>
            <a:off x="3271450" y="2497075"/>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698" name="Google Shape;698;p21"/>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699" name="Google Shape;699;p21"/>
          <p:cNvSpPr/>
          <p:nvPr/>
        </p:nvSpPr>
        <p:spPr>
          <a:xfrm>
            <a:off x="3271450" y="29504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00" name="Google Shape;700;p21"/>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701" name="Google Shape;701;p21"/>
          <p:cNvSpPr/>
          <p:nvPr/>
        </p:nvSpPr>
        <p:spPr>
          <a:xfrm>
            <a:off x="3271450" y="34038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02" name="Google Shape;702;p21"/>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703" name="Google Shape;703;p21"/>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04" name="Google Shape;704;p21"/>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705" name="Google Shape;705;p21"/>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06" name="Google Shape;706;p21"/>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707" name="Google Shape;707;p21"/>
          <p:cNvCxnSpPr>
            <a:stCxn id="697" idx="3"/>
            <a:endCxn id="708"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708" name="Google Shape;708;p21"/>
          <p:cNvSpPr/>
          <p:nvPr/>
        </p:nvSpPr>
        <p:spPr>
          <a:xfrm>
            <a:off x="4052310" y="2562017"/>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709" name="Google Shape;709;p21"/>
          <p:cNvSpPr/>
          <p:nvPr/>
        </p:nvSpPr>
        <p:spPr>
          <a:xfrm>
            <a:off x="4699343" y="2562029"/>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710" name="Google Shape;710;p21"/>
          <p:cNvCxnSpPr>
            <a:stCxn id="708" idx="3"/>
            <a:endCxn id="709"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711" name="Google Shape;711;p21"/>
          <p:cNvCxnSpPr>
            <a:stCxn id="701" idx="3"/>
            <a:endCxn id="712"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712" name="Google Shape;712;p21"/>
          <p:cNvSpPr/>
          <p:nvPr/>
        </p:nvSpPr>
        <p:spPr>
          <a:xfrm>
            <a:off x="4052360" y="34687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713" name="Google Shape;713;p21"/>
          <p:cNvCxnSpPr>
            <a:stCxn id="703" idx="3"/>
            <a:endCxn id="714"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714" name="Google Shape;714;p21"/>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715" name="Google Shape;715;p21"/>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716" name="Google Shape;716;p21"/>
          <p:cNvCxnSpPr>
            <a:stCxn id="714" idx="3"/>
            <a:endCxn id="715"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717" name="Google Shape;717;p21"/>
          <p:cNvCxnSpPr>
            <a:stCxn id="705" idx="3"/>
            <a:endCxn id="718"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718" name="Google Shape;718;p21"/>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719" name="Google Shape;719;p21"/>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720" name="Google Shape;720;p21"/>
          <p:cNvCxnSpPr>
            <a:stCxn id="718" idx="3"/>
            <a:endCxn id="719"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sp>
        <p:nvSpPr>
          <p:cNvPr id="721" name="Google Shape;721;p21"/>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722" name="Google Shape;722;p21"/>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D9EAD3"/>
                </a:highlight>
              </a:rPr>
              <a:t>Adjacency List</a:t>
            </a:r>
            <a:r>
              <a:rPr lang="en"/>
              <a:t> (</a:t>
            </a:r>
            <a:r>
              <a:rPr lang="en">
                <a:solidFill>
                  <a:srgbClr val="FF0000"/>
                </a:solidFill>
              </a:rPr>
              <a:t>Directed</a:t>
            </a:r>
            <a:r>
              <a:rPr lang="en"/>
              <a:t> Graph)</a:t>
            </a:r>
            <a:endParaRPr/>
          </a:p>
          <a:p>
            <a:pPr marL="0" lvl="0" indent="0" algn="l" rtl="0">
              <a:lnSpc>
                <a:spcPct val="100000"/>
              </a:lnSpc>
              <a:spcBef>
                <a:spcPts val="0"/>
              </a:spcBef>
              <a:spcAft>
                <a:spcPts val="0"/>
              </a:spcAft>
              <a:buSzPct val="111111"/>
              <a:buNone/>
            </a:pPr>
            <a:endParaRPr/>
          </a:p>
        </p:txBody>
      </p:sp>
      <p:sp>
        <p:nvSpPr>
          <p:cNvPr id="728" name="Google Shape;728;p22"/>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729" name="Google Shape;729;p22"/>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730" name="Google Shape;730;p22"/>
          <p:cNvSpPr/>
          <p:nvPr/>
        </p:nvSpPr>
        <p:spPr>
          <a:xfrm>
            <a:off x="1499713"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731" name="Google Shape;731;p22"/>
          <p:cNvCxnSpPr>
            <a:stCxn id="728" idx="6"/>
            <a:endCxn id="730"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732" name="Google Shape;732;p22"/>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733" name="Google Shape;733;p22"/>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734" name="Google Shape;734;p22"/>
          <p:cNvCxnSpPr>
            <a:stCxn id="728" idx="4"/>
            <a:endCxn id="729"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735" name="Google Shape;735;p22"/>
          <p:cNvCxnSpPr>
            <a:stCxn id="730" idx="3"/>
            <a:endCxn id="729"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736" name="Google Shape;736;p22"/>
          <p:cNvCxnSpPr>
            <a:stCxn id="732" idx="2"/>
            <a:endCxn id="729"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737" name="Google Shape;737;p22"/>
          <p:cNvCxnSpPr>
            <a:stCxn id="730" idx="4"/>
            <a:endCxn id="732"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738" name="Google Shape;738;p22"/>
          <p:cNvCxnSpPr>
            <a:stCxn id="733" idx="3"/>
            <a:endCxn id="732"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739" name="Google Shape;739;p22"/>
          <p:cNvCxnSpPr>
            <a:stCxn id="730" idx="6"/>
            <a:endCxn id="733"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740" name="Google Shape;740;p22"/>
          <p:cNvSpPr/>
          <p:nvPr/>
        </p:nvSpPr>
        <p:spPr>
          <a:xfrm>
            <a:off x="3271450" y="24970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41" name="Google Shape;741;p22"/>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742" name="Google Shape;742;p22"/>
          <p:cNvSpPr/>
          <p:nvPr/>
        </p:nvSpPr>
        <p:spPr>
          <a:xfrm>
            <a:off x="3271450" y="2950447"/>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43" name="Google Shape;743;p22"/>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744" name="Google Shape;744;p22"/>
          <p:cNvSpPr/>
          <p:nvPr/>
        </p:nvSpPr>
        <p:spPr>
          <a:xfrm>
            <a:off x="3271450" y="34038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45" name="Google Shape;745;p22"/>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746" name="Google Shape;746;p22"/>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47" name="Google Shape;747;p22"/>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748" name="Google Shape;748;p22"/>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49" name="Google Shape;749;p22"/>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750" name="Google Shape;750;p22"/>
          <p:cNvCxnSpPr>
            <a:stCxn id="740" idx="3"/>
            <a:endCxn id="751"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751" name="Google Shape;751;p22"/>
          <p:cNvSpPr/>
          <p:nvPr/>
        </p:nvSpPr>
        <p:spPr>
          <a:xfrm>
            <a:off x="4052310" y="25620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752" name="Google Shape;752;p22"/>
          <p:cNvSpPr/>
          <p:nvPr/>
        </p:nvSpPr>
        <p:spPr>
          <a:xfrm>
            <a:off x="4699343" y="25620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753" name="Google Shape;753;p22"/>
          <p:cNvCxnSpPr>
            <a:stCxn id="751" idx="3"/>
            <a:endCxn id="752"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754" name="Google Shape;754;p22"/>
          <p:cNvCxnSpPr>
            <a:stCxn id="744" idx="3"/>
            <a:endCxn id="755"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755" name="Google Shape;755;p22"/>
          <p:cNvSpPr/>
          <p:nvPr/>
        </p:nvSpPr>
        <p:spPr>
          <a:xfrm>
            <a:off x="4052360" y="34687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756" name="Google Shape;756;p22"/>
          <p:cNvCxnSpPr>
            <a:stCxn id="746" idx="3"/>
            <a:endCxn id="757"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757" name="Google Shape;757;p22"/>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758" name="Google Shape;758;p22"/>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759" name="Google Shape;759;p22"/>
          <p:cNvCxnSpPr>
            <a:stCxn id="757" idx="3"/>
            <a:endCxn id="758"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760" name="Google Shape;760;p22"/>
          <p:cNvCxnSpPr>
            <a:stCxn id="748" idx="3"/>
            <a:endCxn id="761"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761" name="Google Shape;761;p22"/>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762" name="Google Shape;762;p22"/>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763" name="Google Shape;763;p22"/>
          <p:cNvCxnSpPr>
            <a:stCxn id="761" idx="3"/>
            <a:endCxn id="762"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sp>
        <p:nvSpPr>
          <p:cNvPr id="764" name="Google Shape;764;p22"/>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765" name="Google Shape;765;p22"/>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D9EAD3"/>
                </a:highlight>
              </a:rPr>
              <a:t>Adjacency List</a:t>
            </a:r>
            <a:r>
              <a:rPr lang="en"/>
              <a:t> (</a:t>
            </a:r>
            <a:r>
              <a:rPr lang="en">
                <a:solidFill>
                  <a:srgbClr val="FF0000"/>
                </a:solidFill>
              </a:rPr>
              <a:t>Directed</a:t>
            </a:r>
            <a:r>
              <a:rPr lang="en"/>
              <a:t> Graph)</a:t>
            </a:r>
            <a:endParaRPr/>
          </a:p>
          <a:p>
            <a:pPr marL="0" lvl="0" indent="0" algn="l" rtl="0">
              <a:lnSpc>
                <a:spcPct val="100000"/>
              </a:lnSpc>
              <a:spcBef>
                <a:spcPts val="0"/>
              </a:spcBef>
              <a:spcAft>
                <a:spcPts val="0"/>
              </a:spcAft>
              <a:buSzPct val="111111"/>
              <a:buNone/>
            </a:pPr>
            <a:endParaRPr/>
          </a:p>
        </p:txBody>
      </p:sp>
      <p:sp>
        <p:nvSpPr>
          <p:cNvPr id="771" name="Google Shape;771;p23"/>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772" name="Google Shape;772;p23"/>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773" name="Google Shape;773;p23"/>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774" name="Google Shape;774;p23"/>
          <p:cNvCxnSpPr>
            <a:stCxn id="771" idx="6"/>
            <a:endCxn id="773"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775" name="Google Shape;775;p23"/>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776" name="Google Shape;776;p23"/>
          <p:cNvSpPr/>
          <p:nvPr/>
        </p:nvSpPr>
        <p:spPr>
          <a:xfrm>
            <a:off x="2222116" y="3407785"/>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777" name="Google Shape;777;p23"/>
          <p:cNvCxnSpPr>
            <a:stCxn id="771" idx="4"/>
            <a:endCxn id="772"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778" name="Google Shape;778;p23"/>
          <p:cNvCxnSpPr>
            <a:stCxn id="773" idx="3"/>
            <a:endCxn id="772"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779" name="Google Shape;779;p23"/>
          <p:cNvCxnSpPr>
            <a:stCxn id="775" idx="2"/>
            <a:endCxn id="772"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780" name="Google Shape;780;p23"/>
          <p:cNvCxnSpPr>
            <a:stCxn id="773" idx="4"/>
            <a:endCxn id="775"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781" name="Google Shape;781;p23"/>
          <p:cNvCxnSpPr>
            <a:stCxn id="776" idx="3"/>
            <a:endCxn id="775"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782" name="Google Shape;782;p23"/>
          <p:cNvCxnSpPr>
            <a:stCxn id="773" idx="6"/>
            <a:endCxn id="776"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783" name="Google Shape;783;p23"/>
          <p:cNvSpPr/>
          <p:nvPr/>
        </p:nvSpPr>
        <p:spPr>
          <a:xfrm>
            <a:off x="3271450" y="24970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84" name="Google Shape;784;p23"/>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785" name="Google Shape;785;p23"/>
          <p:cNvSpPr/>
          <p:nvPr/>
        </p:nvSpPr>
        <p:spPr>
          <a:xfrm>
            <a:off x="3271450" y="29504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86" name="Google Shape;786;p23"/>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787" name="Google Shape;787;p23"/>
          <p:cNvSpPr/>
          <p:nvPr/>
        </p:nvSpPr>
        <p:spPr>
          <a:xfrm>
            <a:off x="3271450" y="3403820"/>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88" name="Google Shape;788;p23"/>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789" name="Google Shape;789;p23"/>
          <p:cNvSpPr/>
          <p:nvPr/>
        </p:nvSpPr>
        <p:spPr>
          <a:xfrm>
            <a:off x="3271450" y="38571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90" name="Google Shape;790;p23"/>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791" name="Google Shape;791;p23"/>
          <p:cNvSpPr/>
          <p:nvPr/>
        </p:nvSpPr>
        <p:spPr>
          <a:xfrm>
            <a:off x="3271450" y="43105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792" name="Google Shape;792;p23"/>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793" name="Google Shape;793;p23"/>
          <p:cNvCxnSpPr>
            <a:stCxn id="783" idx="3"/>
            <a:endCxn id="794" idx="1"/>
          </p:cNvCxnSpPr>
          <p:nvPr/>
        </p:nvCxnSpPr>
        <p:spPr>
          <a:xfrm>
            <a:off x="3728650" y="2723725"/>
            <a:ext cx="323700" cy="0"/>
          </a:xfrm>
          <a:prstGeom prst="straightConnector1">
            <a:avLst/>
          </a:prstGeom>
          <a:noFill/>
          <a:ln w="19050" cap="flat" cmpd="sng">
            <a:solidFill>
              <a:srgbClr val="595959"/>
            </a:solidFill>
            <a:prstDash val="solid"/>
            <a:round/>
            <a:headEnd type="none" w="sm" len="sm"/>
            <a:tailEnd type="triangle" w="med" len="med"/>
          </a:ln>
        </p:spPr>
      </p:cxnSp>
      <p:sp>
        <p:nvSpPr>
          <p:cNvPr id="794" name="Google Shape;794;p23"/>
          <p:cNvSpPr/>
          <p:nvPr/>
        </p:nvSpPr>
        <p:spPr>
          <a:xfrm>
            <a:off x="4052310" y="25620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795" name="Google Shape;795;p23"/>
          <p:cNvSpPr/>
          <p:nvPr/>
        </p:nvSpPr>
        <p:spPr>
          <a:xfrm>
            <a:off x="4699343" y="25620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796" name="Google Shape;796;p23"/>
          <p:cNvCxnSpPr>
            <a:stCxn id="794" idx="3"/>
            <a:endCxn id="795" idx="1"/>
          </p:cNvCxnSpPr>
          <p:nvPr/>
        </p:nvCxnSpPr>
        <p:spPr>
          <a:xfrm>
            <a:off x="4375710" y="27237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797" name="Google Shape;797;p23"/>
          <p:cNvCxnSpPr>
            <a:stCxn id="787" idx="3"/>
            <a:endCxn id="798" idx="1"/>
          </p:cNvCxnSpPr>
          <p:nvPr/>
        </p:nvCxnSpPr>
        <p:spPr>
          <a:xfrm>
            <a:off x="3728650" y="3630470"/>
            <a:ext cx="323700" cy="0"/>
          </a:xfrm>
          <a:prstGeom prst="straightConnector1">
            <a:avLst/>
          </a:prstGeom>
          <a:noFill/>
          <a:ln w="19050" cap="flat" cmpd="sng">
            <a:solidFill>
              <a:srgbClr val="595959"/>
            </a:solidFill>
            <a:prstDash val="solid"/>
            <a:round/>
            <a:headEnd type="none" w="sm" len="sm"/>
            <a:tailEnd type="triangle" w="med" len="med"/>
          </a:ln>
        </p:spPr>
      </p:cxnSp>
      <p:sp>
        <p:nvSpPr>
          <p:cNvPr id="798" name="Google Shape;798;p23"/>
          <p:cNvSpPr/>
          <p:nvPr/>
        </p:nvSpPr>
        <p:spPr>
          <a:xfrm>
            <a:off x="4052360" y="3468767"/>
            <a:ext cx="323400" cy="323400"/>
          </a:xfrm>
          <a:prstGeom prst="rect">
            <a:avLst/>
          </a:prstGeom>
          <a:solidFill>
            <a:srgbClr val="E6B8A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799" name="Google Shape;799;p23"/>
          <p:cNvCxnSpPr>
            <a:stCxn id="789" idx="3"/>
            <a:endCxn id="800" idx="1"/>
          </p:cNvCxnSpPr>
          <p:nvPr/>
        </p:nvCxnSpPr>
        <p:spPr>
          <a:xfrm>
            <a:off x="3728650" y="4083842"/>
            <a:ext cx="323700" cy="0"/>
          </a:xfrm>
          <a:prstGeom prst="straightConnector1">
            <a:avLst/>
          </a:prstGeom>
          <a:noFill/>
          <a:ln w="19050" cap="flat" cmpd="sng">
            <a:solidFill>
              <a:srgbClr val="595959"/>
            </a:solidFill>
            <a:prstDash val="solid"/>
            <a:round/>
            <a:headEnd type="none" w="sm" len="sm"/>
            <a:tailEnd type="triangle" w="med" len="med"/>
          </a:ln>
        </p:spPr>
      </p:cxnSp>
      <p:sp>
        <p:nvSpPr>
          <p:cNvPr id="800" name="Google Shape;800;p23"/>
          <p:cNvSpPr/>
          <p:nvPr/>
        </p:nvSpPr>
        <p:spPr>
          <a:xfrm>
            <a:off x="4052360" y="39221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801" name="Google Shape;801;p23"/>
          <p:cNvSpPr/>
          <p:nvPr/>
        </p:nvSpPr>
        <p:spPr>
          <a:xfrm>
            <a:off x="4699393" y="39221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802" name="Google Shape;802;p23"/>
          <p:cNvCxnSpPr>
            <a:stCxn id="800" idx="3"/>
            <a:endCxn id="801" idx="1"/>
          </p:cNvCxnSpPr>
          <p:nvPr/>
        </p:nvCxnSpPr>
        <p:spPr>
          <a:xfrm>
            <a:off x="4375760" y="40838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803" name="Google Shape;803;p23"/>
          <p:cNvCxnSpPr>
            <a:stCxn id="791" idx="3"/>
            <a:endCxn id="804" idx="1"/>
          </p:cNvCxnSpPr>
          <p:nvPr/>
        </p:nvCxnSpPr>
        <p:spPr>
          <a:xfrm>
            <a:off x="3728650" y="4537215"/>
            <a:ext cx="323700" cy="0"/>
          </a:xfrm>
          <a:prstGeom prst="straightConnector1">
            <a:avLst/>
          </a:prstGeom>
          <a:noFill/>
          <a:ln w="19050" cap="flat" cmpd="sng">
            <a:solidFill>
              <a:srgbClr val="595959"/>
            </a:solidFill>
            <a:prstDash val="solid"/>
            <a:round/>
            <a:headEnd type="none" w="sm" len="sm"/>
            <a:tailEnd type="triangle" w="med" len="med"/>
          </a:ln>
        </p:spPr>
      </p:cxnSp>
      <p:sp>
        <p:nvSpPr>
          <p:cNvPr id="804" name="Google Shape;804;p23"/>
          <p:cNvSpPr/>
          <p:nvPr/>
        </p:nvSpPr>
        <p:spPr>
          <a:xfrm>
            <a:off x="4052360" y="43755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805" name="Google Shape;805;p23"/>
          <p:cNvSpPr/>
          <p:nvPr/>
        </p:nvSpPr>
        <p:spPr>
          <a:xfrm>
            <a:off x="4699393" y="43755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806" name="Google Shape;806;p23"/>
          <p:cNvCxnSpPr>
            <a:stCxn id="804" idx="3"/>
            <a:endCxn id="805" idx="1"/>
          </p:cNvCxnSpPr>
          <p:nvPr/>
        </p:nvCxnSpPr>
        <p:spPr>
          <a:xfrm>
            <a:off x="4375760" y="4537217"/>
            <a:ext cx="323700" cy="0"/>
          </a:xfrm>
          <a:prstGeom prst="straightConnector1">
            <a:avLst/>
          </a:prstGeom>
          <a:noFill/>
          <a:ln w="19050" cap="flat" cmpd="sng">
            <a:solidFill>
              <a:srgbClr val="595959"/>
            </a:solidFill>
            <a:prstDash val="solid"/>
            <a:round/>
            <a:headEnd type="none" w="sm" len="sm"/>
            <a:tailEnd type="triangle" w="med" len="med"/>
          </a:ln>
        </p:spPr>
      </p:cxnSp>
      <p:sp>
        <p:nvSpPr>
          <p:cNvPr id="807" name="Google Shape;807;p23"/>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808" name="Google Shape;808;p23"/>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br>
              <a:rPr lang="en"/>
            </a:br>
            <a:r>
              <a:rPr lang="en" b="1"/>
              <a:t>Linked List: </a:t>
            </a:r>
            <a:r>
              <a:rPr lang="en"/>
              <a:t>The edges representing the other nodes it is connected to</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a:t>
            </a:r>
            <a:r>
              <a:rPr lang="en">
                <a:solidFill>
                  <a:srgbClr val="FF0000"/>
                </a:solidFill>
              </a:rPr>
              <a:t>Directed</a:t>
            </a:r>
            <a:r>
              <a:rPr lang="en"/>
              <a:t> Graph)</a:t>
            </a:r>
            <a:endParaRPr/>
          </a:p>
        </p:txBody>
      </p:sp>
      <p:sp>
        <p:nvSpPr>
          <p:cNvPr id="814" name="Google Shape;814;p24"/>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815" name="Google Shape;815;p24"/>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endParaRPr/>
          </a:p>
        </p:txBody>
      </p:sp>
      <p:sp>
        <p:nvSpPr>
          <p:cNvPr id="816" name="Google Shape;816;p24"/>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817" name="Google Shape;817;p24"/>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818" name="Google Shape;818;p24"/>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819" name="Google Shape;819;p24"/>
          <p:cNvCxnSpPr>
            <a:stCxn id="816" idx="6"/>
            <a:endCxn id="818"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820" name="Google Shape;820;p24"/>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821" name="Google Shape;821;p24"/>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822" name="Google Shape;822;p24"/>
          <p:cNvCxnSpPr>
            <a:stCxn id="816" idx="4"/>
            <a:endCxn id="817"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823" name="Google Shape;823;p24"/>
          <p:cNvCxnSpPr>
            <a:stCxn id="818" idx="3"/>
            <a:endCxn id="817"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824" name="Google Shape;824;p24"/>
          <p:cNvCxnSpPr>
            <a:stCxn id="820" idx="2"/>
            <a:endCxn id="817"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825" name="Google Shape;825;p24"/>
          <p:cNvCxnSpPr>
            <a:stCxn id="818" idx="4"/>
            <a:endCxn id="820"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826" name="Google Shape;826;p24"/>
          <p:cNvCxnSpPr>
            <a:stCxn id="821" idx="3"/>
            <a:endCxn id="820"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827" name="Google Shape;827;p24"/>
          <p:cNvCxnSpPr>
            <a:stCxn id="818" idx="6"/>
            <a:endCxn id="821"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a:t>
            </a:r>
            <a:r>
              <a:rPr lang="en">
                <a:solidFill>
                  <a:srgbClr val="FF0000"/>
                </a:solidFill>
              </a:rPr>
              <a:t>Directed</a:t>
            </a:r>
            <a:r>
              <a:rPr lang="en"/>
              <a:t> Graph)</a:t>
            </a:r>
            <a:endParaRPr/>
          </a:p>
        </p:txBody>
      </p:sp>
      <p:sp>
        <p:nvSpPr>
          <p:cNvPr id="833" name="Google Shape;833;p25"/>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834" name="Google Shape;834;p25"/>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835" name="Google Shape;835;p25"/>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836" name="Google Shape;836;p25"/>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837" name="Google Shape;837;p25"/>
          <p:cNvCxnSpPr>
            <a:stCxn id="834" idx="6"/>
            <a:endCxn id="836"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838" name="Google Shape;838;p25"/>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839" name="Google Shape;839;p25"/>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840" name="Google Shape;840;p25"/>
          <p:cNvCxnSpPr>
            <a:stCxn id="834" idx="4"/>
            <a:endCxn id="835"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841" name="Google Shape;841;p25"/>
          <p:cNvCxnSpPr>
            <a:stCxn id="836" idx="3"/>
            <a:endCxn id="835"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842" name="Google Shape;842;p25"/>
          <p:cNvCxnSpPr>
            <a:stCxn id="838" idx="2"/>
            <a:endCxn id="835"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843" name="Google Shape;843;p25"/>
          <p:cNvCxnSpPr>
            <a:stCxn id="836" idx="4"/>
            <a:endCxn id="838"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844" name="Google Shape;844;p25"/>
          <p:cNvCxnSpPr>
            <a:stCxn id="839" idx="3"/>
            <a:endCxn id="838"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845" name="Google Shape;845;p25"/>
          <p:cNvCxnSpPr>
            <a:stCxn id="836" idx="6"/>
            <a:endCxn id="839"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846" name="Google Shape;846;p25"/>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br>
              <a:rPr lang="en">
                <a:latin typeface="Consolas"/>
                <a:ea typeface="Consolas"/>
                <a:cs typeface="Consolas"/>
                <a:sym typeface="Consolas"/>
              </a:rPr>
            </a:br>
            <a:r>
              <a:rPr lang="en" i="1"/>
              <a:t>Note: (u, v) is different from (v, u) if edges are directed</a:t>
            </a:r>
            <a:endParaRPr i="1"/>
          </a:p>
        </p:txBody>
      </p:sp>
      <p:sp>
        <p:nvSpPr>
          <p:cNvPr id="847" name="Google Shape;847;p25"/>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48" name="Google Shape;848;p25"/>
          <p:cNvSpPr/>
          <p:nvPr/>
        </p:nvSpPr>
        <p:spPr>
          <a:xfrm>
            <a:off x="41815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49" name="Google Shape;849;p25"/>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50" name="Google Shape;850;p25"/>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51" name="Google Shape;851;p25"/>
          <p:cNvSpPr/>
          <p:nvPr/>
        </p:nvSpPr>
        <p:spPr>
          <a:xfrm>
            <a:off x="38580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52" name="Google Shape;852;p25"/>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53" name="Google Shape;853;p25"/>
          <p:cNvSpPr/>
          <p:nvPr/>
        </p:nvSpPr>
        <p:spPr>
          <a:xfrm>
            <a:off x="45049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54" name="Google Shape;854;p25"/>
          <p:cNvSpPr/>
          <p:nvPr/>
        </p:nvSpPr>
        <p:spPr>
          <a:xfrm>
            <a:off x="48283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55" name="Google Shape;855;p25"/>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56" name="Google Shape;856;p25"/>
          <p:cNvSpPr/>
          <p:nvPr/>
        </p:nvSpPr>
        <p:spPr>
          <a:xfrm>
            <a:off x="41815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57" name="Google Shape;857;p25"/>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58" name="Google Shape;858;p25"/>
          <p:cNvSpPr/>
          <p:nvPr/>
        </p:nvSpPr>
        <p:spPr>
          <a:xfrm>
            <a:off x="48283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59" name="Google Shape;859;p25"/>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60" name="Google Shape;860;p25"/>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61" name="Google Shape;861;p25"/>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62" name="Google Shape;862;p25"/>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63" name="Google Shape;863;p25"/>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64" name="Google Shape;864;p25"/>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65" name="Google Shape;865;p25"/>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66" name="Google Shape;866;p25"/>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67" name="Google Shape;867;p25"/>
          <p:cNvSpPr/>
          <p:nvPr/>
        </p:nvSpPr>
        <p:spPr>
          <a:xfrm>
            <a:off x="51518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68" name="Google Shape;868;p25"/>
          <p:cNvSpPr/>
          <p:nvPr/>
        </p:nvSpPr>
        <p:spPr>
          <a:xfrm>
            <a:off x="51518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69" name="Google Shape;869;p25"/>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70" name="Google Shape;870;p25"/>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71" name="Google Shape;871;p25"/>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872" name="Google Shape;872;p25"/>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73" name="Google Shape;873;p25"/>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874" name="Google Shape;874;p25"/>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875" name="Google Shape;875;p25"/>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876" name="Google Shape;876;p25"/>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877" name="Google Shape;877;p25"/>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878" name="Google Shape;878;p25"/>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879" name="Google Shape;879;p25"/>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880" name="Google Shape;880;p25"/>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881" name="Google Shape;881;p25"/>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a:t>
            </a:r>
            <a:r>
              <a:rPr lang="en">
                <a:solidFill>
                  <a:srgbClr val="FF0000"/>
                </a:solidFill>
              </a:rPr>
              <a:t>Directed</a:t>
            </a:r>
            <a:r>
              <a:rPr lang="en"/>
              <a:t> Graph)</a:t>
            </a:r>
            <a:endParaRPr/>
          </a:p>
        </p:txBody>
      </p:sp>
      <p:sp>
        <p:nvSpPr>
          <p:cNvPr id="887" name="Google Shape;887;p26"/>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888" name="Google Shape;888;p26"/>
          <p:cNvSpPr/>
          <p:nvPr/>
        </p:nvSpPr>
        <p:spPr>
          <a:xfrm>
            <a:off x="552000"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889" name="Google Shape;889;p26"/>
          <p:cNvSpPr/>
          <p:nvPr/>
        </p:nvSpPr>
        <p:spPr>
          <a:xfrm>
            <a:off x="552000" y="3870768"/>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890" name="Google Shape;890;p26"/>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891" name="Google Shape;891;p26"/>
          <p:cNvCxnSpPr>
            <a:stCxn id="888" idx="6"/>
            <a:endCxn id="890"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892" name="Google Shape;892;p26"/>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893" name="Google Shape;893;p26"/>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894" name="Google Shape;894;p26"/>
          <p:cNvCxnSpPr>
            <a:stCxn id="888" idx="4"/>
            <a:endCxn id="889"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895" name="Google Shape;895;p26"/>
          <p:cNvCxnSpPr>
            <a:stCxn id="890" idx="3"/>
            <a:endCxn id="889"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896" name="Google Shape;896;p26"/>
          <p:cNvCxnSpPr>
            <a:stCxn id="892" idx="2"/>
            <a:endCxn id="889"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897" name="Google Shape;897;p26"/>
          <p:cNvCxnSpPr>
            <a:stCxn id="890" idx="4"/>
            <a:endCxn id="892"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898" name="Google Shape;898;p26"/>
          <p:cNvCxnSpPr>
            <a:stCxn id="893" idx="3"/>
            <a:endCxn id="892"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899" name="Google Shape;899;p26"/>
          <p:cNvCxnSpPr>
            <a:stCxn id="890" idx="6"/>
            <a:endCxn id="893"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900" name="Google Shape;900;p26"/>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br>
              <a:rPr lang="en">
                <a:latin typeface="Consolas"/>
                <a:ea typeface="Consolas"/>
                <a:cs typeface="Consolas"/>
                <a:sym typeface="Consolas"/>
              </a:rPr>
            </a:br>
            <a:r>
              <a:rPr lang="en" i="1"/>
              <a:t>Note: (u, v) is different from (v, u) if edges are directed</a:t>
            </a:r>
            <a:endParaRPr i="1"/>
          </a:p>
        </p:txBody>
      </p:sp>
      <p:sp>
        <p:nvSpPr>
          <p:cNvPr id="901" name="Google Shape;901;p26"/>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02" name="Google Shape;902;p26"/>
          <p:cNvSpPr/>
          <p:nvPr/>
        </p:nvSpPr>
        <p:spPr>
          <a:xfrm>
            <a:off x="4181527" y="29210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03" name="Google Shape;903;p26"/>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04" name="Google Shape;904;p26"/>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05" name="Google Shape;905;p26"/>
          <p:cNvSpPr/>
          <p:nvPr/>
        </p:nvSpPr>
        <p:spPr>
          <a:xfrm>
            <a:off x="38580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06" name="Google Shape;906;p26"/>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07" name="Google Shape;907;p26"/>
          <p:cNvSpPr/>
          <p:nvPr/>
        </p:nvSpPr>
        <p:spPr>
          <a:xfrm>
            <a:off x="45049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08" name="Google Shape;908;p26"/>
          <p:cNvSpPr/>
          <p:nvPr/>
        </p:nvSpPr>
        <p:spPr>
          <a:xfrm>
            <a:off x="48283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09" name="Google Shape;909;p26"/>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10" name="Google Shape;910;p26"/>
          <p:cNvSpPr/>
          <p:nvPr/>
        </p:nvSpPr>
        <p:spPr>
          <a:xfrm>
            <a:off x="41815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11" name="Google Shape;911;p26"/>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12" name="Google Shape;912;p26"/>
          <p:cNvSpPr/>
          <p:nvPr/>
        </p:nvSpPr>
        <p:spPr>
          <a:xfrm>
            <a:off x="48283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13" name="Google Shape;913;p26"/>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14" name="Google Shape;914;p26"/>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15" name="Google Shape;915;p26"/>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16" name="Google Shape;916;p26"/>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17" name="Google Shape;917;p26"/>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18" name="Google Shape;918;p26"/>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19" name="Google Shape;919;p26"/>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20" name="Google Shape;920;p26"/>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21" name="Google Shape;921;p26"/>
          <p:cNvSpPr/>
          <p:nvPr/>
        </p:nvSpPr>
        <p:spPr>
          <a:xfrm>
            <a:off x="5151827" y="29210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22" name="Google Shape;922;p26"/>
          <p:cNvSpPr/>
          <p:nvPr/>
        </p:nvSpPr>
        <p:spPr>
          <a:xfrm>
            <a:off x="51518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23" name="Google Shape;923;p26"/>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24" name="Google Shape;924;p26"/>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25" name="Google Shape;925;p26"/>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26" name="Google Shape;926;p26"/>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highlight>
                  <a:srgbClr val="FFFF00"/>
                </a:highlight>
                <a:latin typeface="Consolas"/>
                <a:ea typeface="Consolas"/>
                <a:cs typeface="Consolas"/>
                <a:sym typeface="Consolas"/>
              </a:rPr>
              <a:t>1</a:t>
            </a:r>
            <a:endParaRPr sz="1400" b="0" i="0" u="none" strike="noStrike" cap="none">
              <a:solidFill>
                <a:srgbClr val="595959"/>
              </a:solidFill>
              <a:highlight>
                <a:srgbClr val="FFFF00"/>
              </a:highlight>
              <a:latin typeface="Consolas"/>
              <a:ea typeface="Consolas"/>
              <a:cs typeface="Consolas"/>
              <a:sym typeface="Consolas"/>
            </a:endParaRPr>
          </a:p>
        </p:txBody>
      </p:sp>
      <p:sp>
        <p:nvSpPr>
          <p:cNvPr id="927" name="Google Shape;927;p26"/>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928" name="Google Shape;928;p26"/>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929" name="Google Shape;929;p26"/>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930" name="Google Shape;930;p26"/>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931" name="Google Shape;931;p26"/>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32" name="Google Shape;932;p26"/>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933" name="Google Shape;933;p26"/>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934" name="Google Shape;934;p26"/>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935" name="Google Shape;935;p26"/>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a:t>
            </a:r>
            <a:r>
              <a:rPr lang="en">
                <a:solidFill>
                  <a:srgbClr val="FF0000"/>
                </a:solidFill>
              </a:rPr>
              <a:t>Directed</a:t>
            </a:r>
            <a:r>
              <a:rPr lang="en"/>
              <a:t> Graph)</a:t>
            </a:r>
            <a:endParaRPr/>
          </a:p>
        </p:txBody>
      </p:sp>
      <p:sp>
        <p:nvSpPr>
          <p:cNvPr id="941" name="Google Shape;941;p27"/>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942" name="Google Shape;942;p27"/>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943" name="Google Shape;943;p27"/>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944" name="Google Shape;944;p27"/>
          <p:cNvSpPr/>
          <p:nvPr/>
        </p:nvSpPr>
        <p:spPr>
          <a:xfrm>
            <a:off x="1499713"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945" name="Google Shape;945;p27"/>
          <p:cNvCxnSpPr>
            <a:stCxn id="942" idx="6"/>
            <a:endCxn id="944"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946" name="Google Shape;946;p27"/>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947" name="Google Shape;947;p27"/>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948" name="Google Shape;948;p27"/>
          <p:cNvCxnSpPr>
            <a:stCxn id="942" idx="4"/>
            <a:endCxn id="943"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949" name="Google Shape;949;p27"/>
          <p:cNvCxnSpPr>
            <a:stCxn id="944" idx="3"/>
            <a:endCxn id="943"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950" name="Google Shape;950;p27"/>
          <p:cNvCxnSpPr>
            <a:stCxn id="946" idx="2"/>
            <a:endCxn id="943"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951" name="Google Shape;951;p27"/>
          <p:cNvCxnSpPr>
            <a:stCxn id="944" idx="4"/>
            <a:endCxn id="946"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952" name="Google Shape;952;p27"/>
          <p:cNvCxnSpPr>
            <a:stCxn id="947" idx="3"/>
            <a:endCxn id="946"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953" name="Google Shape;953;p27"/>
          <p:cNvCxnSpPr>
            <a:stCxn id="944" idx="6"/>
            <a:endCxn id="947"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954" name="Google Shape;954;p27"/>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br>
              <a:rPr lang="en">
                <a:latin typeface="Consolas"/>
                <a:ea typeface="Consolas"/>
                <a:cs typeface="Consolas"/>
                <a:sym typeface="Consolas"/>
              </a:rPr>
            </a:br>
            <a:r>
              <a:rPr lang="en" i="1"/>
              <a:t>Note: (u, v) is different from (v, u) if edges are directed</a:t>
            </a:r>
            <a:endParaRPr i="1"/>
          </a:p>
        </p:txBody>
      </p:sp>
      <p:sp>
        <p:nvSpPr>
          <p:cNvPr id="955" name="Google Shape;955;p27"/>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56" name="Google Shape;956;p27"/>
          <p:cNvSpPr/>
          <p:nvPr/>
        </p:nvSpPr>
        <p:spPr>
          <a:xfrm>
            <a:off x="41815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57" name="Google Shape;957;p27"/>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58" name="Google Shape;958;p27"/>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59" name="Google Shape;959;p27"/>
          <p:cNvSpPr/>
          <p:nvPr/>
        </p:nvSpPr>
        <p:spPr>
          <a:xfrm>
            <a:off x="38580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60" name="Google Shape;960;p27"/>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61" name="Google Shape;961;p27"/>
          <p:cNvSpPr/>
          <p:nvPr/>
        </p:nvSpPr>
        <p:spPr>
          <a:xfrm>
            <a:off x="45049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62" name="Google Shape;962;p27"/>
          <p:cNvSpPr/>
          <p:nvPr/>
        </p:nvSpPr>
        <p:spPr>
          <a:xfrm>
            <a:off x="48283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63" name="Google Shape;963;p27"/>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64" name="Google Shape;964;p27"/>
          <p:cNvSpPr/>
          <p:nvPr/>
        </p:nvSpPr>
        <p:spPr>
          <a:xfrm>
            <a:off x="41815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65" name="Google Shape;965;p27"/>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66" name="Google Shape;966;p27"/>
          <p:cNvSpPr/>
          <p:nvPr/>
        </p:nvSpPr>
        <p:spPr>
          <a:xfrm>
            <a:off x="48283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67" name="Google Shape;967;p27"/>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68" name="Google Shape;968;p27"/>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69" name="Google Shape;969;p27"/>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70" name="Google Shape;970;p27"/>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71" name="Google Shape;971;p27"/>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72" name="Google Shape;972;p27"/>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73" name="Google Shape;973;p27"/>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74" name="Google Shape;974;p27"/>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75" name="Google Shape;975;p27"/>
          <p:cNvSpPr/>
          <p:nvPr/>
        </p:nvSpPr>
        <p:spPr>
          <a:xfrm>
            <a:off x="51518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76" name="Google Shape;976;p27"/>
          <p:cNvSpPr/>
          <p:nvPr/>
        </p:nvSpPr>
        <p:spPr>
          <a:xfrm>
            <a:off x="51518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77" name="Google Shape;977;p27"/>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78" name="Google Shape;978;p27"/>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79" name="Google Shape;979;p27"/>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980" name="Google Shape;980;p27"/>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81" name="Google Shape;981;p27"/>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highlight>
                  <a:srgbClr val="FFFF00"/>
                </a:highlight>
                <a:latin typeface="Consolas"/>
                <a:ea typeface="Consolas"/>
                <a:cs typeface="Consolas"/>
                <a:sym typeface="Consolas"/>
              </a:rPr>
              <a:t>2</a:t>
            </a:r>
            <a:endParaRPr sz="1400" b="0" i="0" u="none" strike="noStrike" cap="none">
              <a:solidFill>
                <a:srgbClr val="595959"/>
              </a:solidFill>
              <a:highlight>
                <a:srgbClr val="FFFF00"/>
              </a:highlight>
              <a:latin typeface="Consolas"/>
              <a:ea typeface="Consolas"/>
              <a:cs typeface="Consolas"/>
              <a:sym typeface="Consolas"/>
            </a:endParaRPr>
          </a:p>
        </p:txBody>
      </p:sp>
      <p:sp>
        <p:nvSpPr>
          <p:cNvPr id="982" name="Google Shape;982;p27"/>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983" name="Google Shape;983;p27"/>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984" name="Google Shape;984;p27"/>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985" name="Google Shape;985;p27"/>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986" name="Google Shape;986;p27"/>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987" name="Google Shape;987;p27"/>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988" name="Google Shape;988;p27"/>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989" name="Google Shape;989;p27"/>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C9DAF8"/>
                </a:highlight>
              </a:rPr>
              <a:t>Adjacency Matrix</a:t>
            </a:r>
            <a:r>
              <a:rPr lang="en"/>
              <a:t> (</a:t>
            </a:r>
            <a:r>
              <a:rPr lang="en">
                <a:solidFill>
                  <a:srgbClr val="FF0000"/>
                </a:solidFill>
              </a:rPr>
              <a:t>Directed</a:t>
            </a:r>
            <a:r>
              <a:rPr lang="en"/>
              <a:t> Graph)</a:t>
            </a:r>
            <a:endParaRPr/>
          </a:p>
        </p:txBody>
      </p:sp>
      <p:sp>
        <p:nvSpPr>
          <p:cNvPr id="995" name="Google Shape;995;p28"/>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996" name="Google Shape;996;p28"/>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997" name="Google Shape;997;p28"/>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998" name="Google Shape;998;p28"/>
          <p:cNvSpPr/>
          <p:nvPr/>
        </p:nvSpPr>
        <p:spPr>
          <a:xfrm>
            <a:off x="1499713" y="2944851"/>
            <a:ext cx="383100" cy="366600"/>
          </a:xfrm>
          <a:prstGeom prst="ellipse">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999" name="Google Shape;999;p28"/>
          <p:cNvCxnSpPr>
            <a:stCxn id="996" idx="6"/>
            <a:endCxn id="998"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triangle" w="med" len="med"/>
          </a:ln>
        </p:spPr>
      </p:cxnSp>
      <p:sp>
        <p:nvSpPr>
          <p:cNvPr id="1000" name="Google Shape;1000;p28"/>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001" name="Google Shape;1001;p28"/>
          <p:cNvSpPr/>
          <p:nvPr/>
        </p:nvSpPr>
        <p:spPr>
          <a:xfrm>
            <a:off x="2222116" y="3407785"/>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002" name="Google Shape;1002;p28"/>
          <p:cNvCxnSpPr>
            <a:stCxn id="996" idx="4"/>
            <a:endCxn id="997"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triangle" w="med" len="med"/>
          </a:ln>
        </p:spPr>
      </p:cxnSp>
      <p:cxnSp>
        <p:nvCxnSpPr>
          <p:cNvPr id="1003" name="Google Shape;1003;p28"/>
          <p:cNvCxnSpPr>
            <a:stCxn id="998" idx="3"/>
            <a:endCxn id="997" idx="7"/>
          </p:cNvCxnSpPr>
          <p:nvPr/>
        </p:nvCxnSpPr>
        <p:spPr>
          <a:xfrm flipH="1">
            <a:off x="879017" y="3257764"/>
            <a:ext cx="676800" cy="666600"/>
          </a:xfrm>
          <a:prstGeom prst="straightConnector1">
            <a:avLst/>
          </a:prstGeom>
          <a:noFill/>
          <a:ln w="19050" cap="flat" cmpd="sng">
            <a:solidFill>
              <a:srgbClr val="666666"/>
            </a:solidFill>
            <a:prstDash val="solid"/>
            <a:round/>
            <a:headEnd type="triangle" w="med" len="med"/>
            <a:tailEnd type="none" w="sm" len="sm"/>
          </a:ln>
        </p:spPr>
      </p:cxnSp>
      <p:cxnSp>
        <p:nvCxnSpPr>
          <p:cNvPr id="1004" name="Google Shape;1004;p28"/>
          <p:cNvCxnSpPr>
            <a:stCxn id="1000" idx="2"/>
            <a:endCxn id="997" idx="6"/>
          </p:cNvCxnSpPr>
          <p:nvPr/>
        </p:nvCxnSpPr>
        <p:spPr>
          <a:xfrm rot="10800000">
            <a:off x="935111" y="4054068"/>
            <a:ext cx="564600" cy="0"/>
          </a:xfrm>
          <a:prstGeom prst="straightConnector1">
            <a:avLst/>
          </a:prstGeom>
          <a:noFill/>
          <a:ln w="19050" cap="flat" cmpd="sng">
            <a:solidFill>
              <a:srgbClr val="666666"/>
            </a:solidFill>
            <a:prstDash val="solid"/>
            <a:round/>
            <a:headEnd type="triangle" w="med" len="med"/>
            <a:tailEnd type="none" w="sm" len="sm"/>
          </a:ln>
        </p:spPr>
      </p:cxnSp>
      <p:cxnSp>
        <p:nvCxnSpPr>
          <p:cNvPr id="1005" name="Google Shape;1005;p28"/>
          <p:cNvCxnSpPr>
            <a:stCxn id="998" idx="4"/>
            <a:endCxn id="1000" idx="0"/>
          </p:cNvCxnSpPr>
          <p:nvPr/>
        </p:nvCxnSpPr>
        <p:spPr>
          <a:xfrm>
            <a:off x="1691263" y="3311451"/>
            <a:ext cx="0" cy="559200"/>
          </a:xfrm>
          <a:prstGeom prst="straightConnector1">
            <a:avLst/>
          </a:prstGeom>
          <a:noFill/>
          <a:ln w="19050" cap="flat" cmpd="sng">
            <a:solidFill>
              <a:srgbClr val="666666"/>
            </a:solidFill>
            <a:prstDash val="solid"/>
            <a:round/>
            <a:headEnd type="triangle" w="med" len="med"/>
            <a:tailEnd type="none" w="sm" len="sm"/>
          </a:ln>
        </p:spPr>
      </p:cxnSp>
      <p:cxnSp>
        <p:nvCxnSpPr>
          <p:cNvPr id="1006" name="Google Shape;1006;p28"/>
          <p:cNvCxnSpPr>
            <a:stCxn id="1001" idx="3"/>
            <a:endCxn id="1000" idx="6"/>
          </p:cNvCxnSpPr>
          <p:nvPr/>
        </p:nvCxnSpPr>
        <p:spPr>
          <a:xfrm flipH="1">
            <a:off x="1882820" y="3720698"/>
            <a:ext cx="395400" cy="333300"/>
          </a:xfrm>
          <a:prstGeom prst="straightConnector1">
            <a:avLst/>
          </a:prstGeom>
          <a:noFill/>
          <a:ln w="19050" cap="flat" cmpd="sng">
            <a:solidFill>
              <a:srgbClr val="666666"/>
            </a:solidFill>
            <a:prstDash val="solid"/>
            <a:round/>
            <a:headEnd type="triangle" w="med" len="med"/>
            <a:tailEnd type="none" w="sm" len="sm"/>
          </a:ln>
        </p:spPr>
      </p:cxnSp>
      <p:cxnSp>
        <p:nvCxnSpPr>
          <p:cNvPr id="1007" name="Google Shape;1007;p28"/>
          <p:cNvCxnSpPr>
            <a:stCxn id="998" idx="6"/>
            <a:endCxn id="1001" idx="1"/>
          </p:cNvCxnSpPr>
          <p:nvPr/>
        </p:nvCxnSpPr>
        <p:spPr>
          <a:xfrm>
            <a:off x="1882813" y="3128151"/>
            <a:ext cx="395400" cy="333300"/>
          </a:xfrm>
          <a:prstGeom prst="straightConnector1">
            <a:avLst/>
          </a:prstGeom>
          <a:noFill/>
          <a:ln w="19050" cap="flat" cmpd="sng">
            <a:solidFill>
              <a:srgbClr val="666666"/>
            </a:solidFill>
            <a:prstDash val="solid"/>
            <a:round/>
            <a:headEnd type="triangle" w="med" len="med"/>
            <a:tailEnd type="none" w="sm" len="sm"/>
          </a:ln>
        </p:spPr>
      </p:cxnSp>
      <p:sp>
        <p:nvSpPr>
          <p:cNvPr id="1008" name="Google Shape;1008;p28"/>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en"/>
              <a:t>How to represent this?</a:t>
            </a:r>
            <a:br>
              <a:rPr lang="en"/>
            </a:br>
            <a:r>
              <a:rPr lang="en"/>
              <a:t>Matrix A: </a:t>
            </a:r>
            <a:r>
              <a:rPr lang="en">
                <a:latin typeface="Consolas"/>
                <a:ea typeface="Consolas"/>
                <a:cs typeface="Consolas"/>
                <a:sym typeface="Consolas"/>
              </a:rPr>
              <a:t>A[u][v] == 1</a:t>
            </a:r>
            <a:r>
              <a:rPr lang="en"/>
              <a:t> iff </a:t>
            </a:r>
            <a:r>
              <a:rPr lang="en">
                <a:latin typeface="Consolas"/>
                <a:ea typeface="Consolas"/>
                <a:cs typeface="Consolas"/>
                <a:sym typeface="Consolas"/>
              </a:rPr>
              <a:t>(u, v) ∈ E</a:t>
            </a:r>
            <a:br>
              <a:rPr lang="en">
                <a:latin typeface="Consolas"/>
                <a:ea typeface="Consolas"/>
                <a:cs typeface="Consolas"/>
                <a:sym typeface="Consolas"/>
              </a:rPr>
            </a:br>
            <a:r>
              <a:rPr lang="en" i="1"/>
              <a:t>Note: (u, v) is different from (v, u) if edges are directed</a:t>
            </a:r>
            <a:endParaRPr i="1"/>
          </a:p>
        </p:txBody>
      </p:sp>
      <p:sp>
        <p:nvSpPr>
          <p:cNvPr id="1009" name="Google Shape;1009;p28"/>
          <p:cNvSpPr/>
          <p:nvPr/>
        </p:nvSpPr>
        <p:spPr>
          <a:xfrm>
            <a:off x="38580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10" name="Google Shape;1010;p28"/>
          <p:cNvSpPr/>
          <p:nvPr/>
        </p:nvSpPr>
        <p:spPr>
          <a:xfrm>
            <a:off x="41815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11" name="Google Shape;1011;p28"/>
          <p:cNvSpPr/>
          <p:nvPr/>
        </p:nvSpPr>
        <p:spPr>
          <a:xfrm>
            <a:off x="45049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12" name="Google Shape;1012;p28"/>
          <p:cNvSpPr/>
          <p:nvPr/>
        </p:nvSpPr>
        <p:spPr>
          <a:xfrm>
            <a:off x="48283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13" name="Google Shape;1013;p28"/>
          <p:cNvSpPr/>
          <p:nvPr/>
        </p:nvSpPr>
        <p:spPr>
          <a:xfrm>
            <a:off x="38580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14" name="Google Shape;1014;p28"/>
          <p:cNvSpPr/>
          <p:nvPr/>
        </p:nvSpPr>
        <p:spPr>
          <a:xfrm>
            <a:off x="41815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15" name="Google Shape;1015;p28"/>
          <p:cNvSpPr/>
          <p:nvPr/>
        </p:nvSpPr>
        <p:spPr>
          <a:xfrm>
            <a:off x="45049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16" name="Google Shape;1016;p28"/>
          <p:cNvSpPr/>
          <p:nvPr/>
        </p:nvSpPr>
        <p:spPr>
          <a:xfrm>
            <a:off x="48283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17" name="Google Shape;1017;p28"/>
          <p:cNvSpPr/>
          <p:nvPr/>
        </p:nvSpPr>
        <p:spPr>
          <a:xfrm>
            <a:off x="38580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18" name="Google Shape;1018;p28"/>
          <p:cNvSpPr/>
          <p:nvPr/>
        </p:nvSpPr>
        <p:spPr>
          <a:xfrm>
            <a:off x="4181527" y="3567829"/>
            <a:ext cx="323400" cy="323400"/>
          </a:xfrm>
          <a:prstGeom prst="rect">
            <a:avLst/>
          </a:prstGeom>
          <a:solidFill>
            <a:srgbClr val="E6B8AF"/>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19" name="Google Shape;1019;p28"/>
          <p:cNvSpPr/>
          <p:nvPr/>
        </p:nvSpPr>
        <p:spPr>
          <a:xfrm>
            <a:off x="45049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20" name="Google Shape;1020;p28"/>
          <p:cNvSpPr/>
          <p:nvPr/>
        </p:nvSpPr>
        <p:spPr>
          <a:xfrm>
            <a:off x="48283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21" name="Google Shape;1021;p28"/>
          <p:cNvSpPr/>
          <p:nvPr/>
        </p:nvSpPr>
        <p:spPr>
          <a:xfrm>
            <a:off x="38580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22" name="Google Shape;1022;p28"/>
          <p:cNvSpPr/>
          <p:nvPr/>
        </p:nvSpPr>
        <p:spPr>
          <a:xfrm>
            <a:off x="41815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23" name="Google Shape;1023;p28"/>
          <p:cNvSpPr/>
          <p:nvPr/>
        </p:nvSpPr>
        <p:spPr>
          <a:xfrm>
            <a:off x="45049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24" name="Google Shape;1024;p28"/>
          <p:cNvSpPr/>
          <p:nvPr/>
        </p:nvSpPr>
        <p:spPr>
          <a:xfrm>
            <a:off x="48283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25" name="Google Shape;1025;p28"/>
          <p:cNvSpPr/>
          <p:nvPr/>
        </p:nvSpPr>
        <p:spPr>
          <a:xfrm>
            <a:off x="38580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26" name="Google Shape;1026;p28"/>
          <p:cNvSpPr/>
          <p:nvPr/>
        </p:nvSpPr>
        <p:spPr>
          <a:xfrm>
            <a:off x="41815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27" name="Google Shape;1027;p28"/>
          <p:cNvSpPr/>
          <p:nvPr/>
        </p:nvSpPr>
        <p:spPr>
          <a:xfrm>
            <a:off x="45049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28" name="Google Shape;1028;p28"/>
          <p:cNvSpPr/>
          <p:nvPr/>
        </p:nvSpPr>
        <p:spPr>
          <a:xfrm>
            <a:off x="48283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29" name="Google Shape;1029;p28"/>
          <p:cNvSpPr/>
          <p:nvPr/>
        </p:nvSpPr>
        <p:spPr>
          <a:xfrm>
            <a:off x="51518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30" name="Google Shape;1030;p28"/>
          <p:cNvSpPr/>
          <p:nvPr/>
        </p:nvSpPr>
        <p:spPr>
          <a:xfrm>
            <a:off x="51518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31" name="Google Shape;1031;p28"/>
          <p:cNvSpPr/>
          <p:nvPr/>
        </p:nvSpPr>
        <p:spPr>
          <a:xfrm>
            <a:off x="51518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32" name="Google Shape;1032;p28"/>
          <p:cNvSpPr/>
          <p:nvPr/>
        </p:nvSpPr>
        <p:spPr>
          <a:xfrm>
            <a:off x="51518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33" name="Google Shape;1033;p28"/>
          <p:cNvSpPr/>
          <p:nvPr/>
        </p:nvSpPr>
        <p:spPr>
          <a:xfrm>
            <a:off x="51518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34" name="Google Shape;1034;p28"/>
          <p:cNvSpPr/>
          <p:nvPr/>
        </p:nvSpPr>
        <p:spPr>
          <a:xfrm>
            <a:off x="35346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35" name="Google Shape;1035;p28"/>
          <p:cNvSpPr/>
          <p:nvPr/>
        </p:nvSpPr>
        <p:spPr>
          <a:xfrm>
            <a:off x="35346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036" name="Google Shape;1036;p28"/>
          <p:cNvSpPr/>
          <p:nvPr/>
        </p:nvSpPr>
        <p:spPr>
          <a:xfrm>
            <a:off x="35346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highlight>
                  <a:srgbClr val="FFFF00"/>
                </a:highlight>
                <a:latin typeface="Consolas"/>
                <a:ea typeface="Consolas"/>
                <a:cs typeface="Consolas"/>
                <a:sym typeface="Consolas"/>
              </a:rPr>
              <a:t>3</a:t>
            </a:r>
            <a:endParaRPr sz="1400" b="0" i="0" u="none" strike="noStrike" cap="none">
              <a:solidFill>
                <a:srgbClr val="595959"/>
              </a:solidFill>
              <a:highlight>
                <a:srgbClr val="FFFF00"/>
              </a:highlight>
              <a:latin typeface="Consolas"/>
              <a:ea typeface="Consolas"/>
              <a:cs typeface="Consolas"/>
              <a:sym typeface="Consolas"/>
            </a:endParaRPr>
          </a:p>
        </p:txBody>
      </p:sp>
      <p:sp>
        <p:nvSpPr>
          <p:cNvPr id="1037" name="Google Shape;1037;p28"/>
          <p:cNvSpPr/>
          <p:nvPr/>
        </p:nvSpPr>
        <p:spPr>
          <a:xfrm>
            <a:off x="35346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038" name="Google Shape;1038;p28"/>
          <p:cNvSpPr/>
          <p:nvPr/>
        </p:nvSpPr>
        <p:spPr>
          <a:xfrm>
            <a:off x="35346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1039" name="Google Shape;1039;p28"/>
          <p:cNvSpPr/>
          <p:nvPr/>
        </p:nvSpPr>
        <p:spPr>
          <a:xfrm>
            <a:off x="38580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40" name="Google Shape;1040;p28"/>
          <p:cNvSpPr/>
          <p:nvPr/>
        </p:nvSpPr>
        <p:spPr>
          <a:xfrm>
            <a:off x="41815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041" name="Google Shape;1041;p28"/>
          <p:cNvSpPr/>
          <p:nvPr/>
        </p:nvSpPr>
        <p:spPr>
          <a:xfrm>
            <a:off x="45049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1042" name="Google Shape;1042;p28"/>
          <p:cNvSpPr/>
          <p:nvPr/>
        </p:nvSpPr>
        <p:spPr>
          <a:xfrm>
            <a:off x="48283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043" name="Google Shape;1043;p28"/>
          <p:cNvSpPr/>
          <p:nvPr/>
        </p:nvSpPr>
        <p:spPr>
          <a:xfrm>
            <a:off x="51518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Graph Representations</a:t>
            </a:r>
            <a:endParaRPr/>
          </a:p>
        </p:txBody>
      </p:sp>
      <p:sp>
        <p:nvSpPr>
          <p:cNvPr id="1049" name="Google Shape;1049;p29"/>
          <p:cNvSpPr txBox="1">
            <a:spLocks noGrp="1"/>
          </p:cNvSpPr>
          <p:nvPr>
            <p:ph type="body" idx="1"/>
          </p:nvPr>
        </p:nvSpPr>
        <p:spPr>
          <a:xfrm>
            <a:off x="311700" y="1152475"/>
            <a:ext cx="8520600" cy="5592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1200"/>
              </a:spcAft>
              <a:buSzPts val="1800"/>
              <a:buNone/>
            </a:pPr>
            <a:r>
              <a:rPr lang="en"/>
              <a:t>Space complexity?</a:t>
            </a:r>
            <a:endParaRPr/>
          </a:p>
        </p:txBody>
      </p:sp>
      <p:sp>
        <p:nvSpPr>
          <p:cNvPr id="1050" name="Google Shape;1050;p29"/>
          <p:cNvSpPr/>
          <p:nvPr/>
        </p:nvSpPr>
        <p:spPr>
          <a:xfrm>
            <a:off x="3423850" y="26494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051" name="Google Shape;1051;p29"/>
          <p:cNvSpPr/>
          <p:nvPr/>
        </p:nvSpPr>
        <p:spPr>
          <a:xfrm>
            <a:off x="2972075" y="26494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052" name="Google Shape;1052;p29"/>
          <p:cNvSpPr/>
          <p:nvPr/>
        </p:nvSpPr>
        <p:spPr>
          <a:xfrm>
            <a:off x="3423850" y="31028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053" name="Google Shape;1053;p29"/>
          <p:cNvSpPr/>
          <p:nvPr/>
        </p:nvSpPr>
        <p:spPr>
          <a:xfrm>
            <a:off x="2972075" y="31028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054" name="Google Shape;1054;p29"/>
          <p:cNvSpPr/>
          <p:nvPr/>
        </p:nvSpPr>
        <p:spPr>
          <a:xfrm>
            <a:off x="3423850" y="35562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055" name="Google Shape;1055;p29"/>
          <p:cNvSpPr/>
          <p:nvPr/>
        </p:nvSpPr>
        <p:spPr>
          <a:xfrm>
            <a:off x="2972075" y="35562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056" name="Google Shape;1056;p29"/>
          <p:cNvSpPr/>
          <p:nvPr/>
        </p:nvSpPr>
        <p:spPr>
          <a:xfrm>
            <a:off x="3423850" y="40095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057" name="Google Shape;1057;p29"/>
          <p:cNvSpPr/>
          <p:nvPr/>
        </p:nvSpPr>
        <p:spPr>
          <a:xfrm>
            <a:off x="2972075" y="40095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058" name="Google Shape;1058;p29"/>
          <p:cNvSpPr/>
          <p:nvPr/>
        </p:nvSpPr>
        <p:spPr>
          <a:xfrm>
            <a:off x="3423850" y="44629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059" name="Google Shape;1059;p29"/>
          <p:cNvSpPr/>
          <p:nvPr/>
        </p:nvSpPr>
        <p:spPr>
          <a:xfrm>
            <a:off x="2972075" y="44629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060" name="Google Shape;1060;p29"/>
          <p:cNvCxnSpPr>
            <a:stCxn id="1050" idx="3"/>
            <a:endCxn id="1061" idx="1"/>
          </p:cNvCxnSpPr>
          <p:nvPr/>
        </p:nvCxnSpPr>
        <p:spPr>
          <a:xfrm>
            <a:off x="3881050" y="2876125"/>
            <a:ext cx="323700" cy="0"/>
          </a:xfrm>
          <a:prstGeom prst="straightConnector1">
            <a:avLst/>
          </a:prstGeom>
          <a:noFill/>
          <a:ln w="19050" cap="flat" cmpd="sng">
            <a:solidFill>
              <a:srgbClr val="595959"/>
            </a:solidFill>
            <a:prstDash val="solid"/>
            <a:round/>
            <a:headEnd type="none" w="sm" len="sm"/>
            <a:tailEnd type="triangle" w="med" len="med"/>
          </a:ln>
        </p:spPr>
      </p:cxnSp>
      <p:sp>
        <p:nvSpPr>
          <p:cNvPr id="1061" name="Google Shape;1061;p29"/>
          <p:cNvSpPr/>
          <p:nvPr/>
        </p:nvSpPr>
        <p:spPr>
          <a:xfrm>
            <a:off x="4204710" y="27144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062" name="Google Shape;1062;p29"/>
          <p:cNvSpPr/>
          <p:nvPr/>
        </p:nvSpPr>
        <p:spPr>
          <a:xfrm>
            <a:off x="4851743" y="27144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063" name="Google Shape;1063;p29"/>
          <p:cNvCxnSpPr>
            <a:stCxn id="1061" idx="3"/>
            <a:endCxn id="1062" idx="1"/>
          </p:cNvCxnSpPr>
          <p:nvPr/>
        </p:nvCxnSpPr>
        <p:spPr>
          <a:xfrm>
            <a:off x="4528110" y="28761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064" name="Google Shape;1064;p29"/>
          <p:cNvCxnSpPr>
            <a:stCxn id="1052" idx="3"/>
            <a:endCxn id="1065" idx="1"/>
          </p:cNvCxnSpPr>
          <p:nvPr/>
        </p:nvCxnSpPr>
        <p:spPr>
          <a:xfrm>
            <a:off x="3881050" y="3329497"/>
            <a:ext cx="323700" cy="0"/>
          </a:xfrm>
          <a:prstGeom prst="straightConnector1">
            <a:avLst/>
          </a:prstGeom>
          <a:noFill/>
          <a:ln w="19050" cap="flat" cmpd="sng">
            <a:solidFill>
              <a:srgbClr val="595959"/>
            </a:solidFill>
            <a:prstDash val="solid"/>
            <a:round/>
            <a:headEnd type="none" w="sm" len="sm"/>
            <a:tailEnd type="triangle" w="med" len="med"/>
          </a:ln>
        </p:spPr>
      </p:cxnSp>
      <p:sp>
        <p:nvSpPr>
          <p:cNvPr id="1065" name="Google Shape;1065;p29"/>
          <p:cNvSpPr/>
          <p:nvPr/>
        </p:nvSpPr>
        <p:spPr>
          <a:xfrm>
            <a:off x="4204760" y="31677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066" name="Google Shape;1066;p29"/>
          <p:cNvSpPr/>
          <p:nvPr/>
        </p:nvSpPr>
        <p:spPr>
          <a:xfrm>
            <a:off x="4851793" y="31678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cxnSp>
        <p:nvCxnSpPr>
          <p:cNvPr id="1067" name="Google Shape;1067;p29"/>
          <p:cNvCxnSpPr>
            <a:stCxn id="1065" idx="3"/>
            <a:endCxn id="1066" idx="1"/>
          </p:cNvCxnSpPr>
          <p:nvPr/>
        </p:nvCxnSpPr>
        <p:spPr>
          <a:xfrm>
            <a:off x="4528160" y="33294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068" name="Google Shape;1068;p29"/>
          <p:cNvCxnSpPr>
            <a:stCxn id="1066" idx="3"/>
            <a:endCxn id="1069" idx="1"/>
          </p:cNvCxnSpPr>
          <p:nvPr/>
        </p:nvCxnSpPr>
        <p:spPr>
          <a:xfrm>
            <a:off x="5175193" y="3329504"/>
            <a:ext cx="323700" cy="0"/>
          </a:xfrm>
          <a:prstGeom prst="straightConnector1">
            <a:avLst/>
          </a:prstGeom>
          <a:noFill/>
          <a:ln w="19050" cap="flat" cmpd="sng">
            <a:solidFill>
              <a:srgbClr val="595959"/>
            </a:solidFill>
            <a:prstDash val="solid"/>
            <a:round/>
            <a:headEnd type="none" w="sm" len="sm"/>
            <a:tailEnd type="triangle" w="med" len="med"/>
          </a:ln>
        </p:spPr>
      </p:cxnSp>
      <p:sp>
        <p:nvSpPr>
          <p:cNvPr id="1069" name="Google Shape;1069;p29"/>
          <p:cNvSpPr/>
          <p:nvPr/>
        </p:nvSpPr>
        <p:spPr>
          <a:xfrm>
            <a:off x="5498960" y="31677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070" name="Google Shape;1070;p29"/>
          <p:cNvSpPr/>
          <p:nvPr/>
        </p:nvSpPr>
        <p:spPr>
          <a:xfrm>
            <a:off x="6145993" y="31678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071" name="Google Shape;1071;p29"/>
          <p:cNvCxnSpPr>
            <a:stCxn id="1069" idx="3"/>
            <a:endCxn id="1070" idx="1"/>
          </p:cNvCxnSpPr>
          <p:nvPr/>
        </p:nvCxnSpPr>
        <p:spPr>
          <a:xfrm>
            <a:off x="5822360" y="33294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072" name="Google Shape;1072;p29"/>
          <p:cNvCxnSpPr>
            <a:stCxn id="1054" idx="3"/>
            <a:endCxn id="1073" idx="1"/>
          </p:cNvCxnSpPr>
          <p:nvPr/>
        </p:nvCxnSpPr>
        <p:spPr>
          <a:xfrm>
            <a:off x="3881050" y="3782870"/>
            <a:ext cx="323700" cy="0"/>
          </a:xfrm>
          <a:prstGeom prst="straightConnector1">
            <a:avLst/>
          </a:prstGeom>
          <a:noFill/>
          <a:ln w="19050" cap="flat" cmpd="sng">
            <a:solidFill>
              <a:srgbClr val="595959"/>
            </a:solidFill>
            <a:prstDash val="solid"/>
            <a:round/>
            <a:headEnd type="none" w="sm" len="sm"/>
            <a:tailEnd type="triangle" w="med" len="med"/>
          </a:ln>
        </p:spPr>
      </p:cxnSp>
      <p:sp>
        <p:nvSpPr>
          <p:cNvPr id="1073" name="Google Shape;1073;p29"/>
          <p:cNvSpPr/>
          <p:nvPr/>
        </p:nvSpPr>
        <p:spPr>
          <a:xfrm>
            <a:off x="4204760" y="36211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074" name="Google Shape;1074;p29"/>
          <p:cNvSpPr/>
          <p:nvPr/>
        </p:nvSpPr>
        <p:spPr>
          <a:xfrm>
            <a:off x="4851793" y="362117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075" name="Google Shape;1075;p29"/>
          <p:cNvCxnSpPr>
            <a:stCxn id="1073" idx="3"/>
            <a:endCxn id="1074" idx="1"/>
          </p:cNvCxnSpPr>
          <p:nvPr/>
        </p:nvCxnSpPr>
        <p:spPr>
          <a:xfrm>
            <a:off x="4528160" y="378286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076" name="Google Shape;1076;p29"/>
          <p:cNvCxnSpPr>
            <a:stCxn id="1056" idx="3"/>
            <a:endCxn id="1077" idx="1"/>
          </p:cNvCxnSpPr>
          <p:nvPr/>
        </p:nvCxnSpPr>
        <p:spPr>
          <a:xfrm>
            <a:off x="3881050" y="4236242"/>
            <a:ext cx="323700" cy="0"/>
          </a:xfrm>
          <a:prstGeom prst="straightConnector1">
            <a:avLst/>
          </a:prstGeom>
          <a:noFill/>
          <a:ln w="19050" cap="flat" cmpd="sng">
            <a:solidFill>
              <a:srgbClr val="595959"/>
            </a:solidFill>
            <a:prstDash val="solid"/>
            <a:round/>
            <a:headEnd type="none" w="sm" len="sm"/>
            <a:tailEnd type="triangle" w="med" len="med"/>
          </a:ln>
        </p:spPr>
      </p:cxnSp>
      <p:sp>
        <p:nvSpPr>
          <p:cNvPr id="1077" name="Google Shape;1077;p29"/>
          <p:cNvSpPr/>
          <p:nvPr/>
        </p:nvSpPr>
        <p:spPr>
          <a:xfrm>
            <a:off x="4204760" y="40745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078" name="Google Shape;1078;p29"/>
          <p:cNvSpPr/>
          <p:nvPr/>
        </p:nvSpPr>
        <p:spPr>
          <a:xfrm>
            <a:off x="4851793" y="40745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079" name="Google Shape;1079;p29"/>
          <p:cNvCxnSpPr>
            <a:stCxn id="1077" idx="3"/>
            <a:endCxn id="1078" idx="1"/>
          </p:cNvCxnSpPr>
          <p:nvPr/>
        </p:nvCxnSpPr>
        <p:spPr>
          <a:xfrm>
            <a:off x="4528160" y="42362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080" name="Google Shape;1080;p29"/>
          <p:cNvCxnSpPr>
            <a:stCxn id="1078" idx="3"/>
            <a:endCxn id="1081" idx="1"/>
          </p:cNvCxnSpPr>
          <p:nvPr/>
        </p:nvCxnSpPr>
        <p:spPr>
          <a:xfrm>
            <a:off x="5175193" y="4236254"/>
            <a:ext cx="323700" cy="0"/>
          </a:xfrm>
          <a:prstGeom prst="straightConnector1">
            <a:avLst/>
          </a:prstGeom>
          <a:noFill/>
          <a:ln w="19050" cap="flat" cmpd="sng">
            <a:solidFill>
              <a:srgbClr val="595959"/>
            </a:solidFill>
            <a:prstDash val="solid"/>
            <a:round/>
            <a:headEnd type="none" w="sm" len="sm"/>
            <a:tailEnd type="triangle" w="med" len="med"/>
          </a:ln>
        </p:spPr>
      </p:cxnSp>
      <p:sp>
        <p:nvSpPr>
          <p:cNvPr id="1081" name="Google Shape;1081;p29"/>
          <p:cNvSpPr/>
          <p:nvPr/>
        </p:nvSpPr>
        <p:spPr>
          <a:xfrm>
            <a:off x="5498960" y="40745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cxnSp>
        <p:nvCxnSpPr>
          <p:cNvPr id="1082" name="Google Shape;1082;p29"/>
          <p:cNvCxnSpPr>
            <a:stCxn id="1058" idx="3"/>
            <a:endCxn id="1083" idx="1"/>
          </p:cNvCxnSpPr>
          <p:nvPr/>
        </p:nvCxnSpPr>
        <p:spPr>
          <a:xfrm>
            <a:off x="3881050" y="4689615"/>
            <a:ext cx="323700" cy="0"/>
          </a:xfrm>
          <a:prstGeom prst="straightConnector1">
            <a:avLst/>
          </a:prstGeom>
          <a:noFill/>
          <a:ln w="19050" cap="flat" cmpd="sng">
            <a:solidFill>
              <a:srgbClr val="595959"/>
            </a:solidFill>
            <a:prstDash val="solid"/>
            <a:round/>
            <a:headEnd type="none" w="sm" len="sm"/>
            <a:tailEnd type="triangle" w="med" len="med"/>
          </a:ln>
        </p:spPr>
      </p:cxnSp>
      <p:sp>
        <p:nvSpPr>
          <p:cNvPr id="1083" name="Google Shape;1083;p29"/>
          <p:cNvSpPr/>
          <p:nvPr/>
        </p:nvSpPr>
        <p:spPr>
          <a:xfrm>
            <a:off x="4204760" y="45279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084" name="Google Shape;1084;p29"/>
          <p:cNvSpPr/>
          <p:nvPr/>
        </p:nvSpPr>
        <p:spPr>
          <a:xfrm>
            <a:off x="4851793" y="45279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085" name="Google Shape;1085;p29"/>
          <p:cNvCxnSpPr>
            <a:stCxn id="1083" idx="3"/>
            <a:endCxn id="1084" idx="1"/>
          </p:cNvCxnSpPr>
          <p:nvPr/>
        </p:nvCxnSpPr>
        <p:spPr>
          <a:xfrm>
            <a:off x="4528160" y="46896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086" name="Google Shape;1086;p29"/>
          <p:cNvCxnSpPr>
            <a:stCxn id="1084" idx="3"/>
            <a:endCxn id="1087" idx="1"/>
          </p:cNvCxnSpPr>
          <p:nvPr/>
        </p:nvCxnSpPr>
        <p:spPr>
          <a:xfrm>
            <a:off x="5175193" y="4689629"/>
            <a:ext cx="323700" cy="0"/>
          </a:xfrm>
          <a:prstGeom prst="straightConnector1">
            <a:avLst/>
          </a:prstGeom>
          <a:noFill/>
          <a:ln w="19050" cap="flat" cmpd="sng">
            <a:solidFill>
              <a:srgbClr val="595959"/>
            </a:solidFill>
            <a:prstDash val="solid"/>
            <a:round/>
            <a:headEnd type="none" w="sm" len="sm"/>
            <a:tailEnd type="triangle" w="med" len="med"/>
          </a:ln>
        </p:spPr>
      </p:cxnSp>
      <p:sp>
        <p:nvSpPr>
          <p:cNvPr id="1087" name="Google Shape;1087;p29"/>
          <p:cNvSpPr/>
          <p:nvPr/>
        </p:nvSpPr>
        <p:spPr>
          <a:xfrm>
            <a:off x="5498960" y="45279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088" name="Google Shape;1088;p29"/>
          <p:cNvSpPr/>
          <p:nvPr/>
        </p:nvSpPr>
        <p:spPr>
          <a:xfrm>
            <a:off x="69822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89" name="Google Shape;1089;p29"/>
          <p:cNvSpPr/>
          <p:nvPr/>
        </p:nvSpPr>
        <p:spPr>
          <a:xfrm>
            <a:off x="73057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90" name="Google Shape;1090;p29"/>
          <p:cNvSpPr/>
          <p:nvPr/>
        </p:nvSpPr>
        <p:spPr>
          <a:xfrm>
            <a:off x="76291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91" name="Google Shape;1091;p29"/>
          <p:cNvSpPr/>
          <p:nvPr/>
        </p:nvSpPr>
        <p:spPr>
          <a:xfrm>
            <a:off x="79525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92" name="Google Shape;1092;p29"/>
          <p:cNvSpPr/>
          <p:nvPr/>
        </p:nvSpPr>
        <p:spPr>
          <a:xfrm>
            <a:off x="69822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93" name="Google Shape;1093;p29"/>
          <p:cNvSpPr/>
          <p:nvPr/>
        </p:nvSpPr>
        <p:spPr>
          <a:xfrm>
            <a:off x="73057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94" name="Google Shape;1094;p29"/>
          <p:cNvSpPr/>
          <p:nvPr/>
        </p:nvSpPr>
        <p:spPr>
          <a:xfrm>
            <a:off x="76291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95" name="Google Shape;1095;p29"/>
          <p:cNvSpPr/>
          <p:nvPr/>
        </p:nvSpPr>
        <p:spPr>
          <a:xfrm>
            <a:off x="79525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96" name="Google Shape;1096;p29"/>
          <p:cNvSpPr/>
          <p:nvPr/>
        </p:nvSpPr>
        <p:spPr>
          <a:xfrm>
            <a:off x="69822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97" name="Google Shape;1097;p29"/>
          <p:cNvSpPr/>
          <p:nvPr/>
        </p:nvSpPr>
        <p:spPr>
          <a:xfrm>
            <a:off x="73057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098" name="Google Shape;1098;p29"/>
          <p:cNvSpPr/>
          <p:nvPr/>
        </p:nvSpPr>
        <p:spPr>
          <a:xfrm>
            <a:off x="76291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099" name="Google Shape;1099;p29"/>
          <p:cNvSpPr/>
          <p:nvPr/>
        </p:nvSpPr>
        <p:spPr>
          <a:xfrm>
            <a:off x="79525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00" name="Google Shape;1100;p29"/>
          <p:cNvSpPr/>
          <p:nvPr/>
        </p:nvSpPr>
        <p:spPr>
          <a:xfrm>
            <a:off x="69822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01" name="Google Shape;1101;p29"/>
          <p:cNvSpPr/>
          <p:nvPr/>
        </p:nvSpPr>
        <p:spPr>
          <a:xfrm>
            <a:off x="73057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02" name="Google Shape;1102;p29"/>
          <p:cNvSpPr/>
          <p:nvPr/>
        </p:nvSpPr>
        <p:spPr>
          <a:xfrm>
            <a:off x="76291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03" name="Google Shape;1103;p29"/>
          <p:cNvSpPr/>
          <p:nvPr/>
        </p:nvSpPr>
        <p:spPr>
          <a:xfrm>
            <a:off x="79525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04" name="Google Shape;1104;p29"/>
          <p:cNvSpPr/>
          <p:nvPr/>
        </p:nvSpPr>
        <p:spPr>
          <a:xfrm>
            <a:off x="69822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05" name="Google Shape;1105;p29"/>
          <p:cNvSpPr/>
          <p:nvPr/>
        </p:nvSpPr>
        <p:spPr>
          <a:xfrm>
            <a:off x="73057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06" name="Google Shape;1106;p29"/>
          <p:cNvSpPr/>
          <p:nvPr/>
        </p:nvSpPr>
        <p:spPr>
          <a:xfrm>
            <a:off x="76291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07" name="Google Shape;1107;p29"/>
          <p:cNvSpPr/>
          <p:nvPr/>
        </p:nvSpPr>
        <p:spPr>
          <a:xfrm>
            <a:off x="79525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08" name="Google Shape;1108;p29"/>
          <p:cNvSpPr/>
          <p:nvPr/>
        </p:nvSpPr>
        <p:spPr>
          <a:xfrm>
            <a:off x="82760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09" name="Google Shape;1109;p29"/>
          <p:cNvSpPr/>
          <p:nvPr/>
        </p:nvSpPr>
        <p:spPr>
          <a:xfrm>
            <a:off x="82760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10" name="Google Shape;1110;p29"/>
          <p:cNvSpPr/>
          <p:nvPr/>
        </p:nvSpPr>
        <p:spPr>
          <a:xfrm>
            <a:off x="82760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11" name="Google Shape;1111;p29"/>
          <p:cNvSpPr/>
          <p:nvPr/>
        </p:nvSpPr>
        <p:spPr>
          <a:xfrm>
            <a:off x="82760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12" name="Google Shape;1112;p29"/>
          <p:cNvSpPr/>
          <p:nvPr/>
        </p:nvSpPr>
        <p:spPr>
          <a:xfrm>
            <a:off x="82760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13" name="Google Shape;1113;p29"/>
          <p:cNvSpPr/>
          <p:nvPr/>
        </p:nvSpPr>
        <p:spPr>
          <a:xfrm>
            <a:off x="66588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14" name="Google Shape;1114;p29"/>
          <p:cNvSpPr/>
          <p:nvPr/>
        </p:nvSpPr>
        <p:spPr>
          <a:xfrm>
            <a:off x="66588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115" name="Google Shape;1115;p29"/>
          <p:cNvSpPr/>
          <p:nvPr/>
        </p:nvSpPr>
        <p:spPr>
          <a:xfrm>
            <a:off x="66588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1116" name="Google Shape;1116;p29"/>
          <p:cNvSpPr/>
          <p:nvPr/>
        </p:nvSpPr>
        <p:spPr>
          <a:xfrm>
            <a:off x="66588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117" name="Google Shape;1117;p29"/>
          <p:cNvSpPr/>
          <p:nvPr/>
        </p:nvSpPr>
        <p:spPr>
          <a:xfrm>
            <a:off x="66588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1118" name="Google Shape;1118;p29"/>
          <p:cNvSpPr/>
          <p:nvPr/>
        </p:nvSpPr>
        <p:spPr>
          <a:xfrm>
            <a:off x="69822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19" name="Google Shape;1119;p29"/>
          <p:cNvSpPr/>
          <p:nvPr/>
        </p:nvSpPr>
        <p:spPr>
          <a:xfrm>
            <a:off x="73057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120" name="Google Shape;1120;p29"/>
          <p:cNvSpPr/>
          <p:nvPr/>
        </p:nvSpPr>
        <p:spPr>
          <a:xfrm>
            <a:off x="76291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1121" name="Google Shape;1121;p29"/>
          <p:cNvSpPr/>
          <p:nvPr/>
        </p:nvSpPr>
        <p:spPr>
          <a:xfrm>
            <a:off x="79525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122" name="Google Shape;1122;p29"/>
          <p:cNvSpPr/>
          <p:nvPr/>
        </p:nvSpPr>
        <p:spPr>
          <a:xfrm>
            <a:off x="82760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1123" name="Google Shape;1123;p29"/>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124" name="Google Shape;1124;p29"/>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125" name="Google Shape;1125;p29"/>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1126" name="Google Shape;1126;p29"/>
          <p:cNvCxnSpPr>
            <a:stCxn id="1123" idx="6"/>
            <a:endCxn id="1125"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1127" name="Google Shape;1127;p29"/>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128" name="Google Shape;1128;p29"/>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129" name="Google Shape;1129;p29"/>
          <p:cNvCxnSpPr>
            <a:stCxn id="1123" idx="4"/>
            <a:endCxn id="1124"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130" name="Google Shape;1130;p29"/>
          <p:cNvCxnSpPr>
            <a:stCxn id="1125" idx="3"/>
            <a:endCxn id="1124"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1131" name="Google Shape;1131;p29"/>
          <p:cNvCxnSpPr>
            <a:stCxn id="1127" idx="2"/>
            <a:endCxn id="1124"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1132" name="Google Shape;1132;p29"/>
          <p:cNvCxnSpPr>
            <a:stCxn id="1125" idx="4"/>
            <a:endCxn id="1127"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133" name="Google Shape;1133;p29"/>
          <p:cNvCxnSpPr>
            <a:stCxn id="1128" idx="3"/>
            <a:endCxn id="1127"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1134" name="Google Shape;1134;p29"/>
          <p:cNvCxnSpPr>
            <a:stCxn id="1125" idx="6"/>
            <a:endCxn id="1128"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sz="4300"/>
              <a:t>Graph representation</a:t>
            </a:r>
            <a:endParaRPr sz="3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Graph Representations</a:t>
            </a:r>
            <a:endParaRPr/>
          </a:p>
        </p:txBody>
      </p:sp>
      <p:sp>
        <p:nvSpPr>
          <p:cNvPr id="1140" name="Google Shape;1140;p30"/>
          <p:cNvSpPr txBox="1">
            <a:spLocks noGrp="1"/>
          </p:cNvSpPr>
          <p:nvPr>
            <p:ph type="body" idx="1"/>
          </p:nvPr>
        </p:nvSpPr>
        <p:spPr>
          <a:xfrm>
            <a:off x="311700" y="1152475"/>
            <a:ext cx="8520600" cy="5592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1200"/>
              </a:spcAft>
              <a:buSzPts val="1800"/>
              <a:buNone/>
            </a:pPr>
            <a:r>
              <a:rPr lang="en"/>
              <a:t>Space complexity?</a:t>
            </a:r>
            <a:endParaRPr/>
          </a:p>
        </p:txBody>
      </p:sp>
      <p:sp>
        <p:nvSpPr>
          <p:cNvPr id="1141" name="Google Shape;1141;p30"/>
          <p:cNvSpPr/>
          <p:nvPr/>
        </p:nvSpPr>
        <p:spPr>
          <a:xfrm>
            <a:off x="3423850" y="26494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142" name="Google Shape;1142;p30"/>
          <p:cNvSpPr/>
          <p:nvPr/>
        </p:nvSpPr>
        <p:spPr>
          <a:xfrm>
            <a:off x="2972075" y="26494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143" name="Google Shape;1143;p30"/>
          <p:cNvSpPr/>
          <p:nvPr/>
        </p:nvSpPr>
        <p:spPr>
          <a:xfrm>
            <a:off x="3423850" y="31028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144" name="Google Shape;1144;p30"/>
          <p:cNvSpPr/>
          <p:nvPr/>
        </p:nvSpPr>
        <p:spPr>
          <a:xfrm>
            <a:off x="2972075" y="31028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145" name="Google Shape;1145;p30"/>
          <p:cNvSpPr/>
          <p:nvPr/>
        </p:nvSpPr>
        <p:spPr>
          <a:xfrm>
            <a:off x="3423850" y="35562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146" name="Google Shape;1146;p30"/>
          <p:cNvSpPr/>
          <p:nvPr/>
        </p:nvSpPr>
        <p:spPr>
          <a:xfrm>
            <a:off x="2972075" y="35562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147" name="Google Shape;1147;p30"/>
          <p:cNvSpPr/>
          <p:nvPr/>
        </p:nvSpPr>
        <p:spPr>
          <a:xfrm>
            <a:off x="3423850" y="40095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148" name="Google Shape;1148;p30"/>
          <p:cNvSpPr/>
          <p:nvPr/>
        </p:nvSpPr>
        <p:spPr>
          <a:xfrm>
            <a:off x="2972075" y="40095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149" name="Google Shape;1149;p30"/>
          <p:cNvSpPr/>
          <p:nvPr/>
        </p:nvSpPr>
        <p:spPr>
          <a:xfrm>
            <a:off x="3423850" y="44629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150" name="Google Shape;1150;p30"/>
          <p:cNvSpPr/>
          <p:nvPr/>
        </p:nvSpPr>
        <p:spPr>
          <a:xfrm>
            <a:off x="2972075" y="44629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151" name="Google Shape;1151;p30"/>
          <p:cNvCxnSpPr>
            <a:stCxn id="1141" idx="3"/>
            <a:endCxn id="1152" idx="1"/>
          </p:cNvCxnSpPr>
          <p:nvPr/>
        </p:nvCxnSpPr>
        <p:spPr>
          <a:xfrm>
            <a:off x="3881050" y="2876125"/>
            <a:ext cx="323700" cy="0"/>
          </a:xfrm>
          <a:prstGeom prst="straightConnector1">
            <a:avLst/>
          </a:prstGeom>
          <a:noFill/>
          <a:ln w="19050" cap="flat" cmpd="sng">
            <a:solidFill>
              <a:srgbClr val="595959"/>
            </a:solidFill>
            <a:prstDash val="solid"/>
            <a:round/>
            <a:headEnd type="none" w="sm" len="sm"/>
            <a:tailEnd type="triangle" w="med" len="med"/>
          </a:ln>
        </p:spPr>
      </p:cxnSp>
      <p:sp>
        <p:nvSpPr>
          <p:cNvPr id="1152" name="Google Shape;1152;p30"/>
          <p:cNvSpPr/>
          <p:nvPr/>
        </p:nvSpPr>
        <p:spPr>
          <a:xfrm>
            <a:off x="4204710" y="27144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153" name="Google Shape;1153;p30"/>
          <p:cNvSpPr/>
          <p:nvPr/>
        </p:nvSpPr>
        <p:spPr>
          <a:xfrm>
            <a:off x="4851743" y="27144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154" name="Google Shape;1154;p30"/>
          <p:cNvCxnSpPr>
            <a:stCxn id="1152" idx="3"/>
            <a:endCxn id="1153" idx="1"/>
          </p:cNvCxnSpPr>
          <p:nvPr/>
        </p:nvCxnSpPr>
        <p:spPr>
          <a:xfrm>
            <a:off x="4528110" y="28761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155" name="Google Shape;1155;p30"/>
          <p:cNvCxnSpPr>
            <a:stCxn id="1143" idx="3"/>
            <a:endCxn id="1156" idx="1"/>
          </p:cNvCxnSpPr>
          <p:nvPr/>
        </p:nvCxnSpPr>
        <p:spPr>
          <a:xfrm>
            <a:off x="3881050" y="3329497"/>
            <a:ext cx="323700" cy="0"/>
          </a:xfrm>
          <a:prstGeom prst="straightConnector1">
            <a:avLst/>
          </a:prstGeom>
          <a:noFill/>
          <a:ln w="19050" cap="flat" cmpd="sng">
            <a:solidFill>
              <a:srgbClr val="595959"/>
            </a:solidFill>
            <a:prstDash val="solid"/>
            <a:round/>
            <a:headEnd type="none" w="sm" len="sm"/>
            <a:tailEnd type="triangle" w="med" len="med"/>
          </a:ln>
        </p:spPr>
      </p:cxnSp>
      <p:sp>
        <p:nvSpPr>
          <p:cNvPr id="1156" name="Google Shape;1156;p30"/>
          <p:cNvSpPr/>
          <p:nvPr/>
        </p:nvSpPr>
        <p:spPr>
          <a:xfrm>
            <a:off x="4204760" y="31677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157" name="Google Shape;1157;p30"/>
          <p:cNvSpPr/>
          <p:nvPr/>
        </p:nvSpPr>
        <p:spPr>
          <a:xfrm>
            <a:off x="4851793" y="31678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cxnSp>
        <p:nvCxnSpPr>
          <p:cNvPr id="1158" name="Google Shape;1158;p30"/>
          <p:cNvCxnSpPr>
            <a:stCxn id="1156" idx="3"/>
            <a:endCxn id="1157" idx="1"/>
          </p:cNvCxnSpPr>
          <p:nvPr/>
        </p:nvCxnSpPr>
        <p:spPr>
          <a:xfrm>
            <a:off x="4528160" y="33294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159" name="Google Shape;1159;p30"/>
          <p:cNvCxnSpPr>
            <a:stCxn id="1157" idx="3"/>
            <a:endCxn id="1160" idx="1"/>
          </p:cNvCxnSpPr>
          <p:nvPr/>
        </p:nvCxnSpPr>
        <p:spPr>
          <a:xfrm>
            <a:off x="5175193" y="3329504"/>
            <a:ext cx="323700" cy="0"/>
          </a:xfrm>
          <a:prstGeom prst="straightConnector1">
            <a:avLst/>
          </a:prstGeom>
          <a:noFill/>
          <a:ln w="19050" cap="flat" cmpd="sng">
            <a:solidFill>
              <a:srgbClr val="595959"/>
            </a:solidFill>
            <a:prstDash val="solid"/>
            <a:round/>
            <a:headEnd type="none" w="sm" len="sm"/>
            <a:tailEnd type="triangle" w="med" len="med"/>
          </a:ln>
        </p:spPr>
      </p:cxnSp>
      <p:sp>
        <p:nvSpPr>
          <p:cNvPr id="1160" name="Google Shape;1160;p30"/>
          <p:cNvSpPr/>
          <p:nvPr/>
        </p:nvSpPr>
        <p:spPr>
          <a:xfrm>
            <a:off x="5498960" y="31677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161" name="Google Shape;1161;p30"/>
          <p:cNvSpPr/>
          <p:nvPr/>
        </p:nvSpPr>
        <p:spPr>
          <a:xfrm>
            <a:off x="6145993" y="31678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162" name="Google Shape;1162;p30"/>
          <p:cNvCxnSpPr>
            <a:stCxn id="1160" idx="3"/>
            <a:endCxn id="1161" idx="1"/>
          </p:cNvCxnSpPr>
          <p:nvPr/>
        </p:nvCxnSpPr>
        <p:spPr>
          <a:xfrm>
            <a:off x="5822360" y="33294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163" name="Google Shape;1163;p30"/>
          <p:cNvCxnSpPr>
            <a:stCxn id="1145" idx="3"/>
            <a:endCxn id="1164" idx="1"/>
          </p:cNvCxnSpPr>
          <p:nvPr/>
        </p:nvCxnSpPr>
        <p:spPr>
          <a:xfrm>
            <a:off x="3881050" y="3782870"/>
            <a:ext cx="323700" cy="0"/>
          </a:xfrm>
          <a:prstGeom prst="straightConnector1">
            <a:avLst/>
          </a:prstGeom>
          <a:noFill/>
          <a:ln w="19050" cap="flat" cmpd="sng">
            <a:solidFill>
              <a:srgbClr val="595959"/>
            </a:solidFill>
            <a:prstDash val="solid"/>
            <a:round/>
            <a:headEnd type="none" w="sm" len="sm"/>
            <a:tailEnd type="triangle" w="med" len="med"/>
          </a:ln>
        </p:spPr>
      </p:cxnSp>
      <p:sp>
        <p:nvSpPr>
          <p:cNvPr id="1164" name="Google Shape;1164;p30"/>
          <p:cNvSpPr/>
          <p:nvPr/>
        </p:nvSpPr>
        <p:spPr>
          <a:xfrm>
            <a:off x="4204760" y="36211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165" name="Google Shape;1165;p30"/>
          <p:cNvSpPr/>
          <p:nvPr/>
        </p:nvSpPr>
        <p:spPr>
          <a:xfrm>
            <a:off x="4851793" y="362117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166" name="Google Shape;1166;p30"/>
          <p:cNvCxnSpPr>
            <a:stCxn id="1164" idx="3"/>
            <a:endCxn id="1165" idx="1"/>
          </p:cNvCxnSpPr>
          <p:nvPr/>
        </p:nvCxnSpPr>
        <p:spPr>
          <a:xfrm>
            <a:off x="4528160" y="378286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167" name="Google Shape;1167;p30"/>
          <p:cNvCxnSpPr>
            <a:stCxn id="1147" idx="3"/>
            <a:endCxn id="1168" idx="1"/>
          </p:cNvCxnSpPr>
          <p:nvPr/>
        </p:nvCxnSpPr>
        <p:spPr>
          <a:xfrm>
            <a:off x="3881050" y="4236242"/>
            <a:ext cx="323700" cy="0"/>
          </a:xfrm>
          <a:prstGeom prst="straightConnector1">
            <a:avLst/>
          </a:prstGeom>
          <a:noFill/>
          <a:ln w="19050" cap="flat" cmpd="sng">
            <a:solidFill>
              <a:srgbClr val="595959"/>
            </a:solidFill>
            <a:prstDash val="solid"/>
            <a:round/>
            <a:headEnd type="none" w="sm" len="sm"/>
            <a:tailEnd type="triangle" w="med" len="med"/>
          </a:ln>
        </p:spPr>
      </p:cxnSp>
      <p:sp>
        <p:nvSpPr>
          <p:cNvPr id="1168" name="Google Shape;1168;p30"/>
          <p:cNvSpPr/>
          <p:nvPr/>
        </p:nvSpPr>
        <p:spPr>
          <a:xfrm>
            <a:off x="4204760" y="40745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169" name="Google Shape;1169;p30"/>
          <p:cNvSpPr/>
          <p:nvPr/>
        </p:nvSpPr>
        <p:spPr>
          <a:xfrm>
            <a:off x="4851793" y="40745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170" name="Google Shape;1170;p30"/>
          <p:cNvCxnSpPr>
            <a:stCxn id="1168" idx="3"/>
            <a:endCxn id="1169" idx="1"/>
          </p:cNvCxnSpPr>
          <p:nvPr/>
        </p:nvCxnSpPr>
        <p:spPr>
          <a:xfrm>
            <a:off x="4528160" y="42362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171" name="Google Shape;1171;p30"/>
          <p:cNvCxnSpPr>
            <a:stCxn id="1169" idx="3"/>
            <a:endCxn id="1172" idx="1"/>
          </p:cNvCxnSpPr>
          <p:nvPr/>
        </p:nvCxnSpPr>
        <p:spPr>
          <a:xfrm>
            <a:off x="5175193" y="4236254"/>
            <a:ext cx="323700" cy="0"/>
          </a:xfrm>
          <a:prstGeom prst="straightConnector1">
            <a:avLst/>
          </a:prstGeom>
          <a:noFill/>
          <a:ln w="19050" cap="flat" cmpd="sng">
            <a:solidFill>
              <a:srgbClr val="595959"/>
            </a:solidFill>
            <a:prstDash val="solid"/>
            <a:round/>
            <a:headEnd type="none" w="sm" len="sm"/>
            <a:tailEnd type="triangle" w="med" len="med"/>
          </a:ln>
        </p:spPr>
      </p:cxnSp>
      <p:sp>
        <p:nvSpPr>
          <p:cNvPr id="1172" name="Google Shape;1172;p30"/>
          <p:cNvSpPr/>
          <p:nvPr/>
        </p:nvSpPr>
        <p:spPr>
          <a:xfrm>
            <a:off x="5498960" y="40745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cxnSp>
        <p:nvCxnSpPr>
          <p:cNvPr id="1173" name="Google Shape;1173;p30"/>
          <p:cNvCxnSpPr>
            <a:stCxn id="1149" idx="3"/>
            <a:endCxn id="1174" idx="1"/>
          </p:cNvCxnSpPr>
          <p:nvPr/>
        </p:nvCxnSpPr>
        <p:spPr>
          <a:xfrm>
            <a:off x="3881050" y="4689615"/>
            <a:ext cx="323700" cy="0"/>
          </a:xfrm>
          <a:prstGeom prst="straightConnector1">
            <a:avLst/>
          </a:prstGeom>
          <a:noFill/>
          <a:ln w="19050" cap="flat" cmpd="sng">
            <a:solidFill>
              <a:srgbClr val="595959"/>
            </a:solidFill>
            <a:prstDash val="solid"/>
            <a:round/>
            <a:headEnd type="none" w="sm" len="sm"/>
            <a:tailEnd type="triangle" w="med" len="med"/>
          </a:ln>
        </p:spPr>
      </p:cxnSp>
      <p:sp>
        <p:nvSpPr>
          <p:cNvPr id="1174" name="Google Shape;1174;p30"/>
          <p:cNvSpPr/>
          <p:nvPr/>
        </p:nvSpPr>
        <p:spPr>
          <a:xfrm>
            <a:off x="4204760" y="45279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175" name="Google Shape;1175;p30"/>
          <p:cNvSpPr/>
          <p:nvPr/>
        </p:nvSpPr>
        <p:spPr>
          <a:xfrm>
            <a:off x="4851793" y="45279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176" name="Google Shape;1176;p30"/>
          <p:cNvCxnSpPr>
            <a:stCxn id="1174" idx="3"/>
            <a:endCxn id="1175" idx="1"/>
          </p:cNvCxnSpPr>
          <p:nvPr/>
        </p:nvCxnSpPr>
        <p:spPr>
          <a:xfrm>
            <a:off x="4528160" y="46896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177" name="Google Shape;1177;p30"/>
          <p:cNvCxnSpPr>
            <a:stCxn id="1175" idx="3"/>
            <a:endCxn id="1178" idx="1"/>
          </p:cNvCxnSpPr>
          <p:nvPr/>
        </p:nvCxnSpPr>
        <p:spPr>
          <a:xfrm>
            <a:off x="5175193" y="4689629"/>
            <a:ext cx="323700" cy="0"/>
          </a:xfrm>
          <a:prstGeom prst="straightConnector1">
            <a:avLst/>
          </a:prstGeom>
          <a:noFill/>
          <a:ln w="19050" cap="flat" cmpd="sng">
            <a:solidFill>
              <a:srgbClr val="595959"/>
            </a:solidFill>
            <a:prstDash val="solid"/>
            <a:round/>
            <a:headEnd type="none" w="sm" len="sm"/>
            <a:tailEnd type="triangle" w="med" len="med"/>
          </a:ln>
        </p:spPr>
      </p:cxnSp>
      <p:sp>
        <p:nvSpPr>
          <p:cNvPr id="1178" name="Google Shape;1178;p30"/>
          <p:cNvSpPr/>
          <p:nvPr/>
        </p:nvSpPr>
        <p:spPr>
          <a:xfrm>
            <a:off x="5498960" y="45279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179" name="Google Shape;1179;p30"/>
          <p:cNvSpPr/>
          <p:nvPr/>
        </p:nvSpPr>
        <p:spPr>
          <a:xfrm>
            <a:off x="69822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80" name="Google Shape;1180;p30"/>
          <p:cNvSpPr/>
          <p:nvPr/>
        </p:nvSpPr>
        <p:spPr>
          <a:xfrm>
            <a:off x="73057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81" name="Google Shape;1181;p30"/>
          <p:cNvSpPr/>
          <p:nvPr/>
        </p:nvSpPr>
        <p:spPr>
          <a:xfrm>
            <a:off x="76291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82" name="Google Shape;1182;p30"/>
          <p:cNvSpPr/>
          <p:nvPr/>
        </p:nvSpPr>
        <p:spPr>
          <a:xfrm>
            <a:off x="79525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83" name="Google Shape;1183;p30"/>
          <p:cNvSpPr/>
          <p:nvPr/>
        </p:nvSpPr>
        <p:spPr>
          <a:xfrm>
            <a:off x="69822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84" name="Google Shape;1184;p30"/>
          <p:cNvSpPr/>
          <p:nvPr/>
        </p:nvSpPr>
        <p:spPr>
          <a:xfrm>
            <a:off x="73057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85" name="Google Shape;1185;p30"/>
          <p:cNvSpPr/>
          <p:nvPr/>
        </p:nvSpPr>
        <p:spPr>
          <a:xfrm>
            <a:off x="76291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86" name="Google Shape;1186;p30"/>
          <p:cNvSpPr/>
          <p:nvPr/>
        </p:nvSpPr>
        <p:spPr>
          <a:xfrm>
            <a:off x="79525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87" name="Google Shape;1187;p30"/>
          <p:cNvSpPr/>
          <p:nvPr/>
        </p:nvSpPr>
        <p:spPr>
          <a:xfrm>
            <a:off x="69822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88" name="Google Shape;1188;p30"/>
          <p:cNvSpPr/>
          <p:nvPr/>
        </p:nvSpPr>
        <p:spPr>
          <a:xfrm>
            <a:off x="73057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89" name="Google Shape;1189;p30"/>
          <p:cNvSpPr/>
          <p:nvPr/>
        </p:nvSpPr>
        <p:spPr>
          <a:xfrm>
            <a:off x="76291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90" name="Google Shape;1190;p30"/>
          <p:cNvSpPr/>
          <p:nvPr/>
        </p:nvSpPr>
        <p:spPr>
          <a:xfrm>
            <a:off x="79525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91" name="Google Shape;1191;p30"/>
          <p:cNvSpPr/>
          <p:nvPr/>
        </p:nvSpPr>
        <p:spPr>
          <a:xfrm>
            <a:off x="69822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92" name="Google Shape;1192;p30"/>
          <p:cNvSpPr/>
          <p:nvPr/>
        </p:nvSpPr>
        <p:spPr>
          <a:xfrm>
            <a:off x="73057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93" name="Google Shape;1193;p30"/>
          <p:cNvSpPr/>
          <p:nvPr/>
        </p:nvSpPr>
        <p:spPr>
          <a:xfrm>
            <a:off x="76291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94" name="Google Shape;1194;p30"/>
          <p:cNvSpPr/>
          <p:nvPr/>
        </p:nvSpPr>
        <p:spPr>
          <a:xfrm>
            <a:off x="79525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95" name="Google Shape;1195;p30"/>
          <p:cNvSpPr/>
          <p:nvPr/>
        </p:nvSpPr>
        <p:spPr>
          <a:xfrm>
            <a:off x="69822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96" name="Google Shape;1196;p30"/>
          <p:cNvSpPr/>
          <p:nvPr/>
        </p:nvSpPr>
        <p:spPr>
          <a:xfrm>
            <a:off x="73057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97" name="Google Shape;1197;p30"/>
          <p:cNvSpPr/>
          <p:nvPr/>
        </p:nvSpPr>
        <p:spPr>
          <a:xfrm>
            <a:off x="76291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198" name="Google Shape;1198;p30"/>
          <p:cNvSpPr/>
          <p:nvPr/>
        </p:nvSpPr>
        <p:spPr>
          <a:xfrm>
            <a:off x="79525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199" name="Google Shape;1199;p30"/>
          <p:cNvSpPr/>
          <p:nvPr/>
        </p:nvSpPr>
        <p:spPr>
          <a:xfrm>
            <a:off x="82760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00" name="Google Shape;1200;p30"/>
          <p:cNvSpPr/>
          <p:nvPr/>
        </p:nvSpPr>
        <p:spPr>
          <a:xfrm>
            <a:off x="82760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01" name="Google Shape;1201;p30"/>
          <p:cNvSpPr/>
          <p:nvPr/>
        </p:nvSpPr>
        <p:spPr>
          <a:xfrm>
            <a:off x="82760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02" name="Google Shape;1202;p30"/>
          <p:cNvSpPr/>
          <p:nvPr/>
        </p:nvSpPr>
        <p:spPr>
          <a:xfrm>
            <a:off x="82760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03" name="Google Shape;1203;p30"/>
          <p:cNvSpPr/>
          <p:nvPr/>
        </p:nvSpPr>
        <p:spPr>
          <a:xfrm>
            <a:off x="82760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04" name="Google Shape;1204;p30"/>
          <p:cNvSpPr/>
          <p:nvPr/>
        </p:nvSpPr>
        <p:spPr>
          <a:xfrm>
            <a:off x="66588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05" name="Google Shape;1205;p30"/>
          <p:cNvSpPr/>
          <p:nvPr/>
        </p:nvSpPr>
        <p:spPr>
          <a:xfrm>
            <a:off x="66588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206" name="Google Shape;1206;p30"/>
          <p:cNvSpPr/>
          <p:nvPr/>
        </p:nvSpPr>
        <p:spPr>
          <a:xfrm>
            <a:off x="66588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1207" name="Google Shape;1207;p30"/>
          <p:cNvSpPr/>
          <p:nvPr/>
        </p:nvSpPr>
        <p:spPr>
          <a:xfrm>
            <a:off x="66588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208" name="Google Shape;1208;p30"/>
          <p:cNvSpPr/>
          <p:nvPr/>
        </p:nvSpPr>
        <p:spPr>
          <a:xfrm>
            <a:off x="66588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1209" name="Google Shape;1209;p30"/>
          <p:cNvSpPr/>
          <p:nvPr/>
        </p:nvSpPr>
        <p:spPr>
          <a:xfrm>
            <a:off x="69822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10" name="Google Shape;1210;p30"/>
          <p:cNvSpPr/>
          <p:nvPr/>
        </p:nvSpPr>
        <p:spPr>
          <a:xfrm>
            <a:off x="73057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211" name="Google Shape;1211;p30"/>
          <p:cNvSpPr/>
          <p:nvPr/>
        </p:nvSpPr>
        <p:spPr>
          <a:xfrm>
            <a:off x="76291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1212" name="Google Shape;1212;p30"/>
          <p:cNvSpPr/>
          <p:nvPr/>
        </p:nvSpPr>
        <p:spPr>
          <a:xfrm>
            <a:off x="79525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213" name="Google Shape;1213;p30"/>
          <p:cNvSpPr/>
          <p:nvPr/>
        </p:nvSpPr>
        <p:spPr>
          <a:xfrm>
            <a:off x="82760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1214" name="Google Shape;1214;p30"/>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215" name="Google Shape;1215;p30"/>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216" name="Google Shape;1216;p30"/>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1217" name="Google Shape;1217;p30"/>
          <p:cNvCxnSpPr>
            <a:stCxn id="1214" idx="6"/>
            <a:endCxn id="1216"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1218" name="Google Shape;1218;p30"/>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219" name="Google Shape;1219;p30"/>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220" name="Google Shape;1220;p30"/>
          <p:cNvCxnSpPr>
            <a:stCxn id="1214" idx="4"/>
            <a:endCxn id="1215"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221" name="Google Shape;1221;p30"/>
          <p:cNvCxnSpPr>
            <a:stCxn id="1216" idx="3"/>
            <a:endCxn id="1215"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1222" name="Google Shape;1222;p30"/>
          <p:cNvCxnSpPr>
            <a:stCxn id="1218" idx="2"/>
            <a:endCxn id="1215"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1223" name="Google Shape;1223;p30"/>
          <p:cNvCxnSpPr>
            <a:stCxn id="1216" idx="4"/>
            <a:endCxn id="1218"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224" name="Google Shape;1224;p30"/>
          <p:cNvCxnSpPr>
            <a:stCxn id="1219" idx="3"/>
            <a:endCxn id="1218"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1225" name="Google Shape;1225;p30"/>
          <p:cNvCxnSpPr>
            <a:stCxn id="1216" idx="6"/>
            <a:endCxn id="1219"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1226" name="Google Shape;1226;p30"/>
          <p:cNvSpPr txBox="1"/>
          <p:nvPr/>
        </p:nvSpPr>
        <p:spPr>
          <a:xfrm>
            <a:off x="3326650" y="2067250"/>
            <a:ext cx="878100" cy="4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Roboto"/>
                <a:ea typeface="Roboto"/>
                <a:cs typeface="Roboto"/>
                <a:sym typeface="Roboto"/>
              </a:rPr>
              <a:t>O(V + E)</a:t>
            </a:r>
            <a:endParaRPr sz="1400" b="0" i="1" u="none" strike="noStrike" cap="none">
              <a:solidFill>
                <a:srgbClr val="000000"/>
              </a:solidFill>
              <a:latin typeface="Roboto"/>
              <a:ea typeface="Roboto"/>
              <a:cs typeface="Roboto"/>
              <a:sym typeface="Roboto"/>
            </a:endParaRPr>
          </a:p>
        </p:txBody>
      </p:sp>
      <p:sp>
        <p:nvSpPr>
          <p:cNvPr id="1227" name="Google Shape;1227;p30"/>
          <p:cNvSpPr txBox="1"/>
          <p:nvPr/>
        </p:nvSpPr>
        <p:spPr>
          <a:xfrm>
            <a:off x="7298900" y="2067250"/>
            <a:ext cx="878100" cy="4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Roboto"/>
                <a:ea typeface="Roboto"/>
                <a:cs typeface="Roboto"/>
                <a:sym typeface="Roboto"/>
              </a:rPr>
              <a:t>O(V</a:t>
            </a:r>
            <a:r>
              <a:rPr lang="en" sz="1400" b="0" i="1" u="none" strike="noStrike" cap="none" baseline="30000">
                <a:solidFill>
                  <a:srgbClr val="000000"/>
                </a:solidFill>
                <a:latin typeface="Roboto"/>
                <a:ea typeface="Roboto"/>
                <a:cs typeface="Roboto"/>
                <a:sym typeface="Roboto"/>
              </a:rPr>
              <a:t>2</a:t>
            </a:r>
            <a:r>
              <a:rPr lang="en" sz="1400" b="0" i="1" u="none" strike="noStrike" cap="none">
                <a:solidFill>
                  <a:srgbClr val="000000"/>
                </a:solidFill>
                <a:latin typeface="Roboto"/>
                <a:ea typeface="Roboto"/>
                <a:cs typeface="Roboto"/>
                <a:sym typeface="Roboto"/>
              </a:rPr>
              <a:t>)</a:t>
            </a:r>
            <a:endParaRPr sz="1400" b="0" i="1"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sp>
        <p:nvSpPr>
          <p:cNvPr id="1232" name="Google Shape;1232;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Graph Representations</a:t>
            </a:r>
            <a:endParaRPr/>
          </a:p>
        </p:txBody>
      </p:sp>
      <p:sp>
        <p:nvSpPr>
          <p:cNvPr id="1233" name="Google Shape;1233;p31"/>
          <p:cNvSpPr txBox="1">
            <a:spLocks noGrp="1"/>
          </p:cNvSpPr>
          <p:nvPr>
            <p:ph type="body" idx="1"/>
          </p:nvPr>
        </p:nvSpPr>
        <p:spPr>
          <a:xfrm>
            <a:off x="311700" y="1152475"/>
            <a:ext cx="8520600" cy="5592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1200"/>
              </a:spcAft>
              <a:buSzPts val="1800"/>
              <a:buNone/>
            </a:pPr>
            <a:r>
              <a:rPr lang="en"/>
              <a:t>Space complexity?</a:t>
            </a:r>
            <a:endParaRPr/>
          </a:p>
        </p:txBody>
      </p:sp>
      <p:sp>
        <p:nvSpPr>
          <p:cNvPr id="1234" name="Google Shape;1234;p31"/>
          <p:cNvSpPr/>
          <p:nvPr/>
        </p:nvSpPr>
        <p:spPr>
          <a:xfrm>
            <a:off x="3423850" y="264947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235" name="Google Shape;1235;p31"/>
          <p:cNvSpPr/>
          <p:nvPr/>
        </p:nvSpPr>
        <p:spPr>
          <a:xfrm>
            <a:off x="2972075" y="26494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236" name="Google Shape;1236;p31"/>
          <p:cNvSpPr/>
          <p:nvPr/>
        </p:nvSpPr>
        <p:spPr>
          <a:xfrm>
            <a:off x="3423850" y="3102847"/>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237" name="Google Shape;1237;p31"/>
          <p:cNvSpPr/>
          <p:nvPr/>
        </p:nvSpPr>
        <p:spPr>
          <a:xfrm>
            <a:off x="2972075" y="31028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238" name="Google Shape;1238;p31"/>
          <p:cNvSpPr/>
          <p:nvPr/>
        </p:nvSpPr>
        <p:spPr>
          <a:xfrm>
            <a:off x="3423850" y="3556220"/>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239" name="Google Shape;1239;p31"/>
          <p:cNvSpPr/>
          <p:nvPr/>
        </p:nvSpPr>
        <p:spPr>
          <a:xfrm>
            <a:off x="2972075" y="35562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240" name="Google Shape;1240;p31"/>
          <p:cNvSpPr/>
          <p:nvPr/>
        </p:nvSpPr>
        <p:spPr>
          <a:xfrm>
            <a:off x="3423850" y="4009592"/>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241" name="Google Shape;1241;p31"/>
          <p:cNvSpPr/>
          <p:nvPr/>
        </p:nvSpPr>
        <p:spPr>
          <a:xfrm>
            <a:off x="2972075" y="40095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242" name="Google Shape;1242;p31"/>
          <p:cNvSpPr/>
          <p:nvPr/>
        </p:nvSpPr>
        <p:spPr>
          <a:xfrm>
            <a:off x="3423850" y="4462965"/>
            <a:ext cx="457200" cy="453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243" name="Google Shape;1243;p31"/>
          <p:cNvSpPr/>
          <p:nvPr/>
        </p:nvSpPr>
        <p:spPr>
          <a:xfrm>
            <a:off x="2972075" y="44629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244" name="Google Shape;1244;p31"/>
          <p:cNvCxnSpPr>
            <a:stCxn id="1234" idx="3"/>
            <a:endCxn id="1245" idx="1"/>
          </p:cNvCxnSpPr>
          <p:nvPr/>
        </p:nvCxnSpPr>
        <p:spPr>
          <a:xfrm>
            <a:off x="3881050" y="2876125"/>
            <a:ext cx="323700" cy="0"/>
          </a:xfrm>
          <a:prstGeom prst="straightConnector1">
            <a:avLst/>
          </a:prstGeom>
          <a:noFill/>
          <a:ln w="19050" cap="flat" cmpd="sng">
            <a:solidFill>
              <a:srgbClr val="595959"/>
            </a:solidFill>
            <a:prstDash val="solid"/>
            <a:round/>
            <a:headEnd type="none" w="sm" len="sm"/>
            <a:tailEnd type="triangle" w="med" len="med"/>
          </a:ln>
        </p:spPr>
      </p:cxnSp>
      <p:sp>
        <p:nvSpPr>
          <p:cNvPr id="1245" name="Google Shape;1245;p31"/>
          <p:cNvSpPr/>
          <p:nvPr/>
        </p:nvSpPr>
        <p:spPr>
          <a:xfrm>
            <a:off x="4204710" y="27144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246" name="Google Shape;1246;p31"/>
          <p:cNvSpPr/>
          <p:nvPr/>
        </p:nvSpPr>
        <p:spPr>
          <a:xfrm>
            <a:off x="4851743" y="27144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247" name="Google Shape;1247;p31"/>
          <p:cNvCxnSpPr>
            <a:stCxn id="1245" idx="3"/>
            <a:endCxn id="1246" idx="1"/>
          </p:cNvCxnSpPr>
          <p:nvPr/>
        </p:nvCxnSpPr>
        <p:spPr>
          <a:xfrm>
            <a:off x="4528110" y="28761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248" name="Google Shape;1248;p31"/>
          <p:cNvCxnSpPr>
            <a:stCxn id="1236" idx="3"/>
            <a:endCxn id="1249" idx="1"/>
          </p:cNvCxnSpPr>
          <p:nvPr/>
        </p:nvCxnSpPr>
        <p:spPr>
          <a:xfrm>
            <a:off x="3881050" y="3329497"/>
            <a:ext cx="323700" cy="0"/>
          </a:xfrm>
          <a:prstGeom prst="straightConnector1">
            <a:avLst/>
          </a:prstGeom>
          <a:noFill/>
          <a:ln w="19050" cap="flat" cmpd="sng">
            <a:solidFill>
              <a:srgbClr val="595959"/>
            </a:solidFill>
            <a:prstDash val="solid"/>
            <a:round/>
            <a:headEnd type="none" w="sm" len="sm"/>
            <a:tailEnd type="triangle" w="med" len="med"/>
          </a:ln>
        </p:spPr>
      </p:cxnSp>
      <p:sp>
        <p:nvSpPr>
          <p:cNvPr id="1249" name="Google Shape;1249;p31"/>
          <p:cNvSpPr/>
          <p:nvPr/>
        </p:nvSpPr>
        <p:spPr>
          <a:xfrm>
            <a:off x="4204760" y="31677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250" name="Google Shape;1250;p31"/>
          <p:cNvSpPr/>
          <p:nvPr/>
        </p:nvSpPr>
        <p:spPr>
          <a:xfrm>
            <a:off x="4851793" y="31678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cxnSp>
        <p:nvCxnSpPr>
          <p:cNvPr id="1251" name="Google Shape;1251;p31"/>
          <p:cNvCxnSpPr>
            <a:stCxn id="1249" idx="3"/>
            <a:endCxn id="1250" idx="1"/>
          </p:cNvCxnSpPr>
          <p:nvPr/>
        </p:nvCxnSpPr>
        <p:spPr>
          <a:xfrm>
            <a:off x="4528160" y="33294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252" name="Google Shape;1252;p31"/>
          <p:cNvCxnSpPr>
            <a:stCxn id="1250" idx="3"/>
            <a:endCxn id="1253" idx="1"/>
          </p:cNvCxnSpPr>
          <p:nvPr/>
        </p:nvCxnSpPr>
        <p:spPr>
          <a:xfrm>
            <a:off x="5175193" y="3329504"/>
            <a:ext cx="323700" cy="0"/>
          </a:xfrm>
          <a:prstGeom prst="straightConnector1">
            <a:avLst/>
          </a:prstGeom>
          <a:noFill/>
          <a:ln w="19050" cap="flat" cmpd="sng">
            <a:solidFill>
              <a:srgbClr val="595959"/>
            </a:solidFill>
            <a:prstDash val="solid"/>
            <a:round/>
            <a:headEnd type="none" w="sm" len="sm"/>
            <a:tailEnd type="triangle" w="med" len="med"/>
          </a:ln>
        </p:spPr>
      </p:cxnSp>
      <p:sp>
        <p:nvSpPr>
          <p:cNvPr id="1253" name="Google Shape;1253;p31"/>
          <p:cNvSpPr/>
          <p:nvPr/>
        </p:nvSpPr>
        <p:spPr>
          <a:xfrm>
            <a:off x="5498960" y="316779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254" name="Google Shape;1254;p31"/>
          <p:cNvSpPr/>
          <p:nvPr/>
        </p:nvSpPr>
        <p:spPr>
          <a:xfrm>
            <a:off x="6145993" y="316780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255" name="Google Shape;1255;p31"/>
          <p:cNvCxnSpPr>
            <a:stCxn id="1253" idx="3"/>
            <a:endCxn id="1254" idx="1"/>
          </p:cNvCxnSpPr>
          <p:nvPr/>
        </p:nvCxnSpPr>
        <p:spPr>
          <a:xfrm>
            <a:off x="5822360" y="332949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256" name="Google Shape;1256;p31"/>
          <p:cNvCxnSpPr>
            <a:stCxn id="1238" idx="3"/>
            <a:endCxn id="1257" idx="1"/>
          </p:cNvCxnSpPr>
          <p:nvPr/>
        </p:nvCxnSpPr>
        <p:spPr>
          <a:xfrm>
            <a:off x="3881050" y="3782870"/>
            <a:ext cx="323700" cy="0"/>
          </a:xfrm>
          <a:prstGeom prst="straightConnector1">
            <a:avLst/>
          </a:prstGeom>
          <a:noFill/>
          <a:ln w="19050" cap="flat" cmpd="sng">
            <a:solidFill>
              <a:srgbClr val="595959"/>
            </a:solidFill>
            <a:prstDash val="solid"/>
            <a:round/>
            <a:headEnd type="none" w="sm" len="sm"/>
            <a:tailEnd type="triangle" w="med" len="med"/>
          </a:ln>
        </p:spPr>
      </p:cxnSp>
      <p:sp>
        <p:nvSpPr>
          <p:cNvPr id="1257" name="Google Shape;1257;p31"/>
          <p:cNvSpPr/>
          <p:nvPr/>
        </p:nvSpPr>
        <p:spPr>
          <a:xfrm>
            <a:off x="4204760" y="362116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258" name="Google Shape;1258;p31"/>
          <p:cNvSpPr/>
          <p:nvPr/>
        </p:nvSpPr>
        <p:spPr>
          <a:xfrm>
            <a:off x="4851793" y="362117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259" name="Google Shape;1259;p31"/>
          <p:cNvCxnSpPr>
            <a:stCxn id="1257" idx="3"/>
            <a:endCxn id="1258" idx="1"/>
          </p:cNvCxnSpPr>
          <p:nvPr/>
        </p:nvCxnSpPr>
        <p:spPr>
          <a:xfrm>
            <a:off x="4528160" y="378286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260" name="Google Shape;1260;p31"/>
          <p:cNvCxnSpPr>
            <a:stCxn id="1240" idx="3"/>
            <a:endCxn id="1261" idx="1"/>
          </p:cNvCxnSpPr>
          <p:nvPr/>
        </p:nvCxnSpPr>
        <p:spPr>
          <a:xfrm>
            <a:off x="3881050" y="4236242"/>
            <a:ext cx="323700" cy="0"/>
          </a:xfrm>
          <a:prstGeom prst="straightConnector1">
            <a:avLst/>
          </a:prstGeom>
          <a:noFill/>
          <a:ln w="19050" cap="flat" cmpd="sng">
            <a:solidFill>
              <a:srgbClr val="595959"/>
            </a:solidFill>
            <a:prstDash val="solid"/>
            <a:round/>
            <a:headEnd type="none" w="sm" len="sm"/>
            <a:tailEnd type="triangle" w="med" len="med"/>
          </a:ln>
        </p:spPr>
      </p:cxnSp>
      <p:sp>
        <p:nvSpPr>
          <p:cNvPr id="1261" name="Google Shape;1261;p31"/>
          <p:cNvSpPr/>
          <p:nvPr/>
        </p:nvSpPr>
        <p:spPr>
          <a:xfrm>
            <a:off x="4204760" y="40745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262" name="Google Shape;1262;p31"/>
          <p:cNvSpPr/>
          <p:nvPr/>
        </p:nvSpPr>
        <p:spPr>
          <a:xfrm>
            <a:off x="4851793" y="4074554"/>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cxnSp>
        <p:nvCxnSpPr>
          <p:cNvPr id="1263" name="Google Shape;1263;p31"/>
          <p:cNvCxnSpPr>
            <a:stCxn id="1261" idx="3"/>
            <a:endCxn id="1262" idx="1"/>
          </p:cNvCxnSpPr>
          <p:nvPr/>
        </p:nvCxnSpPr>
        <p:spPr>
          <a:xfrm>
            <a:off x="4528160" y="4236242"/>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264" name="Google Shape;1264;p31"/>
          <p:cNvCxnSpPr>
            <a:stCxn id="1262" idx="3"/>
            <a:endCxn id="1265" idx="1"/>
          </p:cNvCxnSpPr>
          <p:nvPr/>
        </p:nvCxnSpPr>
        <p:spPr>
          <a:xfrm>
            <a:off x="5175193" y="4236254"/>
            <a:ext cx="323700" cy="0"/>
          </a:xfrm>
          <a:prstGeom prst="straightConnector1">
            <a:avLst/>
          </a:prstGeom>
          <a:noFill/>
          <a:ln w="19050" cap="flat" cmpd="sng">
            <a:solidFill>
              <a:srgbClr val="595959"/>
            </a:solidFill>
            <a:prstDash val="solid"/>
            <a:round/>
            <a:headEnd type="none" w="sm" len="sm"/>
            <a:tailEnd type="triangle" w="med" len="med"/>
          </a:ln>
        </p:spPr>
      </p:cxnSp>
      <p:sp>
        <p:nvSpPr>
          <p:cNvPr id="1265" name="Google Shape;1265;p31"/>
          <p:cNvSpPr/>
          <p:nvPr/>
        </p:nvSpPr>
        <p:spPr>
          <a:xfrm>
            <a:off x="5498960" y="4074542"/>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cxnSp>
        <p:nvCxnSpPr>
          <p:cNvPr id="1266" name="Google Shape;1266;p31"/>
          <p:cNvCxnSpPr>
            <a:stCxn id="1242" idx="3"/>
            <a:endCxn id="1267" idx="1"/>
          </p:cNvCxnSpPr>
          <p:nvPr/>
        </p:nvCxnSpPr>
        <p:spPr>
          <a:xfrm>
            <a:off x="3881050" y="4689615"/>
            <a:ext cx="323700" cy="0"/>
          </a:xfrm>
          <a:prstGeom prst="straightConnector1">
            <a:avLst/>
          </a:prstGeom>
          <a:noFill/>
          <a:ln w="19050" cap="flat" cmpd="sng">
            <a:solidFill>
              <a:srgbClr val="595959"/>
            </a:solidFill>
            <a:prstDash val="solid"/>
            <a:round/>
            <a:headEnd type="none" w="sm" len="sm"/>
            <a:tailEnd type="triangle" w="med" len="med"/>
          </a:ln>
        </p:spPr>
      </p:cxnSp>
      <p:sp>
        <p:nvSpPr>
          <p:cNvPr id="1267" name="Google Shape;1267;p31"/>
          <p:cNvSpPr/>
          <p:nvPr/>
        </p:nvSpPr>
        <p:spPr>
          <a:xfrm>
            <a:off x="4204760" y="45279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268" name="Google Shape;1268;p31"/>
          <p:cNvSpPr/>
          <p:nvPr/>
        </p:nvSpPr>
        <p:spPr>
          <a:xfrm>
            <a:off x="4851793" y="4527929"/>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cxnSp>
        <p:nvCxnSpPr>
          <p:cNvPr id="1269" name="Google Shape;1269;p31"/>
          <p:cNvCxnSpPr>
            <a:stCxn id="1267" idx="3"/>
            <a:endCxn id="1268" idx="1"/>
          </p:cNvCxnSpPr>
          <p:nvPr/>
        </p:nvCxnSpPr>
        <p:spPr>
          <a:xfrm>
            <a:off x="4528160" y="4689617"/>
            <a:ext cx="323700" cy="0"/>
          </a:xfrm>
          <a:prstGeom prst="straightConnector1">
            <a:avLst/>
          </a:prstGeom>
          <a:noFill/>
          <a:ln w="19050" cap="flat" cmpd="sng">
            <a:solidFill>
              <a:srgbClr val="595959"/>
            </a:solidFill>
            <a:prstDash val="solid"/>
            <a:round/>
            <a:headEnd type="none" w="sm" len="sm"/>
            <a:tailEnd type="triangle" w="med" len="med"/>
          </a:ln>
        </p:spPr>
      </p:cxnSp>
      <p:cxnSp>
        <p:nvCxnSpPr>
          <p:cNvPr id="1270" name="Google Shape;1270;p31"/>
          <p:cNvCxnSpPr>
            <a:stCxn id="1268" idx="3"/>
            <a:endCxn id="1271" idx="1"/>
          </p:cNvCxnSpPr>
          <p:nvPr/>
        </p:nvCxnSpPr>
        <p:spPr>
          <a:xfrm>
            <a:off x="5175193" y="4689629"/>
            <a:ext cx="323700" cy="0"/>
          </a:xfrm>
          <a:prstGeom prst="straightConnector1">
            <a:avLst/>
          </a:prstGeom>
          <a:noFill/>
          <a:ln w="19050" cap="flat" cmpd="sng">
            <a:solidFill>
              <a:srgbClr val="595959"/>
            </a:solidFill>
            <a:prstDash val="solid"/>
            <a:round/>
            <a:headEnd type="none" w="sm" len="sm"/>
            <a:tailEnd type="triangle" w="med" len="med"/>
          </a:ln>
        </p:spPr>
      </p:cxnSp>
      <p:sp>
        <p:nvSpPr>
          <p:cNvPr id="1271" name="Google Shape;1271;p31"/>
          <p:cNvSpPr/>
          <p:nvPr/>
        </p:nvSpPr>
        <p:spPr>
          <a:xfrm>
            <a:off x="5498960" y="4527917"/>
            <a:ext cx="323400" cy="323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272" name="Google Shape;1272;p31"/>
          <p:cNvSpPr/>
          <p:nvPr/>
        </p:nvSpPr>
        <p:spPr>
          <a:xfrm>
            <a:off x="69822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73" name="Google Shape;1273;p31"/>
          <p:cNvSpPr/>
          <p:nvPr/>
        </p:nvSpPr>
        <p:spPr>
          <a:xfrm>
            <a:off x="73057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74" name="Google Shape;1274;p31"/>
          <p:cNvSpPr/>
          <p:nvPr/>
        </p:nvSpPr>
        <p:spPr>
          <a:xfrm>
            <a:off x="76291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75" name="Google Shape;1275;p31"/>
          <p:cNvSpPr/>
          <p:nvPr/>
        </p:nvSpPr>
        <p:spPr>
          <a:xfrm>
            <a:off x="795257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76" name="Google Shape;1276;p31"/>
          <p:cNvSpPr/>
          <p:nvPr/>
        </p:nvSpPr>
        <p:spPr>
          <a:xfrm>
            <a:off x="69822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77" name="Google Shape;1277;p31"/>
          <p:cNvSpPr/>
          <p:nvPr/>
        </p:nvSpPr>
        <p:spPr>
          <a:xfrm>
            <a:off x="73057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78" name="Google Shape;1278;p31"/>
          <p:cNvSpPr/>
          <p:nvPr/>
        </p:nvSpPr>
        <p:spPr>
          <a:xfrm>
            <a:off x="76291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79" name="Google Shape;1279;p31"/>
          <p:cNvSpPr/>
          <p:nvPr/>
        </p:nvSpPr>
        <p:spPr>
          <a:xfrm>
            <a:off x="795257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80" name="Google Shape;1280;p31"/>
          <p:cNvSpPr/>
          <p:nvPr/>
        </p:nvSpPr>
        <p:spPr>
          <a:xfrm>
            <a:off x="69822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81" name="Google Shape;1281;p31"/>
          <p:cNvSpPr/>
          <p:nvPr/>
        </p:nvSpPr>
        <p:spPr>
          <a:xfrm>
            <a:off x="73057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82" name="Google Shape;1282;p31"/>
          <p:cNvSpPr/>
          <p:nvPr/>
        </p:nvSpPr>
        <p:spPr>
          <a:xfrm>
            <a:off x="76291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83" name="Google Shape;1283;p31"/>
          <p:cNvSpPr/>
          <p:nvPr/>
        </p:nvSpPr>
        <p:spPr>
          <a:xfrm>
            <a:off x="795257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84" name="Google Shape;1284;p31"/>
          <p:cNvSpPr/>
          <p:nvPr/>
        </p:nvSpPr>
        <p:spPr>
          <a:xfrm>
            <a:off x="69822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85" name="Google Shape;1285;p31"/>
          <p:cNvSpPr/>
          <p:nvPr/>
        </p:nvSpPr>
        <p:spPr>
          <a:xfrm>
            <a:off x="73057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86" name="Google Shape;1286;p31"/>
          <p:cNvSpPr/>
          <p:nvPr/>
        </p:nvSpPr>
        <p:spPr>
          <a:xfrm>
            <a:off x="76291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87" name="Google Shape;1287;p31"/>
          <p:cNvSpPr/>
          <p:nvPr/>
        </p:nvSpPr>
        <p:spPr>
          <a:xfrm>
            <a:off x="795257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88" name="Google Shape;1288;p31"/>
          <p:cNvSpPr/>
          <p:nvPr/>
        </p:nvSpPr>
        <p:spPr>
          <a:xfrm>
            <a:off x="69822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89" name="Google Shape;1289;p31"/>
          <p:cNvSpPr/>
          <p:nvPr/>
        </p:nvSpPr>
        <p:spPr>
          <a:xfrm>
            <a:off x="73057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90" name="Google Shape;1290;p31"/>
          <p:cNvSpPr/>
          <p:nvPr/>
        </p:nvSpPr>
        <p:spPr>
          <a:xfrm>
            <a:off x="76291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91" name="Google Shape;1291;p31"/>
          <p:cNvSpPr/>
          <p:nvPr/>
        </p:nvSpPr>
        <p:spPr>
          <a:xfrm>
            <a:off x="795257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92" name="Google Shape;1292;p31"/>
          <p:cNvSpPr/>
          <p:nvPr/>
        </p:nvSpPr>
        <p:spPr>
          <a:xfrm>
            <a:off x="8276027" y="29210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93" name="Google Shape;1293;p31"/>
          <p:cNvSpPr/>
          <p:nvPr/>
        </p:nvSpPr>
        <p:spPr>
          <a:xfrm>
            <a:off x="8276027" y="32444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94" name="Google Shape;1294;p31"/>
          <p:cNvSpPr/>
          <p:nvPr/>
        </p:nvSpPr>
        <p:spPr>
          <a:xfrm>
            <a:off x="8276027" y="35678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95" name="Google Shape;1295;p31"/>
          <p:cNvSpPr/>
          <p:nvPr/>
        </p:nvSpPr>
        <p:spPr>
          <a:xfrm>
            <a:off x="8276027" y="389122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96" name="Google Shape;1296;p31"/>
          <p:cNvSpPr/>
          <p:nvPr/>
        </p:nvSpPr>
        <p:spPr>
          <a:xfrm>
            <a:off x="8276027" y="4214579"/>
            <a:ext cx="323400" cy="323400"/>
          </a:xfrm>
          <a:prstGeom prst="rect">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0</a:t>
            </a:r>
            <a:endParaRPr sz="1400" b="0" i="0" u="none" strike="noStrike" cap="none">
              <a:solidFill>
                <a:srgbClr val="595959"/>
              </a:solidFill>
              <a:latin typeface="Consolas"/>
              <a:ea typeface="Consolas"/>
              <a:cs typeface="Consolas"/>
              <a:sym typeface="Consolas"/>
            </a:endParaRPr>
          </a:p>
        </p:txBody>
      </p:sp>
      <p:sp>
        <p:nvSpPr>
          <p:cNvPr id="1297" name="Google Shape;1297;p31"/>
          <p:cNvSpPr/>
          <p:nvPr/>
        </p:nvSpPr>
        <p:spPr>
          <a:xfrm>
            <a:off x="6658877" y="29210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298" name="Google Shape;1298;p31"/>
          <p:cNvSpPr/>
          <p:nvPr/>
        </p:nvSpPr>
        <p:spPr>
          <a:xfrm>
            <a:off x="6658877" y="32444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299" name="Google Shape;1299;p31"/>
          <p:cNvSpPr/>
          <p:nvPr/>
        </p:nvSpPr>
        <p:spPr>
          <a:xfrm>
            <a:off x="6658877" y="35678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1300" name="Google Shape;1300;p31"/>
          <p:cNvSpPr/>
          <p:nvPr/>
        </p:nvSpPr>
        <p:spPr>
          <a:xfrm>
            <a:off x="6658877" y="38912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301" name="Google Shape;1301;p31"/>
          <p:cNvSpPr/>
          <p:nvPr/>
        </p:nvSpPr>
        <p:spPr>
          <a:xfrm>
            <a:off x="6658877" y="421457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1302" name="Google Shape;1302;p31"/>
          <p:cNvSpPr/>
          <p:nvPr/>
        </p:nvSpPr>
        <p:spPr>
          <a:xfrm>
            <a:off x="69822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1</a:t>
            </a:r>
            <a:endParaRPr sz="1400" b="0" i="0" u="none" strike="noStrike" cap="none">
              <a:solidFill>
                <a:srgbClr val="595959"/>
              </a:solidFill>
              <a:latin typeface="Consolas"/>
              <a:ea typeface="Consolas"/>
              <a:cs typeface="Consolas"/>
              <a:sym typeface="Consolas"/>
            </a:endParaRPr>
          </a:p>
        </p:txBody>
      </p:sp>
      <p:sp>
        <p:nvSpPr>
          <p:cNvPr id="1303" name="Google Shape;1303;p31"/>
          <p:cNvSpPr/>
          <p:nvPr/>
        </p:nvSpPr>
        <p:spPr>
          <a:xfrm>
            <a:off x="73057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2</a:t>
            </a:r>
            <a:endParaRPr sz="1400" b="0" i="0" u="none" strike="noStrike" cap="none">
              <a:solidFill>
                <a:srgbClr val="595959"/>
              </a:solidFill>
              <a:latin typeface="Consolas"/>
              <a:ea typeface="Consolas"/>
              <a:cs typeface="Consolas"/>
              <a:sym typeface="Consolas"/>
            </a:endParaRPr>
          </a:p>
        </p:txBody>
      </p:sp>
      <p:sp>
        <p:nvSpPr>
          <p:cNvPr id="1304" name="Google Shape;1304;p31"/>
          <p:cNvSpPr/>
          <p:nvPr/>
        </p:nvSpPr>
        <p:spPr>
          <a:xfrm>
            <a:off x="76291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3</a:t>
            </a:r>
            <a:endParaRPr sz="1400" b="0" i="0" u="none" strike="noStrike" cap="none">
              <a:solidFill>
                <a:srgbClr val="595959"/>
              </a:solidFill>
              <a:latin typeface="Consolas"/>
              <a:ea typeface="Consolas"/>
              <a:cs typeface="Consolas"/>
              <a:sym typeface="Consolas"/>
            </a:endParaRPr>
          </a:p>
        </p:txBody>
      </p:sp>
      <p:sp>
        <p:nvSpPr>
          <p:cNvPr id="1305" name="Google Shape;1305;p31"/>
          <p:cNvSpPr/>
          <p:nvPr/>
        </p:nvSpPr>
        <p:spPr>
          <a:xfrm>
            <a:off x="795255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4</a:t>
            </a:r>
            <a:endParaRPr sz="1400" b="0" i="0" u="none" strike="noStrike" cap="none">
              <a:solidFill>
                <a:srgbClr val="595959"/>
              </a:solidFill>
              <a:latin typeface="Consolas"/>
              <a:ea typeface="Consolas"/>
              <a:cs typeface="Consolas"/>
              <a:sym typeface="Consolas"/>
            </a:endParaRPr>
          </a:p>
        </p:txBody>
      </p:sp>
      <p:sp>
        <p:nvSpPr>
          <p:cNvPr id="1306" name="Google Shape;1306;p31"/>
          <p:cNvSpPr/>
          <p:nvPr/>
        </p:nvSpPr>
        <p:spPr>
          <a:xfrm>
            <a:off x="8276002" y="2597629"/>
            <a:ext cx="323400" cy="323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595959"/>
                </a:solidFill>
                <a:latin typeface="Consolas"/>
                <a:ea typeface="Consolas"/>
                <a:cs typeface="Consolas"/>
                <a:sym typeface="Consolas"/>
              </a:rPr>
              <a:t>5</a:t>
            </a:r>
            <a:endParaRPr sz="1400" b="0" i="0" u="none" strike="noStrike" cap="none">
              <a:solidFill>
                <a:srgbClr val="595959"/>
              </a:solidFill>
              <a:latin typeface="Consolas"/>
              <a:ea typeface="Consolas"/>
              <a:cs typeface="Consolas"/>
              <a:sym typeface="Consolas"/>
            </a:endParaRPr>
          </a:p>
        </p:txBody>
      </p:sp>
      <p:sp>
        <p:nvSpPr>
          <p:cNvPr id="1307" name="Google Shape;1307;p31"/>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308" name="Google Shape;1308;p31"/>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309" name="Google Shape;1309;p31"/>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1310" name="Google Shape;1310;p31"/>
          <p:cNvCxnSpPr>
            <a:stCxn id="1307" idx="6"/>
            <a:endCxn id="1309"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1311" name="Google Shape;1311;p31"/>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312" name="Google Shape;1312;p31"/>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313" name="Google Shape;1313;p31"/>
          <p:cNvCxnSpPr>
            <a:stCxn id="1307" idx="4"/>
            <a:endCxn id="1308"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314" name="Google Shape;1314;p31"/>
          <p:cNvCxnSpPr>
            <a:stCxn id="1309" idx="3"/>
            <a:endCxn id="1308"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1315" name="Google Shape;1315;p31"/>
          <p:cNvCxnSpPr>
            <a:stCxn id="1311" idx="2"/>
            <a:endCxn id="1308"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1316" name="Google Shape;1316;p31"/>
          <p:cNvCxnSpPr>
            <a:stCxn id="1309" idx="4"/>
            <a:endCxn id="1311"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317" name="Google Shape;1317;p31"/>
          <p:cNvCxnSpPr>
            <a:stCxn id="1312" idx="3"/>
            <a:endCxn id="1311"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1318" name="Google Shape;1318;p31"/>
          <p:cNvCxnSpPr>
            <a:stCxn id="1309" idx="6"/>
            <a:endCxn id="1312"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1319" name="Google Shape;1319;p31"/>
          <p:cNvSpPr txBox="1"/>
          <p:nvPr/>
        </p:nvSpPr>
        <p:spPr>
          <a:xfrm>
            <a:off x="3326650" y="2067250"/>
            <a:ext cx="3531300" cy="4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Roboto"/>
                <a:ea typeface="Roboto"/>
                <a:cs typeface="Roboto"/>
                <a:sym typeface="Roboto"/>
              </a:rPr>
              <a:t>O(V + E) =&gt; O(V^2) for complete graph</a:t>
            </a:r>
            <a:endParaRPr sz="1400" b="0" i="1" u="none" strike="noStrike" cap="none">
              <a:solidFill>
                <a:srgbClr val="000000"/>
              </a:solidFill>
              <a:latin typeface="Roboto"/>
              <a:ea typeface="Roboto"/>
              <a:cs typeface="Roboto"/>
              <a:sym typeface="Roboto"/>
            </a:endParaRPr>
          </a:p>
        </p:txBody>
      </p:sp>
      <p:sp>
        <p:nvSpPr>
          <p:cNvPr id="1320" name="Google Shape;1320;p31"/>
          <p:cNvSpPr txBox="1"/>
          <p:nvPr/>
        </p:nvSpPr>
        <p:spPr>
          <a:xfrm>
            <a:off x="7298900" y="2067250"/>
            <a:ext cx="878100" cy="4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Roboto"/>
                <a:ea typeface="Roboto"/>
                <a:cs typeface="Roboto"/>
                <a:sym typeface="Roboto"/>
              </a:rPr>
              <a:t>O(V</a:t>
            </a:r>
            <a:r>
              <a:rPr lang="en" sz="1400" b="0" i="1" u="none" strike="noStrike" cap="none" baseline="30000">
                <a:solidFill>
                  <a:srgbClr val="000000"/>
                </a:solidFill>
                <a:latin typeface="Roboto"/>
                <a:ea typeface="Roboto"/>
                <a:cs typeface="Roboto"/>
                <a:sym typeface="Roboto"/>
              </a:rPr>
              <a:t>2</a:t>
            </a:r>
            <a:r>
              <a:rPr lang="en" sz="1400" b="0" i="1" u="none" strike="noStrike" cap="none">
                <a:solidFill>
                  <a:srgbClr val="000000"/>
                </a:solidFill>
                <a:latin typeface="Roboto"/>
                <a:ea typeface="Roboto"/>
                <a:cs typeface="Roboto"/>
                <a:sym typeface="Roboto"/>
              </a:rPr>
              <a:t>)</a:t>
            </a:r>
            <a:endParaRPr sz="1400" b="0" i="1"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32"/>
          <p:cNvSpPr txBox="1">
            <a:spLocks noGrp="1"/>
          </p:cNvSpPr>
          <p:nvPr>
            <p:ph type="ctrTitle"/>
          </p:nvPr>
        </p:nvSpPr>
        <p:spPr>
          <a:xfrm>
            <a:off x="194458" y="1010600"/>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sz="4300"/>
              <a:t>Graph traversal</a:t>
            </a:r>
            <a:endParaRPr sz="4300"/>
          </a:p>
          <a:p>
            <a:pPr marL="0" lvl="0" indent="0" algn="ctr" rtl="0">
              <a:lnSpc>
                <a:spcPct val="100000"/>
              </a:lnSpc>
              <a:spcBef>
                <a:spcPts val="0"/>
              </a:spcBef>
              <a:spcAft>
                <a:spcPts val="0"/>
              </a:spcAft>
              <a:buSzPts val="5200"/>
              <a:buNone/>
            </a:pPr>
            <a:r>
              <a:rPr lang="en" sz="4300"/>
              <a:t>BFS/DFS</a:t>
            </a:r>
            <a:endParaRPr sz="43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0" name="Google Shape;1330;p33"/>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BFS</a:t>
            </a:r>
            <a:endParaRPr sz="4300"/>
          </a:p>
        </p:txBody>
      </p:sp>
      <p:pic>
        <p:nvPicPr>
          <p:cNvPr id="1331" name="Google Shape;1331;p33"/>
          <p:cNvPicPr preferRelativeResize="0"/>
          <p:nvPr/>
        </p:nvPicPr>
        <p:blipFill rotWithShape="1">
          <a:blip r:embed="rId3">
            <a:alphaModFix/>
          </a:blip>
          <a:srcRect l="3724" b="2855"/>
          <a:stretch/>
        </p:blipFill>
        <p:spPr>
          <a:xfrm>
            <a:off x="3154563" y="1339625"/>
            <a:ext cx="2659025" cy="2796025"/>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sp>
        <p:nvSpPr>
          <p:cNvPr id="1336" name="Google Shape;1336;p34"/>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BFS</a:t>
            </a:r>
            <a:endParaRPr sz="4300"/>
          </a:p>
        </p:txBody>
      </p:sp>
      <p:pic>
        <p:nvPicPr>
          <p:cNvPr id="1337" name="Google Shape;1337;p34"/>
          <p:cNvPicPr preferRelativeResize="0"/>
          <p:nvPr/>
        </p:nvPicPr>
        <p:blipFill rotWithShape="1">
          <a:blip r:embed="rId3">
            <a:alphaModFix/>
          </a:blip>
          <a:srcRect l="3735"/>
          <a:stretch/>
        </p:blipFill>
        <p:spPr>
          <a:xfrm>
            <a:off x="3114425" y="1341600"/>
            <a:ext cx="2589125" cy="2762975"/>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35"/>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BFS</a:t>
            </a:r>
            <a:endParaRPr sz="4300"/>
          </a:p>
        </p:txBody>
      </p:sp>
      <p:pic>
        <p:nvPicPr>
          <p:cNvPr id="1343" name="Google Shape;1343;p35"/>
          <p:cNvPicPr preferRelativeResize="0"/>
          <p:nvPr/>
        </p:nvPicPr>
        <p:blipFill rotWithShape="1">
          <a:blip r:embed="rId3">
            <a:alphaModFix/>
          </a:blip>
          <a:srcRect l="6672" b="2391"/>
          <a:stretch/>
        </p:blipFill>
        <p:spPr>
          <a:xfrm>
            <a:off x="3151150" y="1356975"/>
            <a:ext cx="2555775" cy="280925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47"/>
        <p:cNvGrpSpPr/>
        <p:nvPr/>
      </p:nvGrpSpPr>
      <p:grpSpPr>
        <a:xfrm>
          <a:off x="0" y="0"/>
          <a:ext cx="0" cy="0"/>
          <a:chOff x="0" y="0"/>
          <a:chExt cx="0" cy="0"/>
        </a:xfrm>
      </p:grpSpPr>
      <p:sp>
        <p:nvSpPr>
          <p:cNvPr id="1348" name="Google Shape;1348;p36"/>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BFS</a:t>
            </a:r>
            <a:endParaRPr sz="4300"/>
          </a:p>
        </p:txBody>
      </p:sp>
      <p:pic>
        <p:nvPicPr>
          <p:cNvPr id="1349" name="Google Shape;1349;p36"/>
          <p:cNvPicPr preferRelativeResize="0"/>
          <p:nvPr/>
        </p:nvPicPr>
        <p:blipFill rotWithShape="1">
          <a:blip r:embed="rId3">
            <a:alphaModFix/>
          </a:blip>
          <a:srcRect l="11465" t="2023" b="62831"/>
          <a:stretch/>
        </p:blipFill>
        <p:spPr>
          <a:xfrm>
            <a:off x="3229262" y="1365075"/>
            <a:ext cx="2509625" cy="2490574"/>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37"/>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BFS</a:t>
            </a:r>
            <a:endParaRPr sz="4300"/>
          </a:p>
        </p:txBody>
      </p:sp>
      <p:pic>
        <p:nvPicPr>
          <p:cNvPr id="1355" name="Google Shape;1355;p37"/>
          <p:cNvPicPr preferRelativeResize="0"/>
          <p:nvPr/>
        </p:nvPicPr>
        <p:blipFill rotWithShape="1">
          <a:blip r:embed="rId3">
            <a:alphaModFix/>
          </a:blip>
          <a:srcRect l="5217" r="3089"/>
          <a:stretch/>
        </p:blipFill>
        <p:spPr>
          <a:xfrm>
            <a:off x="3241625" y="1364075"/>
            <a:ext cx="2484875" cy="2493375"/>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38"/>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BFS</a:t>
            </a:r>
            <a:endParaRPr sz="4300"/>
          </a:p>
        </p:txBody>
      </p:sp>
      <p:pic>
        <p:nvPicPr>
          <p:cNvPr id="1361" name="Google Shape;1361;p38"/>
          <p:cNvPicPr preferRelativeResize="0"/>
          <p:nvPr/>
        </p:nvPicPr>
        <p:blipFill rotWithShape="1">
          <a:blip r:embed="rId3">
            <a:alphaModFix/>
          </a:blip>
          <a:srcRect l="5916" t="5614" r="3057"/>
          <a:stretch/>
        </p:blipFill>
        <p:spPr>
          <a:xfrm>
            <a:off x="3248175" y="1364050"/>
            <a:ext cx="2471800" cy="251095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39"/>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DFS</a:t>
            </a:r>
            <a:endParaRPr sz="4300"/>
          </a:p>
        </p:txBody>
      </p:sp>
      <p:pic>
        <p:nvPicPr>
          <p:cNvPr id="1367" name="Google Shape;1367;p39"/>
          <p:cNvPicPr preferRelativeResize="0"/>
          <p:nvPr/>
        </p:nvPicPr>
        <p:blipFill rotWithShape="1">
          <a:blip r:embed="rId3">
            <a:alphaModFix/>
          </a:blip>
          <a:srcRect l="3724" b="2855"/>
          <a:stretch/>
        </p:blipFill>
        <p:spPr>
          <a:xfrm>
            <a:off x="3154563" y="1339625"/>
            <a:ext cx="2659025" cy="279602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Graph Representation</a:t>
            </a:r>
            <a:endParaRPr/>
          </a:p>
        </p:txBody>
      </p:sp>
      <p:sp>
        <p:nvSpPr>
          <p:cNvPr id="78" name="Google Shape;7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What is a Graph?</a:t>
            </a:r>
            <a:endParaRPr/>
          </a:p>
          <a:p>
            <a:pPr marL="457200" lvl="0" indent="0" algn="l" rtl="0">
              <a:lnSpc>
                <a:spcPct val="115000"/>
              </a:lnSpc>
              <a:spcBef>
                <a:spcPts val="1200"/>
              </a:spcBef>
              <a:spcAft>
                <a:spcPts val="0"/>
              </a:spcAft>
              <a:buSzPts val="1800"/>
              <a:buNone/>
            </a:pPr>
            <a:endParaRPr/>
          </a:p>
          <a:p>
            <a:pPr marL="457200" lvl="0" indent="0" algn="l" rtl="0">
              <a:lnSpc>
                <a:spcPct val="115000"/>
              </a:lnSpc>
              <a:spcBef>
                <a:spcPts val="1200"/>
              </a:spcBef>
              <a:spcAft>
                <a:spcPts val="1200"/>
              </a:spcAft>
              <a:buSzPts val="1800"/>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40"/>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DFS</a:t>
            </a:r>
            <a:endParaRPr sz="4300"/>
          </a:p>
        </p:txBody>
      </p:sp>
      <p:pic>
        <p:nvPicPr>
          <p:cNvPr id="1373" name="Google Shape;1373;p40"/>
          <p:cNvPicPr preferRelativeResize="0"/>
          <p:nvPr/>
        </p:nvPicPr>
        <p:blipFill rotWithShape="1">
          <a:blip r:embed="rId3">
            <a:alphaModFix/>
          </a:blip>
          <a:srcRect l="3735"/>
          <a:stretch/>
        </p:blipFill>
        <p:spPr>
          <a:xfrm>
            <a:off x="3114425" y="1341600"/>
            <a:ext cx="2589125" cy="2762975"/>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41"/>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DFS</a:t>
            </a:r>
            <a:endParaRPr sz="4300"/>
          </a:p>
        </p:txBody>
      </p:sp>
      <p:pic>
        <p:nvPicPr>
          <p:cNvPr id="1379" name="Google Shape;1379;p41"/>
          <p:cNvPicPr preferRelativeResize="0"/>
          <p:nvPr/>
        </p:nvPicPr>
        <p:blipFill rotWithShape="1">
          <a:blip r:embed="rId3">
            <a:alphaModFix/>
          </a:blip>
          <a:srcRect l="6672" b="2391"/>
          <a:stretch/>
        </p:blipFill>
        <p:spPr>
          <a:xfrm>
            <a:off x="3151150" y="1356975"/>
            <a:ext cx="2555775" cy="2809250"/>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384" name="Google Shape;1384;p42"/>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DFS</a:t>
            </a:r>
            <a:endParaRPr sz="4300"/>
          </a:p>
        </p:txBody>
      </p:sp>
      <p:pic>
        <p:nvPicPr>
          <p:cNvPr id="1385" name="Google Shape;1385;p42"/>
          <p:cNvPicPr preferRelativeResize="0"/>
          <p:nvPr/>
        </p:nvPicPr>
        <p:blipFill rotWithShape="1">
          <a:blip r:embed="rId3">
            <a:alphaModFix/>
          </a:blip>
          <a:srcRect l="11465" t="2023" b="62831"/>
          <a:stretch/>
        </p:blipFill>
        <p:spPr>
          <a:xfrm>
            <a:off x="3229262" y="1365075"/>
            <a:ext cx="2509625" cy="2490574"/>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Google Shape;1390;p43"/>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DFS</a:t>
            </a:r>
            <a:endParaRPr sz="4300"/>
          </a:p>
        </p:txBody>
      </p:sp>
      <p:pic>
        <p:nvPicPr>
          <p:cNvPr id="1391" name="Google Shape;1391;p43"/>
          <p:cNvPicPr preferRelativeResize="0"/>
          <p:nvPr/>
        </p:nvPicPr>
        <p:blipFill rotWithShape="1">
          <a:blip r:embed="rId3">
            <a:alphaModFix/>
          </a:blip>
          <a:srcRect l="8794" t="64249" r="-118" b="135"/>
          <a:stretch/>
        </p:blipFill>
        <p:spPr>
          <a:xfrm>
            <a:off x="3162575" y="1338025"/>
            <a:ext cx="2545675" cy="2481901"/>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
        <p:nvSpPr>
          <p:cNvPr id="1396" name="Google Shape;1396;p44"/>
          <p:cNvSpPr txBox="1">
            <a:spLocks noGrp="1"/>
          </p:cNvSpPr>
          <p:nvPr>
            <p:ph type="ctrTitle"/>
          </p:nvPr>
        </p:nvSpPr>
        <p:spPr>
          <a:xfrm>
            <a:off x="223775" y="165075"/>
            <a:ext cx="8520600" cy="6471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34366"/>
              <a:buNone/>
            </a:pPr>
            <a:r>
              <a:rPr lang="en" sz="4300"/>
              <a:t>DFS</a:t>
            </a:r>
            <a:endParaRPr sz="4300"/>
          </a:p>
        </p:txBody>
      </p:sp>
      <p:pic>
        <p:nvPicPr>
          <p:cNvPr id="1397" name="Google Shape;1397;p44"/>
          <p:cNvPicPr preferRelativeResize="0"/>
          <p:nvPr/>
        </p:nvPicPr>
        <p:blipFill rotWithShape="1">
          <a:blip r:embed="rId3">
            <a:alphaModFix/>
          </a:blip>
          <a:srcRect l="5916" t="5614" r="3057"/>
          <a:stretch/>
        </p:blipFill>
        <p:spPr>
          <a:xfrm>
            <a:off x="3248175" y="1364050"/>
            <a:ext cx="2471800" cy="2510950"/>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45"/>
          <p:cNvSpPr txBox="1">
            <a:spLocks noGrp="1"/>
          </p:cNvSpPr>
          <p:nvPr>
            <p:ph type="ctrTitle"/>
          </p:nvPr>
        </p:nvSpPr>
        <p:spPr>
          <a:xfrm>
            <a:off x="197825" y="1743825"/>
            <a:ext cx="8546400" cy="12534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sz="4300"/>
              <a:t>Tutorial</a:t>
            </a:r>
            <a:endParaRPr sz="43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1a</a:t>
            </a:r>
            <a:endParaRPr/>
          </a:p>
        </p:txBody>
      </p:sp>
      <p:sp>
        <p:nvSpPr>
          <p:cNvPr id="1408" name="Google Shape;1408;p46"/>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Recall that when performing DFS or BFS, we may keep track of a parent pointer</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that indicates the very first time that a node was visited. Explain why these parent edges form a tree (i.e., why there are no cycles).</a:t>
            </a:r>
            <a:endParaRPr sz="1600">
              <a:solidFill>
                <a:schemeClr val="dk1"/>
              </a:solidFill>
            </a:endParaRPr>
          </a:p>
          <a:p>
            <a:pPr marL="0" lvl="0" indent="0" algn="l" rtl="0">
              <a:lnSpc>
                <a:spcPct val="115000"/>
              </a:lnSpc>
              <a:spcBef>
                <a:spcPts val="0"/>
              </a:spcBef>
              <a:spcAft>
                <a:spcPts val="1200"/>
              </a:spcAft>
              <a:buSzPts val="1800"/>
              <a:buNone/>
            </a:pPr>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Google Shape;1413;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1a</a:t>
            </a:r>
            <a:endParaRPr/>
          </a:p>
          <a:p>
            <a:pPr marL="0" lvl="0" indent="0" algn="l" rtl="0">
              <a:lnSpc>
                <a:spcPct val="100000"/>
              </a:lnSpc>
              <a:spcBef>
                <a:spcPts val="0"/>
              </a:spcBef>
              <a:spcAft>
                <a:spcPts val="0"/>
              </a:spcAft>
              <a:buSzPct val="111111"/>
              <a:buNone/>
            </a:pPr>
            <a:endParaRPr/>
          </a:p>
        </p:txBody>
      </p:sp>
      <p:sp>
        <p:nvSpPr>
          <p:cNvPr id="1414" name="Google Shape;1414;p47"/>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SzPts val="1800"/>
              <a:buNone/>
            </a:pPr>
            <a:r>
              <a:rPr lang="en" sz="1600">
                <a:solidFill>
                  <a:schemeClr val="dk1"/>
                </a:solidFill>
              </a:rPr>
              <a:t>Recall that when performing DFS or BFS, we may keep track of a parent pointer that indicates the very first time that a node was visited. Explain why these parent edges form a tree (i.e., why there are no cycles).</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Node and edge is only added when the node is visited for the first time</a:t>
            </a:r>
            <a:endParaRPr sz="1600">
              <a:solidFill>
                <a:schemeClr val="dk1"/>
              </a:solidFill>
            </a:endParaRPr>
          </a:p>
          <a:p>
            <a:pPr marL="45720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A total of </a:t>
            </a:r>
            <a:r>
              <a:rPr lang="en" sz="1600" i="1">
                <a:solidFill>
                  <a:schemeClr val="dk1"/>
                </a:solidFill>
              </a:rPr>
              <a:t>n</a:t>
            </a:r>
            <a:r>
              <a:rPr lang="en" sz="1600">
                <a:solidFill>
                  <a:schemeClr val="dk1"/>
                </a:solidFill>
              </a:rPr>
              <a:t> new nodes will be discovered starting from source node</a:t>
            </a:r>
            <a:endParaRPr sz="1600">
              <a:solidFill>
                <a:schemeClr val="dk1"/>
              </a:solidFill>
            </a:endParaRPr>
          </a:p>
          <a:p>
            <a:pPr marL="45720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Because each node discovered can only have 1 parent pointer, you will get n-1 parent pointers</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Therefore as you have n nodes and n-1 edges, it is a tree </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Known as BFS/DFS-spanning tree.</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4">
                                            <p:txEl>
                                              <p:pRg st="0" end="0"/>
                                            </p:txEl>
                                          </p:spTgt>
                                        </p:tgtEl>
                                        <p:attrNameLst>
                                          <p:attrName>style.visibility</p:attrName>
                                        </p:attrNameLst>
                                      </p:cBhvr>
                                      <p:to>
                                        <p:strVal val="visible"/>
                                      </p:to>
                                    </p:set>
                                    <p:animEffect transition="in" filter="fade">
                                      <p:cBhvr>
                                        <p:cTn id="7" dur="1000"/>
                                        <p:tgtEl>
                                          <p:spTgt spid="1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4">
                                            <p:txEl>
                                              <p:pRg st="1" end="1"/>
                                            </p:txEl>
                                          </p:spTgt>
                                        </p:tgtEl>
                                        <p:attrNameLst>
                                          <p:attrName>style.visibility</p:attrName>
                                        </p:attrNameLst>
                                      </p:cBhvr>
                                      <p:to>
                                        <p:strVal val="visible"/>
                                      </p:to>
                                    </p:set>
                                    <p:animEffect transition="in" filter="fade">
                                      <p:cBhvr>
                                        <p:cTn id="12" dur="1000"/>
                                        <p:tgtEl>
                                          <p:spTgt spid="1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4">
                                            <p:txEl>
                                              <p:pRg st="2" end="2"/>
                                            </p:txEl>
                                          </p:spTgt>
                                        </p:tgtEl>
                                        <p:attrNameLst>
                                          <p:attrName>style.visibility</p:attrName>
                                        </p:attrNameLst>
                                      </p:cBhvr>
                                      <p:to>
                                        <p:strVal val="visible"/>
                                      </p:to>
                                    </p:set>
                                    <p:animEffect transition="in" filter="fade">
                                      <p:cBhvr>
                                        <p:cTn id="17" dur="1000"/>
                                        <p:tgtEl>
                                          <p:spTgt spid="1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4">
                                            <p:txEl>
                                              <p:pRg st="3" end="3"/>
                                            </p:txEl>
                                          </p:spTgt>
                                        </p:tgtEl>
                                        <p:attrNameLst>
                                          <p:attrName>style.visibility</p:attrName>
                                        </p:attrNameLst>
                                      </p:cBhvr>
                                      <p:to>
                                        <p:strVal val="visible"/>
                                      </p:to>
                                    </p:set>
                                    <p:animEffect transition="in" filter="fade">
                                      <p:cBhvr>
                                        <p:cTn id="22" dur="1000"/>
                                        <p:tgtEl>
                                          <p:spTgt spid="14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4">
                                            <p:txEl>
                                              <p:pRg st="4" end="4"/>
                                            </p:txEl>
                                          </p:spTgt>
                                        </p:tgtEl>
                                        <p:attrNameLst>
                                          <p:attrName>style.visibility</p:attrName>
                                        </p:attrNameLst>
                                      </p:cBhvr>
                                      <p:to>
                                        <p:strVal val="visible"/>
                                      </p:to>
                                    </p:set>
                                    <p:animEffect transition="in" filter="fade">
                                      <p:cBhvr>
                                        <p:cTn id="27" dur="1000"/>
                                        <p:tgtEl>
                                          <p:spTgt spid="14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4">
                                            <p:txEl>
                                              <p:pRg st="5" end="5"/>
                                            </p:txEl>
                                          </p:spTgt>
                                        </p:tgtEl>
                                        <p:attrNameLst>
                                          <p:attrName>style.visibility</p:attrName>
                                        </p:attrNameLst>
                                      </p:cBhvr>
                                      <p:to>
                                        <p:strVal val="visible"/>
                                      </p:to>
                                    </p:set>
                                    <p:animEffect transition="in" filter="fade">
                                      <p:cBhvr>
                                        <p:cTn id="32" dur="1000"/>
                                        <p:tgtEl>
                                          <p:spTgt spid="14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4">
                                            <p:txEl>
                                              <p:pRg st="6" end="6"/>
                                            </p:txEl>
                                          </p:spTgt>
                                        </p:tgtEl>
                                        <p:attrNameLst>
                                          <p:attrName>style.visibility</p:attrName>
                                        </p:attrNameLst>
                                      </p:cBhvr>
                                      <p:to>
                                        <p:strVal val="visible"/>
                                      </p:to>
                                    </p:set>
                                    <p:animEffect transition="in" filter="fade">
                                      <p:cBhvr>
                                        <p:cTn id="37" dur="1000"/>
                                        <p:tgtEl>
                                          <p:spTgt spid="14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4">
                                            <p:txEl>
                                              <p:pRg st="7" end="7"/>
                                            </p:txEl>
                                          </p:spTgt>
                                        </p:tgtEl>
                                        <p:attrNameLst>
                                          <p:attrName>style.visibility</p:attrName>
                                        </p:attrNameLst>
                                      </p:cBhvr>
                                      <p:to>
                                        <p:strVal val="visible"/>
                                      </p:to>
                                    </p:set>
                                    <p:animEffect transition="in" filter="fade">
                                      <p:cBhvr>
                                        <p:cTn id="42" dur="1000"/>
                                        <p:tgtEl>
                                          <p:spTgt spid="14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4">
                                            <p:txEl>
                                              <p:pRg st="8" end="8"/>
                                            </p:txEl>
                                          </p:spTgt>
                                        </p:tgtEl>
                                        <p:attrNameLst>
                                          <p:attrName>style.visibility</p:attrName>
                                        </p:attrNameLst>
                                      </p:cBhvr>
                                      <p:to>
                                        <p:strVal val="visible"/>
                                      </p:to>
                                    </p:set>
                                    <p:animEffect transition="in" filter="fade">
                                      <p:cBhvr>
                                        <p:cTn id="47" dur="1000"/>
                                        <p:tgtEl>
                                          <p:spTgt spid="14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14">
                                            <p:txEl>
                                              <p:pRg st="9" end="9"/>
                                            </p:txEl>
                                          </p:spTgt>
                                        </p:tgtEl>
                                        <p:attrNameLst>
                                          <p:attrName>style.visibility</p:attrName>
                                        </p:attrNameLst>
                                      </p:cBhvr>
                                      <p:to>
                                        <p:strVal val="visible"/>
                                      </p:to>
                                    </p:set>
                                    <p:animEffect transition="in" filter="fade">
                                      <p:cBhvr>
                                        <p:cTn id="52" dur="1000"/>
                                        <p:tgtEl>
                                          <p:spTgt spid="141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14">
                                            <p:txEl>
                                              <p:pRg st="10" end="10"/>
                                            </p:txEl>
                                          </p:spTgt>
                                        </p:tgtEl>
                                        <p:attrNameLst>
                                          <p:attrName>style.visibility</p:attrName>
                                        </p:attrNameLst>
                                      </p:cBhvr>
                                      <p:to>
                                        <p:strVal val="visible"/>
                                      </p:to>
                                    </p:set>
                                    <p:animEffect transition="in" filter="fade">
                                      <p:cBhvr>
                                        <p:cTn id="57" dur="1000"/>
                                        <p:tgtEl>
                                          <p:spTgt spid="14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1b</a:t>
            </a:r>
            <a:endParaRPr/>
          </a:p>
        </p:txBody>
      </p:sp>
      <p:sp>
        <p:nvSpPr>
          <p:cNvPr id="1420" name="Google Shape;1420;p48"/>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How does DFS or BFS on a tree relate to DFS or BFS on a graph? Are they the same algorithm?</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Trees are a type of graph. BFS/DFS for graphs are generalized version and will work for trees.</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Google Shape;1425;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1b</a:t>
            </a:r>
            <a:endParaRPr/>
          </a:p>
        </p:txBody>
      </p:sp>
      <p:sp>
        <p:nvSpPr>
          <p:cNvPr id="1426" name="Google Shape;1426;p49"/>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How does DFS or BFS on a tree relate to DFS or BFS on a graph? Are they the same algorithm?</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Trees are a type of graph. BFS/DFS for graphs are generalized version and will work for trees.</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For the tree version of BFS/DFS, we did not keep track of visited nodes, why? </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Graph Representation</a:t>
            </a:r>
            <a:endParaRPr/>
          </a:p>
        </p:txBody>
      </p:sp>
      <p:sp>
        <p:nvSpPr>
          <p:cNvPr id="84" name="Google Shape;84;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What is a Graph?</a:t>
            </a:r>
            <a:endParaRPr/>
          </a:p>
          <a:p>
            <a:pPr marL="457200" lvl="0" indent="-342900" algn="l" rtl="0">
              <a:lnSpc>
                <a:spcPct val="115000"/>
              </a:lnSpc>
              <a:spcBef>
                <a:spcPts val="0"/>
              </a:spcBef>
              <a:spcAft>
                <a:spcPts val="0"/>
              </a:spcAft>
              <a:buSzPts val="1800"/>
              <a:buChar char="●"/>
            </a:pPr>
            <a:r>
              <a:rPr lang="en"/>
              <a:t>Graph consists of:</a:t>
            </a:r>
            <a:endParaRPr/>
          </a:p>
          <a:p>
            <a:pPr marL="914400" lvl="1" indent="-317500" algn="l" rtl="0">
              <a:lnSpc>
                <a:spcPct val="115000"/>
              </a:lnSpc>
              <a:spcBef>
                <a:spcPts val="0"/>
              </a:spcBef>
              <a:spcAft>
                <a:spcPts val="0"/>
              </a:spcAft>
              <a:buSzPts val="1400"/>
              <a:buChar char="○"/>
            </a:pPr>
            <a:r>
              <a:rPr lang="en" i="1">
                <a:latin typeface="Roboto"/>
                <a:ea typeface="Roboto"/>
                <a:cs typeface="Roboto"/>
                <a:sym typeface="Roboto"/>
              </a:rPr>
              <a:t>V</a:t>
            </a:r>
            <a:r>
              <a:rPr lang="en"/>
              <a:t>, a set of nodes/vertices</a:t>
            </a:r>
            <a:endParaRPr/>
          </a:p>
          <a:p>
            <a:pPr marL="914400" lvl="1" indent="-317500" algn="l" rtl="0">
              <a:lnSpc>
                <a:spcPct val="115000"/>
              </a:lnSpc>
              <a:spcBef>
                <a:spcPts val="0"/>
              </a:spcBef>
              <a:spcAft>
                <a:spcPts val="0"/>
              </a:spcAft>
              <a:buSzPts val="1400"/>
              <a:buChar char="○"/>
            </a:pPr>
            <a:r>
              <a:rPr lang="en" i="1">
                <a:latin typeface="Roboto"/>
                <a:ea typeface="Roboto"/>
                <a:cs typeface="Roboto"/>
                <a:sym typeface="Roboto"/>
              </a:rPr>
              <a:t>E</a:t>
            </a:r>
            <a:r>
              <a:rPr lang="en"/>
              <a:t>, a set of edges </a:t>
            </a:r>
            <a:endParaRPr/>
          </a:p>
          <a:p>
            <a:pPr marL="457200" lvl="0" indent="0" algn="l" rtl="0">
              <a:lnSpc>
                <a:spcPct val="115000"/>
              </a:lnSpc>
              <a:spcBef>
                <a:spcPts val="1200"/>
              </a:spcBef>
              <a:spcAft>
                <a:spcPts val="1200"/>
              </a:spcAft>
              <a:buSzPts val="1800"/>
              <a:buNone/>
            </a:pP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1b</a:t>
            </a:r>
            <a:endParaRPr/>
          </a:p>
        </p:txBody>
      </p:sp>
      <p:sp>
        <p:nvSpPr>
          <p:cNvPr id="1432" name="Google Shape;1432;p50"/>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How does DFS or BFS on a tree relate to DFS or BFS on a graph? Are they the same algorithm?</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Trees are a type of graph. BFS/DFS for graphs are generalized version and will work for trees.</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For the tree version of BFS/DFS, we did not keep track of visited nodes, why?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Trees are guaranteed to not have a cycle! No need to keep track of visited since its impossible to visit a node twice. (edges are directed and do not form cycles)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Tree version of BFS/DFS </a:t>
            </a:r>
            <a:r>
              <a:rPr lang="en" sz="1600" b="1">
                <a:solidFill>
                  <a:schemeClr val="dk1"/>
                </a:solidFill>
              </a:rPr>
              <a:t>cannot </a:t>
            </a:r>
            <a:r>
              <a:rPr lang="en" sz="1600">
                <a:solidFill>
                  <a:schemeClr val="dk1"/>
                </a:solidFill>
              </a:rPr>
              <a:t>be generalized for all graphs!</a:t>
            </a:r>
            <a:endParaRPr sz="1600">
              <a:solidFill>
                <a:schemeClr val="dk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Google Shape;1437;p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1b</a:t>
            </a:r>
            <a:endParaRPr/>
          </a:p>
        </p:txBody>
      </p:sp>
      <p:sp>
        <p:nvSpPr>
          <p:cNvPr id="1438" name="Google Shape;1438;p51"/>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What happens if you run DFS/BFS on a tree but do not start at the root?</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1b</a:t>
            </a:r>
            <a:endParaRPr/>
          </a:p>
        </p:txBody>
      </p:sp>
      <p:sp>
        <p:nvSpPr>
          <p:cNvPr id="1444" name="Google Shape;1444;p52"/>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What happens if you run DFS/BFS on a tree but do not start at the root?</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Works just as normal!</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BFS/DFS on the non-root node X will generate a new tree rooted at X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Recall BFS/DFS spanning tree from Problem 1a</a:t>
            </a:r>
            <a:endParaRPr sz="1600">
              <a:solidFill>
                <a:schemeClr val="dk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2</a:t>
            </a:r>
            <a:endParaRPr/>
          </a:p>
        </p:txBody>
      </p:sp>
      <p:sp>
        <p:nvSpPr>
          <p:cNvPr id="1450" name="Google Shape;1450;p53"/>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Given an </a:t>
            </a:r>
            <a:r>
              <a:rPr lang="en" sz="1600" b="1">
                <a:solidFill>
                  <a:schemeClr val="dk1"/>
                </a:solidFill>
              </a:rPr>
              <a:t>undirected</a:t>
            </a:r>
            <a:r>
              <a:rPr lang="en" sz="1600">
                <a:solidFill>
                  <a:schemeClr val="dk1"/>
                </a:solidFill>
              </a:rPr>
              <a:t> graph G = (V;E) as an </a:t>
            </a:r>
            <a:r>
              <a:rPr lang="en" sz="1600" b="1">
                <a:solidFill>
                  <a:schemeClr val="dk1"/>
                </a:solidFill>
              </a:rPr>
              <a:t>adjacency list</a:t>
            </a:r>
            <a:r>
              <a:rPr lang="en" sz="1600">
                <a:solidFill>
                  <a:schemeClr val="dk1"/>
                </a:solidFill>
              </a:rPr>
              <a:t>, give an algorithm to: (i) determine if the graph is connected; (ii) return the number of connected components (CC) in the graph.</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2</a:t>
            </a:r>
            <a:endParaRPr/>
          </a:p>
        </p:txBody>
      </p:sp>
      <p:sp>
        <p:nvSpPr>
          <p:cNvPr id="1456" name="Google Shape;1456;p54"/>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Given an </a:t>
            </a:r>
            <a:r>
              <a:rPr lang="en" sz="1600" b="1">
                <a:solidFill>
                  <a:schemeClr val="dk1"/>
                </a:solidFill>
              </a:rPr>
              <a:t>undirected</a:t>
            </a:r>
            <a:r>
              <a:rPr lang="en" sz="1600">
                <a:solidFill>
                  <a:schemeClr val="dk1"/>
                </a:solidFill>
              </a:rPr>
              <a:t> graph G = (V;E) as an </a:t>
            </a:r>
            <a:r>
              <a:rPr lang="en" sz="1600" b="1">
                <a:solidFill>
                  <a:schemeClr val="dk1"/>
                </a:solidFill>
              </a:rPr>
              <a:t>adjacency list</a:t>
            </a:r>
            <a:r>
              <a:rPr lang="en" sz="1600">
                <a:solidFill>
                  <a:schemeClr val="dk1"/>
                </a:solidFill>
              </a:rPr>
              <a:t>, give an algorithm to: (i) determine if the graph is connected; (ii) return the number of connected components (CC) in the graph.</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 To check if graph is connected, pick any node and perform BFS/DFS, resulting tree must contain all nodes → every node is reachable from starting node</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60"/>
        <p:cNvGrpSpPr/>
        <p:nvPr/>
      </p:nvGrpSpPr>
      <p:grpSpPr>
        <a:xfrm>
          <a:off x="0" y="0"/>
          <a:ext cx="0" cy="0"/>
          <a:chOff x="0" y="0"/>
          <a:chExt cx="0" cy="0"/>
        </a:xfrm>
      </p:grpSpPr>
      <p:sp>
        <p:nvSpPr>
          <p:cNvPr id="1461" name="Google Shape;1461;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2</a:t>
            </a:r>
            <a:endParaRPr/>
          </a:p>
        </p:txBody>
      </p:sp>
      <p:sp>
        <p:nvSpPr>
          <p:cNvPr id="1462" name="Google Shape;1462;p55"/>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Given an </a:t>
            </a:r>
            <a:r>
              <a:rPr lang="en" sz="1600" b="1">
                <a:solidFill>
                  <a:schemeClr val="dk1"/>
                </a:solidFill>
              </a:rPr>
              <a:t>undirected</a:t>
            </a:r>
            <a:r>
              <a:rPr lang="en" sz="1600">
                <a:solidFill>
                  <a:schemeClr val="dk1"/>
                </a:solidFill>
              </a:rPr>
              <a:t> graph G = (V;E) as an </a:t>
            </a:r>
            <a:r>
              <a:rPr lang="en" sz="1600" b="1">
                <a:solidFill>
                  <a:schemeClr val="dk1"/>
                </a:solidFill>
              </a:rPr>
              <a:t>adjacency list</a:t>
            </a:r>
            <a:r>
              <a:rPr lang="en" sz="1600">
                <a:solidFill>
                  <a:schemeClr val="dk1"/>
                </a:solidFill>
              </a:rPr>
              <a:t>, give an algorithm to: (i) determine if the graph is connected; (ii) return the number of connected components (CC) in the graph.</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 To check if graph is connected, pick any node and perform BFS/DFS, resulting tree must contain all nodes → every node is reachable from starting node</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ii) If graph is connected → return 1</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5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2</a:t>
            </a:r>
            <a:endParaRPr/>
          </a:p>
        </p:txBody>
      </p:sp>
      <p:sp>
        <p:nvSpPr>
          <p:cNvPr id="1468" name="Google Shape;1468;p56"/>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Given an </a:t>
            </a:r>
            <a:r>
              <a:rPr lang="en" sz="1600" b="1">
                <a:solidFill>
                  <a:schemeClr val="dk1"/>
                </a:solidFill>
              </a:rPr>
              <a:t>undirected</a:t>
            </a:r>
            <a:r>
              <a:rPr lang="en" sz="1600">
                <a:solidFill>
                  <a:schemeClr val="dk1"/>
                </a:solidFill>
              </a:rPr>
              <a:t> graph G = (V;E) as an </a:t>
            </a:r>
            <a:r>
              <a:rPr lang="en" sz="1600" b="1">
                <a:solidFill>
                  <a:schemeClr val="dk1"/>
                </a:solidFill>
              </a:rPr>
              <a:t>adjacency list</a:t>
            </a:r>
            <a:r>
              <a:rPr lang="en" sz="1600">
                <a:solidFill>
                  <a:schemeClr val="dk1"/>
                </a:solidFill>
              </a:rPr>
              <a:t>, give an algorithm to: (i) determine if the graph is connected; (ii) return the number of connected components (CC) in the graph.</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 To check if graph is connected, pick any node and perform BFS/DFS, resulting tree must contain all nodes → every node is reachable from starting node</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ii) If graph is connected → return 1</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    If graph is not connected → run  BFS/DFS on next unvisited nodes and “explore” the next connected components, return total number of BFS/DFS performed.</a:t>
            </a:r>
            <a:endParaRPr sz="1600">
              <a:solidFill>
                <a:schemeClr val="dk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sp>
        <p:nvSpPr>
          <p:cNvPr id="1473" name="Google Shape;1473;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3</a:t>
            </a:r>
            <a:endParaRPr/>
          </a:p>
        </p:txBody>
      </p:sp>
      <p:sp>
        <p:nvSpPr>
          <p:cNvPr id="1474" name="Google Shape;1474;p57"/>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Given a connected graph with </a:t>
            </a:r>
            <a:r>
              <a:rPr lang="en" sz="1600" i="1">
                <a:solidFill>
                  <a:schemeClr val="dk1"/>
                </a:solidFill>
              </a:rPr>
              <a:t>n</a:t>
            </a:r>
            <a:r>
              <a:rPr lang="en" sz="1600">
                <a:solidFill>
                  <a:schemeClr val="dk1"/>
                </a:solidFill>
              </a:rPr>
              <a:t> nodes and </a:t>
            </a:r>
            <a:r>
              <a:rPr lang="en" sz="1600" i="1">
                <a:solidFill>
                  <a:schemeClr val="dk1"/>
                </a:solidFill>
              </a:rPr>
              <a:t>m</a:t>
            </a:r>
            <a:r>
              <a:rPr lang="en" sz="1600">
                <a:solidFill>
                  <a:schemeClr val="dk1"/>
                </a:solidFill>
              </a:rPr>
              <a:t> edges as an adjacency list. (You</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are given </a:t>
            </a:r>
            <a:r>
              <a:rPr lang="en" sz="1600" i="1">
                <a:solidFill>
                  <a:schemeClr val="dk1"/>
                </a:solidFill>
              </a:rPr>
              <a:t>n</a:t>
            </a:r>
            <a:r>
              <a:rPr lang="en" sz="1600">
                <a:solidFill>
                  <a:schemeClr val="dk1"/>
                </a:solidFill>
              </a:rPr>
              <a:t> but not </a:t>
            </a:r>
            <a:r>
              <a:rPr lang="en" sz="1600" i="1">
                <a:solidFill>
                  <a:schemeClr val="dk1"/>
                </a:solidFill>
              </a:rPr>
              <a:t>m</a:t>
            </a:r>
            <a:r>
              <a:rPr lang="en" sz="1600">
                <a:solidFill>
                  <a:schemeClr val="dk1"/>
                </a:solidFill>
              </a:rPr>
              <a:t>; assume each adjacency list is given as a linked list, so you do not have access to its size.)</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Give an algorithm to determine whether or not this graph is a tree. Your algorithm should run in </a:t>
            </a:r>
            <a:r>
              <a:rPr lang="en" sz="1600" b="1">
                <a:solidFill>
                  <a:schemeClr val="dk1"/>
                </a:solidFill>
              </a:rPr>
              <a:t>O(n)</a:t>
            </a:r>
            <a:r>
              <a:rPr lang="en" sz="1600">
                <a:solidFill>
                  <a:schemeClr val="dk1"/>
                </a:solidFill>
              </a:rPr>
              <a:t>; particularly, it should be independent of </a:t>
            </a:r>
            <a:r>
              <a:rPr lang="en" sz="1600" i="1">
                <a:solidFill>
                  <a:schemeClr val="dk1"/>
                </a:solidFill>
              </a:rPr>
              <a:t>m</a:t>
            </a:r>
            <a:r>
              <a:rPr lang="en" sz="1600">
                <a:solidFill>
                  <a:schemeClr val="dk1"/>
                </a:solidFill>
              </a:rPr>
              <a:t>. Assume O(n + m) is too slow.</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What guarantees a cycle in a graph of </a:t>
            </a:r>
            <a:r>
              <a:rPr lang="en" sz="1600" i="1">
                <a:solidFill>
                  <a:schemeClr val="dk1"/>
                </a:solidFill>
              </a:rPr>
              <a:t>n </a:t>
            </a:r>
            <a:r>
              <a:rPr lang="en" sz="1600">
                <a:solidFill>
                  <a:schemeClr val="dk1"/>
                </a:solidFill>
              </a:rPr>
              <a:t>nodes?</a:t>
            </a:r>
            <a:endParaRPr sz="1600">
              <a:solidFill>
                <a:schemeClr val="dk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sp>
        <p:nvSpPr>
          <p:cNvPr id="1479" name="Google Shape;1479;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3</a:t>
            </a:r>
            <a:endParaRPr/>
          </a:p>
        </p:txBody>
      </p:sp>
      <p:sp>
        <p:nvSpPr>
          <p:cNvPr id="1480" name="Google Shape;1480;p58"/>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Given a connected graph with </a:t>
            </a:r>
            <a:r>
              <a:rPr lang="en" sz="1600" i="1">
                <a:solidFill>
                  <a:schemeClr val="dk1"/>
                </a:solidFill>
              </a:rPr>
              <a:t>n</a:t>
            </a:r>
            <a:r>
              <a:rPr lang="en" sz="1600">
                <a:solidFill>
                  <a:schemeClr val="dk1"/>
                </a:solidFill>
              </a:rPr>
              <a:t> nodes and </a:t>
            </a:r>
            <a:r>
              <a:rPr lang="en" sz="1600" i="1">
                <a:solidFill>
                  <a:schemeClr val="dk1"/>
                </a:solidFill>
              </a:rPr>
              <a:t>m</a:t>
            </a:r>
            <a:r>
              <a:rPr lang="en" sz="1600">
                <a:solidFill>
                  <a:schemeClr val="dk1"/>
                </a:solidFill>
              </a:rPr>
              <a:t> edges as an adjacency list. (You</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are given </a:t>
            </a:r>
            <a:r>
              <a:rPr lang="en" sz="1600" i="1">
                <a:solidFill>
                  <a:schemeClr val="dk1"/>
                </a:solidFill>
              </a:rPr>
              <a:t>n</a:t>
            </a:r>
            <a:r>
              <a:rPr lang="en" sz="1600">
                <a:solidFill>
                  <a:schemeClr val="dk1"/>
                </a:solidFill>
              </a:rPr>
              <a:t> but not </a:t>
            </a:r>
            <a:r>
              <a:rPr lang="en" sz="1600" i="1">
                <a:solidFill>
                  <a:schemeClr val="dk1"/>
                </a:solidFill>
              </a:rPr>
              <a:t>m</a:t>
            </a:r>
            <a:r>
              <a:rPr lang="en" sz="1600">
                <a:solidFill>
                  <a:schemeClr val="dk1"/>
                </a:solidFill>
              </a:rPr>
              <a:t>; assume each adjacency list is given as a linked list, so you do not have access to its size.)</a:t>
            </a: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Give an algorithm to determine whether or not this graph is a tree. Your algorithm should run in </a:t>
            </a:r>
            <a:r>
              <a:rPr lang="en" sz="1600" b="1">
                <a:solidFill>
                  <a:schemeClr val="dk1"/>
                </a:solidFill>
              </a:rPr>
              <a:t>O(n)</a:t>
            </a:r>
            <a:r>
              <a:rPr lang="en" sz="1600">
                <a:solidFill>
                  <a:schemeClr val="dk1"/>
                </a:solidFill>
              </a:rPr>
              <a:t>; particularly, it should be independent of </a:t>
            </a:r>
            <a:r>
              <a:rPr lang="en" sz="1600" i="1">
                <a:solidFill>
                  <a:schemeClr val="dk1"/>
                </a:solidFill>
              </a:rPr>
              <a:t>m</a:t>
            </a:r>
            <a:r>
              <a:rPr lang="en" sz="1600">
                <a:solidFill>
                  <a:schemeClr val="dk1"/>
                </a:solidFill>
              </a:rPr>
              <a:t>. Assume O(n + m) is too slow.</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What guarantees a cycle in a graph of </a:t>
            </a:r>
            <a:r>
              <a:rPr lang="en" sz="1600" i="1">
                <a:solidFill>
                  <a:schemeClr val="dk1"/>
                </a:solidFill>
              </a:rPr>
              <a:t>n </a:t>
            </a:r>
            <a:r>
              <a:rPr lang="en" sz="1600">
                <a:solidFill>
                  <a:schemeClr val="dk1"/>
                </a:solidFill>
              </a:rPr>
              <a:t>nodes?</a:t>
            </a:r>
            <a:endParaRPr sz="1600">
              <a:solidFill>
                <a:schemeClr val="dk1"/>
              </a:solidFill>
            </a:endParaRPr>
          </a:p>
          <a:p>
            <a:pPr marL="914400" lvl="1" indent="-330200" algn="l" rtl="0">
              <a:lnSpc>
                <a:spcPct val="115000"/>
              </a:lnSpc>
              <a:spcBef>
                <a:spcPts val="0"/>
              </a:spcBef>
              <a:spcAft>
                <a:spcPts val="0"/>
              </a:spcAft>
              <a:buClr>
                <a:schemeClr val="dk1"/>
              </a:buClr>
              <a:buSzPts val="1600"/>
              <a:buChar char="-"/>
            </a:pPr>
            <a:r>
              <a:rPr lang="en" sz="1600">
                <a:solidFill>
                  <a:schemeClr val="dk1"/>
                </a:solidFill>
              </a:rPr>
              <a:t>Any connected, undirected graph containing </a:t>
            </a:r>
            <a:r>
              <a:rPr lang="en" sz="1600" i="1">
                <a:solidFill>
                  <a:schemeClr val="dk1"/>
                </a:solidFill>
              </a:rPr>
              <a:t>n</a:t>
            </a:r>
            <a:r>
              <a:rPr lang="en" sz="1600">
                <a:solidFill>
                  <a:schemeClr val="dk1"/>
                </a:solidFill>
              </a:rPr>
              <a:t> nodes and </a:t>
            </a:r>
            <a:r>
              <a:rPr lang="en" sz="1600" i="1">
                <a:solidFill>
                  <a:schemeClr val="dk1"/>
                </a:solidFill>
              </a:rPr>
              <a:t>&gt; n - 1</a:t>
            </a:r>
            <a:r>
              <a:rPr lang="en" sz="1600">
                <a:solidFill>
                  <a:schemeClr val="dk1"/>
                </a:solidFill>
              </a:rPr>
              <a:t> edges has a cycle!</a:t>
            </a:r>
            <a:endParaRPr sz="1600">
              <a:solidFill>
                <a:schemeClr val="dk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5" name="Google Shape;1485;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3</a:t>
            </a:r>
            <a:endParaRPr/>
          </a:p>
        </p:txBody>
      </p:sp>
      <p:sp>
        <p:nvSpPr>
          <p:cNvPr id="1486" name="Google Shape;1486;p59"/>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Solution: </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Count number of edges in graph, if number of edges &gt; n - 1, we can stop and conclude that the graph has a cycle! Early termination guarantees O(n)</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How does it apply for adjacency list?</a:t>
            </a:r>
            <a:endParaRPr sz="1600">
              <a:solidFill>
                <a:schemeClr val="dk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Graph Representation</a:t>
            </a:r>
            <a:endParaRPr/>
          </a:p>
        </p:txBody>
      </p:sp>
      <p:sp>
        <p:nvSpPr>
          <p:cNvPr id="90" name="Google Shape;90;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What is a Graph?</a:t>
            </a:r>
            <a:endParaRPr/>
          </a:p>
          <a:p>
            <a:pPr marL="457200" lvl="0" indent="-342900" algn="l" rtl="0">
              <a:lnSpc>
                <a:spcPct val="115000"/>
              </a:lnSpc>
              <a:spcBef>
                <a:spcPts val="0"/>
              </a:spcBef>
              <a:spcAft>
                <a:spcPts val="0"/>
              </a:spcAft>
              <a:buSzPts val="1800"/>
              <a:buChar char="●"/>
            </a:pPr>
            <a:r>
              <a:rPr lang="en"/>
              <a:t>Graph consists of:</a:t>
            </a:r>
            <a:endParaRPr/>
          </a:p>
          <a:p>
            <a:pPr marL="914400" lvl="1" indent="-317500" algn="l" rtl="0">
              <a:lnSpc>
                <a:spcPct val="115000"/>
              </a:lnSpc>
              <a:spcBef>
                <a:spcPts val="0"/>
              </a:spcBef>
              <a:spcAft>
                <a:spcPts val="0"/>
              </a:spcAft>
              <a:buSzPts val="1400"/>
              <a:buChar char="○"/>
            </a:pPr>
            <a:r>
              <a:rPr lang="en" i="1">
                <a:latin typeface="Roboto"/>
                <a:ea typeface="Roboto"/>
                <a:cs typeface="Roboto"/>
                <a:sym typeface="Roboto"/>
              </a:rPr>
              <a:t>V</a:t>
            </a:r>
            <a:r>
              <a:rPr lang="en"/>
              <a:t>, a set of nodes/vertices</a:t>
            </a:r>
            <a:endParaRPr/>
          </a:p>
          <a:p>
            <a:pPr marL="914400" lvl="1" indent="-317500" algn="l" rtl="0">
              <a:lnSpc>
                <a:spcPct val="115000"/>
              </a:lnSpc>
              <a:spcBef>
                <a:spcPts val="0"/>
              </a:spcBef>
              <a:spcAft>
                <a:spcPts val="0"/>
              </a:spcAft>
              <a:buSzPts val="1400"/>
              <a:buChar char="○"/>
            </a:pPr>
            <a:r>
              <a:rPr lang="en" i="1">
                <a:latin typeface="Roboto"/>
                <a:ea typeface="Roboto"/>
                <a:cs typeface="Roboto"/>
                <a:sym typeface="Roboto"/>
              </a:rPr>
              <a:t>E</a:t>
            </a:r>
            <a:r>
              <a:rPr lang="en"/>
              <a:t>, a set of edges </a:t>
            </a:r>
            <a:endParaRPr/>
          </a:p>
          <a:p>
            <a:pPr marL="457200" lvl="0" indent="-342900" algn="l" rtl="0">
              <a:lnSpc>
                <a:spcPct val="115000"/>
              </a:lnSpc>
              <a:spcBef>
                <a:spcPts val="0"/>
              </a:spcBef>
              <a:spcAft>
                <a:spcPts val="0"/>
              </a:spcAft>
              <a:buSzPts val="1800"/>
              <a:buChar char="●"/>
            </a:pPr>
            <a:r>
              <a:rPr lang="en"/>
              <a:t>How do you represent Graphs in a program?</a:t>
            </a:r>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3</a:t>
            </a:r>
            <a:endParaRPr/>
          </a:p>
        </p:txBody>
      </p:sp>
      <p:sp>
        <p:nvSpPr>
          <p:cNvPr id="1492" name="Google Shape;1492;p60"/>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Solution: </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Count number of edges in graph, if number of edges &gt; n - 1, we can stop and conclude that the graph has a cycle! Early termination guarantees O(n)</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How does it apply for adjacency list?</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Each edge is represented twice in an adjacency list, therefore we need to count edges until &gt; 2n - 2 before stopping and concluding presence of cycle</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3</a:t>
            </a:r>
            <a:endParaRPr/>
          </a:p>
        </p:txBody>
      </p:sp>
      <p:sp>
        <p:nvSpPr>
          <p:cNvPr id="1498" name="Google Shape;1498;p61"/>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Solution: </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Count number of edges in graph, if number of edges &gt; n - 1, we can stop and conclude that the graph has a cycle! Early termination guarantees O(n)</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How does it apply for adjacency list?</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Each edge is represented twice in an adjacency list, therefore we need to count edges until &gt; 2n - 2 before stopping and concluding presence of cycle</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Otherwise, we are given the graph is connected, and verified it has n - 1 actual edges </a:t>
            </a:r>
            <a:endParaRPr sz="1600">
              <a:solidFill>
                <a:schemeClr val="dk1"/>
              </a:solidFill>
            </a:endParaRPr>
          </a:p>
          <a:p>
            <a:pPr marL="0" lvl="0" indent="457200" algn="l" rtl="0">
              <a:lnSpc>
                <a:spcPct val="115000"/>
              </a:lnSpc>
              <a:spcBef>
                <a:spcPts val="0"/>
              </a:spcBef>
              <a:spcAft>
                <a:spcPts val="0"/>
              </a:spcAft>
              <a:buSzPts val="1800"/>
              <a:buNone/>
            </a:pPr>
            <a:r>
              <a:rPr lang="en" sz="1600">
                <a:solidFill>
                  <a:schemeClr val="dk1"/>
                </a:solidFill>
              </a:rPr>
              <a:t>→ Graph must be a tree</a:t>
            </a:r>
            <a:endParaRPr sz="1600">
              <a:solidFill>
                <a:schemeClr val="dk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3</a:t>
            </a:r>
            <a:endParaRPr/>
          </a:p>
        </p:txBody>
      </p:sp>
      <p:sp>
        <p:nvSpPr>
          <p:cNvPr id="1504" name="Google Shape;1504;p62"/>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Bonus: What if the graph given is not guaranteed to be connected?</a:t>
            </a:r>
            <a:endParaRPr sz="1600">
              <a:solidFill>
                <a:schemeClr val="dk1"/>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Google Shape;1509;p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3</a:t>
            </a:r>
            <a:endParaRPr/>
          </a:p>
        </p:txBody>
      </p:sp>
      <p:sp>
        <p:nvSpPr>
          <p:cNvPr id="1510" name="Google Shape;1510;p63"/>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600">
                <a:solidFill>
                  <a:schemeClr val="dk1"/>
                </a:solidFill>
              </a:rPr>
              <a:t>Bonus: What if the graph given is not guaranteed to be connected?</a:t>
            </a: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endParaRPr sz="1600">
              <a:solidFill>
                <a:schemeClr val="dk1"/>
              </a:solidFill>
            </a:endParaRPr>
          </a:p>
          <a:p>
            <a:pPr marL="0" lvl="0" indent="0" algn="l" rtl="0">
              <a:lnSpc>
                <a:spcPct val="115000"/>
              </a:lnSpc>
              <a:spcBef>
                <a:spcPts val="0"/>
              </a:spcBef>
              <a:spcAft>
                <a:spcPts val="0"/>
              </a:spcAft>
              <a:buSzPts val="1800"/>
              <a:buNone/>
            </a:pPr>
            <a:r>
              <a:rPr lang="en" sz="1600">
                <a:solidFill>
                  <a:schemeClr val="dk1"/>
                </a:solidFill>
              </a:rPr>
              <a:t>After verifying that the graph has n - 1 edges, run a BFS/DFS so check if all nodes can be reached → Can conclude presence of cycle</a:t>
            </a:r>
            <a:endParaRPr sz="1600">
              <a:solidFill>
                <a:schemeClr val="dk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6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Problem 4 Graph Modeling</a:t>
            </a:r>
            <a:endParaRPr/>
          </a:p>
        </p:txBody>
      </p:sp>
      <p:sp>
        <p:nvSpPr>
          <p:cNvPr id="1516" name="Google Shape;1516;p64"/>
          <p:cNvSpPr txBox="1">
            <a:spLocks noGrp="1"/>
          </p:cNvSpPr>
          <p:nvPr>
            <p:ph type="body" idx="1"/>
          </p:nvPr>
        </p:nvSpPr>
        <p:spPr>
          <a:xfrm>
            <a:off x="311700" y="1152475"/>
            <a:ext cx="8520600" cy="3609900"/>
          </a:xfrm>
          <a:prstGeom prst="rect">
            <a:avLst/>
          </a:prstGeom>
          <a:noFill/>
          <a:ln>
            <a:noFill/>
          </a:ln>
        </p:spPr>
        <p:txBody>
          <a:bodyPr spcFirstLastPara="1" wrap="square" lIns="91425" tIns="91425" rIns="91425" bIns="91425" anchor="t" anchorCtr="0">
            <a:normAutofit/>
          </a:bodyPr>
          <a:lstStyle/>
          <a:p>
            <a:pPr marL="45720" lvl="0" indent="0" algn="l" rtl="0">
              <a:lnSpc>
                <a:spcPct val="90000"/>
              </a:lnSpc>
              <a:spcBef>
                <a:spcPts val="0"/>
              </a:spcBef>
              <a:spcAft>
                <a:spcPts val="0"/>
              </a:spcAft>
              <a:buClr>
                <a:schemeClr val="dk1"/>
              </a:buClr>
              <a:buSzPts val="1920"/>
              <a:buFont typeface="Arial"/>
              <a:buNone/>
            </a:pPr>
            <a:r>
              <a:rPr lang="en" sz="2400">
                <a:solidFill>
                  <a:schemeClr val="dk1"/>
                </a:solidFill>
                <a:latin typeface="Calibri"/>
                <a:ea typeface="Calibri"/>
                <a:cs typeface="Calibri"/>
                <a:sym typeface="Calibri"/>
              </a:rPr>
              <a:t>Here are a bunch of problems. How would you model them as a graph? (Do not worry about solving the actual problem. Just think about how you would model it as a graph problem.) Invent some of your own problems that can be modelled as graph problems – the stranger, the better.</a:t>
            </a:r>
            <a:endParaRPr sz="1600">
              <a:solidFill>
                <a:schemeClr val="dk1"/>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Shape 1520"/>
        <p:cNvGrpSpPr/>
        <p:nvPr/>
      </p:nvGrpSpPr>
      <p:grpSpPr>
        <a:xfrm>
          <a:off x="0" y="0"/>
          <a:ext cx="0" cy="0"/>
          <a:chOff x="0" y="0"/>
          <a:chExt cx="0" cy="0"/>
        </a:xfrm>
      </p:grpSpPr>
      <p:sp>
        <p:nvSpPr>
          <p:cNvPr id="1521" name="Google Shape;1521;p65"/>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 4a</a:t>
            </a:r>
            <a:endParaRPr/>
          </a:p>
        </p:txBody>
      </p:sp>
      <p:sp>
        <p:nvSpPr>
          <p:cNvPr id="1522" name="Google Shape;1522;p65"/>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1200"/>
              </a:spcAft>
              <a:buSzPts val="1400"/>
              <a:buNone/>
            </a:pPr>
            <a:r>
              <a:rPr lang="en" sz="1800">
                <a:solidFill>
                  <a:schemeClr val="dk1"/>
                </a:solidFill>
              </a:rPr>
              <a:t>Imagine you have a population in which some few people are infected with this weird virus. For any two patients, you want to decide whether the infection might have spread from one to the other via some intermediate asymptomatic patients. You suspect that if such a path exists, it isn’t too long (since most cases are not asymptomatic).</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Shape 1526"/>
        <p:cNvGrpSpPr/>
        <p:nvPr/>
      </p:nvGrpSpPr>
      <p:grpSpPr>
        <a:xfrm>
          <a:off x="0" y="0"/>
          <a:ext cx="0" cy="0"/>
          <a:chOff x="0" y="0"/>
          <a:chExt cx="0" cy="0"/>
        </a:xfrm>
      </p:grpSpPr>
      <p:sp>
        <p:nvSpPr>
          <p:cNvPr id="1527" name="Google Shape;1527;p66"/>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 4a</a:t>
            </a:r>
            <a:endParaRPr/>
          </a:p>
        </p:txBody>
      </p:sp>
      <p:sp>
        <p:nvSpPr>
          <p:cNvPr id="1528" name="Google Shape;1528;p66"/>
          <p:cNvSpPr txBox="1">
            <a:spLocks noGrp="1"/>
          </p:cNvSpPr>
          <p:nvPr>
            <p:ph type="body" idx="1"/>
          </p:nvPr>
        </p:nvSpPr>
        <p:spPr>
          <a:xfrm>
            <a:off x="857250" y="1543049"/>
            <a:ext cx="7406400" cy="3222300"/>
          </a:xfrm>
          <a:prstGeom prst="rect">
            <a:avLst/>
          </a:prstGeom>
          <a:noFill/>
          <a:ln>
            <a:noFill/>
          </a:ln>
        </p:spPr>
        <p:txBody>
          <a:bodyPr spcFirstLastPara="1" wrap="square" lIns="68575" tIns="34275" rIns="68575" bIns="34275" anchor="t" anchorCtr="0">
            <a:normAutofit lnSpcReduction="10000"/>
          </a:bodyPr>
          <a:lstStyle/>
          <a:p>
            <a:pPr marL="38100" lvl="0" indent="0" algn="l" rtl="0">
              <a:lnSpc>
                <a:spcPct val="90000"/>
              </a:lnSpc>
              <a:spcBef>
                <a:spcPts val="0"/>
              </a:spcBef>
              <a:spcAft>
                <a:spcPts val="0"/>
              </a:spcAft>
              <a:buSzPts val="1400"/>
              <a:buNone/>
            </a:pPr>
            <a:r>
              <a:rPr lang="en" sz="1800">
                <a:solidFill>
                  <a:schemeClr val="dk1"/>
                </a:solidFill>
              </a:rPr>
              <a:t>Imagine you have a population in which some few people are infected with this weird virus. For any two patients, you want to decide whether the infection might have spread from one to the other via some intermediate asymptomatic patients. You suspect that if such a path exists, it isn’t too long (since most cases are not asymptomatic).</a:t>
            </a:r>
            <a:endParaRPr/>
          </a:p>
          <a:p>
            <a:pPr marL="177800" lvl="0" indent="-139700" algn="l" rtl="0">
              <a:lnSpc>
                <a:spcPct val="90000"/>
              </a:lnSpc>
              <a:spcBef>
                <a:spcPts val="1100"/>
              </a:spcBef>
              <a:spcAft>
                <a:spcPts val="0"/>
              </a:spcAft>
              <a:buSzPts val="1400"/>
              <a:buChar char="●"/>
            </a:pPr>
            <a:r>
              <a:rPr lang="en" sz="1800">
                <a:solidFill>
                  <a:schemeClr val="dk1"/>
                </a:solidFill>
              </a:rPr>
              <a:t>Model each person as a node</a:t>
            </a:r>
            <a:endParaRPr/>
          </a:p>
          <a:p>
            <a:pPr marL="177800" lvl="0" indent="-139700" algn="l" rtl="0">
              <a:lnSpc>
                <a:spcPct val="90000"/>
              </a:lnSpc>
              <a:spcBef>
                <a:spcPts val="1100"/>
              </a:spcBef>
              <a:spcAft>
                <a:spcPts val="0"/>
              </a:spcAft>
              <a:buSzPts val="1400"/>
              <a:buChar char="●"/>
            </a:pPr>
            <a:r>
              <a:rPr lang="en" sz="1800">
                <a:solidFill>
                  <a:schemeClr val="dk1"/>
                </a:solidFill>
              </a:rPr>
              <a:t>Add edges between people if they are friends or close acquaintances</a:t>
            </a:r>
            <a:endParaRPr/>
          </a:p>
          <a:p>
            <a:pPr marL="177800" lvl="0" indent="-139700" algn="l" rtl="0">
              <a:lnSpc>
                <a:spcPct val="90000"/>
              </a:lnSpc>
              <a:spcBef>
                <a:spcPts val="1100"/>
              </a:spcBef>
              <a:spcAft>
                <a:spcPts val="0"/>
              </a:spcAft>
              <a:buSzPts val="1400"/>
              <a:buChar char="●"/>
            </a:pPr>
            <a:r>
              <a:rPr lang="en" sz="1800">
                <a:solidFill>
                  <a:schemeClr val="dk1"/>
                </a:solidFill>
              </a:rPr>
              <a:t>Colour the sick nodes red and the healthy nodes blue</a:t>
            </a:r>
            <a:endParaRPr/>
          </a:p>
          <a:p>
            <a:pPr marL="177800" lvl="0" indent="-139700" algn="l" rtl="0">
              <a:lnSpc>
                <a:spcPct val="90000"/>
              </a:lnSpc>
              <a:spcBef>
                <a:spcPts val="1100"/>
              </a:spcBef>
              <a:spcAft>
                <a:spcPts val="1200"/>
              </a:spcAft>
              <a:buSzPts val="1400"/>
              <a:buChar char="●"/>
            </a:pPr>
            <a:r>
              <a:rPr lang="en" sz="1800">
                <a:solidFill>
                  <a:schemeClr val="dk1"/>
                </a:solidFill>
              </a:rPr>
              <a:t>Search for a path connecting the patients that does not contain too many blue nodes</a:t>
            </a:r>
            <a:endParaRPr/>
          </a:p>
        </p:txBody>
      </p:sp>
      <p:pic>
        <p:nvPicPr>
          <p:cNvPr id="1529" name="Google Shape;1529;p66"/>
          <p:cNvPicPr preferRelativeResize="0"/>
          <p:nvPr/>
        </p:nvPicPr>
        <p:blipFill rotWithShape="1">
          <a:blip r:embed="rId3">
            <a:alphaModFix/>
          </a:blip>
          <a:srcRect/>
          <a:stretch/>
        </p:blipFill>
        <p:spPr>
          <a:xfrm>
            <a:off x="6954213" y="-12"/>
            <a:ext cx="1952625" cy="1590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7"/>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 4a</a:t>
            </a:r>
            <a:endParaRPr/>
          </a:p>
        </p:txBody>
      </p:sp>
      <p:sp>
        <p:nvSpPr>
          <p:cNvPr id="1535" name="Google Shape;1535;p67"/>
          <p:cNvSpPr txBox="1">
            <a:spLocks noGrp="1"/>
          </p:cNvSpPr>
          <p:nvPr>
            <p:ph type="body" idx="1"/>
          </p:nvPr>
        </p:nvSpPr>
        <p:spPr>
          <a:xfrm>
            <a:off x="857250" y="1543050"/>
            <a:ext cx="78069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0"/>
              </a:spcAft>
              <a:buSzPts val="1400"/>
              <a:buNone/>
            </a:pPr>
            <a:r>
              <a:rPr lang="en" sz="1800">
                <a:solidFill>
                  <a:schemeClr val="dk1"/>
                </a:solidFill>
              </a:rPr>
              <a:t>Imagine you have a population in which some few people are infected with this weird virus. </a:t>
            </a:r>
            <a:endParaRPr>
              <a:solidFill>
                <a:schemeClr val="dk1"/>
              </a:solidFill>
            </a:endParaRPr>
          </a:p>
          <a:p>
            <a:pPr marL="38100" lvl="0" indent="0" algn="l" rtl="0">
              <a:lnSpc>
                <a:spcPct val="90000"/>
              </a:lnSpc>
              <a:spcBef>
                <a:spcPts val="1200"/>
              </a:spcBef>
              <a:spcAft>
                <a:spcPts val="0"/>
              </a:spcAft>
              <a:buSzPts val="1400"/>
              <a:buNone/>
            </a:pPr>
            <a:r>
              <a:rPr lang="en" sz="1800">
                <a:solidFill>
                  <a:schemeClr val="dk1"/>
                </a:solidFill>
              </a:rPr>
              <a:t>You also have a list of locations that each of the sick people were in during the last 14 days. </a:t>
            </a:r>
            <a:endParaRPr sz="1800">
              <a:solidFill>
                <a:schemeClr val="dk1"/>
              </a:solidFill>
            </a:endParaRPr>
          </a:p>
          <a:p>
            <a:pPr marL="38100" lvl="0" indent="0" algn="l" rtl="0">
              <a:lnSpc>
                <a:spcPct val="90000"/>
              </a:lnSpc>
              <a:spcBef>
                <a:spcPts val="1200"/>
              </a:spcBef>
              <a:spcAft>
                <a:spcPts val="1200"/>
              </a:spcAft>
              <a:buSzPts val="1400"/>
              <a:buNone/>
            </a:pPr>
            <a:r>
              <a:rPr lang="en" sz="1800">
                <a:solidFill>
                  <a:schemeClr val="dk1"/>
                </a:solidFill>
              </a:rPr>
              <a:t>Determine if any of the sick people ever met.</a:t>
            </a:r>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68"/>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 4a</a:t>
            </a:r>
            <a:endParaRPr/>
          </a:p>
        </p:txBody>
      </p:sp>
      <p:sp>
        <p:nvSpPr>
          <p:cNvPr id="1541" name="Google Shape;1541;p68"/>
          <p:cNvSpPr txBox="1">
            <a:spLocks noGrp="1"/>
          </p:cNvSpPr>
          <p:nvPr>
            <p:ph type="body" idx="1"/>
          </p:nvPr>
        </p:nvSpPr>
        <p:spPr>
          <a:xfrm>
            <a:off x="857250" y="1543050"/>
            <a:ext cx="7731900" cy="33846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0"/>
              </a:spcAft>
              <a:buSzPts val="1400"/>
              <a:buNone/>
            </a:pPr>
            <a:r>
              <a:rPr lang="en" sz="1800">
                <a:solidFill>
                  <a:schemeClr val="dk1"/>
                </a:solidFill>
              </a:rPr>
              <a:t>Imagine you have a population in which some few people are infected with this weird virus. </a:t>
            </a:r>
            <a:endParaRPr>
              <a:solidFill>
                <a:schemeClr val="dk1"/>
              </a:solidFill>
            </a:endParaRPr>
          </a:p>
          <a:p>
            <a:pPr marL="38100" lvl="0" indent="0" algn="l" rtl="0">
              <a:lnSpc>
                <a:spcPct val="90000"/>
              </a:lnSpc>
              <a:spcBef>
                <a:spcPts val="1200"/>
              </a:spcBef>
              <a:spcAft>
                <a:spcPts val="0"/>
              </a:spcAft>
              <a:buSzPts val="1400"/>
              <a:buNone/>
            </a:pPr>
            <a:r>
              <a:rPr lang="en" sz="1800">
                <a:solidFill>
                  <a:schemeClr val="dk1"/>
                </a:solidFill>
              </a:rPr>
              <a:t>You also have a list of locations that each of the sick people were in during the last 14 days. </a:t>
            </a:r>
            <a:endParaRPr sz="1800">
              <a:solidFill>
                <a:schemeClr val="dk1"/>
              </a:solidFill>
            </a:endParaRPr>
          </a:p>
          <a:p>
            <a:pPr marL="38100" lvl="0" indent="0" algn="l" rtl="0">
              <a:lnSpc>
                <a:spcPct val="90000"/>
              </a:lnSpc>
              <a:spcBef>
                <a:spcPts val="1200"/>
              </a:spcBef>
              <a:spcAft>
                <a:spcPts val="0"/>
              </a:spcAft>
              <a:buSzPts val="1400"/>
              <a:buNone/>
            </a:pPr>
            <a:r>
              <a:rPr lang="en" sz="1800">
                <a:solidFill>
                  <a:schemeClr val="dk1"/>
                </a:solidFill>
              </a:rPr>
              <a:t>Determine if any of the sick people ever met.</a:t>
            </a:r>
            <a:endParaRPr sz="1800">
              <a:solidFill>
                <a:schemeClr val="dk1"/>
              </a:solidFill>
            </a:endParaRPr>
          </a:p>
          <a:p>
            <a:pPr marL="457200" lvl="0" indent="-298450" algn="l" rtl="0">
              <a:lnSpc>
                <a:spcPct val="90000"/>
              </a:lnSpc>
              <a:spcBef>
                <a:spcPts val="1200"/>
              </a:spcBef>
              <a:spcAft>
                <a:spcPts val="0"/>
              </a:spcAft>
              <a:buClr>
                <a:schemeClr val="dk1"/>
              </a:buClr>
              <a:buSzPts val="1100"/>
              <a:buChar char="-"/>
            </a:pPr>
            <a:r>
              <a:rPr lang="en">
                <a:solidFill>
                  <a:schemeClr val="dk1"/>
                </a:solidFill>
              </a:rPr>
              <a:t>Each vertex is either a patient or a location</a:t>
            </a:r>
            <a:endParaRPr>
              <a:solidFill>
                <a:schemeClr val="dk1"/>
              </a:solidFill>
            </a:endParaRPr>
          </a:p>
          <a:p>
            <a:pPr marL="457200" lvl="0" indent="-298450" algn="l" rtl="0">
              <a:lnSpc>
                <a:spcPct val="90000"/>
              </a:lnSpc>
              <a:spcBef>
                <a:spcPts val="0"/>
              </a:spcBef>
              <a:spcAft>
                <a:spcPts val="0"/>
              </a:spcAft>
              <a:buClr>
                <a:schemeClr val="dk1"/>
              </a:buClr>
              <a:buSzPts val="1100"/>
              <a:buChar char="-"/>
            </a:pPr>
            <a:r>
              <a:rPr lang="en">
                <a:solidFill>
                  <a:schemeClr val="dk1"/>
                </a:solidFill>
              </a:rPr>
              <a:t>Each edge connects a patient and location if the patient has visited it</a:t>
            </a:r>
            <a:endParaRPr>
              <a:solidFill>
                <a:schemeClr val="dk1"/>
              </a:solidFill>
            </a:endParaRPr>
          </a:p>
          <a:p>
            <a:pPr marL="457200" lvl="0" indent="-298450" algn="l" rtl="0">
              <a:lnSpc>
                <a:spcPct val="90000"/>
              </a:lnSpc>
              <a:spcBef>
                <a:spcPts val="0"/>
              </a:spcBef>
              <a:spcAft>
                <a:spcPts val="0"/>
              </a:spcAft>
              <a:buClr>
                <a:schemeClr val="dk1"/>
              </a:buClr>
              <a:buSzPts val="1100"/>
              <a:buChar char="-"/>
            </a:pPr>
            <a:r>
              <a:rPr lang="en">
                <a:solidFill>
                  <a:schemeClr val="dk1"/>
                </a:solidFill>
              </a:rPr>
              <a:t>Check if any of the location vertices have</a:t>
            </a:r>
            <a:r>
              <a:rPr lang="en" u="sng">
                <a:solidFill>
                  <a:schemeClr val="dk1"/>
                </a:solidFill>
              </a:rPr>
              <a:t> degree &gt; 1</a:t>
            </a:r>
            <a:endParaRPr u="sng">
              <a:solidFill>
                <a:schemeClr val="dk1"/>
              </a:solidFill>
            </a:endParaRPr>
          </a:p>
          <a:p>
            <a:pPr marL="457200" lvl="0" indent="-298450" algn="l" rtl="0">
              <a:lnSpc>
                <a:spcPct val="90000"/>
              </a:lnSpc>
              <a:spcBef>
                <a:spcPts val="0"/>
              </a:spcBef>
              <a:spcAft>
                <a:spcPts val="0"/>
              </a:spcAft>
              <a:buClr>
                <a:schemeClr val="dk1"/>
              </a:buClr>
              <a:buSzPts val="1100"/>
              <a:buChar char="-"/>
            </a:pPr>
            <a:r>
              <a:rPr lang="en">
                <a:solidFill>
                  <a:schemeClr val="dk1"/>
                </a:solidFill>
              </a:rPr>
              <a:t>This is a bipartite graph since no two patients or no two locations are connected by an edge</a:t>
            </a:r>
            <a:endParaRPr>
              <a:solidFill>
                <a:schemeClr val="dk1"/>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p69"/>
          <p:cNvSpPr txBox="1">
            <a:spLocks noGrp="1"/>
          </p:cNvSpPr>
          <p:nvPr>
            <p:ph type="title"/>
          </p:nvPr>
        </p:nvSpPr>
        <p:spPr>
          <a:xfrm>
            <a:off x="857250" y="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 4a</a:t>
            </a:r>
            <a:endParaRPr/>
          </a:p>
        </p:txBody>
      </p:sp>
      <p:sp>
        <p:nvSpPr>
          <p:cNvPr id="1547" name="Google Shape;1547;p69"/>
          <p:cNvSpPr txBox="1">
            <a:spLocks noGrp="1"/>
          </p:cNvSpPr>
          <p:nvPr>
            <p:ph type="body" idx="1"/>
          </p:nvPr>
        </p:nvSpPr>
        <p:spPr>
          <a:xfrm>
            <a:off x="869550" y="730038"/>
            <a:ext cx="74049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0"/>
              </a:spcAft>
              <a:buSzPts val="1400"/>
              <a:buNone/>
            </a:pPr>
            <a:r>
              <a:rPr lang="en" sz="1800">
                <a:solidFill>
                  <a:schemeClr val="dk1"/>
                </a:solidFill>
              </a:rPr>
              <a:t>Imagine you have a population in which some few people are infected with this weird virus. </a:t>
            </a:r>
            <a:endParaRPr>
              <a:solidFill>
                <a:schemeClr val="dk1"/>
              </a:solidFill>
            </a:endParaRPr>
          </a:p>
          <a:p>
            <a:pPr marL="38100" lvl="0" indent="0" algn="l" rtl="0">
              <a:lnSpc>
                <a:spcPct val="90000"/>
              </a:lnSpc>
              <a:spcBef>
                <a:spcPts val="1200"/>
              </a:spcBef>
              <a:spcAft>
                <a:spcPts val="0"/>
              </a:spcAft>
              <a:buSzPts val="1400"/>
              <a:buNone/>
            </a:pPr>
            <a:r>
              <a:rPr lang="en" sz="1800">
                <a:solidFill>
                  <a:schemeClr val="dk1"/>
                </a:solidFill>
              </a:rPr>
              <a:t>You also have a list of locations that each of the sick people were in during the last 14 days. </a:t>
            </a:r>
            <a:endParaRPr sz="1800">
              <a:solidFill>
                <a:schemeClr val="dk1"/>
              </a:solidFill>
            </a:endParaRPr>
          </a:p>
          <a:p>
            <a:pPr marL="38100" lvl="0" indent="0" algn="l" rtl="0">
              <a:lnSpc>
                <a:spcPct val="90000"/>
              </a:lnSpc>
              <a:spcBef>
                <a:spcPts val="1200"/>
              </a:spcBef>
              <a:spcAft>
                <a:spcPts val="1200"/>
              </a:spcAft>
              <a:buSzPts val="1400"/>
              <a:buNone/>
            </a:pPr>
            <a:r>
              <a:rPr lang="en" sz="1800">
                <a:solidFill>
                  <a:schemeClr val="dk1"/>
                </a:solidFill>
              </a:rPr>
              <a:t>Determine if any of the sick people ever met.</a:t>
            </a:r>
            <a:endParaRPr/>
          </a:p>
        </p:txBody>
      </p:sp>
      <p:pic>
        <p:nvPicPr>
          <p:cNvPr id="1548" name="Google Shape;1548;p69"/>
          <p:cNvPicPr preferRelativeResize="0"/>
          <p:nvPr/>
        </p:nvPicPr>
        <p:blipFill rotWithShape="1">
          <a:blip r:embed="rId3">
            <a:alphaModFix/>
          </a:blip>
          <a:srcRect/>
          <a:stretch/>
        </p:blipFill>
        <p:spPr>
          <a:xfrm>
            <a:off x="2151814" y="2324500"/>
            <a:ext cx="4840376" cy="28190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Graph Representation</a:t>
            </a:r>
            <a:endParaRPr/>
          </a:p>
        </p:txBody>
      </p:sp>
      <p:sp>
        <p:nvSpPr>
          <p:cNvPr id="96" name="Google Shape;96;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What is a Graph?</a:t>
            </a:r>
            <a:endParaRPr/>
          </a:p>
          <a:p>
            <a:pPr marL="457200" lvl="0" indent="-342900" algn="l" rtl="0">
              <a:lnSpc>
                <a:spcPct val="115000"/>
              </a:lnSpc>
              <a:spcBef>
                <a:spcPts val="0"/>
              </a:spcBef>
              <a:spcAft>
                <a:spcPts val="0"/>
              </a:spcAft>
              <a:buSzPts val="1800"/>
              <a:buChar char="●"/>
            </a:pPr>
            <a:r>
              <a:rPr lang="en"/>
              <a:t>Graph consists of:</a:t>
            </a:r>
            <a:endParaRPr/>
          </a:p>
          <a:p>
            <a:pPr marL="914400" lvl="1" indent="-317500" algn="l" rtl="0">
              <a:lnSpc>
                <a:spcPct val="115000"/>
              </a:lnSpc>
              <a:spcBef>
                <a:spcPts val="0"/>
              </a:spcBef>
              <a:spcAft>
                <a:spcPts val="0"/>
              </a:spcAft>
              <a:buSzPts val="1400"/>
              <a:buChar char="○"/>
            </a:pPr>
            <a:r>
              <a:rPr lang="en" i="1">
                <a:latin typeface="Roboto"/>
                <a:ea typeface="Roboto"/>
                <a:cs typeface="Roboto"/>
                <a:sym typeface="Roboto"/>
              </a:rPr>
              <a:t>V</a:t>
            </a:r>
            <a:r>
              <a:rPr lang="en"/>
              <a:t>, a set of nodes/vertices</a:t>
            </a:r>
            <a:endParaRPr/>
          </a:p>
          <a:p>
            <a:pPr marL="914400" lvl="1" indent="-317500" algn="l" rtl="0">
              <a:lnSpc>
                <a:spcPct val="115000"/>
              </a:lnSpc>
              <a:spcBef>
                <a:spcPts val="0"/>
              </a:spcBef>
              <a:spcAft>
                <a:spcPts val="0"/>
              </a:spcAft>
              <a:buSzPts val="1400"/>
              <a:buChar char="○"/>
            </a:pPr>
            <a:r>
              <a:rPr lang="en" i="1">
                <a:latin typeface="Roboto"/>
                <a:ea typeface="Roboto"/>
                <a:cs typeface="Roboto"/>
                <a:sym typeface="Roboto"/>
              </a:rPr>
              <a:t>E</a:t>
            </a:r>
            <a:r>
              <a:rPr lang="en"/>
              <a:t>, a set of edges </a:t>
            </a:r>
            <a:endParaRPr/>
          </a:p>
          <a:p>
            <a:pPr marL="457200" lvl="0" indent="-342900" algn="l" rtl="0">
              <a:lnSpc>
                <a:spcPct val="115000"/>
              </a:lnSpc>
              <a:spcBef>
                <a:spcPts val="0"/>
              </a:spcBef>
              <a:spcAft>
                <a:spcPts val="0"/>
              </a:spcAft>
              <a:buSzPts val="1800"/>
              <a:buChar char="●"/>
            </a:pPr>
            <a:r>
              <a:rPr lang="en"/>
              <a:t>How do you represent Graphs in a program?</a:t>
            </a:r>
            <a:endParaRPr/>
          </a:p>
          <a:p>
            <a:pPr marL="914400" lvl="1" indent="-317500" algn="l" rtl="0">
              <a:lnSpc>
                <a:spcPct val="115000"/>
              </a:lnSpc>
              <a:spcBef>
                <a:spcPts val="0"/>
              </a:spcBef>
              <a:spcAft>
                <a:spcPts val="0"/>
              </a:spcAft>
              <a:buSzPts val="1400"/>
              <a:buChar char="○"/>
            </a:pPr>
            <a:r>
              <a:rPr lang="en"/>
              <a:t>Adjacency List</a:t>
            </a:r>
            <a:endParaRPr/>
          </a:p>
          <a:p>
            <a:pPr marL="914400" lvl="1" indent="-317500" algn="l" rtl="0">
              <a:lnSpc>
                <a:spcPct val="115000"/>
              </a:lnSpc>
              <a:spcBef>
                <a:spcPts val="0"/>
              </a:spcBef>
              <a:spcAft>
                <a:spcPts val="0"/>
              </a:spcAft>
              <a:buSzPts val="1400"/>
              <a:buChar char="○"/>
            </a:pPr>
            <a:r>
              <a:rPr lang="en"/>
              <a:t>Adjacency Matrix</a:t>
            </a:r>
            <a:endParaRPr/>
          </a:p>
          <a:p>
            <a:pPr marL="914400" lvl="1" indent="-317500" algn="l" rtl="0">
              <a:lnSpc>
                <a:spcPct val="115000"/>
              </a:lnSpc>
              <a:spcBef>
                <a:spcPts val="0"/>
              </a:spcBef>
              <a:spcAft>
                <a:spcPts val="0"/>
              </a:spcAft>
              <a:buSzPts val="1400"/>
              <a:buChar char="○"/>
            </a:pPr>
            <a:r>
              <a:rPr lang="en"/>
              <a:t>Edge List (may not have been gone through in lecture!)</a:t>
            </a:r>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553" name="Google Shape;1553;g2267702255c_4_0"/>
          <p:cNvSpPr txBox="1">
            <a:spLocks noGrp="1"/>
          </p:cNvSpPr>
          <p:nvPr>
            <p:ph type="title"/>
          </p:nvPr>
        </p:nvSpPr>
        <p:spPr>
          <a:xfrm>
            <a:off x="670225" y="17985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 4b</a:t>
            </a:r>
            <a:endParaRPr/>
          </a:p>
        </p:txBody>
      </p:sp>
      <p:pic>
        <p:nvPicPr>
          <p:cNvPr id="1554" name="Google Shape;1554;g2267702255c_4_0"/>
          <p:cNvPicPr preferRelativeResize="0"/>
          <p:nvPr/>
        </p:nvPicPr>
        <p:blipFill>
          <a:blip r:embed="rId3">
            <a:alphaModFix/>
          </a:blip>
          <a:stretch>
            <a:fillRect/>
          </a:stretch>
        </p:blipFill>
        <p:spPr>
          <a:xfrm>
            <a:off x="152400" y="1197150"/>
            <a:ext cx="8839200" cy="838470"/>
          </a:xfrm>
          <a:prstGeom prst="rect">
            <a:avLst/>
          </a:prstGeom>
          <a:noFill/>
          <a:ln>
            <a:noFill/>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558"/>
        <p:cNvGrpSpPr/>
        <p:nvPr/>
      </p:nvGrpSpPr>
      <p:grpSpPr>
        <a:xfrm>
          <a:off x="0" y="0"/>
          <a:ext cx="0" cy="0"/>
          <a:chOff x="0" y="0"/>
          <a:chExt cx="0" cy="0"/>
        </a:xfrm>
      </p:grpSpPr>
      <p:pic>
        <p:nvPicPr>
          <p:cNvPr id="1559" name="Google Shape;1559;g2267702255c_4_8"/>
          <p:cNvPicPr preferRelativeResize="0"/>
          <p:nvPr/>
        </p:nvPicPr>
        <p:blipFill>
          <a:blip r:embed="rId3">
            <a:alphaModFix/>
          </a:blip>
          <a:stretch>
            <a:fillRect/>
          </a:stretch>
        </p:blipFill>
        <p:spPr>
          <a:xfrm>
            <a:off x="152400" y="1066000"/>
            <a:ext cx="8839201" cy="1284994"/>
          </a:xfrm>
          <a:prstGeom prst="rect">
            <a:avLst/>
          </a:prstGeom>
          <a:noFill/>
          <a:ln>
            <a:noFill/>
          </a:ln>
        </p:spPr>
      </p:pic>
      <p:pic>
        <p:nvPicPr>
          <p:cNvPr id="1560" name="Google Shape;1560;g2267702255c_4_8"/>
          <p:cNvPicPr preferRelativeResize="0"/>
          <p:nvPr/>
        </p:nvPicPr>
        <p:blipFill>
          <a:blip r:embed="rId4">
            <a:alphaModFix/>
          </a:blip>
          <a:stretch>
            <a:fillRect/>
          </a:stretch>
        </p:blipFill>
        <p:spPr>
          <a:xfrm>
            <a:off x="1900025" y="2195669"/>
            <a:ext cx="5343962" cy="2487706"/>
          </a:xfrm>
          <a:prstGeom prst="rect">
            <a:avLst/>
          </a:prstGeom>
          <a:noFill/>
          <a:ln>
            <a:noFill/>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1565" name="Google Shape;1565;p70"/>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 4c</a:t>
            </a:r>
            <a:endParaRPr/>
          </a:p>
        </p:txBody>
      </p:sp>
      <p:sp>
        <p:nvSpPr>
          <p:cNvPr id="1566" name="Google Shape;1566;p70"/>
          <p:cNvSpPr txBox="1">
            <a:spLocks noGrp="1"/>
          </p:cNvSpPr>
          <p:nvPr>
            <p:ph type="body" idx="1"/>
          </p:nvPr>
        </p:nvSpPr>
        <p:spPr>
          <a:xfrm>
            <a:off x="857250" y="1543050"/>
            <a:ext cx="7404900" cy="3029100"/>
          </a:xfrm>
          <a:prstGeom prst="rect">
            <a:avLst/>
          </a:prstGeom>
          <a:blipFill rotWithShape="1">
            <a:blip r:embed="rId3">
              <a:alphaModFix/>
            </a:blip>
            <a:stretch>
              <a:fillRect l="-488" t="-1808" r="-308"/>
            </a:stretch>
          </a:blip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1200"/>
              </a:spcAft>
              <a:buSzPts val="1100"/>
              <a:buNone/>
            </a:pPr>
            <a:r>
              <a:rPr lang="en"/>
              <a:t> </a:t>
            </a:r>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71"/>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 4c</a:t>
            </a:r>
            <a:endParaRPr/>
          </a:p>
        </p:txBody>
      </p:sp>
      <p:sp>
        <p:nvSpPr>
          <p:cNvPr id="1572" name="Google Shape;1572;p71"/>
          <p:cNvSpPr txBox="1">
            <a:spLocks noGrp="1"/>
          </p:cNvSpPr>
          <p:nvPr>
            <p:ph type="body" idx="1"/>
          </p:nvPr>
        </p:nvSpPr>
        <p:spPr>
          <a:xfrm>
            <a:off x="857250" y="1543050"/>
            <a:ext cx="7404900" cy="3029100"/>
          </a:xfrm>
          <a:prstGeom prst="rect">
            <a:avLst/>
          </a:prstGeom>
          <a:blipFill rotWithShape="1">
            <a:blip r:embed="rId3">
              <a:alphaModFix/>
            </a:blip>
            <a:stretch>
              <a:fillRect l="-488" t="-1808" r="-308"/>
            </a:stretch>
          </a:blip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1200"/>
              </a:spcAft>
              <a:buSzPts val="1100"/>
              <a:buNone/>
            </a:pPr>
            <a:r>
              <a:rPr lang="en"/>
              <a:t> </a:t>
            </a:r>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576"/>
        <p:cNvGrpSpPr/>
        <p:nvPr/>
      </p:nvGrpSpPr>
      <p:grpSpPr>
        <a:xfrm>
          <a:off x="0" y="0"/>
          <a:ext cx="0" cy="0"/>
          <a:chOff x="0" y="0"/>
          <a:chExt cx="0" cy="0"/>
        </a:xfrm>
      </p:grpSpPr>
      <p:sp>
        <p:nvSpPr>
          <p:cNvPr id="1577" name="Google Shape;1577;p72"/>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 4c</a:t>
            </a:r>
            <a:endParaRPr/>
          </a:p>
        </p:txBody>
      </p:sp>
      <p:sp>
        <p:nvSpPr>
          <p:cNvPr id="1578" name="Google Shape;1578;p72"/>
          <p:cNvSpPr txBox="1">
            <a:spLocks noGrp="1"/>
          </p:cNvSpPr>
          <p:nvPr>
            <p:ph type="body" idx="1"/>
          </p:nvPr>
        </p:nvSpPr>
        <p:spPr>
          <a:xfrm>
            <a:off x="857250" y="1543050"/>
            <a:ext cx="7404900" cy="3029100"/>
          </a:xfrm>
          <a:prstGeom prst="rect">
            <a:avLst/>
          </a:prstGeom>
          <a:blipFill rotWithShape="1">
            <a:blip r:embed="rId3">
              <a:alphaModFix/>
            </a:blip>
            <a:stretch>
              <a:fillRect l="-488" t="-1808" r="-308"/>
            </a:stretch>
          </a:blip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1200"/>
              </a:spcAft>
              <a:buSzPts val="1100"/>
              <a:buNone/>
            </a:pPr>
            <a:r>
              <a:rPr lang="en"/>
              <a:t> </a:t>
            </a:r>
            <a:endParaRPr/>
          </a:p>
        </p:txBody>
      </p:sp>
      <p:pic>
        <p:nvPicPr>
          <p:cNvPr id="1579" name="Google Shape;1579;p72"/>
          <p:cNvPicPr preferRelativeResize="0"/>
          <p:nvPr/>
        </p:nvPicPr>
        <p:blipFill rotWithShape="1">
          <a:blip r:embed="rId4">
            <a:alphaModFix/>
          </a:blip>
          <a:srcRect/>
          <a:stretch/>
        </p:blipFill>
        <p:spPr>
          <a:xfrm>
            <a:off x="708177" y="2571752"/>
            <a:ext cx="3136016" cy="2571750"/>
          </a:xfrm>
          <a:prstGeom prst="rect">
            <a:avLst/>
          </a:prstGeom>
          <a:noFill/>
          <a:ln>
            <a:noFill/>
          </a:ln>
        </p:spPr>
      </p:pic>
      <p:sp>
        <p:nvSpPr>
          <p:cNvPr id="1580" name="Google Shape;1580;p72"/>
          <p:cNvSpPr txBox="1"/>
          <p:nvPr/>
        </p:nvSpPr>
        <p:spPr>
          <a:xfrm>
            <a:off x="3844200" y="2784900"/>
            <a:ext cx="5299800" cy="141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Arial"/>
                <a:ea typeface="Arial"/>
                <a:cs typeface="Arial"/>
                <a:sym typeface="Arial"/>
              </a:rPr>
              <a:t>Find the</a:t>
            </a:r>
            <a:r>
              <a:rPr lang="en" sz="2000" b="1" i="0" u="none" strike="noStrike" cap="none">
                <a:solidFill>
                  <a:srgbClr val="000000"/>
                </a:solidFill>
                <a:latin typeface="Arial"/>
                <a:ea typeface="Arial"/>
                <a:cs typeface="Arial"/>
                <a:sym typeface="Arial"/>
              </a:rPr>
              <a:t> maximal independent set</a:t>
            </a:r>
            <a:r>
              <a:rPr lang="en" sz="2000" b="0" i="0" u="none" strike="noStrike" cap="none">
                <a:solidFill>
                  <a:srgbClr val="000000"/>
                </a:solidFill>
                <a:latin typeface="Arial"/>
                <a:ea typeface="Arial"/>
                <a:cs typeface="Arial"/>
                <a:sym typeface="Arial"/>
              </a:rPr>
              <a:t>: the</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000" b="0" i="0" u="none" strike="noStrike" cap="none">
                <a:solidFill>
                  <a:srgbClr val="000000"/>
                </a:solidFill>
                <a:latin typeface="Arial"/>
                <a:ea typeface="Arial"/>
                <a:cs typeface="Arial"/>
                <a:sym typeface="Arial"/>
              </a:rPr>
              <a:t>largest possible subset of vertices such that</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000" b="0" i="0" u="none" strike="noStrike" cap="none">
                <a:solidFill>
                  <a:srgbClr val="000000"/>
                </a:solidFill>
                <a:latin typeface="Arial"/>
                <a:ea typeface="Arial"/>
                <a:cs typeface="Arial"/>
                <a:sym typeface="Arial"/>
              </a:rPr>
              <a:t>for any two vertices, there is no edge</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Arial"/>
                <a:ea typeface="Arial"/>
                <a:cs typeface="Arial"/>
                <a:sym typeface="Arial"/>
              </a:rPr>
              <a:t>between them</a:t>
            </a:r>
            <a:endParaRPr sz="20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584"/>
        <p:cNvGrpSpPr/>
        <p:nvPr/>
      </p:nvGrpSpPr>
      <p:grpSpPr>
        <a:xfrm>
          <a:off x="0" y="0"/>
          <a:ext cx="0" cy="0"/>
          <a:chOff x="0" y="0"/>
          <a:chExt cx="0" cy="0"/>
        </a:xfrm>
      </p:grpSpPr>
      <p:sp>
        <p:nvSpPr>
          <p:cNvPr id="1585" name="Google Shape;1585;p73"/>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 4d)</a:t>
            </a:r>
            <a:endParaRPr/>
          </a:p>
        </p:txBody>
      </p:sp>
      <p:sp>
        <p:nvSpPr>
          <p:cNvPr id="1586" name="Google Shape;1586;p73"/>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1200"/>
              </a:spcAft>
              <a:buSzPts val="1400"/>
              <a:buNone/>
            </a:pPr>
            <a:r>
              <a:rPr lang="en" sz="1800">
                <a:solidFill>
                  <a:schemeClr val="dk1"/>
                </a:solidFill>
              </a:rPr>
              <a:t>An English professor complains that students in their class are cheating. The professor suspects that the cheating students are all copying their material from only a few different sources, but does not know where they are copying from. Students that are not cheating, on the other hand, all submit fairly different solutions. How should we catch the cheaters?</a:t>
            </a:r>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74"/>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 4d)</a:t>
            </a:r>
            <a:endParaRPr/>
          </a:p>
        </p:txBody>
      </p:sp>
      <p:sp>
        <p:nvSpPr>
          <p:cNvPr id="1592" name="Google Shape;1592;p74"/>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fontScale="92500"/>
          </a:bodyPr>
          <a:lstStyle/>
          <a:p>
            <a:pPr marL="38100" lvl="0" indent="0" algn="l" rtl="0">
              <a:lnSpc>
                <a:spcPct val="90000"/>
              </a:lnSpc>
              <a:spcBef>
                <a:spcPts val="0"/>
              </a:spcBef>
              <a:spcAft>
                <a:spcPts val="0"/>
              </a:spcAft>
              <a:buSzPts val="1400"/>
              <a:buNone/>
            </a:pPr>
            <a:r>
              <a:rPr lang="en" sz="1800">
                <a:solidFill>
                  <a:schemeClr val="dk1"/>
                </a:solidFill>
              </a:rPr>
              <a:t>An English professor complains that students in their class are cheating. The professor suspects that the cheating students are all copying their material from only a few different sources, but does not know where they are copying from. Students that are not cheating, on the other hand, all submit fairly different solutions. How should we catch the cheaters?</a:t>
            </a:r>
            <a:endParaRPr/>
          </a:p>
          <a:p>
            <a:pPr marL="177800" lvl="0" indent="-50800" algn="l" rtl="0">
              <a:lnSpc>
                <a:spcPct val="90000"/>
              </a:lnSpc>
              <a:spcBef>
                <a:spcPts val="1100"/>
              </a:spcBef>
              <a:spcAft>
                <a:spcPts val="0"/>
              </a:spcAft>
              <a:buSzPts val="1400"/>
              <a:buNone/>
            </a:pPr>
            <a:endParaRPr sz="1800">
              <a:solidFill>
                <a:schemeClr val="dk1"/>
              </a:solidFill>
            </a:endParaRPr>
          </a:p>
          <a:p>
            <a:pPr marL="177800" lvl="0" indent="-139700" algn="l" rtl="0">
              <a:lnSpc>
                <a:spcPct val="90000"/>
              </a:lnSpc>
              <a:spcBef>
                <a:spcPts val="1100"/>
              </a:spcBef>
              <a:spcAft>
                <a:spcPts val="0"/>
              </a:spcAft>
              <a:buSzPts val="1400"/>
              <a:buChar char="●"/>
            </a:pPr>
            <a:r>
              <a:rPr lang="en" sz="1800">
                <a:solidFill>
                  <a:schemeClr val="dk1"/>
                </a:solidFill>
              </a:rPr>
              <a:t>Model each student’s essay as a node</a:t>
            </a:r>
            <a:endParaRPr/>
          </a:p>
          <a:p>
            <a:pPr marL="177800" lvl="0" indent="-139700" algn="l" rtl="0">
              <a:lnSpc>
                <a:spcPct val="90000"/>
              </a:lnSpc>
              <a:spcBef>
                <a:spcPts val="1100"/>
              </a:spcBef>
              <a:spcAft>
                <a:spcPts val="0"/>
              </a:spcAft>
              <a:buSzPts val="1400"/>
              <a:buChar char="●"/>
            </a:pPr>
            <a:r>
              <a:rPr lang="en" sz="1800">
                <a:solidFill>
                  <a:schemeClr val="dk1"/>
                </a:solidFill>
              </a:rPr>
              <a:t>Add an edge between two nodes if the respective essays are similar</a:t>
            </a:r>
            <a:endParaRPr/>
          </a:p>
          <a:p>
            <a:pPr marL="177800" lvl="0" indent="-139700" algn="l" rtl="0">
              <a:lnSpc>
                <a:spcPct val="90000"/>
              </a:lnSpc>
              <a:spcBef>
                <a:spcPts val="1100"/>
              </a:spcBef>
              <a:spcAft>
                <a:spcPts val="1200"/>
              </a:spcAft>
              <a:buSzPts val="1400"/>
              <a:buChar char="●"/>
            </a:pPr>
            <a:r>
              <a:rPr lang="en" sz="1800">
                <a:solidFill>
                  <a:schemeClr val="dk1"/>
                </a:solidFill>
              </a:rPr>
              <a:t>A cluster of nodes all connected to each other likely indicates cheating</a:t>
            </a:r>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75"/>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 4d)</a:t>
            </a:r>
            <a:endParaRPr/>
          </a:p>
        </p:txBody>
      </p:sp>
      <p:sp>
        <p:nvSpPr>
          <p:cNvPr id="1598" name="Google Shape;1598;p75"/>
          <p:cNvSpPr txBox="1">
            <a:spLocks noGrp="1"/>
          </p:cNvSpPr>
          <p:nvPr>
            <p:ph type="body" idx="1"/>
          </p:nvPr>
        </p:nvSpPr>
        <p:spPr>
          <a:xfrm>
            <a:off x="858000" y="1199550"/>
            <a:ext cx="7404900" cy="3029100"/>
          </a:xfrm>
          <a:prstGeom prst="rect">
            <a:avLst/>
          </a:prstGeom>
          <a:noFill/>
          <a:ln>
            <a:noFill/>
          </a:ln>
        </p:spPr>
        <p:txBody>
          <a:bodyPr spcFirstLastPara="1" wrap="square" lIns="68575" tIns="34275" rIns="68575" bIns="34275" anchor="t" anchorCtr="0">
            <a:normAutofit/>
          </a:bodyPr>
          <a:lstStyle/>
          <a:p>
            <a:pPr marL="38100" lvl="0" indent="0" algn="l" rtl="0">
              <a:lnSpc>
                <a:spcPct val="90000"/>
              </a:lnSpc>
              <a:spcBef>
                <a:spcPts val="0"/>
              </a:spcBef>
              <a:spcAft>
                <a:spcPts val="0"/>
              </a:spcAft>
              <a:buSzPts val="1400"/>
              <a:buNone/>
            </a:pPr>
            <a:r>
              <a:rPr lang="en" sz="1800">
                <a:solidFill>
                  <a:schemeClr val="dk1"/>
                </a:solidFill>
              </a:rPr>
              <a:t>An English professor complains that students in their class are cheating. The professor suspects that the cheating students are all copying their material from only a few different sources, but does not know where they are copying from. Students that are not cheating, on the other hand, all submit fairly different solutions. How should we catch the cheaters?</a:t>
            </a:r>
            <a:endParaRPr/>
          </a:p>
          <a:p>
            <a:pPr marL="0" lvl="0" indent="0" algn="l" rtl="0">
              <a:lnSpc>
                <a:spcPct val="90000"/>
              </a:lnSpc>
              <a:spcBef>
                <a:spcPts val="1100"/>
              </a:spcBef>
              <a:spcAft>
                <a:spcPts val="1200"/>
              </a:spcAft>
              <a:buSzPts val="1100"/>
              <a:buNone/>
            </a:pPr>
            <a:endParaRPr/>
          </a:p>
        </p:txBody>
      </p:sp>
      <p:pic>
        <p:nvPicPr>
          <p:cNvPr id="1599" name="Google Shape;1599;p75"/>
          <p:cNvPicPr preferRelativeResize="0"/>
          <p:nvPr/>
        </p:nvPicPr>
        <p:blipFill rotWithShape="1">
          <a:blip r:embed="rId3">
            <a:alphaModFix/>
          </a:blip>
          <a:srcRect/>
          <a:stretch/>
        </p:blipFill>
        <p:spPr>
          <a:xfrm>
            <a:off x="996550" y="2867075"/>
            <a:ext cx="2614700" cy="2276425"/>
          </a:xfrm>
          <a:prstGeom prst="rect">
            <a:avLst/>
          </a:prstGeom>
          <a:noFill/>
          <a:ln>
            <a:noFill/>
          </a:ln>
        </p:spPr>
      </p:pic>
      <p:sp>
        <p:nvSpPr>
          <p:cNvPr id="1600" name="Google Shape;1600;p75"/>
          <p:cNvSpPr txBox="1"/>
          <p:nvPr/>
        </p:nvSpPr>
        <p:spPr>
          <a:xfrm>
            <a:off x="3844200" y="2784900"/>
            <a:ext cx="52998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Arial"/>
                <a:ea typeface="Arial"/>
                <a:cs typeface="Arial"/>
                <a:sym typeface="Arial"/>
              </a:rPr>
              <a:t>Find a </a:t>
            </a:r>
            <a:r>
              <a:rPr lang="en" sz="2000" b="1" i="0" u="none" strike="noStrike" cap="none">
                <a:solidFill>
                  <a:srgbClr val="000000"/>
                </a:solidFill>
                <a:latin typeface="Arial"/>
                <a:ea typeface="Arial"/>
                <a:cs typeface="Arial"/>
                <a:sym typeface="Arial"/>
              </a:rPr>
              <a:t>clique</a:t>
            </a:r>
            <a:r>
              <a:rPr lang="en" sz="2000" b="0" i="0" u="none" strike="noStrike" cap="none">
                <a:solidFill>
                  <a:srgbClr val="000000"/>
                </a:solidFill>
                <a:latin typeface="Arial"/>
                <a:ea typeface="Arial"/>
                <a:cs typeface="Arial"/>
                <a:sym typeface="Arial"/>
              </a:rPr>
              <a:t>: a subset of vertices such that</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2000" b="0" i="0" u="none" strike="noStrike" cap="none">
                <a:solidFill>
                  <a:srgbClr val="000000"/>
                </a:solidFill>
                <a:latin typeface="Arial"/>
                <a:ea typeface="Arial"/>
                <a:cs typeface="Arial"/>
                <a:sym typeface="Arial"/>
              </a:rPr>
              <a:t>for any two vertices, there is an edge</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Arial"/>
                <a:ea typeface="Arial"/>
                <a:cs typeface="Arial"/>
                <a:sym typeface="Arial"/>
              </a:rPr>
              <a:t>between them</a:t>
            </a:r>
            <a:endParaRPr sz="20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604"/>
        <p:cNvGrpSpPr/>
        <p:nvPr/>
      </p:nvGrpSpPr>
      <p:grpSpPr>
        <a:xfrm>
          <a:off x="0" y="0"/>
          <a:ext cx="0" cy="0"/>
          <a:chOff x="0" y="0"/>
          <a:chExt cx="0" cy="0"/>
        </a:xfrm>
      </p:grpSpPr>
      <p:sp>
        <p:nvSpPr>
          <p:cNvPr id="1605" name="Google Shape;1605;p76"/>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 4e)</a:t>
            </a:r>
            <a:endParaRPr/>
          </a:p>
        </p:txBody>
      </p:sp>
      <p:sp>
        <p:nvSpPr>
          <p:cNvPr id="1606" name="Google Shape;1606;p76"/>
          <p:cNvSpPr txBox="1">
            <a:spLocks noGrp="1"/>
          </p:cNvSpPr>
          <p:nvPr>
            <p:ph type="body" idx="1"/>
          </p:nvPr>
        </p:nvSpPr>
        <p:spPr>
          <a:xfrm>
            <a:off x="857250" y="1543050"/>
            <a:ext cx="7404900" cy="3029100"/>
          </a:xfrm>
          <a:prstGeom prst="rect">
            <a:avLst/>
          </a:prstGeom>
          <a:blipFill rotWithShape="1">
            <a:blip r:embed="rId3">
              <a:alphaModFix/>
            </a:blip>
            <a:stretch>
              <a:fillRect l="-487" t="-2108"/>
            </a:stretch>
          </a:blip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1200"/>
              </a:spcAft>
              <a:buSzPts val="1100"/>
              <a:buNone/>
            </a:pPr>
            <a:r>
              <a:rPr lang="en"/>
              <a:t> </a:t>
            </a:r>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77"/>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en"/>
              <a:t>Graph Modelling 4e)</a:t>
            </a:r>
            <a:endParaRPr/>
          </a:p>
        </p:txBody>
      </p:sp>
      <p:pic>
        <p:nvPicPr>
          <p:cNvPr id="1612" name="Google Shape;1612;p77"/>
          <p:cNvPicPr preferRelativeResize="0"/>
          <p:nvPr/>
        </p:nvPicPr>
        <p:blipFill rotWithShape="1">
          <a:blip r:embed="rId3">
            <a:alphaModFix/>
          </a:blip>
          <a:srcRect/>
          <a:stretch/>
        </p:blipFill>
        <p:spPr>
          <a:xfrm>
            <a:off x="333825" y="1474500"/>
            <a:ext cx="4419600" cy="3096217"/>
          </a:xfrm>
          <a:prstGeom prst="rect">
            <a:avLst/>
          </a:prstGeom>
          <a:noFill/>
          <a:ln>
            <a:noFill/>
          </a:ln>
        </p:spPr>
      </p:pic>
      <p:sp>
        <p:nvSpPr>
          <p:cNvPr id="1613" name="Google Shape;1613;p77"/>
          <p:cNvSpPr txBox="1"/>
          <p:nvPr/>
        </p:nvSpPr>
        <p:spPr>
          <a:xfrm>
            <a:off x="3844200" y="2784900"/>
            <a:ext cx="52998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Arial"/>
                <a:ea typeface="Arial"/>
                <a:cs typeface="Arial"/>
                <a:sym typeface="Arial"/>
              </a:rPr>
              <a:t>Find a </a:t>
            </a:r>
            <a:r>
              <a:rPr lang="en" sz="2000" b="1" i="0" u="none" strike="noStrike" cap="none">
                <a:solidFill>
                  <a:srgbClr val="000000"/>
                </a:solidFill>
                <a:latin typeface="Arial"/>
                <a:ea typeface="Arial"/>
                <a:cs typeface="Arial"/>
                <a:sym typeface="Arial"/>
              </a:rPr>
              <a:t>matching</a:t>
            </a:r>
            <a:r>
              <a:rPr lang="en" sz="2000" b="0" i="0" u="none" strike="noStrike" cap="none">
                <a:solidFill>
                  <a:srgbClr val="000000"/>
                </a:solidFill>
                <a:latin typeface="Arial"/>
                <a:ea typeface="Arial"/>
                <a:cs typeface="Arial"/>
                <a:sym typeface="Arial"/>
              </a:rPr>
              <a:t>: a subset of edges such that none of them share any endpoints</a:t>
            </a:r>
            <a:endParaRPr sz="20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highlight>
                  <a:srgbClr val="D9EAD3"/>
                </a:highlight>
              </a:rPr>
              <a:t>Adjacency List</a:t>
            </a:r>
            <a:r>
              <a:rPr lang="en"/>
              <a:t> (Undirected Graph)</a:t>
            </a:r>
            <a:endParaRPr/>
          </a:p>
          <a:p>
            <a:pPr marL="0" lvl="0" indent="0" algn="l" rtl="0">
              <a:lnSpc>
                <a:spcPct val="100000"/>
              </a:lnSpc>
              <a:spcBef>
                <a:spcPts val="0"/>
              </a:spcBef>
              <a:spcAft>
                <a:spcPts val="0"/>
              </a:spcAft>
              <a:buSzPct val="111111"/>
              <a:buNone/>
            </a:pPr>
            <a:endParaRPr/>
          </a:p>
        </p:txBody>
      </p:sp>
      <p:sp>
        <p:nvSpPr>
          <p:cNvPr id="102" name="Google Shape;102;p8"/>
          <p:cNvSpPr/>
          <p:nvPr/>
        </p:nvSpPr>
        <p:spPr>
          <a:xfrm>
            <a:off x="552000"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03" name="Google Shape;103;p8"/>
          <p:cNvSpPr/>
          <p:nvPr/>
        </p:nvSpPr>
        <p:spPr>
          <a:xfrm>
            <a:off x="552000"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04" name="Google Shape;104;p8"/>
          <p:cNvSpPr/>
          <p:nvPr/>
        </p:nvSpPr>
        <p:spPr>
          <a:xfrm>
            <a:off x="1499713" y="2944851"/>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105" name="Google Shape;105;p8"/>
          <p:cNvCxnSpPr>
            <a:stCxn id="102" idx="6"/>
            <a:endCxn id="104"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106" name="Google Shape;106;p8"/>
          <p:cNvSpPr/>
          <p:nvPr/>
        </p:nvSpPr>
        <p:spPr>
          <a:xfrm>
            <a:off x="1499711" y="3870768"/>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07" name="Google Shape;107;p8"/>
          <p:cNvSpPr/>
          <p:nvPr/>
        </p:nvSpPr>
        <p:spPr>
          <a:xfrm>
            <a:off x="2222116" y="3407785"/>
            <a:ext cx="383100" cy="366600"/>
          </a:xfrm>
          <a:prstGeom prst="ellipse">
            <a:avLst/>
          </a:prstGeom>
          <a:solidFill>
            <a:srgbClr val="EEEEEE"/>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08" name="Google Shape;108;p8"/>
          <p:cNvCxnSpPr>
            <a:stCxn id="102" idx="4"/>
            <a:endCxn id="103"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09" name="Google Shape;109;p8"/>
          <p:cNvCxnSpPr>
            <a:stCxn id="104" idx="3"/>
            <a:endCxn id="103"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110" name="Google Shape;110;p8"/>
          <p:cNvCxnSpPr>
            <a:stCxn id="106" idx="2"/>
            <a:endCxn id="103"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111" name="Google Shape;111;p8"/>
          <p:cNvCxnSpPr>
            <a:stCxn id="104" idx="4"/>
            <a:endCxn id="106"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12" name="Google Shape;112;p8"/>
          <p:cNvCxnSpPr>
            <a:stCxn id="107" idx="3"/>
            <a:endCxn id="106"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113" name="Google Shape;113;p8"/>
          <p:cNvCxnSpPr>
            <a:stCxn id="104" idx="6"/>
            <a:endCxn id="107"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114" name="Google Shape;114;p8"/>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115" name="Google Shape;115;p8"/>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1618" name="Google Shape;1618;p78"/>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5a) </a:t>
            </a:r>
            <a:endParaRPr/>
          </a:p>
        </p:txBody>
      </p:sp>
      <p:sp>
        <p:nvSpPr>
          <p:cNvPr id="1619" name="Google Shape;1619;p78"/>
          <p:cNvSpPr txBox="1">
            <a:spLocks noGrp="1"/>
          </p:cNvSpPr>
          <p:nvPr>
            <p:ph type="body" idx="1"/>
          </p:nvPr>
        </p:nvSpPr>
        <p:spPr>
          <a:xfrm>
            <a:off x="857250" y="23812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Clr>
                <a:schemeClr val="dk1"/>
              </a:buClr>
              <a:buSzPts val="1100"/>
              <a:buFont typeface="Arial"/>
              <a:buNone/>
            </a:pPr>
            <a:r>
              <a:rPr lang="en"/>
              <a:t>		 	 	 		</a:t>
            </a:r>
            <a:endParaRPr/>
          </a:p>
          <a:p>
            <a:pPr marL="0" lvl="0" indent="0" algn="l" rtl="0">
              <a:lnSpc>
                <a:spcPct val="90000"/>
              </a:lnSpc>
              <a:spcBef>
                <a:spcPts val="1200"/>
              </a:spcBef>
              <a:spcAft>
                <a:spcPts val="0"/>
              </a:spcAft>
              <a:buClr>
                <a:schemeClr val="dk1"/>
              </a:buClr>
              <a:buSzPts val="1100"/>
              <a:buFont typeface="Arial"/>
              <a:buNone/>
            </a:pPr>
            <a:r>
              <a:rPr lang="en"/>
              <a:t>			</a:t>
            </a:r>
            <a:endParaRPr/>
          </a:p>
          <a:p>
            <a:pPr marL="0" lvl="0" indent="0" algn="l" rtl="0">
              <a:lnSpc>
                <a:spcPct val="90000"/>
              </a:lnSpc>
              <a:spcBef>
                <a:spcPts val="1200"/>
              </a:spcBef>
              <a:spcAft>
                <a:spcPts val="0"/>
              </a:spcAft>
              <a:buClr>
                <a:schemeClr val="dk1"/>
              </a:buClr>
              <a:buSzPts val="1100"/>
              <a:buFont typeface="Arial"/>
              <a:buNone/>
            </a:pPr>
            <a:r>
              <a:rPr lang="en"/>
              <a:t>				</a:t>
            </a:r>
            <a:endParaRPr/>
          </a:p>
          <a:p>
            <a:pPr marL="0" lvl="0" indent="0" algn="l" rtl="0">
              <a:lnSpc>
                <a:spcPct val="90000"/>
              </a:lnSpc>
              <a:spcBef>
                <a:spcPts val="1200"/>
              </a:spcBef>
              <a:spcAft>
                <a:spcPts val="0"/>
              </a:spcAft>
              <a:buClr>
                <a:schemeClr val="dk1"/>
              </a:buClr>
              <a:buSzPts val="1100"/>
              <a:buFont typeface="Arial"/>
              <a:buNone/>
            </a:pPr>
            <a:r>
              <a:rPr lang="en"/>
              <a:t>					</a:t>
            </a:r>
            <a:endParaRPr/>
          </a:p>
          <a:p>
            <a:pPr marL="457200" lvl="0" indent="-228600" algn="l" rtl="0">
              <a:lnSpc>
                <a:spcPct val="115000"/>
              </a:lnSpc>
              <a:spcBef>
                <a:spcPts val="1200"/>
              </a:spcBef>
              <a:spcAft>
                <a:spcPts val="0"/>
              </a:spcAft>
              <a:buClr>
                <a:schemeClr val="dk1"/>
              </a:buClr>
              <a:buSzPts val="1100"/>
              <a:buNone/>
            </a:pPr>
            <a:r>
              <a:rPr lang="en"/>
              <a:t>						 							</a:t>
            </a:r>
            <a:br>
              <a:rPr lang="en"/>
            </a:br>
            <a:r>
              <a:rPr lang="en"/>
              <a:t>Explain how to model the problem as a graph search problem.</a:t>
            </a:r>
            <a:endParaRPr/>
          </a:p>
        </p:txBody>
      </p:sp>
      <p:pic>
        <p:nvPicPr>
          <p:cNvPr id="1620" name="Google Shape;1620;p78"/>
          <p:cNvPicPr preferRelativeResize="0"/>
          <p:nvPr/>
        </p:nvPicPr>
        <p:blipFill rotWithShape="1">
          <a:blip r:embed="rId3">
            <a:alphaModFix/>
          </a:blip>
          <a:srcRect b="49092"/>
          <a:stretch/>
        </p:blipFill>
        <p:spPr>
          <a:xfrm>
            <a:off x="582800" y="1390525"/>
            <a:ext cx="3689101" cy="2604749"/>
          </a:xfrm>
          <a:prstGeom prst="rect">
            <a:avLst/>
          </a:prstGeom>
          <a:noFill/>
          <a:ln>
            <a:noFill/>
          </a:ln>
        </p:spPr>
      </p:pic>
      <p:pic>
        <p:nvPicPr>
          <p:cNvPr id="1621" name="Google Shape;1621;p78"/>
          <p:cNvPicPr preferRelativeResize="0"/>
          <p:nvPr/>
        </p:nvPicPr>
        <p:blipFill rotWithShape="1">
          <a:blip r:embed="rId3">
            <a:alphaModFix/>
          </a:blip>
          <a:srcRect t="49730" b="-635"/>
          <a:stretch/>
        </p:blipFill>
        <p:spPr>
          <a:xfrm>
            <a:off x="5139425" y="1517718"/>
            <a:ext cx="3328801" cy="2350356"/>
          </a:xfrm>
          <a:prstGeom prst="rect">
            <a:avLst/>
          </a:prstGeom>
          <a:noFill/>
          <a:ln>
            <a:noFill/>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625"/>
        <p:cNvGrpSpPr/>
        <p:nvPr/>
      </p:nvGrpSpPr>
      <p:grpSpPr>
        <a:xfrm>
          <a:off x="0" y="0"/>
          <a:ext cx="0" cy="0"/>
          <a:chOff x="0" y="0"/>
          <a:chExt cx="0" cy="0"/>
        </a:xfrm>
      </p:grpSpPr>
      <p:sp>
        <p:nvSpPr>
          <p:cNvPr id="1626" name="Google Shape;1626;p79"/>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5a) </a:t>
            </a:r>
            <a:endParaRPr/>
          </a:p>
        </p:txBody>
      </p:sp>
      <p:sp>
        <p:nvSpPr>
          <p:cNvPr id="1627" name="Google Shape;1627;p79"/>
          <p:cNvSpPr txBox="1">
            <a:spLocks noGrp="1"/>
          </p:cNvSpPr>
          <p:nvPr>
            <p:ph type="body" idx="1"/>
          </p:nvPr>
        </p:nvSpPr>
        <p:spPr>
          <a:xfrm>
            <a:off x="781050" y="1543050"/>
            <a:ext cx="25704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Node: </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1200"/>
              </a:spcAft>
              <a:buSzPts val="1100"/>
              <a:buNone/>
            </a:pPr>
            <a:endParaRPr/>
          </a:p>
        </p:txBody>
      </p:sp>
      <p:sp>
        <p:nvSpPr>
          <p:cNvPr id="1628" name="Google Shape;1628;p79"/>
          <p:cNvSpPr txBox="1">
            <a:spLocks noGrp="1"/>
          </p:cNvSpPr>
          <p:nvPr>
            <p:ph type="body" idx="1"/>
          </p:nvPr>
        </p:nvSpPr>
        <p:spPr>
          <a:xfrm>
            <a:off x="781050" y="3386150"/>
            <a:ext cx="5359500" cy="11937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b="1"/>
              <a:t>Edges:</a:t>
            </a:r>
            <a:r>
              <a:rPr lang="en"/>
              <a:t>  </a:t>
            </a:r>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632"/>
        <p:cNvGrpSpPr/>
        <p:nvPr/>
      </p:nvGrpSpPr>
      <p:grpSpPr>
        <a:xfrm>
          <a:off x="0" y="0"/>
          <a:ext cx="0" cy="0"/>
          <a:chOff x="0" y="0"/>
          <a:chExt cx="0" cy="0"/>
        </a:xfrm>
      </p:grpSpPr>
      <p:sp>
        <p:nvSpPr>
          <p:cNvPr id="1633" name="Google Shape;1633;p80"/>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5a) </a:t>
            </a:r>
            <a:endParaRPr/>
          </a:p>
        </p:txBody>
      </p:sp>
      <p:sp>
        <p:nvSpPr>
          <p:cNvPr id="1634" name="Google Shape;1634;p80"/>
          <p:cNvSpPr txBox="1">
            <a:spLocks noGrp="1"/>
          </p:cNvSpPr>
          <p:nvPr>
            <p:ph type="body" idx="1"/>
          </p:nvPr>
        </p:nvSpPr>
        <p:spPr>
          <a:xfrm>
            <a:off x="781050" y="1543050"/>
            <a:ext cx="25704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Node: </a:t>
            </a:r>
            <a:r>
              <a:rPr lang="en"/>
              <a:t>Assignments</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1200"/>
              </a:spcAft>
              <a:buSzPts val="1100"/>
              <a:buNone/>
            </a:pPr>
            <a:endParaRPr/>
          </a:p>
        </p:txBody>
      </p:sp>
      <p:sp>
        <p:nvSpPr>
          <p:cNvPr id="1635" name="Google Shape;1635;p80"/>
          <p:cNvSpPr txBox="1">
            <a:spLocks noGrp="1"/>
          </p:cNvSpPr>
          <p:nvPr>
            <p:ph type="body" idx="1"/>
          </p:nvPr>
        </p:nvSpPr>
        <p:spPr>
          <a:xfrm>
            <a:off x="781050" y="3386150"/>
            <a:ext cx="5359500" cy="1607400"/>
          </a:xfrm>
          <a:prstGeom prst="rect">
            <a:avLst/>
          </a:prstGeom>
          <a:noFill/>
          <a:ln>
            <a:noFill/>
          </a:ln>
        </p:spPr>
        <p:txBody>
          <a:bodyPr spcFirstLastPara="1" wrap="square" lIns="68575" tIns="34275" rIns="68575" bIns="34275" anchor="t" anchorCtr="0">
            <a:normAutofit fontScale="85000" lnSpcReduction="10000"/>
          </a:bodyPr>
          <a:lstStyle/>
          <a:p>
            <a:pPr marL="0" lvl="0" indent="0" algn="l" rtl="0">
              <a:lnSpc>
                <a:spcPct val="150000"/>
              </a:lnSpc>
              <a:spcBef>
                <a:spcPts val="1100"/>
              </a:spcBef>
              <a:spcAft>
                <a:spcPts val="0"/>
              </a:spcAft>
              <a:buSzPts val="1100"/>
              <a:buNone/>
            </a:pPr>
            <a:r>
              <a:rPr lang="en" b="1"/>
              <a:t>Edges:</a:t>
            </a:r>
            <a:r>
              <a:rPr lang="en"/>
              <a:t>  Assigning one more letter</a:t>
            </a:r>
            <a:endParaRPr/>
          </a:p>
          <a:p>
            <a:pPr marL="0" lvl="0" indent="0" algn="l" rtl="0">
              <a:lnSpc>
                <a:spcPct val="150000"/>
              </a:lnSpc>
              <a:spcBef>
                <a:spcPts val="1200"/>
              </a:spcBef>
              <a:spcAft>
                <a:spcPts val="1200"/>
              </a:spcAft>
              <a:buSzPts val="1100"/>
              <a:buNone/>
            </a:pPr>
            <a:r>
              <a:rPr lang="en"/>
              <a:t>I.e. 2 nodes are connected by an edge if one node is the result of assigning one more letter to the previous node</a:t>
            </a:r>
            <a:endParaRPr/>
          </a:p>
        </p:txBody>
      </p:sp>
      <p:pic>
        <p:nvPicPr>
          <p:cNvPr id="1636" name="Google Shape;1636;p80"/>
          <p:cNvPicPr preferRelativeResize="0"/>
          <p:nvPr/>
        </p:nvPicPr>
        <p:blipFill rotWithShape="1">
          <a:blip r:embed="rId3">
            <a:alphaModFix/>
          </a:blip>
          <a:srcRect/>
          <a:stretch/>
        </p:blipFill>
        <p:spPr>
          <a:xfrm>
            <a:off x="5069475" y="1543050"/>
            <a:ext cx="1144425" cy="1361875"/>
          </a:xfrm>
          <a:prstGeom prst="rect">
            <a:avLst/>
          </a:prstGeom>
          <a:noFill/>
          <a:ln>
            <a:noFill/>
          </a:ln>
        </p:spPr>
      </p:pic>
      <p:grpSp>
        <p:nvGrpSpPr>
          <p:cNvPr id="1637" name="Google Shape;1637;p80"/>
          <p:cNvGrpSpPr/>
          <p:nvPr/>
        </p:nvGrpSpPr>
        <p:grpSpPr>
          <a:xfrm>
            <a:off x="6618300" y="3275050"/>
            <a:ext cx="2126625" cy="1549150"/>
            <a:chOff x="7087625" y="808850"/>
            <a:chExt cx="2126625" cy="1549150"/>
          </a:xfrm>
        </p:grpSpPr>
        <p:pic>
          <p:nvPicPr>
            <p:cNvPr id="1638" name="Google Shape;1638;p80"/>
            <p:cNvPicPr preferRelativeResize="0"/>
            <p:nvPr/>
          </p:nvPicPr>
          <p:blipFill rotWithShape="1">
            <a:blip r:embed="rId4">
              <a:alphaModFix/>
            </a:blip>
            <a:srcRect b="3965"/>
            <a:stretch/>
          </p:blipFill>
          <p:spPr>
            <a:xfrm>
              <a:off x="7317800" y="914825"/>
              <a:ext cx="1826200" cy="1443175"/>
            </a:xfrm>
            <a:prstGeom prst="rect">
              <a:avLst/>
            </a:prstGeom>
            <a:noFill/>
            <a:ln>
              <a:noFill/>
            </a:ln>
          </p:spPr>
        </p:pic>
        <p:sp>
          <p:nvSpPr>
            <p:cNvPr id="1639" name="Google Shape;1639;p80"/>
            <p:cNvSpPr/>
            <p:nvPr/>
          </p:nvSpPr>
          <p:spPr>
            <a:xfrm>
              <a:off x="7087625" y="808850"/>
              <a:ext cx="425100" cy="54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80"/>
            <p:cNvSpPr/>
            <p:nvPr/>
          </p:nvSpPr>
          <p:spPr>
            <a:xfrm>
              <a:off x="8789150" y="808850"/>
              <a:ext cx="425100" cy="54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81"/>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5a) </a:t>
            </a:r>
            <a:endParaRPr/>
          </a:p>
        </p:txBody>
      </p:sp>
      <p:sp>
        <p:nvSpPr>
          <p:cNvPr id="1646" name="Google Shape;1646;p81"/>
          <p:cNvSpPr txBox="1">
            <a:spLocks noGrp="1"/>
          </p:cNvSpPr>
          <p:nvPr>
            <p:ph type="body" idx="1"/>
          </p:nvPr>
        </p:nvSpPr>
        <p:spPr>
          <a:xfrm>
            <a:off x="247650" y="1543050"/>
            <a:ext cx="47700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b="1"/>
              <a:t>Start node:</a:t>
            </a:r>
            <a:endParaRPr b="1"/>
          </a:p>
        </p:txBody>
      </p:sp>
      <p:sp>
        <p:nvSpPr>
          <p:cNvPr id="1647" name="Google Shape;1647;p81"/>
          <p:cNvSpPr txBox="1">
            <a:spLocks noGrp="1"/>
          </p:cNvSpPr>
          <p:nvPr>
            <p:ph type="body" idx="1"/>
          </p:nvPr>
        </p:nvSpPr>
        <p:spPr>
          <a:xfrm>
            <a:off x="5017650" y="1543050"/>
            <a:ext cx="3284100" cy="31680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b="1"/>
              <a:t>Goal:</a:t>
            </a:r>
            <a:endParaRPr b="1"/>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651"/>
        <p:cNvGrpSpPr/>
        <p:nvPr/>
      </p:nvGrpSpPr>
      <p:grpSpPr>
        <a:xfrm>
          <a:off x="0" y="0"/>
          <a:ext cx="0" cy="0"/>
          <a:chOff x="0" y="0"/>
          <a:chExt cx="0" cy="0"/>
        </a:xfrm>
      </p:grpSpPr>
      <p:sp>
        <p:nvSpPr>
          <p:cNvPr id="1652" name="Google Shape;1652;p82"/>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5a) </a:t>
            </a:r>
            <a:endParaRPr/>
          </a:p>
        </p:txBody>
      </p:sp>
      <p:sp>
        <p:nvSpPr>
          <p:cNvPr id="1653" name="Google Shape;1653;p82"/>
          <p:cNvSpPr txBox="1">
            <a:spLocks noGrp="1"/>
          </p:cNvSpPr>
          <p:nvPr>
            <p:ph type="body" idx="1"/>
          </p:nvPr>
        </p:nvSpPr>
        <p:spPr>
          <a:xfrm>
            <a:off x="247650" y="1543050"/>
            <a:ext cx="47700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Start node</a:t>
            </a:r>
            <a:r>
              <a:rPr lang="en"/>
              <a:t>: Nothing assigned</a:t>
            </a:r>
            <a:endParaRPr/>
          </a:p>
          <a:p>
            <a:pPr marL="0" lvl="0" indent="0" algn="l" rtl="0">
              <a:lnSpc>
                <a:spcPct val="90000"/>
              </a:lnSpc>
              <a:spcBef>
                <a:spcPts val="1200"/>
              </a:spcBef>
              <a:spcAft>
                <a:spcPts val="1200"/>
              </a:spcAft>
              <a:buSzPts val="1100"/>
              <a:buNone/>
            </a:pPr>
            <a:endParaRPr/>
          </a:p>
        </p:txBody>
      </p:sp>
      <p:sp>
        <p:nvSpPr>
          <p:cNvPr id="1654" name="Google Shape;1654;p82"/>
          <p:cNvSpPr txBox="1">
            <a:spLocks noGrp="1"/>
          </p:cNvSpPr>
          <p:nvPr>
            <p:ph type="body" idx="1"/>
          </p:nvPr>
        </p:nvSpPr>
        <p:spPr>
          <a:xfrm>
            <a:off x="5017650" y="1474500"/>
            <a:ext cx="3284100" cy="3236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t>Goal</a:t>
            </a:r>
            <a:r>
              <a:rPr lang="en"/>
              <a:t>: All letters assigned and node is valid (no constraint is violated)</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r>
              <a:rPr lang="en"/>
              <a:t>E.g. For A - B = C</a:t>
            </a:r>
            <a:endParaRPr/>
          </a:p>
          <a:p>
            <a:pPr marL="0" lvl="0" indent="0" algn="l" rtl="0">
              <a:lnSpc>
                <a:spcPct val="90000"/>
              </a:lnSpc>
              <a:spcBef>
                <a:spcPts val="1200"/>
              </a:spcBef>
              <a:spcAft>
                <a:spcPts val="1200"/>
              </a:spcAft>
              <a:buSzPts val="1100"/>
              <a:buNone/>
            </a:pPr>
            <a:r>
              <a:rPr lang="en"/>
              <a:t>Goal would be</a:t>
            </a:r>
            <a:endParaRPr/>
          </a:p>
        </p:txBody>
      </p:sp>
      <p:pic>
        <p:nvPicPr>
          <p:cNvPr id="1655" name="Google Shape;1655;p82"/>
          <p:cNvPicPr preferRelativeResize="0"/>
          <p:nvPr/>
        </p:nvPicPr>
        <p:blipFill rotWithShape="1">
          <a:blip r:embed="rId3">
            <a:alphaModFix/>
          </a:blip>
          <a:srcRect/>
          <a:stretch/>
        </p:blipFill>
        <p:spPr>
          <a:xfrm>
            <a:off x="247650" y="2440225"/>
            <a:ext cx="4146374" cy="1201850"/>
          </a:xfrm>
          <a:prstGeom prst="rect">
            <a:avLst/>
          </a:prstGeom>
          <a:noFill/>
          <a:ln>
            <a:noFill/>
          </a:ln>
        </p:spPr>
      </p:pic>
      <p:pic>
        <p:nvPicPr>
          <p:cNvPr id="1656" name="Google Shape;1656;p82"/>
          <p:cNvPicPr preferRelativeResize="0"/>
          <p:nvPr/>
        </p:nvPicPr>
        <p:blipFill rotWithShape="1">
          <a:blip r:embed="rId4">
            <a:alphaModFix/>
          </a:blip>
          <a:srcRect/>
          <a:stretch/>
        </p:blipFill>
        <p:spPr>
          <a:xfrm>
            <a:off x="7014175" y="3173975"/>
            <a:ext cx="1287575" cy="1651475"/>
          </a:xfrm>
          <a:prstGeom prst="rect">
            <a:avLst/>
          </a:prstGeom>
          <a:noFill/>
          <a:ln>
            <a:noFill/>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g2267702255c_2_11"/>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5a) </a:t>
            </a:r>
            <a:endParaRPr/>
          </a:p>
        </p:txBody>
      </p:sp>
      <p:pic>
        <p:nvPicPr>
          <p:cNvPr id="1662" name="Google Shape;1662;g2267702255c_2_11"/>
          <p:cNvPicPr preferRelativeResize="0"/>
          <p:nvPr/>
        </p:nvPicPr>
        <p:blipFill>
          <a:blip r:embed="rId3">
            <a:alphaModFix/>
          </a:blip>
          <a:stretch>
            <a:fillRect/>
          </a:stretch>
        </p:blipFill>
        <p:spPr>
          <a:xfrm>
            <a:off x="927488" y="1186575"/>
            <a:ext cx="7289024" cy="3793476"/>
          </a:xfrm>
          <a:prstGeom prst="rect">
            <a:avLst/>
          </a:prstGeom>
          <a:noFill/>
          <a:ln>
            <a:noFill/>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g2267702255c_2_20"/>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5a) </a:t>
            </a:r>
            <a:endParaRPr/>
          </a:p>
        </p:txBody>
      </p:sp>
      <p:sp>
        <p:nvSpPr>
          <p:cNvPr id="1668" name="Google Shape;1668;g2267702255c_2_20"/>
          <p:cNvSpPr txBox="1"/>
          <p:nvPr/>
        </p:nvSpPr>
        <p:spPr>
          <a:xfrm>
            <a:off x="857250" y="1365000"/>
            <a:ext cx="819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95959"/>
                </a:solidFill>
              </a:rPr>
              <a:t>How many nodes?</a:t>
            </a:r>
            <a:endParaRPr sz="1800">
              <a:solidFill>
                <a:srgbClr val="595959"/>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672"/>
        <p:cNvGrpSpPr/>
        <p:nvPr/>
      </p:nvGrpSpPr>
      <p:grpSpPr>
        <a:xfrm>
          <a:off x="0" y="0"/>
          <a:ext cx="0" cy="0"/>
          <a:chOff x="0" y="0"/>
          <a:chExt cx="0" cy="0"/>
        </a:xfrm>
      </p:grpSpPr>
      <p:sp>
        <p:nvSpPr>
          <p:cNvPr id="1673" name="Google Shape;1673;g2267702255c_2_27"/>
          <p:cNvSpPr txBox="1">
            <a:spLocks noGrp="1"/>
          </p:cNvSpPr>
          <p:nvPr>
            <p:ph type="title"/>
          </p:nvPr>
        </p:nvSpPr>
        <p:spPr>
          <a:xfrm>
            <a:off x="857250" y="457200"/>
            <a:ext cx="52296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5a) </a:t>
            </a:r>
            <a:endParaRPr/>
          </a:p>
        </p:txBody>
      </p:sp>
      <p:sp>
        <p:nvSpPr>
          <p:cNvPr id="1674" name="Google Shape;1674;g2267702255c_2_27"/>
          <p:cNvSpPr txBox="1"/>
          <p:nvPr/>
        </p:nvSpPr>
        <p:spPr>
          <a:xfrm>
            <a:off x="857250" y="1365000"/>
            <a:ext cx="8190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95959"/>
                </a:solidFill>
              </a:rPr>
              <a:t>How many nodes?</a:t>
            </a:r>
            <a:endParaRPr sz="1800">
              <a:solidFill>
                <a:srgbClr val="595959"/>
              </a:solidFill>
            </a:endParaRPr>
          </a:p>
          <a:p>
            <a:pPr marL="0" lvl="0" indent="0" algn="l" rtl="0">
              <a:spcBef>
                <a:spcPts val="0"/>
              </a:spcBef>
              <a:spcAft>
                <a:spcPts val="0"/>
              </a:spcAft>
              <a:buNone/>
            </a:pPr>
            <a:endParaRPr sz="1800">
              <a:solidFill>
                <a:srgbClr val="595959"/>
              </a:solidFill>
            </a:endParaRPr>
          </a:p>
          <a:p>
            <a:pPr marL="0" lvl="0" indent="0" algn="l" rtl="0">
              <a:spcBef>
                <a:spcPts val="0"/>
              </a:spcBef>
              <a:spcAft>
                <a:spcPts val="0"/>
              </a:spcAft>
              <a:buNone/>
            </a:pPr>
            <a:r>
              <a:rPr lang="en" sz="1800" b="1">
                <a:solidFill>
                  <a:srgbClr val="595959"/>
                </a:solidFill>
              </a:rPr>
              <a:t>n!</a:t>
            </a:r>
            <a:r>
              <a:rPr lang="en" sz="1800">
                <a:solidFill>
                  <a:srgbClr val="595959"/>
                </a:solidFill>
              </a:rPr>
              <a:t> , n is the number of unique letters</a:t>
            </a:r>
            <a:endParaRPr sz="1800">
              <a:solidFill>
                <a:srgbClr val="595959"/>
              </a:solidFill>
            </a:endParaRPr>
          </a:p>
          <a:p>
            <a:pPr marL="0" lvl="0" indent="0" algn="l" rtl="0">
              <a:spcBef>
                <a:spcPts val="0"/>
              </a:spcBef>
              <a:spcAft>
                <a:spcPts val="0"/>
              </a:spcAft>
              <a:buNone/>
            </a:pPr>
            <a:r>
              <a:rPr lang="en" sz="1800" b="1">
                <a:solidFill>
                  <a:srgbClr val="595959"/>
                </a:solidFill>
              </a:rPr>
              <a:t>10!</a:t>
            </a:r>
            <a:r>
              <a:rPr lang="en" sz="1800">
                <a:solidFill>
                  <a:srgbClr val="595959"/>
                </a:solidFill>
              </a:rPr>
              <a:t> in worst case as only 10 digits available</a:t>
            </a:r>
            <a:endParaRPr sz="1800">
              <a:solidFill>
                <a:srgbClr val="595959"/>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678"/>
        <p:cNvGrpSpPr/>
        <p:nvPr/>
      </p:nvGrpSpPr>
      <p:grpSpPr>
        <a:xfrm>
          <a:off x="0" y="0"/>
          <a:ext cx="0" cy="0"/>
          <a:chOff x="0" y="0"/>
          <a:chExt cx="0" cy="0"/>
        </a:xfrm>
      </p:grpSpPr>
      <p:sp>
        <p:nvSpPr>
          <p:cNvPr id="1679" name="Google Shape;1679;p83"/>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sp>
        <p:nvSpPr>
          <p:cNvPr id="1680" name="Google Shape;1680;p83"/>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a:t>DFS or BFS?</a:t>
            </a:r>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sp>
        <p:nvSpPr>
          <p:cNvPr id="1685" name="Google Shape;1685;p84"/>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sp>
        <p:nvSpPr>
          <p:cNvPr id="1686" name="Google Shape;1686;p84"/>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b="1">
                <a:solidFill>
                  <a:srgbClr val="6AA84F"/>
                </a:solidFill>
              </a:rPr>
              <a:t>DFS</a:t>
            </a:r>
            <a:r>
              <a:rPr lang="en"/>
              <a:t> or </a:t>
            </a:r>
            <a:r>
              <a:rPr lang="en" strike="sngStrike"/>
              <a:t>BFS</a:t>
            </a:r>
            <a:r>
              <a:rPr lang="en"/>
              <a:t>?</a:t>
            </a:r>
            <a:endParaRPr/>
          </a:p>
          <a:p>
            <a:pPr marL="0" lvl="0" indent="0" algn="l" rtl="0">
              <a:lnSpc>
                <a:spcPct val="90000"/>
              </a:lnSpc>
              <a:spcBef>
                <a:spcPts val="1200"/>
              </a:spcBef>
              <a:spcAft>
                <a:spcPts val="0"/>
              </a:spcAft>
              <a:buSzPts val="1100"/>
              <a:buNone/>
            </a:pPr>
            <a:endParaRPr/>
          </a:p>
          <a:p>
            <a:pPr marL="457200" lvl="0" indent="-298450" algn="l" rtl="0">
              <a:lnSpc>
                <a:spcPct val="90000"/>
              </a:lnSpc>
              <a:spcBef>
                <a:spcPts val="1200"/>
              </a:spcBef>
              <a:spcAft>
                <a:spcPts val="0"/>
              </a:spcAft>
              <a:buSzPts val="1100"/>
              <a:buChar char="-"/>
            </a:pPr>
            <a:r>
              <a:rPr lang="en"/>
              <a:t>We don’t have to search the entire tree, just find a single legal assignment of all letters</a:t>
            </a:r>
            <a:endParaRPr/>
          </a:p>
          <a:p>
            <a:pPr marL="457200" lvl="0" indent="-298450" algn="l" rtl="0">
              <a:lnSpc>
                <a:spcPct val="90000"/>
              </a:lnSpc>
              <a:spcBef>
                <a:spcPts val="0"/>
              </a:spcBef>
              <a:spcAft>
                <a:spcPts val="0"/>
              </a:spcAft>
              <a:buSzPts val="1100"/>
              <a:buChar char="-"/>
            </a:pPr>
            <a:r>
              <a:rPr lang="en"/>
              <a:t>Asymptotically (i.e. worst case), there is no difference in using DFS or BFS</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highlight>
                  <a:srgbClr val="D9EAD3"/>
                </a:highlight>
              </a:rPr>
              <a:t>Adjacency List</a:t>
            </a:r>
            <a:r>
              <a:rPr lang="en"/>
              <a:t> (Undirected Graph)</a:t>
            </a:r>
            <a:endParaRPr/>
          </a:p>
        </p:txBody>
      </p:sp>
      <p:sp>
        <p:nvSpPr>
          <p:cNvPr id="121" name="Google Shape;121;p9"/>
          <p:cNvSpPr/>
          <p:nvPr/>
        </p:nvSpPr>
        <p:spPr>
          <a:xfrm>
            <a:off x="552000"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22" name="Google Shape;122;p9"/>
          <p:cNvSpPr/>
          <p:nvPr/>
        </p:nvSpPr>
        <p:spPr>
          <a:xfrm>
            <a:off x="552000" y="3870768"/>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23" name="Google Shape;123;p9"/>
          <p:cNvSpPr/>
          <p:nvPr/>
        </p:nvSpPr>
        <p:spPr>
          <a:xfrm>
            <a:off x="1499713" y="2944851"/>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124" name="Google Shape;124;p9"/>
          <p:cNvCxnSpPr>
            <a:stCxn id="121" idx="6"/>
            <a:endCxn id="123" idx="2"/>
          </p:cNvCxnSpPr>
          <p:nvPr/>
        </p:nvCxnSpPr>
        <p:spPr>
          <a:xfrm>
            <a:off x="935100" y="3128151"/>
            <a:ext cx="564600" cy="0"/>
          </a:xfrm>
          <a:prstGeom prst="straightConnector1">
            <a:avLst/>
          </a:prstGeom>
          <a:noFill/>
          <a:ln w="19050" cap="flat" cmpd="sng">
            <a:solidFill>
              <a:srgbClr val="666666"/>
            </a:solidFill>
            <a:prstDash val="solid"/>
            <a:round/>
            <a:headEnd type="none" w="sm" len="sm"/>
            <a:tailEnd type="none" w="sm" len="sm"/>
          </a:ln>
        </p:spPr>
      </p:cxnSp>
      <p:sp>
        <p:nvSpPr>
          <p:cNvPr id="125" name="Google Shape;125;p9"/>
          <p:cNvSpPr/>
          <p:nvPr/>
        </p:nvSpPr>
        <p:spPr>
          <a:xfrm>
            <a:off x="1499711" y="3870768"/>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26" name="Google Shape;126;p9"/>
          <p:cNvSpPr/>
          <p:nvPr/>
        </p:nvSpPr>
        <p:spPr>
          <a:xfrm>
            <a:off x="2222116" y="3407785"/>
            <a:ext cx="383100" cy="366600"/>
          </a:xfrm>
          <a:prstGeom prst="ellipse">
            <a:avLst/>
          </a:prstGeom>
          <a:solidFill>
            <a:srgbClr val="FFFF00"/>
          </a:solidFill>
          <a:ln w="2857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127" name="Google Shape;127;p9"/>
          <p:cNvCxnSpPr>
            <a:stCxn id="121" idx="4"/>
            <a:endCxn id="122" idx="0"/>
          </p:cNvCxnSpPr>
          <p:nvPr/>
        </p:nvCxnSpPr>
        <p:spPr>
          <a:xfrm>
            <a:off x="743550"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28" name="Google Shape;128;p9"/>
          <p:cNvCxnSpPr>
            <a:stCxn id="123" idx="3"/>
            <a:endCxn id="122" idx="7"/>
          </p:cNvCxnSpPr>
          <p:nvPr/>
        </p:nvCxnSpPr>
        <p:spPr>
          <a:xfrm flipH="1">
            <a:off x="879017" y="3257764"/>
            <a:ext cx="676800" cy="666600"/>
          </a:xfrm>
          <a:prstGeom prst="straightConnector1">
            <a:avLst/>
          </a:prstGeom>
          <a:noFill/>
          <a:ln w="19050" cap="flat" cmpd="sng">
            <a:solidFill>
              <a:srgbClr val="666666"/>
            </a:solidFill>
            <a:prstDash val="solid"/>
            <a:round/>
            <a:headEnd type="none" w="sm" len="sm"/>
            <a:tailEnd type="none" w="sm" len="sm"/>
          </a:ln>
        </p:spPr>
      </p:cxnSp>
      <p:cxnSp>
        <p:nvCxnSpPr>
          <p:cNvPr id="129" name="Google Shape;129;p9"/>
          <p:cNvCxnSpPr>
            <a:stCxn id="125" idx="2"/>
            <a:endCxn id="122" idx="6"/>
          </p:cNvCxnSpPr>
          <p:nvPr/>
        </p:nvCxnSpPr>
        <p:spPr>
          <a:xfrm rot="10800000">
            <a:off x="935111" y="4054068"/>
            <a:ext cx="564600" cy="0"/>
          </a:xfrm>
          <a:prstGeom prst="straightConnector1">
            <a:avLst/>
          </a:prstGeom>
          <a:noFill/>
          <a:ln w="19050" cap="flat" cmpd="sng">
            <a:solidFill>
              <a:srgbClr val="666666"/>
            </a:solidFill>
            <a:prstDash val="solid"/>
            <a:round/>
            <a:headEnd type="none" w="sm" len="sm"/>
            <a:tailEnd type="none" w="sm" len="sm"/>
          </a:ln>
        </p:spPr>
      </p:cxnSp>
      <p:cxnSp>
        <p:nvCxnSpPr>
          <p:cNvPr id="130" name="Google Shape;130;p9"/>
          <p:cNvCxnSpPr>
            <a:stCxn id="123" idx="4"/>
            <a:endCxn id="125" idx="0"/>
          </p:cNvCxnSpPr>
          <p:nvPr/>
        </p:nvCxnSpPr>
        <p:spPr>
          <a:xfrm>
            <a:off x="1691263" y="3311451"/>
            <a:ext cx="0" cy="559200"/>
          </a:xfrm>
          <a:prstGeom prst="straightConnector1">
            <a:avLst/>
          </a:prstGeom>
          <a:noFill/>
          <a:ln w="19050" cap="flat" cmpd="sng">
            <a:solidFill>
              <a:srgbClr val="666666"/>
            </a:solidFill>
            <a:prstDash val="solid"/>
            <a:round/>
            <a:headEnd type="none" w="sm" len="sm"/>
            <a:tailEnd type="none" w="sm" len="sm"/>
          </a:ln>
        </p:spPr>
      </p:cxnSp>
      <p:cxnSp>
        <p:nvCxnSpPr>
          <p:cNvPr id="131" name="Google Shape;131;p9"/>
          <p:cNvCxnSpPr>
            <a:stCxn id="126" idx="3"/>
            <a:endCxn id="125" idx="6"/>
          </p:cNvCxnSpPr>
          <p:nvPr/>
        </p:nvCxnSpPr>
        <p:spPr>
          <a:xfrm flipH="1">
            <a:off x="1882820" y="3720698"/>
            <a:ext cx="395400" cy="333300"/>
          </a:xfrm>
          <a:prstGeom prst="straightConnector1">
            <a:avLst/>
          </a:prstGeom>
          <a:noFill/>
          <a:ln w="19050" cap="flat" cmpd="sng">
            <a:solidFill>
              <a:srgbClr val="666666"/>
            </a:solidFill>
            <a:prstDash val="solid"/>
            <a:round/>
            <a:headEnd type="none" w="sm" len="sm"/>
            <a:tailEnd type="none" w="sm" len="sm"/>
          </a:ln>
        </p:spPr>
      </p:cxnSp>
      <p:cxnSp>
        <p:nvCxnSpPr>
          <p:cNvPr id="132" name="Google Shape;132;p9"/>
          <p:cNvCxnSpPr>
            <a:stCxn id="123" idx="6"/>
            <a:endCxn id="126" idx="1"/>
          </p:cNvCxnSpPr>
          <p:nvPr/>
        </p:nvCxnSpPr>
        <p:spPr>
          <a:xfrm>
            <a:off x="1882813" y="3128151"/>
            <a:ext cx="395400" cy="333300"/>
          </a:xfrm>
          <a:prstGeom prst="straightConnector1">
            <a:avLst/>
          </a:prstGeom>
          <a:noFill/>
          <a:ln w="19050" cap="flat" cmpd="sng">
            <a:solidFill>
              <a:srgbClr val="666666"/>
            </a:solidFill>
            <a:prstDash val="solid"/>
            <a:round/>
            <a:headEnd type="none" w="sm" len="sm"/>
            <a:tailEnd type="none" w="sm" len="sm"/>
          </a:ln>
        </p:spPr>
      </p:cxnSp>
      <p:sp>
        <p:nvSpPr>
          <p:cNvPr id="133" name="Google Shape;133;p9"/>
          <p:cNvSpPr/>
          <p:nvPr/>
        </p:nvSpPr>
        <p:spPr>
          <a:xfrm>
            <a:off x="3271450" y="2497075"/>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34" name="Google Shape;134;p9"/>
          <p:cNvSpPr/>
          <p:nvPr/>
        </p:nvSpPr>
        <p:spPr>
          <a:xfrm>
            <a:off x="2819675" y="2497072"/>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135" name="Google Shape;135;p9"/>
          <p:cNvSpPr/>
          <p:nvPr/>
        </p:nvSpPr>
        <p:spPr>
          <a:xfrm>
            <a:off x="3271450" y="2950447"/>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36" name="Google Shape;136;p9"/>
          <p:cNvSpPr/>
          <p:nvPr/>
        </p:nvSpPr>
        <p:spPr>
          <a:xfrm>
            <a:off x="2819675" y="295044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p:txBody>
      </p:sp>
      <p:sp>
        <p:nvSpPr>
          <p:cNvPr id="137" name="Google Shape;137;p9"/>
          <p:cNvSpPr/>
          <p:nvPr/>
        </p:nvSpPr>
        <p:spPr>
          <a:xfrm>
            <a:off x="3271450" y="3403820"/>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38" name="Google Shape;138;p9"/>
          <p:cNvSpPr/>
          <p:nvPr/>
        </p:nvSpPr>
        <p:spPr>
          <a:xfrm>
            <a:off x="2819675" y="3403817"/>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3</a:t>
            </a:r>
            <a:endParaRPr sz="1400" b="0" i="0" u="none" strike="noStrike" cap="none">
              <a:solidFill>
                <a:srgbClr val="000000"/>
              </a:solidFill>
              <a:latin typeface="Consolas"/>
              <a:ea typeface="Consolas"/>
              <a:cs typeface="Consolas"/>
              <a:sym typeface="Consolas"/>
            </a:endParaRPr>
          </a:p>
        </p:txBody>
      </p:sp>
      <p:sp>
        <p:nvSpPr>
          <p:cNvPr id="139" name="Google Shape;139;p9"/>
          <p:cNvSpPr/>
          <p:nvPr/>
        </p:nvSpPr>
        <p:spPr>
          <a:xfrm>
            <a:off x="3271450" y="3857192"/>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40" name="Google Shape;140;p9"/>
          <p:cNvSpPr/>
          <p:nvPr/>
        </p:nvSpPr>
        <p:spPr>
          <a:xfrm>
            <a:off x="2819675" y="3857190"/>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p:txBody>
      </p:sp>
      <p:sp>
        <p:nvSpPr>
          <p:cNvPr id="141" name="Google Shape;141;p9"/>
          <p:cNvSpPr/>
          <p:nvPr/>
        </p:nvSpPr>
        <p:spPr>
          <a:xfrm>
            <a:off x="3271450" y="4310565"/>
            <a:ext cx="457200" cy="453300"/>
          </a:xfrm>
          <a:prstGeom prst="rect">
            <a:avLst/>
          </a:prstGeom>
          <a:solidFill>
            <a:srgbClr val="FFFF00"/>
          </a:solidFill>
          <a:ln w="2857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Consolas"/>
              <a:ea typeface="Consolas"/>
              <a:cs typeface="Consolas"/>
              <a:sym typeface="Consolas"/>
            </a:endParaRPr>
          </a:p>
        </p:txBody>
      </p:sp>
      <p:sp>
        <p:nvSpPr>
          <p:cNvPr id="142" name="Google Shape;142;p9"/>
          <p:cNvSpPr/>
          <p:nvPr/>
        </p:nvSpPr>
        <p:spPr>
          <a:xfrm>
            <a:off x="2819675" y="4310565"/>
            <a:ext cx="447000" cy="453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400" b="0" i="0" u="none" strike="noStrike" cap="none">
                <a:solidFill>
                  <a:srgbClr val="000000"/>
                </a:solidFill>
                <a:latin typeface="Consolas"/>
                <a:ea typeface="Consolas"/>
                <a:cs typeface="Consolas"/>
                <a:sym typeface="Consolas"/>
              </a:rPr>
              <a:t>5</a:t>
            </a:r>
            <a:endParaRPr sz="1400" b="0" i="0" u="none" strike="noStrike" cap="none">
              <a:solidFill>
                <a:srgbClr val="000000"/>
              </a:solidFill>
              <a:latin typeface="Consolas"/>
              <a:ea typeface="Consolas"/>
              <a:cs typeface="Consolas"/>
              <a:sym typeface="Consolas"/>
            </a:endParaRPr>
          </a:p>
        </p:txBody>
      </p:sp>
      <p:sp>
        <p:nvSpPr>
          <p:cNvPr id="143" name="Google Shape;143;p9"/>
          <p:cNvSpPr txBox="1"/>
          <p:nvPr/>
        </p:nvSpPr>
        <p:spPr>
          <a:xfrm>
            <a:off x="311700" y="121625"/>
            <a:ext cx="1379700" cy="26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Adapted from CLRS</a:t>
            </a:r>
            <a:endParaRPr sz="1000" b="0" i="1" u="none" strike="noStrike" cap="none">
              <a:solidFill>
                <a:srgbClr val="000000"/>
              </a:solidFill>
              <a:latin typeface="Arial"/>
              <a:ea typeface="Arial"/>
              <a:cs typeface="Arial"/>
              <a:sym typeface="Arial"/>
            </a:endParaRPr>
          </a:p>
        </p:txBody>
      </p:sp>
      <p:sp>
        <p:nvSpPr>
          <p:cNvPr id="144" name="Google Shape;144;p9"/>
          <p:cNvSpPr txBox="1">
            <a:spLocks noGrp="1"/>
          </p:cNvSpPr>
          <p:nvPr>
            <p:ph type="body" idx="1"/>
          </p:nvPr>
        </p:nvSpPr>
        <p:spPr>
          <a:xfrm>
            <a:off x="311700" y="1152475"/>
            <a:ext cx="8520600" cy="1176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How to represent this?</a:t>
            </a:r>
            <a:br>
              <a:rPr lang="en"/>
            </a:br>
            <a:r>
              <a:rPr lang="en" b="1"/>
              <a:t>Array</a:t>
            </a:r>
            <a:r>
              <a:rPr lang="en"/>
              <a:t>: The nodes </a:t>
            </a:r>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85"/>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pic>
        <p:nvPicPr>
          <p:cNvPr id="1692" name="Google Shape;1692;p85"/>
          <p:cNvPicPr preferRelativeResize="0"/>
          <p:nvPr/>
        </p:nvPicPr>
        <p:blipFill rotWithShape="1">
          <a:blip r:embed="rId3">
            <a:alphaModFix/>
          </a:blip>
          <a:srcRect/>
          <a:stretch/>
        </p:blipFill>
        <p:spPr>
          <a:xfrm>
            <a:off x="1223537" y="1474502"/>
            <a:ext cx="6696924" cy="3477401"/>
          </a:xfrm>
          <a:prstGeom prst="rect">
            <a:avLst/>
          </a:prstGeom>
          <a:noFill/>
          <a:ln>
            <a:noFill/>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696"/>
        <p:cNvGrpSpPr/>
        <p:nvPr/>
      </p:nvGrpSpPr>
      <p:grpSpPr>
        <a:xfrm>
          <a:off x="0" y="0"/>
          <a:ext cx="0" cy="0"/>
          <a:chOff x="0" y="0"/>
          <a:chExt cx="0" cy="0"/>
        </a:xfrm>
      </p:grpSpPr>
      <p:sp>
        <p:nvSpPr>
          <p:cNvPr id="1697" name="Google Shape;1697;p86"/>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pic>
        <p:nvPicPr>
          <p:cNvPr id="1698" name="Google Shape;1698;p86"/>
          <p:cNvPicPr preferRelativeResize="0"/>
          <p:nvPr/>
        </p:nvPicPr>
        <p:blipFill rotWithShape="1">
          <a:blip r:embed="rId3">
            <a:alphaModFix/>
          </a:blip>
          <a:srcRect t="1970"/>
          <a:stretch/>
        </p:blipFill>
        <p:spPr>
          <a:xfrm>
            <a:off x="1223525" y="1543050"/>
            <a:ext cx="6696924" cy="3408851"/>
          </a:xfrm>
          <a:prstGeom prst="rect">
            <a:avLst/>
          </a:prstGeom>
          <a:noFill/>
          <a:ln>
            <a:noFill/>
          </a:ln>
        </p:spPr>
      </p:pic>
      <p:sp>
        <p:nvSpPr>
          <p:cNvPr id="1699" name="Google Shape;1699;p86"/>
          <p:cNvSpPr/>
          <p:nvPr/>
        </p:nvSpPr>
        <p:spPr>
          <a:xfrm>
            <a:off x="3629450" y="3811150"/>
            <a:ext cx="863700" cy="1124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00" name="Google Shape;1700;p86"/>
          <p:cNvCxnSpPr>
            <a:stCxn id="1699" idx="0"/>
          </p:cNvCxnSpPr>
          <p:nvPr/>
        </p:nvCxnSpPr>
        <p:spPr>
          <a:xfrm rot="10800000">
            <a:off x="1850600" y="2261950"/>
            <a:ext cx="2210700" cy="1549200"/>
          </a:xfrm>
          <a:prstGeom prst="straightConnector1">
            <a:avLst/>
          </a:prstGeom>
          <a:noFill/>
          <a:ln w="28575" cap="flat" cmpd="sng">
            <a:solidFill>
              <a:srgbClr val="FF0000"/>
            </a:solidFill>
            <a:prstDash val="solid"/>
            <a:round/>
            <a:headEnd type="none" w="sm" len="sm"/>
            <a:tailEnd type="none" w="sm" len="sm"/>
          </a:ln>
        </p:spPr>
      </p:cxnSp>
      <p:sp>
        <p:nvSpPr>
          <p:cNvPr id="1701" name="Google Shape;1701;p86"/>
          <p:cNvSpPr txBox="1">
            <a:spLocks noGrp="1"/>
          </p:cNvSpPr>
          <p:nvPr>
            <p:ph type="body" idx="1"/>
          </p:nvPr>
        </p:nvSpPr>
        <p:spPr>
          <a:xfrm>
            <a:off x="466100" y="1363950"/>
            <a:ext cx="3098400" cy="1124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a:solidFill>
                  <a:srgbClr val="FF0000"/>
                </a:solidFill>
              </a:rPr>
              <a:t>If this is a possible solution, can return this and stop searching further</a:t>
            </a:r>
            <a:endParaRPr>
              <a:solidFill>
                <a:srgbClr val="FF0000"/>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06" name="Google Shape;1706;p87"/>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pic>
        <p:nvPicPr>
          <p:cNvPr id="1707" name="Google Shape;1707;p87"/>
          <p:cNvPicPr preferRelativeResize="0"/>
          <p:nvPr/>
        </p:nvPicPr>
        <p:blipFill rotWithShape="1">
          <a:blip r:embed="rId3">
            <a:alphaModFix/>
          </a:blip>
          <a:srcRect t="1970"/>
          <a:stretch/>
        </p:blipFill>
        <p:spPr>
          <a:xfrm>
            <a:off x="1223525" y="1543050"/>
            <a:ext cx="6696924" cy="3408851"/>
          </a:xfrm>
          <a:prstGeom prst="rect">
            <a:avLst/>
          </a:prstGeom>
          <a:noFill/>
          <a:ln>
            <a:noFill/>
          </a:ln>
        </p:spPr>
      </p:pic>
      <p:sp>
        <p:nvSpPr>
          <p:cNvPr id="1708" name="Google Shape;1708;p87"/>
          <p:cNvSpPr/>
          <p:nvPr/>
        </p:nvSpPr>
        <p:spPr>
          <a:xfrm>
            <a:off x="3629450" y="3811150"/>
            <a:ext cx="863700" cy="1124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09" name="Google Shape;1709;p87"/>
          <p:cNvCxnSpPr>
            <a:stCxn id="1708" idx="0"/>
          </p:cNvCxnSpPr>
          <p:nvPr/>
        </p:nvCxnSpPr>
        <p:spPr>
          <a:xfrm rot="10800000">
            <a:off x="1850600" y="2261950"/>
            <a:ext cx="2210700" cy="1549200"/>
          </a:xfrm>
          <a:prstGeom prst="straightConnector1">
            <a:avLst/>
          </a:prstGeom>
          <a:noFill/>
          <a:ln w="28575" cap="flat" cmpd="sng">
            <a:solidFill>
              <a:srgbClr val="FF0000"/>
            </a:solidFill>
            <a:prstDash val="solid"/>
            <a:round/>
            <a:headEnd type="none" w="sm" len="sm"/>
            <a:tailEnd type="none" w="sm" len="sm"/>
          </a:ln>
        </p:spPr>
      </p:cxnSp>
      <p:sp>
        <p:nvSpPr>
          <p:cNvPr id="1710" name="Google Shape;1710;p87"/>
          <p:cNvSpPr txBox="1">
            <a:spLocks noGrp="1"/>
          </p:cNvSpPr>
          <p:nvPr>
            <p:ph type="body" idx="1"/>
          </p:nvPr>
        </p:nvSpPr>
        <p:spPr>
          <a:xfrm>
            <a:off x="466100" y="1363950"/>
            <a:ext cx="3098400" cy="1124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a:solidFill>
                  <a:srgbClr val="FF0000"/>
                </a:solidFill>
              </a:rPr>
              <a:t>If this is a possible solution, can return this and stop searching further</a:t>
            </a:r>
            <a:endParaRPr>
              <a:solidFill>
                <a:srgbClr val="FF0000"/>
              </a:solidFill>
            </a:endParaRPr>
          </a:p>
        </p:txBody>
      </p:sp>
      <p:sp>
        <p:nvSpPr>
          <p:cNvPr id="1711" name="Google Shape;1711;p87"/>
          <p:cNvSpPr/>
          <p:nvPr/>
        </p:nvSpPr>
        <p:spPr>
          <a:xfrm rot="-2913445">
            <a:off x="4560721" y="2848815"/>
            <a:ext cx="1001708" cy="985763"/>
          </a:xfrm>
          <a:prstGeom prst="plus">
            <a:avLst>
              <a:gd name="adj" fmla="val 43894"/>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87"/>
          <p:cNvSpPr/>
          <p:nvPr/>
        </p:nvSpPr>
        <p:spPr>
          <a:xfrm rot="-2913445">
            <a:off x="4560721" y="3880315"/>
            <a:ext cx="1001708" cy="985763"/>
          </a:xfrm>
          <a:prstGeom prst="plus">
            <a:avLst>
              <a:gd name="adj" fmla="val 43894"/>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87"/>
          <p:cNvSpPr/>
          <p:nvPr/>
        </p:nvSpPr>
        <p:spPr>
          <a:xfrm rot="-2913445">
            <a:off x="5905796" y="2848815"/>
            <a:ext cx="1001708" cy="985763"/>
          </a:xfrm>
          <a:prstGeom prst="plus">
            <a:avLst>
              <a:gd name="adj" fmla="val 43894"/>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87"/>
          <p:cNvSpPr/>
          <p:nvPr/>
        </p:nvSpPr>
        <p:spPr>
          <a:xfrm rot="-2913445">
            <a:off x="5084871" y="1923115"/>
            <a:ext cx="1001708" cy="985763"/>
          </a:xfrm>
          <a:prstGeom prst="plus">
            <a:avLst>
              <a:gd name="adj" fmla="val 43894"/>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87"/>
          <p:cNvSpPr/>
          <p:nvPr/>
        </p:nvSpPr>
        <p:spPr>
          <a:xfrm rot="-2913445">
            <a:off x="5905796" y="4019965"/>
            <a:ext cx="1001708" cy="985763"/>
          </a:xfrm>
          <a:prstGeom prst="plus">
            <a:avLst>
              <a:gd name="adj" fmla="val 43894"/>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87"/>
          <p:cNvSpPr/>
          <p:nvPr/>
        </p:nvSpPr>
        <p:spPr>
          <a:xfrm rot="-2913445">
            <a:off x="6949271" y="2848815"/>
            <a:ext cx="1001708" cy="985763"/>
          </a:xfrm>
          <a:prstGeom prst="plus">
            <a:avLst>
              <a:gd name="adj" fmla="val 43894"/>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87"/>
          <p:cNvSpPr/>
          <p:nvPr/>
        </p:nvSpPr>
        <p:spPr>
          <a:xfrm rot="-2913445">
            <a:off x="6949271" y="3948915"/>
            <a:ext cx="1001708" cy="985763"/>
          </a:xfrm>
          <a:prstGeom prst="plus">
            <a:avLst>
              <a:gd name="adj" fmla="val 43894"/>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721"/>
        <p:cNvGrpSpPr/>
        <p:nvPr/>
      </p:nvGrpSpPr>
      <p:grpSpPr>
        <a:xfrm>
          <a:off x="0" y="0"/>
          <a:ext cx="0" cy="0"/>
          <a:chOff x="0" y="0"/>
          <a:chExt cx="0" cy="0"/>
        </a:xfrm>
      </p:grpSpPr>
      <p:sp>
        <p:nvSpPr>
          <p:cNvPr id="1722" name="Google Shape;1722;p88"/>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pic>
        <p:nvPicPr>
          <p:cNvPr id="1723" name="Google Shape;1723;p88"/>
          <p:cNvPicPr preferRelativeResize="0"/>
          <p:nvPr/>
        </p:nvPicPr>
        <p:blipFill rotWithShape="1">
          <a:blip r:embed="rId3">
            <a:alphaModFix/>
          </a:blip>
          <a:srcRect/>
          <a:stretch/>
        </p:blipFill>
        <p:spPr>
          <a:xfrm>
            <a:off x="1223537" y="1474502"/>
            <a:ext cx="6696924" cy="3477401"/>
          </a:xfrm>
          <a:prstGeom prst="rect">
            <a:avLst/>
          </a:prstGeom>
          <a:noFill/>
          <a:ln>
            <a:noFill/>
          </a:ln>
        </p:spPr>
      </p:pic>
      <p:sp>
        <p:nvSpPr>
          <p:cNvPr id="1724" name="Google Shape;1724;p88"/>
          <p:cNvSpPr/>
          <p:nvPr/>
        </p:nvSpPr>
        <p:spPr>
          <a:xfrm>
            <a:off x="7056750" y="3811150"/>
            <a:ext cx="863700" cy="11241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88"/>
          <p:cNvSpPr txBox="1">
            <a:spLocks noGrp="1"/>
          </p:cNvSpPr>
          <p:nvPr>
            <p:ph type="body" idx="1"/>
          </p:nvPr>
        </p:nvSpPr>
        <p:spPr>
          <a:xfrm>
            <a:off x="6169100" y="1322825"/>
            <a:ext cx="2673300" cy="1124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a:solidFill>
                  <a:srgbClr val="FF0000"/>
                </a:solidFill>
              </a:rPr>
              <a:t>Worst case still searches through everything</a:t>
            </a:r>
            <a:endParaRPr>
              <a:solidFill>
                <a:srgbClr val="FF0000"/>
              </a:solidFill>
            </a:endParaRPr>
          </a:p>
        </p:txBody>
      </p:sp>
      <p:cxnSp>
        <p:nvCxnSpPr>
          <p:cNvPr id="1726" name="Google Shape;1726;p88"/>
          <p:cNvCxnSpPr/>
          <p:nvPr/>
        </p:nvCxnSpPr>
        <p:spPr>
          <a:xfrm rot="10800000" flipH="1">
            <a:off x="7786800" y="1919250"/>
            <a:ext cx="329100" cy="1905600"/>
          </a:xfrm>
          <a:prstGeom prst="straightConnector1">
            <a:avLst/>
          </a:prstGeom>
          <a:noFill/>
          <a:ln w="28575" cap="flat" cmpd="sng">
            <a:solidFill>
              <a:srgbClr val="FF0000"/>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89"/>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pic>
        <p:nvPicPr>
          <p:cNvPr id="1732" name="Google Shape;1732;p89"/>
          <p:cNvPicPr preferRelativeResize="0"/>
          <p:nvPr/>
        </p:nvPicPr>
        <p:blipFill rotWithShape="1">
          <a:blip r:embed="rId3">
            <a:alphaModFix/>
          </a:blip>
          <a:srcRect/>
          <a:stretch/>
        </p:blipFill>
        <p:spPr>
          <a:xfrm>
            <a:off x="1223537" y="1474502"/>
            <a:ext cx="6696924" cy="3477401"/>
          </a:xfrm>
          <a:prstGeom prst="rect">
            <a:avLst/>
          </a:prstGeom>
          <a:noFill/>
          <a:ln>
            <a:noFill/>
          </a:ln>
        </p:spPr>
      </p:pic>
      <p:sp>
        <p:nvSpPr>
          <p:cNvPr id="1733" name="Google Shape;1733;p89"/>
          <p:cNvSpPr txBox="1">
            <a:spLocks noGrp="1"/>
          </p:cNvSpPr>
          <p:nvPr>
            <p:ph type="body" idx="1"/>
          </p:nvPr>
        </p:nvSpPr>
        <p:spPr>
          <a:xfrm>
            <a:off x="6169100" y="1322825"/>
            <a:ext cx="2673300" cy="11241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1200"/>
              </a:spcAft>
              <a:buSzPts val="1100"/>
              <a:buNone/>
            </a:pPr>
            <a:r>
              <a:rPr lang="en">
                <a:solidFill>
                  <a:srgbClr val="FF0000"/>
                </a:solidFill>
              </a:rPr>
              <a:t>What do you observe about this graph?</a:t>
            </a:r>
            <a:endParaRPr>
              <a:solidFill>
                <a:srgbClr val="FF0000"/>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737"/>
        <p:cNvGrpSpPr/>
        <p:nvPr/>
      </p:nvGrpSpPr>
      <p:grpSpPr>
        <a:xfrm>
          <a:off x="0" y="0"/>
          <a:ext cx="0" cy="0"/>
          <a:chOff x="0" y="0"/>
          <a:chExt cx="0" cy="0"/>
        </a:xfrm>
      </p:grpSpPr>
      <p:sp>
        <p:nvSpPr>
          <p:cNvPr id="1738" name="Google Shape;1738;p90"/>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pic>
        <p:nvPicPr>
          <p:cNvPr id="1739" name="Google Shape;1739;p90"/>
          <p:cNvPicPr preferRelativeResize="0"/>
          <p:nvPr/>
        </p:nvPicPr>
        <p:blipFill rotWithShape="1">
          <a:blip r:embed="rId3">
            <a:alphaModFix/>
          </a:blip>
          <a:srcRect/>
          <a:stretch/>
        </p:blipFill>
        <p:spPr>
          <a:xfrm>
            <a:off x="1223537" y="1474502"/>
            <a:ext cx="6696924" cy="3477401"/>
          </a:xfrm>
          <a:prstGeom prst="rect">
            <a:avLst/>
          </a:prstGeom>
          <a:noFill/>
          <a:ln>
            <a:noFill/>
          </a:ln>
        </p:spPr>
      </p:pic>
      <p:sp>
        <p:nvSpPr>
          <p:cNvPr id="1740" name="Google Shape;1740;p90"/>
          <p:cNvSpPr txBox="1">
            <a:spLocks noGrp="1"/>
          </p:cNvSpPr>
          <p:nvPr>
            <p:ph type="body" idx="1"/>
          </p:nvPr>
        </p:nvSpPr>
        <p:spPr>
          <a:xfrm>
            <a:off x="6169100" y="1322825"/>
            <a:ext cx="2673300" cy="1124100"/>
          </a:xfrm>
          <a:prstGeom prst="rect">
            <a:avLst/>
          </a:prstGeom>
          <a:noFill/>
          <a:ln>
            <a:noFill/>
          </a:ln>
        </p:spPr>
        <p:txBody>
          <a:bodyPr spcFirstLastPara="1" wrap="square" lIns="68575" tIns="34275" rIns="68575" bIns="34275" anchor="t" anchorCtr="0">
            <a:normAutofit fontScale="92500" lnSpcReduction="20000"/>
          </a:bodyPr>
          <a:lstStyle/>
          <a:p>
            <a:pPr marL="0" lvl="0" indent="0" algn="l" rtl="0">
              <a:lnSpc>
                <a:spcPct val="90000"/>
              </a:lnSpc>
              <a:spcBef>
                <a:spcPts val="1100"/>
              </a:spcBef>
              <a:spcAft>
                <a:spcPts val="0"/>
              </a:spcAft>
              <a:buSzPts val="1100"/>
              <a:buNone/>
            </a:pPr>
            <a:r>
              <a:rPr lang="en">
                <a:solidFill>
                  <a:srgbClr val="FF0000"/>
                </a:solidFill>
              </a:rPr>
              <a:t>What do you observe about this graph?</a:t>
            </a:r>
            <a:endParaRPr>
              <a:solidFill>
                <a:srgbClr val="FF0000"/>
              </a:solidFill>
            </a:endParaRPr>
          </a:p>
          <a:p>
            <a:pPr marL="0" lvl="0" indent="0" algn="l" rtl="0">
              <a:lnSpc>
                <a:spcPct val="90000"/>
              </a:lnSpc>
              <a:spcBef>
                <a:spcPts val="1200"/>
              </a:spcBef>
              <a:spcAft>
                <a:spcPts val="1200"/>
              </a:spcAft>
              <a:buSzPts val="1100"/>
              <a:buNone/>
            </a:pPr>
            <a:r>
              <a:rPr lang="en" b="1">
                <a:solidFill>
                  <a:srgbClr val="FF0000"/>
                </a:solidFill>
              </a:rPr>
              <a:t>Tree</a:t>
            </a:r>
            <a:endParaRPr b="1">
              <a:solidFill>
                <a:srgbClr val="FF0000"/>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91"/>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sp>
        <p:nvSpPr>
          <p:cNvPr id="1746" name="Google Shape;1746;p91"/>
          <p:cNvSpPr txBox="1">
            <a:spLocks noGrp="1"/>
          </p:cNvSpPr>
          <p:nvPr>
            <p:ph type="body" idx="1"/>
          </p:nvPr>
        </p:nvSpPr>
        <p:spPr>
          <a:xfrm>
            <a:off x="857250" y="1543050"/>
            <a:ext cx="7404900" cy="35319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1100"/>
              </a:spcBef>
              <a:spcAft>
                <a:spcPts val="0"/>
              </a:spcAft>
              <a:buSzPts val="1100"/>
              <a:buNone/>
            </a:pPr>
            <a:r>
              <a:rPr lang="en"/>
              <a:t>How to make it run faster?</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r>
              <a:rPr lang="en" b="1" i="1"/>
              <a:t>Heuristics</a:t>
            </a:r>
            <a:endParaRPr b="1" i="1"/>
          </a:p>
          <a:p>
            <a:pPr marL="457200" lvl="0" indent="-298450" algn="l" rtl="0">
              <a:lnSpc>
                <a:spcPct val="90000"/>
              </a:lnSpc>
              <a:spcBef>
                <a:spcPts val="1200"/>
              </a:spcBef>
              <a:spcAft>
                <a:spcPts val="0"/>
              </a:spcAft>
              <a:buSzPts val="1100"/>
              <a:buChar char="-"/>
            </a:pPr>
            <a:r>
              <a:rPr lang="en"/>
              <a:t>The choice of which variable to assign first, which value to assign to a variable first can help invalidate large subtrees earlier (</a:t>
            </a:r>
            <a:r>
              <a:rPr lang="en" i="1"/>
              <a:t>pruning</a:t>
            </a:r>
            <a:r>
              <a:rPr lang="en"/>
              <a:t>)</a:t>
            </a:r>
            <a:endParaRPr/>
          </a:p>
          <a:p>
            <a:pPr marL="457200" lvl="0" indent="-298450" algn="l" rtl="0">
              <a:lnSpc>
                <a:spcPct val="90000"/>
              </a:lnSpc>
              <a:spcBef>
                <a:spcPts val="0"/>
              </a:spcBef>
              <a:spcAft>
                <a:spcPts val="0"/>
              </a:spcAft>
              <a:buSzPts val="1100"/>
              <a:buChar char="-"/>
            </a:pPr>
            <a:r>
              <a:rPr lang="en"/>
              <a:t>Save on wasteful computation</a:t>
            </a:r>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750"/>
        <p:cNvGrpSpPr/>
        <p:nvPr/>
      </p:nvGrpSpPr>
      <p:grpSpPr>
        <a:xfrm>
          <a:off x="0" y="0"/>
          <a:ext cx="0" cy="0"/>
          <a:chOff x="0" y="0"/>
          <a:chExt cx="0" cy="0"/>
        </a:xfrm>
      </p:grpSpPr>
      <p:sp>
        <p:nvSpPr>
          <p:cNvPr id="1751" name="Google Shape;1751;p92"/>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5b)</a:t>
            </a:r>
            <a:endParaRPr/>
          </a:p>
        </p:txBody>
      </p:sp>
      <p:sp>
        <p:nvSpPr>
          <p:cNvPr id="1752" name="Google Shape;1752;p92"/>
          <p:cNvSpPr txBox="1">
            <a:spLocks noGrp="1"/>
          </p:cNvSpPr>
          <p:nvPr>
            <p:ph type="body" idx="1"/>
          </p:nvPr>
        </p:nvSpPr>
        <p:spPr>
          <a:xfrm>
            <a:off x="779625" y="1248075"/>
            <a:ext cx="7404900" cy="3990000"/>
          </a:xfrm>
          <a:prstGeom prst="rect">
            <a:avLst/>
          </a:prstGeom>
          <a:noFill/>
          <a:ln>
            <a:noFill/>
          </a:ln>
        </p:spPr>
        <p:txBody>
          <a:bodyPr spcFirstLastPara="1" wrap="square" lIns="68575" tIns="34275" rIns="68575" bIns="34275" anchor="t" anchorCtr="0">
            <a:normAutofit lnSpcReduction="10000"/>
          </a:bodyPr>
          <a:lstStyle/>
          <a:p>
            <a:pPr marL="0" lvl="0" indent="0" algn="l" rtl="0">
              <a:lnSpc>
                <a:spcPct val="90000"/>
              </a:lnSpc>
              <a:spcBef>
                <a:spcPts val="1100"/>
              </a:spcBef>
              <a:spcAft>
                <a:spcPts val="0"/>
              </a:spcAft>
              <a:buSzPts val="1100"/>
              <a:buNone/>
            </a:pPr>
            <a:r>
              <a:rPr lang="en"/>
              <a:t>How to make it run faster?</a:t>
            </a:r>
            <a:endParaRPr/>
          </a:p>
          <a:p>
            <a:pPr marL="0" lvl="0" indent="0" algn="l" rtl="0">
              <a:lnSpc>
                <a:spcPct val="90000"/>
              </a:lnSpc>
              <a:spcBef>
                <a:spcPts val="1200"/>
              </a:spcBef>
              <a:spcAft>
                <a:spcPts val="0"/>
              </a:spcAft>
              <a:buSzPts val="1100"/>
              <a:buNone/>
            </a:pPr>
            <a:endParaRPr/>
          </a:p>
          <a:p>
            <a:pPr marL="0" lvl="0" indent="0" algn="l" rtl="0">
              <a:lnSpc>
                <a:spcPct val="90000"/>
              </a:lnSpc>
              <a:spcBef>
                <a:spcPts val="1200"/>
              </a:spcBef>
              <a:spcAft>
                <a:spcPts val="0"/>
              </a:spcAft>
              <a:buSzPts val="1100"/>
              <a:buNone/>
            </a:pPr>
            <a:r>
              <a:rPr lang="en" b="1" i="1"/>
              <a:t>Heuristics</a:t>
            </a:r>
            <a:endParaRPr/>
          </a:p>
          <a:p>
            <a:pPr marL="457200" lvl="0" indent="-298450" algn="l" rtl="0">
              <a:lnSpc>
                <a:spcPct val="90000"/>
              </a:lnSpc>
              <a:spcBef>
                <a:spcPts val="1200"/>
              </a:spcBef>
              <a:spcAft>
                <a:spcPts val="0"/>
              </a:spcAft>
              <a:buSzPts val="1100"/>
              <a:buChar char="-"/>
            </a:pPr>
            <a:r>
              <a:rPr lang="en"/>
              <a:t>More on this: take CS2109 Introduction to AI and ML. Interesting if you like graph algorithms (a lot of it has been taught by 2040s like game trees)</a:t>
            </a:r>
            <a:endParaRPr/>
          </a:p>
          <a:p>
            <a:pPr marL="457200" lvl="0" indent="0" algn="l" rtl="0">
              <a:lnSpc>
                <a:spcPct val="90000"/>
              </a:lnSpc>
              <a:spcBef>
                <a:spcPts val="1200"/>
              </a:spcBef>
              <a:spcAft>
                <a:spcPts val="0"/>
              </a:spcAft>
              <a:buSzPts val="1100"/>
              <a:buNone/>
            </a:pPr>
            <a:r>
              <a:rPr lang="en"/>
              <a:t>First few weeks are basically what you learn here: tree-search version of BFS and DFS. And you get to learn the A star algorithm (a better version of Dijkstra’s) which is really cool 100% recommend if you like CS2040s</a:t>
            </a:r>
            <a:endParaRPr/>
          </a:p>
          <a:p>
            <a:pPr marL="457200" lvl="0" indent="0" algn="l" rtl="0">
              <a:lnSpc>
                <a:spcPct val="90000"/>
              </a:lnSpc>
              <a:spcBef>
                <a:spcPts val="1200"/>
              </a:spcBef>
              <a:spcAft>
                <a:spcPts val="1200"/>
              </a:spcAft>
              <a:buSzPts val="1100"/>
              <a:buNone/>
            </a:pPr>
            <a:r>
              <a:rPr lang="en"/>
              <a:t>Create heuristics which was quite fun - our midterms were about creating a heuristic for this problem!</a:t>
            </a:r>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sp>
        <p:nvSpPr>
          <p:cNvPr id="1757" name="Google Shape;1757;p93"/>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5c)</a:t>
            </a:r>
            <a:endParaRPr/>
          </a:p>
        </p:txBody>
      </p:sp>
      <p:sp>
        <p:nvSpPr>
          <p:cNvPr id="1758" name="Google Shape;1758;p93"/>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1200"/>
              </a:spcAft>
              <a:buSzPts val="1100"/>
              <a:buNone/>
            </a:pPr>
            <a:r>
              <a:rPr lang="en"/>
              <a:t>When does your search finish? Can you optimize the algorithm to minimize the amount of searching?</a:t>
            </a:r>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762"/>
        <p:cNvGrpSpPr/>
        <p:nvPr/>
      </p:nvGrpSpPr>
      <p:grpSpPr>
        <a:xfrm>
          <a:off x="0" y="0"/>
          <a:ext cx="0" cy="0"/>
          <a:chOff x="0" y="0"/>
          <a:chExt cx="0" cy="0"/>
        </a:xfrm>
      </p:grpSpPr>
      <p:sp>
        <p:nvSpPr>
          <p:cNvPr id="1763" name="Google Shape;1763;p94"/>
          <p:cNvSpPr txBox="1">
            <a:spLocks noGrp="1"/>
          </p:cNvSpPr>
          <p:nvPr>
            <p:ph type="title"/>
          </p:nvPr>
        </p:nvSpPr>
        <p:spPr>
          <a:xfrm>
            <a:off x="857250" y="457200"/>
            <a:ext cx="7406400" cy="1017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1400"/>
              <a:buNone/>
            </a:pPr>
            <a:r>
              <a:rPr lang="en"/>
              <a:t>Problem 5c)</a:t>
            </a:r>
            <a:endParaRPr/>
          </a:p>
        </p:txBody>
      </p:sp>
      <p:sp>
        <p:nvSpPr>
          <p:cNvPr id="1764" name="Google Shape;1764;p94"/>
          <p:cNvSpPr txBox="1">
            <a:spLocks noGrp="1"/>
          </p:cNvSpPr>
          <p:nvPr>
            <p:ph type="body" idx="1"/>
          </p:nvPr>
        </p:nvSpPr>
        <p:spPr>
          <a:xfrm>
            <a:off x="857250" y="1543050"/>
            <a:ext cx="7404900" cy="3029100"/>
          </a:xfrm>
          <a:prstGeom prst="rect">
            <a:avLst/>
          </a:prstGeom>
          <a:noFill/>
          <a:ln>
            <a:noFill/>
          </a:ln>
        </p:spPr>
        <p:txBody>
          <a:bodyPr spcFirstLastPara="1" wrap="square" lIns="68575" tIns="34275" rIns="68575" bIns="34275" anchor="t" anchorCtr="0">
            <a:normAutofit/>
          </a:bodyPr>
          <a:lstStyle/>
          <a:p>
            <a:pPr marL="0" lvl="0" indent="0" algn="l" rtl="0">
              <a:lnSpc>
                <a:spcPct val="115000"/>
              </a:lnSpc>
              <a:spcBef>
                <a:spcPts val="1200"/>
              </a:spcBef>
              <a:spcAft>
                <a:spcPts val="0"/>
              </a:spcAft>
              <a:buSzPts val="1100"/>
              <a:buNone/>
            </a:pPr>
            <a:r>
              <a:rPr lang="en"/>
              <a:t>At every node, check if partial assignment is valid:</a:t>
            </a:r>
            <a:endParaRPr/>
          </a:p>
          <a:p>
            <a:pPr marL="457200" lvl="0" indent="-298450" algn="l" rtl="0">
              <a:lnSpc>
                <a:spcPct val="115000"/>
              </a:lnSpc>
              <a:spcBef>
                <a:spcPts val="1200"/>
              </a:spcBef>
              <a:spcAft>
                <a:spcPts val="0"/>
              </a:spcAft>
              <a:buSzPts val="1100"/>
              <a:buChar char="-"/>
            </a:pPr>
            <a:r>
              <a:rPr lang="en"/>
              <a:t>Sum every column of the equation (and potential carry) and determine whether it’s correct</a:t>
            </a:r>
            <a:endParaRPr/>
          </a:p>
          <a:p>
            <a:pPr marL="457200" lvl="0" indent="-298450" algn="l" rtl="0">
              <a:lnSpc>
                <a:spcPct val="115000"/>
              </a:lnSpc>
              <a:spcBef>
                <a:spcPts val="1200"/>
              </a:spcBef>
              <a:spcAft>
                <a:spcPts val="0"/>
              </a:spcAft>
              <a:buSzPts val="1100"/>
              <a:buChar char="-"/>
            </a:pPr>
            <a:r>
              <a:rPr lang="en"/>
              <a:t>If valid: Continue searching down the node (aka continue making assignments)</a:t>
            </a:r>
            <a:endParaRPr/>
          </a:p>
          <a:p>
            <a:pPr marL="457200" lvl="0" indent="-298450" algn="l" rtl="0">
              <a:lnSpc>
                <a:spcPct val="115000"/>
              </a:lnSpc>
              <a:spcBef>
                <a:spcPts val="0"/>
              </a:spcBef>
              <a:spcAft>
                <a:spcPts val="0"/>
              </a:spcAft>
              <a:buSzPts val="1100"/>
              <a:buChar char="-"/>
            </a:pPr>
            <a:r>
              <a:rPr lang="en"/>
              <a:t>If not valid: Stop DFS along down the subtree of this node (aka stop exploring and making assignments)</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5344</Words>
  <Application>Microsoft Office PowerPoint</Application>
  <PresentationFormat>全屏显示(16:9)</PresentationFormat>
  <Paragraphs>1415</Paragraphs>
  <Slides>142</Slides>
  <Notes>142</Notes>
  <HiddenSlides>12</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142</vt:i4>
      </vt:variant>
    </vt:vector>
  </HeadingPairs>
  <TitlesOfParts>
    <vt:vector size="148" baseType="lpstr">
      <vt:lpstr>Roboto</vt:lpstr>
      <vt:lpstr>Arial</vt:lpstr>
      <vt:lpstr>Times New Roman</vt:lpstr>
      <vt:lpstr>Calibri</vt:lpstr>
      <vt:lpstr>Consolas</vt:lpstr>
      <vt:lpstr>Simple Light</vt:lpstr>
      <vt:lpstr>CS2040S Tutorial 9</vt:lpstr>
      <vt:lpstr>Today’s tutorial</vt:lpstr>
      <vt:lpstr>Graph representation</vt:lpstr>
      <vt:lpstr>Graph Representation</vt:lpstr>
      <vt:lpstr>Graph Representation</vt:lpstr>
      <vt:lpstr>Graph Representation</vt:lpstr>
      <vt:lpstr>Graph Representation</vt:lpstr>
      <vt:lpstr>Adjacency List (Undirected Graph) </vt:lpstr>
      <vt:lpstr>Adjacency List (Undirected Graph)</vt:lpstr>
      <vt:lpstr>Adjacency List (Undirected Graph) </vt:lpstr>
      <vt:lpstr>Adjacency List (Undirected Graph) </vt:lpstr>
      <vt:lpstr>Adjacency List (Undirected Graph) </vt:lpstr>
      <vt:lpstr>Adjacency List (Undirected Graph) </vt:lpstr>
      <vt:lpstr>Adjacency Matrix (Undirected Graph)</vt:lpstr>
      <vt:lpstr>Adjacency Matrix (Undirected Graph)</vt:lpstr>
      <vt:lpstr>Adjacency Matrix (Undirected Graph)</vt:lpstr>
      <vt:lpstr>Adjacency Matrix (Undirected Graph)</vt:lpstr>
      <vt:lpstr>Adjacency Matrix (Undirected Graph)</vt:lpstr>
      <vt:lpstr>Adjacency List (Directed Graph) </vt:lpstr>
      <vt:lpstr>Adjacency List (Directed Graph) </vt:lpstr>
      <vt:lpstr>Adjacency List (Directed Graph) </vt:lpstr>
      <vt:lpstr>Adjacency List (Directed Graph) </vt:lpstr>
      <vt:lpstr>Adjacency List (Directed Graph) </vt:lpstr>
      <vt:lpstr>Adjacency Matrix (Directed Graph)</vt:lpstr>
      <vt:lpstr>Adjacency Matrix (Directed Graph)</vt:lpstr>
      <vt:lpstr>Adjacency Matrix (Directed Graph)</vt:lpstr>
      <vt:lpstr>Adjacency Matrix (Directed Graph)</vt:lpstr>
      <vt:lpstr>Adjacency Matrix (Directed Graph)</vt:lpstr>
      <vt:lpstr>Graph Representations</vt:lpstr>
      <vt:lpstr>Graph Representations</vt:lpstr>
      <vt:lpstr>Graph Representations</vt:lpstr>
      <vt:lpstr>Graph traversal BFS/DFS</vt:lpstr>
      <vt:lpstr>BFS</vt:lpstr>
      <vt:lpstr>BFS</vt:lpstr>
      <vt:lpstr>BFS</vt:lpstr>
      <vt:lpstr>BFS</vt:lpstr>
      <vt:lpstr>BFS</vt:lpstr>
      <vt:lpstr>BFS</vt:lpstr>
      <vt:lpstr>DFS</vt:lpstr>
      <vt:lpstr>DFS</vt:lpstr>
      <vt:lpstr>DFS</vt:lpstr>
      <vt:lpstr>DFS</vt:lpstr>
      <vt:lpstr>DFS</vt:lpstr>
      <vt:lpstr>DFS</vt:lpstr>
      <vt:lpstr>Tutorial</vt:lpstr>
      <vt:lpstr>Problem 1a</vt:lpstr>
      <vt:lpstr>Problem 1a </vt:lpstr>
      <vt:lpstr>Problem 1b</vt:lpstr>
      <vt:lpstr>Problem 1b</vt:lpstr>
      <vt:lpstr>Problem 1b</vt:lpstr>
      <vt:lpstr>Problem 1b</vt:lpstr>
      <vt:lpstr>Problem 1b</vt:lpstr>
      <vt:lpstr>Problem 2</vt:lpstr>
      <vt:lpstr>Problem 2</vt:lpstr>
      <vt:lpstr>Problem 2</vt:lpstr>
      <vt:lpstr>Problem 2</vt:lpstr>
      <vt:lpstr>Problem 3</vt:lpstr>
      <vt:lpstr>Problem 3</vt:lpstr>
      <vt:lpstr>Problem 3</vt:lpstr>
      <vt:lpstr>Problem 3</vt:lpstr>
      <vt:lpstr>Problem 3</vt:lpstr>
      <vt:lpstr>Problem 3</vt:lpstr>
      <vt:lpstr>Problem 3</vt:lpstr>
      <vt:lpstr>Problem 4 Graph Modeling</vt:lpstr>
      <vt:lpstr>Graph Modelling 4a</vt:lpstr>
      <vt:lpstr>Graph Modelling 4a</vt:lpstr>
      <vt:lpstr>Graph Modelling 4a</vt:lpstr>
      <vt:lpstr>Graph Modelling 4a</vt:lpstr>
      <vt:lpstr>Graph Modelling 4a</vt:lpstr>
      <vt:lpstr>Graph Modelling 4b</vt:lpstr>
      <vt:lpstr>PowerPoint 演示文稿</vt:lpstr>
      <vt:lpstr>Graph Modelling 4c</vt:lpstr>
      <vt:lpstr>Graph Modelling 4c</vt:lpstr>
      <vt:lpstr>Graph Modelling 4c</vt:lpstr>
      <vt:lpstr>Graph Modelling 4d)</vt:lpstr>
      <vt:lpstr>Graph Modelling 4d)</vt:lpstr>
      <vt:lpstr>Graph Modelling 4d)</vt:lpstr>
      <vt:lpstr>Graph Modelling 4e)</vt:lpstr>
      <vt:lpstr>Graph Modelling 4e)</vt:lpstr>
      <vt:lpstr>Problem 5a) </vt:lpstr>
      <vt:lpstr>Problem 5a) </vt:lpstr>
      <vt:lpstr>Problem 5a) </vt:lpstr>
      <vt:lpstr>Problem 5a) </vt:lpstr>
      <vt:lpstr>Problem 5a) </vt:lpstr>
      <vt:lpstr>Problem 5a) </vt:lpstr>
      <vt:lpstr>Problem 5a) </vt:lpstr>
      <vt:lpstr>Problem 5a) </vt:lpstr>
      <vt:lpstr>Problem 5b)</vt:lpstr>
      <vt:lpstr>Problem 5b)</vt:lpstr>
      <vt:lpstr>Problem 5b)</vt:lpstr>
      <vt:lpstr>Problem 5b)</vt:lpstr>
      <vt:lpstr>Problem 5b)</vt:lpstr>
      <vt:lpstr>Problem 5b)</vt:lpstr>
      <vt:lpstr>Problem 5b)</vt:lpstr>
      <vt:lpstr>Problem 5b)</vt:lpstr>
      <vt:lpstr>Problem 5b)</vt:lpstr>
      <vt:lpstr>Problem 5b)</vt:lpstr>
      <vt:lpstr>Problem 5c)</vt:lpstr>
      <vt:lpstr>Problem 5c)</vt:lpstr>
      <vt:lpstr>Problem 5c)</vt:lpstr>
      <vt:lpstr>Problem 6)</vt:lpstr>
      <vt:lpstr>Problem 6)</vt:lpstr>
      <vt:lpstr>Problem 6)</vt:lpstr>
      <vt:lpstr>Problem 6)</vt:lpstr>
      <vt:lpstr>Problem 6)</vt:lpstr>
      <vt:lpstr>Problem 6)</vt:lpstr>
      <vt:lpstr>Consistent example</vt:lpstr>
      <vt:lpstr>Consistent example</vt:lpstr>
      <vt:lpstr>Consistent example</vt:lpstr>
      <vt:lpstr>Consistent example</vt:lpstr>
      <vt:lpstr>Inconsistent example</vt:lpstr>
      <vt:lpstr>Problem 6)</vt:lpstr>
      <vt:lpstr>Problem 6)</vt:lpstr>
      <vt:lpstr>Problem 6)</vt:lpstr>
      <vt:lpstr>Problem 6)</vt:lpstr>
      <vt:lpstr>Problem 6)</vt:lpstr>
      <vt:lpstr>Problem 7) Gone viral</vt:lpstr>
      <vt:lpstr>Problem 7) Gone viral</vt:lpstr>
      <vt:lpstr>Problem 7)</vt:lpstr>
      <vt:lpstr>Problem 7)</vt:lpstr>
      <vt:lpstr>Problem 7)</vt:lpstr>
      <vt:lpstr>Problem 7)</vt:lpstr>
      <vt:lpstr>Problem 7)</vt:lpstr>
      <vt:lpstr>Problem 7)</vt:lpstr>
      <vt:lpstr>Problem 7)</vt:lpstr>
      <vt:lpstr>Problem 7)</vt:lpstr>
      <vt:lpstr>Problem 7)</vt:lpstr>
      <vt:lpstr>Problem 7)</vt:lpstr>
      <vt:lpstr>Problem 7)</vt:lpstr>
      <vt:lpstr>Problem 7)</vt:lpstr>
      <vt:lpstr>Problem 7)</vt:lpstr>
      <vt:lpstr>Problem 7)</vt:lpstr>
      <vt:lpstr>Problem 7): Gone vial     My friend’s slides; feel free to read</vt:lpstr>
      <vt:lpstr>Problem 7): Gone viral</vt:lpstr>
      <vt:lpstr>Problem 7): Gone viral</vt:lpstr>
      <vt:lpstr>Problem 7): Gone viral</vt:lpstr>
      <vt:lpstr>Problem 7): Gone viral</vt:lpstr>
      <vt:lpstr>Problem 7): Gone viral</vt:lpstr>
      <vt:lpstr>Problem 7): Gone viral</vt:lpstr>
      <vt:lpstr>Problem 7): Gone viral</vt:lpstr>
      <vt:lpstr>Problem 7): Gone viral</vt:lpstr>
      <vt:lpstr>Problem 7): Gone viral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CS2040S Tutorial 9</dc:title>
  <dc:creator>dell</dc:creator>
  <cp:lastModifiedBy>Xiao Yan</cp:lastModifiedBy>
  <cp:revision>2</cp:revision>
  <dcterms:modified xsi:type="dcterms:W3CDTF">2023-03-29T11:58:39Z</dcterms:modified>
</cp:coreProperties>
</file>