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620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19" r:id="rId14"/>
    <p:sldId id="622" r:id="rId15"/>
    <p:sldId id="30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475" autoAdjust="0"/>
  </p:normalViewPr>
  <p:slideViewPr>
    <p:cSldViewPr snapToGrid="0">
      <p:cViewPr varScale="1">
        <p:scale>
          <a:sx n="95" d="100"/>
          <a:sy n="95" d="100"/>
        </p:scale>
        <p:origin x="15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7/31/22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5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2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8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4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9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5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E0A295C8-5CD8-57E9-5D98-2E8EA9CFB9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7036"/>
            <a:ext cx="1149964" cy="11499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qVCWNryB45Bnh6p2HRfnF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.ihypress.ca/reserv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#2b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(8/10)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31631E-9C4D-444E-B309-81B3530F2996}"/>
              </a:ext>
            </a:extLst>
          </p:cNvPr>
          <p:cNvGrpSpPr/>
          <p:nvPr/>
        </p:nvGrpSpPr>
        <p:grpSpPr>
          <a:xfrm>
            <a:off x="686454" y="1091784"/>
            <a:ext cx="6464761" cy="5606853"/>
            <a:chOff x="457200" y="1130641"/>
            <a:chExt cx="6464761" cy="5606853"/>
          </a:xfrm>
          <a:solidFill>
            <a:srgbClr val="FFFFCC"/>
          </a:solidFill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A0DCE-8F41-4168-8BC9-BCDCAEB6611A}"/>
                </a:ext>
              </a:extLst>
            </p:cNvPr>
            <p:cNvSpPr txBox="1"/>
            <p:nvPr/>
          </p:nvSpPr>
          <p:spPr>
            <a:xfrm>
              <a:off x="457200" y="1474515"/>
              <a:ext cx="6245687" cy="5262979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illustrate some arithmetic operations in C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x, p, n;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left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"46 / 15 / 2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46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"19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7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right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x = -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23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 = +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"x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x);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p);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truncation of value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n =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F1BE93-CC2E-405A-A033-0AAB2AE63B20}"/>
                </a:ext>
              </a:extLst>
            </p:cNvPr>
            <p:cNvSpPr txBox="1"/>
            <p:nvPr/>
          </p:nvSpPr>
          <p:spPr>
            <a:xfrm>
              <a:off x="5618523" y="1130641"/>
              <a:ext cx="1303438" cy="383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ArithOps.c</a:t>
              </a:r>
              <a:endParaRPr lang="en-SG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A725CF-4883-43C2-99DF-860B187CA629}"/>
              </a:ext>
            </a:extLst>
          </p:cNvPr>
          <p:cNvSpPr txBox="1"/>
          <p:nvPr/>
        </p:nvSpPr>
        <p:spPr>
          <a:xfrm>
            <a:off x="4482943" y="4023403"/>
            <a:ext cx="459244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 / 15 / 2 = 1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19 % 7 % 3 = 2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-23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40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1044470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(9/10)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B8AD242-7E29-4518-8BA0-1005B7ED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0161"/>
            <a:ext cx="8229600" cy="611702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operators: Associativity &amp; Precedence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7B4363-9838-4B17-B518-6B2A6481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79982"/>
              </p:ext>
            </p:extLst>
          </p:nvPr>
        </p:nvGraphicFramePr>
        <p:xfrm>
          <a:off x="754377" y="1957070"/>
          <a:ext cx="767976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9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1" baseline="0" dirty="0"/>
                        <a:t>   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1" baseline="0" dirty="0"/>
                        <a:t>typecast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baseline="0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  <a:r>
                        <a:rPr lang="en-US" sz="1600" b="1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41E854-7FAC-48BC-80CC-9A66BDF2AADB}"/>
              </a:ext>
            </a:extLst>
          </p:cNvPr>
          <p:cNvSpPr txBox="1"/>
          <p:nvPr/>
        </p:nvSpPr>
        <p:spPr>
          <a:xfrm>
            <a:off x="4015449" y="4922338"/>
            <a:ext cx="441868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not available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4CFDCEF9-DE08-4794-BEFD-9EB107039F75}"/>
              </a:ext>
            </a:extLst>
          </p:cNvPr>
          <p:cNvSpPr/>
          <p:nvPr/>
        </p:nvSpPr>
        <p:spPr>
          <a:xfrm>
            <a:off x="4015451" y="4604312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255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(10/10)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Mixed-Type Arithmetic Operations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m = 10/4;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</a:t>
            </a:r>
            <a:r>
              <a:rPr lang="en-US" sz="2000" dirty="0">
                <a:solidFill>
                  <a:srgbClr val="800000"/>
                </a:solidFill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 = 10/4;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 = 10/4.0;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 = 10/4.0;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r = -10/4.0;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6097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2.0;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39077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747963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 = 2.5;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605B3-85AF-439B-ADC7-2C3C5628E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11785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 = -2;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E898E97F-1A49-4FC5-8591-83C6C80F08AE}"/>
              </a:ext>
            </a:extLst>
          </p:cNvPr>
          <p:cNvGrpSpPr>
            <a:grpSpLocks/>
          </p:cNvGrpSpPr>
          <p:nvPr/>
        </p:nvGrpSpPr>
        <p:grpSpPr bwMode="auto">
          <a:xfrm>
            <a:off x="5667375" y="3103567"/>
            <a:ext cx="2475746" cy="409861"/>
            <a:chOff x="5666873" y="3104147"/>
            <a:chExt cx="2475635" cy="409074"/>
          </a:xfrm>
        </p:grpSpPr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0F6F82FE-276A-41BF-8DA3-14C3E867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873" y="3104147"/>
              <a:ext cx="1431759" cy="409074"/>
            </a:xfrm>
            <a:prstGeom prst="ellipse">
              <a:avLst/>
            </a:prstGeom>
            <a:noFill/>
            <a:ln w="12700" cap="sq" algn="ctr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7697C247-68CD-437F-BD37-61CDAF84A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8632" y="3106944"/>
              <a:ext cx="1043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Caution!</a:t>
              </a:r>
            </a:p>
          </p:txBody>
        </p:sp>
      </p:grp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603625"/>
            <a:ext cx="8229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Type Casting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Use a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cast operator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to change the type of an expression</a:t>
            </a:r>
            <a:endParaRPr lang="en-US" sz="2000" kern="0" dirty="0"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syntax:     (</a:t>
            </a:r>
            <a:r>
              <a:rPr lang="en-US" i="1" kern="0" dirty="0">
                <a:latin typeface="+mn-lt"/>
                <a:cs typeface="+mn-cs"/>
              </a:rPr>
              <a:t>type</a:t>
            </a:r>
            <a:r>
              <a:rPr lang="en-US" kern="0" dirty="0">
                <a:latin typeface="+mn-lt"/>
                <a:cs typeface="+mn-cs"/>
              </a:rPr>
              <a:t>)  expression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aa = 6; float ff = 15.8;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pp = (float) aa / 4;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nn = (int) ff / aa;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Courier New" pitchFamily="49" charset="0"/>
              </a:rPr>
              <a:t>      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qq = (float) (aa / 4);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00380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pp = 1.5;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00830-C96B-4A04-A128-DB5BA7B46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7578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qq = 1.0;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3641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2476501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TypeCast.c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92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24" grpId="0"/>
      <p:bldP spid="25" grpId="0"/>
      <p:bldP spid="26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Compute: Difference with Python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1979612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Python Floor Division</a:t>
            </a:r>
          </a:p>
          <a:p>
            <a:pPr>
              <a:buSzPct val="80000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10/4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10//4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 = -10/4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 = -10//4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09725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90775"/>
            <a:ext cx="164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 = -2.5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747963"/>
            <a:ext cx="1444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 = -3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171885"/>
            <a:ext cx="8229600" cy="313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Modulo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Python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 is modulo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</a:rPr>
              <a:t>C </a:t>
            </a:r>
            <a:r>
              <a:rPr lang="en-US" sz="2000" kern="0" dirty="0">
                <a:solidFill>
                  <a:srgbClr val="0000FF"/>
                </a:solidFill>
              </a:rPr>
              <a:t>% is remainder</a:t>
            </a:r>
            <a:r>
              <a:rPr lang="en-US" sz="2000" kern="0" dirty="0">
                <a:solidFill>
                  <a:srgbClr val="800000"/>
                </a:solidFill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NOTE: be careful with negative values for % operation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3883085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243448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5825935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Modulo.c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Modulo.py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CEF46-803A-4722-9A1B-C5845859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996567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B7458-84BD-4DB3-8C10-F606DCE6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535693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-2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45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24" grpId="0"/>
      <p:bldP spid="26" grpId="0"/>
      <p:bldP spid="2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42" y="3148763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Programming Quiz 1”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339353" y="5723873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77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39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https://app.sli.do/event/qVCWNryB45Bnh6p2HRfnFG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F43B62-4608-4141-92AD-E14DBFBB38AE}"/>
              </a:ext>
            </a:extLst>
          </p:cNvPr>
          <p:cNvSpPr txBox="1">
            <a:spLocks/>
          </p:cNvSpPr>
          <p:nvPr/>
        </p:nvSpPr>
        <p:spPr>
          <a:xfrm>
            <a:off x="587375" y="1344612"/>
            <a:ext cx="8229600" cy="3123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/>
              <a:t>Computation is through </a:t>
            </a:r>
            <a:r>
              <a:rPr lang="en-US" sz="2600">
                <a:solidFill>
                  <a:srgbClr val="0000FF"/>
                </a:solidFill>
              </a:rPr>
              <a:t>function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So far, we have used one function: </a:t>
            </a:r>
            <a:r>
              <a:rPr lang="en-US" sz="2200">
                <a:solidFill>
                  <a:srgbClr val="C00000"/>
                </a:solidFill>
              </a:rPr>
              <a:t>int main(void) </a:t>
            </a:r>
            <a:endParaRPr lang="en-US">
              <a:solidFill>
                <a:srgbClr val="C00000"/>
              </a:solidFill>
            </a:endParaRPr>
          </a:p>
          <a:p>
            <a:pPr marL="274320" lvl="2" indent="0" fontAlgn="auto">
              <a:lnSpc>
                <a:spcPct val="11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20000"/>
              <a:buFont typeface="Arial" pitchFamily="34" charset="0"/>
              <a:buNone/>
            </a:pPr>
            <a:r>
              <a:rPr lang="en-US"/>
              <a:t>	</a:t>
            </a:r>
            <a:r>
              <a:rPr lang="en-US" sz="1900">
                <a:solidFill>
                  <a:srgbClr val="C00000"/>
                </a:solidFill>
              </a:rPr>
              <a:t>main() </a:t>
            </a:r>
            <a:r>
              <a:rPr lang="en-US" sz="1900"/>
              <a:t>function: where execution of program begins</a:t>
            </a:r>
          </a:p>
          <a:p>
            <a:pPr marL="288925" indent="-28892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</a:t>
            </a:r>
            <a:r>
              <a:rPr lang="en-US" sz="2600">
                <a:solidFill>
                  <a:srgbClr val="0000FF"/>
                </a:solidFill>
              </a:rPr>
              <a:t>function body </a:t>
            </a:r>
            <a:r>
              <a:rPr lang="en-US" sz="2600"/>
              <a:t>has two parts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6600"/>
                </a:solidFill>
              </a:rPr>
              <a:t>Declarations statements:</a:t>
            </a:r>
            <a:r>
              <a:rPr lang="en-US" sz="2200"/>
              <a:t> tell compiler what type of memory cells needed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00FF"/>
                </a:solidFill>
              </a:rPr>
              <a:t>Executable statements</a:t>
            </a:r>
            <a:r>
              <a:rPr lang="en-US" sz="2200"/>
              <a:t>: describe the processing on the memory cells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91424-B331-4D1B-A218-A57BB9ECD6EE}"/>
              </a:ext>
            </a:extLst>
          </p:cNvPr>
          <p:cNvSpPr txBox="1"/>
          <p:nvPr/>
        </p:nvSpPr>
        <p:spPr>
          <a:xfrm>
            <a:off x="248539" y="4454262"/>
            <a:ext cx="5237861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declaration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0000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executable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5601384" y="4454262"/>
            <a:ext cx="3493337" cy="146469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5343"/>
              <a:gd name="adj6" fmla="val -796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main()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66A38D04-54E3-4184-96D3-146E8BD5B9B5}"/>
              </a:ext>
            </a:extLst>
          </p:cNvPr>
          <p:cNvSpPr/>
          <p:nvPr/>
        </p:nvSpPr>
        <p:spPr>
          <a:xfrm>
            <a:off x="5601384" y="42614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92844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(2/10)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4B33A5A-0D95-4D8B-AABE-E97E2380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31705"/>
            <a:ext cx="8229600" cy="598643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Declaration Statements</a:t>
            </a:r>
            <a:r>
              <a:rPr lang="en-US" sz="2400" dirty="0"/>
              <a:t>: To declare use of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E40B5-DDD1-4ACC-9996-845F62DFB3A6}"/>
              </a:ext>
            </a:extLst>
          </p:cNvPr>
          <p:cNvSpPr txBox="1"/>
          <p:nvPr/>
        </p:nvSpPr>
        <p:spPr>
          <a:xfrm>
            <a:off x="3090441" y="1761892"/>
            <a:ext cx="357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value;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9C39FC-FED7-49D3-94A1-1B7D87888D70}"/>
              </a:ext>
            </a:extLst>
          </p:cNvPr>
          <p:cNvGrpSpPr/>
          <p:nvPr/>
        </p:nvGrpSpPr>
        <p:grpSpPr>
          <a:xfrm>
            <a:off x="1412113" y="2043156"/>
            <a:ext cx="1678328" cy="730133"/>
            <a:chOff x="1412113" y="2043156"/>
            <a:chExt cx="1678328" cy="73013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E16127-A912-48DB-B11A-95F387E6C8D6}"/>
                </a:ext>
              </a:extLst>
            </p:cNvPr>
            <p:cNvCxnSpPr/>
            <p:nvPr/>
          </p:nvCxnSpPr>
          <p:spPr>
            <a:xfrm flipV="1">
              <a:off x="2338087" y="2043156"/>
              <a:ext cx="752354" cy="3608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63987-EEFE-4964-BBB8-7D839F18FD9E}"/>
                </a:ext>
              </a:extLst>
            </p:cNvPr>
            <p:cNvSpPr txBox="1"/>
            <p:nvPr/>
          </p:nvSpPr>
          <p:spPr>
            <a:xfrm>
              <a:off x="1412113" y="2403957"/>
              <a:ext cx="130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type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6FD309-29A2-4BE4-9603-5F6005AE2738}"/>
              </a:ext>
            </a:extLst>
          </p:cNvPr>
          <p:cNvGrpSpPr/>
          <p:nvPr/>
        </p:nvGrpSpPr>
        <p:grpSpPr>
          <a:xfrm>
            <a:off x="4614441" y="2127792"/>
            <a:ext cx="2573437" cy="687664"/>
            <a:chOff x="4614441" y="2127792"/>
            <a:chExt cx="2573437" cy="6876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BF16A5-BDF3-43E1-A86A-6F37A0AC6F2F}"/>
                </a:ext>
              </a:extLst>
            </p:cNvPr>
            <p:cNvCxnSpPr/>
            <p:nvPr/>
          </p:nvCxnSpPr>
          <p:spPr>
            <a:xfrm flipH="1" flipV="1">
              <a:off x="4614441" y="2127792"/>
              <a:ext cx="733063" cy="3414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0F1A53-61B0-4E26-A4EC-ADB71F202B5C}"/>
                </a:ext>
              </a:extLst>
            </p:cNvPr>
            <p:cNvSpPr txBox="1"/>
            <p:nvPr/>
          </p:nvSpPr>
          <p:spPr>
            <a:xfrm>
              <a:off x="4878729" y="2446124"/>
              <a:ext cx="230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Names of variables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2E2959-8B22-4B76-AF2F-C0DBC80BFB9E}"/>
                </a:ext>
              </a:extLst>
            </p:cNvPr>
            <p:cNvCxnSpPr/>
            <p:nvPr/>
          </p:nvCxnSpPr>
          <p:spPr>
            <a:xfrm flipV="1">
              <a:off x="5555850" y="2127793"/>
              <a:ext cx="1" cy="3414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F53E944-AA9F-471C-903F-41D4358F63E6}"/>
              </a:ext>
            </a:extLst>
          </p:cNvPr>
          <p:cNvSpPr txBox="1">
            <a:spLocks/>
          </p:cNvSpPr>
          <p:nvPr/>
        </p:nvSpPr>
        <p:spPr>
          <a:xfrm>
            <a:off x="553655" y="2877448"/>
            <a:ext cx="82296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User-defined Identifier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Name of a variable or function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May consist of letters (a-z, A-Z), digits (0-9) and underscores (_), but MUST NOT begin with a digit 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Case sensitive, i.e.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are two distinct identifiers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Guideline: Usually should begin with lowercase letter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Must not be reserved words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avoid standard identifiers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Valid identifiers: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_X123,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this_IS_a_long_name</a:t>
            </a:r>
            <a:br>
              <a:rPr lang="en-US" dirty="0"/>
            </a:br>
            <a:r>
              <a:rPr lang="en-US" i="1" dirty="0"/>
              <a:t>Invalid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1Letter, double, return, joe’s, ice cream, T*S</a:t>
            </a:r>
          </a:p>
        </p:txBody>
      </p:sp>
    </p:spTree>
    <p:extLst>
      <p:ext uri="{BB962C8B-B14F-4D97-AF65-F5344CB8AC3E}">
        <p14:creationId xmlns:p14="http://schemas.microsoft.com/office/powerpoint/2010/main" val="4230710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(3/10)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9D0A3C1-911A-4D5E-B915-7458B336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Reserved words</a:t>
            </a:r>
            <a:r>
              <a:rPr lang="en-US" sz="2400" dirty="0"/>
              <a:t> (or </a:t>
            </a:r>
            <a:r>
              <a:rPr lang="en-US" sz="2400" dirty="0">
                <a:solidFill>
                  <a:srgbClr val="0000FF"/>
                </a:solidFill>
              </a:rPr>
              <a:t>keywords</a:t>
            </a:r>
            <a:r>
              <a:rPr lang="en-US" sz="2400" dirty="0"/>
              <a:t>)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Have special meaning in C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Complete list: </a:t>
            </a:r>
            <a:r>
              <a:rPr lang="en-US" dirty="0">
                <a:hlinkClick r:id="rId3"/>
              </a:rPr>
              <a:t>http://c.ihypress.ca/reserved.html</a:t>
            </a:r>
            <a:endParaRPr lang="en-US" dirty="0"/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Cannot be used for user-defined identifiers (names of variables or functions)</a:t>
            </a:r>
          </a:p>
          <a:p>
            <a:pPr marL="288925" indent="-2889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Standard identifiers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Names of common functions, such as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Avoid naming your variables/functions with the same name of built-in functions you intend to 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543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(4/10)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93C1618-E6A2-4E45-BAD5-1E481FCB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122672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Executable statements</a:t>
            </a:r>
            <a:endParaRPr lang="en-US" sz="2400" dirty="0"/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I/O statements (</a:t>
            </a:r>
            <a:r>
              <a:rPr lang="en-US" sz="2000" dirty="0" err="1"/>
              <a:t>eg</a:t>
            </a:r>
            <a:r>
              <a:rPr lang="en-US" dirty="0"/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Computational and assignment statements 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Assignment statements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Store a value or a computational result in a variable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(Note: ‘=’ means </a:t>
            </a:r>
            <a:r>
              <a:rPr lang="en-US" b="1" dirty="0"/>
              <a:t>‘assign value on its right to the variable on its left’</a:t>
            </a:r>
            <a:r>
              <a:rPr lang="en-US" dirty="0"/>
              <a:t>; it does NOT mean equality)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Left side of ‘=’ is called </a:t>
            </a:r>
            <a:r>
              <a:rPr lang="en-US" sz="2000" dirty="0" err="1">
                <a:solidFill>
                  <a:srgbClr val="C00000"/>
                </a:solidFill>
              </a:rPr>
              <a:t>lvalue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0" name="Picture 2" descr="fig0203">
            <a:extLst>
              <a:ext uri="{FF2B5EF4-FFF2-40B4-BE49-F238E27FC236}">
                <a16:creationId xmlns:a16="http://schemas.microsoft.com/office/drawing/2014/main" id="{B136133A-13B9-463A-885A-C4BA7E7076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2836"/>
          <a:stretch>
            <a:fillRect/>
          </a:stretch>
        </p:blipFill>
        <p:spPr bwMode="auto">
          <a:xfrm>
            <a:off x="2567813" y="4140954"/>
            <a:ext cx="58801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fig0203">
            <a:extLst>
              <a:ext uri="{FF2B5EF4-FFF2-40B4-BE49-F238E27FC236}">
                <a16:creationId xmlns:a16="http://schemas.microsoft.com/office/drawing/2014/main" id="{6805B320-55B1-4321-B834-FC0839C415D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27164"/>
          <a:stretch>
            <a:fillRect/>
          </a:stretch>
        </p:blipFill>
        <p:spPr bwMode="auto">
          <a:xfrm>
            <a:off x="2586863" y="4856916"/>
            <a:ext cx="58801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838D7-AE83-4D77-B2DF-632DB2CB383E}"/>
              </a:ext>
            </a:extLst>
          </p:cNvPr>
          <p:cNvSpPr txBox="1"/>
          <p:nvPr/>
        </p:nvSpPr>
        <p:spPr>
          <a:xfrm>
            <a:off x="309966" y="5005953"/>
            <a:ext cx="43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KMS_PER_MILE * miles;</a:t>
            </a:r>
          </a:p>
        </p:txBody>
      </p:sp>
    </p:spTree>
    <p:extLst>
      <p:ext uri="{BB962C8B-B14F-4D97-AF65-F5344CB8AC3E}">
        <p14:creationId xmlns:p14="http://schemas.microsoft.com/office/powerpoint/2010/main" val="1396445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(5/10)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8A0558A-EC2E-4A58-90EC-5BAF7709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1320229"/>
            <a:ext cx="3072384" cy="447611"/>
          </a:xfrm>
        </p:spPr>
        <p:txBody>
          <a:bodyPr/>
          <a:lstStyle/>
          <a:p>
            <a:pPr marL="457200" lvl="3" indent="-457200" eaLnBrk="1" hangingPunct="1">
              <a:spcBef>
                <a:spcPts val="0"/>
              </a:spcBef>
              <a:buSzPct val="120000"/>
              <a:buFont typeface="Wingdings" pitchFamily="2" charset="2"/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item;</a:t>
            </a:r>
          </a:p>
          <a:p>
            <a:pPr lvl="2" indent="-338138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5" name="Picture 2" descr="fig0204">
            <a:extLst>
              <a:ext uri="{FF2B5EF4-FFF2-40B4-BE49-F238E27FC236}">
                <a16:creationId xmlns:a16="http://schemas.microsoft.com/office/drawing/2014/main" id="{4B379032-88CD-418B-BD04-6B9B9A51FF9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4435"/>
          <a:stretch>
            <a:fillRect/>
          </a:stretch>
        </p:blipFill>
        <p:spPr bwMode="auto">
          <a:xfrm>
            <a:off x="4106556" y="1274891"/>
            <a:ext cx="3542276" cy="5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fig0204">
            <a:extLst>
              <a:ext uri="{FF2B5EF4-FFF2-40B4-BE49-F238E27FC236}">
                <a16:creationId xmlns:a16="http://schemas.microsoft.com/office/drawing/2014/main" id="{CC733617-BA07-4E6F-BDEA-3A706A2FC2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31096"/>
          <a:stretch>
            <a:fillRect/>
          </a:stretch>
        </p:blipFill>
        <p:spPr bwMode="auto">
          <a:xfrm>
            <a:off x="4118747" y="1828800"/>
            <a:ext cx="3470783" cy="14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B4CAB136-5BF9-4A57-BB0A-17A8B4051126}"/>
              </a:ext>
            </a:extLst>
          </p:cNvPr>
          <p:cNvSpPr txBox="1">
            <a:spLocks/>
          </p:cNvSpPr>
          <p:nvPr/>
        </p:nvSpPr>
        <p:spPr bwMode="auto">
          <a:xfrm>
            <a:off x="355726" y="3255265"/>
            <a:ext cx="8669730" cy="34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Examples of invalid assignment (result in compilation error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“lvalue required as left operand of assignment”</a:t>
            </a:r>
            <a:r>
              <a:rPr lang="en-US" sz="2000" kern="0" dirty="0">
                <a:latin typeface="+mn-lt"/>
                <a:cs typeface="+mn-cs"/>
              </a:rPr>
              <a:t>):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32 = a;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‘32’ is not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a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b = c;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‘a + b’ is an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expression, not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742950" lvl="1" indent="-2921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Assignment can be cascaded, with associativity from </a:t>
            </a:r>
            <a:r>
              <a:rPr lang="en-US" sz="2000" kern="0" dirty="0">
                <a:solidFill>
                  <a:srgbClr val="0000FF"/>
                </a:solidFill>
              </a:rPr>
              <a:t>right to left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b = c = 3 + 6;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9 assigned to variables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 and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16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/>
              <a:t>The above is equivalent to: </a:t>
            </a: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a = (b = (c = 3 + 6));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kern="0" dirty="0"/>
              <a:t>	which is also equivalent to: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c = 3 + 6;</a:t>
            </a:r>
            <a:br>
              <a:rPr lang="en-US" kern="0" dirty="0">
                <a:solidFill>
                  <a:srgbClr val="800000"/>
                </a:solidFill>
                <a:latin typeface="Lucida Console" pitchFamily="49" charset="0"/>
              </a:rPr>
            </a:b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b = c;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a = b;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63C88CB-4F86-4355-81B4-C20B04C9C6E3}"/>
              </a:ext>
            </a:extLst>
          </p:cNvPr>
          <p:cNvSpPr txBox="1">
            <a:spLocks/>
          </p:cNvSpPr>
          <p:nvPr/>
        </p:nvSpPr>
        <p:spPr bwMode="auto">
          <a:xfrm>
            <a:off x="365760" y="1887157"/>
            <a:ext cx="4255008" cy="85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Note: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lvalue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must be </a:t>
            </a:r>
            <a:r>
              <a:rPr kumimoji="0" lang="en-US" sz="200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assignable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515FB-63FB-4BC8-B3A7-97B4C2163CE5}"/>
              </a:ext>
            </a:extLst>
          </p:cNvPr>
          <p:cNvSpPr txBox="1"/>
          <p:nvPr/>
        </p:nvSpPr>
        <p:spPr>
          <a:xfrm>
            <a:off x="4690513" y="5799059"/>
            <a:ext cx="37088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write: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= c = 3 + 6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5 + (b = 3)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3478E4BF-2D64-4107-9699-11B755C1E738}"/>
              </a:ext>
            </a:extLst>
          </p:cNvPr>
          <p:cNvSpPr/>
          <p:nvPr/>
        </p:nvSpPr>
        <p:spPr>
          <a:xfrm>
            <a:off x="4690515" y="5481033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36324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3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(6/10)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7FD310F-3C1B-46BB-8E8F-572DF324CBD6}"/>
              </a:ext>
            </a:extLst>
          </p:cNvPr>
          <p:cNvSpPr txBox="1">
            <a:spLocks/>
          </p:cNvSpPr>
          <p:nvPr/>
        </p:nvSpPr>
        <p:spPr bwMode="auto">
          <a:xfrm>
            <a:off x="263048" y="1352811"/>
            <a:ext cx="8563960" cy="50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921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400" kern="0" dirty="0">
                <a:solidFill>
                  <a:srgbClr val="0000FF"/>
                </a:solidFill>
              </a:rPr>
              <a:t>Side effect</a:t>
            </a:r>
            <a:r>
              <a:rPr lang="en-US" sz="2400" kern="0" dirty="0"/>
              <a:t>: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An assignment statement does not just assigns, it also has the </a:t>
            </a:r>
            <a:r>
              <a:rPr lang="en-US" sz="2000" u="sng" kern="0" dirty="0"/>
              <a:t>side effect </a:t>
            </a:r>
            <a:r>
              <a:rPr lang="en-US" sz="2000" kern="0" dirty="0"/>
              <a:t>of returning the value of its right-hand side expression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Hence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has the side effect of returning the value of 12, besides assigning 12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Usually we don’t make use of its side effect, but sometimes we do, </a:t>
            </a:r>
            <a:r>
              <a:rPr lang="en-US" sz="2000" kern="0" dirty="0" err="1"/>
              <a:t>eg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z = a = 12; </a:t>
            </a:r>
            <a:r>
              <a:rPr lang="en-US" sz="2000" kern="0" dirty="0">
                <a:solidFill>
                  <a:srgbClr val="006600"/>
                </a:solidFill>
                <a:latin typeface="Lucida Console" panose="020B0609040504020204" pitchFamily="49" charset="0"/>
              </a:rPr>
              <a:t>// or: z = (a = 12);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The above makes use of the side effect of the assignment statement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(which returns 12) and assigns it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z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have their use, but </a:t>
            </a:r>
            <a:r>
              <a:rPr lang="en-US" sz="2000" kern="0" dirty="0">
                <a:solidFill>
                  <a:srgbClr val="0000FF"/>
                </a:solidFill>
              </a:rPr>
              <a:t>avoid convoluted codes</a:t>
            </a:r>
            <a:r>
              <a:rPr lang="en-US" sz="2000" kern="0" dirty="0"/>
              <a:t>: 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</a:t>
            </a:r>
            <a:r>
              <a:rPr lang="en-US" sz="20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5 + (b = 10);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assign 10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and 15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20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also apply to expressions involving other operators (</a:t>
            </a:r>
            <a:r>
              <a:rPr lang="en-US" sz="2000" kern="0" dirty="0" err="1"/>
              <a:t>eg</a:t>
            </a:r>
            <a:r>
              <a:rPr lang="en-US" sz="2000" kern="0" dirty="0"/>
              <a:t>: logical operators). We will see more of this later.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387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(7/10)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80160"/>
            <a:ext cx="8229600" cy="4998403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operations</a:t>
            </a:r>
            <a:endParaRPr lang="en-US" sz="2000" dirty="0">
              <a:solidFill>
                <a:srgbClr val="0000FF"/>
              </a:solidFill>
            </a:endParaRPr>
          </a:p>
          <a:p>
            <a:pPr marL="627062" lvl="1" indent="-3429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Binary Operators: </a:t>
            </a:r>
            <a:r>
              <a:rPr lang="en-US" sz="2000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%</a:t>
            </a:r>
            <a:r>
              <a:rPr lang="en-US" sz="2000" dirty="0"/>
              <a:t> (</a:t>
            </a:r>
            <a:r>
              <a:rPr lang="en-US" sz="2000" i="1" u="sng" dirty="0"/>
              <a:t>remainder</a:t>
            </a:r>
            <a:r>
              <a:rPr lang="en-US" sz="2000" dirty="0"/>
              <a:t>)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Left Associative </a:t>
            </a:r>
            <a:r>
              <a:rPr lang="en-US" sz="1800" dirty="0"/>
              <a:t>(from left to right)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46 / 15 / 2 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3 / 2 </a:t>
            </a:r>
            <a:r>
              <a:rPr lang="en-US" sz="1600" dirty="0">
                <a:latin typeface="Lucida Console" panose="020B0609040504020204" pitchFamily="49" charset="0"/>
              </a:rPr>
              <a:t> 1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19 % 7 % 3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5 % 3  2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pPr marL="627062" lvl="1" indent="-342900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Unary operators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–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Right Associative 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x = – 23             p = +4 * 10 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Execution from left to right, respecting parentheses rule, and then precedence rule, and then associative rule </a:t>
            </a:r>
            <a:r>
              <a:rPr lang="en-US" sz="1800" dirty="0">
                <a:solidFill>
                  <a:srgbClr val="006600"/>
                </a:solidFill>
              </a:rPr>
              <a:t>(slide 30)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addition, subtraction are lower in precedence than multiplication, division, and remainder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Truncate result if result can’t be stored </a:t>
            </a:r>
            <a:r>
              <a:rPr lang="en-US" sz="1800" dirty="0">
                <a:solidFill>
                  <a:srgbClr val="006600"/>
                </a:solidFill>
              </a:rPr>
              <a:t>(slide 31)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int n;  n = 9 * 0.5;</a:t>
            </a:r>
            <a:r>
              <a:rPr lang="en-US" sz="1800" dirty="0">
                <a:solidFill>
                  <a:srgbClr val="0000FF"/>
                </a:solidFill>
              </a:rPr>
              <a:t>       </a:t>
            </a:r>
            <a:r>
              <a:rPr lang="en-US" sz="1800" dirty="0"/>
              <a:t>results in </a:t>
            </a:r>
            <a:r>
              <a:rPr lang="en-US" sz="1800" dirty="0">
                <a:solidFill>
                  <a:srgbClr val="0000FF"/>
                </a:solidFill>
              </a:rPr>
              <a:t>4</a:t>
            </a:r>
            <a:r>
              <a:rPr lang="en-US" sz="1800" dirty="0"/>
              <a:t> being stored in</a:t>
            </a:r>
            <a:r>
              <a:rPr lang="en-US" sz="1800" dirty="0">
                <a:solidFill>
                  <a:srgbClr val="0000FF"/>
                </a:solidFill>
              </a:rPr>
              <a:t> 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76900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699</TotalTime>
  <Words>1703</Words>
  <Application>Microsoft Macintosh PowerPoint</Application>
  <PresentationFormat>On-screen Show (4:3)</PresentationFormat>
  <Paragraphs>277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1448</cp:revision>
  <cp:lastPrinted>2017-06-30T03:15:07Z</cp:lastPrinted>
  <dcterms:created xsi:type="dcterms:W3CDTF">1998-09-05T15:03:32Z</dcterms:created>
  <dcterms:modified xsi:type="dcterms:W3CDTF">2022-07-31T13:04:13Z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