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578" r:id="rId3"/>
    <p:sldId id="586" r:id="rId4"/>
    <p:sldId id="594" r:id="rId5"/>
    <p:sldId id="525" r:id="rId6"/>
    <p:sldId id="577" r:id="rId7"/>
    <p:sldId id="588" r:id="rId8"/>
    <p:sldId id="579" r:id="rId9"/>
    <p:sldId id="584" r:id="rId10"/>
    <p:sldId id="580" r:id="rId11"/>
    <p:sldId id="581" r:id="rId12"/>
    <p:sldId id="582" r:id="rId13"/>
    <p:sldId id="591" r:id="rId14"/>
    <p:sldId id="592" r:id="rId15"/>
    <p:sldId id="593" r:id="rId16"/>
    <p:sldId id="583" r:id="rId17"/>
    <p:sldId id="587" r:id="rId18"/>
    <p:sldId id="308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FF"/>
    <a:srgbClr val="CCFFFF"/>
    <a:srgbClr val="E2FFC5"/>
    <a:srgbClr val="FFFFCC"/>
    <a:srgbClr val="A50021"/>
    <a:srgbClr val="006600"/>
    <a:srgbClr val="CCFF99"/>
    <a:srgbClr val="E5E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60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12/25/22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5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8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38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1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05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04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99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8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7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4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3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1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mp.nus.edu.sg/~cs2100/2_resources/errata.html" TargetMode="Externa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carlson@nus.edu.sg" TargetMode="External"/><Relationship Id="rId4" Type="http://schemas.openxmlformats.org/officeDocument/2006/relationships/hyperlink" Target="mailto:tantc@comp.nus.edu.s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uminus.nus.edu.s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www.comp.nus.edu.sg/~cs210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[TextBox 7]"/>
          <p:cNvSpPr txBox="1"/>
          <p:nvPr/>
        </p:nvSpPr>
        <p:spPr>
          <a:xfrm>
            <a:off x="1058333" y="2755410"/>
            <a:ext cx="7128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</a:rPr>
              <a:t>Welcome</a:t>
            </a:r>
          </a:p>
          <a:p>
            <a:pPr algn="ctr"/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(AY2022/23 Semester 2)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6" y="564500"/>
            <a:ext cx="4374289" cy="380045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4. Assessments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41141"/>
              </p:ext>
            </p:extLst>
          </p:nvPr>
        </p:nvGraphicFramePr>
        <p:xfrm>
          <a:off x="1524000" y="1397000"/>
          <a:ext cx="6096000" cy="38819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547021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000627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CA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75743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Lecture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5799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Tutorial 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7312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 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658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1048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Mid-term test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4882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Final exam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34097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CCCA75-E89C-49C6-A794-92680562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250066" y="5243332"/>
            <a:ext cx="692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 Face-to-face. Venues TBA.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4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5. Textbooks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688206" y="1374809"/>
            <a:ext cx="5257800" cy="23835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Logic Design (DLD)</a:t>
            </a:r>
            <a:b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800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nd</a:t>
            </a: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edition</a:t>
            </a:r>
            <a:b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/>
              <a:t>by Aaron Tan</a:t>
            </a:r>
            <a:br>
              <a:rPr lang="en-US" dirty="0"/>
            </a:br>
            <a:r>
              <a:rPr lang="en-US" dirty="0"/>
              <a:t>McGraw-Hill</a:t>
            </a:r>
          </a:p>
          <a:p>
            <a:pPr marL="685800" indent="-3381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744538" algn="l"/>
              </a:tabLst>
              <a:defRPr/>
            </a:pPr>
            <a:r>
              <a:rPr lang="en-US" dirty="0"/>
              <a:t>Book + </a:t>
            </a:r>
            <a:r>
              <a:rPr lang="en-US" dirty="0" err="1"/>
              <a:t>ebook</a:t>
            </a:r>
            <a:r>
              <a:rPr lang="en-US" dirty="0"/>
              <a:t> bundle (include errata sheet)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88206" y="3965609"/>
            <a:ext cx="5257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1950" indent="-361950">
              <a:spcBef>
                <a:spcPct val="18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Computer Organization and Design (COD), 4</a:t>
            </a:r>
            <a:r>
              <a:rPr lang="en-US" sz="2800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</a:t>
            </a: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edition</a:t>
            </a:r>
            <a:b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dirty="0"/>
              <a:t>by David A. Patterson and John L. Hennessy, 4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dirty="0" err="1"/>
              <a:t>ed</a:t>
            </a:r>
            <a:r>
              <a:rPr lang="en-US" sz="2400" dirty="0"/>
              <a:t>, Elsevier</a:t>
            </a:r>
            <a:br>
              <a:rPr lang="en-US" sz="2600" dirty="0"/>
            </a:br>
            <a:endParaRPr lang="en-US" sz="2000" dirty="0"/>
          </a:p>
        </p:txBody>
      </p:sp>
      <p:pic>
        <p:nvPicPr>
          <p:cNvPr id="12" name="Picture 11" descr="digital_logic_design_book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7006" y="1114523"/>
            <a:ext cx="2095500" cy="2643822"/>
          </a:xfrm>
          <a:prstGeom prst="rect">
            <a:avLst/>
          </a:prstGeom>
        </p:spPr>
      </p:pic>
      <p:pic>
        <p:nvPicPr>
          <p:cNvPr id="13" name="Picture 12" descr="patterson4t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7006" y="3889409"/>
            <a:ext cx="2095500" cy="2514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83806" y="1984409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Please refer to module website “</a:t>
            </a:r>
            <a:r>
              <a:rPr lang="en-US" dirty="0">
                <a:hlinkClick r:id="rId5"/>
              </a:rPr>
              <a:t>Errata</a:t>
            </a:r>
            <a:r>
              <a:rPr lang="en-US" dirty="0"/>
              <a:t>” page for errors in the book.</a:t>
            </a:r>
            <a:endParaRPr lang="en-SG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7C677E3B-5F0D-4618-8AE0-F6080139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64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(1/2)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147243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CS2100 is taught in </a:t>
            </a:r>
            <a:r>
              <a:rPr lang="en-SG" dirty="0">
                <a:solidFill>
                  <a:srgbClr val="C00000"/>
                </a:solidFill>
              </a:rPr>
              <a:t>Blended Learning</a:t>
            </a:r>
            <a:r>
              <a:rPr lang="en-SG" dirty="0"/>
              <a:t> mode.</a:t>
            </a:r>
            <a:endParaRPr lang="en-US" dirty="0"/>
          </a:p>
          <a:p>
            <a:pPr marL="544195" lvl="1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course materials </a:t>
            </a:r>
            <a:r>
              <a:rPr lang="en-SG" sz="1600" dirty="0"/>
              <a:t>(lecture slides, tutorial questions, lab questions, etc.)</a:t>
            </a:r>
            <a:r>
              <a:rPr lang="en-SG" dirty="0"/>
              <a:t> will be uploaded on Canvas week-by-week</a:t>
            </a:r>
            <a:endParaRPr lang="en-US" dirty="0"/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Recitations start in Week 2 (16 January 2023)</a:t>
            </a:r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Tutorials and labs start in Week 3 (23 January 2023)</a:t>
            </a:r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>
                <a:solidFill>
                  <a:srgbClr val="C00000"/>
                </a:solidFill>
              </a:rPr>
              <a:t>Mid-term test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b="1" dirty="0">
                <a:solidFill>
                  <a:srgbClr val="C00000"/>
                </a:solidFill>
              </a:rPr>
              <a:t>11 March, 9 am to 10.30 am.</a:t>
            </a:r>
            <a:r>
              <a:rPr lang="en-SG" dirty="0">
                <a:solidFill>
                  <a:srgbClr val="C00000"/>
                </a:solidFill>
              </a:rPr>
              <a:t> (Tentative)</a:t>
            </a:r>
            <a:endParaRPr lang="en-SG" b="1" dirty="0">
              <a:solidFill>
                <a:srgbClr val="C00000"/>
              </a:solidFill>
            </a:endParaRP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Please check Canvas announcements for updates</a:t>
            </a:r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Please post your queries on Canvas forums</a:t>
            </a:r>
          </a:p>
          <a:p>
            <a:pPr marL="539750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Everybody can help answer and everybody can read the answers</a:t>
            </a:r>
          </a:p>
          <a:p>
            <a:pPr marL="539750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Email instructors at </a:t>
            </a:r>
            <a:r>
              <a:rPr lang="en-US" dirty="0">
                <a:hlinkClick r:id="rId3"/>
              </a:rPr>
              <a:t>colintan@nus.edu.sg</a:t>
            </a:r>
            <a:r>
              <a:rPr lang="en-US" dirty="0"/>
              <a:t>  (Colin),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tantc@comp.nus.edu.sg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(Aaron) or </a:t>
            </a:r>
            <a:r>
              <a:rPr lang="en-US" altLang="en-US" dirty="0">
                <a:solidFill>
                  <a:srgbClr val="00B050"/>
                </a:solidFill>
                <a:hlinkClick r:id="rId5"/>
              </a:rPr>
              <a:t>tcarlson@nus.edu.sg</a:t>
            </a:r>
            <a:r>
              <a:rPr lang="en-US" altLang="en-US" dirty="0">
                <a:solidFill>
                  <a:srgbClr val="00B050"/>
                </a:solidFill>
              </a:rPr>
              <a:t>  </a:t>
            </a:r>
            <a:r>
              <a:rPr lang="en-US" dirty="0"/>
              <a:t>(Trevor) for personal matters.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4FBD5-2A01-4BF1-AF18-BDE58808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(1/4)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147242"/>
            <a:ext cx="4114800" cy="55318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CS2100 is taught in </a:t>
            </a:r>
            <a:r>
              <a:rPr lang="en-SG" dirty="0">
                <a:solidFill>
                  <a:srgbClr val="C00000"/>
                </a:solidFill>
              </a:rPr>
              <a:t>Blended Learning</a:t>
            </a:r>
            <a:r>
              <a:rPr lang="en-SG" dirty="0"/>
              <a:t> mode.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Sequence of lectures and quizzes for the week are shown in the CS2100 “Home” screen on Canvas.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Follow the sequence of notes and do the quizzes.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Lecture recordings are in the Videos/Panopto tool on the left of the screen (circled).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Please view all lecture recordings and do all the quizzes for Week </a:t>
            </a:r>
            <a:r>
              <a:rPr lang="en-SG" i="1" dirty="0"/>
              <a:t>n</a:t>
            </a:r>
            <a:r>
              <a:rPr lang="en-SG" dirty="0"/>
              <a:t> before the start of Week </a:t>
            </a:r>
            <a:r>
              <a:rPr lang="en-SG" i="1" dirty="0"/>
              <a:t>n+1</a:t>
            </a:r>
            <a:r>
              <a:rPr lang="en-SG" dirty="0"/>
              <a:t>.</a:t>
            </a:r>
          </a:p>
          <a:p>
            <a:pPr marL="818515" lvl="2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I.e. view all the lectures and do the quizzes for Week 1 before the start of Week 2.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4FBD5-2A01-4BF1-AF18-BDE58808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A6BEE6-8521-B48A-754C-C7E1A826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33987"/>
            <a:ext cx="4267200" cy="3390025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C33D3A-5EA0-0A4F-CECA-0125D1DE6FDF}"/>
              </a:ext>
            </a:extLst>
          </p:cNvPr>
          <p:cNvSpPr/>
          <p:nvPr/>
        </p:nvSpPr>
        <p:spPr>
          <a:xfrm>
            <a:off x="4876800" y="4399722"/>
            <a:ext cx="861391" cy="22528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91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(2/4)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147242"/>
            <a:ext cx="7798904" cy="55318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We will have Recitation Sessions every </a:t>
            </a:r>
            <a:r>
              <a:rPr lang="en-SG" sz="2800" dirty="0">
                <a:solidFill>
                  <a:srgbClr val="C00000"/>
                </a:solidFill>
              </a:rPr>
              <a:t>Monday 10 am to 12 pm. Three concurrent sessions: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Seminar Room 1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LT 19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Zoom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First Recitation is on </a:t>
            </a:r>
            <a:r>
              <a:rPr lang="en-SG" sz="2400" dirty="0">
                <a:solidFill>
                  <a:srgbClr val="C00000"/>
                </a:solidFill>
              </a:rPr>
              <a:t>Tuesday 16 August 2022</a:t>
            </a:r>
            <a:r>
              <a:rPr lang="en-SG" sz="2400" dirty="0"/>
              <a:t>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Limited seating!!</a:t>
            </a:r>
            <a:endParaRPr lang="en-SG" sz="2400" dirty="0"/>
          </a:p>
          <a:p>
            <a:pPr marL="818515" lvl="2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F2F venues have a combined capacity of &lt;350. If there is no space please join online.</a:t>
            </a:r>
          </a:p>
          <a:p>
            <a:pPr marL="818515" lvl="2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Advantages: </a:t>
            </a:r>
          </a:p>
          <a:p>
            <a:pPr marL="1092835" lvl="3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You’re more likely to pay attention and benefit here than on Zoom. We know this from 2.5 years of running classes on Zoom.</a:t>
            </a:r>
          </a:p>
          <a:p>
            <a:pPr marL="1092835" lvl="3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More personal interaction since we’re actually ”there”.</a:t>
            </a:r>
          </a:p>
          <a:p>
            <a:pPr marL="1092835" lvl="3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Instructor will stay on to answer questions personally after recitations.</a:t>
            </a:r>
          </a:p>
          <a:p>
            <a:pPr marL="1092835" lvl="3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4FBD5-2A01-4BF1-AF18-BDE58808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9501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(3/4)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147242"/>
            <a:ext cx="4114800" cy="553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What do we do at Recitation?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Every set of Lecture Notes have a </a:t>
            </a:r>
            <a:r>
              <a:rPr lang="en-SG" dirty="0">
                <a:solidFill>
                  <a:srgbClr val="C00000"/>
                </a:solidFill>
              </a:rPr>
              <a:t>QR code and a link </a:t>
            </a:r>
            <a:r>
              <a:rPr lang="en-SG" dirty="0"/>
              <a:t>to ask questions.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As you view the slides if you don’t understand something, scan the QR code to bring you to a </a:t>
            </a:r>
            <a:r>
              <a:rPr lang="en-SG" dirty="0" err="1"/>
              <a:t>Slido</a:t>
            </a:r>
            <a:r>
              <a:rPr lang="en-SG" dirty="0"/>
              <a:t> page where you can ask questions.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We will </a:t>
            </a:r>
            <a:r>
              <a:rPr lang="en-SG" dirty="0">
                <a:solidFill>
                  <a:srgbClr val="C00000"/>
                </a:solidFill>
              </a:rPr>
              <a:t>answer these questions </a:t>
            </a:r>
            <a:r>
              <a:rPr lang="en-SG" dirty="0"/>
              <a:t>at recitation AND </a:t>
            </a:r>
            <a:r>
              <a:rPr lang="en-SG" dirty="0">
                <a:solidFill>
                  <a:srgbClr val="C00000"/>
                </a:solidFill>
              </a:rPr>
              <a:t>do additional exercises </a:t>
            </a:r>
            <a:r>
              <a:rPr lang="en-SG" dirty="0"/>
              <a:t>(e.g. from past year papers).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4FBD5-2A01-4BF1-AF18-BDE58808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742FA-A750-1134-A78E-8B462D25D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648" y="1934817"/>
            <a:ext cx="3941792" cy="27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904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(2/2)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239127"/>
            <a:ext cx="8229600" cy="524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Online tutorial/lab registration – through </a:t>
            </a:r>
            <a:r>
              <a:rPr lang="en-US" dirty="0" err="1"/>
              <a:t>ModReg</a:t>
            </a:r>
            <a:r>
              <a:rPr lang="en-US" dirty="0"/>
              <a:t>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Lab group and tutorial group are independent.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Appeal through </a:t>
            </a:r>
            <a:r>
              <a:rPr lang="en-US" dirty="0" err="1">
                <a:solidFill>
                  <a:srgbClr val="C00000"/>
                </a:solidFill>
              </a:rPr>
              <a:t>ModReg</a:t>
            </a:r>
            <a:r>
              <a:rPr lang="en-US" dirty="0">
                <a:solidFill>
                  <a:srgbClr val="C00000"/>
                </a:solidFill>
              </a:rPr>
              <a:t>, please do </a:t>
            </a:r>
            <a:r>
              <a:rPr lang="en-US" u="sng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email me!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Priority will be given to those without a group, instead of those who already have a group but wish to change.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 not worry if your lab/tutorial is back to back with the lecture. I will be punctual in starting my lesson and CS2100 lectures/tutorials/labs should end 15 minutes before the hour.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After you get your assigned group, please </a:t>
            </a:r>
            <a:r>
              <a:rPr lang="en-US" u="sng" dirty="0">
                <a:solidFill>
                  <a:srgbClr val="C00000"/>
                </a:solidFill>
              </a:rPr>
              <a:t>stick with it</a:t>
            </a:r>
            <a:r>
              <a:rPr lang="en-US" dirty="0"/>
              <a:t>. 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If you need to attend another group for just one week, please send an email to me (at least a few days in advance) with your reason or attendance will not be taken by the tutor/</a:t>
            </a:r>
            <a:r>
              <a:rPr lang="en-SG" dirty="0" err="1"/>
              <a:t>labTA</a:t>
            </a:r>
            <a:r>
              <a:rPr lang="en-SG" dirty="0"/>
              <a:t>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7892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7. IMPORTANT DATES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239127"/>
            <a:ext cx="8229600" cy="524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CS2100 MIDTERM QUIZ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b="1" dirty="0">
                <a:solidFill>
                  <a:srgbClr val="C00000"/>
                </a:solidFill>
              </a:rPr>
              <a:t>Tentatively Saturday 11 March 2023, 9 AM to 10.30 AM. Venue TBA, subject to Registrar Office.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n-US" b="1" dirty="0">
                <a:solidFill>
                  <a:srgbClr val="C00000"/>
                </a:solidFill>
              </a:rPr>
              <a:t>CS2100 FINAL ASSESSMENT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b="1" dirty="0">
                <a:solidFill>
                  <a:srgbClr val="C00000"/>
                </a:solidFill>
              </a:rPr>
              <a:t>FRIDAY 28 April 2023, 2.30 PM TO 4.30 PM, venue TBA.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4497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7CB613A-DEA0-4AFD-ABC1-68F3AAD2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Welcome to CS2100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84632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Lecturers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Course Materials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Course Description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Assessments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Textbooks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Admin Matters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8562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1. Lecturers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D0AA067-738F-4063-AE36-951762F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75FA8-6F02-4E07-A458-72ED9AAF5C3B}"/>
              </a:ext>
            </a:extLst>
          </p:cNvPr>
          <p:cNvSpPr txBox="1"/>
          <p:nvPr/>
        </p:nvSpPr>
        <p:spPr>
          <a:xfrm>
            <a:off x="54585" y="3555950"/>
            <a:ext cx="353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Colin Tan 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Office</a:t>
            </a:r>
            <a:r>
              <a:rPr lang="en-SG">
                <a:latin typeface="Calibri" panose="020F0502020204030204" pitchFamily="34" charset="0"/>
                <a:cs typeface="Calibri" panose="020F0502020204030204" pitchFamily="34" charset="0"/>
              </a:rPr>
              <a:t>: COM2-02-08</a:t>
            </a:r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Email: dcstanc@nus.edu.sg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01F9C1B-AF71-684E-B042-0B0938D4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7" y="1239128"/>
            <a:ext cx="2349310" cy="23704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E7E0BE-6EE6-3A44-A2A6-DEA458BF0BF1}"/>
              </a:ext>
            </a:extLst>
          </p:cNvPr>
          <p:cNvGrpSpPr/>
          <p:nvPr/>
        </p:nvGrpSpPr>
        <p:grpSpPr>
          <a:xfrm>
            <a:off x="2735980" y="950407"/>
            <a:ext cx="6103220" cy="5318392"/>
            <a:chOff x="3040780" y="1100376"/>
            <a:chExt cx="6103220" cy="5318392"/>
          </a:xfrm>
        </p:grpSpPr>
        <p:pic>
          <p:nvPicPr>
            <p:cNvPr id="24" name="Shape 96" descr="Image result for west coast highway viaduct">
              <a:extLst>
                <a:ext uri="{FF2B5EF4-FFF2-40B4-BE49-F238E27FC236}">
                  <a16:creationId xmlns:a16="http://schemas.microsoft.com/office/drawing/2014/main" id="{8A4F5F81-2637-7F46-B64B-66204A8806B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40780" y="1321148"/>
              <a:ext cx="1927265" cy="1445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99" descr="Image result for dronebox">
              <a:extLst>
                <a:ext uri="{FF2B5EF4-FFF2-40B4-BE49-F238E27FC236}">
                  <a16:creationId xmlns:a16="http://schemas.microsoft.com/office/drawing/2014/main" id="{ABD246AF-A61F-0D49-8BE3-E68F8EA7B2D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54864" y="2745024"/>
              <a:ext cx="2072711" cy="1741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100" descr="Image may contain: one or more people and outdoor">
              <a:extLst>
                <a:ext uri="{FF2B5EF4-FFF2-40B4-BE49-F238E27FC236}">
                  <a16:creationId xmlns:a16="http://schemas.microsoft.com/office/drawing/2014/main" id="{D0F5739E-DC9B-8B47-A95D-1A59AB5D7AB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968045" y="1100376"/>
              <a:ext cx="2661947" cy="1631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107">
              <a:extLst>
                <a:ext uri="{FF2B5EF4-FFF2-40B4-BE49-F238E27FC236}">
                  <a16:creationId xmlns:a16="http://schemas.microsoft.com/office/drawing/2014/main" id="{740A3022-EF60-6243-B87A-381BC3745B2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36986" y="2732316"/>
              <a:ext cx="2216299" cy="1662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108">
              <a:extLst>
                <a:ext uri="{FF2B5EF4-FFF2-40B4-BE49-F238E27FC236}">
                  <a16:creationId xmlns:a16="http://schemas.microsoft.com/office/drawing/2014/main" id="{B1BB5CA3-02A8-4F48-89E0-00EDDD590151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29992" y="1117695"/>
              <a:ext cx="1514008" cy="2018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9DC63D5-8A71-104D-8D8F-CA033C0D4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10017" y="4626270"/>
              <a:ext cx="2048569" cy="153642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2C02354-3C14-B144-82A3-FC310F15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16" y="4363853"/>
              <a:ext cx="2442685" cy="18351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80ECBA1-EC52-9B4B-ADB5-71A070CF0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171499" y="3496948"/>
              <a:ext cx="2254287" cy="1690715"/>
            </a:xfrm>
            <a:prstGeom prst="rect">
              <a:avLst/>
            </a:prstGeom>
          </p:spPr>
        </p:pic>
      </p:grpSp>
      <p:pic>
        <p:nvPicPr>
          <p:cNvPr id="1026" name="Picture 2" descr="Makers-at-SoC - Home | Facebook">
            <a:extLst>
              <a:ext uri="{FF2B5EF4-FFF2-40B4-BE49-F238E27FC236}">
                <a16:creationId xmlns:a16="http://schemas.microsoft.com/office/drawing/2014/main" id="{668879A4-0900-FAE7-C86B-741A7EE41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9" y="4830993"/>
            <a:ext cx="1437806" cy="14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646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1. Lecturers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D0AA067-738F-4063-AE36-951762F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623625" y="3718273"/>
            <a:ext cx="353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Mr Tan Tuck Choy, </a:t>
            </a:r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Aaron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Office: COM1-03-12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Email: tantc@comp.nus.edu.sg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" r="40968" b="10394"/>
          <a:stretch/>
        </p:blipFill>
        <p:spPr>
          <a:xfrm>
            <a:off x="1250013" y="1074642"/>
            <a:ext cx="1845366" cy="26980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22484" r="10899"/>
          <a:stretch/>
        </p:blipFill>
        <p:spPr>
          <a:xfrm>
            <a:off x="4420091" y="1368410"/>
            <a:ext cx="2717646" cy="14937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274773">
            <a:off x="3550339" y="1252269"/>
            <a:ext cx="1287071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Running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6" t="6452" r="6922" b="13262"/>
          <a:stretch/>
        </p:blipFill>
        <p:spPr>
          <a:xfrm>
            <a:off x="7203197" y="782864"/>
            <a:ext cx="1184066" cy="23023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76388" y="2846677"/>
            <a:ext cx="3161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Weekly group run with students. You’re welcome to join us!</a:t>
            </a:r>
          </a:p>
          <a:p>
            <a:r>
              <a:rPr lang="en-SG" sz="1600" dirty="0">
                <a:solidFill>
                  <a:srgbClr val="0000FF"/>
                </a:solidFill>
              </a:rPr>
              <a:t>Check out </a:t>
            </a:r>
            <a:r>
              <a:rPr lang="en-SG" sz="1600" dirty="0" err="1">
                <a:solidFill>
                  <a:srgbClr val="0000FF"/>
                </a:solidFill>
              </a:rPr>
              <a:t>facebook</a:t>
            </a:r>
            <a:r>
              <a:rPr lang="en-SG" sz="1600" dirty="0">
                <a:solidFill>
                  <a:srgbClr val="0000FF"/>
                </a:solidFill>
              </a:rPr>
              <a:t>.</a:t>
            </a:r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8" t="2995" r="4306" b="17454"/>
          <a:stretch/>
        </p:blipFill>
        <p:spPr>
          <a:xfrm>
            <a:off x="7613540" y="4582589"/>
            <a:ext cx="1250380" cy="14787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4" t="15131" r="14444" b="6218"/>
          <a:stretch/>
        </p:blipFill>
        <p:spPr>
          <a:xfrm>
            <a:off x="5379386" y="3981218"/>
            <a:ext cx="1678748" cy="224260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0274773">
            <a:off x="4606910" y="3890151"/>
            <a:ext cx="128707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Singing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59" y="3528152"/>
            <a:ext cx="1097505" cy="14110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53" y="5102519"/>
            <a:ext cx="1316158" cy="15793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20274773">
            <a:off x="3232055" y="4979977"/>
            <a:ext cx="152446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Wing Chun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0445" y="6235538"/>
            <a:ext cx="2257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tx2">
                    <a:lumMod val="75000"/>
                  </a:schemeClr>
                </a:solidFill>
              </a:rPr>
              <a:t>Karaokeing</a:t>
            </a:r>
            <a:r>
              <a:rPr lang="en-SG" sz="1400" dirty="0">
                <a:solidFill>
                  <a:schemeClr val="tx2">
                    <a:lumMod val="75000"/>
                  </a:schemeClr>
                </a:solidFill>
              </a:rPr>
              <a:t> with students.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868" y="4894714"/>
            <a:ext cx="290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latin typeface="Calibri" panose="020F0502020204030204" pitchFamily="34" charset="0"/>
                <a:cs typeface="Calibri" panose="020F0502020204030204" pitchFamily="34" charset="0"/>
              </a:rPr>
              <a:t>Admin appointment:</a:t>
            </a:r>
            <a:endParaRPr lang="en-SG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Dean (Undergraduate Studies)</a:t>
            </a:r>
          </a:p>
        </p:txBody>
      </p:sp>
    </p:spTree>
    <p:extLst>
      <p:ext uri="{BB962C8B-B14F-4D97-AF65-F5344CB8AC3E}">
        <p14:creationId xmlns:p14="http://schemas.microsoft.com/office/powerpoint/2010/main" val="1635750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4" grpId="0" animBg="1"/>
      <p:bldP spid="27" grpId="0" animBg="1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1. Lecturers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D0AA067-738F-4063-AE36-951762F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623625" y="3718273"/>
            <a:ext cx="353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Carlson, </a:t>
            </a:r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Trevor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Office: COM3-02-10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SG" dirty="0" err="1">
                <a:latin typeface="Calibri" panose="020F0502020204030204" pitchFamily="34" charset="0"/>
                <a:cs typeface="Calibri" panose="020F0502020204030204" pitchFamily="34" charset="0"/>
              </a:rPr>
              <a:t>tcarlson@nus.edu.sg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Trevor Carlson - Amazon Science">
            <a:extLst>
              <a:ext uri="{FF2B5EF4-FFF2-40B4-BE49-F238E27FC236}">
                <a16:creationId xmlns:a16="http://schemas.microsoft.com/office/drawing/2014/main" id="{574EA021-58CD-3BCB-62BA-998BA0066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1" y="1570407"/>
            <a:ext cx="3161350" cy="176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FF0C3C-CA9E-E956-E311-3E71B209BB1A}"/>
              </a:ext>
            </a:extLst>
          </p:cNvPr>
          <p:cNvSpPr txBox="1"/>
          <p:nvPr/>
        </p:nvSpPr>
        <p:spPr>
          <a:xfrm>
            <a:off x="4572000" y="26560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“I am a neutrino”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D14E-09C1-2E19-25C0-161385699119}"/>
              </a:ext>
            </a:extLst>
          </p:cNvPr>
          <p:cNvSpPr txBox="1"/>
          <p:nvPr/>
        </p:nvSpPr>
        <p:spPr>
          <a:xfrm>
            <a:off x="4160646" y="3337044"/>
            <a:ext cx="483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Ask me what this means when you meet me.</a:t>
            </a:r>
          </a:p>
        </p:txBody>
      </p:sp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2. Course Materials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7"/>
            <a:ext cx="8229600" cy="1654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eaLnBrk="1" hangingPunct="1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Canvas</a:t>
            </a:r>
          </a:p>
          <a:p>
            <a:pPr marL="893763" lvl="1" indent="-441325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hlinkClick r:id="rId3"/>
              </a:rPr>
              <a:t>https://canvas.nus.edu.sg</a:t>
            </a:r>
            <a:r>
              <a:rPr lang="en-US" sz="2400" kern="0" dirty="0"/>
              <a:t> </a:t>
            </a:r>
          </a:p>
          <a:p>
            <a:pPr marL="355600" indent="-3556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CS2100 website (Good source of past year papers)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dirty="0">
                <a:hlinkClick r:id="rId4"/>
              </a:rPr>
              <a:t>https://www.comp.nus.edu.sg/~cs2100</a:t>
            </a:r>
            <a:r>
              <a:rPr lang="en-US" sz="2400" dirty="0"/>
              <a:t>   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C137A1D-A75C-4C4C-ACBF-6D7B081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053AD-8100-15D4-CEDC-74DF85E54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625" y="3185799"/>
            <a:ext cx="4810539" cy="35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989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2. Course Materials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8"/>
            <a:ext cx="8229600" cy="221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Credit for Lecture Materials</a:t>
            </a:r>
          </a:p>
          <a:p>
            <a:pPr marL="629920" lvl="1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materials used in this course are from A/P Aaron Tan:</a:t>
            </a:r>
          </a:p>
          <a:p>
            <a:pPr marL="904240" lvl="2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Colin’s parts may contain minor modifications and additions/deletions.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C137A1D-A75C-4C4C-ACBF-6D7B081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1095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(1/2)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8"/>
            <a:ext cx="8229600" cy="52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The objective of this module is to </a:t>
            </a:r>
            <a:r>
              <a:rPr lang="en-US" dirty="0" err="1">
                <a:solidFill>
                  <a:srgbClr val="800000"/>
                </a:solidFill>
              </a:rPr>
              <a:t>familiarise</a:t>
            </a:r>
            <a:r>
              <a:rPr lang="en-US" dirty="0">
                <a:solidFill>
                  <a:srgbClr val="800000"/>
                </a:solidFill>
              </a:rPr>
              <a:t> students with the fundamentals of computing devices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basics of data representation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the various parts of a computer work, separately and with each other</a:t>
            </a:r>
          </a:p>
          <a:p>
            <a:pPr marL="269875" indent="-2698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Topics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programming language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representation and number systems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Assembly language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</a:t>
            </a:r>
            <a:r>
              <a:rPr lang="en-US" dirty="0" err="1"/>
              <a:t>datapath</a:t>
            </a:r>
            <a:r>
              <a:rPr lang="en-US" dirty="0"/>
              <a:t> and control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Pipelining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Cache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 and sequential circuit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54D8-0DF5-48D7-9062-5AB297B2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8645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(2/2)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8"/>
            <a:ext cx="8229600" cy="52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Practical aspects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Logic design experiments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 err="1"/>
              <a:t>Logisim</a:t>
            </a:r>
            <a:r>
              <a:rPr lang="en-SG" sz="2400" dirty="0"/>
              <a:t> software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 err="1"/>
              <a:t>QTSpim</a:t>
            </a:r>
            <a:r>
              <a:rPr lang="en-SG" sz="2400" dirty="0"/>
              <a:t> software</a:t>
            </a:r>
            <a:endParaRPr lang="en-US" sz="2400" dirty="0"/>
          </a:p>
        </p:txBody>
      </p:sp>
      <p:pic>
        <p:nvPicPr>
          <p:cNvPr id="7" name="Picture 6" descr="logictrainer.jpg"/>
          <p:cNvPicPr>
            <a:picLocks noChangeAspect="1"/>
          </p:cNvPicPr>
          <p:nvPr/>
        </p:nvPicPr>
        <p:blipFill>
          <a:blip r:embed="rId3" cstate="print"/>
          <a:srcRect l="20833" r="15279"/>
          <a:stretch>
            <a:fillRect/>
          </a:stretch>
        </p:blipFill>
        <p:spPr bwMode="auto">
          <a:xfrm>
            <a:off x="4973052" y="1188552"/>
            <a:ext cx="1905000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427" y="3357043"/>
            <a:ext cx="304800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9022" y="3475916"/>
            <a:ext cx="3944938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76F784F-C735-43FE-B6E9-676C47D8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605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800</TotalTime>
  <Words>1107</Words>
  <Application>Microsoft Macintosh PowerPoint</Application>
  <PresentationFormat>On-screen Show (4:3)</PresentationFormat>
  <Paragraphs>181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Clarity</vt:lpstr>
      <vt:lpstr>http://www.comp.nus.edu.sg/~cs2100/</vt:lpstr>
      <vt:lpstr>Welcome to CS2100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1360</cp:revision>
  <cp:lastPrinted>2017-06-30T03:15:07Z</cp:lastPrinted>
  <dcterms:created xsi:type="dcterms:W3CDTF">1998-09-05T15:03:32Z</dcterms:created>
  <dcterms:modified xsi:type="dcterms:W3CDTF">2022-12-25T08:45:30Z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