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468" r:id="rId3"/>
    <p:sldId id="469" r:id="rId4"/>
    <p:sldId id="507" r:id="rId5"/>
    <p:sldId id="470" r:id="rId6"/>
    <p:sldId id="384" r:id="rId7"/>
    <p:sldId id="385" r:id="rId8"/>
    <p:sldId id="472" r:id="rId9"/>
    <p:sldId id="473" r:id="rId10"/>
    <p:sldId id="476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522" r:id="rId28"/>
    <p:sldId id="523" r:id="rId29"/>
    <p:sldId id="491" r:id="rId30"/>
    <p:sldId id="492" r:id="rId31"/>
    <p:sldId id="493" r:id="rId32"/>
    <p:sldId id="494" r:id="rId33"/>
    <p:sldId id="495" r:id="rId34"/>
    <p:sldId id="501" r:id="rId35"/>
    <p:sldId id="496" r:id="rId36"/>
    <p:sldId id="508" r:id="rId37"/>
    <p:sldId id="497" r:id="rId38"/>
    <p:sldId id="498" r:id="rId39"/>
    <p:sldId id="499" r:id="rId40"/>
    <p:sldId id="500" r:id="rId41"/>
    <p:sldId id="502" r:id="rId42"/>
    <p:sldId id="503" r:id="rId43"/>
    <p:sldId id="504" r:id="rId44"/>
    <p:sldId id="505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06" r:id="rId58"/>
    <p:sldId id="308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00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 autoAdjust="0"/>
    <p:restoredTop sz="91557" autoAdjust="0"/>
  </p:normalViewPr>
  <p:slideViewPr>
    <p:cSldViewPr snapToGrid="0">
      <p:cViewPr varScale="1">
        <p:scale>
          <a:sx n="95" d="100"/>
          <a:sy n="95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3/3/23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app.sli.do/event/djsjX8as8dJtmwfwpJjM6u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87947-CA8D-D474-B106-A25A12842AC7}"/>
              </a:ext>
            </a:extLst>
          </p:cNvPr>
          <p:cNvSpPr txBox="1"/>
          <p:nvPr userDrawn="1"/>
        </p:nvSpPr>
        <p:spPr>
          <a:xfrm>
            <a:off x="1335505" y="6452548"/>
            <a:ext cx="735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13"/>
              </a:rPr>
              <a:t>https://</a:t>
            </a:r>
            <a:r>
              <a:rPr lang="en-GB" sz="1400" dirty="0" err="1">
                <a:hlinkClick r:id="rId13"/>
              </a:rPr>
              <a:t>app.sli.do</a:t>
            </a:r>
            <a:r>
              <a:rPr lang="en-GB" sz="1400" dirty="0">
                <a:hlinkClick r:id="rId13"/>
              </a:rPr>
              <a:t>/event/djsjX8as8dJtmwfwpJjM6u</a:t>
            </a:r>
            <a:endParaRPr lang="en-GB" sz="1400" dirty="0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1911AA93-0EB2-2EBB-17AD-2568932397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8" y="6226008"/>
            <a:ext cx="654384" cy="654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MSI Components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22464"/>
              </p:ext>
            </p:extLst>
          </p:nvPr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4FDA838-93FC-42D0-AF45-2DF17FECD4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for an </a:t>
            </a:r>
            <a:r>
              <a:rPr lang="en-US" sz="2800" i="1" dirty="0"/>
              <a:t>n</a:t>
            </a:r>
            <a:r>
              <a:rPr lang="en-US" sz="2800" dirty="0"/>
              <a:t>-bit code, a decoder could select up to </a:t>
            </a:r>
            <a:r>
              <a:rPr lang="en-US" sz="2800" dirty="0">
                <a:solidFill>
                  <a:srgbClr val="800000"/>
                </a:solidFill>
              </a:rPr>
              <a:t>2</a:t>
            </a:r>
            <a:r>
              <a:rPr lang="en-US" sz="2800" i="1" baseline="50000" dirty="0">
                <a:solidFill>
                  <a:srgbClr val="800000"/>
                </a:solidFill>
              </a:rPr>
              <a:t>n</a:t>
            </a:r>
            <a:r>
              <a:rPr lang="en-US" sz="2800" dirty="0">
                <a:solidFill>
                  <a:srgbClr val="800000"/>
                </a:solidFill>
              </a:rPr>
              <a:t> lines</a:t>
            </a:r>
            <a:r>
              <a:rPr lang="en-US" sz="2800" dirty="0"/>
              <a:t>: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3B256667-69E4-4CF7-B5D2-B00D17C791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1219200"/>
            <a:chOff x="1536" y="1680"/>
            <a:chExt cx="3552" cy="76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BB7C2A1A-47B6-4309-80B6-55461FC3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666AA8DA-D641-440A-823A-CE101232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F8180FD2-1935-41A2-974D-40157CA7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E3044650-BCE7-4313-A098-68CC5837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45D8772-5C6B-4897-B6EB-C8D44B03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4CC4FC77-1BB0-4A6B-8C1E-25D75903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E4FA306-1C21-4F5C-8F3C-E7F5CAF1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973BCB65-0470-483C-9E6E-3A5F6C6B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AAB9BF3-BC68-44FB-AA8E-5173B074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D7E6132F-3299-4FE0-A5BE-87E3A602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345EDF37-A455-448B-8255-B9A35577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EA831050-767F-42BC-9F86-0BC53BA5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02385DF0-977D-4357-9722-018B5641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/>
                <a:t>n</a:t>
              </a:r>
              <a:r>
                <a:rPr lang="en-GB" sz="2000" b="0"/>
                <a:t>-bit</a:t>
              </a:r>
            </a:p>
            <a:p>
              <a:pPr algn="ctr" eaLnBrk="0" hangingPunct="0"/>
              <a:r>
                <a:rPr lang="en-GB" sz="2000" b="0"/>
                <a:t>code</a:t>
              </a:r>
              <a:endParaRPr lang="en-GB" b="0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D17CE4CA-D1C5-4601-88A1-F61A4C21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 dirty="0"/>
                <a:t>n</a:t>
              </a:r>
              <a:r>
                <a:rPr lang="en-GB" sz="2000" b="0" dirty="0"/>
                <a:t> to 2</a:t>
              </a:r>
              <a:r>
                <a:rPr lang="en-GB" sz="2000" b="0" i="1" baseline="50000" dirty="0"/>
                <a:t>n</a:t>
              </a:r>
            </a:p>
            <a:p>
              <a:pPr algn="ctr" eaLnBrk="0" hangingPunct="0"/>
              <a:r>
                <a:rPr lang="en-GB" sz="2000" b="0" dirty="0"/>
                <a:t>decoder</a:t>
              </a:r>
              <a:endParaRPr lang="en-GB" b="0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C3B0C9C5-3B5D-48CB-9594-FE1A9D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/>
                <a:t>up to 2</a:t>
              </a:r>
              <a:r>
                <a:rPr lang="en-GB" sz="2000" b="0" i="1" baseline="50000"/>
                <a:t>n</a:t>
              </a:r>
            </a:p>
            <a:p>
              <a:pPr algn="ctr" eaLnBrk="0" hangingPunct="0"/>
              <a:r>
                <a:rPr lang="en-GB" sz="2000" b="0"/>
                <a:t>output lines</a:t>
              </a:r>
              <a:endParaRPr lang="en-GB" b="0"/>
            </a:p>
          </p:txBody>
        </p: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91916"/>
            <a:ext cx="8229600" cy="483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31320" imgH="2334600" progId="Word.Document.8">
                    <p:embed/>
                  </p:oleObj>
                </mc:Choice>
                <mc:Fallback>
                  <p:oleObj name="Document" r:id="rId3" imgW="1831320" imgH="2334600" progId="Word.Document.8">
                    <p:embed/>
                    <p:pic>
                      <p:nvPicPr>
                        <p:cNvPr id="40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31320" imgH="2334600" progId="Word.Document.8">
                    <p:embed/>
                  </p:oleObj>
                </mc:Choice>
                <mc:Fallback>
                  <p:oleObj name="Document" r:id="rId3" imgW="1831320" imgH="2334600" progId="Word.Document.8">
                    <p:embed/>
                    <p:pic>
                      <p:nvPicPr>
                        <p:cNvPr id="512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2">
            <a:extLst>
              <a:ext uri="{FF2B5EF4-FFF2-40B4-BE49-F238E27FC236}">
                <a16:creationId xmlns:a16="http://schemas.microsoft.com/office/drawing/2014/main" id="{40E1D6F6-D48A-495E-AC75-1AC58E1E32E6}"/>
              </a:ext>
            </a:extLst>
          </p:cNvPr>
          <p:cNvGrpSpPr>
            <a:grpSpLocks/>
          </p:cNvGrpSpPr>
          <p:nvPr/>
        </p:nvGrpSpPr>
        <p:grpSpPr bwMode="auto">
          <a:xfrm>
            <a:off x="566279" y="2560516"/>
            <a:ext cx="8232776" cy="1452563"/>
            <a:chOff x="430" y="1497"/>
            <a:chExt cx="5186" cy="915"/>
          </a:xfrm>
        </p:grpSpPr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66E278EE-0107-4253-ABE4-E159404A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31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AutoShape 60">
              <a:extLst>
                <a:ext uri="{FF2B5EF4-FFF2-40B4-BE49-F238E27FC236}">
                  <a16:creationId xmlns:a16="http://schemas.microsoft.com/office/drawing/2014/main" id="{6D375FBB-861D-4A46-81AE-B7BCDF2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5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0A81A3F0-4402-4C0E-95EB-8D53047C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97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Text Box 54">
            <a:extLst>
              <a:ext uri="{FF2B5EF4-FFF2-40B4-BE49-F238E27FC236}">
                <a16:creationId xmlns:a16="http://schemas.microsoft.com/office/drawing/2014/main" id="{F840F987-7B03-4720-9E6F-FC47B1E3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C514E7B-B96B-4100-9A17-E2D00617026F}"/>
              </a:ext>
            </a:extLst>
          </p:cNvPr>
          <p:cNvGrpSpPr>
            <a:grpSpLocks/>
          </p:cNvGrpSpPr>
          <p:nvPr/>
        </p:nvGrpSpPr>
        <p:grpSpPr bwMode="auto">
          <a:xfrm>
            <a:off x="5751053" y="2484315"/>
            <a:ext cx="381000" cy="1387475"/>
            <a:chOff x="4032" y="1104"/>
            <a:chExt cx="240" cy="874"/>
          </a:xfrm>
        </p:grpSpPr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56D8133D-F595-4D4E-9566-212661989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BF522053-6FB0-4883-83E8-19261E2B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37" name="Group 62">
            <a:extLst>
              <a:ext uri="{FF2B5EF4-FFF2-40B4-BE49-F238E27FC236}">
                <a16:creationId xmlns:a16="http://schemas.microsoft.com/office/drawing/2014/main" id="{C41351E5-C24C-421E-BC81-4B6A1B9D8045}"/>
              </a:ext>
            </a:extLst>
          </p:cNvPr>
          <p:cNvGrpSpPr>
            <a:grpSpLocks/>
          </p:cNvGrpSpPr>
          <p:nvPr/>
        </p:nvGrpSpPr>
        <p:grpSpPr bwMode="auto">
          <a:xfrm>
            <a:off x="693279" y="2939929"/>
            <a:ext cx="8105776" cy="1525589"/>
            <a:chOff x="510" y="1727"/>
            <a:chExt cx="5106" cy="961"/>
          </a:xfrm>
        </p:grpSpPr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5F0D80B8-BA07-438A-8034-71773AEE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27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9" name="AutoShape 60">
              <a:extLst>
                <a:ext uri="{FF2B5EF4-FFF2-40B4-BE49-F238E27FC236}">
                  <a16:creationId xmlns:a16="http://schemas.microsoft.com/office/drawing/2014/main" id="{FFE4E74C-0C5D-4CEE-9F33-71A4DD6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1">
              <a:extLst>
                <a:ext uri="{FF2B5EF4-FFF2-40B4-BE49-F238E27FC236}">
                  <a16:creationId xmlns:a16="http://schemas.microsoft.com/office/drawing/2014/main" id="{E024EE77-D4E5-493C-92FF-D489654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25F14B49-552D-4BC7-8212-3F7CF57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B4EEE092-2C21-4E1B-8A52-13BF9BF938E3}"/>
              </a:ext>
            </a:extLst>
          </p:cNvPr>
          <p:cNvGrpSpPr>
            <a:grpSpLocks/>
          </p:cNvGrpSpPr>
          <p:nvPr/>
        </p:nvGrpSpPr>
        <p:grpSpPr bwMode="auto">
          <a:xfrm>
            <a:off x="5882816" y="2492252"/>
            <a:ext cx="381000" cy="1387475"/>
            <a:chOff x="4032" y="1104"/>
            <a:chExt cx="240" cy="874"/>
          </a:xfrm>
        </p:grpSpPr>
        <p:sp>
          <p:nvSpPr>
            <p:cNvPr id="143" name="Text Box 56">
              <a:extLst>
                <a:ext uri="{FF2B5EF4-FFF2-40B4-BE49-F238E27FC236}">
                  <a16:creationId xmlns:a16="http://schemas.microsoft.com/office/drawing/2014/main" id="{10F8E0C0-1881-4E53-A4FA-0998F4AF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B2B889EB-EE63-48A5-BF63-FAA03EBF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5" name="Text Box 64">
            <a:extLst>
              <a:ext uri="{FF2B5EF4-FFF2-40B4-BE49-F238E27FC236}">
                <a16:creationId xmlns:a16="http://schemas.microsoft.com/office/drawing/2014/main" id="{FEDF0A2B-7A2B-41D9-9736-A083D578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853" y="4922715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33" grpId="0"/>
      <p:bldP spid="133" grpId="1"/>
      <p:bldP spid="141" grpId="0"/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 of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b="0" dirty="0">
                <a:sym typeface="Symbol" pitchFamily="18" charset="2"/>
              </a:rPr>
              <a:t>:</a:t>
            </a:r>
            <a:endParaRPr lang="en-US" sz="2400" b="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38400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3000"/>
              </p:ext>
            </p:extLst>
          </p:nvPr>
        </p:nvGraphicFramePr>
        <p:xfrm>
          <a:off x="948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5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99" y="5643208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8378"/>
              </p:ext>
            </p:extLst>
          </p:nvPr>
        </p:nvGraphicFramePr>
        <p:xfrm>
          <a:off x="899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33"/>
              </p:ext>
            </p:extLst>
          </p:nvPr>
        </p:nvGraphicFramePr>
        <p:xfrm>
          <a:off x="4943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724400"/>
            <a:ext cx="381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1" name="Text Box 81">
            <a:extLst>
              <a:ext uri="{FF2B5EF4-FFF2-40B4-BE49-F238E27FC236}">
                <a16:creationId xmlns:a16="http://schemas.microsoft.com/office/drawing/2014/main" id="{3ACD7EF3-DA67-49F5-AFC9-D8BF48AB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242" name="Group 83">
            <a:extLst>
              <a:ext uri="{FF2B5EF4-FFF2-40B4-BE49-F238E27FC236}">
                <a16:creationId xmlns:a16="http://schemas.microsoft.com/office/drawing/2014/main" id="{0409B734-4EAB-483B-A299-B07A4B4DD7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381000" cy="1936750"/>
            <a:chOff x="2208" y="2592"/>
            <a:chExt cx="240" cy="1220"/>
          </a:xfrm>
        </p:grpSpPr>
        <p:sp>
          <p:nvSpPr>
            <p:cNvPr id="243" name="Text Box 84">
              <a:extLst>
                <a:ext uri="{FF2B5EF4-FFF2-40B4-BE49-F238E27FC236}">
                  <a16:creationId xmlns:a16="http://schemas.microsoft.com/office/drawing/2014/main" id="{00C5E2EC-B2DA-48A6-9D63-F98FFE68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" name="Text Box 85">
              <a:extLst>
                <a:ext uri="{FF2B5EF4-FFF2-40B4-BE49-F238E27FC236}">
                  <a16:creationId xmlns:a16="http://schemas.microsoft.com/office/drawing/2014/main" id="{39D66B86-4AFF-41CB-8A7B-E769AD296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45" name="Group 87">
            <a:extLst>
              <a:ext uri="{FF2B5EF4-FFF2-40B4-BE49-F238E27FC236}">
                <a16:creationId xmlns:a16="http://schemas.microsoft.com/office/drawing/2014/main" id="{BC943B8C-B9D1-4508-93CA-57C461D316A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304800" cy="2447925"/>
            <a:chOff x="2592" y="1968"/>
            <a:chExt cx="192" cy="1542"/>
          </a:xfrm>
        </p:grpSpPr>
        <p:sp>
          <p:nvSpPr>
            <p:cNvPr id="246" name="Text Box 88">
              <a:extLst>
                <a:ext uri="{FF2B5EF4-FFF2-40B4-BE49-F238E27FC236}">
                  <a16:creationId xmlns:a16="http://schemas.microsoft.com/office/drawing/2014/main" id="{67D5CF65-1701-4D92-9C9B-5DCAD17A0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7" name="Text Box 89">
              <a:extLst>
                <a:ext uri="{FF2B5EF4-FFF2-40B4-BE49-F238E27FC236}">
                  <a16:creationId xmlns:a16="http://schemas.microsoft.com/office/drawing/2014/main" id="{7CAF23B6-4F95-4C52-96CF-055CB0D0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8" name="Text Box 90">
            <a:extLst>
              <a:ext uri="{FF2B5EF4-FFF2-40B4-BE49-F238E27FC236}">
                <a16:creationId xmlns:a16="http://schemas.microsoft.com/office/drawing/2014/main" id="{22B7EB31-B097-458F-B06F-8C814223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49" name="Group 92">
            <a:extLst>
              <a:ext uri="{FF2B5EF4-FFF2-40B4-BE49-F238E27FC236}">
                <a16:creationId xmlns:a16="http://schemas.microsoft.com/office/drawing/2014/main" id="{0DAD36D6-D101-41E6-A5D4-4780DB867D1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381000" cy="1936750"/>
            <a:chOff x="2208" y="2592"/>
            <a:chExt cx="240" cy="1220"/>
          </a:xfrm>
        </p:grpSpPr>
        <p:sp>
          <p:nvSpPr>
            <p:cNvPr id="250" name="Text Box 93">
              <a:extLst>
                <a:ext uri="{FF2B5EF4-FFF2-40B4-BE49-F238E27FC236}">
                  <a16:creationId xmlns:a16="http://schemas.microsoft.com/office/drawing/2014/main" id="{8643ACC4-7A40-42F0-84C4-55D8F783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" name="Text Box 94">
              <a:extLst>
                <a:ext uri="{FF2B5EF4-FFF2-40B4-BE49-F238E27FC236}">
                  <a16:creationId xmlns:a16="http://schemas.microsoft.com/office/drawing/2014/main" id="{5F032F4B-163C-49FF-BF89-6244A8A16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52" name="Group 95">
            <a:extLst>
              <a:ext uri="{FF2B5EF4-FFF2-40B4-BE49-F238E27FC236}">
                <a16:creationId xmlns:a16="http://schemas.microsoft.com/office/drawing/2014/main" id="{CCBF731D-BED7-47EA-86BA-A5A187F8214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124200"/>
            <a:ext cx="304800" cy="2447925"/>
            <a:chOff x="2592" y="1968"/>
            <a:chExt cx="192" cy="1542"/>
          </a:xfrm>
        </p:grpSpPr>
        <p:sp>
          <p:nvSpPr>
            <p:cNvPr id="253" name="Text Box 96">
              <a:extLst>
                <a:ext uri="{FF2B5EF4-FFF2-40B4-BE49-F238E27FC236}">
                  <a16:creationId xmlns:a16="http://schemas.microsoft.com/office/drawing/2014/main" id="{44C8346F-9EA7-4C40-9621-C588CA8D0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4" name="Text Box 97">
              <a:extLst>
                <a:ext uri="{FF2B5EF4-FFF2-40B4-BE49-F238E27FC236}">
                  <a16:creationId xmlns:a16="http://schemas.microsoft.com/office/drawing/2014/main" id="{CDD80B40-1AD4-4EA5-AC2A-26F08AE78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5" name="Text Box 98">
            <a:extLst>
              <a:ext uri="{FF2B5EF4-FFF2-40B4-BE49-F238E27FC236}">
                <a16:creationId xmlns:a16="http://schemas.microsoft.com/office/drawing/2014/main" id="{5D66F0AA-9DDB-44C0-B446-52967307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41" grpId="0"/>
      <p:bldP spid="248" grpId="0"/>
      <p:bldP spid="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306321"/>
            <a:ext cx="2667000" cy="1384300"/>
            <a:chOff x="3264" y="768"/>
            <a:chExt cx="1680" cy="872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  <a:endParaRPr lang="en-GB" sz="1400" b="0"/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613619" y="6057900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#18: MSI Components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Encoders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Demultiplexers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3BC1B-C2A9-4899-A12F-91EC9714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Exercise: </a:t>
            </a:r>
            <a:r>
              <a:rPr lang="en-US" dirty="0"/>
              <a:t>What modifications should be made to provide an ENABLE input for the 3</a:t>
            </a:r>
            <a:r>
              <a:rPr lang="en-US" dirty="0">
                <a:sym typeface="Symbol" pitchFamily="18" charset="2"/>
              </a:rPr>
              <a:t>8 decoder and the 416 decoder created in the previous two examples?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Exercise:</a:t>
            </a:r>
            <a:r>
              <a:rPr lang="en-US" dirty="0">
                <a:sym typeface="Symbol" pitchFamily="18" charset="2"/>
              </a:rPr>
              <a:t> How to construct a 416 decoder using five 24 decoders with enable?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606184"/>
            <a:ext cx="8229600" cy="205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may also have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 and/or </a:t>
            </a:r>
            <a:r>
              <a:rPr lang="en-US" dirty="0">
                <a:solidFill>
                  <a:srgbClr val="800000"/>
                </a:solidFill>
              </a:rPr>
              <a:t>negated 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 </a:t>
              </a:r>
            </a:p>
            <a:p>
              <a:pPr eaLnBrk="0" hangingPunct="0"/>
              <a:r>
                <a:rPr lang="en-US" sz="2000" b="0" dirty="0"/>
                <a:t> (d) Generic symbol. </a:t>
              </a:r>
            </a:p>
            <a:p>
              <a:pPr eaLnBrk="0" hangingPunct="0"/>
              <a:r>
                <a:rPr lang="en-US" sz="2000" b="0" dirty="0"/>
                <a:t> (e) IEEE standard logic symbol.</a:t>
              </a:r>
            </a:p>
            <a:p>
              <a:pPr eaLnBrk="0" hangingPunct="0"/>
              <a:endParaRPr lang="en-US" sz="1000" b="0" dirty="0"/>
            </a:p>
            <a:p>
              <a:pPr eaLnBrk="0" hangingPunct="0"/>
              <a:r>
                <a:rPr lang="en-US" sz="1600" b="0" i="1" dirty="0" err="1"/>
                <a:t>Source:The</a:t>
              </a:r>
              <a:r>
                <a:rPr lang="en-US" sz="1600" b="0" i="1" dirty="0"/>
                <a:t> Data Book Volume 2, Texas Instruments  Inc.,1985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1891170" y="1082739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</a:t>
              </a:r>
            </a:p>
            <a:p>
              <a:pPr eaLnBrk="0" hangingPunct="0"/>
              <a:r>
                <a:rPr lang="en-US" sz="2000" b="0" dirty="0"/>
                <a:t> (c)  Function table.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61809D-ACDE-4E24-9D58-5DAF652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Reducing Decoders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pages 136 – 140.</a:t>
            </a:r>
          </a:p>
        </p:txBody>
      </p:sp>
      <p:pic>
        <p:nvPicPr>
          <p:cNvPr id="10" name="Picture 21" descr="MCj04123960000[1]">
            <a:extLst>
              <a:ext uri="{FF2B5EF4-FFF2-40B4-BE49-F238E27FC236}">
                <a16:creationId xmlns:a16="http://schemas.microsoft.com/office/drawing/2014/main" id="{46571BA9-9E49-438A-926B-3AEE5F1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35642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2-bits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399"/>
            <a:ext cx="8229600" cy="742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Encoding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31012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45049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93298" y="5413549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1679749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038D4-DDD0-44CD-9955-613F8AD03BC2}"/>
              </a:ext>
            </a:extLst>
          </p:cNvPr>
          <p:cNvGrpSpPr/>
          <p:nvPr/>
        </p:nvGrpSpPr>
        <p:grpSpPr>
          <a:xfrm>
            <a:off x="1807947" y="4511777"/>
            <a:ext cx="5216445" cy="618609"/>
            <a:chOff x="1807947" y="4511777"/>
            <a:chExt cx="5216445" cy="6186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BBE-DD61-4BE1-AC49-F15FD0BF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47" y="4511777"/>
              <a:ext cx="197955" cy="61860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8D04684-467E-459E-B100-35031E55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80" y="4511777"/>
              <a:ext cx="197955" cy="618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6F05027-96A5-46CE-AD0F-A99AC4C6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957" y="4511777"/>
              <a:ext cx="197955" cy="61860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968E6EB-A578-48B3-8461-650C1D8F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520" y="4511777"/>
              <a:ext cx="197955" cy="61860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EC9777B-C48B-4756-AB68-DAB3F67B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39" y="4511777"/>
              <a:ext cx="197955" cy="61860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F4912A3-7E3A-40A5-9057-A930FFB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320" y="4511777"/>
              <a:ext cx="197955" cy="61860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CBE5CDF-AC53-4C5F-922F-9C2C66EA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680" y="4511777"/>
              <a:ext cx="197955" cy="61860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916C301-376F-4572-A739-4C470637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37" y="4511777"/>
              <a:ext cx="197955" cy="61860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368EA21-8FAC-4FAE-8573-C4077E5B59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00" y="4456026"/>
            <a:ext cx="370898" cy="6743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214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4868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Encoding – the better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09928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23965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575350" y="5871046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66" name="Rectangle 16"/>
          <p:cNvSpPr/>
          <p:nvPr/>
        </p:nvSpPr>
        <p:spPr>
          <a:xfrm>
            <a:off x="5181600" y="1658665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497F0-3406-4BB2-9721-1D417550C6A0}"/>
              </a:ext>
            </a:extLst>
          </p:cNvPr>
          <p:cNvGrpSpPr/>
          <p:nvPr/>
        </p:nvGrpSpPr>
        <p:grpSpPr>
          <a:xfrm>
            <a:off x="1524000" y="3665412"/>
            <a:ext cx="6019800" cy="1929114"/>
            <a:chOff x="2919046" y="3859377"/>
            <a:chExt cx="6019800" cy="1929114"/>
          </a:xfrm>
        </p:grpSpPr>
        <p:grpSp>
          <p:nvGrpSpPr>
            <p:cNvPr id="20" name="Group 19"/>
            <p:cNvGrpSpPr/>
            <p:nvPr/>
          </p:nvGrpSpPr>
          <p:grpSpPr>
            <a:xfrm>
              <a:off x="5050508" y="4497977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919046" y="3859377"/>
              <a:ext cx="6019800" cy="931045"/>
              <a:chOff x="1447800" y="3564754"/>
              <a:chExt cx="6019800" cy="9310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564754"/>
                <a:ext cx="6019800" cy="93104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20093" y="3671669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1971B0-A819-44DC-BAE2-772545260F02}"/>
                </a:ext>
              </a:extLst>
            </p:cNvPr>
            <p:cNvGrpSpPr/>
            <p:nvPr/>
          </p:nvGrpSpPr>
          <p:grpSpPr>
            <a:xfrm>
              <a:off x="4965417" y="5169882"/>
              <a:ext cx="1931319" cy="618609"/>
              <a:chOff x="4965417" y="5169882"/>
              <a:chExt cx="1931319" cy="61860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A98EE91-8B84-4680-A76F-CACF24017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417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6D6F4FA-FD4E-4D62-8994-CAC8D357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099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90558E7-8FA1-4EF6-9420-275EACB9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8781" y="5169882"/>
                <a:ext cx="197955" cy="61860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E40C5-B019-4A2A-9069-18D1AB56B3F3}"/>
              </a:ext>
            </a:extLst>
          </p:cNvPr>
          <p:cNvGrpSpPr/>
          <p:nvPr/>
        </p:nvGrpSpPr>
        <p:grpSpPr>
          <a:xfrm>
            <a:off x="3469368" y="4953446"/>
            <a:ext cx="2089880" cy="696831"/>
            <a:chOff x="3469368" y="4953446"/>
            <a:chExt cx="2089880" cy="69683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135B3C7-02C3-4285-9188-52485DC2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368" y="4975917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5EA537-FCCF-4F52-A205-5249F28E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50" y="4953446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25837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029760" imgH="4677120" progId="Word.Document.8">
                  <p:embed/>
                </p:oleObj>
              </mc:Choice>
              <mc:Fallback>
                <p:oleObj name="Document" r:id="rId3" imgW="3029760" imgH="4677120" progId="Word.Document.8">
                  <p:embed/>
                  <p:pic>
                    <p:nvPicPr>
                      <p:cNvPr id="4239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D</a:t>
            </a:r>
            <a:r>
              <a:rPr lang="en-US" sz="2000" b="0" baseline="-25000" dirty="0"/>
              <a:t>0</a:t>
            </a:r>
            <a:r>
              <a:rPr lang="en-US" sz="2000" b="0" dirty="0"/>
              <a:t> = F1 + F3</a:t>
            </a:r>
            <a:br>
              <a:rPr lang="en-US" sz="2000" b="0" dirty="0"/>
            </a:br>
            <a:r>
              <a:rPr lang="en-US" sz="2000" b="0" dirty="0"/>
              <a:t>D</a:t>
            </a:r>
            <a:r>
              <a:rPr lang="en-US" sz="2000" b="0" baseline="-25000" dirty="0"/>
              <a:t>1</a:t>
            </a:r>
            <a:r>
              <a:rPr lang="en-US" sz="2000" b="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Circuit:</a:t>
            </a:r>
          </a:p>
        </p:txBody>
      </p: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03807099-397E-43D5-BB9C-18B569F2836E}"/>
              </a:ext>
            </a:extLst>
          </p:cNvPr>
          <p:cNvGrpSpPr>
            <a:grpSpLocks/>
          </p:cNvGrpSpPr>
          <p:nvPr/>
        </p:nvGrpSpPr>
        <p:grpSpPr bwMode="auto">
          <a:xfrm>
            <a:off x="1697039" y="3826042"/>
            <a:ext cx="2951163" cy="2073275"/>
            <a:chOff x="768" y="2400"/>
            <a:chExt cx="1859" cy="1306"/>
          </a:xfrm>
        </p:grpSpPr>
        <p:grpSp>
          <p:nvGrpSpPr>
            <p:cNvPr id="155" name="Group 86">
              <a:extLst>
                <a:ext uri="{FF2B5EF4-FFF2-40B4-BE49-F238E27FC236}">
                  <a16:creationId xmlns:a16="http://schemas.microsoft.com/office/drawing/2014/main" id="{C3B44590-7728-46A2-816C-64AE049A7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859" cy="932"/>
              <a:chOff x="624" y="2544"/>
              <a:chExt cx="1859" cy="932"/>
            </a:xfrm>
          </p:grpSpPr>
          <p:sp>
            <p:nvSpPr>
              <p:cNvPr id="157" name="Text Box 58">
                <a:extLst>
                  <a:ext uri="{FF2B5EF4-FFF2-40B4-BE49-F238E27FC236}">
                    <a16:creationId xmlns:a16="http://schemas.microsoft.com/office/drawing/2014/main" id="{E3018FD1-5D06-4D50-9C13-F28E8B0D3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58" name="Line 59">
                <a:extLst>
                  <a:ext uri="{FF2B5EF4-FFF2-40B4-BE49-F238E27FC236}">
                    <a16:creationId xmlns:a16="http://schemas.microsoft.com/office/drawing/2014/main" id="{43A1551F-E433-41C1-9265-A892B3CD1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60">
                <a:extLst>
                  <a:ext uri="{FF2B5EF4-FFF2-40B4-BE49-F238E27FC236}">
                    <a16:creationId xmlns:a16="http://schemas.microsoft.com/office/drawing/2014/main" id="{1C482C9C-6CAF-45D8-917E-4AB03AB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>
                <a:extLst>
                  <a:ext uri="{FF2B5EF4-FFF2-40B4-BE49-F238E27FC236}">
                    <a16:creationId xmlns:a16="http://schemas.microsoft.com/office/drawing/2014/main" id="{15C2A7A4-A775-4CD5-99E8-8102A0B4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" name="Group 62">
                <a:extLst>
                  <a:ext uri="{FF2B5EF4-FFF2-40B4-BE49-F238E27FC236}">
                    <a16:creationId xmlns:a16="http://schemas.microsoft.com/office/drawing/2014/main" id="{5AAAB03B-E63D-4CB9-8000-CEF71DA3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2830"/>
                <a:ext cx="336" cy="240"/>
                <a:chOff x="6768" y="11808"/>
                <a:chExt cx="1008" cy="792"/>
              </a:xfrm>
            </p:grpSpPr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A351A39-2E1C-478D-AF9A-E80FADA01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64">
                  <a:extLst>
                    <a:ext uri="{FF2B5EF4-FFF2-40B4-BE49-F238E27FC236}">
                      <a16:creationId xmlns:a16="http://schemas.microsoft.com/office/drawing/2014/main" id="{FCCE73CA-AD00-4B50-B0BB-B595BC20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65">
                  <a:extLst>
                    <a:ext uri="{FF2B5EF4-FFF2-40B4-BE49-F238E27FC236}">
                      <a16:creationId xmlns:a16="http://schemas.microsoft.com/office/drawing/2014/main" id="{ADE07C52-8840-4261-94BC-9C964215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66">
                  <a:extLst>
                    <a:ext uri="{FF2B5EF4-FFF2-40B4-BE49-F238E27FC236}">
                      <a16:creationId xmlns:a16="http://schemas.microsoft.com/office/drawing/2014/main" id="{516642AB-B2B9-47D3-A036-397B666C1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67">
                  <a:extLst>
                    <a:ext uri="{FF2B5EF4-FFF2-40B4-BE49-F238E27FC236}">
                      <a16:creationId xmlns:a16="http://schemas.microsoft.com/office/drawing/2014/main" id="{D115D6BE-107C-4C19-B9AB-C41553481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68">
                <a:extLst>
                  <a:ext uri="{FF2B5EF4-FFF2-40B4-BE49-F238E27FC236}">
                    <a16:creationId xmlns:a16="http://schemas.microsoft.com/office/drawing/2014/main" id="{CFB6AB94-6EF9-4339-8CD9-817A50ED1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3181"/>
                <a:ext cx="336" cy="240"/>
                <a:chOff x="6768" y="11808"/>
                <a:chExt cx="1008" cy="792"/>
              </a:xfrm>
            </p:grpSpPr>
            <p:sp>
              <p:nvSpPr>
                <p:cNvPr id="174" name="Freeform 69">
                  <a:extLst>
                    <a:ext uri="{FF2B5EF4-FFF2-40B4-BE49-F238E27FC236}">
                      <a16:creationId xmlns:a16="http://schemas.microsoft.com/office/drawing/2014/main" id="{5C3CB369-A401-4ADC-B1FF-C43AD22F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70">
                  <a:extLst>
                    <a:ext uri="{FF2B5EF4-FFF2-40B4-BE49-F238E27FC236}">
                      <a16:creationId xmlns:a16="http://schemas.microsoft.com/office/drawing/2014/main" id="{50B48549-0973-464D-BC70-D2C1B782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71">
                  <a:extLst>
                    <a:ext uri="{FF2B5EF4-FFF2-40B4-BE49-F238E27FC236}">
                      <a16:creationId xmlns:a16="http://schemas.microsoft.com/office/drawing/2014/main" id="{F1FEE26B-7F27-4399-90C8-DFB51A069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2">
                  <a:extLst>
                    <a:ext uri="{FF2B5EF4-FFF2-40B4-BE49-F238E27FC236}">
                      <a16:creationId xmlns:a16="http://schemas.microsoft.com/office/drawing/2014/main" id="{B62BFD6C-B73F-4EFF-A840-A21FC238F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3">
                  <a:extLst>
                    <a:ext uri="{FF2B5EF4-FFF2-40B4-BE49-F238E27FC236}">
                      <a16:creationId xmlns:a16="http://schemas.microsoft.com/office/drawing/2014/main" id="{0213341F-9794-4A10-82FA-6D3A69969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Text Box 74">
                <a:extLst>
                  <a:ext uri="{FF2B5EF4-FFF2-40B4-BE49-F238E27FC236}">
                    <a16:creationId xmlns:a16="http://schemas.microsoft.com/office/drawing/2014/main" id="{DC936BCA-BF41-414E-A3A1-7D0BAA629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4" name="Text Box 75">
                <a:extLst>
                  <a:ext uri="{FF2B5EF4-FFF2-40B4-BE49-F238E27FC236}">
                    <a16:creationId xmlns:a16="http://schemas.microsoft.com/office/drawing/2014/main" id="{0B418AAB-7377-4D27-888B-DB1B1FD9C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07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2</a:t>
                </a:r>
                <a:endParaRPr lang="en-GB" sz="2000" b="0"/>
              </a:p>
            </p:txBody>
          </p:sp>
          <p:sp>
            <p:nvSpPr>
              <p:cNvPr id="165" name="Text Box 76">
                <a:extLst>
                  <a:ext uri="{FF2B5EF4-FFF2-40B4-BE49-F238E27FC236}">
                    <a16:creationId xmlns:a16="http://schemas.microsoft.com/office/drawing/2014/main" id="{2B4360D5-FBB9-45EA-9A86-4DFC21AC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3</a:t>
                </a:r>
                <a:endParaRPr lang="en-GB" sz="2000" b="0"/>
              </a:p>
            </p:txBody>
          </p:sp>
          <p:sp>
            <p:nvSpPr>
              <p:cNvPr id="166" name="Text Box 77">
                <a:extLst>
                  <a:ext uri="{FF2B5EF4-FFF2-40B4-BE49-F238E27FC236}">
                    <a16:creationId xmlns:a16="http://schemas.microsoft.com/office/drawing/2014/main" id="{53FC8831-7D8D-4488-943A-29E30D41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7" name="Text Box 78">
                <a:extLst>
                  <a:ext uri="{FF2B5EF4-FFF2-40B4-BE49-F238E27FC236}">
                    <a16:creationId xmlns:a16="http://schemas.microsoft.com/office/drawing/2014/main" id="{14AABE89-0F69-4050-8C8B-7C314E467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68" name="Line 79">
                <a:extLst>
                  <a:ext uri="{FF2B5EF4-FFF2-40B4-BE49-F238E27FC236}">
                    <a16:creationId xmlns:a16="http://schemas.microsoft.com/office/drawing/2014/main" id="{2672995B-CBA4-4E66-8E3F-C88ED17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80">
                <a:extLst>
                  <a:ext uri="{FF2B5EF4-FFF2-40B4-BE49-F238E27FC236}">
                    <a16:creationId xmlns:a16="http://schemas.microsoft.com/office/drawing/2014/main" id="{6933259B-99EE-4325-8DC9-84F0693D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1">
                <a:extLst>
                  <a:ext uri="{FF2B5EF4-FFF2-40B4-BE49-F238E27FC236}">
                    <a16:creationId xmlns:a16="http://schemas.microsoft.com/office/drawing/2014/main" id="{8D1C4392-BF6E-4271-AA19-0DE9E3898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82">
                <a:extLst>
                  <a:ext uri="{FF2B5EF4-FFF2-40B4-BE49-F238E27FC236}">
                    <a16:creationId xmlns:a16="http://schemas.microsoft.com/office/drawing/2014/main" id="{6E331A65-B773-4F0D-92C6-CDF7C018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0" y="3311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83">
                <a:extLst>
                  <a:ext uri="{FF2B5EF4-FFF2-40B4-BE49-F238E27FC236}">
                    <a16:creationId xmlns:a16="http://schemas.microsoft.com/office/drawing/2014/main" id="{8FF665CC-1B3D-4C91-B4EC-FAC924E9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959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84">
                <a:extLst>
                  <a:ext uri="{FF2B5EF4-FFF2-40B4-BE49-F238E27FC236}">
                    <a16:creationId xmlns:a16="http://schemas.microsoft.com/office/drawing/2014/main" id="{4464626F-9EA9-49B5-A678-1829F189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33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Text Box 85">
              <a:extLst>
                <a:ext uri="{FF2B5EF4-FFF2-40B4-BE49-F238E27FC236}">
                  <a16:creationId xmlns:a16="http://schemas.microsoft.com/office/drawing/2014/main" id="{17F02484-645E-434E-AA18-2322EA2F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456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0"/>
                <a:t>Simple 4-to-2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578516" cy="21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integrated circuit </a:t>
            </a:r>
            <a:r>
              <a:rPr lang="en-US" dirty="0"/>
              <a:t>(referred to as an </a:t>
            </a:r>
            <a:r>
              <a:rPr lang="en-US" dirty="0">
                <a:solidFill>
                  <a:srgbClr val="C00000"/>
                </a:solidFill>
              </a:rPr>
              <a:t>IC</a:t>
            </a:r>
            <a:r>
              <a:rPr lang="en-US" dirty="0"/>
              <a:t>, a </a:t>
            </a:r>
            <a:r>
              <a:rPr lang="en-US" dirty="0">
                <a:solidFill>
                  <a:srgbClr val="C00000"/>
                </a:solidFill>
              </a:rPr>
              <a:t>chip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microchip</a:t>
            </a:r>
            <a:r>
              <a:rPr lang="en-US" dirty="0"/>
              <a:t>) is a set of electronic circuits on one small flat piece (or ‘chip’) of semiconductor material.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Scale of integration</a:t>
            </a:r>
            <a:r>
              <a:rPr lang="en-US" dirty="0"/>
              <a:t>: the number of components fitted into a standard size IC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4A306-152A-4978-B16E-62F1500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708"/>
              </p:ext>
            </p:extLst>
          </p:nvPr>
        </p:nvGraphicFramePr>
        <p:xfrm>
          <a:off x="457200" y="3429000"/>
          <a:ext cx="8290643" cy="30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31">
                  <a:extLst>
                    <a:ext uri="{9D8B030D-6E8A-4147-A177-3AD203B41FA5}">
                      <a16:colId xmlns:a16="http://schemas.microsoft.com/office/drawing/2014/main" val="1864104903"/>
                    </a:ext>
                  </a:extLst>
                </a:gridCol>
                <a:gridCol w="3116179">
                  <a:extLst>
                    <a:ext uri="{9D8B030D-6E8A-4147-A177-3AD203B41FA5}">
                      <a16:colId xmlns:a16="http://schemas.microsoft.com/office/drawing/2014/main" val="2048910783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4579532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342564469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098208513"/>
                    </a:ext>
                  </a:extLst>
                </a:gridCol>
              </a:tblGrid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#logic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550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Small-scale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78759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Medium-scale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to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 to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97684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 to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 to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211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Very 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20k to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10k to 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4291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ULSI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Ultra-large-scale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1m and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100k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223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1,we need </a:t>
            </a:r>
            <a:r>
              <a:rPr lang="en-US" dirty="0">
                <a:solidFill>
                  <a:srgbClr val="800000"/>
                </a:solidFill>
              </a:rPr>
              <a:t>priority encoder</a:t>
            </a:r>
            <a:r>
              <a:rPr lang="en-US" dirty="0"/>
              <a:t>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58114"/>
              </p:ext>
            </p:extLst>
          </p:nvPr>
        </p:nvGraphicFramePr>
        <p:xfrm>
          <a:off x="2105526" y="3429000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440600" imgH="2968560" progId="Word.Document.8">
                  <p:embed/>
                </p:oleObj>
              </mc:Choice>
              <mc:Fallback>
                <p:oleObj name="Document" r:id="rId3" imgW="4440600" imgH="2968560" progId="Word.Document.8">
                  <p:embed/>
                  <p:pic>
                    <p:nvPicPr>
                      <p:cNvPr id="4270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26" y="3429000"/>
                        <a:ext cx="4704347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05000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z = D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 = D</a:t>
                </a:r>
                <a:r>
                  <a:rPr lang="en-GB" sz="1600" b="0" baseline="-25000"/>
                  <a:t>2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x = D</a:t>
                </a:r>
                <a:r>
                  <a:rPr lang="en-GB" sz="1600" b="0" baseline="-25000"/>
                  <a:t>4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6600"/>
                </a:solidFill>
              </a:rPr>
              <a:t>Exercise: </a:t>
            </a:r>
            <a:r>
              <a:rPr lang="en-US" sz="2400" b="0" dirty="0"/>
              <a:t>Can you design a 2</a:t>
            </a:r>
            <a:r>
              <a:rPr lang="en-US" sz="2400" b="0" i="1" baseline="50000" dirty="0"/>
              <a:t>n</a:t>
            </a:r>
            <a:r>
              <a:rPr lang="en-US" sz="2400" b="0" dirty="0"/>
              <a:t>-to-</a:t>
            </a:r>
            <a:r>
              <a:rPr lang="en-US" sz="2400" b="0" i="1" dirty="0"/>
              <a:t>n</a:t>
            </a:r>
            <a:r>
              <a:rPr lang="en-US" sz="2400" b="0" dirty="0"/>
              <a:t> encoder </a:t>
            </a:r>
            <a:r>
              <a:rPr lang="en-US" sz="2400" b="0" u="sng" dirty="0"/>
              <a:t>without using K-map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60765"/>
              </p:ext>
            </p:extLst>
          </p:nvPr>
        </p:nvGraphicFramePr>
        <p:xfrm>
          <a:off x="1635760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7763"/>
              </p:ext>
            </p:extLst>
          </p:nvPr>
        </p:nvGraphicFramePr>
        <p:xfrm>
          <a:off x="609600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4406"/>
              </p:ext>
            </p:extLst>
          </p:nvPr>
        </p:nvGraphicFramePr>
        <p:xfrm>
          <a:off x="4572000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457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457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89" name="Group 24">
            <a:extLst>
              <a:ext uri="{FF2B5EF4-FFF2-40B4-BE49-F238E27FC236}">
                <a16:creationId xmlns:a16="http://schemas.microsoft.com/office/drawing/2014/main" id="{800B888E-CC08-48A6-AE8B-B4B64433657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3886200" cy="1066800"/>
            <a:chOff x="3733800" y="3200400"/>
            <a:chExt cx="3886200" cy="10668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4F11EFE-2213-486A-9475-E4D311C8E903}"/>
                </a:ext>
              </a:extLst>
            </p:cNvPr>
            <p:cNvCxnSpPr/>
            <p:nvPr/>
          </p:nvCxnSpPr>
          <p:spPr bwMode="auto">
            <a:xfrm>
              <a:off x="3733800" y="3200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1" name="Rounded Rectangle 17">
              <a:extLst>
                <a:ext uri="{FF2B5EF4-FFF2-40B4-BE49-F238E27FC236}">
                  <a16:creationId xmlns:a16="http://schemas.microsoft.com/office/drawing/2014/main" id="{FA49C8BB-7B87-4354-8989-F44CE215DD50}"/>
                </a:ext>
              </a:extLst>
            </p:cNvPr>
            <p:cNvSpPr/>
            <p:nvPr/>
          </p:nvSpPr>
          <p:spPr bwMode="auto">
            <a:xfrm>
              <a:off x="4419600" y="3200400"/>
              <a:ext cx="3200400" cy="10668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461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3" name="Group 25">
            <a:extLst>
              <a:ext uri="{FF2B5EF4-FFF2-40B4-BE49-F238E27FC236}">
                <a16:creationId xmlns:a16="http://schemas.microsoft.com/office/drawing/2014/main" id="{8302B3B4-EC21-478D-B060-6EE44DBF7D0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81400"/>
            <a:ext cx="3886200" cy="2743200"/>
            <a:chOff x="3733800" y="3581400"/>
            <a:chExt cx="3886200" cy="2743200"/>
          </a:xfrm>
        </p:grpSpPr>
        <p:sp>
          <p:nvSpPr>
            <p:cNvPr id="194" name="Rounded Rectangle 20">
              <a:extLst>
                <a:ext uri="{FF2B5EF4-FFF2-40B4-BE49-F238E27FC236}">
                  <a16:creationId xmlns:a16="http://schemas.microsoft.com/office/drawing/2014/main" id="{637F7EC0-88E3-43F4-BD2E-9D21EC548F19}"/>
                </a:ext>
              </a:extLst>
            </p:cNvPr>
            <p:cNvSpPr/>
            <p:nvPr/>
          </p:nvSpPr>
          <p:spPr bwMode="auto">
            <a:xfrm>
              <a:off x="4419600" y="4267200"/>
              <a:ext cx="3200400" cy="2057400"/>
            </a:xfrm>
            <a:prstGeom prst="roundRect">
              <a:avLst/>
            </a:prstGeom>
            <a:noFill/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Arrow Connector 21">
              <a:extLst>
                <a:ext uri="{FF2B5EF4-FFF2-40B4-BE49-F238E27FC236}">
                  <a16:creationId xmlns:a16="http://schemas.microsoft.com/office/drawing/2014/main" id="{CC82852B-3FA6-4157-8715-D099E8EA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19500" y="3695700"/>
              <a:ext cx="914400" cy="685800"/>
            </a:xfrm>
            <a:prstGeom prst="straightConnector1">
              <a:avLst/>
            </a:prstGeom>
            <a:noFill/>
            <a:ln w="19050" algn="ctr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b="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b="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b="0" kern="0" dirty="0">
                <a:latin typeface="+mn-lt"/>
                <a:cs typeface="+mn-cs"/>
              </a:rPr>
              <a:t> and </a:t>
            </a:r>
            <a:r>
              <a:rPr lang="en-US" sz="2400" b="0" i="1" kern="0" dirty="0">
                <a:latin typeface="+mn-lt"/>
                <a:cs typeface="+mn-cs"/>
              </a:rPr>
              <a:t>V</a:t>
            </a:r>
            <a:r>
              <a:rPr lang="en-US" sz="2400" b="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92" grpId="0" animBg="1"/>
      <p:bldP spid="1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676400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4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Helps share a </a:t>
            </a:r>
            <a:r>
              <a:rPr lang="en-US" sz="2400" b="0" i="1" dirty="0"/>
              <a:t>single communication line</a:t>
            </a:r>
            <a:r>
              <a:rPr lang="en-US" sz="2400" b="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At any time, only one source and one destination can use the communication line.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input line and a set of selection lines, a </a:t>
            </a:r>
            <a:r>
              <a:rPr lang="en-US" dirty="0">
                <a:solidFill>
                  <a:srgbClr val="800000"/>
                </a:solidFill>
              </a:rPr>
              <a:t>demultiplexer </a:t>
            </a:r>
            <a:r>
              <a:rPr lang="en-US" dirty="0"/>
              <a:t>directs data from the input to one selected output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881800" imgH="1611360" progId="Word.Document.8">
                  <p:embed/>
                </p:oleObj>
              </mc:Choice>
              <mc:Fallback>
                <p:oleObj name="Document" r:id="rId3" imgW="2881800" imgH="1611360" progId="Word.Document.8">
                  <p:embed/>
                  <p:pic>
                    <p:nvPicPr>
                      <p:cNvPr id="417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1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C627DC6-799E-400F-9B9B-7515D1F0FF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turns out that the demultiplexer circuit is actually </a:t>
            </a:r>
            <a:r>
              <a:rPr lang="en-US" u="sng" dirty="0"/>
              <a:t>identical</a:t>
            </a:r>
            <a:r>
              <a:rPr lang="en-US" dirty="0"/>
              <a:t> to a decoder with enable.</a:t>
            </a:r>
          </a:p>
        </p:txBody>
      </p:sp>
      <p:grpSp>
        <p:nvGrpSpPr>
          <p:cNvPr id="48" name="Group 43">
            <a:extLst>
              <a:ext uri="{FF2B5EF4-FFF2-40B4-BE49-F238E27FC236}">
                <a16:creationId xmlns:a16="http://schemas.microsoft.com/office/drawing/2014/main" id="{D5BA567F-B109-436B-ACEA-4282EAD474F5}"/>
              </a:ext>
            </a:extLst>
          </p:cNvPr>
          <p:cNvGrpSpPr>
            <a:grpSpLocks/>
          </p:cNvGrpSpPr>
          <p:nvPr/>
        </p:nvGrpSpPr>
        <p:grpSpPr bwMode="auto">
          <a:xfrm>
            <a:off x="850232" y="2371679"/>
            <a:ext cx="4267200" cy="2470150"/>
            <a:chOff x="1440" y="1584"/>
            <a:chExt cx="2688" cy="1556"/>
          </a:xfrm>
        </p:grpSpPr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F5CE6CB3-DAC9-4FB8-BE20-2CBA4CB8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</a:t>
              </a:r>
              <a:r>
                <a:rPr lang="en-GB" sz="1600" b="0">
                  <a:sym typeface="Symbol" pitchFamily="18" charset="2"/>
                </a:rPr>
                <a:t></a:t>
              </a:r>
              <a:r>
                <a:rPr lang="en-GB" sz="1600" b="0"/>
                <a:t>4 Decoder</a:t>
              </a:r>
              <a:endParaRPr lang="en-GB" sz="2000" b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C43BE490-A6A1-430A-8C33-BA271FE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9FA42E08-D836-41CD-94AE-92885BC6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2A12A0CB-773F-4AD1-9185-87C2D07E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942E8B58-224B-4AED-A6FB-5F39882EC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73DD88CA-2FD2-4F64-A910-F767A6BF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31F2F11-0761-4E17-9198-C2F2397A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545F1D8C-2E3E-4E2C-A5FB-D67660C3B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D</a:t>
              </a:r>
              <a:endParaRPr lang="en-GB" sz="2000" b="0"/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29D93CC8-55B1-4ED8-8D9C-3C23A8E2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08F3D423-2AE4-4A04-9D15-A9AB48BF7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0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5FD69622-FFDF-4102-A86F-16FC2BBC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E3833839-D94C-4F31-8BBA-29A41BA4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2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E87BE2E5-E078-4C36-AF31-6A341F27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0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3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B279C929-7BCB-4177-81A8-DF8657A6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86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9">
              <a:extLst>
                <a:ext uri="{FF2B5EF4-FFF2-40B4-BE49-F238E27FC236}">
                  <a16:creationId xmlns:a16="http://schemas.microsoft.com/office/drawing/2014/main" id="{9BCD23DF-D553-42A4-BDEC-1BCE9C9E6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963A9ABC-666E-48D6-BD48-9F462C0ED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E</a:t>
              </a:r>
              <a:endParaRPr lang="en-GB" sz="2000" b="0"/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1B0DAE3B-837E-490F-B843-3193FE4C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68"/>
              <a:ext cx="1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0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0"/>
                <a:t>B</a:t>
              </a:r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27FCE850-A1FC-44B7-9518-CB017DF0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80"/>
              <a:ext cx="144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n-US" sz="1600" b="0"/>
                <a:t>0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1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2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3</a:t>
              </a:r>
            </a:p>
          </p:txBody>
        </p:sp>
      </p:grpSp>
      <p:sp>
        <p:nvSpPr>
          <p:cNvPr id="67" name="Text Box 44">
            <a:extLst>
              <a:ext uri="{FF2B5EF4-FFF2-40B4-BE49-F238E27FC236}">
                <a16:creationId xmlns:a16="http://schemas.microsoft.com/office/drawing/2014/main" id="{A4B2E92C-1C48-4E0B-9949-D44E45A7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607FE-51DA-46A2-A6D6-4014665DA5D0}"/>
              </a:ext>
            </a:extLst>
          </p:cNvPr>
          <p:cNvSpPr txBox="1"/>
          <p:nvPr/>
        </p:nvSpPr>
        <p:spPr>
          <a:xfrm>
            <a:off x="3924300" y="2524079"/>
            <a:ext cx="1143000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  <a:endParaRPr lang="en-GB" baseline="-25000" dirty="0">
              <a:solidFill>
                <a:srgbClr val="3333FF"/>
              </a:solidFill>
            </a:endParaRP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</p:txBody>
      </p:sp>
      <p:grpSp>
        <p:nvGrpSpPr>
          <p:cNvPr id="69" name="Group 5">
            <a:extLst>
              <a:ext uri="{FF2B5EF4-FFF2-40B4-BE49-F238E27FC236}">
                <a16:creationId xmlns:a16="http://schemas.microsoft.com/office/drawing/2014/main" id="{CD8E8444-8C66-49D0-B4CB-A820FA6D03E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20674"/>
            <a:ext cx="4495800" cy="2774950"/>
            <a:chOff x="912" y="2016"/>
            <a:chExt cx="2832" cy="1748"/>
          </a:xfrm>
        </p:grpSpPr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FB135BDB-23E0-4B5D-9337-78D46A2F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9345263-57F4-45D7-92A2-F7D09C66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B22F2B28-EF9D-4FDD-844D-3F4A7644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46370E2-9DCE-4D6F-9828-CCCB56FD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EEA75E4C-EBD9-4E08-8B77-00E0FF22D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6102699-F6FC-4551-BFDD-09995301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98D4179-AD58-4AC0-9DE6-582F58D1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8C81A212-7DEF-4807-82FC-4B753119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8FCC4D42-A4B5-4078-A62A-7BBF8B71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DC7076D1-F174-49BC-ADB9-3A177B824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A45A0599-DA5A-4934-BFF9-4971A0DBB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E88E874-8A3A-467C-BAA9-9879705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E72B3C96-BCBC-44EB-BD58-1F56899B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2DA11DDE-ED1C-4B1D-B6B7-419F94C7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79F28F7-6D04-4B8F-AEB9-19D121A0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D∙S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'∙S</a:t>
              </a:r>
              <a:r>
                <a:rPr lang="en-GB" sz="1600" b="0" baseline="-25000" dirty="0"/>
                <a:t>0</a:t>
              </a:r>
              <a:endParaRPr lang="en-GB" sz="1600" b="0" dirty="0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D7429844-23A0-49FC-9947-038FE570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E8874AD2-7F22-4E28-BD8B-212B7257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0760" imgH="1573920" progId="Word.Document.8">
                    <p:embed/>
                  </p:oleObj>
                </mc:Choice>
                <mc:Fallback>
                  <p:oleObj name="Document" r:id="rId3" imgW="3020760" imgH="1573920" progId="Word.Document.8">
                    <p:embed/>
                    <p:pic>
                      <p:nvPicPr>
                        <p:cNvPr id="1331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335960" imgH="1573920" progId="Word.Document.8">
                    <p:embed/>
                  </p:oleObj>
                </mc:Choice>
                <mc:Fallback>
                  <p:oleObj name="Document" r:id="rId5" imgW="1335960" imgH="1573920" progId="Word.Document.8">
                    <p:embed/>
                    <p:pic>
                      <p:nvPicPr>
                        <p:cNvPr id="1331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7467600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335960" imgH="1573920" progId="Word.Document.8">
                    <p:embed/>
                  </p:oleObj>
                </mc:Choice>
                <mc:Fallback>
                  <p:oleObj name="Document" r:id="rId3" imgW="1335960" imgH="1573920" progId="Word.Document.8">
                    <p:embed/>
                    <p:pic>
                      <p:nvPicPr>
                        <p:cNvPr id="143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45403" y="2676743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822166" y="3890864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578516" cy="528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 common and useful MSI circuits: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Demultiplexer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Encoder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Multiplexer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diagrams of the above MSI circuits: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1231232" y="3710794"/>
            <a:ext cx="3124200" cy="1066800"/>
            <a:chOff x="3696" y="816"/>
            <a:chExt cx="1968" cy="672"/>
          </a:xfrm>
        </p:grpSpPr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decoder</a:t>
              </a:r>
              <a:endParaRPr lang="en-GB" sz="2000" b="0"/>
            </a:p>
          </p:txBody>
        </p:sp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20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507832" y="3710794"/>
            <a:ext cx="3200400" cy="1066800"/>
            <a:chOff x="3648" y="816"/>
            <a:chExt cx="2016" cy="672"/>
          </a:xfrm>
        </p:grpSpPr>
        <p:sp>
          <p:nvSpPr>
            <p:cNvPr id="22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encoder</a:t>
              </a:r>
              <a:endParaRPr lang="en-GB" sz="2000" b="0"/>
            </a:p>
          </p:txBody>
        </p:sp>
        <p:sp>
          <p:nvSpPr>
            <p:cNvPr id="24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31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32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1307432" y="5006194"/>
            <a:ext cx="3124200" cy="1327150"/>
            <a:chOff x="3648" y="816"/>
            <a:chExt cx="1968" cy="836"/>
          </a:xfrm>
        </p:grpSpPr>
        <p:sp>
          <p:nvSpPr>
            <p:cNvPr id="33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41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input</a:t>
              </a:r>
              <a:endParaRPr lang="en-GB" sz="2000" b="0"/>
            </a:p>
          </p:txBody>
        </p:sp>
        <p:sp>
          <p:nvSpPr>
            <p:cNvPr id="42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  <p:grpSp>
        <p:nvGrpSpPr>
          <p:cNvPr id="45" name="Group 143">
            <a:extLst>
              <a:ext uri="{FF2B5EF4-FFF2-40B4-BE49-F238E27FC236}">
                <a16:creationId xmlns:a16="http://schemas.microsoft.com/office/drawing/2014/main" id="{2B237E02-3361-40DB-BED6-4B6B8707A2EB}"/>
              </a:ext>
            </a:extLst>
          </p:cNvPr>
          <p:cNvGrpSpPr>
            <a:grpSpLocks/>
          </p:cNvGrpSpPr>
          <p:nvPr/>
        </p:nvGrpSpPr>
        <p:grpSpPr bwMode="auto">
          <a:xfrm>
            <a:off x="4660232" y="5006194"/>
            <a:ext cx="3048000" cy="1327150"/>
            <a:chOff x="3744" y="816"/>
            <a:chExt cx="1920" cy="836"/>
          </a:xfrm>
        </p:grpSpPr>
        <p:sp>
          <p:nvSpPr>
            <p:cNvPr id="46" name="Text Box 144">
              <a:extLst>
                <a:ext uri="{FF2B5EF4-FFF2-40B4-BE49-F238E27FC236}">
                  <a16:creationId xmlns:a16="http://schemas.microsoft.com/office/drawing/2014/main" id="{F3185E01-7A76-46E5-B58C-D2FCD0F6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demux</a:t>
              </a:r>
              <a:endParaRPr lang="en-GB" sz="2000" b="0" dirty="0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87766AA2-4228-4A2D-849D-612FDC2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6">
              <a:extLst>
                <a:ext uri="{FF2B5EF4-FFF2-40B4-BE49-F238E27FC236}">
                  <a16:creationId xmlns:a16="http://schemas.microsoft.com/office/drawing/2014/main" id="{B7CEECFA-C038-4D9B-A6D6-FF9A0243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5A7E3C8A-0ADE-466C-9CA7-1D9786F3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8">
              <a:extLst>
                <a:ext uri="{FF2B5EF4-FFF2-40B4-BE49-F238E27FC236}">
                  <a16:creationId xmlns:a16="http://schemas.microsoft.com/office/drawing/2014/main" id="{FF98DE86-D1FF-40D5-963B-2D2C05FDF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9">
              <a:extLst>
                <a:ext uri="{FF2B5EF4-FFF2-40B4-BE49-F238E27FC236}">
                  <a16:creationId xmlns:a16="http://schemas.microsoft.com/office/drawing/2014/main" id="{2AEC3A9C-2CD4-4FAB-BD6D-863F45D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0">
              <a:extLst>
                <a:ext uri="{FF2B5EF4-FFF2-40B4-BE49-F238E27FC236}">
                  <a16:creationId xmlns:a16="http://schemas.microsoft.com/office/drawing/2014/main" id="{C8076C0A-6EE4-46D1-80C8-5F332ED7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51">
              <a:extLst>
                <a:ext uri="{FF2B5EF4-FFF2-40B4-BE49-F238E27FC236}">
                  <a16:creationId xmlns:a16="http://schemas.microsoft.com/office/drawing/2014/main" id="{728F5300-08F8-4252-827F-C2ADAAEE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54" name="Text Box 152">
              <a:extLst>
                <a:ext uri="{FF2B5EF4-FFF2-40B4-BE49-F238E27FC236}">
                  <a16:creationId xmlns:a16="http://schemas.microsoft.com/office/drawing/2014/main" id="{E662ED70-3802-4E7F-A26C-A17827BCD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</a:t>
              </a:r>
              <a:endParaRPr lang="en-GB" sz="2000" b="0"/>
            </a:p>
          </p:txBody>
        </p:sp>
        <p:sp>
          <p:nvSpPr>
            <p:cNvPr id="55" name="AutoShape 153">
              <a:extLst>
                <a:ext uri="{FF2B5EF4-FFF2-40B4-BE49-F238E27FC236}">
                  <a16:creationId xmlns:a16="http://schemas.microsoft.com/office/drawing/2014/main" id="{26E9A2B3-AF55-439D-A532-06EDF186F5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4">
              <a:extLst>
                <a:ext uri="{FF2B5EF4-FFF2-40B4-BE49-F238E27FC236}">
                  <a16:creationId xmlns:a16="http://schemas.microsoft.com/office/drawing/2014/main" id="{A59B0E26-7C50-4D00-83E5-962934F52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55">
              <a:extLst>
                <a:ext uri="{FF2B5EF4-FFF2-40B4-BE49-F238E27FC236}">
                  <a16:creationId xmlns:a16="http://schemas.microsoft.com/office/drawing/2014/main" id="{DE6DD198-DA66-44DF-BF22-C8AE2021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457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1219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5334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4953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1447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S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E'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6253163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88840" imgH="1361880" progId="Word.Document.8">
                  <p:embed/>
                </p:oleObj>
              </mc:Choice>
              <mc:Fallback>
                <p:oleObj name="Document" r:id="rId3" imgW="1788840" imgH="1361880" progId="Word.Document.8">
                  <p:embed/>
                  <p:pic>
                    <p:nvPicPr>
                      <p:cNvPr id="44555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4876800" y="55626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59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multiplexers can be constructed from smaller ones.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8-to-1 multiplexer can be constructed from smaller multiplexers like this (note placement of selector lines):</a:t>
            </a: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1600200" y="2971800"/>
            <a:ext cx="3657600" cy="3076575"/>
            <a:chOff x="1056" y="2064"/>
            <a:chExt cx="2304" cy="1938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76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66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73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84" name="Group 39"/>
          <p:cNvGrpSpPr>
            <a:grpSpLocks/>
          </p:cNvGrpSpPr>
          <p:nvPr/>
        </p:nvGrpSpPr>
        <p:grpSpPr bwMode="auto">
          <a:xfrm>
            <a:off x="5943600" y="3048000"/>
            <a:ext cx="1695450" cy="2595563"/>
            <a:chOff x="4080" y="2064"/>
            <a:chExt cx="1068" cy="1635"/>
          </a:xfrm>
        </p:grpSpPr>
        <p:graphicFrame>
          <p:nvGraphicFramePr>
            <p:cNvPr id="185" name="Object 40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1638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Line 41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2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5" name="Group 48">
            <a:extLst>
              <a:ext uri="{FF2B5EF4-FFF2-40B4-BE49-F238E27FC236}">
                <a16:creationId xmlns:a16="http://schemas.microsoft.com/office/drawing/2014/main" id="{AA3FF92A-FAB6-41B2-B410-48E0B095A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4267200" cy="3076575"/>
            <a:chOff x="576" y="816"/>
            <a:chExt cx="2688" cy="1938"/>
          </a:xfrm>
        </p:grpSpPr>
        <p:grpSp>
          <p:nvGrpSpPr>
            <p:cNvPr id="86" name="Group 5">
              <a:extLst>
                <a:ext uri="{FF2B5EF4-FFF2-40B4-BE49-F238E27FC236}">
                  <a16:creationId xmlns:a16="http://schemas.microsoft.com/office/drawing/2014/main" id="{C111256B-F81E-4756-94A7-43929ABEC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816"/>
              <a:ext cx="1002" cy="978"/>
              <a:chOff x="1056" y="2064"/>
              <a:chExt cx="1002" cy="978"/>
            </a:xfrm>
          </p:grpSpPr>
          <p:sp>
            <p:nvSpPr>
              <p:cNvPr id="110" name="Rectangle 6">
                <a:extLst>
                  <a:ext uri="{FF2B5EF4-FFF2-40B4-BE49-F238E27FC236}">
                    <a16:creationId xmlns:a16="http://schemas.microsoft.com/office/drawing/2014/main" id="{7A1ABCF5-F56D-43CB-B368-1B5BF934C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7">
                <a:extLst>
                  <a:ext uri="{FF2B5EF4-FFF2-40B4-BE49-F238E27FC236}">
                    <a16:creationId xmlns:a16="http://schemas.microsoft.com/office/drawing/2014/main" id="{28364213-6D46-4ECA-A7B2-D7D6A98E1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FC648EA7-DCFB-4914-8BB2-5F5835BE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">
                <a:extLst>
                  <a:ext uri="{FF2B5EF4-FFF2-40B4-BE49-F238E27FC236}">
                    <a16:creationId xmlns:a16="http://schemas.microsoft.com/office/drawing/2014/main" id="{FF7FB4F5-8F9F-4799-A6DB-0BC4F015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C4D945BC-D4D5-49CD-A709-08544EA35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EBA37B-F76A-47FA-BB6C-7EEC4434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F789F141-F42B-4EB8-B23A-98192042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94C0F1D4-B7DC-4723-AD75-6DCA6053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4">
                <a:extLst>
                  <a:ext uri="{FF2B5EF4-FFF2-40B4-BE49-F238E27FC236}">
                    <a16:creationId xmlns:a16="http://schemas.microsoft.com/office/drawing/2014/main" id="{6D09A3F2-CFB0-45C0-8525-888482517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19" name="Text Box 15">
                <a:extLst>
                  <a:ext uri="{FF2B5EF4-FFF2-40B4-BE49-F238E27FC236}">
                    <a16:creationId xmlns:a16="http://schemas.microsoft.com/office/drawing/2014/main" id="{21DFBCF1-B46F-412B-A7B4-4BFC00477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7" name="Group 16">
              <a:extLst>
                <a:ext uri="{FF2B5EF4-FFF2-40B4-BE49-F238E27FC236}">
                  <a16:creationId xmlns:a16="http://schemas.microsoft.com/office/drawing/2014/main" id="{03301907-B98E-49A9-A021-66192A766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76"/>
              <a:ext cx="1002" cy="978"/>
              <a:chOff x="1056" y="3024"/>
              <a:chExt cx="1002" cy="978"/>
            </a:xfrm>
          </p:grpSpPr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FE83EEF8-C147-4A51-883D-06705E62D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8">
                <a:extLst>
                  <a:ext uri="{FF2B5EF4-FFF2-40B4-BE49-F238E27FC236}">
                    <a16:creationId xmlns:a16="http://schemas.microsoft.com/office/drawing/2014/main" id="{5D7DCCD7-4DF9-41AF-B2B6-D12D8F1D4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D66E1B13-18A4-4E62-B33E-6EBE533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7D587238-C1D1-4C9C-84E8-A66800EEA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675D22C4-57C9-4A53-856E-BC4912F9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2">
                <a:extLst>
                  <a:ext uri="{FF2B5EF4-FFF2-40B4-BE49-F238E27FC236}">
                    <a16:creationId xmlns:a16="http://schemas.microsoft.com/office/drawing/2014/main" id="{1D33F539-4625-4251-AE9B-D78F3DEF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47A65B38-5008-4EE6-BCBF-2ED35FEE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A4310E47-A53C-4E28-ADB4-9FB5CB89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619496D3-2D9B-488C-9F18-5744558EC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3A1C586-2AD1-41C3-BE69-75EAE0FC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2FD9B4F5-BFDB-459E-A7F5-1D738A47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3F4A08DF-9E35-45DD-BC8F-ECE6A6A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31B52E2B-1B9D-4EB4-8B68-FB46658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0B1E2FB-F626-45D4-9849-BDD8E29A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5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952D9834-F8B4-4A92-8AF4-1899B136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8BBE3DF9-F57E-45AD-B960-B1354404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434C415-D21A-4CFD-9941-E7285E38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92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4">
              <a:extLst>
                <a:ext uri="{FF2B5EF4-FFF2-40B4-BE49-F238E27FC236}">
                  <a16:creationId xmlns:a16="http://schemas.microsoft.com/office/drawing/2014/main" id="{A344A65F-014B-4A73-94A7-D35A872A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6F48B46B-072F-4D78-A7CF-3D239A64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2A77A19D-5BA6-4188-BE91-4DEBFD20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3005F69-C001-41FB-91D5-5D0DB86B0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7A845BD8-1F02-4FC9-8EF7-14722DE0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20" name="Group 39">
            <a:extLst>
              <a:ext uri="{FF2B5EF4-FFF2-40B4-BE49-F238E27FC236}">
                <a16:creationId xmlns:a16="http://schemas.microsoft.com/office/drawing/2014/main" id="{4F319A55-270F-4D6A-BF44-A7F9C9FDA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600200"/>
            <a:ext cx="2090738" cy="3200400"/>
            <a:chOff x="4080" y="2064"/>
            <a:chExt cx="1068" cy="1635"/>
          </a:xfrm>
        </p:grpSpPr>
        <p:graphicFrame>
          <p:nvGraphicFramePr>
            <p:cNvPr id="121" name="Object 40">
              <a:extLst>
                <a:ext uri="{FF2B5EF4-FFF2-40B4-BE49-F238E27FC236}">
                  <a16:creationId xmlns:a16="http://schemas.microsoft.com/office/drawing/2014/main" id="{35226AC0-B14A-4C71-9494-CEAC88E5A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1741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A5671EC-2899-4853-9845-0405A4373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ED814F5A-7F8C-43ED-8900-D7579DAC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Rectangle 43">
            <a:extLst>
              <a:ext uri="{FF2B5EF4-FFF2-40B4-BE49-F238E27FC236}">
                <a16:creationId xmlns:a16="http://schemas.microsoft.com/office/drawing/2014/main" id="{1F29760C-1C96-4072-9DF3-8D3A3A80B68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64820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When 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/>
              <a:t> = 000</a:t>
            </a:r>
          </a:p>
        </p:txBody>
      </p:sp>
      <p:grpSp>
        <p:nvGrpSpPr>
          <p:cNvPr id="125" name="Group 49">
            <a:extLst>
              <a:ext uri="{FF2B5EF4-FFF2-40B4-BE49-F238E27FC236}">
                <a16:creationId xmlns:a16="http://schemas.microsoft.com/office/drawing/2014/main" id="{798A15E0-B5A8-4E29-9F54-508DBD448E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12875"/>
            <a:ext cx="381000" cy="2019300"/>
            <a:chOff x="1536" y="890"/>
            <a:chExt cx="240" cy="1272"/>
          </a:xfrm>
        </p:grpSpPr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7AB44607-E942-4720-B8A3-A5CF0D80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27" name="Text Box 47">
              <a:extLst>
                <a:ext uri="{FF2B5EF4-FFF2-40B4-BE49-F238E27FC236}">
                  <a16:creationId xmlns:a16="http://schemas.microsoft.com/office/drawing/2014/main" id="{753C833B-CEE5-400F-8073-662E46EF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4</a:t>
              </a:r>
              <a:endParaRPr lang="en-GB" sz="2000" b="1" baseline="-25000" dirty="0"/>
            </a:p>
          </p:txBody>
        </p:sp>
      </p:grpSp>
      <p:grpSp>
        <p:nvGrpSpPr>
          <p:cNvPr id="128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08188"/>
            <a:ext cx="2743200" cy="304800"/>
            <a:chOff x="3600" y="1248"/>
            <a:chExt cx="1728" cy="240"/>
          </a:xfrm>
        </p:grpSpPr>
        <p:sp>
          <p:nvSpPr>
            <p:cNvPr id="129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 Box 54">
            <a:extLst>
              <a:ext uri="{FF2B5EF4-FFF2-40B4-BE49-F238E27FC236}">
                <a16:creationId xmlns:a16="http://schemas.microsoft.com/office/drawing/2014/main" id="{76CB1611-E987-4622-B448-D4790BB2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0</a:t>
            </a:r>
            <a:endParaRPr lang="en-GB" sz="2000" b="1" baseline="-25000" dirty="0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B52CD115-36F4-47F3-A3BB-FB649C16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001</a:t>
            </a:r>
          </a:p>
        </p:txBody>
      </p:sp>
      <p:grpSp>
        <p:nvGrpSpPr>
          <p:cNvPr id="133" name="Group 60">
            <a:extLst>
              <a:ext uri="{FF2B5EF4-FFF2-40B4-BE49-F238E27FC236}">
                <a16:creationId xmlns:a16="http://schemas.microsoft.com/office/drawing/2014/main" id="{3B4F8AEC-E16D-4332-92A4-E92D54DDA5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25688"/>
            <a:ext cx="2743200" cy="304800"/>
            <a:chOff x="3600" y="1248"/>
            <a:chExt cx="1728" cy="240"/>
          </a:xfrm>
        </p:grpSpPr>
        <p:sp>
          <p:nvSpPr>
            <p:cNvPr id="134" name="AutoShape 61">
              <a:extLst>
                <a:ext uri="{FF2B5EF4-FFF2-40B4-BE49-F238E27FC236}">
                  <a16:creationId xmlns:a16="http://schemas.microsoft.com/office/drawing/2014/main" id="{F3B832DB-13B8-4003-AC6E-86CDF5E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73728281-6439-4D9A-9442-784884C7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>
            <a:extLst>
              <a:ext uri="{FF2B5EF4-FFF2-40B4-BE49-F238E27FC236}">
                <a16:creationId xmlns:a16="http://schemas.microsoft.com/office/drawing/2014/main" id="{CCB4C56A-FEBE-4767-B95A-922C94F2D7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2875"/>
            <a:ext cx="381000" cy="2019300"/>
            <a:chOff x="1536" y="890"/>
            <a:chExt cx="240" cy="1272"/>
          </a:xfrm>
        </p:grpSpPr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13CB2611-09DE-4E9F-B0E3-97595FAF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8" name="Text Box 68">
              <a:extLst>
                <a:ext uri="{FF2B5EF4-FFF2-40B4-BE49-F238E27FC236}">
                  <a16:creationId xmlns:a16="http://schemas.microsoft.com/office/drawing/2014/main" id="{74DB3D21-67FD-430C-87E5-A7722E3C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5</a:t>
              </a:r>
              <a:endParaRPr lang="en-GB" sz="2000" b="1" baseline="-25000" dirty="0"/>
            </a:p>
          </p:txBody>
        </p:sp>
      </p:grpSp>
      <p:sp>
        <p:nvSpPr>
          <p:cNvPr id="139" name="Text Box 69">
            <a:extLst>
              <a:ext uri="{FF2B5EF4-FFF2-40B4-BE49-F238E27FC236}">
                <a16:creationId xmlns:a16="http://schemas.microsoft.com/office/drawing/2014/main" id="{C50875AC-7417-49BB-A95E-E3135AC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1</a:t>
            </a:r>
            <a:endParaRPr lang="en-GB" sz="2000" b="1" baseline="-25000" dirty="0"/>
          </a:p>
        </p:txBody>
      </p:sp>
      <p:sp>
        <p:nvSpPr>
          <p:cNvPr id="140" name="Rectangle 70">
            <a:extLst>
              <a:ext uri="{FF2B5EF4-FFF2-40B4-BE49-F238E27FC236}">
                <a16:creationId xmlns:a16="http://schemas.microsoft.com/office/drawing/2014/main" id="{89722A91-D10E-4EA0-A8AD-6D0FD20D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110</a:t>
            </a:r>
          </a:p>
        </p:txBody>
      </p:sp>
      <p:grpSp>
        <p:nvGrpSpPr>
          <p:cNvPr id="141" name="Group 71">
            <a:extLst>
              <a:ext uri="{FF2B5EF4-FFF2-40B4-BE49-F238E27FC236}">
                <a16:creationId xmlns:a16="http://schemas.microsoft.com/office/drawing/2014/main" id="{5B8236A2-11C2-4ADF-AB2D-93625C8A1A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12875"/>
            <a:ext cx="381000" cy="2019300"/>
            <a:chOff x="1536" y="890"/>
            <a:chExt cx="240" cy="1272"/>
          </a:xfrm>
        </p:grpSpPr>
        <p:sp>
          <p:nvSpPr>
            <p:cNvPr id="142" name="Text Box 72">
              <a:extLst>
                <a:ext uri="{FF2B5EF4-FFF2-40B4-BE49-F238E27FC236}">
                  <a16:creationId xmlns:a16="http://schemas.microsoft.com/office/drawing/2014/main" id="{7CDE6D75-583C-4DB7-910A-04860629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143" name="Text Box 73">
              <a:extLst>
                <a:ext uri="{FF2B5EF4-FFF2-40B4-BE49-F238E27FC236}">
                  <a16:creationId xmlns:a16="http://schemas.microsoft.com/office/drawing/2014/main" id="{4EACE858-0E8B-46F5-828E-85226403A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6</a:t>
              </a:r>
              <a:endParaRPr lang="en-GB" sz="2000" b="1" baseline="-25000" dirty="0"/>
            </a:p>
          </p:txBody>
        </p:sp>
      </p:grpSp>
      <p:grpSp>
        <p:nvGrpSpPr>
          <p:cNvPr id="144" name="Group 74">
            <a:extLst>
              <a:ext uri="{FF2B5EF4-FFF2-40B4-BE49-F238E27FC236}">
                <a16:creationId xmlns:a16="http://schemas.microsoft.com/office/drawing/2014/main" id="{89077AC1-6595-455C-BDD0-80CEC00BCCF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41763"/>
            <a:ext cx="2743200" cy="304800"/>
            <a:chOff x="3600" y="1248"/>
            <a:chExt cx="1728" cy="240"/>
          </a:xfrm>
        </p:grpSpPr>
        <p:sp>
          <p:nvSpPr>
            <p:cNvPr id="145" name="AutoShape 75">
              <a:extLst>
                <a:ext uri="{FF2B5EF4-FFF2-40B4-BE49-F238E27FC236}">
                  <a16:creationId xmlns:a16="http://schemas.microsoft.com/office/drawing/2014/main" id="{EBBFAA7C-FFEC-410A-BA58-3E5A419F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6">
              <a:extLst>
                <a:ext uri="{FF2B5EF4-FFF2-40B4-BE49-F238E27FC236}">
                  <a16:creationId xmlns:a16="http://schemas.microsoft.com/office/drawing/2014/main" id="{902ABD36-878C-4A6D-9D13-C46B4085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" name="Text Box 77">
            <a:extLst>
              <a:ext uri="{FF2B5EF4-FFF2-40B4-BE49-F238E27FC236}">
                <a16:creationId xmlns:a16="http://schemas.microsoft.com/office/drawing/2014/main" id="{AE44D8FA-B548-4BBC-AD2B-BF00404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6</a:t>
            </a:r>
            <a:endParaRPr lang="en-GB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31" grpId="0" autoUpdateAnimBg="0"/>
      <p:bldP spid="132" grpId="0" build="p"/>
      <p:bldP spid="139" grpId="0" autoUpdateAnimBg="0"/>
      <p:bldP spid="140" grpId="0" build="p"/>
      <p:bldP spid="14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24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95450" cy="2595563"/>
            <a:chOff x="4464" y="1392"/>
            <a:chExt cx="1068" cy="1635"/>
          </a:xfrm>
        </p:grpSpPr>
        <p:graphicFrame>
          <p:nvGraphicFramePr>
            <p:cNvPr id="25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18434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1352559" y="2125444"/>
            <a:ext cx="4648200" cy="4070350"/>
            <a:chOff x="1056" y="1392"/>
            <a:chExt cx="2928" cy="2564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4:1 MUX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r>
                <a:rPr lang="en-GB" sz="1600" b="0"/>
                <a:t>  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sz="1600" b="0"/>
            </a:p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77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9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67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2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65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sp>
        <p:nvSpPr>
          <p:cNvPr id="81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8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When </a:t>
            </a:r>
          </a:p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006600"/>
                </a:solidFill>
              </a:rPr>
              <a:t>000</a:t>
            </a:r>
            <a:endParaRPr lang="en-GB" b="0" baseline="-25000" dirty="0">
              <a:solidFill>
                <a:srgbClr val="006600"/>
              </a:solidFill>
            </a:endParaRPr>
          </a:p>
        </p:txBody>
      </p:sp>
      <p:grpSp>
        <p:nvGrpSpPr>
          <p:cNvPr id="8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47959" y="2201644"/>
            <a:ext cx="1676400" cy="3460750"/>
            <a:chOff x="2064" y="1440"/>
            <a:chExt cx="1056" cy="2180"/>
          </a:xfrm>
        </p:grpSpPr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86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87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03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04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9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Q: Can we use only 2:1 multiplexers?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6014" y="2924424"/>
            <a:ext cx="3169615" cy="3241116"/>
            <a:chOff x="1954840" y="2965815"/>
            <a:chExt cx="3169615" cy="3241116"/>
          </a:xfrm>
        </p:grpSpPr>
        <p:sp>
          <p:nvSpPr>
            <p:cNvPr id="8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2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2562373"/>
            <a:ext cx="1954213" cy="242570"/>
            <a:chOff x="3821" y="1267"/>
            <a:chExt cx="1231" cy="191"/>
          </a:xfrm>
        </p:grpSpPr>
        <p:sp>
          <p:nvSpPr>
            <p:cNvPr id="93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39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CC6600"/>
                </a:solidFill>
              </a:rPr>
              <a:t>101</a:t>
            </a:r>
            <a:endParaRPr lang="en-GB" b="0" baseline="-25000" dirty="0">
              <a:solidFill>
                <a:srgbClr val="CC6600"/>
              </a:solidFill>
            </a:endParaRPr>
          </a:p>
        </p:txBody>
      </p:sp>
      <p:grpSp>
        <p:nvGrpSpPr>
          <p:cNvPr id="96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63136" y="3871762"/>
            <a:ext cx="1954213" cy="242570"/>
            <a:chOff x="3821" y="1267"/>
            <a:chExt cx="1231" cy="191"/>
          </a:xfrm>
        </p:grpSpPr>
        <p:sp>
          <p:nvSpPr>
            <p:cNvPr id="97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62157" y="3116044"/>
            <a:ext cx="3169615" cy="3241116"/>
            <a:chOff x="1954840" y="2965815"/>
            <a:chExt cx="3169615" cy="3241116"/>
          </a:xfrm>
        </p:grpSpPr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07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66010" y="2449481"/>
            <a:ext cx="1676400" cy="3460750"/>
            <a:chOff x="2064" y="1440"/>
            <a:chExt cx="1056" cy="2180"/>
          </a:xfrm>
        </p:grpSpPr>
        <p:sp>
          <p:nvSpPr>
            <p:cNvPr id="108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9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11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12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2" grpId="0" autoUpdateAnimBg="0"/>
      <p:bldP spid="104" grpId="0" autoUpdateAnimBg="0"/>
      <p:bldP spid="95" grpId="0" autoUpdateAnimBg="0"/>
      <p:bldP spid="1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8" name="Picture 69" descr="Image272">
            <a:extLst>
              <a:ext uri="{FF2B5EF4-FFF2-40B4-BE49-F238E27FC236}">
                <a16:creationId xmlns:a16="http://schemas.microsoft.com/office/drawing/2014/main" id="{FFF641E7-BEF6-49DB-A7AB-89004D90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631" y="1380344"/>
            <a:ext cx="417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E5D047EC-960D-4E5C-BC02-0676BEBFBD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3895"/>
            <a:ext cx="3886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16-to-1 multiplexer can be constructed from five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371600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633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557463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Decoders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CD0BA927-3072-4609-8545-1BC54A819B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382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Codes are frequently used to represent entities, </a:t>
            </a:r>
            <a:r>
              <a:rPr lang="en-US" dirty="0" err="1"/>
              <a:t>eg</a:t>
            </a:r>
            <a:r>
              <a:rPr lang="en-US" dirty="0"/>
              <a:t>: your name is a code to denote yourself (an entity!)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codes can be identified (or decoded) using a decoder. Given a code, identify the entity.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Convert binary information from </a:t>
            </a:r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input lines to (a maximum of) 2</a:t>
            </a:r>
            <a:r>
              <a:rPr lang="en-US" i="1" baseline="5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output lines.</a:t>
            </a:r>
            <a:r>
              <a:rPr lang="en-US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-line decoder, or simply </a:t>
            </a:r>
            <a:r>
              <a:rPr lang="en-US" i="1" dirty="0"/>
              <a:t>n:m</a:t>
            </a:r>
            <a:r>
              <a:rPr lang="en-US" dirty="0"/>
              <a:t> or </a:t>
            </a:r>
            <a:r>
              <a:rPr lang="en-US" i="1" dirty="0" err="1"/>
              <a:t>n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i="1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decoder (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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May be used to generate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 b="0"/>
            </a:p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41438"/>
              </p:ext>
            </p:extLst>
          </p:nvPr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61347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463120" imgH="3444120" progId="Word.Document.8">
                    <p:embed/>
                  </p:oleObj>
                </mc:Choice>
                <mc:Fallback>
                  <p:oleObj name="Document" r:id="rId3" imgW="2463120" imgH="3444120" progId="Word.Document.8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95400" imgH="3204000" progId="Word.Document.8">
                    <p:embed/>
                  </p:oleObj>
                </mc:Choice>
                <mc:Fallback>
                  <p:oleObj name="Document" r:id="rId5" imgW="1895400" imgH="3204000" progId="Word.Document.8">
                    <p:embed/>
                    <p:pic>
                      <p:nvPicPr>
                        <p:cNvPr id="194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9900CC"/>
                  </a:solidFill>
                </a:rPr>
                <a:t>A'</a:t>
              </a:r>
              <a:r>
                <a:rPr lang="en-GB" b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6600"/>
                  </a:solidFill>
                </a:rPr>
                <a:t>A</a:t>
              </a:r>
              <a:r>
                <a:rPr lang="en-GB" b="0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586163"/>
            <a:ext cx="2667000" cy="1433512"/>
            <a:chOff x="3552" y="2352"/>
            <a:chExt cx="1680" cy="90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FF0000"/>
                  </a:solidFill>
                </a:rPr>
                <a:t>A'</a:t>
              </a:r>
              <a:r>
                <a:rPr lang="en-GB" b="0"/>
                <a:t> (when BC = 11)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 dirty="0">
                  <a:latin typeface="Times New Roman" pitchFamily="18" charset="0"/>
                </a:rPr>
                <a:t> </a:t>
              </a:r>
              <a:r>
                <a:rPr lang="en-GB" sz="1600" b="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1483895" y="1169233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0401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1637988" y="1640701"/>
            <a:ext cx="5388821" cy="596900"/>
            <a:chOff x="1710196" y="4114799"/>
            <a:chExt cx="5388821" cy="596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1710196" y="4114799"/>
              <a:ext cx="347204" cy="5969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2484613" y="4114799"/>
              <a:ext cx="347204" cy="5969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217333" y="4114799"/>
              <a:ext cx="347204" cy="5969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864998" y="4114799"/>
              <a:ext cx="347204" cy="5969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4601315" y="4114799"/>
              <a:ext cx="347204" cy="5969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5312621" y="4114799"/>
              <a:ext cx="347204" cy="5969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159111" y="4114799"/>
              <a:ext cx="347204" cy="5969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751813" y="4114799"/>
              <a:ext cx="347204" cy="596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21090" y="2326502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8333" r="27097" b="7739"/>
          <a:stretch/>
        </p:blipFill>
        <p:spPr>
          <a:xfrm>
            <a:off x="5257488" y="1661868"/>
            <a:ext cx="347204" cy="596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685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better way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92924" y="1279210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58D0D5-EAD6-4122-B35A-435B7BD3B1B5}"/>
              </a:ext>
            </a:extLst>
          </p:cNvPr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82AB9F-7EC4-4DDD-9E73-C7F491CB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68A93C2-AC1C-46F7-A427-D1BFAC60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AE9FE7-394A-49CB-862A-20513A679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FAE9D44-37FD-40CB-9D4C-D321DFC3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6D127D4-BC34-4CA0-AF6B-66EBFC33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FC3D2E9-BE65-468A-A752-DB0629F4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BBEE277-69DC-4D69-8037-EEDE54CCD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60A68AD-9EF8-41BB-9324-3726AE49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443E0-B204-46CC-A8B8-94E590FD8779}"/>
                </a:ext>
              </a:extLst>
            </p:cNvPr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246452-584E-486B-9013-89B0B30ECD45}"/>
                </a:ext>
              </a:extLst>
            </p:cNvPr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175BE7-6A61-43D2-BD00-C995D2BADF17}"/>
                </a:ext>
              </a:extLst>
            </p:cNvPr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E3F0BF-C8C6-4A14-9165-C6AF8B73E180}"/>
                </a:ext>
              </a:extLst>
            </p:cNvPr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0F43A2-B7A2-456E-B8FF-B802DC566EC4}"/>
                </a:ext>
              </a:extLst>
            </p:cNvPr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83EA8-DA72-4FA4-A7E0-34EA4D5EF0B9}"/>
                </a:ext>
              </a:extLst>
            </p:cNvPr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8BDB53-7D1C-4C64-AE21-E19CC3EBEE10}"/>
                </a:ext>
              </a:extLst>
            </p:cNvPr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7DE338-9F86-488B-94D7-0D9640B845CD}"/>
                </a:ext>
              </a:extLst>
            </p:cNvPr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69378-82B1-4CC9-B67D-20C357D63929}"/>
              </a:ext>
            </a:extLst>
          </p:cNvPr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4AF374-8C23-44E4-8F7B-D27BEDD8ED90}"/>
                </a:ext>
              </a:extLst>
            </p:cNvPr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420BB6-FC99-4EB0-8EA1-170019945A44}"/>
                </a:ext>
              </a:extLst>
            </p:cNvPr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77173-F34A-4C62-BAA6-A42D4153CF38}"/>
                </a:ext>
              </a:extLst>
            </p:cNvPr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C5A60B-90AE-4332-918A-3A94EECBADAE}"/>
                </a:ext>
              </a:extLst>
            </p:cNvPr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A3A527-63C2-448A-9B48-3E3687B272A1}"/>
                </a:ext>
              </a:extLst>
            </p:cNvPr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88121E-F41C-4F29-A4AE-5421D2AC2046}"/>
                </a:ext>
              </a:extLst>
            </p:cNvPr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8DAE0E-BEDC-47C8-BA90-114AB8464F82}"/>
                </a:ext>
              </a:extLst>
            </p:cNvPr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7BF6650-42AA-4A53-8368-867885E1A4F2}"/>
                </a:ext>
              </a:extLst>
            </p:cNvPr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11A3D9-B2C3-4FC9-9A41-2CC39B57F3B3}"/>
              </a:ext>
            </a:extLst>
          </p:cNvPr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A8755-FD96-472E-83FB-832D3DF2321A}"/>
              </a:ext>
            </a:extLst>
          </p:cNvPr>
          <p:cNvGrpSpPr/>
          <p:nvPr/>
        </p:nvGrpSpPr>
        <p:grpSpPr>
          <a:xfrm>
            <a:off x="1524000" y="1686981"/>
            <a:ext cx="6019800" cy="1918957"/>
            <a:chOff x="5708791" y="1671335"/>
            <a:chExt cx="6019800" cy="1918957"/>
          </a:xfrm>
        </p:grpSpPr>
        <p:grpSp>
          <p:nvGrpSpPr>
            <p:cNvPr id="20" name="Group 19"/>
            <p:cNvGrpSpPr/>
            <p:nvPr/>
          </p:nvGrpSpPr>
          <p:grpSpPr>
            <a:xfrm>
              <a:off x="7838405" y="2356273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709041" y="1671335"/>
              <a:ext cx="1994324" cy="596900"/>
              <a:chOff x="3492076" y="5074167"/>
              <a:chExt cx="1994324" cy="5969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349207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430099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5139196" y="5074167"/>
                <a:ext cx="347204" cy="59690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08791" y="2701666"/>
              <a:ext cx="6019800" cy="888626"/>
              <a:chOff x="1447800" y="3327400"/>
              <a:chExt cx="6019800" cy="88862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327400"/>
                <a:ext cx="6019800" cy="88862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07605" y="3450873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620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2x4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2-bit code</a:t>
              </a:r>
              <a:endParaRPr lang="en-GB" sz="2000" b="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 b="0"/>
            </a:p>
            <a:p>
              <a:pPr eaLnBrk="0" hangingPunct="0"/>
              <a:endParaRPr lang="en-GB" sz="1000" b="0"/>
            </a:p>
            <a:p>
              <a:pPr eaLnBrk="0" hangingPunct="0"/>
              <a:r>
                <a:rPr lang="en-GB" sz="1400"/>
                <a:t>Y</a:t>
              </a:r>
              <a:endParaRPr lang="en-GB" sz="2000" b="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 b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This is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b="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2756"/>
              </p:ext>
            </p:extLst>
          </p:nvPr>
        </p:nvGraphicFramePr>
        <p:xfrm>
          <a:off x="3061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Each output is a </a:t>
            </a:r>
            <a:r>
              <a:rPr lang="en-US" sz="2400" b="0" dirty="0" err="1"/>
              <a:t>minterm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 or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8046"/>
              </p:ext>
            </p:extLst>
          </p:nvPr>
        </p:nvGraphicFramePr>
        <p:xfrm>
          <a:off x="5086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18888</TotalTime>
  <Words>5500</Words>
  <Application>Microsoft Macintosh PowerPoint</Application>
  <PresentationFormat>On-screen Show (4:3)</PresentationFormat>
  <Paragraphs>1822</Paragraphs>
  <Slides>58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Symbol</vt:lpstr>
      <vt:lpstr>Times New Roman</vt:lpstr>
      <vt:lpstr>Wingdings</vt:lpstr>
      <vt:lpstr>Wingdings 3</vt:lpstr>
      <vt:lpstr>ZapfDingbats</vt:lpstr>
      <vt:lpstr>Clarity</vt:lpstr>
      <vt:lpstr>Document</vt:lpstr>
      <vt:lpstr>http://www.comp.nus.edu.sg/~cs2100/</vt:lpstr>
      <vt:lpstr>Lecture #18: MSI Components</vt:lpstr>
      <vt:lpstr>1. Introduction (1/2)</vt:lpstr>
      <vt:lpstr>1. Introduction (2/2)</vt:lpstr>
      <vt:lpstr>2. Decoders (1/5)</vt:lpstr>
      <vt:lpstr>Decoding – the inefficient way</vt:lpstr>
      <vt:lpstr>Decoding – the better way</vt:lpstr>
      <vt:lpstr>2. Decoders (2/5)</vt:lpstr>
      <vt:lpstr>2. Decoders (3/5)</vt:lpstr>
      <vt:lpstr>2. Decoders (4/5)</vt:lpstr>
      <vt:lpstr>2. Decoders (5/5)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2. Constructing Larger Decoders (4/4)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Reading</vt:lpstr>
      <vt:lpstr>3. Encoders (1/4)</vt:lpstr>
      <vt:lpstr>Encoding – the inefficient way</vt:lpstr>
      <vt:lpstr>Encoding – the better way</vt:lpstr>
      <vt:lpstr>3. Encoders (2/4)</vt:lpstr>
      <vt:lpstr>3. Encoders (3/4)</vt:lpstr>
      <vt:lpstr>3. Encoders (4/4)</vt:lpstr>
      <vt:lpstr>3. Priority Encoders (1/2)</vt:lpstr>
      <vt:lpstr>3. Priority Encoders (2/2)</vt:lpstr>
      <vt:lpstr>Multiplexers and Demultiplexers</vt:lpstr>
      <vt:lpstr>4. Demultiplexers (1/2)</vt:lpstr>
      <vt:lpstr>4. Demultiplexers (2/2)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Constructing Larger Multiplexers (1/4)</vt:lpstr>
      <vt:lpstr>5. Constructing Larger Multiplexers (2/4)</vt:lpstr>
      <vt:lpstr>5. Constructing Larger Multiplexers (3/4)</vt:lpstr>
      <vt:lpstr>5. Constructing Larger Multiplexers (4/4)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1831</cp:revision>
  <cp:lastPrinted>2017-06-30T03:15:07Z</cp:lastPrinted>
  <dcterms:created xsi:type="dcterms:W3CDTF">1998-09-05T15:03:32Z</dcterms:created>
  <dcterms:modified xsi:type="dcterms:W3CDTF">2023-03-03T08:38:00Z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