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9"/>
  </p:notesMasterIdLst>
  <p:handoutMasterIdLst>
    <p:handoutMasterId r:id="rId20"/>
  </p:handoutMasterIdLst>
  <p:sldIdLst>
    <p:sldId id="256" r:id="rId2"/>
    <p:sldId id="695" r:id="rId3"/>
    <p:sldId id="468" r:id="rId4"/>
    <p:sldId id="672" r:id="rId5"/>
    <p:sldId id="600" r:id="rId6"/>
    <p:sldId id="638" r:id="rId7"/>
    <p:sldId id="639" r:id="rId8"/>
    <p:sldId id="601" r:id="rId9"/>
    <p:sldId id="602" r:id="rId10"/>
    <p:sldId id="603" r:id="rId11"/>
    <p:sldId id="604" r:id="rId12"/>
    <p:sldId id="605" r:id="rId13"/>
    <p:sldId id="606" r:id="rId14"/>
    <p:sldId id="607" r:id="rId15"/>
    <p:sldId id="608" r:id="rId16"/>
    <p:sldId id="610" r:id="rId17"/>
    <p:sldId id="308" r:id="rId1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00FF"/>
    <a:srgbClr val="CCFF99"/>
    <a:srgbClr val="006600"/>
    <a:srgbClr val="E2FFC5"/>
    <a:srgbClr val="FFCCFF"/>
    <a:srgbClr val="CCCCFF"/>
    <a:srgbClr val="CCFFFF"/>
    <a:srgbClr val="A50021"/>
    <a:srgbClr val="E5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2"/>
  </p:normalViewPr>
  <p:slideViewPr>
    <p:cSldViewPr snapToGrid="0">
      <p:cViewPr varScale="1">
        <p:scale>
          <a:sx n="99" d="100"/>
          <a:sy n="99" d="100"/>
        </p:scale>
        <p:origin x="146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8/6/22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07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587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203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130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312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631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52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76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01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49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06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38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10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38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" name="Picture 8" descr="Qr code&#10;&#10;Description automatically generated">
            <a:extLst>
              <a:ext uri="{FF2B5EF4-FFF2-40B4-BE49-F238E27FC236}">
                <a16:creationId xmlns:a16="http://schemas.microsoft.com/office/drawing/2014/main" id="{89463804-7432-F2AB-A372-402AB523A8F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91726"/>
            <a:ext cx="866274" cy="86627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sli.do/event/bRPtUxgykAQjjF5XBpLed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#5a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493520" y="3462867"/>
            <a:ext cx="635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>
                <a:solidFill>
                  <a:srgbClr val="C00000"/>
                </a:solidFill>
                <a:latin typeface="Calibri" panose="020F0502020204030204" pitchFamily="34" charset="0"/>
              </a:rPr>
              <a:t>Arrays, Strings and Structures</a:t>
            </a:r>
            <a:endParaRPr lang="en-US" sz="240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  <a:latin typeface="+mn-lt"/>
              </a:rPr>
              <a:t>2.3 Array Assignment (1/2)</a:t>
            </a:r>
            <a:endParaRPr lang="en-US" sz="36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/>
          </a:p>
        </p:txBody>
      </p:sp>
      <p:sp>
        <p:nvSpPr>
          <p:cNvPr id="24" name="HighlightTextShape201406241503265130">
            <a:extLst>
              <a:ext uri="{FF2B5EF4-FFF2-40B4-BE49-F238E27FC236}">
                <a16:creationId xmlns:a16="http://schemas.microsoft.com/office/drawing/2014/main" id="{6586A482-F4D3-4893-A9E2-1BB87E851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20" y="1219201"/>
            <a:ext cx="8127386" cy="76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/>
              <a:t>The following is </a:t>
            </a:r>
            <a:r>
              <a:rPr lang="en-GB" sz="2400">
                <a:solidFill>
                  <a:srgbClr val="C00000"/>
                </a:solidFill>
              </a:rPr>
              <a:t>illegal</a:t>
            </a:r>
            <a:r>
              <a:rPr lang="en-GB" sz="2400"/>
              <a:t> in C:</a:t>
            </a:r>
            <a:endParaRPr lang="en-US" sz="2400"/>
          </a:p>
        </p:txBody>
      </p:sp>
      <p:grpSp>
        <p:nvGrpSpPr>
          <p:cNvPr id="25" name="Group 81">
            <a:extLst>
              <a:ext uri="{FF2B5EF4-FFF2-40B4-BE49-F238E27FC236}">
                <a16:creationId xmlns:a16="http://schemas.microsoft.com/office/drawing/2014/main" id="{37D6F21B-D22F-445F-83B0-7CE743484EF0}"/>
              </a:ext>
            </a:extLst>
          </p:cNvPr>
          <p:cNvGrpSpPr>
            <a:grpSpLocks/>
          </p:cNvGrpSpPr>
          <p:nvPr/>
        </p:nvGrpSpPr>
        <p:grpSpPr bwMode="auto">
          <a:xfrm>
            <a:off x="2003809" y="3187860"/>
            <a:ext cx="5538788" cy="654050"/>
            <a:chOff x="2202288" y="4630579"/>
            <a:chExt cx="5537915" cy="654191"/>
          </a:xfrm>
        </p:grpSpPr>
        <p:sp>
          <p:nvSpPr>
            <p:cNvPr id="26" name="TextBox 15">
              <a:extLst>
                <a:ext uri="{FF2B5EF4-FFF2-40B4-BE49-F238E27FC236}">
                  <a16:creationId xmlns:a16="http://schemas.microsoft.com/office/drawing/2014/main" id="{6050228A-E402-4F5B-98E7-1CF3B66093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2288" y="4630579"/>
              <a:ext cx="95303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source[0]</a:t>
              </a:r>
              <a:endParaRPr lang="en-SG" sz="1400"/>
            </a:p>
          </p:txBody>
        </p:sp>
        <p:sp>
          <p:nvSpPr>
            <p:cNvPr id="27" name="TextBox 37">
              <a:extLst>
                <a:ext uri="{FF2B5EF4-FFF2-40B4-BE49-F238E27FC236}">
                  <a16:creationId xmlns:a16="http://schemas.microsoft.com/office/drawing/2014/main" id="{9372E7F3-46F2-4D80-94D4-EFC0593A39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1409" y="4630579"/>
              <a:ext cx="97879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source[9]</a:t>
              </a:r>
              <a:endParaRPr lang="en-SG" sz="1400"/>
            </a:p>
          </p:txBody>
        </p:sp>
        <p:sp>
          <p:nvSpPr>
            <p:cNvPr id="28" name="TextBox 71">
              <a:extLst>
                <a:ext uri="{FF2B5EF4-FFF2-40B4-BE49-F238E27FC236}">
                  <a16:creationId xmlns:a16="http://schemas.microsoft.com/office/drawing/2014/main" id="{31379AE2-E3E5-4496-BF22-1098B685F8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1228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10</a:t>
              </a:r>
              <a:endParaRPr lang="en-SG"/>
            </a:p>
          </p:txBody>
        </p:sp>
        <p:sp>
          <p:nvSpPr>
            <p:cNvPr id="29" name="TextBox 72">
              <a:extLst>
                <a:ext uri="{FF2B5EF4-FFF2-40B4-BE49-F238E27FC236}">
                  <a16:creationId xmlns:a16="http://schemas.microsoft.com/office/drawing/2014/main" id="{10A0492B-AF88-43BA-8226-BAAE784511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4237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20</a:t>
              </a:r>
              <a:endParaRPr lang="en-SG"/>
            </a:p>
          </p:txBody>
        </p:sp>
        <p:sp>
          <p:nvSpPr>
            <p:cNvPr id="30" name="TextBox 73">
              <a:extLst>
                <a:ext uri="{FF2B5EF4-FFF2-40B4-BE49-F238E27FC236}">
                  <a16:creationId xmlns:a16="http://schemas.microsoft.com/office/drawing/2014/main" id="{1354DD3B-96DF-429A-84D8-247CAD6BFF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7245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30</a:t>
              </a:r>
              <a:endParaRPr lang="en-SG"/>
            </a:p>
          </p:txBody>
        </p:sp>
        <p:sp>
          <p:nvSpPr>
            <p:cNvPr id="31" name="TextBox 74">
              <a:extLst>
                <a:ext uri="{FF2B5EF4-FFF2-40B4-BE49-F238E27FC236}">
                  <a16:creationId xmlns:a16="http://schemas.microsoft.com/office/drawing/2014/main" id="{111C2C79-7014-44EA-95B1-4B8C8B927C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2401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40</a:t>
              </a:r>
              <a:endParaRPr lang="en-SG"/>
            </a:p>
          </p:txBody>
        </p:sp>
        <p:sp>
          <p:nvSpPr>
            <p:cNvPr id="32" name="TextBox 75">
              <a:extLst>
                <a:ext uri="{FF2B5EF4-FFF2-40B4-BE49-F238E27FC236}">
                  <a16:creationId xmlns:a16="http://schemas.microsoft.com/office/drawing/2014/main" id="{EF041C9C-1D82-4B13-AB26-B4C3527661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7556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50</a:t>
              </a:r>
              <a:endParaRPr lang="en-SG"/>
            </a:p>
          </p:txBody>
        </p:sp>
        <p:sp>
          <p:nvSpPr>
            <p:cNvPr id="33" name="TextBox 76">
              <a:extLst>
                <a:ext uri="{FF2B5EF4-FFF2-40B4-BE49-F238E27FC236}">
                  <a16:creationId xmlns:a16="http://schemas.microsoft.com/office/drawing/2014/main" id="{8B30F4CA-9E4C-4218-A4EF-62D76DCD0E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711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0</a:t>
              </a:r>
              <a:endParaRPr lang="en-SG"/>
            </a:p>
          </p:txBody>
        </p:sp>
        <p:sp>
          <p:nvSpPr>
            <p:cNvPr id="34" name="TextBox 77">
              <a:extLst>
                <a:ext uri="{FF2B5EF4-FFF2-40B4-BE49-F238E27FC236}">
                  <a16:creationId xmlns:a16="http://schemas.microsoft.com/office/drawing/2014/main" id="{CE6323CA-4CB4-446E-900F-1B52B065C8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5719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0</a:t>
              </a:r>
              <a:endParaRPr lang="en-SG"/>
            </a:p>
          </p:txBody>
        </p:sp>
        <p:sp>
          <p:nvSpPr>
            <p:cNvPr id="35" name="TextBox 78">
              <a:extLst>
                <a:ext uri="{FF2B5EF4-FFF2-40B4-BE49-F238E27FC236}">
                  <a16:creationId xmlns:a16="http://schemas.microsoft.com/office/drawing/2014/main" id="{2B272AFB-FDF6-4689-82C9-F3A775D350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20875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0</a:t>
              </a:r>
              <a:endParaRPr lang="en-SG"/>
            </a:p>
          </p:txBody>
        </p:sp>
        <p:sp>
          <p:nvSpPr>
            <p:cNvPr id="36" name="TextBox 79">
              <a:extLst>
                <a:ext uri="{FF2B5EF4-FFF2-40B4-BE49-F238E27FC236}">
                  <a16:creationId xmlns:a16="http://schemas.microsoft.com/office/drawing/2014/main" id="{CE9BA0E8-44B1-42A7-A5E0-E012B0917A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36029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0</a:t>
              </a:r>
              <a:endParaRPr lang="en-SG"/>
            </a:p>
          </p:txBody>
        </p:sp>
        <p:sp>
          <p:nvSpPr>
            <p:cNvPr id="37" name="TextBox 80">
              <a:extLst>
                <a:ext uri="{FF2B5EF4-FFF2-40B4-BE49-F238E27FC236}">
                  <a16:creationId xmlns:a16="http://schemas.microsoft.com/office/drawing/2014/main" id="{6FFA7501-8E80-4092-B4A9-CC6C2B4AB6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1184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0</a:t>
              </a:r>
              <a:endParaRPr lang="en-SG"/>
            </a:p>
          </p:txBody>
        </p:sp>
      </p:grpSp>
      <p:grpSp>
        <p:nvGrpSpPr>
          <p:cNvPr id="38" name="Group 81">
            <a:extLst>
              <a:ext uri="{FF2B5EF4-FFF2-40B4-BE49-F238E27FC236}">
                <a16:creationId xmlns:a16="http://schemas.microsoft.com/office/drawing/2014/main" id="{4B8C5D09-BC9D-4F67-8299-F155E224706C}"/>
              </a:ext>
            </a:extLst>
          </p:cNvPr>
          <p:cNvGrpSpPr>
            <a:grpSpLocks/>
          </p:cNvGrpSpPr>
          <p:nvPr/>
        </p:nvGrpSpPr>
        <p:grpSpPr bwMode="auto">
          <a:xfrm>
            <a:off x="2132397" y="3953035"/>
            <a:ext cx="5345112" cy="654050"/>
            <a:chOff x="2331076" y="4630579"/>
            <a:chExt cx="5344731" cy="654191"/>
          </a:xfrm>
        </p:grpSpPr>
        <p:sp>
          <p:nvSpPr>
            <p:cNvPr id="39" name="TextBox 15">
              <a:extLst>
                <a:ext uri="{FF2B5EF4-FFF2-40B4-BE49-F238E27FC236}">
                  <a16:creationId xmlns:a16="http://schemas.microsoft.com/office/drawing/2014/main" id="{2DA38787-CD44-4E18-B976-1640E44807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1076" y="4630579"/>
              <a:ext cx="72121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dest[0]</a:t>
              </a:r>
              <a:endParaRPr lang="en-SG" sz="1400"/>
            </a:p>
          </p:txBody>
        </p:sp>
        <p:sp>
          <p:nvSpPr>
            <p:cNvPr id="40" name="TextBox 37">
              <a:extLst>
                <a:ext uri="{FF2B5EF4-FFF2-40B4-BE49-F238E27FC236}">
                  <a16:creationId xmlns:a16="http://schemas.microsoft.com/office/drawing/2014/main" id="{167C3AB5-9320-463C-8361-B32B794D64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1712" y="4630579"/>
              <a:ext cx="73409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dest[9]</a:t>
              </a:r>
              <a:endParaRPr lang="en-SG" sz="1400"/>
            </a:p>
          </p:txBody>
        </p:sp>
        <p:sp>
          <p:nvSpPr>
            <p:cNvPr id="41" name="TextBox 97">
              <a:extLst>
                <a:ext uri="{FF2B5EF4-FFF2-40B4-BE49-F238E27FC236}">
                  <a16:creationId xmlns:a16="http://schemas.microsoft.com/office/drawing/2014/main" id="{5566461E-CAFE-4D9E-843F-24D6F523A1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1228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?</a:t>
              </a:r>
              <a:endParaRPr lang="en-SG"/>
            </a:p>
          </p:txBody>
        </p:sp>
        <p:sp>
          <p:nvSpPr>
            <p:cNvPr id="42" name="TextBox 98">
              <a:extLst>
                <a:ext uri="{FF2B5EF4-FFF2-40B4-BE49-F238E27FC236}">
                  <a16:creationId xmlns:a16="http://schemas.microsoft.com/office/drawing/2014/main" id="{01E26AAA-CAF8-45AE-9557-88012D9781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4237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?</a:t>
              </a:r>
              <a:endParaRPr lang="en-SG"/>
            </a:p>
          </p:txBody>
        </p:sp>
        <p:sp>
          <p:nvSpPr>
            <p:cNvPr id="43" name="TextBox 99">
              <a:extLst>
                <a:ext uri="{FF2B5EF4-FFF2-40B4-BE49-F238E27FC236}">
                  <a16:creationId xmlns:a16="http://schemas.microsoft.com/office/drawing/2014/main" id="{B1C467C9-B4B9-4F94-A67C-DD2AEEB8E1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7245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?</a:t>
              </a:r>
              <a:endParaRPr lang="en-SG"/>
            </a:p>
          </p:txBody>
        </p:sp>
        <p:sp>
          <p:nvSpPr>
            <p:cNvPr id="44" name="TextBox 100">
              <a:extLst>
                <a:ext uri="{FF2B5EF4-FFF2-40B4-BE49-F238E27FC236}">
                  <a16:creationId xmlns:a16="http://schemas.microsoft.com/office/drawing/2014/main" id="{AEE58746-BABF-46DD-A207-85AE1D62E4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2401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?</a:t>
              </a:r>
              <a:endParaRPr lang="en-SG"/>
            </a:p>
          </p:txBody>
        </p:sp>
        <p:sp>
          <p:nvSpPr>
            <p:cNvPr id="45" name="TextBox 101">
              <a:extLst>
                <a:ext uri="{FF2B5EF4-FFF2-40B4-BE49-F238E27FC236}">
                  <a16:creationId xmlns:a16="http://schemas.microsoft.com/office/drawing/2014/main" id="{F5B05ABE-559D-466F-B08A-8440EA58A5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7556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?</a:t>
              </a:r>
              <a:endParaRPr lang="en-SG"/>
            </a:p>
          </p:txBody>
        </p:sp>
        <p:sp>
          <p:nvSpPr>
            <p:cNvPr id="46" name="TextBox 102">
              <a:extLst>
                <a:ext uri="{FF2B5EF4-FFF2-40B4-BE49-F238E27FC236}">
                  <a16:creationId xmlns:a16="http://schemas.microsoft.com/office/drawing/2014/main" id="{BF0651A1-C379-465B-A955-155F7996C7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711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?</a:t>
              </a:r>
              <a:endParaRPr lang="en-SG"/>
            </a:p>
          </p:txBody>
        </p:sp>
        <p:sp>
          <p:nvSpPr>
            <p:cNvPr id="47" name="TextBox 103">
              <a:extLst>
                <a:ext uri="{FF2B5EF4-FFF2-40B4-BE49-F238E27FC236}">
                  <a16:creationId xmlns:a16="http://schemas.microsoft.com/office/drawing/2014/main" id="{523AC7ED-3133-47C4-8DCC-90A1F62E73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5719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?</a:t>
              </a:r>
              <a:endParaRPr lang="en-SG"/>
            </a:p>
          </p:txBody>
        </p:sp>
        <p:sp>
          <p:nvSpPr>
            <p:cNvPr id="48" name="TextBox 104">
              <a:extLst>
                <a:ext uri="{FF2B5EF4-FFF2-40B4-BE49-F238E27FC236}">
                  <a16:creationId xmlns:a16="http://schemas.microsoft.com/office/drawing/2014/main" id="{6329748B-2233-46AF-980C-F5EC6B3A16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20875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?</a:t>
              </a:r>
              <a:endParaRPr lang="en-SG"/>
            </a:p>
          </p:txBody>
        </p:sp>
        <p:sp>
          <p:nvSpPr>
            <p:cNvPr id="49" name="TextBox 105">
              <a:extLst>
                <a:ext uri="{FF2B5EF4-FFF2-40B4-BE49-F238E27FC236}">
                  <a16:creationId xmlns:a16="http://schemas.microsoft.com/office/drawing/2014/main" id="{48B63871-430E-47F8-AF1B-2D9CCF221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36029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?</a:t>
              </a:r>
              <a:endParaRPr lang="en-SG"/>
            </a:p>
          </p:txBody>
        </p:sp>
        <p:sp>
          <p:nvSpPr>
            <p:cNvPr id="50" name="TextBox 106">
              <a:extLst>
                <a:ext uri="{FF2B5EF4-FFF2-40B4-BE49-F238E27FC236}">
                  <a16:creationId xmlns:a16="http://schemas.microsoft.com/office/drawing/2014/main" id="{1A6EBB63-5892-4B05-B061-CB0901AB23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1184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?</a:t>
              </a:r>
              <a:endParaRPr lang="en-SG"/>
            </a:p>
          </p:txBody>
        </p:sp>
      </p:grpSp>
      <p:sp>
        <p:nvSpPr>
          <p:cNvPr id="51" name="HighlightTextShape201406241503265130">
            <a:extLst>
              <a:ext uri="{FF2B5EF4-FFF2-40B4-BE49-F238E27FC236}">
                <a16:creationId xmlns:a16="http://schemas.microsoft.com/office/drawing/2014/main" id="{D3B72D80-A6AB-49A2-9BC6-C6070FF64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20" y="4607085"/>
            <a:ext cx="8127386" cy="1951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/>
              <a:t>Reason: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u="sng"/>
              <a:t>An array name is a fixed (constant) pointer</a:t>
            </a:r>
            <a:r>
              <a:rPr lang="en-US" sz="2000"/>
              <a:t>; it points to the first element of the array, and this </a:t>
            </a:r>
            <a:r>
              <a:rPr lang="en-US" sz="2000">
                <a:solidFill>
                  <a:srgbClr val="C00000"/>
                </a:solidFill>
              </a:rPr>
              <a:t>cannot</a:t>
            </a:r>
            <a:r>
              <a:rPr lang="en-US" sz="2000"/>
              <a:t> be altered.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The code above attempts to alter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2000"/>
              <a:t> to make it point elsewhere.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9FFA4DB-8D76-4182-BFC1-F751FF47F400}"/>
              </a:ext>
            </a:extLst>
          </p:cNvPr>
          <p:cNvGrpSpPr/>
          <p:nvPr/>
        </p:nvGrpSpPr>
        <p:grpSpPr>
          <a:xfrm>
            <a:off x="1604962" y="1675694"/>
            <a:ext cx="6352197" cy="1371636"/>
            <a:chOff x="1604962" y="1675694"/>
            <a:chExt cx="6352197" cy="137163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90F8C55-ECC9-4ACC-A1AF-9BB5051B9EB2}"/>
                </a:ext>
              </a:extLst>
            </p:cNvPr>
            <p:cNvSpPr txBox="1"/>
            <p:nvPr/>
          </p:nvSpPr>
          <p:spPr>
            <a:xfrm>
              <a:off x="1604962" y="1816224"/>
              <a:ext cx="6148387" cy="123110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b="1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#define N </a:t>
              </a:r>
              <a:r>
                <a:rPr lang="en-US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</a:p>
            <a:p>
              <a:pPr>
                <a:defRPr/>
              </a:pPr>
              <a:r>
                <a:rPr lang="en-US" b="1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source[N] = { </a:t>
              </a:r>
              <a:r>
                <a:rPr lang="en-US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40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50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};</a:t>
              </a:r>
            </a:p>
            <a:p>
              <a:pPr>
                <a:defRPr/>
              </a:pPr>
              <a:r>
                <a:rPr lang="en-US" b="1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dest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[N];</a:t>
              </a:r>
            </a:p>
            <a:p>
              <a:pPr>
                <a:defRPr/>
              </a:pPr>
              <a:r>
                <a:rPr lang="en-US" sz="2000" b="1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dest</a:t>
              </a:r>
              <a:r>
                <a:rPr lang="en-US" sz="20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source;  </a:t>
              </a:r>
              <a:r>
                <a:rPr lang="en-US" sz="20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illegal!</a:t>
              </a:r>
            </a:p>
          </p:txBody>
        </p:sp>
        <p:sp>
          <p:nvSpPr>
            <p:cNvPr id="54" name="[TextBox 90]">
              <a:extLst>
                <a:ext uri="{FF2B5EF4-FFF2-40B4-BE49-F238E27FC236}">
                  <a16:creationId xmlns:a16="http://schemas.microsoft.com/office/drawing/2014/main" id="{BEDB44D3-92F9-4619-B326-3C0D9EDDC992}"/>
                </a:ext>
              </a:extLst>
            </p:cNvPr>
            <p:cNvSpPr txBox="1"/>
            <p:nvPr/>
          </p:nvSpPr>
          <p:spPr>
            <a:xfrm>
              <a:off x="5722765" y="1675694"/>
              <a:ext cx="2234394" cy="369332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err="1">
                  <a:solidFill>
                    <a:srgbClr val="000000"/>
                  </a:solidFill>
                </a:rPr>
                <a:t>ArrayAssignment.c</a:t>
              </a:r>
              <a:endParaRPr lang="en-SG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39403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</a:rPr>
              <a:t>2.3 Array Assignment (2/2)</a:t>
            </a:r>
            <a:endParaRPr lang="en-US" sz="360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/>
          </a:p>
        </p:txBody>
      </p:sp>
      <p:sp>
        <p:nvSpPr>
          <p:cNvPr id="42" name="HighlightTextShape201406241503265130">
            <a:extLst>
              <a:ext uri="{FF2B5EF4-FFF2-40B4-BE49-F238E27FC236}">
                <a16:creationId xmlns:a16="http://schemas.microsoft.com/office/drawing/2014/main" id="{E46101BB-7952-4D27-8CBF-29F417D45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20" y="1219201"/>
            <a:ext cx="8127386" cy="76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/>
              <a:t>How to do it properly? Write a loop:</a:t>
            </a:r>
            <a:endParaRPr lang="en-US" sz="2400"/>
          </a:p>
        </p:txBody>
      </p:sp>
      <p:sp>
        <p:nvSpPr>
          <p:cNvPr id="43" name="HighlightTextShape201406241503265130">
            <a:extLst>
              <a:ext uri="{FF2B5EF4-FFF2-40B4-BE49-F238E27FC236}">
                <a16:creationId xmlns:a16="http://schemas.microsoft.com/office/drawing/2014/main" id="{6BCE2F59-D738-4D49-9CC0-F3D84D84C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20" y="5733534"/>
            <a:ext cx="8127386" cy="825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(There is another method – use the &lt;</a:t>
            </a:r>
            <a:r>
              <a:rPr lang="en-US" sz="2000" err="1"/>
              <a:t>string.h</a:t>
            </a:r>
            <a:r>
              <a:rPr lang="en-US" sz="2000"/>
              <a:t>&gt; library function </a:t>
            </a:r>
            <a:r>
              <a:rPr lang="en-US" sz="2000" err="1"/>
              <a:t>memcpy</a:t>
            </a:r>
            <a:r>
              <a:rPr lang="en-US" sz="2000"/>
              <a:t>(), but this is outside the scope of this module.)</a:t>
            </a:r>
          </a:p>
        </p:txBody>
      </p:sp>
      <p:grpSp>
        <p:nvGrpSpPr>
          <p:cNvPr id="44" name="Group 44">
            <a:extLst>
              <a:ext uri="{FF2B5EF4-FFF2-40B4-BE49-F238E27FC236}">
                <a16:creationId xmlns:a16="http://schemas.microsoft.com/office/drawing/2014/main" id="{C9AFE9AB-10D7-49FB-AC1E-135F44C639E2}"/>
              </a:ext>
            </a:extLst>
          </p:cNvPr>
          <p:cNvGrpSpPr>
            <a:grpSpLocks/>
          </p:cNvGrpSpPr>
          <p:nvPr/>
        </p:nvGrpSpPr>
        <p:grpSpPr bwMode="auto">
          <a:xfrm>
            <a:off x="1751287" y="3874766"/>
            <a:ext cx="5538787" cy="1511300"/>
            <a:chOff x="2073709" y="3393870"/>
            <a:chExt cx="5538354" cy="1511323"/>
          </a:xfrm>
        </p:grpSpPr>
        <p:grpSp>
          <p:nvGrpSpPr>
            <p:cNvPr id="45" name="Group 81">
              <a:extLst>
                <a:ext uri="{FF2B5EF4-FFF2-40B4-BE49-F238E27FC236}">
                  <a16:creationId xmlns:a16="http://schemas.microsoft.com/office/drawing/2014/main" id="{CBD57256-B29C-48C2-9D94-525F819DAB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73709" y="3393870"/>
              <a:ext cx="5538354" cy="654254"/>
              <a:chOff x="2202288" y="4630579"/>
              <a:chExt cx="5537915" cy="654191"/>
            </a:xfrm>
          </p:grpSpPr>
          <p:sp>
            <p:nvSpPr>
              <p:cNvPr id="59" name="TextBox 15">
                <a:extLst>
                  <a:ext uri="{FF2B5EF4-FFF2-40B4-BE49-F238E27FC236}">
                    <a16:creationId xmlns:a16="http://schemas.microsoft.com/office/drawing/2014/main" id="{0C042CBE-20C4-4070-AC54-1A6FBF934D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2288" y="4630579"/>
                <a:ext cx="953036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source[0]</a:t>
                </a:r>
                <a:endParaRPr lang="en-SG" sz="1400"/>
              </a:p>
            </p:txBody>
          </p:sp>
          <p:sp>
            <p:nvSpPr>
              <p:cNvPr id="60" name="TextBox 37">
                <a:extLst>
                  <a:ext uri="{FF2B5EF4-FFF2-40B4-BE49-F238E27FC236}">
                    <a16:creationId xmlns:a16="http://schemas.microsoft.com/office/drawing/2014/main" id="{A946F3B5-EB87-45F6-B4D2-DE9C98394E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61409" y="4630579"/>
                <a:ext cx="97879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source[9]</a:t>
                </a:r>
                <a:endParaRPr lang="en-SG" sz="1400"/>
              </a:p>
            </p:txBody>
          </p:sp>
          <p:sp>
            <p:nvSpPr>
              <p:cNvPr id="61" name="TextBox 69">
                <a:extLst>
                  <a:ext uri="{FF2B5EF4-FFF2-40B4-BE49-F238E27FC236}">
                    <a16:creationId xmlns:a16="http://schemas.microsoft.com/office/drawing/2014/main" id="{DD72F340-31F7-4EB0-A88A-57DA11C37C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21228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10</a:t>
                </a:r>
                <a:endParaRPr lang="en-SG"/>
              </a:p>
            </p:txBody>
          </p:sp>
          <p:sp>
            <p:nvSpPr>
              <p:cNvPr id="62" name="TextBox 70">
                <a:extLst>
                  <a:ext uri="{FF2B5EF4-FFF2-40B4-BE49-F238E27FC236}">
                    <a16:creationId xmlns:a16="http://schemas.microsoft.com/office/drawing/2014/main" id="{CB094E6F-3BA5-454E-AF6E-41DFBCC7E9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4237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20</a:t>
                </a:r>
                <a:endParaRPr lang="en-SG"/>
              </a:p>
            </p:txBody>
          </p:sp>
          <p:sp>
            <p:nvSpPr>
              <p:cNvPr id="63" name="TextBox 71">
                <a:extLst>
                  <a:ext uri="{FF2B5EF4-FFF2-40B4-BE49-F238E27FC236}">
                    <a16:creationId xmlns:a16="http://schemas.microsoft.com/office/drawing/2014/main" id="{50CB83B6-E2D9-4E5A-9FC0-6B793BDD29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47245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30</a:t>
                </a:r>
                <a:endParaRPr lang="en-SG"/>
              </a:p>
            </p:txBody>
          </p:sp>
          <p:sp>
            <p:nvSpPr>
              <p:cNvPr id="64" name="TextBox 72">
                <a:extLst>
                  <a:ext uri="{FF2B5EF4-FFF2-40B4-BE49-F238E27FC236}">
                    <a16:creationId xmlns:a16="http://schemas.microsoft.com/office/drawing/2014/main" id="{12C73B17-FE46-4869-9E32-BF46F89881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62401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40</a:t>
                </a:r>
                <a:endParaRPr lang="en-SG"/>
              </a:p>
            </p:txBody>
          </p:sp>
          <p:sp>
            <p:nvSpPr>
              <p:cNvPr id="65" name="TextBox 73">
                <a:extLst>
                  <a:ext uri="{FF2B5EF4-FFF2-40B4-BE49-F238E27FC236}">
                    <a16:creationId xmlns:a16="http://schemas.microsoft.com/office/drawing/2014/main" id="{00C7383D-BF54-4404-8F3A-6C1C0A3E60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77556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50</a:t>
                </a:r>
                <a:endParaRPr lang="en-SG"/>
              </a:p>
            </p:txBody>
          </p:sp>
          <p:sp>
            <p:nvSpPr>
              <p:cNvPr id="66" name="TextBox 74">
                <a:extLst>
                  <a:ext uri="{FF2B5EF4-FFF2-40B4-BE49-F238E27FC236}">
                    <a16:creationId xmlns:a16="http://schemas.microsoft.com/office/drawing/2014/main" id="{48089702-867D-44D2-B905-B25A60C5CC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92711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0</a:t>
                </a:r>
                <a:endParaRPr lang="en-SG"/>
              </a:p>
            </p:txBody>
          </p:sp>
          <p:sp>
            <p:nvSpPr>
              <p:cNvPr id="67" name="TextBox 75">
                <a:extLst>
                  <a:ext uri="{FF2B5EF4-FFF2-40B4-BE49-F238E27FC236}">
                    <a16:creationId xmlns:a16="http://schemas.microsoft.com/office/drawing/2014/main" id="{4A835343-9918-4E55-8223-F806274283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05719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0</a:t>
                </a:r>
                <a:endParaRPr lang="en-SG"/>
              </a:p>
            </p:txBody>
          </p:sp>
          <p:sp>
            <p:nvSpPr>
              <p:cNvPr id="68" name="TextBox 76">
                <a:extLst>
                  <a:ext uri="{FF2B5EF4-FFF2-40B4-BE49-F238E27FC236}">
                    <a16:creationId xmlns:a16="http://schemas.microsoft.com/office/drawing/2014/main" id="{E51AD1D8-5198-446F-BE67-D0BA83E6FD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20875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0</a:t>
                </a:r>
                <a:endParaRPr lang="en-SG"/>
              </a:p>
            </p:txBody>
          </p:sp>
          <p:sp>
            <p:nvSpPr>
              <p:cNvPr id="69" name="TextBox 77">
                <a:extLst>
                  <a:ext uri="{FF2B5EF4-FFF2-40B4-BE49-F238E27FC236}">
                    <a16:creationId xmlns:a16="http://schemas.microsoft.com/office/drawing/2014/main" id="{35FA06E0-E967-480B-9FB1-9885916EC4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36029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0</a:t>
                </a:r>
                <a:endParaRPr lang="en-SG"/>
              </a:p>
            </p:txBody>
          </p:sp>
          <p:sp>
            <p:nvSpPr>
              <p:cNvPr id="70" name="TextBox 78">
                <a:extLst>
                  <a:ext uri="{FF2B5EF4-FFF2-40B4-BE49-F238E27FC236}">
                    <a16:creationId xmlns:a16="http://schemas.microsoft.com/office/drawing/2014/main" id="{A4A6D17D-E3D4-4DFC-9E42-E3FCF3B95E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51184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0</a:t>
                </a:r>
                <a:endParaRPr lang="en-SG"/>
              </a:p>
            </p:txBody>
          </p:sp>
        </p:grpSp>
        <p:grpSp>
          <p:nvGrpSpPr>
            <p:cNvPr id="46" name="Group 81">
              <a:extLst>
                <a:ext uri="{FF2B5EF4-FFF2-40B4-BE49-F238E27FC236}">
                  <a16:creationId xmlns:a16="http://schemas.microsoft.com/office/drawing/2014/main" id="{A0D3D8AE-9D45-4A2B-89F7-93D2A1CE43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2392" y="4250939"/>
              <a:ext cx="5344583" cy="654254"/>
              <a:chOff x="2331076" y="4630579"/>
              <a:chExt cx="5344731" cy="654191"/>
            </a:xfrm>
          </p:grpSpPr>
          <p:sp>
            <p:nvSpPr>
              <p:cNvPr id="47" name="TextBox 15">
                <a:extLst>
                  <a:ext uri="{FF2B5EF4-FFF2-40B4-BE49-F238E27FC236}">
                    <a16:creationId xmlns:a16="http://schemas.microsoft.com/office/drawing/2014/main" id="{E526C16A-5362-4296-9D9F-AF80CBFBCA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31076" y="4630579"/>
                <a:ext cx="721217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dest[0]</a:t>
                </a:r>
                <a:endParaRPr lang="en-SG" sz="1400"/>
              </a:p>
            </p:txBody>
          </p:sp>
          <p:sp>
            <p:nvSpPr>
              <p:cNvPr id="48" name="TextBox 37">
                <a:extLst>
                  <a:ext uri="{FF2B5EF4-FFF2-40B4-BE49-F238E27FC236}">
                    <a16:creationId xmlns:a16="http://schemas.microsoft.com/office/drawing/2014/main" id="{E9A0A7A5-1A75-46B5-9619-572574503F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41712" y="4630579"/>
                <a:ext cx="73409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dest[9]</a:t>
                </a:r>
                <a:endParaRPr lang="en-SG" sz="1400"/>
              </a:p>
            </p:txBody>
          </p:sp>
          <p:sp>
            <p:nvSpPr>
              <p:cNvPr id="49" name="TextBox 87">
                <a:extLst>
                  <a:ext uri="{FF2B5EF4-FFF2-40B4-BE49-F238E27FC236}">
                    <a16:creationId xmlns:a16="http://schemas.microsoft.com/office/drawing/2014/main" id="{CB8A63A7-862D-48A2-AE8E-C0C13C9E72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21228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10</a:t>
                </a:r>
                <a:endParaRPr lang="en-SG"/>
              </a:p>
            </p:txBody>
          </p:sp>
          <p:sp>
            <p:nvSpPr>
              <p:cNvPr id="50" name="TextBox 88">
                <a:extLst>
                  <a:ext uri="{FF2B5EF4-FFF2-40B4-BE49-F238E27FC236}">
                    <a16:creationId xmlns:a16="http://schemas.microsoft.com/office/drawing/2014/main" id="{0934BE86-4418-4E8D-BF2C-8D6F14AE22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4237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20</a:t>
                </a:r>
                <a:endParaRPr lang="en-SG"/>
              </a:p>
            </p:txBody>
          </p:sp>
          <p:sp>
            <p:nvSpPr>
              <p:cNvPr id="51" name="TextBox 89">
                <a:extLst>
                  <a:ext uri="{FF2B5EF4-FFF2-40B4-BE49-F238E27FC236}">
                    <a16:creationId xmlns:a16="http://schemas.microsoft.com/office/drawing/2014/main" id="{D047F122-DC7E-4725-95D7-FE8F9C32BE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47245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30</a:t>
                </a:r>
                <a:endParaRPr lang="en-SG"/>
              </a:p>
            </p:txBody>
          </p:sp>
          <p:sp>
            <p:nvSpPr>
              <p:cNvPr id="52" name="TextBox 90">
                <a:extLst>
                  <a:ext uri="{FF2B5EF4-FFF2-40B4-BE49-F238E27FC236}">
                    <a16:creationId xmlns:a16="http://schemas.microsoft.com/office/drawing/2014/main" id="{F9F6EF40-D517-4F9C-B9A9-BE7FA8EC25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62401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40</a:t>
                </a:r>
                <a:endParaRPr lang="en-SG"/>
              </a:p>
            </p:txBody>
          </p:sp>
          <p:sp>
            <p:nvSpPr>
              <p:cNvPr id="53" name="TextBox 91">
                <a:extLst>
                  <a:ext uri="{FF2B5EF4-FFF2-40B4-BE49-F238E27FC236}">
                    <a16:creationId xmlns:a16="http://schemas.microsoft.com/office/drawing/2014/main" id="{922FF58B-4ABE-43CA-BF4E-E0390895AD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77556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50</a:t>
                </a:r>
                <a:endParaRPr lang="en-SG"/>
              </a:p>
            </p:txBody>
          </p:sp>
          <p:sp>
            <p:nvSpPr>
              <p:cNvPr id="54" name="TextBox 92">
                <a:extLst>
                  <a:ext uri="{FF2B5EF4-FFF2-40B4-BE49-F238E27FC236}">
                    <a16:creationId xmlns:a16="http://schemas.microsoft.com/office/drawing/2014/main" id="{1ED63776-A847-4271-AEB1-6E481419AA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92711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0</a:t>
                </a:r>
                <a:endParaRPr lang="en-SG"/>
              </a:p>
            </p:txBody>
          </p:sp>
          <p:sp>
            <p:nvSpPr>
              <p:cNvPr id="55" name="TextBox 93">
                <a:extLst>
                  <a:ext uri="{FF2B5EF4-FFF2-40B4-BE49-F238E27FC236}">
                    <a16:creationId xmlns:a16="http://schemas.microsoft.com/office/drawing/2014/main" id="{7B971EA7-C33E-48A7-9BE8-8796285D28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05719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0</a:t>
                </a:r>
                <a:endParaRPr lang="en-SG"/>
              </a:p>
            </p:txBody>
          </p:sp>
          <p:sp>
            <p:nvSpPr>
              <p:cNvPr id="56" name="TextBox 94">
                <a:extLst>
                  <a:ext uri="{FF2B5EF4-FFF2-40B4-BE49-F238E27FC236}">
                    <a16:creationId xmlns:a16="http://schemas.microsoft.com/office/drawing/2014/main" id="{9F5CD4A5-4138-4603-8113-9C6171584E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20875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0</a:t>
                </a:r>
                <a:endParaRPr lang="en-SG"/>
              </a:p>
            </p:txBody>
          </p:sp>
          <p:sp>
            <p:nvSpPr>
              <p:cNvPr id="57" name="TextBox 95">
                <a:extLst>
                  <a:ext uri="{FF2B5EF4-FFF2-40B4-BE49-F238E27FC236}">
                    <a16:creationId xmlns:a16="http://schemas.microsoft.com/office/drawing/2014/main" id="{CB52F808-4A58-433D-B496-120F338F6E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36029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0</a:t>
                </a:r>
                <a:endParaRPr lang="en-SG"/>
              </a:p>
            </p:txBody>
          </p:sp>
          <p:sp>
            <p:nvSpPr>
              <p:cNvPr id="58" name="TextBox 96">
                <a:extLst>
                  <a:ext uri="{FF2B5EF4-FFF2-40B4-BE49-F238E27FC236}">
                    <a16:creationId xmlns:a16="http://schemas.microsoft.com/office/drawing/2014/main" id="{EC97A90C-2052-439C-96F9-343B41BC37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51184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0</a:t>
                </a:r>
                <a:endParaRPr lang="en-SG"/>
              </a:p>
            </p:txBody>
          </p:sp>
        </p:grp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E30C674-0928-419D-8BFC-1EB2DA9DC1DD}"/>
              </a:ext>
            </a:extLst>
          </p:cNvPr>
          <p:cNvGrpSpPr/>
          <p:nvPr/>
        </p:nvGrpSpPr>
        <p:grpSpPr>
          <a:xfrm>
            <a:off x="1604962" y="1625110"/>
            <a:ext cx="6329483" cy="2152099"/>
            <a:chOff x="1604962" y="1625110"/>
            <a:chExt cx="6329483" cy="2152099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3DB9E1B-3ABE-4C37-8E58-16A0C6DA7DF6}"/>
                </a:ext>
              </a:extLst>
            </p:cNvPr>
            <p:cNvSpPr txBox="1"/>
            <p:nvPr/>
          </p:nvSpPr>
          <p:spPr>
            <a:xfrm>
              <a:off x="1604962" y="1745884"/>
              <a:ext cx="6148387" cy="20313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tabLst>
                  <a:tab pos="360363" algn="l"/>
                </a:tabLst>
                <a:defRPr/>
              </a:pPr>
              <a:r>
                <a:rPr lang="en-US" b="1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#define N </a:t>
              </a:r>
              <a:r>
                <a:rPr lang="en-US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</a:p>
            <a:p>
              <a:pPr>
                <a:tabLst>
                  <a:tab pos="360363" algn="l"/>
                </a:tabLst>
                <a:defRPr/>
              </a:pPr>
              <a:r>
                <a:rPr lang="en-US" b="1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source[N] = { </a:t>
              </a:r>
              <a:r>
                <a:rPr lang="en-US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40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50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};</a:t>
              </a:r>
            </a:p>
            <a:p>
              <a:pPr>
                <a:tabLst>
                  <a:tab pos="360363" algn="l"/>
                </a:tabLst>
                <a:defRPr/>
              </a:pPr>
              <a:r>
                <a:rPr lang="en-US" b="1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dest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[N];</a:t>
              </a:r>
            </a:p>
            <a:p>
              <a:pPr>
                <a:tabLst>
                  <a:tab pos="360363" algn="l"/>
                </a:tabLst>
                <a:defRPr/>
              </a:pPr>
              <a:r>
                <a:rPr lang="en-US" b="1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60363" algn="l"/>
                </a:tabLst>
                <a:defRPr/>
              </a:pPr>
              <a:r>
                <a:rPr lang="en-US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b="1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b="1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b="1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pPr>
                <a:tabLst>
                  <a:tab pos="360363" algn="l"/>
                </a:tabLst>
                <a:defRPr/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dest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b="1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 = source[</a:t>
              </a:r>
              <a:r>
                <a:rPr lang="en-US" b="1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>
                <a:tabLst>
                  <a:tab pos="360363" algn="l"/>
                </a:tabLst>
                <a:defRPr/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3" name="[TextBox 90]">
              <a:extLst>
                <a:ext uri="{FF2B5EF4-FFF2-40B4-BE49-F238E27FC236}">
                  <a16:creationId xmlns:a16="http://schemas.microsoft.com/office/drawing/2014/main" id="{FB7BE0C3-8228-4ECC-A415-0DB25C854E61}"/>
                </a:ext>
              </a:extLst>
            </p:cNvPr>
            <p:cNvSpPr txBox="1"/>
            <p:nvPr/>
          </p:nvSpPr>
          <p:spPr>
            <a:xfrm>
              <a:off x="6350068" y="1625110"/>
              <a:ext cx="1584377" cy="369332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err="1">
                  <a:solidFill>
                    <a:srgbClr val="000000"/>
                  </a:solidFill>
                </a:rPr>
                <a:t>ArrayCopy.c</a:t>
              </a:r>
              <a:endParaRPr lang="en-SG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78370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  <a:latin typeface="+mn-lt"/>
              </a:rPr>
              <a:t>2.4 Array Parameters in Functions (1/3)</a:t>
            </a:r>
            <a:endParaRPr lang="en-US" sz="36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50BB6FB-E604-4643-A39C-AC46AA3F84E2}"/>
              </a:ext>
            </a:extLst>
          </p:cNvPr>
          <p:cNvGrpSpPr/>
          <p:nvPr/>
        </p:nvGrpSpPr>
        <p:grpSpPr>
          <a:xfrm>
            <a:off x="203606" y="1223155"/>
            <a:ext cx="6542743" cy="5149815"/>
            <a:chOff x="184729" y="1660235"/>
            <a:chExt cx="3800460" cy="5149815"/>
          </a:xfrm>
        </p:grpSpPr>
        <p:sp>
          <p:nvSpPr>
            <p:cNvPr id="49" name="[TextBox 1]">
              <a:extLst>
                <a:ext uri="{FF2B5EF4-FFF2-40B4-BE49-F238E27FC236}">
                  <a16:creationId xmlns:a16="http://schemas.microsoft.com/office/drawing/2014/main" id="{B8A0FAC9-B36C-4F32-A45B-98AB06D8C36C}"/>
                </a:ext>
              </a:extLst>
            </p:cNvPr>
            <p:cNvSpPr txBox="1"/>
            <p:nvPr/>
          </p:nvSpPr>
          <p:spPr>
            <a:xfrm>
              <a:off x="184729" y="1731737"/>
              <a:ext cx="3692732" cy="5078313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b="1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#include </a:t>
              </a:r>
              <a:r>
                <a:rPr lang="en-SG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SG" b="1" err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stdio.h</a:t>
              </a:r>
              <a:r>
                <a:rPr lang="en-SG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endParaRPr lang="en-SG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b="1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b="1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b="1" err="1">
                  <a:latin typeface="Courier New" panose="02070309020205020404" pitchFamily="49" charset="0"/>
                  <a:cs typeface="Courier New" panose="02070309020205020404" pitchFamily="49" charset="0"/>
                </a:rPr>
                <a:t>sumArray</a:t>
              </a:r>
              <a:r>
                <a:rPr lang="en-SG" b="1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b="1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b="1">
                  <a:latin typeface="Courier New" panose="02070309020205020404" pitchFamily="49" charset="0"/>
                  <a:cs typeface="Courier New" panose="02070309020205020404" pitchFamily="49" charset="0"/>
                </a:rPr>
                <a:t>[]</a:t>
              </a:r>
              <a:r>
                <a:rPr lang="en-SG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SG" b="1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b="1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endParaRPr lang="en-SG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b="1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b="1">
                  <a:latin typeface="Courier New" panose="02070309020205020404" pitchFamily="49" charset="0"/>
                  <a:cs typeface="Courier New" panose="02070309020205020404" pitchFamily="49" charset="0"/>
                </a:rPr>
                <a:t> main(</a:t>
              </a:r>
              <a:r>
                <a:rPr lang="en-SG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en-SG" b="1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b="1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b="1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b="1" err="1">
                  <a:latin typeface="Courier New" panose="02070309020205020404" pitchFamily="49" charset="0"/>
                  <a:cs typeface="Courier New" panose="02070309020205020404" pitchFamily="49" charset="0"/>
                </a:rPr>
                <a:t>val</a:t>
              </a:r>
              <a:r>
                <a:rPr lang="en-SG" b="1">
                  <a:latin typeface="Courier New" panose="02070309020205020404" pitchFamily="49" charset="0"/>
                  <a:cs typeface="Courier New" panose="02070309020205020404" pitchFamily="49" charset="0"/>
                </a:rPr>
                <a:t>[6] = {</a:t>
              </a:r>
              <a:r>
                <a:rPr lang="en-SG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44</a:t>
              </a:r>
              <a:r>
                <a:rPr lang="en-SG" b="1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SG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  <a:r>
                <a:rPr lang="en-SG" b="1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SG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17</a:t>
              </a:r>
              <a:r>
                <a:rPr lang="en-SG" b="1">
                  <a:latin typeface="Courier New" panose="02070309020205020404" pitchFamily="49" charset="0"/>
                  <a:cs typeface="Courier New" panose="02070309020205020404" pitchFamily="49" charset="0"/>
                </a:rPr>
                <a:t>, -</a:t>
              </a:r>
              <a:r>
                <a:rPr lang="en-SG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r>
                <a:rPr lang="en-SG" b="1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SG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22</a:t>
              </a:r>
              <a:r>
                <a:rPr lang="en-SG" b="1">
                  <a:latin typeface="Courier New" panose="02070309020205020404" pitchFamily="49" charset="0"/>
                  <a:cs typeface="Courier New" panose="02070309020205020404" pitchFamily="49" charset="0"/>
                </a:rPr>
                <a:t>};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b="1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SG" b="1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"Sum =</a:t>
              </a:r>
              <a:r>
                <a:rPr lang="en-SG" b="1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%d\n</a:t>
              </a:r>
              <a:r>
                <a:rPr lang="en-SG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SG" b="1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SG" b="1" err="1">
                  <a:latin typeface="Courier New" panose="02070309020205020404" pitchFamily="49" charset="0"/>
                  <a:cs typeface="Courier New" panose="02070309020205020404" pitchFamily="49" charset="0"/>
                </a:rPr>
                <a:t>sumArray</a:t>
              </a:r>
              <a:r>
                <a:rPr lang="en-SG" b="1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b="1" err="1">
                  <a:latin typeface="Courier New" panose="02070309020205020404" pitchFamily="49" charset="0"/>
                  <a:cs typeface="Courier New" panose="02070309020205020404" pitchFamily="49" charset="0"/>
                </a:rPr>
                <a:t>val</a:t>
              </a:r>
              <a:r>
                <a:rPr lang="en-SG" b="1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SG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r>
                <a:rPr lang="en-SG" b="1">
                  <a:latin typeface="Courier New" panose="02070309020205020404" pitchFamily="49" charset="0"/>
                  <a:cs typeface="Courier New" panose="02070309020205020404" pitchFamily="49" charset="0"/>
                </a:rPr>
                <a:t>));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n-SG" b="1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SG" b="1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b="1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endParaRPr lang="en-SG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b="1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b="1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b="1" err="1">
                  <a:latin typeface="Courier New" panose="02070309020205020404" pitchFamily="49" charset="0"/>
                  <a:cs typeface="Courier New" panose="02070309020205020404" pitchFamily="49" charset="0"/>
                </a:rPr>
                <a:t>sumArray</a:t>
              </a:r>
              <a:r>
                <a:rPr lang="en-SG" b="1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b="1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b="1" err="1"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en-SG" b="1">
                  <a:latin typeface="Courier New" panose="02070309020205020404" pitchFamily="49" charset="0"/>
                  <a:cs typeface="Courier New" panose="02070309020205020404" pitchFamily="49" charset="0"/>
                </a:rPr>
                <a:t>[]</a:t>
              </a:r>
              <a:r>
                <a:rPr lang="en-SG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SG" b="1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b="1">
                  <a:latin typeface="Courier New" panose="02070309020205020404" pitchFamily="49" charset="0"/>
                  <a:cs typeface="Courier New" panose="02070309020205020404" pitchFamily="49" charset="0"/>
                </a:rPr>
                <a:t> size) {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b="1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b="1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b="1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SG" b="1">
                  <a:latin typeface="Courier New" panose="02070309020205020404" pitchFamily="49" charset="0"/>
                  <a:cs typeface="Courier New" panose="02070309020205020404" pitchFamily="49" charset="0"/>
                </a:rPr>
                <a:t>, sum=</a:t>
              </a:r>
              <a:r>
                <a:rPr lang="en-SG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SG" b="1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endParaRPr lang="en-SG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nn-NO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nn-NO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n-NO" b="1">
                  <a:latin typeface="Courier New" panose="02070309020205020404" pitchFamily="49" charset="0"/>
                  <a:cs typeface="Courier New" panose="02070309020205020404" pitchFamily="49" charset="0"/>
                </a:rPr>
                <a:t> (i=</a:t>
              </a:r>
              <a:r>
                <a:rPr lang="nn-NO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nn-NO" b="1">
                  <a:latin typeface="Courier New" panose="02070309020205020404" pitchFamily="49" charset="0"/>
                  <a:cs typeface="Courier New" panose="02070309020205020404" pitchFamily="49" charset="0"/>
                </a:rPr>
                <a:t>; i&lt;size; i++) {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b="1">
                  <a:latin typeface="Courier New" panose="02070309020205020404" pitchFamily="49" charset="0"/>
                  <a:cs typeface="Courier New" panose="02070309020205020404" pitchFamily="49" charset="0"/>
                </a:rPr>
                <a:t>		sum += </a:t>
              </a:r>
              <a:r>
                <a:rPr lang="en-SG" b="1" err="1"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en-SG" b="1"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en-SG" b="1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SG" b="1"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b="1">
                  <a:latin typeface="Courier New" panose="02070309020205020404" pitchFamily="49" charset="0"/>
                  <a:cs typeface="Courier New" panose="02070309020205020404" pitchFamily="49" charset="0"/>
                </a:rPr>
                <a:t>	}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n-SG" b="1">
                  <a:latin typeface="Courier New" panose="02070309020205020404" pitchFamily="49" charset="0"/>
                  <a:cs typeface="Courier New" panose="02070309020205020404" pitchFamily="49" charset="0"/>
                </a:rPr>
                <a:t> sum;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b="1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50" name="[TextBox 15]">
              <a:extLst>
                <a:ext uri="{FF2B5EF4-FFF2-40B4-BE49-F238E27FC236}">
                  <a16:creationId xmlns:a16="http://schemas.microsoft.com/office/drawing/2014/main" id="{F736B536-3095-4325-80E4-D033B0085E43}"/>
                </a:ext>
              </a:extLst>
            </p:cNvPr>
            <p:cNvSpPr txBox="1"/>
            <p:nvPr/>
          </p:nvSpPr>
          <p:spPr>
            <a:xfrm>
              <a:off x="2590565" y="1660235"/>
              <a:ext cx="1394624" cy="372219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err="1"/>
                <a:t>ArraySumFunction.c</a:t>
              </a:r>
              <a:endParaRPr lang="en-SG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DC97718F-DEC8-40D7-92DA-D5A99F23336B}"/>
              </a:ext>
            </a:extLst>
          </p:cNvPr>
          <p:cNvSpPr/>
          <p:nvPr/>
        </p:nvSpPr>
        <p:spPr>
          <a:xfrm>
            <a:off x="4228102" y="4382591"/>
            <a:ext cx="4685239" cy="22183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A008210-66F1-40F6-8844-9CEAA530C6EB}"/>
              </a:ext>
            </a:extLst>
          </p:cNvPr>
          <p:cNvGrpSpPr/>
          <p:nvPr/>
        </p:nvGrpSpPr>
        <p:grpSpPr>
          <a:xfrm>
            <a:off x="4330289" y="4435881"/>
            <a:ext cx="4104976" cy="979951"/>
            <a:chOff x="3634123" y="4282930"/>
            <a:chExt cx="4104976" cy="979951"/>
          </a:xfrm>
        </p:grpSpPr>
        <p:grpSp>
          <p:nvGrpSpPr>
            <p:cNvPr id="52" name="Group 81">
              <a:extLst>
                <a:ext uri="{FF2B5EF4-FFF2-40B4-BE49-F238E27FC236}">
                  <a16:creationId xmlns:a16="http://schemas.microsoft.com/office/drawing/2014/main" id="{06638723-AF13-49FA-ABBB-506372918D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6899" y="4608557"/>
              <a:ext cx="3292200" cy="654324"/>
              <a:chOff x="2305318" y="4506374"/>
              <a:chExt cx="3291530" cy="654193"/>
            </a:xfrm>
          </p:grpSpPr>
          <p:sp>
            <p:nvSpPr>
              <p:cNvPr id="54" name="TextBox 15">
                <a:extLst>
                  <a:ext uri="{FF2B5EF4-FFF2-40B4-BE49-F238E27FC236}">
                    <a16:creationId xmlns:a16="http://schemas.microsoft.com/office/drawing/2014/main" id="{E4DFD1DA-3502-4F4E-BC1B-15854976EE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5318" y="4506374"/>
                <a:ext cx="66970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 err="1"/>
                  <a:t>val</a:t>
                </a:r>
                <a:r>
                  <a:rPr lang="en-US" sz="1400"/>
                  <a:t>[0]</a:t>
                </a:r>
                <a:endParaRPr lang="en-SG" sz="1400"/>
              </a:p>
            </p:txBody>
          </p:sp>
          <p:sp>
            <p:nvSpPr>
              <p:cNvPr id="55" name="TextBox 17">
                <a:extLst>
                  <a:ext uri="{FF2B5EF4-FFF2-40B4-BE49-F238E27FC236}">
                    <a16:creationId xmlns:a16="http://schemas.microsoft.com/office/drawing/2014/main" id="{F7736ADC-443C-4F12-9C0F-B41A287458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46231" y="4506376"/>
                <a:ext cx="63106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 err="1"/>
                  <a:t>val</a:t>
                </a:r>
                <a:r>
                  <a:rPr lang="en-US" sz="1400"/>
                  <a:t>[1]</a:t>
                </a:r>
                <a:endParaRPr lang="en-SG" sz="1400"/>
              </a:p>
            </p:txBody>
          </p:sp>
          <p:sp>
            <p:nvSpPr>
              <p:cNvPr id="56" name="TextBox 19">
                <a:extLst>
                  <a:ext uri="{FF2B5EF4-FFF2-40B4-BE49-F238E27FC236}">
                    <a16:creationId xmlns:a16="http://schemas.microsoft.com/office/drawing/2014/main" id="{8E068925-6F1B-43B7-8A81-72FA7A1F8C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30980" y="4630579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endParaRPr lang="en-SG" sz="1400"/>
              </a:p>
            </p:txBody>
          </p:sp>
          <p:sp>
            <p:nvSpPr>
              <p:cNvPr id="57" name="TextBox 21">
                <a:extLst>
                  <a:ext uri="{FF2B5EF4-FFF2-40B4-BE49-F238E27FC236}">
                    <a16:creationId xmlns:a16="http://schemas.microsoft.com/office/drawing/2014/main" id="{8502F1B1-6E26-4F82-97D5-F816D54785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69750" y="4630579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endParaRPr lang="en-SG" sz="1400"/>
              </a:p>
            </p:txBody>
          </p:sp>
          <p:sp>
            <p:nvSpPr>
              <p:cNvPr id="58" name="TextBox 23">
                <a:extLst>
                  <a:ext uri="{FF2B5EF4-FFF2-40B4-BE49-F238E27FC236}">
                    <a16:creationId xmlns:a16="http://schemas.microsoft.com/office/drawing/2014/main" id="{AA80D8DF-5B76-48CB-8EFE-45084E1528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76751" y="4630579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endParaRPr lang="en-SG" sz="1400"/>
              </a:p>
            </p:txBody>
          </p:sp>
          <p:sp>
            <p:nvSpPr>
              <p:cNvPr id="59" name="TextBox 25">
                <a:extLst>
                  <a:ext uri="{FF2B5EF4-FFF2-40B4-BE49-F238E27FC236}">
                    <a16:creationId xmlns:a16="http://schemas.microsoft.com/office/drawing/2014/main" id="{D710DF52-E1D3-4DD7-BC65-C324C7AE10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64006" y="4630579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endParaRPr lang="en-SG" sz="1400"/>
              </a:p>
            </p:txBody>
          </p:sp>
          <p:sp>
            <p:nvSpPr>
              <p:cNvPr id="63" name="TextBox 37">
                <a:extLst>
                  <a:ext uri="{FF2B5EF4-FFF2-40B4-BE49-F238E27FC236}">
                    <a16:creationId xmlns:a16="http://schemas.microsoft.com/office/drawing/2014/main" id="{7F4F3E9C-FC49-4094-A400-A092DD0A6F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75631" y="4506375"/>
                <a:ext cx="721217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 err="1"/>
                  <a:t>val</a:t>
                </a:r>
                <a:r>
                  <a:rPr lang="en-US" sz="1400"/>
                  <a:t>[5]</a:t>
                </a:r>
                <a:endParaRPr lang="en-SG" sz="1400"/>
              </a:p>
            </p:txBody>
          </p:sp>
          <p:sp>
            <p:nvSpPr>
              <p:cNvPr id="64" name="TextBox 26">
                <a:extLst>
                  <a:ext uri="{FF2B5EF4-FFF2-40B4-BE49-F238E27FC236}">
                    <a16:creationId xmlns:a16="http://schemas.microsoft.com/office/drawing/2014/main" id="{90BA91D0-BBC4-4921-ACF3-AA114A8139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21228" y="4791235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44</a:t>
                </a:r>
                <a:endParaRPr lang="en-SG"/>
              </a:p>
            </p:txBody>
          </p:sp>
          <p:sp>
            <p:nvSpPr>
              <p:cNvPr id="65" name="TextBox 27">
                <a:extLst>
                  <a:ext uri="{FF2B5EF4-FFF2-40B4-BE49-F238E27FC236}">
                    <a16:creationId xmlns:a16="http://schemas.microsoft.com/office/drawing/2014/main" id="{1AB5C1ED-989A-48E8-8EB3-42BCD34D8C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4237" y="4791235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9</a:t>
                </a:r>
                <a:endParaRPr lang="en-SG"/>
              </a:p>
            </p:txBody>
          </p:sp>
          <p:sp>
            <p:nvSpPr>
              <p:cNvPr id="66" name="TextBox 28">
                <a:extLst>
                  <a:ext uri="{FF2B5EF4-FFF2-40B4-BE49-F238E27FC236}">
                    <a16:creationId xmlns:a16="http://schemas.microsoft.com/office/drawing/2014/main" id="{0F456D2D-C72A-459B-92D0-123B37F831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47245" y="4791235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17</a:t>
                </a:r>
                <a:endParaRPr lang="en-SG"/>
              </a:p>
            </p:txBody>
          </p:sp>
          <p:sp>
            <p:nvSpPr>
              <p:cNvPr id="67" name="TextBox 29">
                <a:extLst>
                  <a:ext uri="{FF2B5EF4-FFF2-40B4-BE49-F238E27FC236}">
                    <a16:creationId xmlns:a16="http://schemas.microsoft.com/office/drawing/2014/main" id="{F1073292-8352-40E3-92C4-8762E9917F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62401" y="4791235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-4</a:t>
                </a:r>
                <a:endParaRPr lang="en-SG"/>
              </a:p>
            </p:txBody>
          </p:sp>
          <p:sp>
            <p:nvSpPr>
              <p:cNvPr id="68" name="TextBox 30">
                <a:extLst>
                  <a:ext uri="{FF2B5EF4-FFF2-40B4-BE49-F238E27FC236}">
                    <a16:creationId xmlns:a16="http://schemas.microsoft.com/office/drawing/2014/main" id="{514484B0-45EF-4D18-9605-B77763E438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77556" y="4791235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22</a:t>
                </a:r>
                <a:endParaRPr lang="en-SG"/>
              </a:p>
            </p:txBody>
          </p:sp>
          <p:sp>
            <p:nvSpPr>
              <p:cNvPr id="69" name="TextBox 31">
                <a:extLst>
                  <a:ext uri="{FF2B5EF4-FFF2-40B4-BE49-F238E27FC236}">
                    <a16:creationId xmlns:a16="http://schemas.microsoft.com/office/drawing/2014/main" id="{9431258A-B90E-4E5A-BE7C-023F8FD2FE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92711" y="4791235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0</a:t>
                </a:r>
                <a:endParaRPr lang="en-SG"/>
              </a:p>
            </p:txBody>
          </p:sp>
        </p:grpSp>
        <p:sp>
          <p:nvSpPr>
            <p:cNvPr id="53" name="TextBox 38">
              <a:extLst>
                <a:ext uri="{FF2B5EF4-FFF2-40B4-BE49-F238E27FC236}">
                  <a16:creationId xmlns:a16="http://schemas.microsoft.com/office/drawing/2014/main" id="{D41F15C3-7208-4DF9-B9A8-CC3AFB5E0A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4123" y="4282930"/>
              <a:ext cx="1287463" cy="368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In main():</a:t>
              </a:r>
              <a:endParaRPr lang="en-SG"/>
            </a:p>
          </p:txBody>
        </p:sp>
      </p:grpSp>
      <p:sp>
        <p:nvSpPr>
          <p:cNvPr id="72" name="TextBox 39">
            <a:extLst>
              <a:ext uri="{FF2B5EF4-FFF2-40B4-BE49-F238E27FC236}">
                <a16:creationId xmlns:a16="http://schemas.microsoft.com/office/drawing/2014/main" id="{EF19BB59-D33C-4280-ACC7-4C4BFDEB1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4310" y="5742114"/>
            <a:ext cx="1652899" cy="369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In </a:t>
            </a:r>
            <a:r>
              <a:rPr lang="en-US" err="1"/>
              <a:t>sumArray</a:t>
            </a:r>
            <a:r>
              <a:rPr lang="en-US"/>
              <a:t>():</a:t>
            </a:r>
            <a:endParaRPr lang="en-SG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5BA06A9-52F9-48EC-9989-0EB9401FD3B5}"/>
              </a:ext>
            </a:extLst>
          </p:cNvPr>
          <p:cNvGrpSpPr/>
          <p:nvPr/>
        </p:nvGrpSpPr>
        <p:grpSpPr>
          <a:xfrm>
            <a:off x="5662717" y="5530068"/>
            <a:ext cx="2051311" cy="820126"/>
            <a:chOff x="1804366" y="5322948"/>
            <a:chExt cx="2051311" cy="820126"/>
          </a:xfrm>
        </p:grpSpPr>
        <p:grpSp>
          <p:nvGrpSpPr>
            <p:cNvPr id="74" name="Group 92">
              <a:extLst>
                <a:ext uri="{FF2B5EF4-FFF2-40B4-BE49-F238E27FC236}">
                  <a16:creationId xmlns:a16="http://schemas.microsoft.com/office/drawing/2014/main" id="{5F186BB3-EB5F-484A-80B5-5AC3D65E98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12975" y="5499756"/>
              <a:ext cx="692150" cy="630267"/>
              <a:chOff x="1207276" y="4324108"/>
              <a:chExt cx="691922" cy="629828"/>
            </a:xfrm>
          </p:grpSpPr>
          <p:sp>
            <p:nvSpPr>
              <p:cNvPr id="79" name="TextBox 64">
                <a:extLst>
                  <a:ext uri="{FF2B5EF4-FFF2-40B4-BE49-F238E27FC236}">
                    <a16:creationId xmlns:a16="http://schemas.microsoft.com/office/drawing/2014/main" id="{3709799A-C1F0-4551-9B9A-197B4A68E7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7276" y="432410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arr</a:t>
                </a:r>
                <a:endParaRPr lang="en-SG" sz="1400"/>
              </a:p>
            </p:txBody>
          </p:sp>
          <p:sp>
            <p:nvSpPr>
              <p:cNvPr id="80" name="Rectangle 6">
                <a:extLst>
                  <a:ext uri="{FF2B5EF4-FFF2-40B4-BE49-F238E27FC236}">
                    <a16:creationId xmlns:a16="http://schemas.microsoft.com/office/drawing/2014/main" id="{63B23D15-9F80-4E73-A0E9-99E9EFB872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1213" y="4610590"/>
                <a:ext cx="537985" cy="342661"/>
              </a:xfrm>
              <a:prstGeom prst="rect">
                <a:avLst/>
              </a:prstGeom>
              <a:solidFill>
                <a:srgbClr val="9F9FFF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en-SG"/>
              </a:p>
            </p:txBody>
          </p:sp>
        </p:grpSp>
        <p:cxnSp>
          <p:nvCxnSpPr>
            <p:cNvPr id="75" name="Straight Arrow Connector 42">
              <a:extLst>
                <a:ext uri="{FF2B5EF4-FFF2-40B4-BE49-F238E27FC236}">
                  <a16:creationId xmlns:a16="http://schemas.microsoft.com/office/drawing/2014/main" id="{92347946-E858-497E-9DE0-ED519FA91A8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1804366" y="5322948"/>
              <a:ext cx="642655" cy="624394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76" name="Group 67">
              <a:extLst>
                <a:ext uri="{FF2B5EF4-FFF2-40B4-BE49-F238E27FC236}">
                  <a16:creationId xmlns:a16="http://schemas.microsoft.com/office/drawing/2014/main" id="{BF8AEF13-DBD1-4DB4-8B52-2D2EDA94C9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0074" y="5509817"/>
              <a:ext cx="715603" cy="633257"/>
              <a:chOff x="3307723" y="5929199"/>
              <a:chExt cx="715364" cy="631479"/>
            </a:xfrm>
          </p:grpSpPr>
          <p:sp>
            <p:nvSpPr>
              <p:cNvPr id="77" name="TextBox 44">
                <a:extLst>
                  <a:ext uri="{FF2B5EF4-FFF2-40B4-BE49-F238E27FC236}">
                    <a16:creationId xmlns:a16="http://schemas.microsoft.com/office/drawing/2014/main" id="{60B56E28-F2B9-48FC-B6F3-A497526172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07723" y="5929199"/>
                <a:ext cx="66970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size</a:t>
                </a:r>
                <a:endParaRPr lang="en-SG" sz="1400"/>
              </a:p>
            </p:txBody>
          </p:sp>
          <p:sp>
            <p:nvSpPr>
              <p:cNvPr id="78" name="TextBox 54">
                <a:extLst>
                  <a:ext uri="{FF2B5EF4-FFF2-40B4-BE49-F238E27FC236}">
                    <a16:creationId xmlns:a16="http://schemas.microsoft.com/office/drawing/2014/main" id="{5B030792-1E66-4D67-B8C0-7B4C135EA9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20811" y="6191346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6</a:t>
                </a:r>
                <a:endParaRPr lang="en-SG"/>
              </a:p>
            </p:txBody>
          </p:sp>
        </p:grpSp>
      </p:grpSp>
      <p:cxnSp>
        <p:nvCxnSpPr>
          <p:cNvPr id="81" name="Straight Connector 70">
            <a:extLst>
              <a:ext uri="{FF2B5EF4-FFF2-40B4-BE49-F238E27FC236}">
                <a16:creationId xmlns:a16="http://schemas.microsoft.com/office/drawing/2014/main" id="{538F130C-DB75-45B2-A826-404607BB74A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56244" y="5691359"/>
            <a:ext cx="4433416" cy="0"/>
          </a:xfrm>
          <a:prstGeom prst="line">
            <a:avLst/>
          </a:prstGeom>
          <a:noFill/>
          <a:ln w="19050" cap="sq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5996258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</a:rPr>
              <a:t>2.4 Array Parameters in Functions (2/3)</a:t>
            </a:r>
            <a:endParaRPr lang="en-US" sz="360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/>
          </a:p>
        </p:txBody>
      </p:sp>
      <p:sp>
        <p:nvSpPr>
          <p:cNvPr id="37" name="HighlightTextShape201406241503265130">
            <a:extLst>
              <a:ext uri="{FF2B5EF4-FFF2-40B4-BE49-F238E27FC236}">
                <a16:creationId xmlns:a16="http://schemas.microsoft.com/office/drawing/2014/main" id="{887C0049-9DAA-44D5-B82A-C5F7A9850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20" y="1219200"/>
            <a:ext cx="8127386" cy="1506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>
                <a:solidFill>
                  <a:srgbClr val="0000FF"/>
                </a:solidFill>
              </a:rPr>
              <a:t>Function prototype:</a:t>
            </a:r>
          </a:p>
          <a:p>
            <a:pPr marL="800100" lvl="1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As mentioned before, name of parameters in a function prototype are optional and ignored by the compiler. Hence, both of the following are acceptable and equivalent: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09D9612-7878-4B6D-90CF-92B904352CF3}"/>
              </a:ext>
            </a:extLst>
          </p:cNvPr>
          <p:cNvSpPr txBox="1"/>
          <p:nvPr/>
        </p:nvSpPr>
        <p:spPr>
          <a:xfrm>
            <a:off x="1457326" y="2585356"/>
            <a:ext cx="5646859" cy="40005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sumArray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[]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0F617A5-6C7C-4C71-9C35-AEC6E4AFEEBF}"/>
              </a:ext>
            </a:extLst>
          </p:cNvPr>
          <p:cNvSpPr txBox="1"/>
          <p:nvPr/>
        </p:nvSpPr>
        <p:spPr>
          <a:xfrm>
            <a:off x="1454150" y="3098119"/>
            <a:ext cx="5650035" cy="40005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sumArray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[]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size);</a:t>
            </a:r>
          </a:p>
        </p:txBody>
      </p:sp>
      <p:sp>
        <p:nvSpPr>
          <p:cNvPr id="40" name="HighlightTextShape201406241503265130">
            <a:extLst>
              <a:ext uri="{FF2B5EF4-FFF2-40B4-BE49-F238E27FC236}">
                <a16:creationId xmlns:a16="http://schemas.microsoft.com/office/drawing/2014/main" id="{661F96AD-FE24-4D07-BD0D-D151938C6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20" y="3515754"/>
            <a:ext cx="8127386" cy="1506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>
                <a:solidFill>
                  <a:srgbClr val="0000FF"/>
                </a:solidFill>
              </a:rPr>
              <a:t>Function header in function definition:</a:t>
            </a:r>
          </a:p>
          <a:p>
            <a:pPr marL="800100" lvl="1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000" u="sng"/>
              <a:t>No need</a:t>
            </a:r>
            <a:r>
              <a:rPr lang="en-GB" sz="2000"/>
              <a:t> to put array size inside [ ]; even if array size is present, compiler just ignores it</a:t>
            </a:r>
            <a:r>
              <a:rPr lang="en-US" sz="2000"/>
              <a:t>.</a:t>
            </a:r>
          </a:p>
          <a:p>
            <a:pPr marL="800100" lvl="1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Instead, provide the array size through another parameter.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67FD452-3795-413A-8995-764A43AEE0B5}"/>
              </a:ext>
            </a:extLst>
          </p:cNvPr>
          <p:cNvSpPr txBox="1"/>
          <p:nvPr/>
        </p:nvSpPr>
        <p:spPr>
          <a:xfrm>
            <a:off x="1506538" y="4898797"/>
            <a:ext cx="6684962" cy="40005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sumArray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[], </a:t>
            </a:r>
            <a:r>
              <a:rPr lang="en-US" sz="2000" b="1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size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 ... }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2E3CA7F-E7E6-4A95-B0AB-BC007C246474}"/>
              </a:ext>
            </a:extLst>
          </p:cNvPr>
          <p:cNvSpPr txBox="1"/>
          <p:nvPr/>
        </p:nvSpPr>
        <p:spPr>
          <a:xfrm>
            <a:off x="1506538" y="5436959"/>
            <a:ext cx="6684962" cy="40005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sumArray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[8]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size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 ... }</a:t>
            </a:r>
          </a:p>
        </p:txBody>
      </p:sp>
      <p:sp>
        <p:nvSpPr>
          <p:cNvPr id="43" name="Oval 12">
            <a:extLst>
              <a:ext uri="{FF2B5EF4-FFF2-40B4-BE49-F238E27FC236}">
                <a16:creationId xmlns:a16="http://schemas.microsoft.com/office/drawing/2014/main" id="{1CE451E1-501B-44E4-8D60-7C7A9A414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8375" y="5408384"/>
            <a:ext cx="206375" cy="411163"/>
          </a:xfrm>
          <a:prstGeom prst="ellipse">
            <a:avLst/>
          </a:prstGeom>
          <a:noFill/>
          <a:ln w="19050" cap="sq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44" name="Group 22">
            <a:extLst>
              <a:ext uri="{FF2B5EF4-FFF2-40B4-BE49-F238E27FC236}">
                <a16:creationId xmlns:a16="http://schemas.microsoft.com/office/drawing/2014/main" id="{65092559-D4E5-49BD-8549-F8B62AFA6230}"/>
              </a:ext>
            </a:extLst>
          </p:cNvPr>
          <p:cNvGrpSpPr>
            <a:grpSpLocks/>
          </p:cNvGrpSpPr>
          <p:nvPr/>
        </p:nvGrpSpPr>
        <p:grpSpPr bwMode="auto">
          <a:xfrm>
            <a:off x="2125663" y="5759222"/>
            <a:ext cx="2678112" cy="520700"/>
            <a:chOff x="2125014" y="5825116"/>
            <a:chExt cx="2678805" cy="520013"/>
          </a:xfrm>
        </p:grpSpPr>
        <p:cxnSp>
          <p:nvCxnSpPr>
            <p:cNvPr id="45" name="Straight Arrow Connector 14">
              <a:extLst>
                <a:ext uri="{FF2B5EF4-FFF2-40B4-BE49-F238E27FC236}">
                  <a16:creationId xmlns:a16="http://schemas.microsoft.com/office/drawing/2014/main" id="{3366B327-3985-4297-919C-4077CA326FB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443212" y="5825116"/>
              <a:ext cx="318036" cy="189319"/>
            </a:xfrm>
            <a:prstGeom prst="straightConnector1">
              <a:avLst/>
            </a:prstGeom>
            <a:noFill/>
            <a:ln w="19050" cap="sq" algn="ctr">
              <a:solidFill>
                <a:srgbClr val="00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" name="TextBox 15">
              <a:extLst>
                <a:ext uri="{FF2B5EF4-FFF2-40B4-BE49-F238E27FC236}">
                  <a16:creationId xmlns:a16="http://schemas.microsoft.com/office/drawing/2014/main" id="{37E2C0D4-DFD5-46CA-B981-BC47E60FE4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5014" y="5975797"/>
              <a:ext cx="2678805" cy="36933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66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i="1">
                  <a:solidFill>
                    <a:srgbClr val="008000"/>
                  </a:solidFill>
                </a:rPr>
                <a:t>Ignored by compiler</a:t>
              </a:r>
              <a:endParaRPr lang="en-SG" i="1">
                <a:solidFill>
                  <a:srgbClr val="008000"/>
                </a:solidFill>
              </a:endParaRPr>
            </a:p>
          </p:txBody>
        </p:sp>
      </p:grpSp>
      <p:grpSp>
        <p:nvGrpSpPr>
          <p:cNvPr id="47" name="Group 21">
            <a:extLst>
              <a:ext uri="{FF2B5EF4-FFF2-40B4-BE49-F238E27FC236}">
                <a16:creationId xmlns:a16="http://schemas.microsoft.com/office/drawing/2014/main" id="{8F372840-A7DD-4115-9AF6-9EB19C928A20}"/>
              </a:ext>
            </a:extLst>
          </p:cNvPr>
          <p:cNvGrpSpPr>
            <a:grpSpLocks/>
          </p:cNvGrpSpPr>
          <p:nvPr/>
        </p:nvGrpSpPr>
        <p:grpSpPr bwMode="auto">
          <a:xfrm>
            <a:off x="5138738" y="5744934"/>
            <a:ext cx="2936875" cy="796925"/>
            <a:chOff x="5138670" y="5810089"/>
            <a:chExt cx="2936383" cy="797014"/>
          </a:xfrm>
        </p:grpSpPr>
        <p:cxnSp>
          <p:nvCxnSpPr>
            <p:cNvPr id="48" name="Straight Arrow Connector 16">
              <a:extLst>
                <a:ext uri="{FF2B5EF4-FFF2-40B4-BE49-F238E27FC236}">
                  <a16:creationId xmlns:a16="http://schemas.microsoft.com/office/drawing/2014/main" id="{E142502B-088F-4290-8AD5-8B89BF26C4F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6278808" y="5810089"/>
              <a:ext cx="276538" cy="165708"/>
            </a:xfrm>
            <a:prstGeom prst="straightConnector1">
              <a:avLst/>
            </a:prstGeom>
            <a:noFill/>
            <a:ln w="19050" cap="sq" algn="ctr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" name="TextBox 18">
              <a:extLst>
                <a:ext uri="{FF2B5EF4-FFF2-40B4-BE49-F238E27FC236}">
                  <a16:creationId xmlns:a16="http://schemas.microsoft.com/office/drawing/2014/main" id="{A36122C0-3CF3-413A-A05C-751B0F2001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8670" y="5960772"/>
              <a:ext cx="2936383" cy="646331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solidFill>
                    <a:srgbClr val="0000FF"/>
                  </a:solidFill>
                </a:rPr>
                <a:t>Actual number of elements you want to process</a:t>
              </a:r>
              <a:endParaRPr lang="en-SG" i="1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79179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/>
      <p:bldP spid="41" grpId="0" animBg="1"/>
      <p:bldP spid="42" grpId="0" animBg="1"/>
      <p:bldP spid="4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</a:rPr>
              <a:t>2.4 Array Parameters in Functions (3/3)</a:t>
            </a:r>
            <a:endParaRPr lang="en-US" sz="360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/>
          </a:p>
        </p:txBody>
      </p:sp>
      <p:sp>
        <p:nvSpPr>
          <p:cNvPr id="20" name="HighlightTextShape201406241503265130">
            <a:extLst>
              <a:ext uri="{FF2B5EF4-FFF2-40B4-BE49-F238E27FC236}">
                <a16:creationId xmlns:a16="http://schemas.microsoft.com/office/drawing/2014/main" id="{F8BE04B1-BB10-4F23-8D57-B5604F232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20" y="1219202"/>
            <a:ext cx="8127386" cy="125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/>
              <a:t>Since an array name is a pointer, the </a:t>
            </a:r>
            <a:r>
              <a:rPr lang="en-GB" sz="2400" kern="0"/>
              <a:t>following shows the alternative syntax for array parameter in function prototype and function header in the function definition</a:t>
            </a:r>
            <a:endParaRPr lang="en-US" sz="24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355897-0D9A-4DA3-8C5B-F600E66578DA}"/>
              </a:ext>
            </a:extLst>
          </p:cNvPr>
          <p:cNvSpPr txBox="1"/>
          <p:nvPr/>
        </p:nvSpPr>
        <p:spPr>
          <a:xfrm>
            <a:off x="1412875" y="2468761"/>
            <a:ext cx="6757988" cy="40005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sumArray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fn prototype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CC9CFC-17AF-45AA-8243-F28879553F85}"/>
              </a:ext>
            </a:extLst>
          </p:cNvPr>
          <p:cNvSpPr txBox="1"/>
          <p:nvPr/>
        </p:nvSpPr>
        <p:spPr>
          <a:xfrm>
            <a:off x="1412875" y="3006924"/>
            <a:ext cx="6761163" cy="132343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function definition</a:t>
            </a:r>
          </a:p>
          <a:p>
            <a:pPr>
              <a:defRPr/>
            </a:pP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sumArray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000" b="1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size) { </a:t>
            </a:r>
          </a:p>
          <a:p>
            <a:pPr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... </a:t>
            </a:r>
          </a:p>
          <a:p>
            <a:pPr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4" name="HighlightTextShape201406241503265130">
            <a:extLst>
              <a:ext uri="{FF2B5EF4-FFF2-40B4-BE49-F238E27FC236}">
                <a16:creationId xmlns:a16="http://schemas.microsoft.com/office/drawing/2014/main" id="{D057E2CC-6815-410B-A0E9-58EC1B37C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20" y="4333909"/>
            <a:ext cx="8127386" cy="615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/>
              <a:t>Compare this with the </a:t>
            </a:r>
            <a:r>
              <a:rPr lang="en-GB" sz="2400">
                <a:solidFill>
                  <a:srgbClr val="C00000"/>
                </a:solidFill>
              </a:rPr>
              <a:t>[ ] </a:t>
            </a:r>
            <a:r>
              <a:rPr lang="en-GB" sz="2400"/>
              <a:t>notation</a:t>
            </a:r>
            <a:endParaRPr lang="en-US" sz="20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53FDF4-7829-4362-AD67-1FE4933E2CB3}"/>
              </a:ext>
            </a:extLst>
          </p:cNvPr>
          <p:cNvSpPr txBox="1"/>
          <p:nvPr/>
        </p:nvSpPr>
        <p:spPr>
          <a:xfrm>
            <a:off x="1416050" y="4854031"/>
            <a:ext cx="6654800" cy="40005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sumArray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[]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fn prototype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AB0712-FCD8-48C1-B8C9-FC18C2CAE17D}"/>
              </a:ext>
            </a:extLst>
          </p:cNvPr>
          <p:cNvSpPr txBox="1"/>
          <p:nvPr/>
        </p:nvSpPr>
        <p:spPr>
          <a:xfrm>
            <a:off x="1416050" y="5446169"/>
            <a:ext cx="6684963" cy="132343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function definition</a:t>
            </a:r>
          </a:p>
          <a:p>
            <a:pPr>
              <a:defRPr/>
            </a:pP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sumArray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[]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size) { </a:t>
            </a:r>
          </a:p>
          <a:p>
            <a:pPr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... </a:t>
            </a:r>
          </a:p>
          <a:p>
            <a:pPr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17051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/>
      <p:bldP spid="25" grpId="0" animBg="1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</a:rPr>
              <a:t>2.5 Modifying Array in a Function (1/2)</a:t>
            </a:r>
            <a:endParaRPr lang="en-US" sz="360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/>
          </a:p>
        </p:txBody>
      </p:sp>
      <p:sp>
        <p:nvSpPr>
          <p:cNvPr id="8" name="[Rectangle 3]">
            <a:extLst>
              <a:ext uri="{FF2B5EF4-FFF2-40B4-BE49-F238E27FC236}">
                <a16:creationId xmlns:a16="http://schemas.microsoft.com/office/drawing/2014/main" id="{AB62BFBE-9CF5-4121-8FBF-9B95AE247C9E}"/>
              </a:ext>
            </a:extLst>
          </p:cNvPr>
          <p:cNvSpPr txBox="1">
            <a:spLocks noChangeArrowheads="1"/>
          </p:cNvSpPr>
          <p:nvPr/>
        </p:nvSpPr>
        <p:spPr>
          <a:xfrm>
            <a:off x="471488" y="1381759"/>
            <a:ext cx="7948612" cy="3688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/>
              <a:t>We have learned that for a function to modify a variable (</a:t>
            </a:r>
            <a:r>
              <a:rPr lang="en-GB" err="1"/>
              <a:t>eg</a:t>
            </a:r>
            <a:r>
              <a:rPr lang="en-GB"/>
              <a:t>: </a:t>
            </a:r>
            <a:r>
              <a:rPr lang="en-GB">
                <a:solidFill>
                  <a:srgbClr val="C00000"/>
                </a:solidFill>
              </a:rPr>
              <a:t>v</a:t>
            </a:r>
            <a:r>
              <a:rPr lang="en-GB"/>
              <a:t>) outside it, the caller has to passed the address of the variable (</a:t>
            </a:r>
            <a:r>
              <a:rPr lang="en-GB" err="1"/>
              <a:t>eg</a:t>
            </a:r>
            <a:r>
              <a:rPr lang="en-GB"/>
              <a:t>: </a:t>
            </a:r>
            <a:r>
              <a:rPr lang="en-GB">
                <a:solidFill>
                  <a:srgbClr val="C00000"/>
                </a:solidFill>
              </a:rPr>
              <a:t>&amp;v</a:t>
            </a:r>
            <a:r>
              <a:rPr lang="en-GB"/>
              <a:t>) into the function.</a:t>
            </a:r>
          </a:p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/>
              <a:t>What about an array? Since an array name is a pointer (address of its first element), there is no need to pass its address to the function.</a:t>
            </a:r>
          </a:p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/>
              <a:t>This also means that whether intended or not, a function can modify the content of the array it received.</a:t>
            </a:r>
          </a:p>
        </p:txBody>
      </p:sp>
    </p:spTree>
    <p:extLst>
      <p:ext uri="{BB962C8B-B14F-4D97-AF65-F5344CB8AC3E}">
        <p14:creationId xmlns:p14="http://schemas.microsoft.com/office/powerpoint/2010/main" val="280278927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</a:rPr>
              <a:t>2.5 Modifying Array in a Function (2/2)</a:t>
            </a:r>
            <a:endParaRPr lang="en-US" sz="360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25BB595-7FCC-4E31-8AA9-F797764BE6EB}"/>
              </a:ext>
            </a:extLst>
          </p:cNvPr>
          <p:cNvGrpSpPr/>
          <p:nvPr/>
        </p:nvGrpSpPr>
        <p:grpSpPr>
          <a:xfrm>
            <a:off x="203606" y="1185600"/>
            <a:ext cx="5196076" cy="2909824"/>
            <a:chOff x="184729" y="1622680"/>
            <a:chExt cx="3018226" cy="2909824"/>
          </a:xfrm>
        </p:grpSpPr>
        <p:sp>
          <p:nvSpPr>
            <p:cNvPr id="8" name="[TextBox 1]">
              <a:extLst>
                <a:ext uri="{FF2B5EF4-FFF2-40B4-BE49-F238E27FC236}">
                  <a16:creationId xmlns:a16="http://schemas.microsoft.com/office/drawing/2014/main" id="{FFE01B34-129A-4204-AC39-20B6D8C42242}"/>
                </a:ext>
              </a:extLst>
            </p:cNvPr>
            <p:cNvSpPr txBox="1"/>
            <p:nvPr/>
          </p:nvSpPr>
          <p:spPr>
            <a:xfrm>
              <a:off x="184729" y="1731737"/>
              <a:ext cx="2960934" cy="2800767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#include 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SG" sz="1600" b="1" dirty="0" err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stdio.h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endParaRPr lang="en-SG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SG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modifyArray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float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[], </a:t>
              </a:r>
              <a:r>
                <a:rPr lang="en-SG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r>
                <a:rPr lang="en-SG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printArray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float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[], </a:t>
              </a:r>
              <a:r>
                <a:rPr lang="en-SG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endParaRPr lang="en-SG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main(</a:t>
              </a:r>
              <a:r>
                <a:rPr lang="en-SG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float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num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[4] = {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3.1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5.9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-2.1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8.8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SG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modifyArray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num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SG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printArray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num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return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9" name="[TextBox 15]">
              <a:extLst>
                <a:ext uri="{FF2B5EF4-FFF2-40B4-BE49-F238E27FC236}">
                  <a16:creationId xmlns:a16="http://schemas.microsoft.com/office/drawing/2014/main" id="{8A1DCE80-019F-4143-98BB-50085A17A357}"/>
                </a:ext>
              </a:extLst>
            </p:cNvPr>
            <p:cNvSpPr txBox="1"/>
            <p:nvPr/>
          </p:nvSpPr>
          <p:spPr>
            <a:xfrm>
              <a:off x="2241409" y="1622680"/>
              <a:ext cx="961546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err="1"/>
                <a:t>ArrayModify.c</a:t>
              </a:r>
              <a:endParaRPr lang="en-SG"/>
            </a:p>
          </p:txBody>
        </p:sp>
      </p:grpSp>
      <p:sp>
        <p:nvSpPr>
          <p:cNvPr id="12" name="[TextBox 1]">
            <a:extLst>
              <a:ext uri="{FF2B5EF4-FFF2-40B4-BE49-F238E27FC236}">
                <a16:creationId xmlns:a16="http://schemas.microsoft.com/office/drawing/2014/main" id="{2566A791-2C22-43C8-8259-331711BB9103}"/>
              </a:ext>
            </a:extLst>
          </p:cNvPr>
          <p:cNvSpPr txBox="1"/>
          <p:nvPr/>
        </p:nvSpPr>
        <p:spPr>
          <a:xfrm>
            <a:off x="295810" y="4044820"/>
            <a:ext cx="5371365" cy="184665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71463" algn="l"/>
                <a:tab pos="542925" algn="l"/>
                <a:tab pos="803275" algn="l"/>
                <a:tab pos="1074738" algn="l"/>
              </a:tabLst>
            </a:pPr>
            <a:r>
              <a:rPr lang="en-SG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modifyArray</a:t>
            </a: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SG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SG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SG" sz="1600" b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 size) {</a:t>
            </a:r>
          </a:p>
          <a:p>
            <a:pPr>
              <a:tabLst>
                <a:tab pos="271463" algn="l"/>
                <a:tab pos="542925" algn="l"/>
                <a:tab pos="803275" algn="l"/>
                <a:tab pos="1074738" algn="l"/>
              </a:tabLst>
            </a:pP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600" b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71463" algn="l"/>
                <a:tab pos="542925" algn="l"/>
                <a:tab pos="803275" algn="l"/>
                <a:tab pos="1074738" algn="l"/>
              </a:tabLst>
            </a:pPr>
            <a:endParaRPr lang="en-SG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71463" algn="l"/>
                <a:tab pos="542925" algn="l"/>
                <a:tab pos="803275" algn="l"/>
                <a:tab pos="1074738" algn="l"/>
              </a:tabLst>
            </a:pPr>
            <a:r>
              <a:rPr lang="nn-NO" sz="16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n-NO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n-NO" sz="1600" b="1">
                <a:latin typeface="Courier New" panose="02070309020205020404" pitchFamily="49" charset="0"/>
                <a:cs typeface="Courier New" panose="02070309020205020404" pitchFamily="49" charset="0"/>
              </a:rPr>
              <a:t> (i=</a:t>
            </a:r>
            <a:r>
              <a:rPr lang="nn-NO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nn-NO" sz="1600" b="1">
                <a:latin typeface="Courier New" panose="02070309020205020404" pitchFamily="49" charset="0"/>
                <a:cs typeface="Courier New" panose="02070309020205020404" pitchFamily="49" charset="0"/>
              </a:rPr>
              <a:t>; i&lt;size; i++) {</a:t>
            </a:r>
          </a:p>
          <a:p>
            <a:pPr>
              <a:tabLst>
                <a:tab pos="271463" algn="l"/>
                <a:tab pos="542925" algn="l"/>
                <a:tab pos="803275" algn="l"/>
                <a:tab pos="1074738" algn="l"/>
              </a:tabLst>
            </a:pP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] *= </a:t>
            </a:r>
            <a:r>
              <a:rPr lang="en-SG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71463" algn="l"/>
                <a:tab pos="542925" algn="l"/>
                <a:tab pos="803275" algn="l"/>
                <a:tab pos="1074738" algn="l"/>
              </a:tabLst>
            </a:pP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tabLst>
                <a:tab pos="271463" algn="l"/>
                <a:tab pos="542925" algn="l"/>
                <a:tab pos="803275" algn="l"/>
                <a:tab pos="1074738" algn="l"/>
              </a:tabLst>
            </a:pP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[TextBox 1]">
            <a:extLst>
              <a:ext uri="{FF2B5EF4-FFF2-40B4-BE49-F238E27FC236}">
                <a16:creationId xmlns:a16="http://schemas.microsoft.com/office/drawing/2014/main" id="{4C11A933-E160-49E7-AEBA-19B795FED42B}"/>
              </a:ext>
            </a:extLst>
          </p:cNvPr>
          <p:cNvSpPr txBox="1"/>
          <p:nvPr/>
        </p:nvSpPr>
        <p:spPr>
          <a:xfrm>
            <a:off x="3745093" y="4476219"/>
            <a:ext cx="5124083" cy="212365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71463" algn="l"/>
                <a:tab pos="542925" algn="l"/>
                <a:tab pos="803275" algn="l"/>
                <a:tab pos="1074738" algn="l"/>
              </a:tabLst>
            </a:pPr>
            <a:r>
              <a:rPr lang="en-SG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printArray</a:t>
            </a: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SG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SG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SG" sz="1600" b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 size) {</a:t>
            </a:r>
          </a:p>
          <a:p>
            <a:pPr>
              <a:tabLst>
                <a:tab pos="271463" algn="l"/>
                <a:tab pos="542925" algn="l"/>
                <a:tab pos="803275" algn="l"/>
                <a:tab pos="1074738" algn="l"/>
              </a:tabLst>
            </a:pP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600" b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71463" algn="l"/>
                <a:tab pos="542925" algn="l"/>
                <a:tab pos="803275" algn="l"/>
                <a:tab pos="1074738" algn="l"/>
              </a:tabLst>
            </a:pPr>
            <a:endParaRPr lang="en-SG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71463" algn="l"/>
                <a:tab pos="542925" algn="l"/>
                <a:tab pos="803275" algn="l"/>
                <a:tab pos="1074738" algn="l"/>
              </a:tabLst>
            </a:pPr>
            <a:r>
              <a:rPr lang="nn-NO" sz="16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n-NO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n-NO" sz="1600" b="1">
                <a:latin typeface="Courier New" panose="02070309020205020404" pitchFamily="49" charset="0"/>
                <a:cs typeface="Courier New" panose="02070309020205020404" pitchFamily="49" charset="0"/>
              </a:rPr>
              <a:t> (i=</a:t>
            </a:r>
            <a:r>
              <a:rPr lang="nn-NO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nn-NO" sz="1600" b="1">
                <a:latin typeface="Courier New" panose="02070309020205020404" pitchFamily="49" charset="0"/>
                <a:cs typeface="Courier New" panose="02070309020205020404" pitchFamily="49" charset="0"/>
              </a:rPr>
              <a:t>; i&lt;size; i++) {</a:t>
            </a:r>
          </a:p>
          <a:p>
            <a:pPr>
              <a:tabLst>
                <a:tab pos="271463" algn="l"/>
                <a:tab pos="542925" algn="l"/>
                <a:tab pos="803275" algn="l"/>
                <a:tab pos="1074738" algn="l"/>
              </a:tabLst>
            </a:pP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lang="en-SG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SG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%.2f</a:t>
            </a:r>
            <a:r>
              <a:rPr lang="en-SG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SG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>
              <a:tabLst>
                <a:tab pos="271463" algn="l"/>
                <a:tab pos="542925" algn="l"/>
                <a:tab pos="803275" algn="l"/>
                <a:tab pos="1074738" algn="l"/>
              </a:tabLst>
            </a:pP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 	}</a:t>
            </a:r>
          </a:p>
          <a:p>
            <a:pPr>
              <a:tabLst>
                <a:tab pos="271463" algn="l"/>
                <a:tab pos="542925" algn="l"/>
                <a:tab pos="803275" algn="l"/>
                <a:tab pos="1074738" algn="l"/>
              </a:tabLst>
            </a:pP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SG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SG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SG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en-SG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71463" algn="l"/>
                <a:tab pos="542925" algn="l"/>
                <a:tab pos="803275" algn="l"/>
                <a:tab pos="1074738" algn="l"/>
              </a:tabLst>
            </a:pP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07F4F5-A1FA-41CE-8830-002119C615D7}"/>
              </a:ext>
            </a:extLst>
          </p:cNvPr>
          <p:cNvSpPr txBox="1"/>
          <p:nvPr/>
        </p:nvSpPr>
        <p:spPr>
          <a:xfrm>
            <a:off x="5301050" y="3724047"/>
            <a:ext cx="3693366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SG" sz="2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6.20 11.80 -4.20 17.60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56BF13-C05D-4319-9886-84F9FF75E476}"/>
              </a:ext>
            </a:extLst>
          </p:cNvPr>
          <p:cNvSpPr/>
          <p:nvPr/>
        </p:nvSpPr>
        <p:spPr>
          <a:xfrm>
            <a:off x="5002587" y="1634269"/>
            <a:ext cx="3991829" cy="19721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1C65164-0D7D-48B9-9FB1-0DE1F955C529}"/>
              </a:ext>
            </a:extLst>
          </p:cNvPr>
          <p:cNvGrpSpPr/>
          <p:nvPr/>
        </p:nvGrpSpPr>
        <p:grpSpPr>
          <a:xfrm>
            <a:off x="5093473" y="1665558"/>
            <a:ext cx="3681727" cy="919514"/>
            <a:chOff x="4328657" y="2364942"/>
            <a:chExt cx="3681727" cy="919514"/>
          </a:xfrm>
        </p:grpSpPr>
        <p:grpSp>
          <p:nvGrpSpPr>
            <p:cNvPr id="20" name="Group 81">
              <a:extLst>
                <a:ext uri="{FF2B5EF4-FFF2-40B4-BE49-F238E27FC236}">
                  <a16:creationId xmlns:a16="http://schemas.microsoft.com/office/drawing/2014/main" id="{4D3D2637-C001-4549-9DE2-1686EED082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68485" y="2630132"/>
              <a:ext cx="2741899" cy="654324"/>
              <a:chOff x="2224810" y="4506374"/>
              <a:chExt cx="2741341" cy="654193"/>
            </a:xfrm>
          </p:grpSpPr>
          <p:sp>
            <p:nvSpPr>
              <p:cNvPr id="23" name="TextBox 15">
                <a:extLst>
                  <a:ext uri="{FF2B5EF4-FFF2-40B4-BE49-F238E27FC236}">
                    <a16:creationId xmlns:a16="http://schemas.microsoft.com/office/drawing/2014/main" id="{12584B07-60A2-4B28-8351-F41B1C8FCF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24810" y="4506374"/>
                <a:ext cx="750208" cy="3077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 err="1"/>
                  <a:t>num</a:t>
                </a:r>
                <a:r>
                  <a:rPr lang="en-US" sz="1400"/>
                  <a:t>[0]</a:t>
                </a:r>
                <a:endParaRPr lang="en-SG" sz="1400"/>
              </a:p>
            </p:txBody>
          </p:sp>
          <p:sp>
            <p:nvSpPr>
              <p:cNvPr id="24" name="TextBox 17">
                <a:extLst>
                  <a:ext uri="{FF2B5EF4-FFF2-40B4-BE49-F238E27FC236}">
                    <a16:creationId xmlns:a16="http://schemas.microsoft.com/office/drawing/2014/main" id="{00F1E3D1-625C-435A-9253-06EB0BD5EB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46231" y="4506376"/>
                <a:ext cx="764746" cy="3077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 err="1"/>
                  <a:t>num</a:t>
                </a:r>
                <a:r>
                  <a:rPr lang="en-US" sz="1400"/>
                  <a:t>[1]</a:t>
                </a:r>
                <a:endParaRPr lang="en-SG" sz="1400"/>
              </a:p>
            </p:txBody>
          </p:sp>
          <p:sp>
            <p:nvSpPr>
              <p:cNvPr id="25" name="TextBox 19">
                <a:extLst>
                  <a:ext uri="{FF2B5EF4-FFF2-40B4-BE49-F238E27FC236}">
                    <a16:creationId xmlns:a16="http://schemas.microsoft.com/office/drawing/2014/main" id="{CE8AB215-80EA-45A7-BB79-DEDC45C002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30980" y="4630579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endParaRPr lang="en-SG" sz="1400"/>
              </a:p>
            </p:txBody>
          </p:sp>
          <p:sp>
            <p:nvSpPr>
              <p:cNvPr id="26" name="TextBox 21">
                <a:extLst>
                  <a:ext uri="{FF2B5EF4-FFF2-40B4-BE49-F238E27FC236}">
                    <a16:creationId xmlns:a16="http://schemas.microsoft.com/office/drawing/2014/main" id="{0065FD16-784C-4CB2-B9CA-0F68D5FBF0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69750" y="4630579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endParaRPr lang="en-SG" sz="1400"/>
              </a:p>
            </p:txBody>
          </p:sp>
          <p:sp>
            <p:nvSpPr>
              <p:cNvPr id="27" name="TextBox 23">
                <a:extLst>
                  <a:ext uri="{FF2B5EF4-FFF2-40B4-BE49-F238E27FC236}">
                    <a16:creationId xmlns:a16="http://schemas.microsoft.com/office/drawing/2014/main" id="{17748D0D-581C-4010-BF4B-C86549F647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76751" y="4630579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endParaRPr lang="en-SG" sz="1400"/>
              </a:p>
            </p:txBody>
          </p:sp>
          <p:sp>
            <p:nvSpPr>
              <p:cNvPr id="29" name="TextBox 37">
                <a:extLst>
                  <a:ext uri="{FF2B5EF4-FFF2-40B4-BE49-F238E27FC236}">
                    <a16:creationId xmlns:a16="http://schemas.microsoft.com/office/drawing/2014/main" id="{B43B46AC-F4B7-40AB-9CD7-8A17CE8703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92475" y="4506375"/>
                <a:ext cx="764745" cy="3077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 err="1"/>
                  <a:t>num</a:t>
                </a:r>
                <a:r>
                  <a:rPr lang="en-US" sz="1400"/>
                  <a:t>[3]</a:t>
                </a:r>
                <a:endParaRPr lang="en-SG" sz="1400"/>
              </a:p>
            </p:txBody>
          </p:sp>
          <p:sp>
            <p:nvSpPr>
              <p:cNvPr id="30" name="TextBox 26">
                <a:extLst>
                  <a:ext uri="{FF2B5EF4-FFF2-40B4-BE49-F238E27FC236}">
                    <a16:creationId xmlns:a16="http://schemas.microsoft.com/office/drawing/2014/main" id="{827CD4E7-BC9B-49EF-BE9C-3A351E8BEE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6737" y="4791161"/>
                <a:ext cx="56433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3.1</a:t>
                </a:r>
                <a:endParaRPr lang="en-SG"/>
              </a:p>
            </p:txBody>
          </p:sp>
          <p:sp>
            <p:nvSpPr>
              <p:cNvPr id="31" name="TextBox 27">
                <a:extLst>
                  <a:ext uri="{FF2B5EF4-FFF2-40B4-BE49-F238E27FC236}">
                    <a16:creationId xmlns:a16="http://schemas.microsoft.com/office/drawing/2014/main" id="{7A4936DE-D6DB-4279-B338-E9F4BC5099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74907" y="4791235"/>
                <a:ext cx="56160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5.9</a:t>
                </a:r>
                <a:endParaRPr lang="en-SG"/>
              </a:p>
            </p:txBody>
          </p:sp>
          <p:sp>
            <p:nvSpPr>
              <p:cNvPr id="32" name="TextBox 28">
                <a:extLst>
                  <a:ext uri="{FF2B5EF4-FFF2-40B4-BE49-F238E27FC236}">
                    <a16:creationId xmlns:a16="http://schemas.microsoft.com/office/drawing/2014/main" id="{C1710877-C021-4BF9-BDCC-0E3F236EDE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47244" y="4791235"/>
                <a:ext cx="577319" cy="36925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-2.1</a:t>
                </a:r>
                <a:endParaRPr lang="en-SG"/>
              </a:p>
            </p:txBody>
          </p:sp>
          <p:sp>
            <p:nvSpPr>
              <p:cNvPr id="34" name="TextBox 30">
                <a:extLst>
                  <a:ext uri="{FF2B5EF4-FFF2-40B4-BE49-F238E27FC236}">
                    <a16:creationId xmlns:a16="http://schemas.microsoft.com/office/drawing/2014/main" id="{BB9EE64C-763F-4533-851E-4E0F1E1A39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1120" y="4791235"/>
                <a:ext cx="577319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8.8</a:t>
                </a:r>
                <a:endParaRPr lang="en-SG"/>
              </a:p>
            </p:txBody>
          </p:sp>
        </p:grpSp>
        <p:sp>
          <p:nvSpPr>
            <p:cNvPr id="22" name="TextBox 38">
              <a:extLst>
                <a:ext uri="{FF2B5EF4-FFF2-40B4-BE49-F238E27FC236}">
                  <a16:creationId xmlns:a16="http://schemas.microsoft.com/office/drawing/2014/main" id="{7A61081D-388C-4497-B454-D498F2BBEF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8657" y="2364942"/>
              <a:ext cx="1287463" cy="368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In main():</a:t>
              </a:r>
              <a:endParaRPr lang="en-SG"/>
            </a:p>
          </p:txBody>
        </p:sp>
      </p:grpSp>
      <p:sp>
        <p:nvSpPr>
          <p:cNvPr id="36" name="TextBox 39">
            <a:extLst>
              <a:ext uri="{FF2B5EF4-FFF2-40B4-BE49-F238E27FC236}">
                <a16:creationId xmlns:a16="http://schemas.microsoft.com/office/drawing/2014/main" id="{B531AB47-4ADF-4341-9703-213DBC9D2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184" y="2911353"/>
            <a:ext cx="20383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In </a:t>
            </a:r>
            <a:r>
              <a:rPr lang="en-US" err="1"/>
              <a:t>modifyArray</a:t>
            </a:r>
            <a:r>
              <a:rPr lang="en-US"/>
              <a:t>():</a:t>
            </a:r>
            <a:endParaRPr lang="en-SG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F3DB0F8-4928-486E-BE23-F0D4FB08603A}"/>
              </a:ext>
            </a:extLst>
          </p:cNvPr>
          <p:cNvGrpSpPr/>
          <p:nvPr/>
        </p:nvGrpSpPr>
        <p:grpSpPr>
          <a:xfrm>
            <a:off x="6633478" y="2699307"/>
            <a:ext cx="1844258" cy="820126"/>
            <a:chOff x="1804366" y="5322948"/>
            <a:chExt cx="1844258" cy="820126"/>
          </a:xfrm>
        </p:grpSpPr>
        <p:grpSp>
          <p:nvGrpSpPr>
            <p:cNvPr id="38" name="Group 92">
              <a:extLst>
                <a:ext uri="{FF2B5EF4-FFF2-40B4-BE49-F238E27FC236}">
                  <a16:creationId xmlns:a16="http://schemas.microsoft.com/office/drawing/2014/main" id="{915416CE-7FE4-44F0-A8D8-BE760E1B78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32320" y="5499759"/>
              <a:ext cx="570217" cy="629582"/>
              <a:chOff x="1126647" y="4324108"/>
              <a:chExt cx="570029" cy="629143"/>
            </a:xfrm>
          </p:grpSpPr>
          <p:sp>
            <p:nvSpPr>
              <p:cNvPr id="43" name="TextBox 64">
                <a:extLst>
                  <a:ext uri="{FF2B5EF4-FFF2-40B4-BE49-F238E27FC236}">
                    <a16:creationId xmlns:a16="http://schemas.microsoft.com/office/drawing/2014/main" id="{043A8137-F534-40DE-8253-690C679DF8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7276" y="432410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arr</a:t>
                </a:r>
                <a:endParaRPr lang="en-SG" sz="1400"/>
              </a:p>
            </p:txBody>
          </p:sp>
          <p:sp>
            <p:nvSpPr>
              <p:cNvPr id="44" name="Rectangle 6">
                <a:extLst>
                  <a:ext uri="{FF2B5EF4-FFF2-40B4-BE49-F238E27FC236}">
                    <a16:creationId xmlns:a16="http://schemas.microsoft.com/office/drawing/2014/main" id="{F79444D0-50E6-434A-A0EB-A0665D2A8C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6647" y="4610590"/>
                <a:ext cx="537985" cy="342661"/>
              </a:xfrm>
              <a:prstGeom prst="rect">
                <a:avLst/>
              </a:prstGeom>
              <a:solidFill>
                <a:srgbClr val="9F9FFF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en-SG"/>
              </a:p>
            </p:txBody>
          </p:sp>
        </p:grpSp>
        <p:cxnSp>
          <p:nvCxnSpPr>
            <p:cNvPr id="39" name="Straight Arrow Connector 42">
              <a:extLst>
                <a:ext uri="{FF2B5EF4-FFF2-40B4-BE49-F238E27FC236}">
                  <a16:creationId xmlns:a16="http://schemas.microsoft.com/office/drawing/2014/main" id="{DB079BB4-6CE9-4B04-99A9-24858FD72F4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1804366" y="5322948"/>
              <a:ext cx="642655" cy="624394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0" name="Group 67">
              <a:extLst>
                <a:ext uri="{FF2B5EF4-FFF2-40B4-BE49-F238E27FC236}">
                  <a16:creationId xmlns:a16="http://schemas.microsoft.com/office/drawing/2014/main" id="{668F4B72-FF53-47F7-9F70-83EA6F4312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8700" y="5509817"/>
              <a:ext cx="669924" cy="633257"/>
              <a:chOff x="3146407" y="5929199"/>
              <a:chExt cx="669701" cy="631479"/>
            </a:xfrm>
          </p:grpSpPr>
          <p:sp>
            <p:nvSpPr>
              <p:cNvPr id="41" name="TextBox 44">
                <a:extLst>
                  <a:ext uri="{FF2B5EF4-FFF2-40B4-BE49-F238E27FC236}">
                    <a16:creationId xmlns:a16="http://schemas.microsoft.com/office/drawing/2014/main" id="{824898E0-E3D2-4677-B357-6AFB79B85E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46407" y="5929199"/>
                <a:ext cx="66970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size</a:t>
                </a:r>
                <a:endParaRPr lang="en-SG" sz="1400"/>
              </a:p>
            </p:txBody>
          </p:sp>
          <p:sp>
            <p:nvSpPr>
              <p:cNvPr id="42" name="TextBox 54">
                <a:extLst>
                  <a:ext uri="{FF2B5EF4-FFF2-40B4-BE49-F238E27FC236}">
                    <a16:creationId xmlns:a16="http://schemas.microsoft.com/office/drawing/2014/main" id="{9FCB197F-4398-466D-93A0-8CC61A95D1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6670" y="6191346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4</a:t>
                </a:r>
                <a:endParaRPr lang="en-SG"/>
              </a:p>
            </p:txBody>
          </p:sp>
        </p:grpSp>
      </p:grpSp>
      <p:cxnSp>
        <p:nvCxnSpPr>
          <p:cNvPr id="45" name="Straight Connector 70">
            <a:extLst>
              <a:ext uri="{FF2B5EF4-FFF2-40B4-BE49-F238E27FC236}">
                <a16:creationId xmlns:a16="http://schemas.microsoft.com/office/drawing/2014/main" id="{AA1429B7-75CB-4A2D-8876-B30A90418CE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177344" y="2859141"/>
            <a:ext cx="3568176" cy="0"/>
          </a:xfrm>
          <a:prstGeom prst="line">
            <a:avLst/>
          </a:prstGeom>
          <a:noFill/>
          <a:ln w="19050" cap="sq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8D41156-CD83-4194-B44C-FC2180004BA2}"/>
              </a:ext>
            </a:extLst>
          </p:cNvPr>
          <p:cNvSpPr txBox="1"/>
          <p:nvPr/>
        </p:nvSpPr>
        <p:spPr>
          <a:xfrm>
            <a:off x="852616" y="5782962"/>
            <a:ext cx="2767914" cy="923330"/>
          </a:xfrm>
          <a:prstGeom prst="rect">
            <a:avLst/>
          </a:prstGeom>
          <a:solidFill>
            <a:srgbClr val="CCFF99"/>
          </a:solidFill>
          <a:ln>
            <a:solidFill>
              <a:schemeClr val="tx1">
                <a:lumMod val="90000"/>
                <a:lumOff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err="1"/>
              <a:t>modifyArray</a:t>
            </a:r>
            <a:r>
              <a:rPr lang="en-SG"/>
              <a:t>() modifies the array; </a:t>
            </a:r>
            <a:r>
              <a:rPr lang="en-SG" err="1"/>
              <a:t>printArray</a:t>
            </a:r>
            <a:r>
              <a:rPr lang="en-SG"/>
              <a:t>() does not.</a:t>
            </a:r>
          </a:p>
        </p:txBody>
      </p:sp>
    </p:spTree>
    <p:extLst>
      <p:ext uri="{BB962C8B-B14F-4D97-AF65-F5344CB8AC3E}">
        <p14:creationId xmlns:p14="http://schemas.microsoft.com/office/powerpoint/2010/main" val="19512901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227AB-2E92-E3C7-A0C6-7F165266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C5461-F81C-989D-24C1-6057AF019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6026" y="5607424"/>
            <a:ext cx="5244353" cy="830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Scan</a:t>
            </a:r>
            <a:r>
              <a:rPr lang="en-US" dirty="0"/>
              <a:t> and ask your questions here! (May be obscured in some slides)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1B67B-119F-B14C-7763-7E58EF0E8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66758-C98D-774B-2227-4D4386CBF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4002C-AFBE-DE9C-5529-47CCD3373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64FB51-AE44-1DD8-051F-ECF4BB553A8F}"/>
              </a:ext>
            </a:extLst>
          </p:cNvPr>
          <p:cNvSpPr txBox="1"/>
          <p:nvPr/>
        </p:nvSpPr>
        <p:spPr>
          <a:xfrm>
            <a:off x="578224" y="2918012"/>
            <a:ext cx="80377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Ask at </a:t>
            </a:r>
            <a:r>
              <a:rPr lang="en-US" sz="2400" dirty="0">
                <a:hlinkClick r:id="rId2"/>
              </a:rPr>
              <a:t>https://</a:t>
            </a:r>
            <a:r>
              <a:rPr lang="en-US" sz="2400" dirty="0" err="1">
                <a:hlinkClick r:id="rId2"/>
              </a:rPr>
              <a:t>app.sli.do</a:t>
            </a:r>
            <a:r>
              <a:rPr lang="en-US" sz="2400" dirty="0">
                <a:hlinkClick r:id="rId2"/>
              </a:rPr>
              <a:t>/event/bRPtUxgykAQjjF5XBpLedo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4011FF-7FFB-6F04-59EC-D8C1DA753FF9}"/>
              </a:ext>
            </a:extLst>
          </p:cNvPr>
          <p:cNvSpPr txBox="1"/>
          <p:nvPr/>
        </p:nvSpPr>
        <p:spPr>
          <a:xfrm>
            <a:off x="4133418" y="4025161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3ABB02-DEE7-0BB8-60DE-1B085766E91E}"/>
              </a:ext>
            </a:extLst>
          </p:cNvPr>
          <p:cNvCxnSpPr/>
          <p:nvPr/>
        </p:nvCxnSpPr>
        <p:spPr>
          <a:xfrm flipH="1">
            <a:off x="1317812" y="5876365"/>
            <a:ext cx="1768214" cy="0"/>
          </a:xfrm>
          <a:prstGeom prst="straightConnector1">
            <a:avLst/>
          </a:prstGeom>
          <a:ln w="47625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46040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990600"/>
          </a:xfrm>
        </p:spPr>
        <p:txBody>
          <a:bodyPr>
            <a:normAutofit fontScale="90000"/>
          </a:bodyPr>
          <a:lstStyle/>
          <a:p>
            <a:pPr marL="1976438" indent="-1976438" eaLnBrk="1" hangingPunct="1"/>
            <a:r>
              <a:rPr lang="en-GB" sz="3600">
                <a:solidFill>
                  <a:srgbClr val="0000FF"/>
                </a:solidFill>
              </a:rPr>
              <a:t>Lecture #5: Arrays, Strings and Structures (1/2)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5262880"/>
          </a:xfrm>
        </p:spPr>
        <p:txBody>
          <a:bodyPr>
            <a:normAutofit/>
          </a:bodyPr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/>
              <a:t>Collection of Data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/>
              <a:t>Arrays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/>
              <a:t>2.1	Array Declaration with Initializers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/>
              <a:t>2.2	Arrays and Pointers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/>
              <a:t>2.3	Array Assignment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/>
              <a:t>2.4	Array Parameters in Functions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/>
              <a:t>2.5	Modifying Array in a Function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3"/>
            </a:pPr>
            <a:r>
              <a:rPr lang="en-GB"/>
              <a:t>Strings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/>
              <a:t>3.1	Strings: Basic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/>
              <a:t>3.2	Strings: I/O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/>
              <a:t>3.3 	Example: Remove Vowels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/>
              <a:t>3.4	String Functions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/>
              <a:t>3.5	Importance of ‘\0’ in a String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990600"/>
          </a:xfrm>
        </p:spPr>
        <p:txBody>
          <a:bodyPr>
            <a:normAutofit fontScale="90000"/>
          </a:bodyPr>
          <a:lstStyle/>
          <a:p>
            <a:pPr marL="1976438" indent="-1976438" eaLnBrk="1" hangingPunct="1"/>
            <a:r>
              <a:rPr lang="en-GB" sz="3600">
                <a:solidFill>
                  <a:srgbClr val="0000FF"/>
                </a:solidFill>
              </a:rPr>
              <a:t>Lecture #5: Arrays, Strings and Structures (2/2)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5105400"/>
          </a:xfrm>
        </p:spPr>
        <p:txBody>
          <a:bodyPr>
            <a:normAutofit/>
          </a:bodyPr>
          <a:lstStyle/>
          <a:p>
            <a:pPr marL="514350" indent="-514350">
              <a:buClrTx/>
              <a:buSzPct val="100000"/>
              <a:buFont typeface="+mj-lt"/>
              <a:buAutoNum type="arabicPeriod" startAt="4"/>
            </a:pPr>
            <a:r>
              <a:rPr lang="en-GB"/>
              <a:t>Structures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/>
              <a:t>4.1	Structure Type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/>
              <a:t>4.2	Structure Variables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/>
              <a:t>4.3 	Initializing Structure Variables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/>
              <a:t>4.4	Accessing Members of a Structure Variable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/>
              <a:t>4.5	Example: Initializing and Accessing Members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/>
              <a:t>4.6	Reading a Structure Member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/>
              <a:t>4.7	Assigning Structures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/>
              <a:t>4.8	Returning Structure from Function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/>
              <a:t>4.9	Passing Structure to Function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/>
              <a:t>4.10	Array of Structures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/>
              <a:t>4.11	Passing Address of Structure to Functions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/>
              <a:t>4.12	The Arrow Operator (-&gt;)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</p:spTree>
    <p:extLst>
      <p:ext uri="{BB962C8B-B14F-4D97-AF65-F5344CB8AC3E}">
        <p14:creationId xmlns:p14="http://schemas.microsoft.com/office/powerpoint/2010/main" val="135178278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  <a:latin typeface="+mn-lt"/>
              </a:rPr>
              <a:t>1. Collection of Data</a:t>
            </a:r>
            <a:endParaRPr lang="en-US" sz="36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35D63D-03D4-4BB9-B3A5-A7D84FCB124B}"/>
              </a:ext>
            </a:extLst>
          </p:cNvPr>
          <p:cNvSpPr txBox="1"/>
          <p:nvPr/>
        </p:nvSpPr>
        <p:spPr>
          <a:xfrm>
            <a:off x="457199" y="1383957"/>
            <a:ext cx="8006081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SG" sz="2800"/>
              <a:t>Besides the basic data types (</a:t>
            </a:r>
            <a:r>
              <a:rPr lang="en-SG" sz="2800" err="1"/>
              <a:t>int</a:t>
            </a:r>
            <a:r>
              <a:rPr lang="en-SG" sz="2800"/>
              <a:t>, float, double, char, etc.), C also provides means to organise data for the purpose of more logical representation and ease of manipulation.</a:t>
            </a:r>
          </a:p>
          <a:p>
            <a:pPr marL="285750" indent="-285750">
              <a:spcBef>
                <a:spcPts val="120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SG" sz="2800"/>
              <a:t>We will cover the following in this lecture:</a:t>
            </a:r>
          </a:p>
          <a:p>
            <a:pPr marL="742950" lvl="1" indent="-285750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SG" sz="2400"/>
              <a:t>Arrays</a:t>
            </a:r>
          </a:p>
          <a:p>
            <a:pPr marL="742950" lvl="1" indent="-285750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SG" sz="2400"/>
              <a:t>Strings</a:t>
            </a:r>
          </a:p>
          <a:p>
            <a:pPr marL="742950" lvl="1" indent="-285750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SG" sz="2400"/>
              <a:t>Structures</a:t>
            </a:r>
          </a:p>
          <a:p>
            <a:pPr>
              <a:spcBef>
                <a:spcPts val="1200"/>
              </a:spcBef>
              <a:buClr>
                <a:schemeClr val="bg1">
                  <a:lumMod val="50000"/>
                </a:schemeClr>
              </a:buClr>
            </a:pPr>
            <a:endParaRPr lang="en-SG" sz="2800"/>
          </a:p>
        </p:txBody>
      </p:sp>
    </p:spTree>
    <p:extLst>
      <p:ext uri="{BB962C8B-B14F-4D97-AF65-F5344CB8AC3E}">
        <p14:creationId xmlns:p14="http://schemas.microsoft.com/office/powerpoint/2010/main" val="3190656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  <a:latin typeface="+mn-lt"/>
              </a:rPr>
              <a:t>2. Arrays (1/2)</a:t>
            </a:r>
            <a:endParaRPr lang="en-US" sz="36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6CFF6C-D2EE-4491-B1CD-E61B0A3A394E}"/>
              </a:ext>
            </a:extLst>
          </p:cNvPr>
          <p:cNvSpPr txBox="1"/>
          <p:nvPr/>
        </p:nvSpPr>
        <p:spPr>
          <a:xfrm>
            <a:off x="457199" y="1383957"/>
            <a:ext cx="800608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SG" sz="2400"/>
              <a:t>An array is a </a:t>
            </a:r>
            <a:r>
              <a:rPr lang="en-SG" sz="2400">
                <a:solidFill>
                  <a:srgbClr val="C00000"/>
                </a:solidFill>
              </a:rPr>
              <a:t>homogeneous</a:t>
            </a:r>
            <a:r>
              <a:rPr lang="en-SG" sz="2400"/>
              <a:t> collection of data 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SG" sz="2400"/>
              <a:t>The declaration of an array includes the </a:t>
            </a:r>
            <a:r>
              <a:rPr lang="en-SG" sz="2400">
                <a:solidFill>
                  <a:srgbClr val="C00000"/>
                </a:solidFill>
              </a:rPr>
              <a:t>element type</a:t>
            </a:r>
            <a:r>
              <a:rPr lang="en-SG" sz="2400"/>
              <a:t>, </a:t>
            </a:r>
            <a:r>
              <a:rPr lang="en-SG" sz="2400">
                <a:solidFill>
                  <a:srgbClr val="C00000"/>
                </a:solidFill>
              </a:rPr>
              <a:t>array name </a:t>
            </a:r>
            <a:r>
              <a:rPr lang="en-SG" sz="2400"/>
              <a:t>and </a:t>
            </a:r>
            <a:r>
              <a:rPr lang="en-SG" sz="2400">
                <a:solidFill>
                  <a:srgbClr val="C00000"/>
                </a:solidFill>
              </a:rPr>
              <a:t>size</a:t>
            </a:r>
            <a:r>
              <a:rPr lang="en-SG" sz="2400"/>
              <a:t> (maximum number of elements)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SG" sz="2400"/>
              <a:t>Array elements occupy contiguous memory locations and are accessed through </a:t>
            </a:r>
            <a:r>
              <a:rPr lang="en-SG" sz="2400">
                <a:solidFill>
                  <a:srgbClr val="C00000"/>
                </a:solidFill>
              </a:rPr>
              <a:t>indexing</a:t>
            </a:r>
            <a:r>
              <a:rPr lang="en-SG" sz="2400"/>
              <a:t> (from index 0 onwards)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5843C8-BC07-4CB1-9DF8-6B85BCA55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5173" y="4205248"/>
            <a:ext cx="23796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 b="1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4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30</a:t>
            </a:r>
            <a:r>
              <a:rPr lang="en-US" sz="24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];</a:t>
            </a:r>
            <a:endParaRPr lang="en-SG" sz="2400" b="1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43">
            <a:extLst>
              <a:ext uri="{FF2B5EF4-FFF2-40B4-BE49-F238E27FC236}">
                <a16:creationId xmlns:a16="http://schemas.microsoft.com/office/drawing/2014/main" id="{F9C62A85-5348-4409-A242-3FC0D9281FDD}"/>
              </a:ext>
            </a:extLst>
          </p:cNvPr>
          <p:cNvGrpSpPr>
            <a:grpSpLocks/>
          </p:cNvGrpSpPr>
          <p:nvPr/>
        </p:nvGrpSpPr>
        <p:grpSpPr bwMode="auto">
          <a:xfrm>
            <a:off x="3122511" y="4560429"/>
            <a:ext cx="1927225" cy="768769"/>
            <a:chOff x="3172857" y="3289476"/>
            <a:chExt cx="1927953" cy="77050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0FA9672-E4AA-48E2-9FAD-827B681C9886}"/>
                </a:ext>
              </a:extLst>
            </p:cNvPr>
            <p:cNvSpPr txBox="1"/>
            <p:nvPr/>
          </p:nvSpPr>
          <p:spPr>
            <a:xfrm>
              <a:off x="3172857" y="3690850"/>
              <a:ext cx="1927953" cy="369133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>
                  <a:solidFill>
                    <a:srgbClr val="000000"/>
                  </a:solidFill>
                </a:rPr>
                <a:t>Array name</a:t>
              </a:r>
              <a:endParaRPr lang="en-SG">
                <a:solidFill>
                  <a:srgbClr val="000000"/>
                </a:solidFill>
              </a:endParaRPr>
            </a:p>
          </p:txBody>
        </p:sp>
        <p:cxnSp>
          <p:nvCxnSpPr>
            <p:cNvPr id="29" name="Straight Arrow Connector 34">
              <a:extLst>
                <a:ext uri="{FF2B5EF4-FFF2-40B4-BE49-F238E27FC236}">
                  <a16:creationId xmlns:a16="http://schemas.microsoft.com/office/drawing/2014/main" id="{F910D8EB-EFE5-4D94-B6D2-D17D24B43FC6}"/>
                </a:ext>
              </a:extLst>
            </p:cNvPr>
            <p:cNvCxnSpPr>
              <a:cxnSpLocks noChangeShapeType="1"/>
              <a:stCxn id="28" idx="0"/>
            </p:cNvCxnSpPr>
            <p:nvPr/>
          </p:nvCxnSpPr>
          <p:spPr bwMode="auto">
            <a:xfrm flipH="1" flipV="1">
              <a:off x="4002131" y="3289476"/>
              <a:ext cx="134703" cy="401377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0" name="Group 44">
            <a:extLst>
              <a:ext uri="{FF2B5EF4-FFF2-40B4-BE49-F238E27FC236}">
                <a16:creationId xmlns:a16="http://schemas.microsoft.com/office/drawing/2014/main" id="{EF6AF369-80A3-4A55-94FE-633188E41F3D}"/>
              </a:ext>
            </a:extLst>
          </p:cNvPr>
          <p:cNvGrpSpPr>
            <a:grpSpLocks/>
          </p:cNvGrpSpPr>
          <p:nvPr/>
        </p:nvGrpSpPr>
        <p:grpSpPr bwMode="auto">
          <a:xfrm>
            <a:off x="861911" y="4545437"/>
            <a:ext cx="2280092" cy="661524"/>
            <a:chOff x="912564" y="3276040"/>
            <a:chExt cx="2281036" cy="66092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9AA7835-7D70-4176-BC72-AE3E96AA619D}"/>
                </a:ext>
              </a:extLst>
            </p:cNvPr>
            <p:cNvSpPr txBox="1"/>
            <p:nvPr/>
          </p:nvSpPr>
          <p:spPr>
            <a:xfrm>
              <a:off x="912564" y="3567411"/>
              <a:ext cx="1928023" cy="369551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>
                  <a:solidFill>
                    <a:srgbClr val="0000FF"/>
                  </a:solidFill>
                </a:rPr>
                <a:t>Element type</a:t>
              </a:r>
              <a:endParaRPr lang="en-SG">
                <a:solidFill>
                  <a:srgbClr val="0000FF"/>
                </a:solidFill>
              </a:endParaRPr>
            </a:p>
          </p:txBody>
        </p:sp>
        <p:cxnSp>
          <p:nvCxnSpPr>
            <p:cNvPr id="32" name="Straight Arrow Connector 37">
              <a:extLst>
                <a:ext uri="{FF2B5EF4-FFF2-40B4-BE49-F238E27FC236}">
                  <a16:creationId xmlns:a16="http://schemas.microsoft.com/office/drawing/2014/main" id="{609D333E-1E90-433F-BA20-4C73022FEC4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555913" y="3276040"/>
              <a:ext cx="637687" cy="282409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3" name="Group 42">
            <a:extLst>
              <a:ext uri="{FF2B5EF4-FFF2-40B4-BE49-F238E27FC236}">
                <a16:creationId xmlns:a16="http://schemas.microsoft.com/office/drawing/2014/main" id="{D5C49221-76A7-4C82-9156-BCFD82E53294}"/>
              </a:ext>
            </a:extLst>
          </p:cNvPr>
          <p:cNvGrpSpPr>
            <a:grpSpLocks/>
          </p:cNvGrpSpPr>
          <p:nvPr/>
        </p:nvGrpSpPr>
        <p:grpSpPr bwMode="auto">
          <a:xfrm>
            <a:off x="4497286" y="4627523"/>
            <a:ext cx="2863850" cy="501650"/>
            <a:chOff x="4548133" y="3358309"/>
            <a:chExt cx="2864383" cy="50153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0D7A792-9885-4D73-8667-479BCD29B262}"/>
                </a:ext>
              </a:extLst>
            </p:cNvPr>
            <p:cNvSpPr txBox="1"/>
            <p:nvPr/>
          </p:nvSpPr>
          <p:spPr>
            <a:xfrm>
              <a:off x="5484932" y="3490042"/>
              <a:ext cx="1927584" cy="369801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>
                  <a:solidFill>
                    <a:srgbClr val="008000"/>
                  </a:solidFill>
                </a:rPr>
                <a:t>Array size</a:t>
              </a:r>
              <a:endParaRPr lang="en-SG">
                <a:solidFill>
                  <a:srgbClr val="008000"/>
                </a:solidFill>
              </a:endParaRPr>
            </a:p>
          </p:txBody>
        </p:sp>
        <p:cxnSp>
          <p:nvCxnSpPr>
            <p:cNvPr id="35" name="Straight Arrow Connector 40">
              <a:extLst>
                <a:ext uri="{FF2B5EF4-FFF2-40B4-BE49-F238E27FC236}">
                  <a16:creationId xmlns:a16="http://schemas.microsoft.com/office/drawing/2014/main" id="{E6ED9A7A-660A-48EA-9ED8-D82163EC164B}"/>
                </a:ext>
              </a:extLst>
            </p:cNvPr>
            <p:cNvCxnSpPr>
              <a:cxnSpLocks noChangeShapeType="1"/>
              <a:stCxn id="34" idx="1"/>
            </p:cNvCxnSpPr>
            <p:nvPr/>
          </p:nvCxnSpPr>
          <p:spPr bwMode="auto">
            <a:xfrm rot="10800000">
              <a:off x="4548133" y="3358309"/>
              <a:ext cx="936431" cy="31686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7EA95D7-CDA1-47AD-869B-00A9EF4ADE15}"/>
              </a:ext>
            </a:extLst>
          </p:cNvPr>
          <p:cNvGrpSpPr/>
          <p:nvPr/>
        </p:nvGrpSpPr>
        <p:grpSpPr>
          <a:xfrm>
            <a:off x="1051067" y="5576943"/>
            <a:ext cx="6715282" cy="777343"/>
            <a:chOff x="1101969" y="4738972"/>
            <a:chExt cx="6715282" cy="77734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922B670-C89D-439A-BE56-981F722E540B}"/>
                </a:ext>
              </a:extLst>
            </p:cNvPr>
            <p:cNvGrpSpPr/>
            <p:nvPr/>
          </p:nvGrpSpPr>
          <p:grpSpPr>
            <a:xfrm>
              <a:off x="1101969" y="5140785"/>
              <a:ext cx="6543293" cy="375530"/>
              <a:chOff x="1101969" y="5140785"/>
              <a:chExt cx="6543293" cy="375530"/>
            </a:xfrm>
          </p:grpSpPr>
          <p:sp>
            <p:nvSpPr>
              <p:cNvPr id="45" name="Rectangle 16">
                <a:extLst>
                  <a:ext uri="{FF2B5EF4-FFF2-40B4-BE49-F238E27FC236}">
                    <a16:creationId xmlns:a16="http://schemas.microsoft.com/office/drawing/2014/main" id="{1C25E874-1FCB-4BD3-932C-E11EA56A8E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8868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/>
                  <a:t>21</a:t>
                </a:r>
              </a:p>
            </p:txBody>
          </p:sp>
          <p:sp>
            <p:nvSpPr>
              <p:cNvPr id="46" name="Rectangle 16">
                <a:extLst>
                  <a:ext uri="{FF2B5EF4-FFF2-40B4-BE49-F238E27FC236}">
                    <a16:creationId xmlns:a16="http://schemas.microsoft.com/office/drawing/2014/main" id="{A072CB75-6646-4EA8-8A48-93405A06E9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8188" y="5140785"/>
                <a:ext cx="537183" cy="3520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 algn="ctr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en-US" sz="2400" b="1"/>
                  <a:t>…</a:t>
                </a:r>
                <a:endParaRPr lang="en-SG" sz="2400" b="1"/>
              </a:p>
            </p:txBody>
          </p:sp>
          <p:sp>
            <p:nvSpPr>
              <p:cNvPr id="47" name="Rectangle 16">
                <a:extLst>
                  <a:ext uri="{FF2B5EF4-FFF2-40B4-BE49-F238E27FC236}">
                    <a16:creationId xmlns:a16="http://schemas.microsoft.com/office/drawing/2014/main" id="{9885D127-A024-43F2-A9D6-C0DC3E9949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9131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/>
                  <a:t>14</a:t>
                </a:r>
              </a:p>
            </p:txBody>
          </p:sp>
          <p:sp>
            <p:nvSpPr>
              <p:cNvPr id="48" name="Rectangle 16">
                <a:extLst>
                  <a:ext uri="{FF2B5EF4-FFF2-40B4-BE49-F238E27FC236}">
                    <a16:creationId xmlns:a16="http://schemas.microsoft.com/office/drawing/2014/main" id="{A900F116-AB76-4605-922E-25B0B1730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1969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/>
                  <a:t>10</a:t>
                </a:r>
              </a:p>
            </p:txBody>
          </p:sp>
          <p:sp>
            <p:nvSpPr>
              <p:cNvPr id="49" name="Rectangle 16">
                <a:extLst>
                  <a:ext uri="{FF2B5EF4-FFF2-40B4-BE49-F238E27FC236}">
                    <a16:creationId xmlns:a16="http://schemas.microsoft.com/office/drawing/2014/main" id="{FFB1A9AE-E81C-41DB-9052-4B8162E436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2457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/>
                  <a:t>20</a:t>
                </a:r>
              </a:p>
            </p:txBody>
          </p:sp>
          <p:sp>
            <p:nvSpPr>
              <p:cNvPr id="50" name="Rectangle 16">
                <a:extLst>
                  <a:ext uri="{FF2B5EF4-FFF2-40B4-BE49-F238E27FC236}">
                    <a16:creationId xmlns:a16="http://schemas.microsoft.com/office/drawing/2014/main" id="{2C6773B9-EB94-405E-9C9E-EEC3D6B934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4568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SG"/>
              </a:p>
            </p:txBody>
          </p:sp>
          <p:sp>
            <p:nvSpPr>
              <p:cNvPr id="51" name="Rectangle 16">
                <a:extLst>
                  <a:ext uri="{FF2B5EF4-FFF2-40B4-BE49-F238E27FC236}">
                    <a16:creationId xmlns:a16="http://schemas.microsoft.com/office/drawing/2014/main" id="{F8B05544-022B-4F6B-9AAC-753FF2D4DF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1466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/>
                  <a:t>42</a:t>
                </a:r>
              </a:p>
            </p:txBody>
          </p:sp>
          <p:sp>
            <p:nvSpPr>
              <p:cNvPr id="52" name="Rectangle 16">
                <a:extLst>
                  <a:ext uri="{FF2B5EF4-FFF2-40B4-BE49-F238E27FC236}">
                    <a16:creationId xmlns:a16="http://schemas.microsoft.com/office/drawing/2014/main" id="{8399F642-C2FA-4156-A2D9-F6C9F602AE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98364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/>
                  <a:t>7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24B219E-4EA3-47AE-812A-411620163B70}"/>
                </a:ext>
              </a:extLst>
            </p:cNvPr>
            <p:cNvGrpSpPr/>
            <p:nvPr/>
          </p:nvGrpSpPr>
          <p:grpSpPr>
            <a:xfrm>
              <a:off x="1101969" y="4738972"/>
              <a:ext cx="6715282" cy="400110"/>
              <a:chOff x="1101969" y="4738972"/>
              <a:chExt cx="6715282" cy="400110"/>
            </a:xfrm>
          </p:grpSpPr>
          <p:sp>
            <p:nvSpPr>
              <p:cNvPr id="39" name="TextBox 15">
                <a:extLst>
                  <a:ext uri="{FF2B5EF4-FFF2-40B4-BE49-F238E27FC236}">
                    <a16:creationId xmlns:a16="http://schemas.microsoft.com/office/drawing/2014/main" id="{AB1F6D9C-5748-40B8-B68E-195757FBAF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1969" y="4738972"/>
                <a:ext cx="84689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C[0]</a:t>
                </a:r>
                <a:endParaRPr lang="en-SG" sz="16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0" name="TextBox 23">
                <a:extLst>
                  <a:ext uri="{FF2B5EF4-FFF2-40B4-BE49-F238E27FC236}">
                    <a16:creationId xmlns:a16="http://schemas.microsoft.com/office/drawing/2014/main" id="{D460740A-8FA6-49EF-86A9-2320B7A6B7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8141" y="4738972"/>
                <a:ext cx="489373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/>
                  <a:t>…</a:t>
                </a:r>
                <a:endParaRPr lang="en-SG" sz="2000" b="1"/>
              </a:p>
            </p:txBody>
          </p:sp>
          <p:sp>
            <p:nvSpPr>
              <p:cNvPr id="41" name="TextBox 15">
                <a:extLst>
                  <a:ext uri="{FF2B5EF4-FFF2-40B4-BE49-F238E27FC236}">
                    <a16:creationId xmlns:a16="http://schemas.microsoft.com/office/drawing/2014/main" id="{10EB8C9D-4AC2-4F5D-8BA6-BBE8A7B870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48868" y="4738972"/>
                <a:ext cx="84689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C[1]</a:t>
                </a:r>
                <a:endParaRPr lang="en-SG" sz="16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2" name="TextBox 15">
                <a:extLst>
                  <a:ext uri="{FF2B5EF4-FFF2-40B4-BE49-F238E27FC236}">
                    <a16:creationId xmlns:a16="http://schemas.microsoft.com/office/drawing/2014/main" id="{D83E6492-7F3E-4520-AE73-3C94838160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92997" y="4738972"/>
                <a:ext cx="84689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C[2]</a:t>
                </a:r>
                <a:endParaRPr lang="en-SG" sz="16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3" name="TextBox 15">
                <a:extLst>
                  <a:ext uri="{FF2B5EF4-FFF2-40B4-BE49-F238E27FC236}">
                    <a16:creationId xmlns:a16="http://schemas.microsoft.com/office/drawing/2014/main" id="{6F33A87A-7260-4F58-ACA3-BF0C12248F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79477" y="4738972"/>
                <a:ext cx="101888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C[28]</a:t>
                </a:r>
                <a:endParaRPr lang="en-SG" sz="16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4" name="TextBox 15">
                <a:extLst>
                  <a:ext uri="{FF2B5EF4-FFF2-40B4-BE49-F238E27FC236}">
                    <a16:creationId xmlns:a16="http://schemas.microsoft.com/office/drawing/2014/main" id="{568BFBA2-1D04-466A-B905-A35AD6B07A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98364" y="4738972"/>
                <a:ext cx="101888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C[29]</a:t>
                </a:r>
                <a:endParaRPr lang="en-SG" sz="16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EDDA4C2-0A2A-41FF-83B6-E94B728E7108}"/>
              </a:ext>
            </a:extLst>
          </p:cNvPr>
          <p:cNvSpPr txBox="1"/>
          <p:nvPr/>
        </p:nvSpPr>
        <p:spPr>
          <a:xfrm>
            <a:off x="2396112" y="3711615"/>
            <a:ext cx="5989536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000"/>
              <a:t>Example: Declaring a 30-element integer array c.</a:t>
            </a:r>
          </a:p>
        </p:txBody>
      </p:sp>
    </p:spTree>
    <p:extLst>
      <p:ext uri="{BB962C8B-B14F-4D97-AF65-F5344CB8AC3E}">
        <p14:creationId xmlns:p14="http://schemas.microsoft.com/office/powerpoint/2010/main" val="16652025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  <a:latin typeface="+mn-lt"/>
              </a:rPr>
              <a:t>2. Arrays (2/2)</a:t>
            </a:r>
            <a:endParaRPr lang="en-US" sz="36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35D63D-03D4-4BB9-B3A5-A7D84FCB124B}"/>
              </a:ext>
            </a:extLst>
          </p:cNvPr>
          <p:cNvSpPr txBox="1"/>
          <p:nvPr/>
        </p:nvSpPr>
        <p:spPr>
          <a:xfrm>
            <a:off x="5225713" y="1493939"/>
            <a:ext cx="3714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>
                <a:latin typeface="Arial" pitchFamily="34" charset="0"/>
                <a:cs typeface="Arial" pitchFamily="34" charset="0"/>
              </a:rPr>
              <a:t>Summing all elements in an integer array</a:t>
            </a:r>
            <a:endParaRPr lang="en-SG" sz="24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D802C94-D5C7-4077-977C-5B69E4D7ECD4}"/>
              </a:ext>
            </a:extLst>
          </p:cNvPr>
          <p:cNvGrpSpPr/>
          <p:nvPr/>
        </p:nvGrpSpPr>
        <p:grpSpPr>
          <a:xfrm>
            <a:off x="204154" y="1277789"/>
            <a:ext cx="4780298" cy="4551213"/>
            <a:chOff x="185047" y="1714869"/>
            <a:chExt cx="4780298" cy="4551213"/>
          </a:xfrm>
        </p:grpSpPr>
        <p:sp>
          <p:nvSpPr>
            <p:cNvPr id="12" name="[TextBox 1]">
              <a:extLst>
                <a:ext uri="{FF2B5EF4-FFF2-40B4-BE49-F238E27FC236}">
                  <a16:creationId xmlns:a16="http://schemas.microsoft.com/office/drawing/2014/main" id="{A6F86865-3F68-45B8-9D0E-1C8F1C886CA3}"/>
                </a:ext>
              </a:extLst>
            </p:cNvPr>
            <p:cNvSpPr txBox="1"/>
            <p:nvPr/>
          </p:nvSpPr>
          <p:spPr>
            <a:xfrm>
              <a:off x="185047" y="1803322"/>
              <a:ext cx="4780298" cy="4462760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#include </a:t>
              </a:r>
              <a:r>
                <a:rPr lang="en-SG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SG" sz="1600" b="1" err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stdio.h</a:t>
              </a:r>
              <a:r>
                <a:rPr lang="en-SG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#define MAX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endParaRPr lang="en-SG" sz="11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main(</a:t>
              </a:r>
              <a:r>
                <a:rPr lang="en-SG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sz="1600" b="1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numbers[MAX];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sz="1600" b="1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sz="1600" b="1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, sum = </a:t>
              </a:r>
              <a:r>
                <a:rPr lang="en-SG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endParaRPr lang="en-SG" sz="11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sz="1600" b="1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"Enter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sz="16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 </a:t>
              </a:r>
              <a:r>
                <a:rPr lang="en-SG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integers: "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, MAX);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nn-NO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nn-NO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n-NO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(i=</a:t>
              </a:r>
              <a:r>
                <a:rPr lang="nn-NO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nn-NO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; i&lt;MAX; i++) {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SG" sz="1600" b="1" err="1">
                  <a:latin typeface="Courier New" panose="02070309020205020404" pitchFamily="49" charset="0"/>
                  <a:cs typeface="Courier New" panose="02070309020205020404" pitchFamily="49" charset="0"/>
                </a:rPr>
                <a:t>scanf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SG" sz="16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</a:t>
              </a:r>
              <a:r>
                <a:rPr lang="en-SG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, &amp;numbers[</a:t>
              </a:r>
              <a:r>
                <a:rPr lang="en-SG" sz="1600" b="1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]);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}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endParaRPr lang="en-SG" sz="11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nn-NO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nn-NO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n-NO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(i=</a:t>
              </a:r>
              <a:r>
                <a:rPr lang="nn-NO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nn-NO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; i&lt;MAX; i++) {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	sum += numbers[</a:t>
              </a:r>
              <a:r>
                <a:rPr lang="en-SG" sz="1600" b="1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}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endParaRPr lang="en-SG" sz="11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pt-BR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printf(</a:t>
              </a:r>
              <a:r>
                <a:rPr lang="pt-BR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"Sum = </a:t>
              </a:r>
              <a:r>
                <a:rPr lang="pt-BR" sz="16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%d\n</a:t>
              </a:r>
              <a:r>
                <a:rPr lang="pt-BR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pt-BR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, sum);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13" name="[TextBox 15]">
              <a:extLst>
                <a:ext uri="{FF2B5EF4-FFF2-40B4-BE49-F238E27FC236}">
                  <a16:creationId xmlns:a16="http://schemas.microsoft.com/office/drawing/2014/main" id="{D0B68D5D-4156-40CA-8000-57133696B799}"/>
                </a:ext>
              </a:extLst>
            </p:cNvPr>
            <p:cNvSpPr txBox="1"/>
            <p:nvPr/>
          </p:nvSpPr>
          <p:spPr>
            <a:xfrm>
              <a:off x="2909444" y="1714869"/>
              <a:ext cx="1829640" cy="378015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ArraySumV1.c</a:t>
              </a:r>
              <a:endParaRPr lang="en-SG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2556A3C-FA0A-4E41-BC50-FF1BA77E7A9A}"/>
              </a:ext>
            </a:extLst>
          </p:cNvPr>
          <p:cNvGrpSpPr/>
          <p:nvPr/>
        </p:nvGrpSpPr>
        <p:grpSpPr>
          <a:xfrm>
            <a:off x="4159548" y="3135448"/>
            <a:ext cx="4780298" cy="3493264"/>
            <a:chOff x="1101519" y="1887294"/>
            <a:chExt cx="4780298" cy="3493264"/>
          </a:xfrm>
        </p:grpSpPr>
        <p:sp>
          <p:nvSpPr>
            <p:cNvPr id="16" name="[TextBox 1]">
              <a:extLst>
                <a:ext uri="{FF2B5EF4-FFF2-40B4-BE49-F238E27FC236}">
                  <a16:creationId xmlns:a16="http://schemas.microsoft.com/office/drawing/2014/main" id="{14CB78AE-3372-498A-90B9-F9FE2D71A55F}"/>
                </a:ext>
              </a:extLst>
            </p:cNvPr>
            <p:cNvSpPr txBox="1"/>
            <p:nvPr/>
          </p:nvSpPr>
          <p:spPr>
            <a:xfrm>
              <a:off x="1101519" y="2071960"/>
              <a:ext cx="4780298" cy="3308598"/>
            </a:xfrm>
            <a:prstGeom prst="rect">
              <a:avLst/>
            </a:prstGeom>
            <a:solidFill>
              <a:srgbClr val="E2FFC5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#include </a:t>
              </a:r>
              <a:r>
                <a:rPr lang="en-SG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SG" sz="1600" b="1" err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stdio.h</a:t>
              </a:r>
              <a:r>
                <a:rPr lang="en-SG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#define MAX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endParaRPr lang="en-SG" sz="11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main(</a:t>
              </a:r>
              <a:r>
                <a:rPr lang="en-SG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sz="1600" b="1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numbers[MAX] = {</a:t>
              </a:r>
              <a:r>
                <a:rPr lang="en-SG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SG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12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,-</a:t>
              </a:r>
              <a:r>
                <a:rPr lang="en-SG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SG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SG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};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sz="1600" b="1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sz="1600" b="1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, sum = </a:t>
              </a:r>
              <a:r>
                <a:rPr lang="en-SG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endParaRPr lang="en-SG" sz="11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nn-NO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nn-NO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n-NO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(i=</a:t>
              </a:r>
              <a:r>
                <a:rPr lang="nn-NO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nn-NO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; i&lt;MAX; i++) {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	sum += numbers[</a:t>
              </a:r>
              <a:r>
                <a:rPr lang="en-SG" sz="1600" b="1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}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endParaRPr lang="en-SG" sz="11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pt-BR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printf(</a:t>
              </a:r>
              <a:r>
                <a:rPr lang="pt-BR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"Sum = </a:t>
              </a:r>
              <a:r>
                <a:rPr lang="pt-BR" sz="16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%d\n</a:t>
              </a:r>
              <a:r>
                <a:rPr lang="pt-BR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pt-BR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, sum);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17" name="[TextBox 15]">
              <a:extLst>
                <a:ext uri="{FF2B5EF4-FFF2-40B4-BE49-F238E27FC236}">
                  <a16:creationId xmlns:a16="http://schemas.microsoft.com/office/drawing/2014/main" id="{A68FA895-431E-44C8-8D3E-609E2978A3BC}"/>
                </a:ext>
              </a:extLst>
            </p:cNvPr>
            <p:cNvSpPr txBox="1"/>
            <p:nvPr/>
          </p:nvSpPr>
          <p:spPr>
            <a:xfrm>
              <a:off x="3935895" y="1887294"/>
              <a:ext cx="1845276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ArraySumV2.c</a:t>
              </a:r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397627229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  <a:latin typeface="+mn-lt"/>
              </a:rPr>
              <a:t>2.1 Array Declaration with Initializers</a:t>
            </a:r>
            <a:endParaRPr lang="en-US" sz="36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/>
          </a:p>
        </p:txBody>
      </p:sp>
      <p:sp>
        <p:nvSpPr>
          <p:cNvPr id="33" name="Rectangle 3">
            <a:extLst>
              <a:ext uri="{FF2B5EF4-FFF2-40B4-BE49-F238E27FC236}">
                <a16:creationId xmlns:a16="http://schemas.microsoft.com/office/drawing/2014/main" id="{E62863AF-3B5E-4939-9A66-6600C7CF9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487" y="1231846"/>
            <a:ext cx="8215313" cy="104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lvl="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400"/>
              <a:t>As seen in </a:t>
            </a:r>
            <a:r>
              <a:rPr lang="en-GB" sz="2400">
                <a:solidFill>
                  <a:srgbClr val="7030A0"/>
                </a:solidFill>
              </a:rPr>
              <a:t>ArraySumV2.c</a:t>
            </a:r>
            <a:r>
              <a:rPr lang="en-GB" sz="2400"/>
              <a:t>, an array can be </a:t>
            </a:r>
            <a:r>
              <a:rPr lang="en-GB" sz="2400">
                <a:solidFill>
                  <a:srgbClr val="C00000"/>
                </a:solidFill>
              </a:rPr>
              <a:t>initialized</a:t>
            </a:r>
            <a:r>
              <a:rPr lang="en-GB" sz="2400"/>
              <a:t> </a:t>
            </a:r>
            <a:r>
              <a:rPr lang="en-GB" sz="2400" u="sng"/>
              <a:t>at the time of declaration</a:t>
            </a:r>
            <a:r>
              <a:rPr lang="en-GB" sz="2400" kern="0">
                <a:latin typeface="+mn-lt"/>
                <a:cs typeface="+mn-cs"/>
              </a:rPr>
              <a:t>.</a:t>
            </a:r>
            <a:endParaRPr kumimoji="0" lang="en-GB" sz="24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ADC146-A963-49F0-9BF7-8BF33A2A370E}"/>
              </a:ext>
            </a:extLst>
          </p:cNvPr>
          <p:cNvSpPr txBox="1"/>
          <p:nvPr/>
        </p:nvSpPr>
        <p:spPr>
          <a:xfrm>
            <a:off x="1236663" y="2097182"/>
            <a:ext cx="6659562" cy="20621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a[0]=54, a[1]=9, a[2]=10</a:t>
            </a:r>
          </a:p>
          <a:p>
            <a:pPr eaLnBrk="1" hangingPunct="1">
              <a:defRPr/>
            </a:pPr>
            <a:r>
              <a:rPr lang="en-US" sz="1600" b="1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{</a:t>
            </a:r>
            <a:r>
              <a:rPr lang="en-US" sz="16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54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9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 eaLnBrk="1" hangingPunct="1">
              <a:defRPr/>
            </a:pPr>
            <a:endParaRPr lang="en-US" sz="16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size of b is 3 with b[0]=1, b[1]=2, b[2]=3</a:t>
            </a:r>
          </a:p>
          <a:p>
            <a:pPr eaLnBrk="1" hangingPunct="1">
              <a:defRPr/>
            </a:pPr>
            <a:r>
              <a:rPr lang="en-US" sz="1600" b="1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b[] = {</a:t>
            </a:r>
            <a:r>
              <a:rPr lang="en-US" sz="16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 eaLnBrk="1" hangingPunct="1">
              <a:defRPr/>
            </a:pPr>
            <a:endParaRPr lang="en-US" sz="16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c[0]=17, c[1]=3, c[2]=10, c[3]=0, c[4]=0</a:t>
            </a:r>
          </a:p>
          <a:p>
            <a:pPr eaLnBrk="1" hangingPunct="1">
              <a:defRPr/>
            </a:pPr>
            <a:r>
              <a:rPr lang="en-US" sz="1600" b="1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c[</a:t>
            </a:r>
            <a:r>
              <a:rPr lang="en-US" sz="16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{</a:t>
            </a:r>
            <a:r>
              <a:rPr lang="en-US" sz="16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17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}; </a:t>
            </a:r>
          </a:p>
        </p:txBody>
      </p:sp>
      <p:sp>
        <p:nvSpPr>
          <p:cNvPr id="35" name="Rectangle 3">
            <a:extLst>
              <a:ext uri="{FF2B5EF4-FFF2-40B4-BE49-F238E27FC236}">
                <a16:creationId xmlns:a16="http://schemas.microsoft.com/office/drawing/2014/main" id="{C63D3226-BF22-4B57-9756-006AB45D3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487" y="4365230"/>
            <a:ext cx="8357719" cy="523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lvl="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400"/>
              <a:t>The following initializations are </a:t>
            </a:r>
            <a:r>
              <a:rPr lang="en-GB" sz="2400">
                <a:solidFill>
                  <a:srgbClr val="C00000"/>
                </a:solidFill>
              </a:rPr>
              <a:t>incorrect</a:t>
            </a:r>
            <a:r>
              <a:rPr lang="en-GB" sz="2400"/>
              <a:t>:</a:t>
            </a:r>
            <a:endParaRPr kumimoji="0" lang="en-GB" sz="24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BBA3F12-116E-4693-991E-4ABDB839692F}"/>
              </a:ext>
            </a:extLst>
          </p:cNvPr>
          <p:cNvSpPr txBox="1"/>
          <p:nvPr/>
        </p:nvSpPr>
        <p:spPr>
          <a:xfrm>
            <a:off x="1236662" y="4888751"/>
            <a:ext cx="7287228" cy="13234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e[</a:t>
            </a:r>
            <a:r>
              <a:rPr lang="en-US" sz="16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{</a:t>
            </a:r>
            <a:r>
              <a:rPr lang="en-US" sz="16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};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warning issued: excess elements</a:t>
            </a:r>
          </a:p>
          <a:p>
            <a:pPr>
              <a:defRPr/>
            </a:pPr>
            <a:endParaRPr lang="en-US" sz="1600" b="1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f[</a:t>
            </a:r>
            <a:r>
              <a:rPr lang="en-US" sz="16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defRPr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f[</a:t>
            </a:r>
            <a:r>
              <a:rPr lang="en-US" sz="16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{</a:t>
            </a:r>
            <a:r>
              <a:rPr lang="en-US" sz="16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23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12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-3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6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};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too late to do this;</a:t>
            </a:r>
          </a:p>
          <a:p>
            <a:pPr>
              <a:defRPr/>
            </a:pPr>
            <a:r>
              <a:rPr 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                          // compilation error</a:t>
            </a:r>
          </a:p>
        </p:txBody>
      </p:sp>
      <p:pic>
        <p:nvPicPr>
          <p:cNvPr id="37" name="[Picture 11]">
            <a:extLst>
              <a:ext uri="{FF2B5EF4-FFF2-40B4-BE49-F238E27FC236}">
                <a16:creationId xmlns:a16="http://schemas.microsoft.com/office/drawing/2014/main" id="{F23BA34F-8AD7-4557-85D0-F3AEA88DA0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517" y="5550470"/>
            <a:ext cx="551549" cy="745877"/>
          </a:xfrm>
          <a:prstGeom prst="rect">
            <a:avLst/>
          </a:prstGeom>
        </p:spPr>
      </p:pic>
      <p:sp>
        <p:nvSpPr>
          <p:cNvPr id="7" name="Callout: Bent Line 6">
            <a:extLst>
              <a:ext uri="{FF2B5EF4-FFF2-40B4-BE49-F238E27FC236}">
                <a16:creationId xmlns:a16="http://schemas.microsoft.com/office/drawing/2014/main" id="{1523B4D2-23DD-44B9-8C44-EB9F54483920}"/>
              </a:ext>
            </a:extLst>
          </p:cNvPr>
          <p:cNvSpPr/>
          <p:nvPr/>
        </p:nvSpPr>
        <p:spPr>
          <a:xfrm>
            <a:off x="5778796" y="1773888"/>
            <a:ext cx="2627784" cy="1047043"/>
          </a:xfrm>
          <a:prstGeom prst="borderCallout2">
            <a:avLst>
              <a:gd name="adj1" fmla="val 50614"/>
              <a:gd name="adj2" fmla="val -809"/>
              <a:gd name="adj3" fmla="val 51795"/>
              <a:gd name="adj4" fmla="val -17607"/>
              <a:gd name="adj5" fmla="val 209273"/>
              <a:gd name="adj6" fmla="val -61715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>
                <a:solidFill>
                  <a:schemeClr val="tx1"/>
                </a:solidFill>
              </a:rPr>
              <a:t>Note what happens when fewer initial values are provided.</a:t>
            </a:r>
          </a:p>
        </p:txBody>
      </p:sp>
    </p:spTree>
    <p:extLst>
      <p:ext uri="{BB962C8B-B14F-4D97-AF65-F5344CB8AC3E}">
        <p14:creationId xmlns:p14="http://schemas.microsoft.com/office/powerpoint/2010/main" val="5519284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  <a:latin typeface="+mn-lt"/>
              </a:rPr>
              <a:t>2.2 Arrays and Pointers</a:t>
            </a:r>
            <a:endParaRPr lang="en-US" sz="36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/>
          </a:p>
        </p:txBody>
      </p:sp>
      <p:sp>
        <p:nvSpPr>
          <p:cNvPr id="13" name="HighlightTextShape201406241503265130">
            <a:extLst>
              <a:ext uri="{FF2B5EF4-FFF2-40B4-BE49-F238E27FC236}">
                <a16:creationId xmlns:a16="http://schemas.microsoft.com/office/drawing/2014/main" id="{C4EC9C0A-17DE-475C-9F95-533391C43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20" y="1219201"/>
            <a:ext cx="8127386" cy="665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/>
              <a:t>Example: </a:t>
            </a:r>
            <a:r>
              <a:rPr lang="en-GB" sz="24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4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>
                <a:latin typeface="Courier New" pitchFamily="49" charset="0"/>
                <a:cs typeface="Courier New" pitchFamily="49" charset="0"/>
              </a:rPr>
              <a:t>a[</a:t>
            </a:r>
            <a:r>
              <a:rPr lang="en-GB" sz="2400" b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GB" sz="2400" b="1">
                <a:latin typeface="Courier New" pitchFamily="49" charset="0"/>
                <a:cs typeface="Courier New" pitchFamily="49" charset="0"/>
              </a:rPr>
              <a:t>]</a:t>
            </a:r>
            <a:r>
              <a:rPr lang="en-GB" sz="2400"/>
              <a:t> </a:t>
            </a:r>
            <a:endParaRPr lang="en-US" sz="2000"/>
          </a:p>
        </p:txBody>
      </p:sp>
      <p:sp>
        <p:nvSpPr>
          <p:cNvPr id="15" name="HighlightTextShape201406241503265130">
            <a:extLst>
              <a:ext uri="{FF2B5EF4-FFF2-40B4-BE49-F238E27FC236}">
                <a16:creationId xmlns:a16="http://schemas.microsoft.com/office/drawing/2014/main" id="{A49719CA-220F-48CB-B318-8B861345E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20" y="2690448"/>
            <a:ext cx="8127386" cy="12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/>
              <a:t>When the array name </a:t>
            </a:r>
            <a:r>
              <a:rPr lang="en-GB" sz="24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GB" sz="2400"/>
              <a:t> appears in an expression, it </a:t>
            </a:r>
            <a:r>
              <a:rPr lang="en-GB" sz="2400">
                <a:solidFill>
                  <a:srgbClr val="0000FF"/>
                </a:solidFill>
              </a:rPr>
              <a:t>refers to the address of the first element </a:t>
            </a:r>
            <a:r>
              <a:rPr lang="en-GB" sz="2400"/>
              <a:t>(i.e. </a:t>
            </a:r>
            <a:r>
              <a:rPr lang="en-GB" sz="24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&amp;a[0]</a:t>
            </a:r>
            <a:r>
              <a:rPr lang="en-GB" sz="2400"/>
              <a:t>) of that array.</a:t>
            </a:r>
            <a:endParaRPr lang="en-US" sz="200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7FA5FC8-D92B-4360-8A12-518C57DBB727}"/>
              </a:ext>
            </a:extLst>
          </p:cNvPr>
          <p:cNvGrpSpPr/>
          <p:nvPr/>
        </p:nvGrpSpPr>
        <p:grpSpPr>
          <a:xfrm>
            <a:off x="1567655" y="1805597"/>
            <a:ext cx="5413620" cy="629489"/>
            <a:chOff x="1482725" y="1914525"/>
            <a:chExt cx="5413620" cy="629489"/>
          </a:xfrm>
        </p:grpSpPr>
        <p:grpSp>
          <p:nvGrpSpPr>
            <p:cNvPr id="17" name="Group 35">
              <a:extLst>
                <a:ext uri="{FF2B5EF4-FFF2-40B4-BE49-F238E27FC236}">
                  <a16:creationId xmlns:a16="http://schemas.microsoft.com/office/drawing/2014/main" id="{3907502A-92BE-4FB9-844A-7B7D13CB16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95439" y="1914525"/>
              <a:ext cx="5400906" cy="307882"/>
              <a:chOff x="1494905" y="2069828"/>
              <a:chExt cx="5402075" cy="307766"/>
            </a:xfrm>
          </p:grpSpPr>
          <p:sp>
            <p:nvSpPr>
              <p:cNvPr id="30" name="TextBox 15">
                <a:extLst>
                  <a:ext uri="{FF2B5EF4-FFF2-40B4-BE49-F238E27FC236}">
                    <a16:creationId xmlns:a16="http://schemas.microsoft.com/office/drawing/2014/main" id="{81FF937B-5ADF-40F4-8F2E-9F3B9A0F9E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94905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a[0]</a:t>
                </a:r>
                <a:endParaRPr lang="en-SG" sz="1400"/>
              </a:p>
            </p:txBody>
          </p:sp>
          <p:sp>
            <p:nvSpPr>
              <p:cNvPr id="31" name="TextBox 17">
                <a:extLst>
                  <a:ext uri="{FF2B5EF4-FFF2-40B4-BE49-F238E27FC236}">
                    <a16:creationId xmlns:a16="http://schemas.microsoft.com/office/drawing/2014/main" id="{D6011EF3-8992-4E06-996A-830B78ABD3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33675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a[1]</a:t>
                </a:r>
                <a:endParaRPr lang="en-SG" sz="1400"/>
              </a:p>
            </p:txBody>
          </p:sp>
          <p:sp>
            <p:nvSpPr>
              <p:cNvPr id="32" name="TextBox 19">
                <a:extLst>
                  <a:ext uri="{FF2B5EF4-FFF2-40B4-BE49-F238E27FC236}">
                    <a16:creationId xmlns:a16="http://schemas.microsoft.com/office/drawing/2014/main" id="{162A29B2-BB04-4152-B2CC-B52BA526D9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6001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a[2]</a:t>
                </a:r>
                <a:endParaRPr lang="en-SG" sz="1400"/>
              </a:p>
            </p:txBody>
          </p:sp>
          <p:sp>
            <p:nvSpPr>
              <p:cNvPr id="33" name="TextBox 21">
                <a:extLst>
                  <a:ext uri="{FF2B5EF4-FFF2-40B4-BE49-F238E27FC236}">
                    <a16:creationId xmlns:a16="http://schemas.microsoft.com/office/drawing/2014/main" id="{F9FDA6E6-E7FF-4EB8-A80C-5229AE4EC8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4771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a[3]</a:t>
                </a:r>
                <a:endParaRPr lang="en-SG" sz="1400"/>
              </a:p>
            </p:txBody>
          </p:sp>
          <p:sp>
            <p:nvSpPr>
              <p:cNvPr id="34" name="TextBox 23">
                <a:extLst>
                  <a:ext uri="{FF2B5EF4-FFF2-40B4-BE49-F238E27FC236}">
                    <a16:creationId xmlns:a16="http://schemas.microsoft.com/office/drawing/2014/main" id="{C7858E92-A3D9-43E3-A67C-02A7C7021D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3288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a[4]</a:t>
                </a:r>
                <a:endParaRPr lang="en-SG" sz="1400"/>
              </a:p>
            </p:txBody>
          </p:sp>
          <p:sp>
            <p:nvSpPr>
              <p:cNvPr id="35" name="TextBox 25">
                <a:extLst>
                  <a:ext uri="{FF2B5EF4-FFF2-40B4-BE49-F238E27FC236}">
                    <a16:creationId xmlns:a16="http://schemas.microsoft.com/office/drawing/2014/main" id="{AAAE25B7-2F75-4398-A2C5-D8A95A39D7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2058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a[5]</a:t>
                </a:r>
                <a:endParaRPr lang="en-SG" sz="140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4811868-6E90-4352-91BC-B4FE0EB0D1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71524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a[6]</a:t>
                </a:r>
                <a:endParaRPr lang="en-SG" sz="140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F5379C0-9DF3-4479-BDD4-72D7D8F822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0294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a[7]</a:t>
                </a:r>
                <a:endParaRPr lang="en-SG" sz="140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69C3FFF-8DF6-41FA-B1F7-9DBBE5F5ED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68810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a[8]</a:t>
                </a:r>
                <a:endParaRPr lang="en-SG" sz="140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3D13BFF-E780-4C03-9D38-743FED49C7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07580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a[9]</a:t>
                </a:r>
                <a:endParaRPr lang="en-SG" sz="140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8FC2F26-3A68-4FE3-86E6-5B0EB672F732}"/>
                </a:ext>
              </a:extLst>
            </p:cNvPr>
            <p:cNvGrpSpPr/>
            <p:nvPr/>
          </p:nvGrpSpPr>
          <p:grpSpPr>
            <a:xfrm>
              <a:off x="1482725" y="2200997"/>
              <a:ext cx="5390669" cy="343017"/>
              <a:chOff x="1482725" y="2200997"/>
              <a:chExt cx="5390669" cy="343017"/>
            </a:xfrm>
          </p:grpSpPr>
          <p:sp>
            <p:nvSpPr>
              <p:cNvPr id="19" name="Rectangle 6">
                <a:extLst>
                  <a:ext uri="{FF2B5EF4-FFF2-40B4-BE49-F238E27FC236}">
                    <a16:creationId xmlns:a16="http://schemas.microsoft.com/office/drawing/2014/main" id="{E0CAD296-0E10-4B40-9840-28BF95615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2725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0" name="Rectangle 16">
                <a:extLst>
                  <a:ext uri="{FF2B5EF4-FFF2-40B4-BE49-F238E27FC236}">
                    <a16:creationId xmlns:a16="http://schemas.microsoft.com/office/drawing/2014/main" id="{6818BCCB-C998-4797-88EA-C4F3E6064B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2532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2" name="Rectangle 18">
                <a:extLst>
                  <a:ext uri="{FF2B5EF4-FFF2-40B4-BE49-F238E27FC236}">
                    <a16:creationId xmlns:a16="http://schemas.microsoft.com/office/drawing/2014/main" id="{A0AD9C4B-BB7E-4634-947F-7BA793E155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3035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3" name="Rectangle 20">
                <a:extLst>
                  <a:ext uri="{FF2B5EF4-FFF2-40B4-BE49-F238E27FC236}">
                    <a16:creationId xmlns:a16="http://schemas.microsoft.com/office/drawing/2014/main" id="{2BC145FB-77D5-421B-8D4E-E7D3F99ADB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2841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3741236-CA46-44F7-997B-F7746BB68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9535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5" name="Rectangle 6">
                <a:extLst>
                  <a:ext uri="{FF2B5EF4-FFF2-40B4-BE49-F238E27FC236}">
                    <a16:creationId xmlns:a16="http://schemas.microsoft.com/office/drawing/2014/main" id="{8CC2B24E-C089-43D6-AEF5-13374F32D2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9487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6" name="Rectangle 16">
                <a:extLst>
                  <a:ext uri="{FF2B5EF4-FFF2-40B4-BE49-F238E27FC236}">
                    <a16:creationId xmlns:a16="http://schemas.microsoft.com/office/drawing/2014/main" id="{82EEDDBD-9837-4D96-BC2F-73D49B9ADF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9293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7" name="Rectangle 18">
                <a:extLst>
                  <a:ext uri="{FF2B5EF4-FFF2-40B4-BE49-F238E27FC236}">
                    <a16:creationId xmlns:a16="http://schemas.microsoft.com/office/drawing/2014/main" id="{E55393C4-8A22-46A1-89B9-1520BD0D0F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9796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8" name="Rectangle 20">
                <a:extLst>
                  <a:ext uri="{FF2B5EF4-FFF2-40B4-BE49-F238E27FC236}">
                    <a16:creationId xmlns:a16="http://schemas.microsoft.com/office/drawing/2014/main" id="{4C3D7308-1711-4204-BD54-0F23BC1DE7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9603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9" name="Rectangle 22">
                <a:extLst>
                  <a:ext uri="{FF2B5EF4-FFF2-40B4-BE49-F238E27FC236}">
                    <a16:creationId xmlns:a16="http://schemas.microsoft.com/office/drawing/2014/main" id="{00E1506A-A2D3-4E60-B48F-80DB7AFBA3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6297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D853415-F715-44A3-80B6-3BD3E560A879}"/>
              </a:ext>
            </a:extLst>
          </p:cNvPr>
          <p:cNvSpPr txBox="1"/>
          <p:nvPr/>
        </p:nvSpPr>
        <p:spPr>
          <a:xfrm>
            <a:off x="1397890" y="3933055"/>
            <a:ext cx="3807726" cy="13234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a[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%p\n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a);</a:t>
            </a:r>
          </a:p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%p\n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&amp;a[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%p\n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&amp;a[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]);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823328C-8E30-4707-82D7-FF47EAFADABF}"/>
              </a:ext>
            </a:extLst>
          </p:cNvPr>
          <p:cNvSpPr txBox="1"/>
          <p:nvPr/>
        </p:nvSpPr>
        <p:spPr>
          <a:xfrm>
            <a:off x="5535436" y="4221932"/>
            <a:ext cx="1762179" cy="1015663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ffbff724</a:t>
            </a:r>
          </a:p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ffbff724</a:t>
            </a:r>
          </a:p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ffbff728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AA4CE4F-7F79-473B-92FC-BE3A27739511}"/>
              </a:ext>
            </a:extLst>
          </p:cNvPr>
          <p:cNvSpPr txBox="1"/>
          <p:nvPr/>
        </p:nvSpPr>
        <p:spPr>
          <a:xfrm>
            <a:off x="4182256" y="5369939"/>
            <a:ext cx="39723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Output varies from one run to another. Each element is of</a:t>
            </a:r>
            <a:r>
              <a:rPr lang="en-US">
                <a:solidFill>
                  <a:srgbClr val="0000FF"/>
                </a:solidFill>
              </a:rPr>
              <a:t> </a:t>
            </a:r>
            <a:r>
              <a:rPr lang="en-US" err="1">
                <a:solidFill>
                  <a:srgbClr val="0000FF"/>
                </a:solidFill>
              </a:rPr>
              <a:t>int</a:t>
            </a:r>
            <a:r>
              <a:rPr lang="en-US">
                <a:solidFill>
                  <a:srgbClr val="0000FF"/>
                </a:solidFill>
              </a:rPr>
              <a:t> </a:t>
            </a:r>
            <a:r>
              <a:rPr lang="en-US"/>
              <a:t>type, hence takes up 4 bytes (32 bits).</a:t>
            </a:r>
            <a:endParaRPr lang="en-SG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599300D-A6CF-45E7-AE0C-3BDE53F34DC6}"/>
              </a:ext>
            </a:extLst>
          </p:cNvPr>
          <p:cNvGrpSpPr/>
          <p:nvPr/>
        </p:nvGrpSpPr>
        <p:grpSpPr>
          <a:xfrm>
            <a:off x="6958324" y="3985810"/>
            <a:ext cx="1928226" cy="1200329"/>
            <a:chOff x="6958324" y="3985810"/>
            <a:chExt cx="1928226" cy="1200329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BF30A4A-C715-49A4-98F1-718D40151EB9}"/>
                </a:ext>
              </a:extLst>
            </p:cNvPr>
            <p:cNvCxnSpPr/>
            <p:nvPr/>
          </p:nvCxnSpPr>
          <p:spPr>
            <a:xfrm flipH="1" flipV="1">
              <a:off x="6958324" y="4448908"/>
              <a:ext cx="603061" cy="1458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A7ED6CD-2BDE-485C-96BB-E84CBDEC97CD}"/>
                </a:ext>
              </a:extLst>
            </p:cNvPr>
            <p:cNvCxnSpPr/>
            <p:nvPr/>
          </p:nvCxnSpPr>
          <p:spPr>
            <a:xfrm flipH="1">
              <a:off x="6981276" y="4594774"/>
              <a:ext cx="580109" cy="1524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8AB70F5-7AE8-44E8-99DD-F8309B2661C0}"/>
                </a:ext>
              </a:extLst>
            </p:cNvPr>
            <p:cNvSpPr txBox="1"/>
            <p:nvPr/>
          </p:nvSpPr>
          <p:spPr>
            <a:xfrm>
              <a:off x="7561385" y="3985810"/>
              <a:ext cx="132516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C00000"/>
                  </a:solidFill>
                </a:rPr>
                <a:t>These 2 outputs will always be the same.</a:t>
              </a:r>
              <a:endParaRPr lang="en-SG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57079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</TotalTime>
  <Words>2137</Words>
  <Application>Microsoft Macintosh PowerPoint</Application>
  <PresentationFormat>On-screen Show (4:3)</PresentationFormat>
  <Paragraphs>377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Courier New</vt:lpstr>
      <vt:lpstr>Times New Roman</vt:lpstr>
      <vt:lpstr>Wingdings</vt:lpstr>
      <vt:lpstr>Clarity</vt:lpstr>
      <vt:lpstr>http://www.comp.nus.edu.sg/~cs2100/</vt:lpstr>
      <vt:lpstr>Questions?</vt:lpstr>
      <vt:lpstr>Lecture #5: Arrays, Strings and Structures (1/2)</vt:lpstr>
      <vt:lpstr>Lecture #5: Arrays, Strings and Structures (2/2)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Tan Keng Yan, Colin</cp:lastModifiedBy>
  <cp:revision>7</cp:revision>
  <cp:lastPrinted>2017-06-30T03:15:07Z</cp:lastPrinted>
  <dcterms:created xsi:type="dcterms:W3CDTF">1998-09-05T15:03:32Z</dcterms:created>
  <dcterms:modified xsi:type="dcterms:W3CDTF">2022-08-06T01:40:10Z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