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695" r:id="rId3"/>
    <p:sldId id="613" r:id="rId4"/>
    <p:sldId id="643" r:id="rId5"/>
    <p:sldId id="661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62" r:id="rId14"/>
    <p:sldId id="671" r:id="rId15"/>
    <p:sldId id="696" r:id="rId16"/>
    <p:sldId id="308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99"/>
    <a:srgbClr val="006600"/>
    <a:srgbClr val="E2FFC5"/>
    <a:srgbClr val="FFCCFF"/>
    <a:srgbClr val="CCCCFF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8/6/22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0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89463804-7432-F2AB-A372-402AB523A8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91726"/>
            <a:ext cx="866274" cy="866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bRPtUxgykAQjjF5XBpLe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#5b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381330"/>
            <a:ext cx="615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0000FF"/>
                </a:solidFill>
                <a:latin typeface="+mn-lt"/>
              </a:rPr>
              <a:t>3.3 Example: Remove Vowels (2/2)</a:t>
            </a:r>
            <a:endParaRPr lang="en-US" sz="20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49B37-CBCD-47EA-BA07-3FBA4430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" y="748815"/>
            <a:ext cx="8377555" cy="5996065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string.h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&lt;</a:t>
            </a:r>
            <a:r>
              <a:rPr lang="en-US" sz="1600" b="1" err="1">
                <a:solidFill>
                  <a:srgbClr val="7030A0"/>
                </a:solidFill>
                <a:latin typeface="Courier New" pitchFamily="49" charset="0"/>
              </a:rPr>
              <a:t>ctype.h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main(void)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, count =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char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[101],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[101];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("Enter a string (at most 100 characters): ");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fgets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, 101,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stdin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//what happens if you use </a:t>
            </a:r>
            <a:r>
              <a:rPr lang="en-US" sz="1600" b="1" err="1">
                <a:solidFill>
                  <a:srgbClr val="0000FF"/>
                </a:solidFill>
                <a:latin typeface="Courier New" pitchFamily="49" charset="0"/>
              </a:rPr>
              <a:t>scanf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() here?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sz="1600" b="1" err="1">
                <a:solidFill>
                  <a:srgbClr val="0000FF"/>
                </a:solidFill>
                <a:latin typeface="Courier New" pitchFamily="49" charset="0"/>
              </a:rPr>
              <a:t>strlen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() returns number of char in string</a:t>
            </a:r>
            <a:endParaRPr lang="en-US" sz="16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if (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– 1] == '\n')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– 1]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// check length again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for (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switch (</a:t>
            </a:r>
            <a:r>
              <a:rPr lang="en-US" sz="1600" b="1" err="1">
                <a:solidFill>
                  <a:srgbClr val="7030A0"/>
                </a:solidFill>
                <a:latin typeface="Courier New" pitchFamily="49" charset="0"/>
              </a:rPr>
              <a:t>toupper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1600" b="1" err="1">
                <a:solidFill>
                  <a:srgbClr val="7030A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[</a:t>
            </a:r>
            <a:r>
              <a:rPr lang="en-US" sz="1600" b="1" err="1">
                <a:solidFill>
                  <a:srgbClr val="7030A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])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	case 'A': case 'E':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	case 'I': case 'O': case 'U': break;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	default: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[count++] =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[count]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("New string: %s\n",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740F0-2141-4179-850D-DE4ECE675090}"/>
              </a:ext>
            </a:extLst>
          </p:cNvPr>
          <p:cNvSpPr txBox="1"/>
          <p:nvPr/>
        </p:nvSpPr>
        <p:spPr>
          <a:xfrm>
            <a:off x="6845644" y="619948"/>
            <a:ext cx="2081824" cy="3693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err="1"/>
              <a:t>RemoveVowels.c</a:t>
            </a:r>
            <a:endParaRPr lang="en-SG"/>
          </a:p>
        </p:txBody>
      </p:sp>
      <p:sp>
        <p:nvSpPr>
          <p:cNvPr id="12" name="Line Callout 2 (Border and Accent Bar) 12">
            <a:extLst>
              <a:ext uri="{FF2B5EF4-FFF2-40B4-BE49-F238E27FC236}">
                <a16:creationId xmlns:a16="http://schemas.microsoft.com/office/drawing/2014/main" id="{BD11011C-8AAA-47F0-A2A2-9F6E9F38AC01}"/>
              </a:ext>
            </a:extLst>
          </p:cNvPr>
          <p:cNvSpPr/>
          <p:nvPr/>
        </p:nvSpPr>
        <p:spPr bwMode="auto">
          <a:xfrm>
            <a:off x="3891620" y="900761"/>
            <a:ext cx="2776538" cy="815012"/>
          </a:xfrm>
          <a:prstGeom prst="accentBorderCallout2">
            <a:avLst>
              <a:gd name="adj1" fmla="val 18750"/>
              <a:gd name="adj2" fmla="val -3266"/>
              <a:gd name="adj3" fmla="val 18750"/>
              <a:gd name="adj4" fmla="val -16667"/>
              <a:gd name="adj5" fmla="val 31620"/>
              <a:gd name="adj6" fmla="val -3628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/>
              <a:t>Need to include </a:t>
            </a:r>
            <a:r>
              <a:rPr lang="en-US" sz="1600">
                <a:solidFill>
                  <a:srgbClr val="C00000"/>
                </a:solidFill>
              </a:rPr>
              <a:t>&lt;</a:t>
            </a:r>
            <a:r>
              <a:rPr lang="en-US" sz="1600" err="1">
                <a:solidFill>
                  <a:srgbClr val="C00000"/>
                </a:solidFill>
              </a:rPr>
              <a:t>string.h</a:t>
            </a:r>
            <a:r>
              <a:rPr lang="en-US" sz="1600">
                <a:solidFill>
                  <a:srgbClr val="C00000"/>
                </a:solidFill>
              </a:rPr>
              <a:t>&gt;</a:t>
            </a:r>
            <a:r>
              <a:rPr lang="en-SG" sz="1600">
                <a:solidFill>
                  <a:srgbClr val="C00000"/>
                </a:solidFill>
              </a:rPr>
              <a:t> </a:t>
            </a:r>
            <a:r>
              <a:rPr lang="en-SG" sz="1600"/>
              <a:t>to use string functions such as </a:t>
            </a:r>
            <a:r>
              <a:rPr lang="en-SG" sz="1600" err="1">
                <a:solidFill>
                  <a:srgbClr val="C00000"/>
                </a:solidFill>
              </a:rPr>
              <a:t>strlen</a:t>
            </a:r>
            <a:r>
              <a:rPr lang="en-SG" sz="1600">
                <a:solidFill>
                  <a:srgbClr val="C00000"/>
                </a:solidFill>
              </a:rPr>
              <a:t>()</a:t>
            </a:r>
            <a:r>
              <a:rPr lang="en-SG" sz="1600"/>
              <a:t>.</a:t>
            </a:r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1AB8E-E876-4DD2-BB16-BC0DFA4806EF}"/>
              </a:ext>
            </a:extLst>
          </p:cNvPr>
          <p:cNvSpPr/>
          <p:nvPr/>
        </p:nvSpPr>
        <p:spPr bwMode="auto">
          <a:xfrm>
            <a:off x="2578532" y="4991031"/>
            <a:ext cx="3282845" cy="299804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(Border and Accent Bar) 12">
            <a:extLst>
              <a:ext uri="{FF2B5EF4-FFF2-40B4-BE49-F238E27FC236}">
                <a16:creationId xmlns:a16="http://schemas.microsoft.com/office/drawing/2014/main" id="{416F44D6-718B-459F-B8BF-6F22C4605479}"/>
              </a:ext>
            </a:extLst>
          </p:cNvPr>
          <p:cNvSpPr/>
          <p:nvPr/>
        </p:nvSpPr>
        <p:spPr bwMode="auto">
          <a:xfrm>
            <a:off x="5486400" y="1459463"/>
            <a:ext cx="2776538" cy="815012"/>
          </a:xfrm>
          <a:prstGeom prst="accentBorderCallout2">
            <a:avLst>
              <a:gd name="adj1" fmla="val 73331"/>
              <a:gd name="adj2" fmla="val -1931"/>
              <a:gd name="adj3" fmla="val 73331"/>
              <a:gd name="adj4" fmla="val -34024"/>
              <a:gd name="adj5" fmla="val -219"/>
              <a:gd name="adj6" fmla="val -9859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/>
              <a:t>Need to include </a:t>
            </a:r>
            <a:r>
              <a:rPr lang="en-US" sz="1600">
                <a:solidFill>
                  <a:srgbClr val="7030A0"/>
                </a:solidFill>
              </a:rPr>
              <a:t>&lt;</a:t>
            </a:r>
            <a:r>
              <a:rPr lang="en-US" sz="1600" err="1">
                <a:solidFill>
                  <a:srgbClr val="7030A0"/>
                </a:solidFill>
              </a:rPr>
              <a:t>ctype.h</a:t>
            </a:r>
            <a:r>
              <a:rPr lang="en-US" sz="1600">
                <a:solidFill>
                  <a:srgbClr val="7030A0"/>
                </a:solidFill>
              </a:rPr>
              <a:t>&gt;</a:t>
            </a:r>
            <a:r>
              <a:rPr lang="en-SG" sz="1600">
                <a:solidFill>
                  <a:srgbClr val="7030A0"/>
                </a:solidFill>
              </a:rPr>
              <a:t> </a:t>
            </a:r>
            <a:r>
              <a:rPr lang="en-SG" sz="1600"/>
              <a:t>to use character functions such as </a:t>
            </a:r>
            <a:r>
              <a:rPr lang="en-SG" sz="1600" err="1">
                <a:solidFill>
                  <a:srgbClr val="7030A0"/>
                </a:solidFill>
              </a:rPr>
              <a:t>toupper</a:t>
            </a:r>
            <a:r>
              <a:rPr lang="en-SG" sz="1600">
                <a:solidFill>
                  <a:srgbClr val="7030A0"/>
                </a:solidFill>
              </a:rPr>
              <a:t>()</a:t>
            </a:r>
            <a:r>
              <a:rPr lang="en-SG" sz="1600"/>
              <a:t>.</a:t>
            </a:r>
            <a:endParaRPr lang="en-US" sz="160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3C6B435-2A75-44C3-8C66-0CE222EF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5980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3.4 String Functions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[Content Placeholder 5]">
            <a:extLst>
              <a:ext uri="{FF2B5EF4-FFF2-40B4-BE49-F238E27FC236}">
                <a16:creationId xmlns:a16="http://schemas.microsoft.com/office/drawing/2014/main" id="{9846555D-0A97-42AB-B549-DF5D4D97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 provides a library of string functions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Must include &lt;</a:t>
            </a:r>
            <a:r>
              <a:rPr lang="en-US" err="1"/>
              <a:t>string.h</a:t>
            </a:r>
            <a:r>
              <a:rPr lang="en-US"/>
              <a:t>&gt;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Here are a few commonly used string functions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strlen</a:t>
            </a:r>
            <a:r>
              <a:rPr lang="en-US">
                <a:solidFill>
                  <a:srgbClr val="800000"/>
                </a:solidFill>
              </a:rPr>
              <a:t>(s)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Return the number of characters in s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strcmp</a:t>
            </a:r>
            <a:r>
              <a:rPr lang="en-US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Compare the ASCII values of the corresponding characters in strings s1 and s2.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Return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negative integer if s1 is lexicographically less than s2, or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positive integer if s1 is lexicographically greater than s2, or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0 if s1 and s2 are equal. 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strncmp</a:t>
            </a:r>
            <a:r>
              <a:rPr lang="en-US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Compare first n characters of s1 and s2.</a:t>
            </a:r>
            <a:endParaRPr lang="en-US">
              <a:latin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697CA-B74C-4876-B3F0-D2B07C54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4196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3.4 String Functions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Content Placeholder 5]">
            <a:extLst>
              <a:ext uri="{FF2B5EF4-FFF2-40B4-BE49-F238E27FC236}">
                <a16:creationId xmlns:a16="http://schemas.microsoft.com/office/drawing/2014/main" id="{DCA10F01-0C41-44EC-8927-95E3F02F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strcpy</a:t>
            </a:r>
            <a:r>
              <a:rPr lang="en-US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Copy the string pointed to by s2 into array pointed to by s1.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Function returns s1.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</a:t>
            </a:r>
            <a:endParaRPr lang="en-US">
              <a:latin typeface="Courier New" pitchFamily="49" charset="0"/>
            </a:endParaRPr>
          </a:p>
          <a:p>
            <a:pPr marL="1143000" lvl="2" indent="-2286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name[10];</a:t>
            </a:r>
          </a:p>
          <a:p>
            <a:pPr marL="1143000" lvl="2" indent="-2286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(name, "Matthew");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following assignment statement </a:t>
            </a:r>
            <a:r>
              <a:rPr lang="en-US" u="sng">
                <a:solidFill>
                  <a:srgbClr val="0000FF"/>
                </a:solidFill>
              </a:rPr>
              <a:t>does not work</a:t>
            </a:r>
            <a:r>
              <a:rPr lang="en-US">
                <a:solidFill>
                  <a:srgbClr val="0000FF"/>
                </a:solidFill>
              </a:rPr>
              <a:t>:</a:t>
            </a: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None/>
            </a:pPr>
            <a:r>
              <a:rPr lang="en-US"/>
              <a:t>	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name = "Matthew";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happens when string to be copied is too long?</a:t>
            </a:r>
            <a:endParaRPr lang="en-US">
              <a:latin typeface="Courier New" pitchFamily="49" charset="0"/>
            </a:endParaRP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(name, "A very long name");</a:t>
            </a: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b="1">
              <a:solidFill>
                <a:srgbClr val="0000FF"/>
              </a:solidFill>
              <a:latin typeface="Courier New" pitchFamily="49" charset="0"/>
            </a:endParaRP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strncpy</a:t>
            </a:r>
            <a:r>
              <a:rPr lang="en-US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Copy first n characters of string pointed to by s2 to s1.</a:t>
            </a:r>
            <a:endParaRPr lang="en-US">
              <a:latin typeface="Courier New" pitchFamily="49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467C4A56-6FA6-489F-B403-BCBB5B1F154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538680"/>
            <a:ext cx="4137025" cy="371475"/>
            <a:chOff x="4495801" y="2786744"/>
            <a:chExt cx="4136571" cy="370114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AD2A8C4C-72A9-42F0-93B1-92D524E1C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1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98EF0E46-1B3A-40AE-88C9-DC1DDA14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94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72EB3AF0-7657-4772-842A-00D346177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116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632A3D69-E78E-43C2-97CE-9BFC18C20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77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D6E5657A-0D97-4B90-9C50-0D9470B14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043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30F184D2-95C4-47B1-8B2D-61156F1E2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08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FDCEC68C-9277-4F72-B798-E8A6060A8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774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30B00602-2959-417C-A7FF-621CA8876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5525CB78-9C6C-48A7-AF9F-9BD0870A6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50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270F973C-5A30-400A-ACAC-0A5C7FFC9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715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</p:grpSp>
      <p:grpSp>
        <p:nvGrpSpPr>
          <p:cNvPr id="23" name="Group 36">
            <a:extLst>
              <a:ext uri="{FF2B5EF4-FFF2-40B4-BE49-F238E27FC236}">
                <a16:creationId xmlns:a16="http://schemas.microsoft.com/office/drawing/2014/main" id="{F2EFBF63-DE3E-4D4D-946A-B4D695663CA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51935"/>
            <a:ext cx="7032625" cy="369888"/>
            <a:chOff x="968830" y="5399316"/>
            <a:chExt cx="7032171" cy="370114"/>
          </a:xfrm>
        </p:grpSpPr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6FF6F98E-A146-4ACA-9FEA-D17884C33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830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D6B67CE5-C749-4F4C-B1EF-84989F012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4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A0F04EC0-5395-4AFA-8A4D-8C098613D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6145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6D0B1068-4847-494E-B5D9-7CA97ED9A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117EC41F-81EA-4019-8B1A-9003B677A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45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CCF4EF1E-DC8E-41B5-9964-E1B850AC2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11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053AB9C2-FA97-45C6-A3B4-F2E338F71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077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B50B053E-DC89-42BC-991A-958B3FEDC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42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517D686-EC88-45B0-BD04-FC431C58F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0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B5874118-161E-4E6D-A120-3104E4714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744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4" name="TextBox 29">
              <a:extLst>
                <a:ext uri="{FF2B5EF4-FFF2-40B4-BE49-F238E27FC236}">
                  <a16:creationId xmlns:a16="http://schemas.microsoft.com/office/drawing/2014/main" id="{098C3235-1E70-4908-89EC-2581FA759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5" name="TextBox 30">
              <a:extLst>
                <a:ext uri="{FF2B5EF4-FFF2-40B4-BE49-F238E27FC236}">
                  <a16:creationId xmlns:a16="http://schemas.microsoft.com/office/drawing/2014/main" id="{18682889-B2C4-40F3-99F4-F703A04EF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059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1">
              <a:extLst>
                <a:ext uri="{FF2B5EF4-FFF2-40B4-BE49-F238E27FC236}">
                  <a16:creationId xmlns:a16="http://schemas.microsoft.com/office/drawing/2014/main" id="{4CCB40DF-3A23-42E9-A2AA-27A05BF68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71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D7C0F321-D075-40BC-B8F3-303BBE60A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637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8" name="TextBox 33">
              <a:extLst>
                <a:ext uri="{FF2B5EF4-FFF2-40B4-BE49-F238E27FC236}">
                  <a16:creationId xmlns:a16="http://schemas.microsoft.com/office/drawing/2014/main" id="{B1C7ABC0-04AB-44D6-9557-BDD0A444A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0029" y="5399316"/>
              <a:ext cx="413657" cy="3693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39" name="TextBox 34">
              <a:extLst>
                <a:ext uri="{FF2B5EF4-FFF2-40B4-BE49-F238E27FC236}">
                  <a16:creationId xmlns:a16="http://schemas.microsoft.com/office/drawing/2014/main" id="{7AC243B6-4DC7-4103-8E83-A19AD6DB1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68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40" name="TextBox 35">
              <a:extLst>
                <a:ext uri="{FF2B5EF4-FFF2-40B4-BE49-F238E27FC236}">
                  <a16:creationId xmlns:a16="http://schemas.microsoft.com/office/drawing/2014/main" id="{F0CAEA9D-6EDE-4044-9B02-AF5B66C96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7344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</p:grp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2AE2406D-8269-43BC-9BF7-05A72865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116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3.5 Importance of ‘\0’ in a String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[Content Placeholder 5]">
            <a:extLst>
              <a:ext uri="{FF2B5EF4-FFF2-40B4-BE49-F238E27FC236}">
                <a16:creationId xmlns:a16="http://schemas.microsoft.com/office/drawing/2014/main" id="{8B79D611-E53D-456E-8611-145548CF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4"/>
            <a:ext cx="8229600" cy="5102131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To be treated as a string, the array of characters must be terminated with the null character '\0'.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Otherwise, string functions will not work properly on it.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 instance, the </a:t>
            </a:r>
            <a:r>
              <a:rPr lang="en-US" err="1">
                <a:solidFill>
                  <a:srgbClr val="0000FF"/>
                </a:solidFill>
              </a:rPr>
              <a:t>printf</a:t>
            </a:r>
            <a:r>
              <a:rPr lang="en-US">
                <a:solidFill>
                  <a:srgbClr val="0000FF"/>
                </a:solidFill>
              </a:rPr>
              <a:t>(“%s”, </a:t>
            </a:r>
            <a:r>
              <a:rPr lang="en-US" err="1">
                <a:solidFill>
                  <a:srgbClr val="0000FF"/>
                </a:solidFill>
              </a:rPr>
              <a:t>str</a:t>
            </a:r>
            <a:r>
              <a:rPr lang="en-US">
                <a:solidFill>
                  <a:srgbClr val="0000FF"/>
                </a:solidFill>
              </a:rPr>
              <a:t>) </a:t>
            </a:r>
            <a:r>
              <a:rPr lang="en-US"/>
              <a:t>statement will print until it encounters a null character in </a:t>
            </a:r>
            <a:r>
              <a:rPr lang="en-US">
                <a:solidFill>
                  <a:srgbClr val="0000FF"/>
                </a:solidFill>
              </a:rPr>
              <a:t>str</a:t>
            </a:r>
            <a:r>
              <a:rPr lang="en-US"/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Likewise, </a:t>
            </a:r>
            <a:r>
              <a:rPr lang="en-US" err="1">
                <a:solidFill>
                  <a:srgbClr val="0000FF"/>
                </a:solidFill>
              </a:rPr>
              <a:t>strlen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 err="1">
                <a:solidFill>
                  <a:srgbClr val="0000FF"/>
                </a:solidFill>
              </a:rPr>
              <a:t>str</a:t>
            </a:r>
            <a:r>
              <a:rPr lang="en-US">
                <a:solidFill>
                  <a:srgbClr val="0000FF"/>
                </a:solidFill>
              </a:rPr>
              <a:t>) </a:t>
            </a:r>
            <a:r>
              <a:rPr lang="en-US"/>
              <a:t>will count the number of characters up to (but not including) the null character.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In many cases, a string that is not properly terminated with '\0’ will result in illegal access of memory.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25CA-287C-4B6B-ABBA-F84C55C4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857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3.5 Importance of ‘\0’ in a String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Content Placeholder 5]">
            <a:extLst>
              <a:ext uri="{FF2B5EF4-FFF2-40B4-BE49-F238E27FC236}">
                <a16:creationId xmlns:a16="http://schemas.microsoft.com/office/drawing/2014/main" id="{09AFAED0-D913-4B64-BA6E-4C856E92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is the output of this code?</a:t>
            </a:r>
          </a:p>
        </p:txBody>
      </p:sp>
      <p:grpSp>
        <p:nvGrpSpPr>
          <p:cNvPr id="9" name="[Group 8]">
            <a:extLst>
              <a:ext uri="{FF2B5EF4-FFF2-40B4-BE49-F238E27FC236}">
                <a16:creationId xmlns:a16="http://schemas.microsoft.com/office/drawing/2014/main" id="{914C7F66-56DF-4590-97CC-DC61DDAE0E84}"/>
              </a:ext>
            </a:extLst>
          </p:cNvPr>
          <p:cNvGrpSpPr/>
          <p:nvPr/>
        </p:nvGrpSpPr>
        <p:grpSpPr>
          <a:xfrm>
            <a:off x="739787" y="1713582"/>
            <a:ext cx="5507660" cy="4462760"/>
            <a:chOff x="739787" y="1713582"/>
            <a:chExt cx="5507660" cy="44627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B3E6B-368C-42D7-8B45-9B1D954459E6}"/>
                </a:ext>
              </a:extLst>
            </p:cNvPr>
            <p:cNvSpPr txBox="1"/>
            <p:nvPr/>
          </p:nvSpPr>
          <p:spPr>
            <a:xfrm>
              <a:off x="739787" y="1898248"/>
              <a:ext cx="5162309" cy="427809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'l'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'e'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96410A-A877-4F50-9F04-7568E6F40D51}"/>
                </a:ext>
              </a:extLst>
            </p:cNvPr>
            <p:cNvSpPr txBox="1"/>
            <p:nvPr/>
          </p:nvSpPr>
          <p:spPr>
            <a:xfrm>
              <a:off x="4154199" y="1713582"/>
              <a:ext cx="2093248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err="1"/>
                <a:t>WithoutNullChar.c</a:t>
              </a:r>
              <a:endParaRPr lang="en-SG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5E31087-1AD8-484A-AC57-EF0C071CE163}"/>
              </a:ext>
            </a:extLst>
          </p:cNvPr>
          <p:cNvSpPr txBox="1"/>
          <p:nvPr/>
        </p:nvSpPr>
        <p:spPr>
          <a:xfrm>
            <a:off x="4154199" y="2329168"/>
            <a:ext cx="2738971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One possible output:</a:t>
            </a:r>
          </a:p>
          <a:p>
            <a:r>
              <a:rPr lang="en-SG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 = 8</a:t>
            </a:r>
          </a:p>
          <a:p>
            <a:r>
              <a:rPr lang="en-SG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apple¿ø</a:t>
            </a:r>
            <a:r>
              <a:rPr lang="en-SG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61256-77D3-4E5F-9675-F1DBC8DEF615}"/>
              </a:ext>
            </a:extLst>
          </p:cNvPr>
          <p:cNvSpPr txBox="1"/>
          <p:nvPr/>
        </p:nvSpPr>
        <p:spPr>
          <a:xfrm>
            <a:off x="3205076" y="3320416"/>
            <a:ext cx="3688094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Compare the output if you add:</a:t>
            </a:r>
          </a:p>
          <a:p>
            <a:r>
              <a:rPr lang="en-US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[5] = '\0';</a:t>
            </a:r>
          </a:p>
          <a:p>
            <a:endParaRPr lang="en-US" sz="1000"/>
          </a:p>
          <a:p>
            <a:r>
              <a:rPr lang="en-US"/>
              <a:t>or, you have:</a:t>
            </a:r>
          </a:p>
          <a:p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[10] = "apple";</a:t>
            </a:r>
            <a:endParaRPr lang="en-SG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4E5BD-BC86-458F-A6E7-C21FA6BD7E3A}"/>
              </a:ext>
            </a:extLst>
          </p:cNvPr>
          <p:cNvSpPr txBox="1"/>
          <p:nvPr/>
        </p:nvSpPr>
        <p:spPr>
          <a:xfrm>
            <a:off x="3194614" y="5564419"/>
            <a:ext cx="532628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%s and string functions work only on “true” strings. Without the terminating null character ‘\0’, string functions will not work properly.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09735-8F66-43B4-8108-DD1E55461F2F}"/>
              </a:ext>
            </a:extLst>
          </p:cNvPr>
          <p:cNvSpPr txBox="1"/>
          <p:nvPr/>
        </p:nvSpPr>
        <p:spPr>
          <a:xfrm>
            <a:off x="7051432" y="2082914"/>
            <a:ext cx="17760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printf() will print %s from the starting address of str until it encounters the ‘\0’ character.</a:t>
            </a:r>
          </a:p>
        </p:txBody>
      </p:sp>
      <p:pic>
        <p:nvPicPr>
          <p:cNvPr id="18" name="Picture 2" descr="C:\Users\tantc\Pictures\cliparts\exlamation-hi.png">
            <a:extLst>
              <a:ext uri="{FF2B5EF4-FFF2-40B4-BE49-F238E27FC236}">
                <a16:creationId xmlns:a16="http://schemas.microsoft.com/office/drawing/2014/main" id="{79257AB0-51D3-4F53-9BAC-68FE5E5B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50" y="5603730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31316D-7EF3-4CB2-B902-3739EE3AB9C3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ym typeface="Wingdings" panose="05000000000000000000" pitchFamily="2" charset="2"/>
              </a:rPr>
              <a:t></a:t>
            </a:r>
            <a:endParaRPr lang="en-US" sz="160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4D7CB83-C755-4395-9EC0-591E7C67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497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F8D6-306C-3B28-CA2E-3A431BD4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E6F0-2CB5-DBA7-222E-C426244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Arrays, Strings and Structures Quiz 1 before 3 pm on 23 August 2022.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2469-6BE2-5022-2A55-C029568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735E-4432-4E82-010B-55BDCAD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3F19-0EE8-E513-B0DB-226F1C45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48B10-863E-4A3D-BF10-DD92A239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4383"/>
            <a:ext cx="9144000" cy="9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79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037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app.sli.do</a:t>
            </a:r>
            <a:r>
              <a:rPr lang="en-US" sz="2400" dirty="0">
                <a:hlinkClick r:id="rId2"/>
              </a:rPr>
              <a:t>/event/bRPtUxgykAQjjF5XBpLedo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 Strings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497F0-D58D-4C94-A9B9-6378B32969E6}"/>
              </a:ext>
            </a:extLst>
          </p:cNvPr>
          <p:cNvSpPr txBox="1"/>
          <p:nvPr/>
        </p:nvSpPr>
        <p:spPr>
          <a:xfrm>
            <a:off x="5465538" y="2201142"/>
            <a:ext cx="3386851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/>
              <a:t>The following code is very similar to </a:t>
            </a:r>
            <a:r>
              <a:rPr lang="en-SG" sz="2000" err="1">
                <a:solidFill>
                  <a:srgbClr val="7030A0"/>
                </a:solidFill>
              </a:rPr>
              <a:t>ArrayModify.c</a:t>
            </a:r>
            <a:r>
              <a:rPr lang="en-SG" sz="2000"/>
              <a:t>. What does it do?</a:t>
            </a:r>
          </a:p>
          <a:p>
            <a:r>
              <a:rPr lang="en-SG" sz="2000"/>
              <a:t>What is the output?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AFE96E-50CE-4E7C-9F82-F93D2E9EDCC9}"/>
              </a:ext>
            </a:extLst>
          </p:cNvPr>
          <p:cNvGrpSpPr/>
          <p:nvPr/>
        </p:nvGrpSpPr>
        <p:grpSpPr>
          <a:xfrm>
            <a:off x="203606" y="1185600"/>
            <a:ext cx="5196076" cy="2909824"/>
            <a:chOff x="184729" y="1622680"/>
            <a:chExt cx="3018226" cy="2909824"/>
          </a:xfrm>
        </p:grpSpPr>
        <p:sp>
          <p:nvSpPr>
            <p:cNvPr id="9" name="[TextBox 1]">
              <a:extLst>
                <a:ext uri="{FF2B5EF4-FFF2-40B4-BE49-F238E27FC236}">
                  <a16:creationId xmlns:a16="http://schemas.microsoft.com/office/drawing/2014/main" id="{427C1560-E4A6-4189-8B60-35671FA8D124}"/>
                </a:ext>
              </a:extLst>
            </p:cNvPr>
            <p:cNvSpPr txBox="1"/>
            <p:nvPr/>
          </p:nvSpPr>
          <p:spPr>
            <a:xfrm>
              <a:off x="184729" y="1731737"/>
              <a:ext cx="2960934" cy="280076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SG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char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chars[4] = {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'C'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'h'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'a'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'r'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(chars,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(chars,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[TextBox 15]">
              <a:extLst>
                <a:ext uri="{FF2B5EF4-FFF2-40B4-BE49-F238E27FC236}">
                  <a16:creationId xmlns:a16="http://schemas.microsoft.com/office/drawing/2014/main" id="{68728ABA-8B35-4FF2-B6DC-047F9907C3BF}"/>
                </a:ext>
              </a:extLst>
            </p:cNvPr>
            <p:cNvSpPr txBox="1"/>
            <p:nvPr/>
          </p:nvSpPr>
          <p:spPr>
            <a:xfrm>
              <a:off x="2241409" y="1622680"/>
              <a:ext cx="96154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err="1"/>
                <a:t>ArrayOfChar.c</a:t>
              </a:r>
              <a:endParaRPr lang="en-SG"/>
            </a:p>
          </p:txBody>
        </p:sp>
      </p:grpSp>
      <p:sp>
        <p:nvSpPr>
          <p:cNvPr id="12" name="[TextBox 1]">
            <a:extLst>
              <a:ext uri="{FF2B5EF4-FFF2-40B4-BE49-F238E27FC236}">
                <a16:creationId xmlns:a16="http://schemas.microsoft.com/office/drawing/2014/main" id="{3DDEAE7C-5D71-4647-A74A-F8630E6B24CD}"/>
              </a:ext>
            </a:extLst>
          </p:cNvPr>
          <p:cNvSpPr txBox="1"/>
          <p:nvPr/>
        </p:nvSpPr>
        <p:spPr>
          <a:xfrm>
            <a:off x="295810" y="4016196"/>
            <a:ext cx="5371365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modifyArray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TextBox 1]">
            <a:extLst>
              <a:ext uri="{FF2B5EF4-FFF2-40B4-BE49-F238E27FC236}">
                <a16:creationId xmlns:a16="http://schemas.microsoft.com/office/drawing/2014/main" id="{F6DFD9E1-701F-4C37-883D-C2F13186D5C8}"/>
              </a:ext>
            </a:extLst>
          </p:cNvPr>
          <p:cNvSpPr txBox="1"/>
          <p:nvPr/>
        </p:nvSpPr>
        <p:spPr>
          <a:xfrm>
            <a:off x="3745093" y="4476219"/>
            <a:ext cx="5124083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AB402-AE63-42BD-96E7-2F19E5579241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ym typeface="Wingdings" panose="05000000000000000000" pitchFamily="2" charset="2"/>
              </a:rPr>
              <a:t></a:t>
            </a:r>
            <a:endParaRPr 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ECFAE-D9C5-4C51-B1D8-9737518D971D}"/>
              </a:ext>
            </a:extLst>
          </p:cNvPr>
          <p:cNvSpPr txBox="1"/>
          <p:nvPr/>
        </p:nvSpPr>
        <p:spPr>
          <a:xfrm>
            <a:off x="6176742" y="3716876"/>
            <a:ext cx="14506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Dibs</a:t>
            </a:r>
          </a:p>
        </p:txBody>
      </p:sp>
      <p:sp>
        <p:nvSpPr>
          <p:cNvPr id="17" name="HighlightTextShape201406241503265130">
            <a:extLst>
              <a:ext uri="{FF2B5EF4-FFF2-40B4-BE49-F238E27FC236}">
                <a16:creationId xmlns:a16="http://schemas.microsoft.com/office/drawing/2014/main" id="{6183F712-86FE-451D-8618-191B7C99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538" y="1219202"/>
            <a:ext cx="3153168" cy="54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Array of characters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 Strings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/>
          </a:p>
        </p:txBody>
      </p:sp>
      <p:sp>
        <p:nvSpPr>
          <p:cNvPr id="16" name="[Rectangle 3]">
            <a:extLst>
              <a:ext uri="{FF2B5EF4-FFF2-40B4-BE49-F238E27FC236}">
                <a16:creationId xmlns:a16="http://schemas.microsoft.com/office/drawing/2014/main" id="{9DCF148C-EDAE-46F3-88AD-A7B88E53CAF1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381759"/>
            <a:ext cx="7948612" cy="300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We can turn an array of characters into a </a:t>
            </a:r>
            <a:r>
              <a:rPr lang="en-GB">
                <a:solidFill>
                  <a:srgbClr val="C00000"/>
                </a:solidFill>
              </a:rPr>
              <a:t>string</a:t>
            </a:r>
            <a:r>
              <a:rPr lang="en-GB"/>
              <a:t> by adding a </a:t>
            </a:r>
            <a:r>
              <a:rPr lang="en-GB">
                <a:solidFill>
                  <a:srgbClr val="C00000"/>
                </a:solidFill>
              </a:rPr>
              <a:t>null character '\0’</a:t>
            </a:r>
            <a:r>
              <a:rPr lang="en-GB"/>
              <a:t> at the end of the array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 </a:t>
            </a:r>
            <a:r>
              <a:rPr lang="en-GB">
                <a:solidFill>
                  <a:srgbClr val="C00000"/>
                </a:solidFill>
              </a:rPr>
              <a:t>string</a:t>
            </a:r>
            <a:r>
              <a:rPr lang="en-GB"/>
              <a:t> is an array of characters, terminated by a null character ‘\0’ (which has an ASCII value of zero)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We can use </a:t>
            </a:r>
            <a:r>
              <a:rPr lang="en-GB">
                <a:solidFill>
                  <a:srgbClr val="C00000"/>
                </a:solidFill>
              </a:rPr>
              <a:t>string functions</a:t>
            </a:r>
            <a:r>
              <a:rPr lang="en-GB"/>
              <a:t> (include &lt;</a:t>
            </a:r>
            <a:r>
              <a:rPr lang="en-GB" err="1"/>
              <a:t>string.h</a:t>
            </a:r>
            <a:r>
              <a:rPr lang="en-GB"/>
              <a:t>&gt;) to manipulate strings.</a:t>
            </a:r>
          </a:p>
        </p:txBody>
      </p:sp>
      <p:graphicFrame>
        <p:nvGraphicFramePr>
          <p:cNvPr id="17" name="Group 38">
            <a:extLst>
              <a:ext uri="{FF2B5EF4-FFF2-40B4-BE49-F238E27FC236}">
                <a16:creationId xmlns:a16="http://schemas.microsoft.com/office/drawing/2014/main" id="{FC453E99-2F1C-461D-8D79-29DEBA61A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78865"/>
              </p:ext>
            </p:extLst>
          </p:nvPr>
        </p:nvGraphicFramePr>
        <p:xfrm>
          <a:off x="2622747" y="4794421"/>
          <a:ext cx="4214506" cy="578066"/>
        </p:xfrm>
        <a:graphic>
          <a:graphicData uri="http://schemas.openxmlformats.org/drawingml/2006/table">
            <a:tbl>
              <a:tblPr/>
              <a:tblGrid>
                <a:gridCol w="60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0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51AA56-E0B2-4B08-8518-5FE0B5C3C7A3}"/>
              </a:ext>
            </a:extLst>
          </p:cNvPr>
          <p:cNvSpPr txBox="1"/>
          <p:nvPr/>
        </p:nvSpPr>
        <p:spPr>
          <a:xfrm>
            <a:off x="963827" y="4386649"/>
            <a:ext cx="213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3.1 Strings: Basic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58ABE20A-6475-400D-9583-D38831E2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34708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Declaration of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char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[6];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Assigning character to an element of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[0] = 'e';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[1]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[2]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[3] = '\0';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Initializer for string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Two ways: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fruit_name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[] = "apple";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fruit_name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[] = {'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a','p','p','l','e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','\0'}; </a:t>
            </a:r>
            <a:endParaRPr lang="en-US" b="1">
              <a:solidFill>
                <a:srgbClr val="800000"/>
              </a:solidFill>
            </a:endParaRPr>
          </a:p>
        </p:txBody>
      </p:sp>
      <p:graphicFrame>
        <p:nvGraphicFramePr>
          <p:cNvPr id="67" name="Group 23">
            <a:extLst>
              <a:ext uri="{FF2B5EF4-FFF2-40B4-BE49-F238E27FC236}">
                <a16:creationId xmlns:a16="http://schemas.microsoft.com/office/drawing/2014/main" id="{2CF1DDFC-24A2-43F7-85B4-0C7920255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25964"/>
              </p:ext>
            </p:extLst>
          </p:nvPr>
        </p:nvGraphicFramePr>
        <p:xfrm>
          <a:off x="4561712" y="2935533"/>
          <a:ext cx="3554413" cy="518160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3CA5C347-C3E1-46DE-B3DF-6D059BC6A4CA}"/>
              </a:ext>
            </a:extLst>
          </p:cNvPr>
          <p:cNvGrpSpPr/>
          <p:nvPr/>
        </p:nvGrpSpPr>
        <p:grpSpPr>
          <a:xfrm>
            <a:off x="5081954" y="3494655"/>
            <a:ext cx="3541185" cy="1066702"/>
            <a:chOff x="5081954" y="3194613"/>
            <a:chExt cx="3541185" cy="106670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043E7F5-A3D3-457C-BA11-6ED57BC36967}"/>
                </a:ext>
              </a:extLst>
            </p:cNvPr>
            <p:cNvSpPr txBox="1"/>
            <p:nvPr/>
          </p:nvSpPr>
          <p:spPr>
            <a:xfrm>
              <a:off x="5081954" y="3553429"/>
              <a:ext cx="3541185" cy="70788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/>
                <a:t>Without ‘\0’, it is just an array of character, </a:t>
              </a:r>
              <a:r>
                <a:rPr lang="en-US" sz="2000" u="sng">
                  <a:solidFill>
                    <a:srgbClr val="C00000"/>
                  </a:solidFill>
                </a:rPr>
                <a:t>not</a:t>
              </a:r>
              <a:r>
                <a:rPr lang="en-US" sz="2000"/>
                <a:t> a string. </a:t>
              </a:r>
              <a:endParaRPr lang="en-SG" sz="20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7BAF4A0-9FC4-4CF5-92B0-A0AEE9E89ED5}"/>
                </a:ext>
              </a:extLst>
            </p:cNvPr>
            <p:cNvCxnSpPr>
              <a:stCxn id="69" idx="0"/>
            </p:cNvCxnSpPr>
            <p:nvPr/>
          </p:nvCxnSpPr>
          <p:spPr bwMode="auto">
            <a:xfrm flipH="1" flipV="1">
              <a:off x="6794341" y="3194613"/>
              <a:ext cx="58206" cy="35881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B4A4AB6-567D-4776-BCDB-C3B10C430E9C}"/>
              </a:ext>
            </a:extLst>
          </p:cNvPr>
          <p:cNvCxnSpPr/>
          <p:nvPr/>
        </p:nvCxnSpPr>
        <p:spPr bwMode="auto">
          <a:xfrm flipH="1">
            <a:off x="8044405" y="4524801"/>
            <a:ext cx="1" cy="123849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D0BE5B7-E041-4228-B5F1-E6B899DDE295}"/>
              </a:ext>
            </a:extLst>
          </p:cNvPr>
          <p:cNvGrpSpPr/>
          <p:nvPr/>
        </p:nvGrpSpPr>
        <p:grpSpPr>
          <a:xfrm>
            <a:off x="5081954" y="4709997"/>
            <a:ext cx="2524542" cy="868100"/>
            <a:chOff x="5081954" y="4330862"/>
            <a:chExt cx="2524542" cy="86810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64C6C5-8536-48ED-B5E4-D5EAA0A0B49B}"/>
                </a:ext>
              </a:extLst>
            </p:cNvPr>
            <p:cNvSpPr txBox="1"/>
            <p:nvPr/>
          </p:nvSpPr>
          <p:spPr>
            <a:xfrm>
              <a:off x="5081954" y="4330862"/>
              <a:ext cx="2524542" cy="646331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/>
                <a:t>Do not need ‘\0’ as it is automatically added.</a:t>
              </a:r>
              <a:endParaRPr lang="en-SG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C753758-6D76-452E-9C64-EA064B4C203C}"/>
                </a:ext>
              </a:extLst>
            </p:cNvPr>
            <p:cNvCxnSpPr/>
            <p:nvPr/>
          </p:nvCxnSpPr>
          <p:spPr bwMode="auto">
            <a:xfrm flipH="1">
              <a:off x="5557777" y="4977114"/>
              <a:ext cx="461058" cy="221848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945F6A2-F100-4BB3-A1D9-C076C5F3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3.2 Strings: I/O (1/3)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63D4221-DE72-454A-BF1C-CF83EA1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3675184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Read string from stdin (keyboard)</a:t>
            </a:r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fgets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, size,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stdin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)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size – 1 char, </a:t>
            </a:r>
          </a:p>
          <a:p>
            <a:pPr marL="536258" lvl="1" indent="0">
              <a:spcBef>
                <a:spcPts val="0"/>
              </a:spcBef>
              <a:buClr>
                <a:schemeClr val="bg2"/>
              </a:buClr>
              <a:buSzPct val="75000"/>
              <a:buNone/>
            </a:pP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		               // or until newline</a:t>
            </a:r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scanf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("%s",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); 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until white space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 string to </a:t>
            </a:r>
            <a:r>
              <a:rPr lang="en-US" sz="280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stdout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(monitor)</a:t>
            </a:r>
            <a:endParaRPr lang="en-US">
              <a:latin typeface="Courier New" pitchFamily="49" charset="0"/>
            </a:endParaRPr>
          </a:p>
          <a:p>
            <a:pPr marL="581978" lvl="4" indent="0">
              <a:buNone/>
            </a:pP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puts(</a:t>
            </a:r>
            <a:r>
              <a:rPr lang="en-US" sz="2000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); 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// terminates with newline</a:t>
            </a:r>
          </a:p>
          <a:p>
            <a:pPr marL="581978" lvl="4" indent="0">
              <a:buNone/>
            </a:pPr>
            <a:r>
              <a:rPr lang="en-US" sz="2000" b="1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("%s\n", </a:t>
            </a:r>
            <a:r>
              <a:rPr lang="en-US" sz="2000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0B5A6-F41A-4A1E-9B08-C904D174F5F6}"/>
              </a:ext>
            </a:extLst>
          </p:cNvPr>
          <p:cNvSpPr txBox="1"/>
          <p:nvPr/>
        </p:nvSpPr>
        <p:spPr>
          <a:xfrm>
            <a:off x="778476" y="5226908"/>
            <a:ext cx="6141308" cy="9233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Note: There is another function </a:t>
            </a:r>
            <a:r>
              <a:rPr lang="en-US">
                <a:solidFill>
                  <a:srgbClr val="0000FF"/>
                </a:solidFill>
              </a:rPr>
              <a:t>gets(</a:t>
            </a:r>
            <a:r>
              <a:rPr lang="en-US" err="1">
                <a:solidFill>
                  <a:srgbClr val="0000FF"/>
                </a:solidFill>
              </a:rPr>
              <a:t>str</a:t>
            </a:r>
            <a:r>
              <a:rPr lang="en-US">
                <a:solidFill>
                  <a:srgbClr val="0000FF"/>
                </a:solidFill>
              </a:rPr>
              <a:t>)</a:t>
            </a:r>
            <a:r>
              <a:rPr lang="en-US"/>
              <a:t> to read a string interactively. However, due to security reason, we avoid it and use </a:t>
            </a:r>
            <a:r>
              <a:rPr lang="en-US">
                <a:solidFill>
                  <a:srgbClr val="0000FF"/>
                </a:solidFill>
              </a:rPr>
              <a:t>fgets()</a:t>
            </a:r>
            <a:r>
              <a:rPr lang="en-US"/>
              <a:t> function instead.</a:t>
            </a:r>
            <a:endParaRPr lang="en-SG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E68FDB9-C81A-4478-9732-4F4BA649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3.2 Strings: I/O (2/3)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1F8E204-CB37-4E22-BCDF-D7BDDC26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fgets()</a:t>
            </a:r>
          </a:p>
          <a:p>
            <a:pPr marL="800100" lvl="1" indent="-342900"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/>
              <a:t>On interactive input, </a:t>
            </a:r>
            <a:r>
              <a:rPr lang="en-US" sz="2400">
                <a:solidFill>
                  <a:srgbClr val="0000FF"/>
                </a:solidFill>
              </a:rPr>
              <a:t>fgets() </a:t>
            </a:r>
            <a:r>
              <a:rPr lang="en-US" sz="2400"/>
              <a:t>also reads in the newline character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320800" algn="l"/>
              </a:tabLst>
            </a:pPr>
            <a:r>
              <a:rPr lang="en-US" sz="2400"/>
              <a:t>Hence, we may need to replace it with '\0' if necessary</a:t>
            </a:r>
            <a:br>
              <a:rPr lang="en-US" sz="2400"/>
            </a:br>
            <a:r>
              <a:rPr lang="en-US" sz="2400"/>
              <a:t>	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len = strlen(str);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if (str[len – 1] == '\n')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	str[len – 1] = '\0';</a:t>
            </a:r>
            <a:endParaRPr lang="en-US" sz="2800"/>
          </a:p>
        </p:txBody>
      </p:sp>
      <p:graphicFrame>
        <p:nvGraphicFramePr>
          <p:cNvPr id="10" name="Group 38">
            <a:extLst>
              <a:ext uri="{FF2B5EF4-FFF2-40B4-BE49-F238E27FC236}">
                <a16:creationId xmlns:a16="http://schemas.microsoft.com/office/drawing/2014/main" id="{35C15EE8-9BC5-4B85-A342-E8B1E104B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02583"/>
              </p:ext>
            </p:extLst>
          </p:nvPr>
        </p:nvGraphicFramePr>
        <p:xfrm>
          <a:off x="4927541" y="261974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E1E0F6D-9507-4D3D-8FE5-2DABEFA52FCE}"/>
              </a:ext>
            </a:extLst>
          </p:cNvPr>
          <p:cNvSpPr txBox="1"/>
          <p:nvPr/>
        </p:nvSpPr>
        <p:spPr>
          <a:xfrm>
            <a:off x="2188588" y="2525890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User input: </a:t>
            </a:r>
            <a:r>
              <a:rPr lang="en-US" sz="2400" b="1">
                <a:solidFill>
                  <a:srgbClr val="7030A0"/>
                </a:solidFill>
              </a:rPr>
              <a:t>eat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A4F0690-140A-411B-8A95-0B52EAB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3.2 Strings: I/O (3/3)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20553D-B3B6-447B-B247-A5D1E29FF2EC}"/>
              </a:ext>
            </a:extLst>
          </p:cNvPr>
          <p:cNvGrpSpPr/>
          <p:nvPr/>
        </p:nvGrpSpPr>
        <p:grpSpPr>
          <a:xfrm>
            <a:off x="541338" y="1034533"/>
            <a:ext cx="8229868" cy="2750389"/>
            <a:chOff x="541338" y="1034533"/>
            <a:chExt cx="8229868" cy="2750389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C1A2C5D-E567-4EDA-8D5A-EC55E733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38" y="1219200"/>
              <a:ext cx="8008302" cy="256572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scanf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02D25-B33C-4E6F-818B-A637D6F9A310}"/>
                </a:ext>
              </a:extLst>
            </p:cNvPr>
            <p:cNvSpPr txBox="1"/>
            <p:nvPr/>
          </p:nvSpPr>
          <p:spPr bwMode="auto">
            <a:xfrm>
              <a:off x="7159188" y="1034533"/>
              <a:ext cx="1612018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StringIO1.c</a:t>
              </a:r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E460BC-172E-4061-BB76-81D9CF79F2B8}"/>
              </a:ext>
            </a:extLst>
          </p:cNvPr>
          <p:cNvGrpSpPr/>
          <p:nvPr/>
        </p:nvGrpSpPr>
        <p:grpSpPr>
          <a:xfrm>
            <a:off x="534988" y="3841749"/>
            <a:ext cx="8236219" cy="2787651"/>
            <a:chOff x="534988" y="3841749"/>
            <a:chExt cx="8236219" cy="27876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38AAB8-110A-4B77-84B6-A24A69E0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3841749"/>
              <a:ext cx="8014652" cy="2787651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fgets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LENGTH, 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stdin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 =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puts(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F3AE10-D5A8-48F4-9CEC-41F218D62E80}"/>
                </a:ext>
              </a:extLst>
            </p:cNvPr>
            <p:cNvSpPr txBox="1"/>
            <p:nvPr/>
          </p:nvSpPr>
          <p:spPr bwMode="auto">
            <a:xfrm>
              <a:off x="7159190" y="3908425"/>
              <a:ext cx="1612017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StringIO2.c</a:t>
              </a:r>
              <a:endParaRPr lang="en-SG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91A94B7-054F-491D-A7E1-29C664EE6F4D}"/>
              </a:ext>
            </a:extLst>
          </p:cNvPr>
          <p:cNvSpPr txBox="1"/>
          <p:nvPr/>
        </p:nvSpPr>
        <p:spPr>
          <a:xfrm>
            <a:off x="3212223" y="1536504"/>
            <a:ext cx="3946967" cy="64633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Test out the programs with this input: </a:t>
            </a:r>
          </a:p>
          <a:p>
            <a:pPr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 book</a:t>
            </a:r>
            <a:endParaRPr lang="en-SG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4CDCF1-E2E4-4645-987D-613E1E2099E9}"/>
              </a:ext>
            </a:extLst>
          </p:cNvPr>
          <p:cNvGrpSpPr/>
          <p:nvPr/>
        </p:nvGrpSpPr>
        <p:grpSpPr>
          <a:xfrm>
            <a:off x="836022" y="5373384"/>
            <a:ext cx="3321449" cy="755688"/>
            <a:chOff x="836022" y="5373384"/>
            <a:chExt cx="3321449" cy="75568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4D0851-DFFB-499C-B7F8-D77AF811E7FA}"/>
                </a:ext>
              </a:extLst>
            </p:cNvPr>
            <p:cNvSpPr/>
            <p:nvPr/>
          </p:nvSpPr>
          <p:spPr bwMode="auto">
            <a:xfrm>
              <a:off x="836023" y="5907003"/>
              <a:ext cx="1434737" cy="222069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0B7345-21E1-4509-AA7F-B02DB37D3CAF}"/>
                </a:ext>
              </a:extLst>
            </p:cNvPr>
            <p:cNvSpPr/>
            <p:nvPr/>
          </p:nvSpPr>
          <p:spPr bwMode="auto">
            <a:xfrm>
              <a:off x="836022" y="5373384"/>
              <a:ext cx="3321449" cy="247127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B2F3F82-5B73-457C-8066-CA549844E724}"/>
              </a:ext>
            </a:extLst>
          </p:cNvPr>
          <p:cNvSpPr txBox="1"/>
          <p:nvPr/>
        </p:nvSpPr>
        <p:spPr>
          <a:xfrm>
            <a:off x="4215621" y="2963304"/>
            <a:ext cx="1940169" cy="67710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B7EC1-8EAE-4D04-AAC2-B011D56CF88D}"/>
              </a:ext>
            </a:extLst>
          </p:cNvPr>
          <p:cNvSpPr txBox="1"/>
          <p:nvPr/>
        </p:nvSpPr>
        <p:spPr>
          <a:xfrm>
            <a:off x="4215621" y="3924935"/>
            <a:ext cx="2262675" cy="98488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 book</a:t>
            </a:r>
          </a:p>
          <a:p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AF053-CD1D-4332-AF1F-A3A9859D52BF}"/>
              </a:ext>
            </a:extLst>
          </p:cNvPr>
          <p:cNvSpPr txBox="1"/>
          <p:nvPr/>
        </p:nvSpPr>
        <p:spPr>
          <a:xfrm>
            <a:off x="4666215" y="5620511"/>
            <a:ext cx="2736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Note that puts(str) adds a newline automatically.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76D4D751-A9B5-4539-A8F6-12285BBE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3.3 Example: Remove Vowels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6F12D0F7-4A65-4692-A20A-1A9A13B3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4"/>
            <a:ext cx="8229600" cy="2516717"/>
          </a:xfrm>
        </p:spPr>
        <p:txBody>
          <a:bodyPr>
            <a:normAutofit lnSpcReduction="10000"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Write a program </a:t>
            </a:r>
            <a:r>
              <a:rPr lang="en-US" sz="2800" err="1">
                <a:solidFill>
                  <a:srgbClr val="7030A0"/>
                </a:solidFill>
              </a:rPr>
              <a:t>RemoveVowels.c</a:t>
            </a:r>
            <a:r>
              <a:rPr lang="en-US" sz="2800"/>
              <a:t> to remove all vowels in a given input string.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the input string has at most 100 characters.</a:t>
            </a:r>
            <a:endParaRPr lang="en-US" sz="2400" b="1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Sample run: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71009-3B82-4DC8-99D9-A5D845CC3DCC}"/>
              </a:ext>
            </a:extLst>
          </p:cNvPr>
          <p:cNvSpPr txBox="1"/>
          <p:nvPr/>
        </p:nvSpPr>
        <p:spPr>
          <a:xfrm>
            <a:off x="922001" y="4246824"/>
            <a:ext cx="776479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string: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How HAVE you been, James?</a:t>
            </a:r>
          </a:p>
          <a:p>
            <a:pPr>
              <a:defRPr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Changed string: Hw HV y bn, Jms?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A018E16-2D54-48B1-AF45-2CA00CE0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</TotalTime>
  <Words>1974</Words>
  <Application>Microsoft Macintosh PowerPoint</Application>
  <PresentationFormat>On-screen Show (4:3)</PresentationFormat>
  <Paragraphs>315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7</cp:revision>
  <cp:lastPrinted>2017-06-30T03:15:07Z</cp:lastPrinted>
  <dcterms:created xsi:type="dcterms:W3CDTF">1998-09-05T15:03:32Z</dcterms:created>
  <dcterms:modified xsi:type="dcterms:W3CDTF">2022-08-06T02:24:00Z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