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695" r:id="rId3"/>
    <p:sldId id="682" r:id="rId4"/>
    <p:sldId id="687" r:id="rId5"/>
    <p:sldId id="686" r:id="rId6"/>
    <p:sldId id="688" r:id="rId7"/>
    <p:sldId id="689" r:id="rId8"/>
    <p:sldId id="690" r:id="rId9"/>
    <p:sldId id="691" r:id="rId10"/>
    <p:sldId id="692" r:id="rId11"/>
    <p:sldId id="693" r:id="rId12"/>
    <p:sldId id="694" r:id="rId13"/>
    <p:sldId id="696" r:id="rId14"/>
    <p:sldId id="308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CFF99"/>
    <a:srgbClr val="006600"/>
    <a:srgbClr val="E2FFC5"/>
    <a:srgbClr val="FFCCFF"/>
    <a:srgbClr val="CCCCFF"/>
    <a:srgbClr val="CCFF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8/6/22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4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46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7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4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9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39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4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89463804-7432-F2AB-A372-402AB523A8F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91726"/>
            <a:ext cx="866274" cy="866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bRPtUxgykAQjjF5XBpLed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Lecture #5d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>
                <a:solidFill>
                  <a:srgbClr val="C00000"/>
                </a:solidFill>
                <a:latin typeface="Calibri" panose="020F0502020204030204" pitchFamily="34" charset="0"/>
              </a:rPr>
              <a:t>Arrays, Strings and Structures</a:t>
            </a:r>
            <a:endParaRPr lang="en-US" sz="240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0000FF"/>
                </a:solidFill>
                <a:latin typeface="+mn-lt"/>
              </a:rPr>
              <a:t>4.11 Passing Address of Structure to Function (5/5)</a:t>
            </a:r>
            <a:endParaRPr lang="en-US" sz="28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4061613" y="1588015"/>
            <a:ext cx="4572079" cy="1004279"/>
            <a:chOff x="4061613" y="1588015"/>
            <a:chExt cx="4572079" cy="1004279"/>
          </a:xfrm>
        </p:grpSpPr>
        <p:sp>
          <p:nvSpPr>
            <p:cNvPr id="19" name="Rectangle 18"/>
            <p:cNvSpPr/>
            <p:nvPr/>
          </p:nvSpPr>
          <p:spPr bwMode="auto">
            <a:xfrm>
              <a:off x="4634771" y="2151578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833458" y="2151578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779608" y="2151578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TextBox 62"/>
            <p:cNvSpPr txBox="1">
              <a:spLocks noChangeArrowheads="1"/>
            </p:cNvSpPr>
            <p:nvPr/>
          </p:nvSpPr>
          <p:spPr bwMode="auto">
            <a:xfrm>
              <a:off x="4408696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24" name="TextBox 63"/>
            <p:cNvSpPr txBox="1">
              <a:spLocks noChangeArrowheads="1"/>
            </p:cNvSpPr>
            <p:nvPr/>
          </p:nvSpPr>
          <p:spPr bwMode="auto">
            <a:xfrm>
              <a:off x="6525313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25" name="TextBox 64"/>
            <p:cNvSpPr txBox="1">
              <a:spLocks noChangeArrowheads="1"/>
            </p:cNvSpPr>
            <p:nvPr/>
          </p:nvSpPr>
          <p:spPr bwMode="auto">
            <a:xfrm>
              <a:off x="7372514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26" name="TextBox 65"/>
            <p:cNvSpPr txBox="1">
              <a:spLocks noChangeArrowheads="1"/>
            </p:cNvSpPr>
            <p:nvPr/>
          </p:nvSpPr>
          <p:spPr bwMode="auto">
            <a:xfrm>
              <a:off x="4061613" y="1588015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player1</a:t>
              </a:r>
              <a:endParaRPr lang="en-SG" sz="1400"/>
            </a:p>
          </p:txBody>
        </p:sp>
        <p:sp>
          <p:nvSpPr>
            <p:cNvPr id="27" name="Rectangle 66"/>
            <p:cNvSpPr>
              <a:spLocks noChangeArrowheads="1"/>
            </p:cNvSpPr>
            <p:nvPr/>
          </p:nvSpPr>
          <p:spPr bwMode="auto">
            <a:xfrm>
              <a:off x="4302777" y="1851433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8" name="TextBox 77"/>
          <p:cNvSpPr txBox="1">
            <a:spLocks noChangeArrowheads="1"/>
          </p:cNvSpPr>
          <p:nvPr/>
        </p:nvSpPr>
        <p:spPr bwMode="auto">
          <a:xfrm>
            <a:off x="533358" y="1667167"/>
            <a:ext cx="390271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main()</a:t>
            </a:r>
          </a:p>
          <a:p>
            <a:endParaRPr lang="en-US" sz="2000">
              <a:solidFill>
                <a:srgbClr val="0000FF"/>
              </a:solidFill>
            </a:endParaRPr>
          </a:p>
          <a:p>
            <a:r>
              <a:rPr lang="en-US" sz="1600" err="1">
                <a:latin typeface="Lucida Console" pitchFamily="49" charset="0"/>
              </a:rPr>
              <a:t>change_name_and_age</a:t>
            </a:r>
            <a:r>
              <a:rPr lang="en-US" sz="1600">
                <a:latin typeface="Lucida Console" pitchFamily="49" charset="0"/>
              </a:rPr>
              <a:t>(</a:t>
            </a:r>
            <a:r>
              <a:rPr lang="en-US" sz="1600">
                <a:solidFill>
                  <a:srgbClr val="C00000"/>
                </a:solidFill>
                <a:latin typeface="Lucida Console" pitchFamily="49" charset="0"/>
              </a:rPr>
              <a:t>&amp;player1</a:t>
            </a:r>
            <a:r>
              <a:rPr lang="en-US" sz="1600">
                <a:latin typeface="Lucida Console" pitchFamily="49" charset="0"/>
              </a:rPr>
              <a:t>);</a:t>
            </a:r>
            <a:endParaRPr lang="en-SG" sz="1600">
              <a:latin typeface="Lucida Console" pitchFamily="49" charset="0"/>
            </a:endParaRPr>
          </a:p>
        </p:txBody>
      </p:sp>
      <p:sp>
        <p:nvSpPr>
          <p:cNvPr id="29" name="TextBox 77"/>
          <p:cNvSpPr txBox="1">
            <a:spLocks noChangeArrowheads="1"/>
          </p:cNvSpPr>
          <p:nvPr/>
        </p:nvSpPr>
        <p:spPr bwMode="auto">
          <a:xfrm>
            <a:off x="533357" y="3351806"/>
            <a:ext cx="6040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0000FF"/>
                </a:solidFill>
                <a:latin typeface="Lucida Console" pitchFamily="49" charset="0"/>
              </a:rPr>
              <a:t>change_name_and_age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err="1">
                <a:solidFill>
                  <a:srgbClr val="0000FF"/>
                </a:solidFill>
                <a:latin typeface="Lucida Console" pitchFamily="49" charset="0"/>
              </a:rPr>
              <a:t>player_t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*</a:t>
            </a:r>
            <a:r>
              <a:rPr lang="en-US" err="1">
                <a:solidFill>
                  <a:srgbClr val="0000FF"/>
                </a:solidFill>
                <a:latin typeface="Lucida Console" pitchFamily="49" charset="0"/>
              </a:rPr>
              <a:t>player_ptr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)</a:t>
            </a:r>
            <a:endParaRPr lang="en-SG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420130" y="3225114"/>
            <a:ext cx="8563232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658498" y="2141839"/>
            <a:ext cx="128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"</a:t>
            </a:r>
            <a:r>
              <a:rPr lang="en-US" sz="1600" err="1">
                <a:solidFill>
                  <a:srgbClr val="006600"/>
                </a:solidFill>
                <a:latin typeface="Lucida Console" pitchFamily="49" charset="0"/>
              </a:rPr>
              <a:t>Brusco</a:t>
            </a:r>
            <a:r>
              <a:rPr lang="en-US" sz="1600">
                <a:solidFill>
                  <a:srgbClr val="006600"/>
                </a:solidFill>
                <a:latin typeface="Lucida Console" pitchFamily="49" charset="0"/>
              </a:rPr>
              <a:t>"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7601" y="2146399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23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6997" y="2163790"/>
            <a:ext cx="54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'M'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4" name="TextBox 77"/>
          <p:cNvSpPr txBox="1">
            <a:spLocks noChangeArrowheads="1"/>
          </p:cNvSpPr>
          <p:nvPr/>
        </p:nvSpPr>
        <p:spPr bwMode="auto">
          <a:xfrm>
            <a:off x="533358" y="4970539"/>
            <a:ext cx="54349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err="1">
                <a:latin typeface="Lucida Console" pitchFamily="49" charset="0"/>
              </a:rPr>
              <a:t>strcpy</a:t>
            </a:r>
            <a:r>
              <a:rPr lang="en-US" sz="1600">
                <a:latin typeface="Lucida Console" pitchFamily="49" charset="0"/>
              </a:rPr>
              <a:t>((</a:t>
            </a:r>
            <a:r>
              <a:rPr lang="en-US" sz="1600">
                <a:solidFill>
                  <a:srgbClr val="C00000"/>
                </a:solidFill>
                <a:latin typeface="Lucida Console" pitchFamily="49" charset="0"/>
              </a:rPr>
              <a:t>*</a:t>
            </a:r>
            <a:r>
              <a:rPr lang="en-US" sz="1600" err="1">
                <a:solidFill>
                  <a:srgbClr val="C00000"/>
                </a:solidFill>
                <a:latin typeface="Lucida Console" pitchFamily="49" charset="0"/>
              </a:rPr>
              <a:t>player_ptr</a:t>
            </a:r>
            <a:r>
              <a:rPr lang="en-US" sz="1600">
                <a:latin typeface="Lucida Console" pitchFamily="49" charset="0"/>
              </a:rPr>
              <a:t>).name, "Alexandra");</a:t>
            </a:r>
          </a:p>
          <a:p>
            <a:r>
              <a:rPr lang="en-US" sz="1600">
                <a:latin typeface="Lucida Console" pitchFamily="49" charset="0"/>
              </a:rPr>
              <a:t>(</a:t>
            </a:r>
            <a:r>
              <a:rPr lang="en-US" sz="1600">
                <a:solidFill>
                  <a:srgbClr val="C00000"/>
                </a:solidFill>
                <a:latin typeface="Lucida Console" pitchFamily="49" charset="0"/>
              </a:rPr>
              <a:t>*</a:t>
            </a:r>
            <a:r>
              <a:rPr lang="en-US" sz="1600" err="1">
                <a:solidFill>
                  <a:srgbClr val="C00000"/>
                </a:solidFill>
                <a:latin typeface="Lucida Console" pitchFamily="49" charset="0"/>
              </a:rPr>
              <a:t>player_ptr</a:t>
            </a:r>
            <a:r>
              <a:rPr lang="en-US" sz="1600">
                <a:latin typeface="Lucida Console" pitchFamily="49" charset="0"/>
              </a:rPr>
              <a:t>).age = 25;</a:t>
            </a:r>
            <a:endParaRPr lang="en-SG" sz="1600">
              <a:latin typeface="Lucida Console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62618" y="2145957"/>
            <a:ext cx="152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"</a:t>
            </a:r>
            <a:r>
              <a:rPr lang="en-US" sz="1600">
                <a:solidFill>
                  <a:srgbClr val="006600"/>
                </a:solidFill>
                <a:latin typeface="Lucida Console" pitchFamily="49" charset="0"/>
              </a:rPr>
              <a:t>Alexandra"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93916" y="2163790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25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031550" y="4108569"/>
            <a:ext cx="1518428" cy="685853"/>
            <a:chOff x="6031550" y="4108569"/>
            <a:chExt cx="1518428" cy="68585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6672649" y="4399005"/>
              <a:ext cx="877329" cy="395417"/>
            </a:xfrm>
            <a:prstGeom prst="rect">
              <a:avLst/>
            </a:prstGeom>
            <a:solidFill>
              <a:srgbClr val="CCE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9" name="TextBox 62"/>
            <p:cNvSpPr txBox="1">
              <a:spLocks noChangeArrowheads="1"/>
            </p:cNvSpPr>
            <p:nvPr/>
          </p:nvSpPr>
          <p:spPr bwMode="auto">
            <a:xfrm>
              <a:off x="6031550" y="4108569"/>
              <a:ext cx="108594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err="1"/>
                <a:t>player_ptr</a:t>
              </a:r>
              <a:endParaRPr lang="en-SG" sz="1400"/>
            </a:p>
          </p:txBody>
        </p:sp>
      </p:grpSp>
      <p:cxnSp>
        <p:nvCxnSpPr>
          <p:cNvPr id="40" name="Straight Arrow Connector 39"/>
          <p:cNvCxnSpPr/>
          <p:nvPr/>
        </p:nvCxnSpPr>
        <p:spPr bwMode="auto">
          <a:xfrm flipH="1" flipV="1">
            <a:off x="6820930" y="2743200"/>
            <a:ext cx="383059" cy="18288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13773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1" grpId="1"/>
      <p:bldP spid="32" grpId="0"/>
      <p:bldP spid="32" grpId="1"/>
      <p:bldP spid="33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  <a:latin typeface="+mn-lt"/>
              </a:rPr>
              <a:t>4.12 The Arrow Operator </a:t>
            </a:r>
            <a:r>
              <a:rPr lang="en-GB" sz="3200">
                <a:solidFill>
                  <a:srgbClr val="0000FF"/>
                </a:solidFill>
              </a:rPr>
              <a:t>(</a:t>
            </a:r>
            <a:r>
              <a:rPr lang="en-GB" sz="3200">
                <a:solidFill>
                  <a:srgbClr val="C00000"/>
                </a:solidFill>
              </a:rPr>
              <a:t>-&gt;</a:t>
            </a:r>
            <a:r>
              <a:rPr lang="en-GB" sz="3200">
                <a:solidFill>
                  <a:srgbClr val="0000FF"/>
                </a:solidFill>
              </a:rPr>
              <a:t>) (1/2)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8000" y="1296092"/>
            <a:ext cx="7834313" cy="181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Expressions like </a:t>
            </a:r>
            <a:r>
              <a:rPr lang="en-US" sz="240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(*</a:t>
            </a:r>
            <a:r>
              <a:rPr lang="en-US" sz="2400" err="1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player_ptr</a:t>
            </a:r>
            <a:r>
              <a:rPr lang="en-US" sz="240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).name</a:t>
            </a:r>
            <a:r>
              <a:rPr lang="en-US" sz="2400">
                <a:solidFill>
                  <a:srgbClr val="C00000"/>
                </a:solidFill>
                <a:latin typeface="+mn-lt"/>
                <a:cs typeface="Courier New" pitchFamily="49" charset="0"/>
              </a:rPr>
              <a:t> </a:t>
            </a:r>
            <a:r>
              <a:rPr lang="en-US" sz="2400"/>
              <a:t>appear very often. Hence an alternative “shortcut” syntax is created for it.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arrow operator (</a:t>
            </a:r>
            <a:r>
              <a:rPr lang="en-US" sz="2400" b="1">
                <a:solidFill>
                  <a:srgbClr val="FF0000"/>
                </a:solidFill>
                <a:latin typeface="Calibri" pitchFamily="34" charset="0"/>
              </a:rPr>
              <a:t>-&gt;</a:t>
            </a:r>
            <a:r>
              <a:rPr lang="en-US" sz="2400"/>
              <a:t>)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457200" y="3095732"/>
            <a:ext cx="7961313" cy="463550"/>
            <a:chOff x="682174" y="3981904"/>
            <a:chExt cx="7961083" cy="463097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82174" y="3981904"/>
              <a:ext cx="29909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>
                  <a:latin typeface="Courier New" pitchFamily="49" charset="0"/>
                </a:rPr>
                <a:t>(*</a:t>
              </a:r>
              <a:r>
                <a:rPr lang="en-US" sz="2000" b="1" err="1">
                  <a:latin typeface="Courier New" pitchFamily="49" charset="0"/>
                </a:rPr>
                <a:t>player_ptr</a:t>
              </a:r>
              <a:r>
                <a:rPr lang="en-US" sz="2000" b="1">
                  <a:latin typeface="Courier New" pitchFamily="49" charset="0"/>
                </a:rPr>
                <a:t>).name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5812826" y="3981904"/>
              <a:ext cx="28304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err="1">
                  <a:latin typeface="Courier New" pitchFamily="49" charset="0"/>
                </a:rPr>
                <a:t>player_ptr</a:t>
              </a:r>
              <a:r>
                <a:rPr lang="en-US" sz="2000" b="1">
                  <a:latin typeface="Courier New" pitchFamily="49" charset="0"/>
                </a:rPr>
                <a:t>-&gt;name</a:t>
              </a:r>
            </a:p>
          </p:txBody>
        </p:sp>
        <p:sp>
          <p:nvSpPr>
            <p:cNvPr id="13" name="TextBox 41"/>
            <p:cNvSpPr txBox="1">
              <a:spLocks noChangeArrowheads="1"/>
            </p:cNvSpPr>
            <p:nvPr/>
          </p:nvSpPr>
          <p:spPr bwMode="auto">
            <a:xfrm>
              <a:off x="3646714" y="4028786"/>
              <a:ext cx="2046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>
                  <a:solidFill>
                    <a:srgbClr val="006600"/>
                  </a:solidFill>
                </a:rPr>
                <a:t>is equivalent to</a:t>
              </a:r>
              <a:endParaRPr lang="en-SG" i="1">
                <a:solidFill>
                  <a:srgbClr val="006600"/>
                </a:solidFill>
              </a:endParaRPr>
            </a:p>
          </p:txBody>
        </p:sp>
      </p:grp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457200" y="3779275"/>
            <a:ext cx="7961313" cy="461963"/>
            <a:chOff x="682174" y="4729390"/>
            <a:chExt cx="7961083" cy="463097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682174" y="4729390"/>
              <a:ext cx="3023014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>
                  <a:latin typeface="Courier New" pitchFamily="49" charset="0"/>
                </a:rPr>
                <a:t>(*</a:t>
              </a:r>
              <a:r>
                <a:rPr lang="en-US" sz="2000" b="1" err="1">
                  <a:latin typeface="Courier New" pitchFamily="49" charset="0"/>
                </a:rPr>
                <a:t>player_ptr</a:t>
              </a:r>
              <a:r>
                <a:rPr lang="en-US" sz="2000" b="1">
                  <a:latin typeface="Courier New" pitchFamily="49" charset="0"/>
                </a:rPr>
                <a:t>).age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5812826" y="4729390"/>
              <a:ext cx="28304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err="1">
                  <a:latin typeface="Courier New" pitchFamily="49" charset="0"/>
                </a:rPr>
                <a:t>player_ptr</a:t>
              </a:r>
              <a:r>
                <a:rPr lang="en-US" sz="2000" b="1">
                  <a:latin typeface="Courier New" pitchFamily="49" charset="0"/>
                </a:rPr>
                <a:t>-&gt;age</a:t>
              </a:r>
            </a:p>
          </p:txBody>
        </p:sp>
        <p:sp>
          <p:nvSpPr>
            <p:cNvPr id="17" name="TextBox 45"/>
            <p:cNvSpPr txBox="1">
              <a:spLocks noChangeArrowheads="1"/>
            </p:cNvSpPr>
            <p:nvPr/>
          </p:nvSpPr>
          <p:spPr bwMode="auto">
            <a:xfrm>
              <a:off x="3646714" y="4776272"/>
              <a:ext cx="2046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>
                  <a:solidFill>
                    <a:srgbClr val="006600"/>
                  </a:solidFill>
                </a:rPr>
                <a:t>is equivalent to</a:t>
              </a:r>
              <a:endParaRPr lang="en-SG" i="1">
                <a:solidFill>
                  <a:srgbClr val="006600"/>
                </a:solidFill>
              </a:endParaRPr>
            </a:p>
          </p:txBody>
        </p:sp>
      </p:grp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08000" y="4600765"/>
            <a:ext cx="7834313" cy="179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Can we write </a:t>
            </a:r>
            <a:r>
              <a:rPr lang="en-US" sz="2400">
                <a:solidFill>
                  <a:srgbClr val="0000FF"/>
                </a:solidFill>
              </a:rPr>
              <a:t>*</a:t>
            </a:r>
            <a:r>
              <a:rPr lang="en-US" sz="2400" err="1">
                <a:solidFill>
                  <a:srgbClr val="0000FF"/>
                </a:solidFill>
              </a:rPr>
              <a:t>player_ptr.name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instead of </a:t>
            </a:r>
            <a:r>
              <a:rPr lang="en-US" sz="2400">
                <a:solidFill>
                  <a:srgbClr val="0000FF"/>
                </a:solidFill>
              </a:rPr>
              <a:t>(*</a:t>
            </a:r>
            <a:r>
              <a:rPr lang="en-US" sz="2400" err="1">
                <a:solidFill>
                  <a:srgbClr val="0000FF"/>
                </a:solidFill>
              </a:rPr>
              <a:t>player_ptr</a:t>
            </a:r>
            <a:r>
              <a:rPr lang="en-US" sz="2400">
                <a:solidFill>
                  <a:srgbClr val="0000FF"/>
                </a:solidFill>
              </a:rPr>
              <a:t>).name</a:t>
            </a:r>
            <a:r>
              <a:rPr lang="en-US" sz="2400"/>
              <a:t>? 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i="1">
                <a:solidFill>
                  <a:srgbClr val="0000FF"/>
                </a:solidFill>
              </a:rPr>
              <a:t>No</a:t>
            </a:r>
            <a:r>
              <a:rPr lang="en-US" sz="2400"/>
              <a:t>, because </a:t>
            </a:r>
            <a:r>
              <a:rPr lang="en-US" sz="2400" b="1">
                <a:solidFill>
                  <a:srgbClr val="FF0000"/>
                </a:solidFill>
              </a:rPr>
              <a:t>. </a:t>
            </a:r>
            <a:r>
              <a:rPr lang="en-US" sz="2400"/>
              <a:t>(dot) has higher precedence than </a:t>
            </a:r>
            <a:r>
              <a:rPr lang="en-US" sz="2400" b="1">
                <a:solidFill>
                  <a:srgbClr val="FF0000"/>
                </a:solidFill>
              </a:rPr>
              <a:t>*</a:t>
            </a:r>
            <a:r>
              <a:rPr lang="en-US" sz="2400"/>
              <a:t>, so </a:t>
            </a:r>
            <a:r>
              <a:rPr lang="en-US" sz="2400">
                <a:solidFill>
                  <a:srgbClr val="0000FF"/>
                </a:solidFill>
              </a:rPr>
              <a:t>*</a:t>
            </a:r>
            <a:r>
              <a:rPr lang="en-US" sz="2400" err="1">
                <a:solidFill>
                  <a:srgbClr val="0000FF"/>
                </a:solidFill>
              </a:rPr>
              <a:t>player_ptr.name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means </a:t>
            </a:r>
            <a:r>
              <a:rPr lang="en-US" sz="2400">
                <a:solidFill>
                  <a:srgbClr val="0000FF"/>
                </a:solidFill>
              </a:rPr>
              <a:t>*(player_ptr.name)</a:t>
            </a:r>
            <a:r>
              <a:rPr lang="en-US" sz="240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670042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  <a:latin typeface="+mn-lt"/>
              </a:rPr>
              <a:t>4.12 The Arrow Operator </a:t>
            </a:r>
            <a:r>
              <a:rPr lang="en-GB" sz="3200">
                <a:solidFill>
                  <a:srgbClr val="0000FF"/>
                </a:solidFill>
              </a:rPr>
              <a:t>(</a:t>
            </a:r>
            <a:r>
              <a:rPr lang="en-GB" sz="3200">
                <a:solidFill>
                  <a:srgbClr val="C00000"/>
                </a:solidFill>
              </a:rPr>
              <a:t>-&gt;</a:t>
            </a:r>
            <a:r>
              <a:rPr lang="en-GB" sz="3200">
                <a:solidFill>
                  <a:srgbClr val="0000FF"/>
                </a:solidFill>
              </a:rPr>
              <a:t>) (2/2)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733425" y="1411706"/>
            <a:ext cx="7834313" cy="100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Function </a:t>
            </a:r>
            <a:r>
              <a:rPr lang="en-US" sz="2400" err="1">
                <a:solidFill>
                  <a:srgbClr val="0000FF"/>
                </a:solidFill>
              </a:rPr>
              <a:t>change_name_and_age</a:t>
            </a:r>
            <a:r>
              <a:rPr lang="en-US" sz="2400">
                <a:solidFill>
                  <a:srgbClr val="0000FF"/>
                </a:solidFill>
              </a:rPr>
              <a:t>() </a:t>
            </a:r>
            <a:r>
              <a:rPr lang="en-US" sz="2400"/>
              <a:t>in</a:t>
            </a:r>
            <a:r>
              <a:rPr lang="en-US" sz="2400">
                <a:solidFill>
                  <a:srgbClr val="0000FF"/>
                </a:solidFill>
              </a:rPr>
              <a:t> PassAddrStructToFn2.c</a:t>
            </a:r>
            <a:r>
              <a:rPr lang="en-US" sz="2400"/>
              <a:t> modified to use the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/>
              <a:t> operator.</a:t>
            </a:r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860913" y="2767401"/>
            <a:ext cx="7368687" cy="1871908"/>
            <a:chOff x="790833" y="873162"/>
            <a:chExt cx="7369034" cy="1871681"/>
          </a:xfrm>
        </p:grpSpPr>
        <p:sp>
          <p:nvSpPr>
            <p:cNvPr id="22" name="TextBox 21"/>
            <p:cNvSpPr txBox="1"/>
            <p:nvPr/>
          </p:nvSpPr>
          <p:spPr>
            <a:xfrm>
              <a:off x="790833" y="1152292"/>
              <a:ext cx="7258192" cy="1592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err="1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 *</a:t>
              </a:r>
              <a:r>
                <a:rPr lang="en-US" b="1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name,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age =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48070" y="873162"/>
              <a:ext cx="2711797" cy="3698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PassAddrStructToFn2.c</a:t>
              </a: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199261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F8D6-306C-3B28-CA2E-3A431BD4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E6F0-2CB5-DBA7-222E-C4262440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Arrays, Strings and Structures Quiz 1 before 3 pm on 23 August 2022.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2469-6BE2-5022-2A55-C0295685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735E-4432-4E82-010B-55BDCADA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A3F19-0EE8-E513-B0DB-226F1C45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BFE9A1-06C2-511A-A65E-34509A73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6156"/>
            <a:ext cx="9144000" cy="84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79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8037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app.sli.do</a:t>
            </a:r>
            <a:r>
              <a:rPr lang="en-US" sz="2400" dirty="0">
                <a:hlinkClick r:id="rId2"/>
              </a:rPr>
              <a:t>/event/bRPtUxgykAQjjF5XBpLedo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04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  <a:latin typeface="+mn-lt"/>
              </a:rPr>
              <a:t>4.9 Passing Structure to Function (1/2)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48A3AE43-F131-4FC4-847E-CD10D4219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39" y="1413164"/>
            <a:ext cx="8021200" cy="422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Passing a structure to a parameter in a function is akin to assigning the structure to the parameter.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entire structure is </a:t>
            </a:r>
            <a:r>
              <a:rPr lang="en-US" sz="2400" b="1"/>
              <a:t>copied</a:t>
            </a:r>
            <a:r>
              <a:rPr lang="en-US" sz="2400"/>
              <a:t>, i.e.,  members of the actual parameter are copied into the corresponding members of the formal parameter. 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i="1"/>
              <a:t>Pass-by-value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We use </a:t>
            </a:r>
            <a:r>
              <a:rPr lang="en-US" sz="2400" err="1">
                <a:solidFill>
                  <a:srgbClr val="0000FF"/>
                </a:solidFill>
              </a:rPr>
              <a:t>PassStructureToFn.c</a:t>
            </a:r>
            <a:r>
              <a:rPr lang="en-US" sz="2400"/>
              <a:t> to illustrate this.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86893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91974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>
                <a:solidFill>
                  <a:srgbClr val="0000FF"/>
                </a:solidFill>
                <a:latin typeface="+mn-lt"/>
              </a:rPr>
              <a:t>4.9 Passing Structure to Function (2/2)</a:t>
            </a:r>
            <a:endParaRPr lang="en-US" sz="24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90575" y="1259169"/>
            <a:ext cx="7525522" cy="5139682"/>
            <a:chOff x="790833" y="1112923"/>
            <a:chExt cx="7525875" cy="5139058"/>
          </a:xfrm>
        </p:grpSpPr>
        <p:sp>
          <p:nvSpPr>
            <p:cNvPr id="9" name="TextBox 8"/>
            <p:cNvSpPr txBox="1"/>
            <p:nvPr/>
          </p:nvSpPr>
          <p:spPr>
            <a:xfrm>
              <a:off x="790833" y="1235146"/>
              <a:ext cx="7525875" cy="501683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#include statements and definition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of </a:t>
              </a:r>
              <a:r>
                <a:rPr lang="en-US" sz="1400" b="1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are omitted here for brevity</a:t>
              </a:r>
              <a:endParaRPr lang="en-US" sz="14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4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 [], </a:t>
              </a:r>
              <a:r>
                <a:rPr lang="en-US" sz="14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}, player2;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(player2.name,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"July"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player2.age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21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player2.gender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'F'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player1);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"player2"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player2);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header[],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player) 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header,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81182" y="1112923"/>
              <a:ext cx="2312494" cy="3692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err="1"/>
                <a:t>PassStructureToFn.c</a:t>
              </a:r>
              <a:endParaRPr lang="en-SG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52800" y="347663"/>
            <a:ext cx="5616575" cy="58578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player1: name =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Brusco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; age = 23; gender = M</a:t>
            </a:r>
          </a:p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player2: name = July; age = 21; gender = F</a:t>
            </a:r>
            <a:endParaRPr lang="en-SG" sz="16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4213033" y="2997393"/>
            <a:ext cx="3135313" cy="987424"/>
            <a:chOff x="4064000" y="3265713"/>
            <a:chExt cx="3135086" cy="986972"/>
          </a:xfrm>
        </p:grpSpPr>
        <p:sp>
          <p:nvSpPr>
            <p:cNvPr id="14" name="Line Callout 2 (Border and Accent Bar) 13"/>
            <p:cNvSpPr/>
            <p:nvPr/>
          </p:nvSpPr>
          <p:spPr bwMode="auto">
            <a:xfrm>
              <a:off x="5713294" y="3265713"/>
              <a:ext cx="1485792" cy="812428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1352"/>
                <a:gd name="adj6" fmla="val -6573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>
                  <a:latin typeface="Arial" charset="0"/>
                  <a:cs typeface="Arial" charset="0"/>
                </a:rPr>
                <a:t>Passing a structure to a function</a:t>
              </a:r>
              <a:endParaRPr lang="en-SG" sz="1600">
                <a:latin typeface="Arial" charset="0"/>
                <a:cs typeface="Arial" charset="0"/>
              </a:endParaRPr>
            </a:p>
          </p:txBody>
        </p:sp>
        <p:cxnSp>
          <p:nvCxnSpPr>
            <p:cNvPr id="15" name="Straight Connector 12"/>
            <p:cNvCxnSpPr>
              <a:cxnSpLocks noChangeShapeType="1"/>
            </p:cNvCxnSpPr>
            <p:nvPr/>
          </p:nvCxnSpPr>
          <p:spPr bwMode="auto">
            <a:xfrm>
              <a:off x="4064000" y="4252685"/>
              <a:ext cx="905158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4936873" y="4589378"/>
            <a:ext cx="3640775" cy="1030287"/>
            <a:chOff x="4230915" y="4506684"/>
            <a:chExt cx="3640306" cy="1030515"/>
          </a:xfrm>
        </p:grpSpPr>
        <p:sp>
          <p:nvSpPr>
            <p:cNvPr id="17" name="Line Callout 2 (Border and Accent Bar) 16"/>
            <p:cNvSpPr/>
            <p:nvPr/>
          </p:nvSpPr>
          <p:spPr bwMode="auto">
            <a:xfrm>
              <a:off x="6272177" y="4506684"/>
              <a:ext cx="1599044" cy="819331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1352"/>
                <a:gd name="adj6" fmla="val -6573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>
                  <a:latin typeface="Arial" charset="0"/>
                  <a:cs typeface="Arial" charset="0"/>
                </a:rPr>
                <a:t>Receiving a structure from the caller</a:t>
              </a:r>
              <a:endParaRPr lang="en-SG" sz="1600">
                <a:latin typeface="Arial" charset="0"/>
                <a:cs typeface="Arial" charset="0"/>
              </a:endParaRPr>
            </a:p>
          </p:txBody>
        </p:sp>
        <p:cxnSp>
          <p:nvCxnSpPr>
            <p:cNvPr id="18" name="Straight Connector 15"/>
            <p:cNvCxnSpPr>
              <a:cxnSpLocks noChangeShapeType="1"/>
            </p:cNvCxnSpPr>
            <p:nvPr/>
          </p:nvCxnSpPr>
          <p:spPr bwMode="auto">
            <a:xfrm>
              <a:off x="4230915" y="5537199"/>
              <a:ext cx="1890181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433803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  <a:latin typeface="+mn-lt"/>
              </a:rPr>
              <a:t>4.10 Array of Structures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48A3AE43-F131-4FC4-847E-CD10D4219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1250731"/>
            <a:ext cx="8262938" cy="51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Combining structures and arrays gives us a lot of flexibility in organizing data.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For example, we may have a structure comprising 2 members: student’s name and an array of 5 test scores he obtained.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Or, we may have an array whose elements are structures.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Or, even more complex combinations such as an array whose elements are structures which comprises array as one of the members.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Case study (Program: </a:t>
            </a:r>
            <a:r>
              <a:rPr lang="en-US" sz="2000" err="1">
                <a:solidFill>
                  <a:srgbClr val="C00000"/>
                </a:solidFill>
              </a:rPr>
              <a:t>NearbyStores.c</a:t>
            </a:r>
            <a:r>
              <a:rPr lang="en-US" sz="2000"/>
              <a:t>) 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A </a:t>
            </a:r>
            <a:r>
              <a:rPr lang="en-SG" err="1"/>
              <a:t>startup</a:t>
            </a:r>
            <a:r>
              <a:rPr lang="en-SG"/>
              <a:t> company decides to provide location-based services. Its customers are a list of stores.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Each store has a name, a location given by (x, y) coordinates, a radius that defines a circle of influence. 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We can define a structure type </a:t>
            </a:r>
            <a:r>
              <a:rPr lang="en-US" err="1">
                <a:solidFill>
                  <a:srgbClr val="0000FF"/>
                </a:solidFill>
              </a:rPr>
              <a:t>store_t</a:t>
            </a:r>
            <a:r>
              <a:rPr lang="en-US"/>
              <a:t> for the stores, and have a </a:t>
            </a:r>
            <a:r>
              <a:rPr lang="en-US" err="1">
                <a:solidFill>
                  <a:srgbClr val="0000FF"/>
                </a:solidFill>
              </a:rPr>
              <a:t>store_t</a:t>
            </a:r>
            <a:r>
              <a:rPr lang="en-US"/>
              <a:t> array </a:t>
            </a:r>
            <a:r>
              <a:rPr lang="en-US" err="1">
                <a:solidFill>
                  <a:srgbClr val="0000FF"/>
                </a:solidFill>
              </a:rPr>
              <a:t>store_t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variables. We call this array </a:t>
            </a:r>
            <a:r>
              <a:rPr lang="en-US" err="1">
                <a:solidFill>
                  <a:srgbClr val="0000FF"/>
                </a:solidFill>
              </a:rPr>
              <a:t>storeList</a:t>
            </a:r>
            <a:r>
              <a:rPr lang="en-US"/>
              <a:t> and it represents the list of stores.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938691" y="364098"/>
            <a:ext cx="207053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/>
              <a:t>(For own reading)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724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0000FF"/>
                </a:solidFill>
                <a:latin typeface="+mn-lt"/>
              </a:rPr>
              <a:t>4.11 Passing Address of Structure to Function (1/5)</a:t>
            </a:r>
            <a:endParaRPr lang="en-US" sz="28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108710"/>
            <a:ext cx="8351837" cy="422910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Given this code, what is the output?</a:t>
            </a:r>
            <a:endParaRPr lang="en-US" sz="2000">
              <a:solidFill>
                <a:srgbClr val="0000FF"/>
              </a:solidFill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860913" y="1355673"/>
            <a:ext cx="7694509" cy="5175616"/>
            <a:chOff x="790833" y="983985"/>
            <a:chExt cx="7694870" cy="5174987"/>
          </a:xfrm>
          <a:solidFill>
            <a:srgbClr val="FFFFCC"/>
          </a:solidFill>
        </p:grpSpPr>
        <p:sp>
          <p:nvSpPr>
            <p:cNvPr id="10" name="TextBox 9"/>
            <p:cNvSpPr txBox="1"/>
            <p:nvPr/>
          </p:nvSpPr>
          <p:spPr>
            <a:xfrm>
              <a:off x="790833" y="1235146"/>
              <a:ext cx="7556611" cy="4923826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#include statements, definition of </a:t>
              </a:r>
              <a:r>
                <a:rPr lang="en-US" sz="1400" b="1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and function prototypes are omitted here for brevity</a:t>
              </a: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(player1);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player1);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player)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(player.name,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header[],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player)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header,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26167" y="983985"/>
              <a:ext cx="2459536" cy="3692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PassStructureToFn2.c</a:t>
              </a:r>
              <a:endParaRPr lang="en-SG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40805" y="3291016"/>
            <a:ext cx="5616575" cy="33855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player1: name =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Brusco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; age = 23; gender = M</a:t>
            </a:r>
          </a:p>
        </p:txBody>
      </p:sp>
    </p:spTree>
    <p:extLst>
      <p:ext uri="{BB962C8B-B14F-4D97-AF65-F5344CB8AC3E}">
        <p14:creationId xmlns:p14="http://schemas.microsoft.com/office/powerpoint/2010/main" val="40032712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0000FF"/>
                </a:solidFill>
                <a:latin typeface="+mn-lt"/>
              </a:rPr>
              <a:t>4.11 Passing Address of Structure to Function (2/5)</a:t>
            </a:r>
            <a:endParaRPr lang="en-US" sz="28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4061613" y="3853420"/>
            <a:ext cx="4572079" cy="1004279"/>
            <a:chOff x="4061613" y="3853420"/>
            <a:chExt cx="4572079" cy="1004279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634771" y="4416983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833458" y="4416983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779608" y="4416983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4408696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19" name="TextBox 63"/>
            <p:cNvSpPr txBox="1">
              <a:spLocks noChangeArrowheads="1"/>
            </p:cNvSpPr>
            <p:nvPr/>
          </p:nvSpPr>
          <p:spPr bwMode="auto">
            <a:xfrm>
              <a:off x="6525313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20" name="TextBox 64"/>
            <p:cNvSpPr txBox="1">
              <a:spLocks noChangeArrowheads="1"/>
            </p:cNvSpPr>
            <p:nvPr/>
          </p:nvSpPr>
          <p:spPr bwMode="auto">
            <a:xfrm>
              <a:off x="7372514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22" name="TextBox 65"/>
            <p:cNvSpPr txBox="1">
              <a:spLocks noChangeArrowheads="1"/>
            </p:cNvSpPr>
            <p:nvPr/>
          </p:nvSpPr>
          <p:spPr bwMode="auto">
            <a:xfrm>
              <a:off x="4061613" y="3853420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player</a:t>
              </a:r>
              <a:endParaRPr lang="en-SG" sz="1400"/>
            </a:p>
          </p:txBody>
        </p:sp>
        <p:sp>
          <p:nvSpPr>
            <p:cNvPr id="23" name="Rectangle 66"/>
            <p:cNvSpPr>
              <a:spLocks noChangeArrowheads="1"/>
            </p:cNvSpPr>
            <p:nvPr/>
          </p:nvSpPr>
          <p:spPr bwMode="auto">
            <a:xfrm>
              <a:off x="4302777" y="4116838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4" name="TextBox 77"/>
          <p:cNvSpPr txBox="1">
            <a:spLocks noChangeArrowheads="1"/>
          </p:cNvSpPr>
          <p:nvPr/>
        </p:nvSpPr>
        <p:spPr bwMode="auto">
          <a:xfrm>
            <a:off x="533358" y="1667167"/>
            <a:ext cx="37791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main()</a:t>
            </a:r>
          </a:p>
          <a:p>
            <a:endParaRPr lang="en-US" sz="2000">
              <a:solidFill>
                <a:srgbClr val="0000FF"/>
              </a:solidFill>
            </a:endParaRPr>
          </a:p>
          <a:p>
            <a:r>
              <a:rPr lang="en-US" sz="1600" err="1">
                <a:latin typeface="Lucida Console" pitchFamily="49" charset="0"/>
              </a:rPr>
              <a:t>change_name_and_age</a:t>
            </a:r>
            <a:r>
              <a:rPr lang="en-US" sz="1600">
                <a:latin typeface="Lucida Console" pitchFamily="49" charset="0"/>
              </a:rPr>
              <a:t>(player1);</a:t>
            </a:r>
            <a:endParaRPr lang="en-SG" sz="1600">
              <a:latin typeface="Lucida Console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061613" y="1588015"/>
            <a:ext cx="4572079" cy="1004279"/>
            <a:chOff x="4407602" y="1711582"/>
            <a:chExt cx="4572079" cy="1004279"/>
          </a:xfrm>
        </p:grpSpPr>
        <p:sp>
          <p:nvSpPr>
            <p:cNvPr id="26" name="Rectangle 25"/>
            <p:cNvSpPr/>
            <p:nvPr/>
          </p:nvSpPr>
          <p:spPr bwMode="auto">
            <a:xfrm>
              <a:off x="4980760" y="2275145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179447" y="2275145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125597" y="2275145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9" name="TextBox 62"/>
            <p:cNvSpPr txBox="1">
              <a:spLocks noChangeArrowheads="1"/>
            </p:cNvSpPr>
            <p:nvPr/>
          </p:nvSpPr>
          <p:spPr bwMode="auto">
            <a:xfrm>
              <a:off x="4754685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30" name="TextBox 63"/>
            <p:cNvSpPr txBox="1">
              <a:spLocks noChangeArrowheads="1"/>
            </p:cNvSpPr>
            <p:nvPr/>
          </p:nvSpPr>
          <p:spPr bwMode="auto">
            <a:xfrm>
              <a:off x="6871302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31" name="TextBox 64"/>
            <p:cNvSpPr txBox="1">
              <a:spLocks noChangeArrowheads="1"/>
            </p:cNvSpPr>
            <p:nvPr/>
          </p:nvSpPr>
          <p:spPr bwMode="auto">
            <a:xfrm>
              <a:off x="7718503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32" name="TextBox 65"/>
            <p:cNvSpPr txBox="1">
              <a:spLocks noChangeArrowheads="1"/>
            </p:cNvSpPr>
            <p:nvPr/>
          </p:nvSpPr>
          <p:spPr bwMode="auto">
            <a:xfrm>
              <a:off x="4407602" y="1711582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player1</a:t>
              </a:r>
              <a:endParaRPr lang="en-SG" sz="1400"/>
            </a:p>
          </p:txBody>
        </p:sp>
        <p:sp>
          <p:nvSpPr>
            <p:cNvPr id="33" name="Rectangle 66"/>
            <p:cNvSpPr>
              <a:spLocks noChangeArrowheads="1"/>
            </p:cNvSpPr>
            <p:nvPr/>
          </p:nvSpPr>
          <p:spPr bwMode="auto">
            <a:xfrm>
              <a:off x="4648766" y="1975000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04487" y="2261287"/>
              <a:ext cx="1285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006600"/>
                  </a:solidFill>
                </a:rPr>
                <a:t>"</a:t>
              </a:r>
              <a:r>
                <a:rPr lang="en-US" sz="1600" err="1">
                  <a:solidFill>
                    <a:srgbClr val="006600"/>
                  </a:solidFill>
                  <a:latin typeface="Lucida Console" pitchFamily="49" charset="0"/>
                </a:rPr>
                <a:t>Brusco</a:t>
              </a:r>
              <a:r>
                <a:rPr lang="en-US" sz="1600">
                  <a:solidFill>
                    <a:srgbClr val="006600"/>
                  </a:solidFill>
                  <a:latin typeface="Lucida Console" pitchFamily="49" charset="0"/>
                </a:rPr>
                <a:t>"</a:t>
              </a:r>
              <a:endParaRPr lang="en-SG" sz="160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15865" y="2287195"/>
              <a:ext cx="551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006600"/>
                  </a:solidFill>
                </a:rPr>
                <a:t>23</a:t>
              </a:r>
              <a:endParaRPr lang="en-SG" sz="160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81320" y="2286259"/>
              <a:ext cx="543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006600"/>
                  </a:solidFill>
                </a:rPr>
                <a:t>'M'</a:t>
              </a:r>
              <a:endParaRPr lang="en-SG" sz="160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</p:grpSp>
      <p:sp>
        <p:nvSpPr>
          <p:cNvPr id="37" name="TextBox 77"/>
          <p:cNvSpPr txBox="1">
            <a:spLocks noChangeArrowheads="1"/>
          </p:cNvSpPr>
          <p:nvPr/>
        </p:nvSpPr>
        <p:spPr bwMode="auto">
          <a:xfrm>
            <a:off x="533358" y="3351806"/>
            <a:ext cx="5249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0000FF"/>
                </a:solidFill>
                <a:latin typeface="Lucida Console" pitchFamily="49" charset="0"/>
              </a:rPr>
              <a:t>change_name_and_age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err="1">
                <a:solidFill>
                  <a:srgbClr val="0000FF"/>
                </a:solidFill>
                <a:latin typeface="Lucida Console" pitchFamily="49" charset="0"/>
              </a:rPr>
              <a:t>player_t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player)</a:t>
            </a:r>
            <a:endParaRPr lang="en-SG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420130" y="3225114"/>
            <a:ext cx="8563232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658498" y="4415481"/>
            <a:ext cx="128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"</a:t>
            </a:r>
            <a:r>
              <a:rPr lang="en-US" sz="1600" err="1">
                <a:solidFill>
                  <a:srgbClr val="006600"/>
                </a:solidFill>
                <a:latin typeface="Lucida Console" pitchFamily="49" charset="0"/>
              </a:rPr>
              <a:t>Brusco</a:t>
            </a:r>
            <a:r>
              <a:rPr lang="en-US" sz="1600">
                <a:solidFill>
                  <a:srgbClr val="006600"/>
                </a:solidFill>
                <a:latin typeface="Lucida Console" pitchFamily="49" charset="0"/>
              </a:rPr>
              <a:t>"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05140" y="4405587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23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24192" y="4405587"/>
            <a:ext cx="54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'M'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2" name="Down Arrow 41"/>
          <p:cNvSpPr/>
          <p:nvPr/>
        </p:nvSpPr>
        <p:spPr bwMode="auto">
          <a:xfrm>
            <a:off x="6217906" y="3015049"/>
            <a:ext cx="259492" cy="53134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77"/>
          <p:cNvSpPr txBox="1">
            <a:spLocks noChangeArrowheads="1"/>
          </p:cNvSpPr>
          <p:nvPr/>
        </p:nvSpPr>
        <p:spPr bwMode="auto">
          <a:xfrm>
            <a:off x="533358" y="4970539"/>
            <a:ext cx="42610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err="1">
                <a:latin typeface="Lucida Console" pitchFamily="49" charset="0"/>
              </a:rPr>
              <a:t>strcpy</a:t>
            </a:r>
            <a:r>
              <a:rPr lang="en-US" sz="1600">
                <a:latin typeface="Lucida Console" pitchFamily="49" charset="0"/>
              </a:rPr>
              <a:t>(player.name, "Alexandra");</a:t>
            </a:r>
          </a:p>
          <a:p>
            <a:r>
              <a:rPr lang="en-US" sz="1600" err="1">
                <a:latin typeface="Lucida Console" pitchFamily="49" charset="0"/>
              </a:rPr>
              <a:t>player.age</a:t>
            </a:r>
            <a:r>
              <a:rPr lang="en-US" sz="1600">
                <a:latin typeface="Lucida Console" pitchFamily="49" charset="0"/>
              </a:rPr>
              <a:t> = 25;</a:t>
            </a:r>
            <a:endParaRPr lang="en-SG" sz="1600">
              <a:latin typeface="Lucida Console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50261" y="4407244"/>
            <a:ext cx="152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"</a:t>
            </a:r>
            <a:r>
              <a:rPr lang="en-US" sz="1600">
                <a:solidFill>
                  <a:srgbClr val="006600"/>
                </a:solidFill>
                <a:latin typeface="Lucida Console" pitchFamily="49" charset="0"/>
              </a:rPr>
              <a:t>Alexandra"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85474" y="4416983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25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89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39" grpId="1"/>
      <p:bldP spid="40" grpId="0"/>
      <p:bldP spid="40" grpId="1"/>
      <p:bldP spid="41" grpId="0"/>
      <p:bldP spid="42" grpId="0" animBg="1"/>
      <p:bldP spid="43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0000FF"/>
                </a:solidFill>
                <a:latin typeface="+mn-lt"/>
              </a:rPr>
              <a:t>4.11 Passing Address of Structure to Function (3/5)</a:t>
            </a:r>
            <a:endParaRPr lang="en-US" sz="28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/>
          </a:p>
        </p:txBody>
      </p:sp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Like an ordinary variable (</a:t>
            </a:r>
            <a:r>
              <a:rPr lang="en-US" err="1"/>
              <a:t>eg</a:t>
            </a:r>
            <a:r>
              <a:rPr lang="en-US"/>
              <a:t>: of type </a:t>
            </a:r>
            <a:r>
              <a:rPr lang="en-US" err="1"/>
              <a:t>int</a:t>
            </a:r>
            <a:r>
              <a:rPr lang="en-US"/>
              <a:t>, char), when a structure variable is passed to a function, a </a:t>
            </a:r>
            <a:r>
              <a:rPr lang="en-US" u="sng">
                <a:solidFill>
                  <a:srgbClr val="0000FF"/>
                </a:solidFill>
              </a:rPr>
              <a:t>separate copy of it is made </a:t>
            </a:r>
            <a:r>
              <a:rPr lang="en-US"/>
              <a:t>in the called function. 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Hence, the original structure variable </a:t>
            </a:r>
            <a:r>
              <a:rPr lang="en-US" u="sng">
                <a:solidFill>
                  <a:srgbClr val="0000FF"/>
                </a:solidFill>
              </a:rPr>
              <a:t>will not be modified by the function</a:t>
            </a:r>
            <a:r>
              <a:rPr lang="en-US"/>
              <a:t>.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To allow the function to modify the content of the original structure variable, you need to pass in the </a:t>
            </a:r>
            <a:r>
              <a:rPr lang="en-US">
                <a:solidFill>
                  <a:srgbClr val="0000FF"/>
                </a:solidFill>
              </a:rPr>
              <a:t>address (pointer) of the structure variable</a:t>
            </a:r>
            <a:r>
              <a:rPr lang="en-US"/>
              <a:t> to the function.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(Note that passing an </a:t>
            </a:r>
            <a:r>
              <a:rPr lang="en-US" u="sng"/>
              <a:t>array</a:t>
            </a:r>
            <a:r>
              <a:rPr lang="en-US"/>
              <a:t> of structures to a function is a different matter. As the array name is a pointer, the function is able to modify the array elements.)</a:t>
            </a:r>
          </a:p>
        </p:txBody>
      </p:sp>
    </p:spTree>
    <p:extLst>
      <p:ext uri="{BB962C8B-B14F-4D97-AF65-F5344CB8AC3E}">
        <p14:creationId xmlns:p14="http://schemas.microsoft.com/office/powerpoint/2010/main" val="300375919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0000FF"/>
                </a:solidFill>
                <a:latin typeface="+mn-lt"/>
              </a:rPr>
              <a:t>4.11 Passing Address of Structure to Function (4/5)</a:t>
            </a:r>
            <a:endParaRPr lang="en-US" sz="28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087395"/>
            <a:ext cx="7834313" cy="48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Need to pass address of the structure variable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860913" y="1355673"/>
            <a:ext cx="7706826" cy="5175616"/>
            <a:chOff x="790833" y="983985"/>
            <a:chExt cx="7707188" cy="5174987"/>
          </a:xfrm>
        </p:grpSpPr>
        <p:sp>
          <p:nvSpPr>
            <p:cNvPr id="10" name="TextBox 9"/>
            <p:cNvSpPr txBox="1"/>
            <p:nvPr/>
          </p:nvSpPr>
          <p:spPr>
            <a:xfrm>
              <a:off x="790833" y="1235146"/>
              <a:ext cx="7556611" cy="4923826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#include statements, definition of </a:t>
              </a:r>
              <a:r>
                <a:rPr lang="en-US" sz="1400" b="1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and function prototypes are omitted here for brevity</a:t>
              </a: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(&amp;player1);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player1);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*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((*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).name,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(*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).age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header[],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player)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header,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36677" y="983985"/>
              <a:ext cx="2461344" cy="3692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err="1"/>
                <a:t>PassAddrStructToFn.c</a:t>
              </a:r>
              <a:endParaRPr lang="en-SG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666064" y="2706131"/>
            <a:ext cx="1153072" cy="271847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066496" y="4077730"/>
            <a:ext cx="1519655" cy="271848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40917" y="4345461"/>
            <a:ext cx="1519655" cy="25125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342993" y="4572001"/>
            <a:ext cx="1519655" cy="28832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04985" y="3291016"/>
            <a:ext cx="5952396" cy="33855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player1: name = Alexandra; age = 25; gender = M</a:t>
            </a:r>
          </a:p>
        </p:txBody>
      </p:sp>
    </p:spTree>
    <p:extLst>
      <p:ext uri="{BB962C8B-B14F-4D97-AF65-F5344CB8AC3E}">
        <p14:creationId xmlns:p14="http://schemas.microsoft.com/office/powerpoint/2010/main" val="1941416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</TotalTime>
  <Words>1591</Words>
  <Application>Microsoft Macintosh PowerPoint</Application>
  <PresentationFormat>On-screen Show (4:3)</PresentationFormat>
  <Paragraphs>217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7</cp:revision>
  <cp:lastPrinted>2017-06-30T03:15:07Z</cp:lastPrinted>
  <dcterms:created xsi:type="dcterms:W3CDTF">1998-09-05T15:03:32Z</dcterms:created>
  <dcterms:modified xsi:type="dcterms:W3CDTF">2022-08-06T02:20:28Z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