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64"/>
  </p:notesMasterIdLst>
  <p:handoutMasterIdLst>
    <p:handoutMasterId r:id="rId65"/>
  </p:handoutMasterIdLst>
  <p:sldIdLst>
    <p:sldId id="256" r:id="rId2"/>
    <p:sldId id="696" r:id="rId3"/>
    <p:sldId id="714" r:id="rId4"/>
    <p:sldId id="471" r:id="rId5"/>
    <p:sldId id="472" r:id="rId6"/>
    <p:sldId id="475" r:id="rId7"/>
    <p:sldId id="771" r:id="rId8"/>
    <p:sldId id="477" r:id="rId9"/>
    <p:sldId id="476" r:id="rId10"/>
    <p:sldId id="478" r:id="rId11"/>
    <p:sldId id="772" r:id="rId12"/>
    <p:sldId id="483" r:id="rId13"/>
    <p:sldId id="485" r:id="rId14"/>
    <p:sldId id="486" r:id="rId15"/>
    <p:sldId id="488" r:id="rId16"/>
    <p:sldId id="489" r:id="rId17"/>
    <p:sldId id="490" r:id="rId18"/>
    <p:sldId id="773" r:id="rId19"/>
    <p:sldId id="470" r:id="rId20"/>
    <p:sldId id="473" r:id="rId21"/>
    <p:sldId id="474" r:id="rId22"/>
    <p:sldId id="774" r:id="rId23"/>
    <p:sldId id="775" r:id="rId24"/>
    <p:sldId id="776" r:id="rId25"/>
    <p:sldId id="777" r:id="rId26"/>
    <p:sldId id="481" r:id="rId27"/>
    <p:sldId id="778" r:id="rId28"/>
    <p:sldId id="780" r:id="rId29"/>
    <p:sldId id="779" r:id="rId30"/>
    <p:sldId id="798" r:id="rId31"/>
    <p:sldId id="491" r:id="rId32"/>
    <p:sldId id="492" r:id="rId33"/>
    <p:sldId id="493" r:id="rId34"/>
    <p:sldId id="509" r:id="rId35"/>
    <p:sldId id="510" r:id="rId36"/>
    <p:sldId id="497" r:id="rId37"/>
    <p:sldId id="781" r:id="rId38"/>
    <p:sldId id="500" r:id="rId39"/>
    <p:sldId id="501" r:id="rId40"/>
    <p:sldId id="502" r:id="rId41"/>
    <p:sldId id="707" r:id="rId42"/>
    <p:sldId id="762" r:id="rId43"/>
    <p:sldId id="763" r:id="rId44"/>
    <p:sldId id="764" r:id="rId45"/>
    <p:sldId id="765" r:id="rId46"/>
    <p:sldId id="766" r:id="rId47"/>
    <p:sldId id="767" r:id="rId48"/>
    <p:sldId id="768" r:id="rId49"/>
    <p:sldId id="769" r:id="rId50"/>
    <p:sldId id="786" r:id="rId51"/>
    <p:sldId id="770" r:id="rId52"/>
    <p:sldId id="787" r:id="rId53"/>
    <p:sldId id="708" r:id="rId54"/>
    <p:sldId id="799" r:id="rId55"/>
    <p:sldId id="800" r:id="rId56"/>
    <p:sldId id="801" r:id="rId57"/>
    <p:sldId id="802" r:id="rId58"/>
    <p:sldId id="803" r:id="rId59"/>
    <p:sldId id="804" r:id="rId60"/>
    <p:sldId id="805" r:id="rId61"/>
    <p:sldId id="503" r:id="rId62"/>
    <p:sldId id="308" r:id="rId6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006600"/>
    <a:srgbClr val="CCCCFF"/>
    <a:srgbClr val="CCFF99"/>
    <a:srgbClr val="E2FFC5"/>
    <a:srgbClr val="CCFFFF"/>
    <a:srgbClr val="FFCC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 autoAdjust="0"/>
    <p:restoredTop sz="91639" autoAdjust="0"/>
  </p:normalViewPr>
  <p:slideViewPr>
    <p:cSldViewPr snapToGrid="0">
      <p:cViewPr varScale="1">
        <p:scale>
          <a:sx n="110" d="100"/>
          <a:sy n="110" d="100"/>
        </p:scale>
        <p:origin x="137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704" y="39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3/6/2023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Organisation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Organisation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36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Organisation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25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Organisation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2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Organisation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05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Organisation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Organisation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94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Organisation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95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Organisation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16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Organisation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52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Organisation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13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Organisation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67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Organisation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741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Organisation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33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Organisation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612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Organisation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812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Organisation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74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Organisation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11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Organisation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868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Organisation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439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Organisation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48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Organisation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11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Organisation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587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256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Organisation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58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Organisation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44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Organisation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17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Organisation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69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Organisation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18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Organisation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77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Recitation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 dirty="0"/>
              <a:t>Recitation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Recitation 7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Boolean Algebra, Circuit Design, Simplification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>
                <a:solidFill>
                  <a:srgbClr val="0000FF"/>
                </a:solidFill>
              </a:rPr>
              <a:t>7. Theorems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Recitation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A1149D-DEEA-4214-842A-A0E90F080042}"/>
              </a:ext>
            </a:extLst>
          </p:cNvPr>
          <p:cNvGraphicFramePr>
            <a:graphicFrameLocks noGrp="1"/>
          </p:cNvGraphicFramePr>
          <p:nvPr/>
        </p:nvGraphicFramePr>
        <p:xfrm>
          <a:off x="930718" y="1169233"/>
          <a:ext cx="7603682" cy="516410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509392">
                  <a:extLst>
                    <a:ext uri="{9D8B030D-6E8A-4147-A177-3AD203B41FA5}">
                      <a16:colId xmlns:a16="http://schemas.microsoft.com/office/drawing/2014/main" val="3303793889"/>
                    </a:ext>
                  </a:extLst>
                </a:gridCol>
                <a:gridCol w="4094290">
                  <a:extLst>
                    <a:ext uri="{9D8B030D-6E8A-4147-A177-3AD203B41FA5}">
                      <a16:colId xmlns:a16="http://schemas.microsoft.com/office/drawing/2014/main" val="1207326613"/>
                    </a:ext>
                  </a:extLst>
                </a:gridCol>
              </a:tblGrid>
              <a:tr h="380184">
                <a:tc gridSpan="2">
                  <a:txBody>
                    <a:bodyPr/>
                    <a:lstStyle/>
                    <a:p>
                      <a:r>
                        <a:rPr lang="en-SG" sz="1900" b="0" baseline="0">
                          <a:solidFill>
                            <a:srgbClr val="C00000"/>
                          </a:solidFill>
                        </a:rPr>
                        <a:t>Idempotency</a:t>
                      </a:r>
                    </a:p>
                  </a:txBody>
                  <a:tcPr marL="87735" marR="87735" marT="43867" marB="43867"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550896"/>
                  </a:ext>
                </a:extLst>
              </a:tr>
              <a:tr h="350939">
                <a:tc>
                  <a:txBody>
                    <a:bodyPr/>
                    <a:lstStyle/>
                    <a:p>
                      <a:r>
                        <a:rPr lang="en-US" sz="1700"/>
                        <a:t>   X + X = X </a:t>
                      </a:r>
                      <a:endParaRPr lang="en-SG" sz="1700" baseline="0"/>
                    </a:p>
                  </a:txBody>
                  <a:tcPr marL="87735" marR="87735" marT="43867" marB="43867"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/>
                        <a:t>   X </a:t>
                      </a:r>
                      <a:r>
                        <a:rPr lang="en-US" sz="1700">
                          <a:sym typeface="Symbol" pitchFamily="18" charset="2"/>
                        </a:rPr>
                        <a:t> X = X </a:t>
                      </a:r>
                      <a:endParaRPr lang="en-US" sz="1700" baseline="0">
                        <a:sym typeface="Symbol" pitchFamily="18" charset="2"/>
                      </a:endParaRPr>
                    </a:p>
                  </a:txBody>
                  <a:tcPr marL="87735" marR="87735" marT="43867" marB="43867"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923440"/>
                  </a:ext>
                </a:extLst>
              </a:tr>
              <a:tr h="380184">
                <a:tc gridSpan="2">
                  <a:txBody>
                    <a:bodyPr/>
                    <a:lstStyle/>
                    <a:p>
                      <a:r>
                        <a:rPr lang="en-SG" sz="1900" baseline="0">
                          <a:solidFill>
                            <a:srgbClr val="C00000"/>
                          </a:solidFill>
                        </a:rPr>
                        <a:t>One element / Zero element</a:t>
                      </a:r>
                    </a:p>
                  </a:txBody>
                  <a:tcPr marL="87735" marR="87735" marT="43867" marB="43867"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8266"/>
                  </a:ext>
                </a:extLst>
              </a:tr>
              <a:tr h="350939">
                <a:tc>
                  <a:txBody>
                    <a:bodyPr/>
                    <a:lstStyle/>
                    <a:p>
                      <a:r>
                        <a:rPr lang="en-US" sz="1700"/>
                        <a:t>   X + </a:t>
                      </a:r>
                      <a:r>
                        <a:rPr lang="en-US" sz="170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sz="1700"/>
                        <a:t> = </a:t>
                      </a:r>
                      <a:r>
                        <a:rPr lang="en-US" sz="170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sz="1700"/>
                        <a:t> + X =  </a:t>
                      </a:r>
                      <a:r>
                        <a:rPr lang="en-US" sz="170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sz="1700"/>
                        <a:t> </a:t>
                      </a:r>
                      <a:endParaRPr lang="en-SG" sz="1700" baseline="0"/>
                    </a:p>
                  </a:txBody>
                  <a:tcPr marL="87735" marR="87735" marT="43867" marB="43867"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aseline="0"/>
                        <a:t>   X </a:t>
                      </a:r>
                      <a:r>
                        <a:rPr lang="en-US" sz="1700" baseline="0">
                          <a:sym typeface="Symbol" pitchFamily="18" charset="2"/>
                        </a:rPr>
                        <a:t> </a:t>
                      </a:r>
                      <a:r>
                        <a:rPr lang="en-US" sz="1700" baseline="0">
                          <a:solidFill>
                            <a:srgbClr val="C00000"/>
                          </a:solidFill>
                          <a:sym typeface="Symbol" pitchFamily="18" charset="2"/>
                        </a:rPr>
                        <a:t>0</a:t>
                      </a:r>
                      <a:r>
                        <a:rPr lang="en-US" sz="1700" baseline="0">
                          <a:sym typeface="Symbol" pitchFamily="18" charset="2"/>
                        </a:rPr>
                        <a:t> = </a:t>
                      </a:r>
                      <a:r>
                        <a:rPr lang="en-US" sz="1700" baseline="0">
                          <a:solidFill>
                            <a:srgbClr val="C00000"/>
                          </a:solidFill>
                          <a:sym typeface="Symbol" pitchFamily="18" charset="2"/>
                        </a:rPr>
                        <a:t>0 </a:t>
                      </a:r>
                      <a:r>
                        <a:rPr lang="en-US" sz="1700" baseline="0">
                          <a:sym typeface="Symbol" pitchFamily="18" charset="2"/>
                        </a:rPr>
                        <a:t> </a:t>
                      </a:r>
                      <a:r>
                        <a:rPr lang="en-US" sz="1700" baseline="0"/>
                        <a:t>X </a:t>
                      </a:r>
                      <a:r>
                        <a:rPr lang="en-US" sz="1700" baseline="0">
                          <a:sym typeface="Symbol" pitchFamily="18" charset="2"/>
                        </a:rPr>
                        <a:t>= </a:t>
                      </a:r>
                      <a:r>
                        <a:rPr lang="en-US" sz="1700" baseline="0">
                          <a:solidFill>
                            <a:srgbClr val="C00000"/>
                          </a:solidFill>
                          <a:sym typeface="Symbol" pitchFamily="18" charset="2"/>
                        </a:rPr>
                        <a:t>0</a:t>
                      </a:r>
                    </a:p>
                  </a:txBody>
                  <a:tcPr marL="87735" marR="87735" marT="43867" marB="43867"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258373"/>
                  </a:ext>
                </a:extLst>
              </a:tr>
              <a:tr h="380184">
                <a:tc gridSpan="2">
                  <a:txBody>
                    <a:bodyPr/>
                    <a:lstStyle/>
                    <a:p>
                      <a:r>
                        <a:rPr lang="en-SG" sz="1900" baseline="0">
                          <a:solidFill>
                            <a:srgbClr val="C00000"/>
                          </a:solidFill>
                        </a:rPr>
                        <a:t>Involution</a:t>
                      </a:r>
                    </a:p>
                  </a:txBody>
                  <a:tcPr marL="87735" marR="87735" marT="43867" marB="43867"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469258"/>
                  </a:ext>
                </a:extLst>
              </a:tr>
              <a:tr h="350939">
                <a:tc gridSpan="2">
                  <a:txBody>
                    <a:bodyPr/>
                    <a:lstStyle/>
                    <a:p>
                      <a:r>
                        <a:rPr lang="en-US" sz="1700">
                          <a:sym typeface="Symbol" pitchFamily="18" charset="2"/>
                        </a:rPr>
                        <a:t>   ( X' )' = X</a:t>
                      </a:r>
                      <a:endParaRPr lang="en-SG" sz="1700" baseline="0"/>
                    </a:p>
                  </a:txBody>
                  <a:tcPr marL="87735" marR="87735" marT="43867" marB="43867"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22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834841"/>
                  </a:ext>
                </a:extLst>
              </a:tr>
              <a:tr h="380184">
                <a:tc gridSpan="2">
                  <a:txBody>
                    <a:bodyPr/>
                    <a:lstStyle/>
                    <a:p>
                      <a:r>
                        <a:rPr lang="en-SG" sz="1900" baseline="0">
                          <a:solidFill>
                            <a:srgbClr val="C00000"/>
                          </a:solidFill>
                        </a:rPr>
                        <a:t>Absorption 1</a:t>
                      </a:r>
                    </a:p>
                  </a:txBody>
                  <a:tcPr marL="87735" marR="87735" marT="43867" marB="43867"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235043"/>
                  </a:ext>
                </a:extLst>
              </a:tr>
              <a:tr h="350939">
                <a:tc>
                  <a:txBody>
                    <a:bodyPr/>
                    <a:lstStyle/>
                    <a:p>
                      <a:r>
                        <a:rPr lang="en-US" sz="1700">
                          <a:sym typeface="Symbol" pitchFamily="18" charset="2"/>
                        </a:rPr>
                        <a:t>   X + XY = X </a:t>
                      </a:r>
                      <a:endParaRPr lang="en-SG" sz="1700" baseline="0"/>
                    </a:p>
                  </a:txBody>
                  <a:tcPr marL="87735" marR="87735" marT="43867" marB="43867"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ym typeface="Symbol" pitchFamily="18" charset="2"/>
                        </a:rPr>
                        <a:t>   X(X + Y) = X</a:t>
                      </a:r>
                      <a:endParaRPr lang="en-SG" sz="1900" baseline="0"/>
                    </a:p>
                  </a:txBody>
                  <a:tcPr marL="87735" marR="87735" marT="43867" marB="43867"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743195"/>
                  </a:ext>
                </a:extLst>
              </a:tr>
              <a:tr h="380184">
                <a:tc gridSpan="2">
                  <a:txBody>
                    <a:bodyPr/>
                    <a:lstStyle/>
                    <a:p>
                      <a:r>
                        <a:rPr lang="en-SG" sz="1900" baseline="0">
                          <a:solidFill>
                            <a:srgbClr val="C00000"/>
                          </a:solidFill>
                        </a:rPr>
                        <a:t>Absorption 2</a:t>
                      </a:r>
                    </a:p>
                  </a:txBody>
                  <a:tcPr marL="87735" marR="87735" marT="43867" marB="43867"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26557"/>
                  </a:ext>
                </a:extLst>
              </a:tr>
              <a:tr h="350939">
                <a:tc>
                  <a:txBody>
                    <a:bodyPr/>
                    <a:lstStyle/>
                    <a:p>
                      <a:r>
                        <a:rPr lang="en-US" sz="1700">
                          <a:sym typeface="Symbol" pitchFamily="18" charset="2"/>
                        </a:rPr>
                        <a:t>   X + X'Y = X + Y </a:t>
                      </a:r>
                      <a:endParaRPr lang="en-SG" sz="1700" baseline="0"/>
                    </a:p>
                  </a:txBody>
                  <a:tcPr marL="87735" marR="87735" marT="43867" marB="43867"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ym typeface="Symbol" pitchFamily="18" charset="2"/>
                        </a:rPr>
                        <a:t>   X(X' + Y) = XY</a:t>
                      </a:r>
                      <a:endParaRPr lang="en-SG" sz="1900" baseline="0"/>
                    </a:p>
                  </a:txBody>
                  <a:tcPr marL="87735" marR="87735" marT="43867" marB="43867"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541764"/>
                  </a:ext>
                </a:extLst>
              </a:tr>
              <a:tr h="367942">
                <a:tc gridSpan="2">
                  <a:txBody>
                    <a:bodyPr/>
                    <a:lstStyle/>
                    <a:p>
                      <a:r>
                        <a:rPr lang="en-SG" sz="1700" baseline="0" err="1">
                          <a:solidFill>
                            <a:srgbClr val="C00000"/>
                          </a:solidFill>
                        </a:rPr>
                        <a:t>DeMorgans</a:t>
                      </a:r>
                      <a:r>
                        <a:rPr lang="en-SG" sz="1700" baseline="0">
                          <a:solidFill>
                            <a:srgbClr val="C00000"/>
                          </a:solidFill>
                        </a:rPr>
                        <a:t>’ </a:t>
                      </a:r>
                      <a:r>
                        <a:rPr lang="en-SG" sz="1700" baseline="0">
                          <a:solidFill>
                            <a:srgbClr val="006600"/>
                          </a:solidFill>
                        </a:rPr>
                        <a:t>(can be generalised to more than 2 variables)</a:t>
                      </a:r>
                    </a:p>
                  </a:txBody>
                  <a:tcPr marL="87735" marR="87735" marT="43867" marB="43867" anchor="ctr"/>
                </a:tc>
                <a:tc hMerge="1">
                  <a:txBody>
                    <a:bodyPr/>
                    <a:lstStyle/>
                    <a:p>
                      <a:endParaRPr lang="en-SG" sz="20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371467"/>
                  </a:ext>
                </a:extLst>
              </a:tr>
              <a:tr h="380184">
                <a:tc>
                  <a:txBody>
                    <a:bodyPr/>
                    <a:lstStyle/>
                    <a:p>
                      <a:r>
                        <a:rPr lang="en-US" sz="1700"/>
                        <a:t>   (X + Y)' = X' </a:t>
                      </a:r>
                      <a:r>
                        <a:rPr lang="en-US" sz="1700">
                          <a:sym typeface="Symbol" pitchFamily="18" charset="2"/>
                        </a:rPr>
                        <a:t></a:t>
                      </a:r>
                      <a:r>
                        <a:rPr lang="en-US" sz="1700"/>
                        <a:t> Y' </a:t>
                      </a:r>
                      <a:endParaRPr lang="en-SG" sz="1700" baseline="0"/>
                    </a:p>
                  </a:txBody>
                  <a:tcPr marL="87735" marR="87735" marT="43867" marB="43867"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   (X </a:t>
                      </a:r>
                      <a:r>
                        <a:rPr lang="en-US" sz="1900">
                          <a:sym typeface="Symbol" pitchFamily="18" charset="2"/>
                        </a:rPr>
                        <a:t> Y)' = X' + Y'</a:t>
                      </a:r>
                      <a:endParaRPr lang="en-SG" sz="1900" baseline="0"/>
                    </a:p>
                  </a:txBody>
                  <a:tcPr marL="87735" marR="87735" marT="43867" marB="43867"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866561"/>
                  </a:ext>
                </a:extLst>
              </a:tr>
              <a:tr h="380184">
                <a:tc gridSpan="2">
                  <a:txBody>
                    <a:bodyPr/>
                    <a:lstStyle/>
                    <a:p>
                      <a:r>
                        <a:rPr lang="en-SG" sz="1900" baseline="0">
                          <a:solidFill>
                            <a:srgbClr val="C00000"/>
                          </a:solidFill>
                        </a:rPr>
                        <a:t>Consensus</a:t>
                      </a:r>
                    </a:p>
                  </a:txBody>
                  <a:tcPr marL="87735" marR="87735" marT="43867" marB="43867" anchor="ctr"/>
                </a:tc>
                <a:tc hMerge="1">
                  <a:txBody>
                    <a:bodyPr/>
                    <a:lstStyle/>
                    <a:p>
                      <a:endParaRPr lang="en-SG" sz="20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3271329"/>
                  </a:ext>
                </a:extLst>
              </a:tr>
              <a:tr h="380184">
                <a:tc>
                  <a:txBody>
                    <a:bodyPr/>
                    <a:lstStyle/>
                    <a:p>
                      <a:r>
                        <a:rPr lang="en-US" sz="1700">
                          <a:sym typeface="Symbol" pitchFamily="18" charset="2"/>
                        </a:rPr>
                        <a:t>   XY + X'Z + YZ = XY + X'Z</a:t>
                      </a:r>
                      <a:endParaRPr lang="en-SG" sz="1700" baseline="0"/>
                    </a:p>
                  </a:txBody>
                  <a:tcPr marL="87735" marR="87735" marT="43867" marB="43867"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ym typeface="Symbol" pitchFamily="18" charset="2"/>
                        </a:rPr>
                        <a:t>   (X+Y)(X'+Z)(Y+Z) = (X+Y)(X'+Z)</a:t>
                      </a:r>
                      <a:endParaRPr lang="en-SG" sz="1900" baseline="0"/>
                    </a:p>
                  </a:txBody>
                  <a:tcPr marL="87735" marR="87735" marT="43867" marB="43867"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299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61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SOP, POS, </a:t>
            </a:r>
            <a:r>
              <a:rPr lang="en-US" err="1"/>
              <a:t>Minterms</a:t>
            </a:r>
            <a:r>
              <a:rPr lang="en-US"/>
              <a:t>, Maxterms</a:t>
            </a:r>
          </a:p>
        </p:txBody>
      </p:sp>
    </p:spTree>
    <p:extLst>
      <p:ext uri="{BB962C8B-B14F-4D97-AF65-F5344CB8AC3E}">
        <p14:creationId xmlns:p14="http://schemas.microsoft.com/office/powerpoint/2010/main" val="9452448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>
                <a:solidFill>
                  <a:srgbClr val="0000FF"/>
                </a:solidFill>
              </a:rPr>
              <a:t>10. Standard Forms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Recitation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7CB386E8-DBDF-45B1-9337-9A53A18D17B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69233"/>
            <a:ext cx="8089392" cy="5487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800000"/>
                </a:solidFill>
              </a:rPr>
              <a:t>Sum term</a:t>
            </a:r>
          </a:p>
          <a:p>
            <a:pPr marL="622300" lvl="1" indent="-268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/>
              <a:t>A single literal or a logical sum (OR) of several literals</a:t>
            </a:r>
          </a:p>
          <a:p>
            <a:pPr marL="622300" lvl="1" indent="-268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/>
              <a:t>Examples: (1) </a:t>
            </a:r>
            <a:r>
              <a:rPr lang="en-US">
                <a:solidFill>
                  <a:srgbClr val="0000CC"/>
                </a:solidFill>
              </a:rPr>
              <a:t>x</a:t>
            </a:r>
            <a:r>
              <a:rPr lang="en-US"/>
              <a:t>, (2) </a:t>
            </a:r>
            <a:r>
              <a:rPr lang="en-US" err="1">
                <a:solidFill>
                  <a:srgbClr val="0000CC"/>
                </a:solidFill>
              </a:rPr>
              <a:t>x+</a:t>
            </a:r>
            <a:r>
              <a:rPr lang="en-US" err="1">
                <a:solidFill>
                  <a:srgbClr val="0000CC"/>
                </a:solidFill>
                <a:sym typeface="Symbol" pitchFamily="18" charset="2"/>
              </a:rPr>
              <a:t>y+z</a:t>
            </a:r>
            <a:r>
              <a:rPr lang="en-US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>
                <a:sym typeface="Symbol" pitchFamily="18" charset="2"/>
              </a:rPr>
              <a:t>, (3) </a:t>
            </a:r>
            <a:r>
              <a:rPr lang="en-US">
                <a:solidFill>
                  <a:srgbClr val="0000CC"/>
                </a:solidFill>
                <a:sym typeface="Symbol" pitchFamily="18" charset="2"/>
              </a:rPr>
              <a:t>A'+B</a:t>
            </a:r>
            <a:r>
              <a:rPr lang="en-US">
                <a:sym typeface="Symbol" pitchFamily="18" charset="2"/>
              </a:rPr>
              <a:t>, (4) </a:t>
            </a:r>
            <a:r>
              <a:rPr lang="en-US">
                <a:solidFill>
                  <a:srgbClr val="0000CC"/>
                </a:solidFill>
                <a:sym typeface="Symbol" pitchFamily="18" charset="2"/>
              </a:rPr>
              <a:t>A+B</a:t>
            </a:r>
            <a:r>
              <a:rPr lang="en-US">
                <a:sym typeface="Symbol" pitchFamily="18" charset="2"/>
              </a:rPr>
              <a:t>, (5) </a:t>
            </a:r>
            <a:r>
              <a:rPr lang="en-US" err="1">
                <a:solidFill>
                  <a:srgbClr val="0000CC"/>
                </a:solidFill>
                <a:sym typeface="Symbol" pitchFamily="18" charset="2"/>
              </a:rPr>
              <a:t>c+d+h</a:t>
            </a:r>
            <a:r>
              <a:rPr lang="en-US">
                <a:solidFill>
                  <a:srgbClr val="0000CC"/>
                </a:solidFill>
                <a:sym typeface="Symbol" pitchFamily="18" charset="2"/>
              </a:rPr>
              <a:t>'+j</a:t>
            </a:r>
            <a:endParaRPr lang="en-US" b="1"/>
          </a:p>
          <a:p>
            <a:pPr marL="268288" indent="-268288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800000"/>
                </a:solidFill>
              </a:rPr>
              <a:t>Sum-of-Products (SOP) expression</a:t>
            </a:r>
          </a:p>
          <a:p>
            <a:pPr marL="622300" lvl="1" indent="-268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/>
              <a:t>A product term or a logical sum (OR) of several product terms</a:t>
            </a:r>
          </a:p>
          <a:p>
            <a:pPr marL="622300" lvl="1" indent="-268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/>
              <a:t>Examples: (1) </a:t>
            </a:r>
            <a:r>
              <a:rPr lang="en-US">
                <a:solidFill>
                  <a:srgbClr val="0000CC"/>
                </a:solidFill>
              </a:rPr>
              <a:t>x</a:t>
            </a:r>
            <a:r>
              <a:rPr lang="en-US"/>
              <a:t>, (2) </a:t>
            </a:r>
            <a:r>
              <a:rPr lang="en-US">
                <a:solidFill>
                  <a:srgbClr val="0000CC"/>
                </a:solidFill>
              </a:rPr>
              <a:t>x + </a:t>
            </a:r>
            <a:r>
              <a:rPr lang="en-US" err="1">
                <a:solidFill>
                  <a:srgbClr val="0000CC"/>
                </a:solidFill>
              </a:rPr>
              <a:t>y</a:t>
            </a:r>
            <a:r>
              <a:rPr lang="en-US" err="1">
                <a:solidFill>
                  <a:srgbClr val="0000CC"/>
                </a:solidFill>
                <a:sym typeface="Symbol" pitchFamily="18" charset="2"/>
              </a:rPr>
              <a:t></a:t>
            </a:r>
            <a:r>
              <a:rPr lang="en-US" err="1">
                <a:solidFill>
                  <a:srgbClr val="0000CC"/>
                </a:solidFill>
              </a:rPr>
              <a:t>z</a:t>
            </a:r>
            <a:r>
              <a:rPr lang="en-US">
                <a:solidFill>
                  <a:srgbClr val="0000CC"/>
                </a:solidFill>
              </a:rPr>
              <a:t>'</a:t>
            </a:r>
            <a:r>
              <a:rPr lang="en-US"/>
              <a:t>, (3) </a:t>
            </a:r>
            <a:r>
              <a:rPr lang="en-US" err="1">
                <a:solidFill>
                  <a:srgbClr val="0000CC"/>
                </a:solidFill>
              </a:rPr>
              <a:t>x</a:t>
            </a:r>
            <a:r>
              <a:rPr lang="en-US" err="1">
                <a:solidFill>
                  <a:srgbClr val="0000CC"/>
                </a:solidFill>
                <a:sym typeface="Symbol" pitchFamily="18" charset="2"/>
              </a:rPr>
              <a:t>y</a:t>
            </a:r>
            <a:r>
              <a:rPr lang="en-US">
                <a:solidFill>
                  <a:srgbClr val="0000CC"/>
                </a:solidFill>
                <a:sym typeface="Symbol" pitchFamily="18" charset="2"/>
              </a:rPr>
              <a:t>' + x'</a:t>
            </a:r>
            <a:r>
              <a:rPr lang="en-US" err="1">
                <a:solidFill>
                  <a:srgbClr val="0000CC"/>
                </a:solidFill>
                <a:sym typeface="Symbol" pitchFamily="18" charset="2"/>
              </a:rPr>
              <a:t>yz</a:t>
            </a:r>
            <a:r>
              <a:rPr lang="en-US"/>
              <a:t>, (4) </a:t>
            </a:r>
            <a:r>
              <a:rPr lang="en-US">
                <a:solidFill>
                  <a:srgbClr val="0000CC"/>
                </a:solidFill>
              </a:rPr>
              <a:t>A</a:t>
            </a:r>
            <a:r>
              <a:rPr lang="en-US">
                <a:solidFill>
                  <a:srgbClr val="0000CC"/>
                </a:solidFill>
                <a:sym typeface="Symbol" pitchFamily="18" charset="2"/>
              </a:rPr>
              <a:t>B + A'B'</a:t>
            </a:r>
            <a:r>
              <a:rPr lang="en-US"/>
              <a:t>, </a:t>
            </a:r>
            <a:br>
              <a:rPr lang="en-US"/>
            </a:br>
            <a:r>
              <a:rPr lang="en-US"/>
              <a:t>                  (5) </a:t>
            </a:r>
            <a:r>
              <a:rPr lang="en-US">
                <a:solidFill>
                  <a:srgbClr val="0000CC"/>
                </a:solidFill>
              </a:rPr>
              <a:t>A + B'</a:t>
            </a:r>
            <a:r>
              <a:rPr lang="en-US">
                <a:solidFill>
                  <a:srgbClr val="0000CC"/>
                </a:solidFill>
                <a:sym typeface="Symbol" pitchFamily="18" charset="2"/>
              </a:rPr>
              <a:t>C + AC' + CD</a:t>
            </a:r>
            <a:r>
              <a:rPr lang="en-US"/>
              <a:t>  </a:t>
            </a:r>
          </a:p>
          <a:p>
            <a:pPr marL="268288" indent="-268288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800000"/>
                </a:solidFill>
              </a:rPr>
              <a:t>Product-of-Sums (POS) expression</a:t>
            </a:r>
          </a:p>
          <a:p>
            <a:pPr marL="622300" lvl="1" indent="-268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/>
              <a:t>A sum term or a logical product (AND) of several sum terms</a:t>
            </a:r>
          </a:p>
          <a:p>
            <a:pPr marL="622300" lvl="1" indent="-268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/>
              <a:t>Examples: (1) </a:t>
            </a:r>
            <a:r>
              <a:rPr lang="en-US">
                <a:solidFill>
                  <a:srgbClr val="0000CC"/>
                </a:solidFill>
              </a:rPr>
              <a:t>x</a:t>
            </a:r>
            <a:r>
              <a:rPr lang="en-US"/>
              <a:t>, (2) </a:t>
            </a:r>
            <a:r>
              <a:rPr lang="en-US">
                <a:solidFill>
                  <a:srgbClr val="0000CC"/>
                </a:solidFill>
              </a:rPr>
              <a:t>x</a:t>
            </a:r>
            <a:r>
              <a:rPr lang="en-US">
                <a:solidFill>
                  <a:srgbClr val="0000CC"/>
                </a:solidFill>
                <a:sym typeface="Symbol" pitchFamily="18" charset="2"/>
              </a:rPr>
              <a:t>(</a:t>
            </a:r>
            <a:r>
              <a:rPr lang="en-US" err="1">
                <a:solidFill>
                  <a:srgbClr val="0000CC"/>
                </a:solidFill>
                <a:sym typeface="Symbol" pitchFamily="18" charset="2"/>
              </a:rPr>
              <a:t>y+z</a:t>
            </a:r>
            <a:r>
              <a:rPr lang="en-US">
                <a:solidFill>
                  <a:srgbClr val="0000CC"/>
                </a:solidFill>
                <a:sym typeface="Symbol" pitchFamily="18" charset="2"/>
              </a:rPr>
              <a:t>')</a:t>
            </a:r>
            <a:r>
              <a:rPr lang="en-US">
                <a:sym typeface="Symbol" pitchFamily="18" charset="2"/>
              </a:rPr>
              <a:t>, (3) </a:t>
            </a:r>
            <a:r>
              <a:rPr lang="en-US">
                <a:solidFill>
                  <a:srgbClr val="0000CC"/>
                </a:solidFill>
                <a:sym typeface="Symbol" pitchFamily="18" charset="2"/>
              </a:rPr>
              <a:t>(</a:t>
            </a:r>
            <a:r>
              <a:rPr lang="en-US" err="1">
                <a:solidFill>
                  <a:srgbClr val="0000CC"/>
                </a:solidFill>
                <a:sym typeface="Symbol" pitchFamily="18" charset="2"/>
              </a:rPr>
              <a:t>x+y</a:t>
            </a:r>
            <a:r>
              <a:rPr lang="en-US">
                <a:solidFill>
                  <a:srgbClr val="0000CC"/>
                </a:solidFill>
                <a:sym typeface="Symbol" pitchFamily="18" charset="2"/>
              </a:rPr>
              <a:t>')(x'+</a:t>
            </a:r>
            <a:r>
              <a:rPr lang="en-US" err="1">
                <a:solidFill>
                  <a:srgbClr val="0000CC"/>
                </a:solidFill>
                <a:sym typeface="Symbol" pitchFamily="18" charset="2"/>
              </a:rPr>
              <a:t>y+z</a:t>
            </a:r>
            <a:r>
              <a:rPr lang="en-US">
                <a:solidFill>
                  <a:srgbClr val="0000CC"/>
                </a:solidFill>
                <a:sym typeface="Symbol" pitchFamily="18" charset="2"/>
              </a:rPr>
              <a:t>)</a:t>
            </a:r>
            <a:r>
              <a:rPr lang="en-US">
                <a:sym typeface="Symbol" pitchFamily="18" charset="2"/>
              </a:rPr>
              <a:t>, 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                  (4) </a:t>
            </a:r>
            <a:r>
              <a:rPr lang="en-US">
                <a:solidFill>
                  <a:srgbClr val="0000CC"/>
                </a:solidFill>
                <a:sym typeface="Symbol" pitchFamily="18" charset="2"/>
              </a:rPr>
              <a:t>(A+B)(A'+B')</a:t>
            </a:r>
            <a:r>
              <a:rPr lang="en-US">
                <a:sym typeface="Symbol" pitchFamily="18" charset="2"/>
              </a:rPr>
              <a:t>, (5) </a:t>
            </a:r>
            <a:r>
              <a:rPr lang="en-US">
                <a:solidFill>
                  <a:srgbClr val="0000CC"/>
                </a:solidFill>
                <a:sym typeface="Symbol" pitchFamily="18" charset="2"/>
              </a:rPr>
              <a:t>(A+B+C)D'(B'+D+E') </a:t>
            </a:r>
          </a:p>
          <a:p>
            <a:pPr marL="268288" indent="-268288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800000"/>
                </a:solidFill>
              </a:rPr>
              <a:t>Every Boolean expression can be expressed in SOP or POS form.</a:t>
            </a:r>
            <a:endParaRPr lang="en-US">
              <a:solidFill>
                <a:srgbClr val="0000CC"/>
              </a:solidFill>
              <a:sym typeface="Symbol" pitchFamily="18" charset="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D192769-D5D3-44D1-B2EC-36EC635EB3C1}"/>
              </a:ext>
            </a:extLst>
          </p:cNvPr>
          <p:cNvSpPr txBox="1">
            <a:spLocks noChangeArrowheads="1"/>
          </p:cNvSpPr>
          <p:nvPr/>
        </p:nvSpPr>
        <p:spPr>
          <a:xfrm>
            <a:off x="2921508" y="5836199"/>
            <a:ext cx="6129528" cy="8206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6600"/>
                </a:solidFill>
              </a:rPr>
              <a:t>DLD page 59 Quick Review Questions</a:t>
            </a:r>
            <a:br>
              <a:rPr lang="en-US">
                <a:solidFill>
                  <a:srgbClr val="006600"/>
                </a:solidFill>
              </a:rPr>
            </a:br>
            <a:r>
              <a:rPr lang="en-US" err="1">
                <a:solidFill>
                  <a:srgbClr val="006600"/>
                </a:solidFill>
              </a:rPr>
              <a:t>Questions</a:t>
            </a:r>
            <a:r>
              <a:rPr lang="en-US">
                <a:solidFill>
                  <a:srgbClr val="006600"/>
                </a:solidFill>
              </a:rPr>
              <a:t> 3-2 to 3-5.</a:t>
            </a:r>
          </a:p>
        </p:txBody>
      </p:sp>
    </p:spTree>
    <p:extLst>
      <p:ext uri="{BB962C8B-B14F-4D97-AF65-F5344CB8AC3E}">
        <p14:creationId xmlns:p14="http://schemas.microsoft.com/office/powerpoint/2010/main" val="20291174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>
                <a:solidFill>
                  <a:srgbClr val="0000FF"/>
                </a:solidFill>
              </a:rPr>
              <a:t>11. </a:t>
            </a:r>
            <a:r>
              <a:rPr lang="en-GB" sz="3600" err="1">
                <a:solidFill>
                  <a:srgbClr val="0000FF"/>
                </a:solidFill>
              </a:rPr>
              <a:t>Minterms</a:t>
            </a:r>
            <a:r>
              <a:rPr lang="en-GB" sz="3600">
                <a:solidFill>
                  <a:srgbClr val="0000FF"/>
                </a:solidFill>
              </a:rPr>
              <a:t> and Maxterms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Recitation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CD9F56-5680-43AD-9633-46E0E092538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800000"/>
                </a:solidFill>
              </a:rPr>
              <a:t>minterm</a:t>
            </a:r>
            <a:r>
              <a:rPr lang="en-US" sz="2800" dirty="0"/>
              <a:t> of </a:t>
            </a:r>
            <a:r>
              <a:rPr lang="en-US" sz="2800" i="1" dirty="0"/>
              <a:t>n</a:t>
            </a:r>
            <a:r>
              <a:rPr lang="en-US" sz="2800" dirty="0"/>
              <a:t> variables is a </a:t>
            </a:r>
            <a:r>
              <a:rPr lang="en-US" sz="2800" u="sng" dirty="0"/>
              <a:t>product term</a:t>
            </a:r>
            <a:r>
              <a:rPr lang="en-US" sz="2800" dirty="0"/>
              <a:t> that contains </a:t>
            </a:r>
            <a:r>
              <a:rPr lang="en-US" sz="2800" i="1" dirty="0"/>
              <a:t>n</a:t>
            </a:r>
            <a:r>
              <a:rPr lang="en-US" sz="2800" dirty="0"/>
              <a:t> literals from all the variables.</a:t>
            </a:r>
          </a:p>
          <a:p>
            <a:pPr marL="622300" lvl="1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622300" algn="l"/>
              </a:tabLst>
            </a:pPr>
            <a:r>
              <a:rPr lang="en-US" sz="2400" dirty="0"/>
              <a:t>Example: On 2 variables </a:t>
            </a:r>
            <a:r>
              <a:rPr lang="en-US" sz="2400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CC"/>
                </a:solidFill>
              </a:rPr>
              <a:t>y</a:t>
            </a:r>
            <a:r>
              <a:rPr lang="en-US" sz="2400" dirty="0"/>
              <a:t>, the </a:t>
            </a:r>
            <a:r>
              <a:rPr lang="en-US" sz="2400" dirty="0" err="1"/>
              <a:t>minterms</a:t>
            </a:r>
            <a:r>
              <a:rPr lang="en-US" sz="2400" dirty="0"/>
              <a:t> are: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		</a:t>
            </a:r>
            <a:r>
              <a:rPr lang="en-US" sz="2400" dirty="0" err="1">
                <a:solidFill>
                  <a:srgbClr val="0000CC"/>
                </a:solidFill>
              </a:rPr>
              <a:t>x'∙y</a:t>
            </a:r>
            <a:r>
              <a:rPr lang="en-US" sz="2400" dirty="0">
                <a:solidFill>
                  <a:srgbClr val="0000CC"/>
                </a:solidFill>
              </a:rPr>
              <a:t>'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00CC"/>
                </a:solidFill>
              </a:rPr>
              <a:t>x'∙y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00CC"/>
                </a:solidFill>
              </a:rPr>
              <a:t>x∙y</a:t>
            </a:r>
            <a:r>
              <a:rPr lang="en-US" sz="2400" dirty="0">
                <a:solidFill>
                  <a:srgbClr val="0000CC"/>
                </a:solidFill>
              </a:rPr>
              <a:t>'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0000CC"/>
                </a:solidFill>
              </a:rPr>
              <a:t>x∙y</a:t>
            </a:r>
            <a:endParaRPr lang="en-US" sz="2400" dirty="0">
              <a:solidFill>
                <a:srgbClr val="0000CC"/>
              </a:solidFill>
            </a:endParaRP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800000"/>
                </a:solidFill>
              </a:rPr>
              <a:t>maxterm</a:t>
            </a:r>
            <a:r>
              <a:rPr lang="en-US" sz="2800" dirty="0"/>
              <a:t> of </a:t>
            </a:r>
            <a:r>
              <a:rPr lang="en-US" sz="2800" i="1" dirty="0"/>
              <a:t>n</a:t>
            </a:r>
            <a:r>
              <a:rPr lang="en-US" sz="2800" dirty="0"/>
              <a:t> variables is a </a:t>
            </a:r>
            <a:r>
              <a:rPr lang="en-US" sz="2800" u="sng" dirty="0"/>
              <a:t>sum term</a:t>
            </a:r>
            <a:r>
              <a:rPr lang="en-US" sz="2800" dirty="0"/>
              <a:t> that contains </a:t>
            </a:r>
            <a:r>
              <a:rPr lang="en-US" sz="2800" i="1" dirty="0"/>
              <a:t>n</a:t>
            </a:r>
            <a:r>
              <a:rPr lang="en-US" sz="2800" dirty="0"/>
              <a:t> literals from all the variables.</a:t>
            </a:r>
          </a:p>
          <a:p>
            <a:pPr marL="622300" lvl="1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 On 2 variables </a:t>
            </a:r>
            <a:r>
              <a:rPr lang="en-US" sz="2400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CC"/>
                </a:solidFill>
              </a:rPr>
              <a:t>y</a:t>
            </a:r>
            <a:r>
              <a:rPr lang="en-US" sz="2400" dirty="0"/>
              <a:t>, the maxterms are:</a:t>
            </a:r>
          </a:p>
          <a:p>
            <a:pPr marL="622300" lvl="1" indent="-268288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		</a:t>
            </a:r>
            <a:r>
              <a:rPr lang="en-US" sz="2400" dirty="0" err="1">
                <a:solidFill>
                  <a:srgbClr val="0000CC"/>
                </a:solidFill>
              </a:rPr>
              <a:t>x'+y</a:t>
            </a:r>
            <a:r>
              <a:rPr lang="en-US" sz="2400" dirty="0">
                <a:solidFill>
                  <a:srgbClr val="0000CC"/>
                </a:solidFill>
              </a:rPr>
              <a:t>'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00CC"/>
                </a:solidFill>
              </a:rPr>
              <a:t>x'+y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00CC"/>
                </a:solidFill>
              </a:rPr>
              <a:t>x+y</a:t>
            </a:r>
            <a:r>
              <a:rPr lang="en-US" sz="2400" dirty="0">
                <a:solidFill>
                  <a:srgbClr val="0000CC"/>
                </a:solidFill>
              </a:rPr>
              <a:t>'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0000CC"/>
                </a:solidFill>
              </a:rPr>
              <a:t>x+y</a:t>
            </a:r>
            <a:endParaRPr lang="en-US" sz="2400" dirty="0">
              <a:solidFill>
                <a:srgbClr val="0000CC"/>
              </a:solidFill>
            </a:endParaRP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 general, with </a:t>
            </a:r>
            <a:r>
              <a:rPr lang="en-US" sz="2800" i="1" dirty="0"/>
              <a:t>n</a:t>
            </a:r>
            <a:r>
              <a:rPr lang="en-US" sz="2800" dirty="0"/>
              <a:t> variables we have up to 2</a:t>
            </a:r>
            <a:r>
              <a:rPr lang="en-US" sz="2800" i="1" baseline="30000" dirty="0"/>
              <a:t>n</a:t>
            </a:r>
            <a:r>
              <a:rPr lang="en-US" sz="2800" dirty="0"/>
              <a:t> </a:t>
            </a:r>
            <a:r>
              <a:rPr lang="en-US" sz="2800" dirty="0" err="1"/>
              <a:t>minterms</a:t>
            </a:r>
            <a:r>
              <a:rPr lang="en-US" sz="2800" dirty="0"/>
              <a:t> and 2</a:t>
            </a:r>
            <a:r>
              <a:rPr lang="en-US" sz="2800" i="1" baseline="30000" dirty="0"/>
              <a:t>n</a:t>
            </a:r>
            <a:r>
              <a:rPr lang="en-US" sz="2800" dirty="0"/>
              <a:t> maxterms.</a:t>
            </a:r>
          </a:p>
        </p:txBody>
      </p:sp>
    </p:spTree>
    <p:extLst>
      <p:ext uri="{BB962C8B-B14F-4D97-AF65-F5344CB8AC3E}">
        <p14:creationId xmlns:p14="http://schemas.microsoft.com/office/powerpoint/2010/main" val="3649538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>
                <a:solidFill>
                  <a:srgbClr val="0000FF"/>
                </a:solidFill>
              </a:rPr>
              <a:t>11. </a:t>
            </a:r>
            <a:r>
              <a:rPr lang="en-GB" sz="3600" err="1">
                <a:solidFill>
                  <a:srgbClr val="0000FF"/>
                </a:solidFill>
              </a:rPr>
              <a:t>Minterms</a:t>
            </a:r>
            <a:r>
              <a:rPr lang="en-GB" sz="3600">
                <a:solidFill>
                  <a:srgbClr val="0000FF"/>
                </a:solidFill>
              </a:rPr>
              <a:t> and Maxterms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Recitation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E984329-AFFB-472A-A275-F3237DF8642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0772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/>
              <a:t>The </a:t>
            </a:r>
            <a:r>
              <a:rPr lang="en-US" err="1">
                <a:solidFill>
                  <a:srgbClr val="A50021"/>
                </a:solidFill>
              </a:rPr>
              <a:t>minterms</a:t>
            </a:r>
            <a:r>
              <a:rPr lang="en-US"/>
              <a:t> and </a:t>
            </a:r>
            <a:r>
              <a:rPr lang="en-US">
                <a:solidFill>
                  <a:srgbClr val="A50021"/>
                </a:solidFill>
              </a:rPr>
              <a:t>maxterms</a:t>
            </a:r>
            <a:r>
              <a:rPr lang="en-US"/>
              <a:t> on 2 variables are denoted by </a:t>
            </a:r>
            <a:r>
              <a:rPr lang="en-US">
                <a:solidFill>
                  <a:srgbClr val="800000"/>
                </a:solidFill>
              </a:rPr>
              <a:t>m0 to m3</a:t>
            </a:r>
            <a:r>
              <a:rPr lang="en-US"/>
              <a:t> and </a:t>
            </a:r>
            <a:r>
              <a:rPr lang="en-US">
                <a:solidFill>
                  <a:srgbClr val="800000"/>
                </a:solidFill>
              </a:rPr>
              <a:t>M0 to M3</a:t>
            </a:r>
            <a:r>
              <a:rPr lang="en-US"/>
              <a:t> respectively.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E235A26-CAC3-4D2C-B610-625748D01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419600"/>
            <a:ext cx="8229600" cy="214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Important fact: </a:t>
            </a:r>
            <a:r>
              <a:rPr lang="en-US" sz="2400" dirty="0"/>
              <a:t>Each minterm is the </a:t>
            </a:r>
            <a:r>
              <a:rPr lang="en-US" sz="2400" u="sng" dirty="0"/>
              <a:t>complement</a:t>
            </a:r>
            <a:r>
              <a:rPr lang="en-US" sz="2400" dirty="0"/>
              <a:t> of its corresponding maxterm. </a:t>
            </a:r>
            <a:r>
              <a:rPr lang="en-US" sz="2400" dirty="0" err="1"/>
              <a:t>Likwise</a:t>
            </a:r>
            <a:r>
              <a:rPr lang="en-US" sz="2400" dirty="0"/>
              <a:t>, each maxterm is the complement of its corresponding minterm.</a:t>
            </a:r>
          </a:p>
          <a:p>
            <a:pPr marL="687387" lvl="1" indent="-342900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Example: m2 = </a:t>
            </a:r>
            <a:r>
              <a:rPr lang="en-US" sz="2200" dirty="0" err="1"/>
              <a:t>x∙y</a:t>
            </a:r>
            <a:r>
              <a:rPr lang="en-US" sz="2200" dirty="0"/>
              <a:t>' </a:t>
            </a:r>
            <a:br>
              <a:rPr lang="en-US" sz="2200" dirty="0"/>
            </a:br>
            <a:r>
              <a:rPr lang="en-US" sz="2200" dirty="0"/>
              <a:t>                m2' = ( </a:t>
            </a:r>
            <a:r>
              <a:rPr lang="en-US" sz="2200" dirty="0" err="1"/>
              <a:t>x∙y</a:t>
            </a:r>
            <a:r>
              <a:rPr lang="en-US" sz="2200" dirty="0"/>
              <a:t>' )' = x' + ( y' )' = x' + y = M2</a:t>
            </a:r>
          </a:p>
        </p:txBody>
      </p:sp>
      <p:graphicFrame>
        <p:nvGraphicFramePr>
          <p:cNvPr id="11" name="Group 163">
            <a:extLst>
              <a:ext uri="{FF2B5EF4-FFF2-40B4-BE49-F238E27FC236}">
                <a16:creationId xmlns:a16="http://schemas.microsoft.com/office/drawing/2014/main" id="{2BB5426B-A2AB-4292-B369-4B3BE4F889C4}"/>
              </a:ext>
            </a:extLst>
          </p:cNvPr>
          <p:cNvGraphicFramePr>
            <a:graphicFrameLocks/>
          </p:cNvGraphicFramePr>
          <p:nvPr/>
        </p:nvGraphicFramePr>
        <p:xfrm>
          <a:off x="2362200" y="2148840"/>
          <a:ext cx="5257800" cy="219456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Minterms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Maxterms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63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Term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Term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x'∙y'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x+y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x'∙y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x+y'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x∙y'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x'+y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x∙y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x'+y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0791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>
                <a:solidFill>
                  <a:srgbClr val="0000FF"/>
                </a:solidFill>
              </a:rPr>
              <a:t>12.1 Sum-of-</a:t>
            </a:r>
            <a:r>
              <a:rPr lang="en-GB" sz="3600" err="1">
                <a:solidFill>
                  <a:srgbClr val="0000FF"/>
                </a:solidFill>
              </a:rPr>
              <a:t>Minterms</a:t>
            </a:r>
            <a:endParaRPr lang="en-GB" sz="360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Recitation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34F2B3AA-39AF-4C42-A284-B08D5C03E65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4724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/>
              <a:t>Given a truth table, example:</a:t>
            </a:r>
          </a:p>
        </p:txBody>
      </p:sp>
      <p:graphicFrame>
        <p:nvGraphicFramePr>
          <p:cNvPr id="26" name="Group 157">
            <a:extLst>
              <a:ext uri="{FF2B5EF4-FFF2-40B4-BE49-F238E27FC236}">
                <a16:creationId xmlns:a16="http://schemas.microsoft.com/office/drawing/2014/main" id="{20A301EB-62EB-47B2-BBFE-CE5982BAAD34}"/>
              </a:ext>
            </a:extLst>
          </p:cNvPr>
          <p:cNvGraphicFramePr>
            <a:graphicFrameLocks/>
          </p:cNvGraphicFramePr>
          <p:nvPr/>
        </p:nvGraphicFramePr>
        <p:xfrm>
          <a:off x="5410200" y="1295400"/>
          <a:ext cx="3048000" cy="329184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7" name="Rectangle 158">
            <a:extLst>
              <a:ext uri="{FF2B5EF4-FFF2-40B4-BE49-F238E27FC236}">
                <a16:creationId xmlns:a16="http://schemas.microsoft.com/office/drawing/2014/main" id="{1866E3F5-4A1B-4657-9912-CE61F4E5C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0"/>
            <a:ext cx="4724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Obtain </a:t>
            </a:r>
            <a:r>
              <a:rPr lang="en-US" sz="2400">
                <a:solidFill>
                  <a:srgbClr val="800000"/>
                </a:solidFill>
              </a:rPr>
              <a:t>sum-of-</a:t>
            </a:r>
            <a:r>
              <a:rPr lang="en-US" sz="2400" err="1">
                <a:solidFill>
                  <a:srgbClr val="800000"/>
                </a:solidFill>
              </a:rPr>
              <a:t>minterms</a:t>
            </a:r>
            <a:r>
              <a:rPr lang="en-US" sz="2400"/>
              <a:t> expression by gathering the </a:t>
            </a:r>
            <a:r>
              <a:rPr lang="en-US" sz="2400" err="1"/>
              <a:t>minterms</a:t>
            </a:r>
            <a:r>
              <a:rPr lang="en-US" sz="2400"/>
              <a:t> of the function (where output is 1).</a:t>
            </a:r>
          </a:p>
        </p:txBody>
      </p:sp>
      <p:sp>
        <p:nvSpPr>
          <p:cNvPr id="28" name="Text Box 163">
            <a:extLst>
              <a:ext uri="{FF2B5EF4-FFF2-40B4-BE49-F238E27FC236}">
                <a16:creationId xmlns:a16="http://schemas.microsoft.com/office/drawing/2014/main" id="{8B824248-C64E-4A10-B1D8-A1EBC6C1B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410200"/>
            <a:ext cx="6781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6600"/>
                </a:solidFill>
              </a:rPr>
              <a:t>F3 = </a:t>
            </a:r>
            <a:r>
              <a:rPr lang="en-US" sz="2000" err="1">
                <a:solidFill>
                  <a:srgbClr val="006600"/>
                </a:solidFill>
              </a:rPr>
              <a:t>x'∙y'∙z</a:t>
            </a:r>
            <a:r>
              <a:rPr lang="en-US" sz="2000">
                <a:solidFill>
                  <a:srgbClr val="006600"/>
                </a:solidFill>
              </a:rPr>
              <a:t> + x'∙</a:t>
            </a:r>
            <a:r>
              <a:rPr lang="en-US" sz="2000" err="1">
                <a:solidFill>
                  <a:srgbClr val="006600"/>
                </a:solidFill>
              </a:rPr>
              <a:t>y∙z</a:t>
            </a:r>
            <a:r>
              <a:rPr lang="en-US" sz="2000">
                <a:solidFill>
                  <a:srgbClr val="006600"/>
                </a:solidFill>
              </a:rPr>
              <a:t> + </a:t>
            </a:r>
            <a:r>
              <a:rPr lang="en-US" sz="2000" err="1">
                <a:solidFill>
                  <a:srgbClr val="006600"/>
                </a:solidFill>
              </a:rPr>
              <a:t>x∙y</a:t>
            </a:r>
            <a:r>
              <a:rPr lang="en-US" sz="2000">
                <a:solidFill>
                  <a:srgbClr val="006600"/>
                </a:solidFill>
              </a:rPr>
              <a:t>'∙z' + </a:t>
            </a:r>
            <a:r>
              <a:rPr lang="en-US" sz="2000" err="1">
                <a:solidFill>
                  <a:srgbClr val="006600"/>
                </a:solidFill>
              </a:rPr>
              <a:t>x∙y</a:t>
            </a:r>
            <a:r>
              <a:rPr lang="en-US" sz="2000">
                <a:solidFill>
                  <a:srgbClr val="006600"/>
                </a:solidFill>
              </a:rPr>
              <a:t>'∙z  </a:t>
            </a:r>
            <a:br>
              <a:rPr lang="en-US" sz="2000">
                <a:solidFill>
                  <a:srgbClr val="006600"/>
                </a:solidFill>
              </a:rPr>
            </a:br>
            <a:r>
              <a:rPr lang="en-US" sz="2000">
                <a:solidFill>
                  <a:srgbClr val="006600"/>
                </a:solidFill>
              </a:rPr>
              <a:t>     = m1 + m3 + m4 + m5 = </a:t>
            </a:r>
            <a:r>
              <a:rPr lang="en-US" sz="2000">
                <a:solidFill>
                  <a:srgbClr val="006600"/>
                </a:solidFill>
                <a:latin typeface="Symbol" pitchFamily="18" charset="2"/>
              </a:rPr>
              <a:t>S</a:t>
            </a:r>
            <a:r>
              <a:rPr lang="en-US" sz="2000">
                <a:solidFill>
                  <a:srgbClr val="006600"/>
                </a:solidFill>
              </a:rPr>
              <a:t>m(1,3,4,5) </a:t>
            </a:r>
            <a:r>
              <a:rPr lang="en-US" sz="2000"/>
              <a:t>or</a:t>
            </a:r>
            <a:r>
              <a:rPr lang="en-US" sz="2000">
                <a:solidFill>
                  <a:schemeClr val="tx2"/>
                </a:solidFill>
              </a:rPr>
              <a:t> </a:t>
            </a:r>
            <a:r>
              <a:rPr lang="en-US" sz="2000">
                <a:solidFill>
                  <a:srgbClr val="006600"/>
                </a:solidFill>
                <a:latin typeface="Symbol" pitchFamily="18" charset="2"/>
              </a:rPr>
              <a:t>S</a:t>
            </a:r>
            <a:r>
              <a:rPr lang="en-US" sz="2000">
                <a:solidFill>
                  <a:srgbClr val="006600"/>
                </a:solidFill>
              </a:rPr>
              <a:t>m(1,3 – 5) </a:t>
            </a:r>
          </a:p>
        </p:txBody>
      </p:sp>
      <p:grpSp>
        <p:nvGrpSpPr>
          <p:cNvPr id="29" name="Group 165">
            <a:extLst>
              <a:ext uri="{FF2B5EF4-FFF2-40B4-BE49-F238E27FC236}">
                <a16:creationId xmlns:a16="http://schemas.microsoft.com/office/drawing/2014/main" id="{53FC89C1-8C29-4F77-A7E6-87D54ECBF69B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886200"/>
            <a:ext cx="6553200" cy="549275"/>
            <a:chOff x="528" y="2448"/>
            <a:chExt cx="4128" cy="346"/>
          </a:xfrm>
        </p:grpSpPr>
        <p:sp>
          <p:nvSpPr>
            <p:cNvPr id="30" name="Text Box 160">
              <a:extLst>
                <a:ext uri="{FF2B5EF4-FFF2-40B4-BE49-F238E27FC236}">
                  <a16:creationId xmlns:a16="http://schemas.microsoft.com/office/drawing/2014/main" id="{4B424661-25AB-4A7D-A601-9CC443F70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544"/>
              <a:ext cx="23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800000"/>
                  </a:solidFill>
                </a:rPr>
                <a:t>F1 = x∙y∙z' = m6</a:t>
              </a:r>
            </a:p>
          </p:txBody>
        </p:sp>
        <p:sp>
          <p:nvSpPr>
            <p:cNvPr id="31" name="Oval 164">
              <a:extLst>
                <a:ext uri="{FF2B5EF4-FFF2-40B4-BE49-F238E27FC236}">
                  <a16:creationId xmlns:a16="http://schemas.microsoft.com/office/drawing/2014/main" id="{386D7624-ABF7-44B3-B649-8916F89AC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448"/>
              <a:ext cx="240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32" name="Group 172">
            <a:extLst>
              <a:ext uri="{FF2B5EF4-FFF2-40B4-BE49-F238E27FC236}">
                <a16:creationId xmlns:a16="http://schemas.microsoft.com/office/drawing/2014/main" id="{3852B10B-E3A6-4BF0-9C5B-A3B1BE4D1B0F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057400"/>
            <a:ext cx="7315200" cy="3222625"/>
            <a:chOff x="528" y="1296"/>
            <a:chExt cx="4608" cy="2030"/>
          </a:xfrm>
        </p:grpSpPr>
        <p:sp>
          <p:nvSpPr>
            <p:cNvPr id="33" name="Text Box 161">
              <a:extLst>
                <a:ext uri="{FF2B5EF4-FFF2-40B4-BE49-F238E27FC236}">
                  <a16:creationId xmlns:a16="http://schemas.microsoft.com/office/drawing/2014/main" id="{4ADA5D52-67E2-45D5-B628-D5537AEEFD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880"/>
              <a:ext cx="4608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0000CC"/>
                  </a:solidFill>
                </a:rPr>
                <a:t>F2 = </a:t>
              </a:r>
              <a:r>
                <a:rPr lang="en-US" sz="2000" err="1">
                  <a:solidFill>
                    <a:srgbClr val="0000CC"/>
                  </a:solidFill>
                </a:rPr>
                <a:t>x'∙y'∙z</a:t>
              </a:r>
              <a:r>
                <a:rPr lang="en-US" sz="2000">
                  <a:solidFill>
                    <a:srgbClr val="0000CC"/>
                  </a:solidFill>
                </a:rPr>
                <a:t> + </a:t>
              </a:r>
              <a:r>
                <a:rPr lang="en-US" sz="2000" err="1">
                  <a:solidFill>
                    <a:srgbClr val="0000CC"/>
                  </a:solidFill>
                </a:rPr>
                <a:t>x∙y</a:t>
              </a:r>
              <a:r>
                <a:rPr lang="en-US" sz="2000">
                  <a:solidFill>
                    <a:srgbClr val="0000CC"/>
                  </a:solidFill>
                </a:rPr>
                <a:t>'∙z' + </a:t>
              </a:r>
              <a:r>
                <a:rPr lang="en-US" sz="2000" err="1">
                  <a:solidFill>
                    <a:srgbClr val="0000CC"/>
                  </a:solidFill>
                </a:rPr>
                <a:t>x∙y</a:t>
              </a:r>
              <a:r>
                <a:rPr lang="en-US" sz="2000">
                  <a:solidFill>
                    <a:srgbClr val="0000CC"/>
                  </a:solidFill>
                </a:rPr>
                <a:t>'∙z + </a:t>
              </a:r>
              <a:r>
                <a:rPr lang="en-US" sz="2000" err="1">
                  <a:solidFill>
                    <a:srgbClr val="0000CC"/>
                  </a:solidFill>
                </a:rPr>
                <a:t>x∙y∙z</a:t>
              </a:r>
              <a:r>
                <a:rPr lang="en-US" sz="2000">
                  <a:solidFill>
                    <a:srgbClr val="0000CC"/>
                  </a:solidFill>
                </a:rPr>
                <a:t>' + </a:t>
              </a:r>
              <a:r>
                <a:rPr lang="en-US" sz="2000" err="1">
                  <a:solidFill>
                    <a:srgbClr val="0000CC"/>
                  </a:solidFill>
                </a:rPr>
                <a:t>x∙y∙z</a:t>
              </a:r>
              <a:r>
                <a:rPr lang="en-US" sz="2000">
                  <a:solidFill>
                    <a:srgbClr val="0000CC"/>
                  </a:solidFill>
                </a:rPr>
                <a:t> </a:t>
              </a:r>
              <a:br>
                <a:rPr lang="en-US" sz="2000">
                  <a:solidFill>
                    <a:srgbClr val="0000CC"/>
                  </a:solidFill>
                </a:rPr>
              </a:br>
              <a:r>
                <a:rPr lang="en-US" sz="2000">
                  <a:solidFill>
                    <a:srgbClr val="0000CC"/>
                  </a:solidFill>
                </a:rPr>
                <a:t>     = m1 + m4 + m5 + m6 + m7 = </a:t>
              </a:r>
              <a:r>
                <a:rPr lang="en-US" sz="2000">
                  <a:solidFill>
                    <a:srgbClr val="0000CC"/>
                  </a:solidFill>
                  <a:latin typeface="Symbol" pitchFamily="18" charset="2"/>
                </a:rPr>
                <a:t>S</a:t>
              </a:r>
              <a:r>
                <a:rPr lang="en-US" sz="2000">
                  <a:solidFill>
                    <a:srgbClr val="0000CC"/>
                  </a:solidFill>
                </a:rPr>
                <a:t>m(1,4,5,6,7) </a:t>
              </a:r>
              <a:r>
                <a:rPr lang="en-US" sz="2000"/>
                <a:t>or</a:t>
              </a:r>
              <a:r>
                <a:rPr lang="en-US" sz="2000">
                  <a:solidFill>
                    <a:srgbClr val="0000CC"/>
                  </a:solidFill>
                </a:rPr>
                <a:t> </a:t>
              </a:r>
              <a:r>
                <a:rPr lang="en-US" sz="2000">
                  <a:solidFill>
                    <a:srgbClr val="0000CC"/>
                  </a:solidFill>
                  <a:latin typeface="Symbol" pitchFamily="18" charset="2"/>
                </a:rPr>
                <a:t>S</a:t>
              </a:r>
              <a:r>
                <a:rPr lang="en-US" sz="2000">
                  <a:solidFill>
                    <a:srgbClr val="0000CC"/>
                  </a:solidFill>
                </a:rPr>
                <a:t>m(1,4 – 7) </a:t>
              </a:r>
            </a:p>
          </p:txBody>
        </p:sp>
        <p:sp>
          <p:nvSpPr>
            <p:cNvPr id="34" name="Oval 167">
              <a:extLst>
                <a:ext uri="{FF2B5EF4-FFF2-40B4-BE49-F238E27FC236}">
                  <a16:creationId xmlns:a16="http://schemas.microsoft.com/office/drawing/2014/main" id="{F54ECE2C-5933-47DA-99A3-760953749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296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" name="Oval 168">
              <a:extLst>
                <a:ext uri="{FF2B5EF4-FFF2-40B4-BE49-F238E27FC236}">
                  <a16:creationId xmlns:a16="http://schemas.microsoft.com/office/drawing/2014/main" id="{70233C35-4FBC-4EF7-9299-6B6C783D1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968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6" name="Oval 169">
              <a:extLst>
                <a:ext uri="{FF2B5EF4-FFF2-40B4-BE49-F238E27FC236}">
                  <a16:creationId xmlns:a16="http://schemas.microsoft.com/office/drawing/2014/main" id="{5CE65776-1284-4130-8A03-BCC029DF5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208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7" name="Oval 170">
              <a:extLst>
                <a:ext uri="{FF2B5EF4-FFF2-40B4-BE49-F238E27FC236}">
                  <a16:creationId xmlns:a16="http://schemas.microsoft.com/office/drawing/2014/main" id="{9DF1F957-2BD7-4BC0-9E7F-2A65FF85E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448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" name="Oval 171">
              <a:extLst>
                <a:ext uri="{FF2B5EF4-FFF2-40B4-BE49-F238E27FC236}">
                  <a16:creationId xmlns:a16="http://schemas.microsoft.com/office/drawing/2014/main" id="{2B20F4AC-F19F-4C90-A08C-63C9FB229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688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39" name="Text Box 159">
            <a:extLst>
              <a:ext uri="{FF2B5EF4-FFF2-40B4-BE49-F238E27FC236}">
                <a16:creationId xmlns:a16="http://schemas.microsoft.com/office/drawing/2014/main" id="{1871654E-CF4C-4C6B-851F-35B05057E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38085441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>
                <a:solidFill>
                  <a:srgbClr val="0000FF"/>
                </a:solidFill>
              </a:rPr>
              <a:t>12.2 Product-of-Maxterms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Recitation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" name="Text Box 159">
            <a:extLst>
              <a:ext uri="{FF2B5EF4-FFF2-40B4-BE49-F238E27FC236}">
                <a16:creationId xmlns:a16="http://schemas.microsoft.com/office/drawing/2014/main" id="{1871654E-CF4C-4C6B-851F-35B05057E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FDB40F85-B210-4E81-B53D-5B4DF6471C2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4724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/>
              <a:t>Given a truth table, example:</a:t>
            </a:r>
          </a:p>
        </p:txBody>
      </p:sp>
      <p:graphicFrame>
        <p:nvGraphicFramePr>
          <p:cNvPr id="22" name="Group 4">
            <a:extLst>
              <a:ext uri="{FF2B5EF4-FFF2-40B4-BE49-F238E27FC236}">
                <a16:creationId xmlns:a16="http://schemas.microsoft.com/office/drawing/2014/main" id="{9F4E1355-5707-410E-B698-418E306565AE}"/>
              </a:ext>
            </a:extLst>
          </p:cNvPr>
          <p:cNvGraphicFramePr>
            <a:graphicFrameLocks/>
          </p:cNvGraphicFramePr>
          <p:nvPr/>
        </p:nvGraphicFramePr>
        <p:xfrm>
          <a:off x="5410200" y="1295400"/>
          <a:ext cx="3048000" cy="329184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" name="Rectangle 76">
            <a:extLst>
              <a:ext uri="{FF2B5EF4-FFF2-40B4-BE49-F238E27FC236}">
                <a16:creationId xmlns:a16="http://schemas.microsoft.com/office/drawing/2014/main" id="{05E67932-099A-44B4-9436-CD3369112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0"/>
            <a:ext cx="4724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Obtain </a:t>
            </a:r>
            <a:r>
              <a:rPr lang="en-US" sz="2400">
                <a:solidFill>
                  <a:srgbClr val="800000"/>
                </a:solidFill>
              </a:rPr>
              <a:t>product-of-</a:t>
            </a:r>
            <a:r>
              <a:rPr lang="en-US" sz="2400" err="1">
                <a:solidFill>
                  <a:srgbClr val="800000"/>
                </a:solidFill>
              </a:rPr>
              <a:t>maxterms</a:t>
            </a:r>
            <a:r>
              <a:rPr lang="en-US" sz="2400"/>
              <a:t> expression by gathering the </a:t>
            </a:r>
            <a:r>
              <a:rPr lang="en-US" sz="2400" err="1"/>
              <a:t>maxterms</a:t>
            </a:r>
            <a:r>
              <a:rPr lang="en-US" sz="2400"/>
              <a:t> of the function (where output is 0).</a:t>
            </a:r>
          </a:p>
        </p:txBody>
      </p:sp>
      <p:sp>
        <p:nvSpPr>
          <p:cNvPr id="24" name="Text Box 78">
            <a:extLst>
              <a:ext uri="{FF2B5EF4-FFF2-40B4-BE49-F238E27FC236}">
                <a16:creationId xmlns:a16="http://schemas.microsoft.com/office/drawing/2014/main" id="{227DB6D8-0F7C-49FD-981E-36FD8A597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410200"/>
            <a:ext cx="6781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6600"/>
                </a:solidFill>
              </a:rPr>
              <a:t>F3 = (</a:t>
            </a:r>
            <a:r>
              <a:rPr lang="en-US" sz="2000" err="1">
                <a:solidFill>
                  <a:srgbClr val="006600"/>
                </a:solidFill>
              </a:rPr>
              <a:t>x+y+z</a:t>
            </a:r>
            <a:r>
              <a:rPr lang="en-US" sz="2000">
                <a:solidFill>
                  <a:srgbClr val="006600"/>
                </a:solidFill>
              </a:rPr>
              <a:t>) ∙ (</a:t>
            </a:r>
            <a:r>
              <a:rPr lang="en-US" sz="2000" err="1">
                <a:solidFill>
                  <a:srgbClr val="006600"/>
                </a:solidFill>
              </a:rPr>
              <a:t>x+y</a:t>
            </a:r>
            <a:r>
              <a:rPr lang="en-US" sz="2000">
                <a:solidFill>
                  <a:srgbClr val="006600"/>
                </a:solidFill>
              </a:rPr>
              <a:t>'+z) ∙ (</a:t>
            </a:r>
            <a:r>
              <a:rPr lang="en-US" sz="2000" err="1">
                <a:solidFill>
                  <a:srgbClr val="006600"/>
                </a:solidFill>
              </a:rPr>
              <a:t>x'+y'+z</a:t>
            </a:r>
            <a:r>
              <a:rPr lang="en-US" sz="2000">
                <a:solidFill>
                  <a:srgbClr val="006600"/>
                </a:solidFill>
              </a:rPr>
              <a:t>) ∙ (</a:t>
            </a:r>
            <a:r>
              <a:rPr lang="en-US" sz="2000" err="1">
                <a:solidFill>
                  <a:srgbClr val="006600"/>
                </a:solidFill>
              </a:rPr>
              <a:t>x'+y'+z</a:t>
            </a:r>
            <a:r>
              <a:rPr lang="en-US" sz="2000">
                <a:solidFill>
                  <a:srgbClr val="006600"/>
                </a:solidFill>
              </a:rPr>
              <a:t>')  </a:t>
            </a:r>
            <a:br>
              <a:rPr lang="en-US" sz="2000">
                <a:solidFill>
                  <a:srgbClr val="006600"/>
                </a:solidFill>
              </a:rPr>
            </a:br>
            <a:r>
              <a:rPr lang="en-US" sz="2000">
                <a:solidFill>
                  <a:srgbClr val="006600"/>
                </a:solidFill>
              </a:rPr>
              <a:t>     = M0 ∙ M2 ∙ M6 ∙ M7 = </a:t>
            </a:r>
            <a:r>
              <a:rPr lang="en-US" sz="2000">
                <a:solidFill>
                  <a:srgbClr val="006600"/>
                </a:solidFill>
                <a:latin typeface="Symbol" pitchFamily="18" charset="2"/>
              </a:rPr>
              <a:t>P</a:t>
            </a:r>
            <a:r>
              <a:rPr lang="en-US" sz="2000">
                <a:solidFill>
                  <a:srgbClr val="006600"/>
                </a:solidFill>
              </a:rPr>
              <a:t>M(0,2,6,7)</a:t>
            </a:r>
          </a:p>
        </p:txBody>
      </p:sp>
      <p:grpSp>
        <p:nvGrpSpPr>
          <p:cNvPr id="40" name="Group 89">
            <a:extLst>
              <a:ext uri="{FF2B5EF4-FFF2-40B4-BE49-F238E27FC236}">
                <a16:creationId xmlns:a16="http://schemas.microsoft.com/office/drawing/2014/main" id="{06EBB5D2-005F-477C-8BF8-A1D73CB16EBD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676400"/>
            <a:ext cx="7010400" cy="3597275"/>
            <a:chOff x="528" y="1056"/>
            <a:chExt cx="4416" cy="2266"/>
          </a:xfrm>
        </p:grpSpPr>
        <p:sp>
          <p:nvSpPr>
            <p:cNvPr id="41" name="Text Box 83">
              <a:extLst>
                <a:ext uri="{FF2B5EF4-FFF2-40B4-BE49-F238E27FC236}">
                  <a16:creationId xmlns:a16="http://schemas.microsoft.com/office/drawing/2014/main" id="{507E70AE-F943-49D7-ADD1-CFCFBD5A8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880"/>
              <a:ext cx="427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0000CC"/>
                  </a:solidFill>
                </a:rPr>
                <a:t>F2 = (x+y+z) ∙</a:t>
              </a:r>
              <a:r>
                <a:rPr lang="en-US" sz="2000"/>
                <a:t> </a:t>
              </a:r>
              <a:r>
                <a:rPr lang="en-US" sz="2000">
                  <a:solidFill>
                    <a:srgbClr val="0000CC"/>
                  </a:solidFill>
                </a:rPr>
                <a:t>(x+y'+z) ∙ (x+y'+z') </a:t>
              </a:r>
              <a:br>
                <a:rPr lang="en-US" sz="2000">
                  <a:solidFill>
                    <a:srgbClr val="0000CC"/>
                  </a:solidFill>
                </a:rPr>
              </a:br>
              <a:r>
                <a:rPr lang="en-US" sz="2000">
                  <a:solidFill>
                    <a:srgbClr val="0000CC"/>
                  </a:solidFill>
                </a:rPr>
                <a:t>     = M0 ∙ M2 ∙ M3 = </a:t>
              </a:r>
              <a:r>
                <a:rPr lang="en-US" sz="2000">
                  <a:solidFill>
                    <a:srgbClr val="0000CC"/>
                  </a:solidFill>
                  <a:latin typeface="Symbol" pitchFamily="18" charset="2"/>
                </a:rPr>
                <a:t>P</a:t>
              </a:r>
              <a:r>
                <a:rPr lang="en-US" sz="2000">
                  <a:solidFill>
                    <a:srgbClr val="0000CC"/>
                  </a:solidFill>
                </a:rPr>
                <a:t>M(0,2,3)</a:t>
              </a:r>
            </a:p>
          </p:txBody>
        </p:sp>
        <p:sp>
          <p:nvSpPr>
            <p:cNvPr id="42" name="Oval 84">
              <a:extLst>
                <a:ext uri="{FF2B5EF4-FFF2-40B4-BE49-F238E27FC236}">
                  <a16:creationId xmlns:a16="http://schemas.microsoft.com/office/drawing/2014/main" id="{5EDA19B6-6B9D-4A47-B484-AF751FD8A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056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3" name="Oval 85">
              <a:extLst>
                <a:ext uri="{FF2B5EF4-FFF2-40B4-BE49-F238E27FC236}">
                  <a16:creationId xmlns:a16="http://schemas.microsoft.com/office/drawing/2014/main" id="{9490175F-A9D7-4D5B-8794-107FD409A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536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4" name="Oval 86">
              <a:extLst>
                <a:ext uri="{FF2B5EF4-FFF2-40B4-BE49-F238E27FC236}">
                  <a16:creationId xmlns:a16="http://schemas.microsoft.com/office/drawing/2014/main" id="{74093FFD-EBEE-49F3-9A1F-975049F45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776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6424052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>
                <a:solidFill>
                  <a:srgbClr val="0000FF"/>
                </a:solidFill>
              </a:rPr>
              <a:t>12.3 Conversion of Standard Forms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Recitation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0DCB6D34-397F-49AD-9E56-7904377F133D}"/>
              </a:ext>
            </a:extLst>
          </p:cNvPr>
          <p:cNvSpPr txBox="1">
            <a:spLocks noChangeArrowheads="1"/>
          </p:cNvSpPr>
          <p:nvPr/>
        </p:nvSpPr>
        <p:spPr>
          <a:xfrm>
            <a:off x="418641" y="1464275"/>
            <a:ext cx="6834775" cy="1612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/>
              <a:t>We can convert between </a:t>
            </a:r>
            <a:r>
              <a:rPr lang="en-US">
                <a:solidFill>
                  <a:srgbClr val="C00000"/>
                </a:solidFill>
              </a:rPr>
              <a:t>sum-of-</a:t>
            </a:r>
            <a:r>
              <a:rPr lang="en-US" err="1">
                <a:solidFill>
                  <a:srgbClr val="C00000"/>
                </a:solidFill>
              </a:rPr>
              <a:t>minterms</a:t>
            </a:r>
            <a:r>
              <a:rPr lang="en-US"/>
              <a:t> and </a:t>
            </a:r>
            <a:r>
              <a:rPr lang="en-US">
                <a:solidFill>
                  <a:srgbClr val="C00000"/>
                </a:solidFill>
              </a:rPr>
              <a:t>product-of-maxterms</a:t>
            </a:r>
            <a:r>
              <a:rPr lang="en-US"/>
              <a:t> easily</a:t>
            </a:r>
          </a:p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/>
              <a:t>Example: F2 = </a:t>
            </a:r>
            <a:r>
              <a:rPr lang="en-US">
                <a:latin typeface="Symbol" pitchFamily="18" charset="2"/>
              </a:rPr>
              <a:t>S</a:t>
            </a:r>
            <a:r>
              <a:rPr lang="en-US"/>
              <a:t>m(1,4,5,6,7) = </a:t>
            </a:r>
            <a:r>
              <a:rPr lang="en-US">
                <a:latin typeface="Symbol" pitchFamily="18" charset="2"/>
              </a:rPr>
              <a:t>P</a:t>
            </a:r>
            <a:r>
              <a:rPr lang="en-US"/>
              <a:t>M(0,2,3)</a:t>
            </a:r>
          </a:p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/>
              <a:t>Why? See F2' in truth table.</a:t>
            </a:r>
          </a:p>
        </p:txBody>
      </p:sp>
      <p:graphicFrame>
        <p:nvGraphicFramePr>
          <p:cNvPr id="17" name="Group 90">
            <a:extLst>
              <a:ext uri="{FF2B5EF4-FFF2-40B4-BE49-F238E27FC236}">
                <a16:creationId xmlns:a16="http://schemas.microsoft.com/office/drawing/2014/main" id="{9D87068F-481A-43E6-8EBD-89A07FADDC5F}"/>
              </a:ext>
            </a:extLst>
          </p:cNvPr>
          <p:cNvGraphicFramePr>
            <a:graphicFrameLocks/>
          </p:cNvGraphicFramePr>
          <p:nvPr/>
        </p:nvGraphicFramePr>
        <p:xfrm>
          <a:off x="6120545" y="2797767"/>
          <a:ext cx="2514600" cy="329184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F2'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" name="Rectangle 91">
            <a:extLst>
              <a:ext uri="{FF2B5EF4-FFF2-40B4-BE49-F238E27FC236}">
                <a16:creationId xmlns:a16="http://schemas.microsoft.com/office/drawing/2014/main" id="{FA72C685-D2C7-43CB-8926-4C7BF4635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42" y="3463716"/>
            <a:ext cx="5701903" cy="2239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F2' = m0 + m2 + m3</a:t>
            </a:r>
            <a:br>
              <a:rPr lang="en-US" sz="2400"/>
            </a:br>
            <a:r>
              <a:rPr lang="en-US" sz="2400"/>
              <a:t>Therefore,</a:t>
            </a:r>
            <a:br>
              <a:rPr lang="en-US" sz="2400"/>
            </a:br>
            <a:r>
              <a:rPr lang="en-US" sz="2400"/>
              <a:t>F2 = (m0 + m2 + m3)' </a:t>
            </a:r>
            <a:br>
              <a:rPr lang="en-US" sz="2400"/>
            </a:br>
            <a:r>
              <a:rPr lang="en-US" sz="2400"/>
              <a:t>     = m0' ∙ m2' ∙ m3' (by </a:t>
            </a:r>
            <a:r>
              <a:rPr lang="en-US" sz="2400" err="1"/>
              <a:t>DeMorgan’s</a:t>
            </a:r>
            <a:r>
              <a:rPr lang="en-US" sz="2400"/>
              <a:t>)</a:t>
            </a:r>
            <a:br>
              <a:rPr lang="en-US" sz="2400"/>
            </a:br>
            <a:r>
              <a:rPr lang="en-US" sz="2400"/>
              <a:t>     = M0 ∙ M2 ∙ M3   (as m</a:t>
            </a:r>
            <a:r>
              <a:rPr lang="en-US" sz="2400" i="1"/>
              <a:t>x</a:t>
            </a:r>
            <a:r>
              <a:rPr lang="en-US" sz="2400"/>
              <a:t>' = M</a:t>
            </a:r>
            <a:r>
              <a:rPr lang="en-US" sz="2400" i="1"/>
              <a:t>x</a:t>
            </a:r>
            <a:r>
              <a:rPr lang="en-US" sz="2400"/>
              <a:t>)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FC88C477-0BE7-4014-B717-DBD692B242E3}"/>
              </a:ext>
            </a:extLst>
          </p:cNvPr>
          <p:cNvSpPr txBox="1">
            <a:spLocks noChangeArrowheads="1"/>
          </p:cNvSpPr>
          <p:nvPr/>
        </p:nvSpPr>
        <p:spPr>
          <a:xfrm>
            <a:off x="86496" y="5756026"/>
            <a:ext cx="7887463" cy="904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2925" lvl="1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>
                <a:solidFill>
                  <a:srgbClr val="006600"/>
                </a:solidFill>
              </a:rPr>
              <a:t>Read up DLD section 3.4, </a:t>
            </a:r>
            <a:r>
              <a:rPr lang="en-US" sz="2400" err="1">
                <a:solidFill>
                  <a:srgbClr val="006600"/>
                </a:solidFill>
              </a:rPr>
              <a:t>pg</a:t>
            </a:r>
            <a:r>
              <a:rPr lang="en-US" sz="2400">
                <a:solidFill>
                  <a:srgbClr val="006600"/>
                </a:solidFill>
              </a:rPr>
              <a:t> 57 – 58.</a:t>
            </a:r>
          </a:p>
          <a:p>
            <a:pPr marL="542925" lvl="1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>
                <a:solidFill>
                  <a:srgbClr val="006600"/>
                </a:solidFill>
              </a:rPr>
              <a:t>Quick Review Questions: </a:t>
            </a:r>
            <a:r>
              <a:rPr lang="en-US" sz="2400" err="1">
                <a:solidFill>
                  <a:srgbClr val="006600"/>
                </a:solidFill>
              </a:rPr>
              <a:t>pg</a:t>
            </a:r>
            <a:r>
              <a:rPr lang="en-US" sz="2400">
                <a:solidFill>
                  <a:srgbClr val="006600"/>
                </a:solidFill>
              </a:rPr>
              <a:t> 60 – 61, Q3-6 to 3-13.</a:t>
            </a:r>
          </a:p>
        </p:txBody>
      </p:sp>
    </p:spTree>
    <p:extLst>
      <p:ext uri="{BB962C8B-B14F-4D97-AF65-F5344CB8AC3E}">
        <p14:creationId xmlns:p14="http://schemas.microsoft.com/office/powerpoint/2010/main" val="37987556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Basics of Digital Circuits</a:t>
            </a:r>
          </a:p>
        </p:txBody>
      </p:sp>
    </p:spTree>
    <p:extLst>
      <p:ext uri="{BB962C8B-B14F-4D97-AF65-F5344CB8AC3E}">
        <p14:creationId xmlns:p14="http://schemas.microsoft.com/office/powerpoint/2010/main" val="3972187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>
                <a:solidFill>
                  <a:srgbClr val="0000FF"/>
                </a:solidFill>
              </a:rPr>
              <a:t>1.1 Inverter/AND/OR Gates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Recitation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0"/>
            <a:ext cx="4038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800000"/>
                </a:solidFill>
              </a:rPr>
              <a:t>Inverter (NOT gate)</a:t>
            </a:r>
          </a:p>
        </p:txBody>
      </p:sp>
      <p:grpSp>
        <p:nvGrpSpPr>
          <p:cNvPr id="9" name="Group 241"/>
          <p:cNvGrpSpPr>
            <a:grpSpLocks/>
          </p:cNvGrpSpPr>
          <p:nvPr/>
        </p:nvGrpSpPr>
        <p:grpSpPr bwMode="auto">
          <a:xfrm>
            <a:off x="1992313" y="1905000"/>
            <a:ext cx="4430712" cy="457200"/>
            <a:chOff x="1255" y="1200"/>
            <a:chExt cx="2791" cy="288"/>
          </a:xfrm>
        </p:grpSpPr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1255" y="1200"/>
              <a:ext cx="1248" cy="288"/>
              <a:chOff x="1255" y="1392"/>
              <a:chExt cx="1248" cy="288"/>
            </a:xfrm>
          </p:grpSpPr>
          <p:grpSp>
            <p:nvGrpSpPr>
              <p:cNvPr id="20" name="Group 27"/>
              <p:cNvGrpSpPr>
                <a:grpSpLocks/>
              </p:cNvGrpSpPr>
              <p:nvPr/>
            </p:nvGrpSpPr>
            <p:grpSpPr bwMode="auto">
              <a:xfrm>
                <a:off x="1728" y="1392"/>
                <a:ext cx="308" cy="288"/>
                <a:chOff x="2160" y="1584"/>
                <a:chExt cx="308" cy="288"/>
              </a:xfrm>
            </p:grpSpPr>
            <p:sp>
              <p:nvSpPr>
                <p:cNvPr id="25" name="AutoShape 28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6" name="Oval 29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21" name="Line 30"/>
              <p:cNvSpPr>
                <a:spLocks noChangeShapeType="1"/>
              </p:cNvSpPr>
              <p:nvPr/>
            </p:nvSpPr>
            <p:spPr bwMode="auto">
              <a:xfrm>
                <a:off x="1454" y="1536"/>
                <a:ext cx="264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31"/>
              <p:cNvSpPr txBox="1">
                <a:spLocks noChangeArrowheads="1"/>
              </p:cNvSpPr>
              <p:nvPr/>
            </p:nvSpPr>
            <p:spPr bwMode="auto">
              <a:xfrm>
                <a:off x="1255" y="1440"/>
                <a:ext cx="192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A</a:t>
                </a:r>
              </a:p>
            </p:txBody>
          </p:sp>
          <p:sp>
            <p:nvSpPr>
              <p:cNvPr id="23" name="Text Box 32"/>
              <p:cNvSpPr txBox="1">
                <a:spLocks noChangeArrowheads="1"/>
              </p:cNvSpPr>
              <p:nvPr/>
            </p:nvSpPr>
            <p:spPr bwMode="auto">
              <a:xfrm>
                <a:off x="2263" y="1440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A'</a:t>
                </a:r>
              </a:p>
            </p:txBody>
          </p:sp>
          <p:sp>
            <p:nvSpPr>
              <p:cNvPr id="24" name="Line 33"/>
              <p:cNvSpPr>
                <a:spLocks noChangeShapeType="1"/>
              </p:cNvSpPr>
              <p:nvPr/>
            </p:nvSpPr>
            <p:spPr bwMode="auto">
              <a:xfrm>
                <a:off x="2051" y="1536"/>
                <a:ext cx="22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34"/>
            <p:cNvGrpSpPr>
              <a:grpSpLocks/>
            </p:cNvGrpSpPr>
            <p:nvPr/>
          </p:nvGrpSpPr>
          <p:grpSpPr bwMode="auto">
            <a:xfrm>
              <a:off x="2770" y="1200"/>
              <a:ext cx="1276" cy="288"/>
              <a:chOff x="2770" y="1392"/>
              <a:chExt cx="1276" cy="288"/>
            </a:xfrm>
          </p:grpSpPr>
          <p:grpSp>
            <p:nvGrpSpPr>
              <p:cNvPr id="13" name="Group 35"/>
              <p:cNvGrpSpPr>
                <a:grpSpLocks/>
              </p:cNvGrpSpPr>
              <p:nvPr/>
            </p:nvGrpSpPr>
            <p:grpSpPr bwMode="auto">
              <a:xfrm>
                <a:off x="3258" y="1392"/>
                <a:ext cx="316" cy="288"/>
                <a:chOff x="3258" y="1392"/>
                <a:chExt cx="316" cy="288"/>
              </a:xfrm>
            </p:grpSpPr>
            <p:sp>
              <p:nvSpPr>
                <p:cNvPr id="18" name="AutoShape 36"/>
                <p:cNvSpPr>
                  <a:spLocks noChangeArrowheads="1"/>
                </p:cNvSpPr>
                <p:nvPr/>
              </p:nvSpPr>
              <p:spPr bwMode="auto">
                <a:xfrm rot="-5400000">
                  <a:off x="3320" y="1425"/>
                  <a:ext cx="288" cy="221"/>
                </a:xfrm>
                <a:prstGeom prst="flowChartMerge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9" name="Oval 37"/>
                <p:cNvSpPr>
                  <a:spLocks noChangeArrowheads="1"/>
                </p:cNvSpPr>
                <p:nvPr/>
              </p:nvSpPr>
              <p:spPr bwMode="auto">
                <a:xfrm>
                  <a:off x="3258" y="1507"/>
                  <a:ext cx="80" cy="68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4" name="Line 38"/>
              <p:cNvSpPr>
                <a:spLocks noChangeShapeType="1"/>
              </p:cNvSpPr>
              <p:nvPr/>
            </p:nvSpPr>
            <p:spPr bwMode="auto">
              <a:xfrm>
                <a:off x="2976" y="1536"/>
                <a:ext cx="264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Text Box 39"/>
              <p:cNvSpPr txBox="1">
                <a:spLocks noChangeArrowheads="1"/>
              </p:cNvSpPr>
              <p:nvPr/>
            </p:nvSpPr>
            <p:spPr bwMode="auto">
              <a:xfrm>
                <a:off x="2770" y="1440"/>
                <a:ext cx="192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A</a:t>
                </a:r>
              </a:p>
            </p:txBody>
          </p:sp>
          <p:sp>
            <p:nvSpPr>
              <p:cNvPr id="16" name="Text Box 40"/>
              <p:cNvSpPr txBox="1">
                <a:spLocks noChangeArrowheads="1"/>
              </p:cNvSpPr>
              <p:nvPr/>
            </p:nvSpPr>
            <p:spPr bwMode="auto">
              <a:xfrm>
                <a:off x="3806" y="1440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A'</a:t>
                </a:r>
              </a:p>
            </p:txBody>
          </p:sp>
          <p:sp>
            <p:nvSpPr>
              <p:cNvPr id="17" name="Line 41"/>
              <p:cNvSpPr>
                <a:spLocks noChangeShapeType="1"/>
              </p:cNvSpPr>
              <p:nvPr/>
            </p:nvSpPr>
            <p:spPr bwMode="auto">
              <a:xfrm>
                <a:off x="3587" y="1536"/>
                <a:ext cx="22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27" name="Group 72"/>
          <p:cNvGraphicFramePr>
            <a:graphicFrameLocks noGrp="1"/>
          </p:cNvGraphicFramePr>
          <p:nvPr>
            <p:ph sz="half" idx="4294967295"/>
          </p:nvPr>
        </p:nvGraphicFramePr>
        <p:xfrm>
          <a:off x="6858000" y="1600200"/>
          <a:ext cx="1066800" cy="100584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Rectangle 73"/>
          <p:cNvSpPr>
            <a:spLocks noChangeArrowheads="1"/>
          </p:cNvSpPr>
          <p:nvPr/>
        </p:nvSpPr>
        <p:spPr bwMode="auto">
          <a:xfrm>
            <a:off x="457200" y="309638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>
                <a:solidFill>
                  <a:srgbClr val="800000"/>
                </a:solidFill>
              </a:rPr>
              <a:t>AND gate</a:t>
            </a:r>
          </a:p>
        </p:txBody>
      </p:sp>
      <p:grpSp>
        <p:nvGrpSpPr>
          <p:cNvPr id="29" name="Group 164"/>
          <p:cNvGrpSpPr>
            <a:grpSpLocks/>
          </p:cNvGrpSpPr>
          <p:nvPr/>
        </p:nvGrpSpPr>
        <p:grpSpPr bwMode="auto">
          <a:xfrm>
            <a:off x="1066800" y="3782180"/>
            <a:ext cx="2743200" cy="654050"/>
            <a:chOff x="864" y="2112"/>
            <a:chExt cx="1728" cy="412"/>
          </a:xfrm>
        </p:grpSpPr>
        <p:sp>
          <p:nvSpPr>
            <p:cNvPr id="30" name="AutoShape 76"/>
            <p:cNvSpPr>
              <a:spLocks noChangeArrowheads="1"/>
            </p:cNvSpPr>
            <p:nvPr/>
          </p:nvSpPr>
          <p:spPr bwMode="auto">
            <a:xfrm>
              <a:off x="1392" y="2160"/>
              <a:ext cx="384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1" name="Line 77"/>
            <p:cNvSpPr>
              <a:spLocks noChangeShapeType="1"/>
            </p:cNvSpPr>
            <p:nvPr/>
          </p:nvSpPr>
          <p:spPr bwMode="auto">
            <a:xfrm>
              <a:off x="1104" y="2208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78"/>
            <p:cNvSpPr>
              <a:spLocks noChangeShapeType="1"/>
            </p:cNvSpPr>
            <p:nvPr/>
          </p:nvSpPr>
          <p:spPr bwMode="auto">
            <a:xfrm>
              <a:off x="1104" y="2448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79"/>
            <p:cNvSpPr>
              <a:spLocks noChangeShapeType="1"/>
            </p:cNvSpPr>
            <p:nvPr/>
          </p:nvSpPr>
          <p:spPr bwMode="auto">
            <a:xfrm flipV="1">
              <a:off x="1790" y="2318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80"/>
            <p:cNvSpPr txBox="1">
              <a:spLocks noChangeArrowheads="1"/>
            </p:cNvSpPr>
            <p:nvPr/>
          </p:nvSpPr>
          <p:spPr bwMode="auto">
            <a:xfrm>
              <a:off x="864" y="2112"/>
              <a:ext cx="192" cy="4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35" name="Text Box 81"/>
            <p:cNvSpPr txBox="1">
              <a:spLocks noChangeArrowheads="1"/>
            </p:cNvSpPr>
            <p:nvPr/>
          </p:nvSpPr>
          <p:spPr bwMode="auto">
            <a:xfrm>
              <a:off x="2112" y="2208"/>
              <a:ext cx="48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A </a:t>
              </a:r>
              <a:r>
                <a:rPr lang="en-GB" sz="1600">
                  <a:sym typeface="Symbol" pitchFamily="18" charset="2"/>
                </a:rPr>
                <a:t> </a:t>
              </a:r>
              <a:r>
                <a:rPr lang="en-GB" sz="1600"/>
                <a:t>B</a:t>
              </a:r>
            </a:p>
          </p:txBody>
        </p:sp>
      </p:grpSp>
      <p:graphicFrame>
        <p:nvGraphicFramePr>
          <p:cNvPr id="36" name="Group 163"/>
          <p:cNvGraphicFramePr>
            <a:graphicFrameLocks noGrp="1"/>
          </p:cNvGraphicFramePr>
          <p:nvPr/>
        </p:nvGraphicFramePr>
        <p:xfrm>
          <a:off x="1371600" y="4620380"/>
          <a:ext cx="1828800" cy="16764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Rectangle 165"/>
          <p:cNvSpPr>
            <a:spLocks noChangeArrowheads="1"/>
          </p:cNvSpPr>
          <p:nvPr/>
        </p:nvSpPr>
        <p:spPr bwMode="auto">
          <a:xfrm>
            <a:off x="4724400" y="309638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>
                <a:solidFill>
                  <a:srgbClr val="800000"/>
                </a:solidFill>
              </a:rPr>
              <a:t>OR gate</a:t>
            </a:r>
          </a:p>
        </p:txBody>
      </p:sp>
      <p:grpSp>
        <p:nvGrpSpPr>
          <p:cNvPr id="38" name="Group 176"/>
          <p:cNvGrpSpPr>
            <a:grpSpLocks/>
          </p:cNvGrpSpPr>
          <p:nvPr/>
        </p:nvGrpSpPr>
        <p:grpSpPr bwMode="auto">
          <a:xfrm>
            <a:off x="5257800" y="3782180"/>
            <a:ext cx="2514600" cy="654050"/>
            <a:chOff x="1584" y="1536"/>
            <a:chExt cx="1584" cy="412"/>
          </a:xfrm>
        </p:grpSpPr>
        <p:sp>
          <p:nvSpPr>
            <p:cNvPr id="39" name="Line 177"/>
            <p:cNvSpPr>
              <a:spLocks noChangeShapeType="1"/>
            </p:cNvSpPr>
            <p:nvPr/>
          </p:nvSpPr>
          <p:spPr bwMode="auto">
            <a:xfrm>
              <a:off x="1824" y="163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78"/>
            <p:cNvSpPr>
              <a:spLocks noChangeShapeType="1"/>
            </p:cNvSpPr>
            <p:nvPr/>
          </p:nvSpPr>
          <p:spPr bwMode="auto">
            <a:xfrm>
              <a:off x="1824" y="187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179"/>
            <p:cNvSpPr>
              <a:spLocks noChangeShapeType="1"/>
            </p:cNvSpPr>
            <p:nvPr/>
          </p:nvSpPr>
          <p:spPr bwMode="auto">
            <a:xfrm flipV="1">
              <a:off x="2489" y="174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180"/>
            <p:cNvSpPr txBox="1">
              <a:spLocks noChangeArrowheads="1"/>
            </p:cNvSpPr>
            <p:nvPr/>
          </p:nvSpPr>
          <p:spPr bwMode="auto">
            <a:xfrm>
              <a:off x="1584" y="1536"/>
              <a:ext cx="192" cy="4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43" name="Text Box 181"/>
            <p:cNvSpPr txBox="1">
              <a:spLocks noChangeArrowheads="1"/>
            </p:cNvSpPr>
            <p:nvPr/>
          </p:nvSpPr>
          <p:spPr bwMode="auto">
            <a:xfrm>
              <a:off x="2784" y="1632"/>
              <a:ext cx="38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A+B</a:t>
              </a:r>
            </a:p>
          </p:txBody>
        </p:sp>
        <p:grpSp>
          <p:nvGrpSpPr>
            <p:cNvPr id="44" name="Group 182"/>
            <p:cNvGrpSpPr>
              <a:grpSpLocks/>
            </p:cNvGrpSpPr>
            <p:nvPr/>
          </p:nvGrpSpPr>
          <p:grpSpPr bwMode="auto">
            <a:xfrm>
              <a:off x="2099" y="1602"/>
              <a:ext cx="384" cy="302"/>
              <a:chOff x="6768" y="11808"/>
              <a:chExt cx="1008" cy="792"/>
            </a:xfrm>
          </p:grpSpPr>
          <p:sp>
            <p:nvSpPr>
              <p:cNvPr id="45" name="Freeform 183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184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185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186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187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50" name="Group 215"/>
          <p:cNvGraphicFramePr>
            <a:graphicFrameLocks noGrp="1"/>
          </p:cNvGraphicFramePr>
          <p:nvPr/>
        </p:nvGraphicFramePr>
        <p:xfrm>
          <a:off x="5486400" y="4620380"/>
          <a:ext cx="1828800" cy="167767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+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4397375" y="3096380"/>
            <a:ext cx="0" cy="3412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3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Sessions</a:t>
            </a:r>
          </a:p>
          <a:p>
            <a:r>
              <a:rPr lang="en-US" dirty="0"/>
              <a:t>Townhall</a:t>
            </a:r>
          </a:p>
          <a:p>
            <a:r>
              <a:rPr lang="en-US" dirty="0"/>
              <a:t>Quick Summary</a:t>
            </a:r>
          </a:p>
          <a:p>
            <a:r>
              <a:rPr lang="en-US" dirty="0"/>
              <a:t>Solutions to Rec7 Quizzes</a:t>
            </a:r>
          </a:p>
          <a:p>
            <a:r>
              <a:rPr lang="en-US" dirty="0" err="1"/>
              <a:t>Sli.Do</a:t>
            </a:r>
            <a:r>
              <a:rPr lang="en-US" dirty="0"/>
              <a:t> Questions</a:t>
            </a:r>
          </a:p>
          <a:p>
            <a:r>
              <a:rPr lang="en-US" dirty="0"/>
              <a:t>Extra Questions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18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>
                <a:solidFill>
                  <a:srgbClr val="0000FF"/>
                </a:solidFill>
              </a:rPr>
              <a:t>1.2 NAND/NOR Gates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Recitation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>
          <a:xfrm>
            <a:off x="457200" y="1346417"/>
            <a:ext cx="2514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800000"/>
                </a:solidFill>
              </a:rPr>
              <a:t>NAND gate</a:t>
            </a:r>
          </a:p>
        </p:txBody>
      </p:sp>
      <p:graphicFrame>
        <p:nvGraphicFramePr>
          <p:cNvPr id="52" name="Group 138"/>
          <p:cNvGraphicFramePr>
            <a:graphicFrameLocks noGrp="1"/>
          </p:cNvGraphicFramePr>
          <p:nvPr/>
        </p:nvGraphicFramePr>
        <p:xfrm>
          <a:off x="1828800" y="2032217"/>
          <a:ext cx="2133600" cy="1676400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(A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B)'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3" name="Group 30"/>
          <p:cNvGrpSpPr>
            <a:grpSpLocks/>
          </p:cNvGrpSpPr>
          <p:nvPr/>
        </p:nvGrpSpPr>
        <p:grpSpPr bwMode="auto">
          <a:xfrm>
            <a:off x="2705100" y="1438492"/>
            <a:ext cx="6053138" cy="615950"/>
            <a:chOff x="720" y="1392"/>
            <a:chExt cx="3813" cy="388"/>
          </a:xfrm>
        </p:grpSpPr>
        <p:sp>
          <p:nvSpPr>
            <p:cNvPr id="54" name="Line 31"/>
            <p:cNvSpPr>
              <a:spLocks noChangeShapeType="1"/>
            </p:cNvSpPr>
            <p:nvPr/>
          </p:nvSpPr>
          <p:spPr bwMode="auto">
            <a:xfrm>
              <a:off x="891" y="150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32"/>
            <p:cNvSpPr>
              <a:spLocks noChangeShapeType="1"/>
            </p:cNvSpPr>
            <p:nvPr/>
          </p:nvSpPr>
          <p:spPr bwMode="auto">
            <a:xfrm>
              <a:off x="891" y="1653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33"/>
            <p:cNvSpPr>
              <a:spLocks noChangeShapeType="1"/>
            </p:cNvSpPr>
            <p:nvPr/>
          </p:nvSpPr>
          <p:spPr bwMode="auto">
            <a:xfrm>
              <a:off x="1480" y="1584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34"/>
            <p:cNvSpPr txBox="1">
              <a:spLocks noChangeArrowheads="1"/>
            </p:cNvSpPr>
            <p:nvPr/>
          </p:nvSpPr>
          <p:spPr bwMode="auto">
            <a:xfrm>
              <a:off x="720" y="1399"/>
              <a:ext cx="192" cy="36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400" b="1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400" b="1"/>
                <a:t>B</a:t>
              </a:r>
              <a:endParaRPr lang="en-GB" sz="1600"/>
            </a:p>
          </p:txBody>
        </p:sp>
        <p:sp>
          <p:nvSpPr>
            <p:cNvPr id="58" name="Text Box 35"/>
            <p:cNvSpPr txBox="1">
              <a:spLocks noChangeArrowheads="1"/>
            </p:cNvSpPr>
            <p:nvPr/>
          </p:nvSpPr>
          <p:spPr bwMode="auto">
            <a:xfrm>
              <a:off x="1680" y="1440"/>
              <a:ext cx="54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(A </a:t>
              </a:r>
              <a:r>
                <a:rPr lang="en-GB" b="1">
                  <a:sym typeface="Symbol" pitchFamily="18" charset="2"/>
                </a:rPr>
                <a:t></a:t>
              </a:r>
              <a:r>
                <a:rPr lang="en-GB" sz="1400" b="1"/>
                <a:t> B)'</a:t>
              </a:r>
            </a:p>
          </p:txBody>
        </p:sp>
        <p:grpSp>
          <p:nvGrpSpPr>
            <p:cNvPr id="59" name="Group 36"/>
            <p:cNvGrpSpPr>
              <a:grpSpLocks/>
            </p:cNvGrpSpPr>
            <p:nvPr/>
          </p:nvGrpSpPr>
          <p:grpSpPr bwMode="auto">
            <a:xfrm>
              <a:off x="1131" y="1461"/>
              <a:ext cx="347" cy="240"/>
              <a:chOff x="1440" y="1536"/>
              <a:chExt cx="347" cy="240"/>
            </a:xfrm>
          </p:grpSpPr>
          <p:sp>
            <p:nvSpPr>
              <p:cNvPr id="71" name="AutoShape 37"/>
              <p:cNvSpPr>
                <a:spLocks noChangeArrowheads="1"/>
              </p:cNvSpPr>
              <p:nvPr/>
            </p:nvSpPr>
            <p:spPr bwMode="auto">
              <a:xfrm>
                <a:off x="1440" y="15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2" name="Oval 38"/>
              <p:cNvSpPr>
                <a:spLocks noChangeArrowheads="1"/>
              </p:cNvSpPr>
              <p:nvPr/>
            </p:nvSpPr>
            <p:spPr bwMode="auto">
              <a:xfrm>
                <a:off x="1739" y="1637"/>
                <a:ext cx="48" cy="48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60" name="Group 39"/>
            <p:cNvGrpSpPr>
              <a:grpSpLocks/>
            </p:cNvGrpSpPr>
            <p:nvPr/>
          </p:nvGrpSpPr>
          <p:grpSpPr bwMode="auto">
            <a:xfrm>
              <a:off x="3600" y="1482"/>
              <a:ext cx="212" cy="192"/>
              <a:chOff x="2160" y="1584"/>
              <a:chExt cx="308" cy="288"/>
            </a:xfrm>
          </p:grpSpPr>
          <p:sp>
            <p:nvSpPr>
              <p:cNvPr id="69" name="AutoShape 40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0" name="Oval 41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61" name="AutoShape 42"/>
            <p:cNvSpPr>
              <a:spLocks noChangeArrowheads="1"/>
            </p:cNvSpPr>
            <p:nvPr/>
          </p:nvSpPr>
          <p:spPr bwMode="auto">
            <a:xfrm>
              <a:off x="3168" y="1461"/>
              <a:ext cx="288" cy="240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62" name="Line 43"/>
            <p:cNvSpPr>
              <a:spLocks noChangeShapeType="1"/>
            </p:cNvSpPr>
            <p:nvPr/>
          </p:nvSpPr>
          <p:spPr bwMode="auto">
            <a:xfrm>
              <a:off x="2928" y="150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44"/>
            <p:cNvSpPr>
              <a:spLocks noChangeShapeType="1"/>
            </p:cNvSpPr>
            <p:nvPr/>
          </p:nvSpPr>
          <p:spPr bwMode="auto">
            <a:xfrm>
              <a:off x="2928" y="1653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45"/>
            <p:cNvSpPr>
              <a:spLocks noChangeShapeType="1"/>
            </p:cNvSpPr>
            <p:nvPr/>
          </p:nvSpPr>
          <p:spPr bwMode="auto">
            <a:xfrm flipV="1">
              <a:off x="3456" y="1570"/>
              <a:ext cx="144" cy="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46"/>
            <p:cNvSpPr txBox="1">
              <a:spLocks noChangeArrowheads="1"/>
            </p:cNvSpPr>
            <p:nvPr/>
          </p:nvSpPr>
          <p:spPr bwMode="auto">
            <a:xfrm>
              <a:off x="2750" y="1414"/>
              <a:ext cx="192" cy="36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400" b="1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400" b="1"/>
                <a:t>B</a:t>
              </a:r>
              <a:endParaRPr lang="en-GB" sz="1600"/>
            </a:p>
          </p:txBody>
        </p:sp>
        <p:sp>
          <p:nvSpPr>
            <p:cNvPr id="66" name="Text Box 47"/>
            <p:cNvSpPr txBox="1">
              <a:spLocks noChangeArrowheads="1"/>
            </p:cNvSpPr>
            <p:nvPr/>
          </p:nvSpPr>
          <p:spPr bwMode="auto">
            <a:xfrm>
              <a:off x="3957" y="1475"/>
              <a:ext cx="576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(A </a:t>
              </a:r>
              <a:r>
                <a:rPr lang="en-GB" sz="1400" b="1">
                  <a:sym typeface="Symbol" pitchFamily="18" charset="2"/>
                </a:rPr>
                <a:t> </a:t>
              </a:r>
              <a:r>
                <a:rPr lang="en-GB" sz="1400" b="1"/>
                <a:t>B)'</a:t>
              </a:r>
              <a:endParaRPr lang="en-GB" sz="1600"/>
            </a:p>
          </p:txBody>
        </p:sp>
        <p:sp>
          <p:nvSpPr>
            <p:cNvPr id="67" name="Line 48"/>
            <p:cNvSpPr>
              <a:spLocks noChangeShapeType="1"/>
            </p:cNvSpPr>
            <p:nvPr/>
          </p:nvSpPr>
          <p:spPr bwMode="auto">
            <a:xfrm flipV="1">
              <a:off x="3825" y="1571"/>
              <a:ext cx="151" cy="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Text Box 49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400" b="1">
                  <a:sym typeface="Symbol" pitchFamily="18" charset="2"/>
                </a:rPr>
                <a:t></a:t>
              </a:r>
              <a:endParaRPr lang="en-GB" sz="2000">
                <a:latin typeface="Times New Roman" pitchFamily="18" charset="0"/>
              </a:endParaRPr>
            </a:p>
          </p:txBody>
        </p:sp>
      </p:grpSp>
      <p:grpSp>
        <p:nvGrpSpPr>
          <p:cNvPr id="73" name="Group 50"/>
          <p:cNvGrpSpPr>
            <a:grpSpLocks/>
          </p:cNvGrpSpPr>
          <p:nvPr/>
        </p:nvGrpSpPr>
        <p:grpSpPr bwMode="auto">
          <a:xfrm>
            <a:off x="4572000" y="2260817"/>
            <a:ext cx="3810000" cy="1128713"/>
            <a:chOff x="3024" y="2688"/>
            <a:chExt cx="2400" cy="711"/>
          </a:xfrm>
        </p:grpSpPr>
        <p:sp>
          <p:nvSpPr>
            <p:cNvPr id="74" name="Text Box 51"/>
            <p:cNvSpPr txBox="1">
              <a:spLocks noChangeArrowheads="1"/>
            </p:cNvSpPr>
            <p:nvPr/>
          </p:nvSpPr>
          <p:spPr bwMode="auto">
            <a:xfrm>
              <a:off x="3216" y="3168"/>
              <a:ext cx="62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NAND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75" name="Text Box 52"/>
            <p:cNvSpPr txBox="1">
              <a:spLocks noChangeArrowheads="1"/>
            </p:cNvSpPr>
            <p:nvPr/>
          </p:nvSpPr>
          <p:spPr bwMode="auto">
            <a:xfrm>
              <a:off x="4320" y="3168"/>
              <a:ext cx="110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Negative-OR</a:t>
              </a:r>
            </a:p>
          </p:txBody>
        </p:sp>
        <p:grpSp>
          <p:nvGrpSpPr>
            <p:cNvPr id="76" name="Group 53"/>
            <p:cNvGrpSpPr>
              <a:grpSpLocks/>
            </p:cNvGrpSpPr>
            <p:nvPr/>
          </p:nvGrpSpPr>
          <p:grpSpPr bwMode="auto">
            <a:xfrm>
              <a:off x="3024" y="2736"/>
              <a:ext cx="974" cy="336"/>
              <a:chOff x="3072" y="2256"/>
              <a:chExt cx="974" cy="336"/>
            </a:xfrm>
          </p:grpSpPr>
          <p:sp>
            <p:nvSpPr>
              <p:cNvPr id="90" name="Line 54"/>
              <p:cNvSpPr>
                <a:spLocks noChangeShapeType="1"/>
              </p:cNvSpPr>
              <p:nvPr/>
            </p:nvSpPr>
            <p:spPr bwMode="auto">
              <a:xfrm>
                <a:off x="3072" y="2304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55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56"/>
              <p:cNvSpPr>
                <a:spLocks noChangeShapeType="1"/>
              </p:cNvSpPr>
              <p:nvPr/>
            </p:nvSpPr>
            <p:spPr bwMode="auto">
              <a:xfrm>
                <a:off x="3820" y="2414"/>
                <a:ext cx="22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3" name="Group 57"/>
              <p:cNvGrpSpPr>
                <a:grpSpLocks/>
              </p:cNvGrpSpPr>
              <p:nvPr/>
            </p:nvGrpSpPr>
            <p:grpSpPr bwMode="auto">
              <a:xfrm>
                <a:off x="3360" y="2256"/>
                <a:ext cx="459" cy="336"/>
                <a:chOff x="3360" y="2256"/>
                <a:chExt cx="459" cy="336"/>
              </a:xfrm>
            </p:grpSpPr>
            <p:sp>
              <p:nvSpPr>
                <p:cNvPr id="94" name="AutoShape 58"/>
                <p:cNvSpPr>
                  <a:spLocks noChangeArrowheads="1"/>
                </p:cNvSpPr>
                <p:nvPr/>
              </p:nvSpPr>
              <p:spPr bwMode="auto">
                <a:xfrm>
                  <a:off x="3360" y="2256"/>
                  <a:ext cx="384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95" name="Oval 59"/>
                <p:cNvSpPr>
                  <a:spLocks noChangeArrowheads="1"/>
                </p:cNvSpPr>
                <p:nvPr/>
              </p:nvSpPr>
              <p:spPr bwMode="auto">
                <a:xfrm>
                  <a:off x="3743" y="2378"/>
                  <a:ext cx="76" cy="69"/>
                </a:xfrm>
                <a:prstGeom prst="ellips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</p:grpSp>
        <p:grpSp>
          <p:nvGrpSpPr>
            <p:cNvPr id="77" name="Group 60"/>
            <p:cNvGrpSpPr>
              <a:grpSpLocks/>
            </p:cNvGrpSpPr>
            <p:nvPr/>
          </p:nvGrpSpPr>
          <p:grpSpPr bwMode="auto">
            <a:xfrm>
              <a:off x="4430" y="2750"/>
              <a:ext cx="969" cy="302"/>
              <a:chOff x="4509" y="2256"/>
              <a:chExt cx="969" cy="302"/>
            </a:xfrm>
          </p:grpSpPr>
          <p:sp>
            <p:nvSpPr>
              <p:cNvPr id="79" name="Line 61"/>
              <p:cNvSpPr>
                <a:spLocks noChangeShapeType="1"/>
              </p:cNvSpPr>
              <p:nvPr/>
            </p:nvSpPr>
            <p:spPr bwMode="auto">
              <a:xfrm>
                <a:off x="4509" y="2327"/>
                <a:ext cx="235" cy="7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62"/>
              <p:cNvSpPr>
                <a:spLocks noChangeShapeType="1"/>
              </p:cNvSpPr>
              <p:nvPr/>
            </p:nvSpPr>
            <p:spPr bwMode="auto">
              <a:xfrm>
                <a:off x="4510" y="2491"/>
                <a:ext cx="241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63"/>
              <p:cNvSpPr>
                <a:spLocks noChangeShapeType="1"/>
              </p:cNvSpPr>
              <p:nvPr/>
            </p:nvSpPr>
            <p:spPr bwMode="auto">
              <a:xfrm flipV="1">
                <a:off x="5190" y="2396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2" name="Group 64"/>
              <p:cNvGrpSpPr>
                <a:grpSpLocks/>
              </p:cNvGrpSpPr>
              <p:nvPr/>
            </p:nvGrpSpPr>
            <p:grpSpPr bwMode="auto">
              <a:xfrm>
                <a:off x="4800" y="2256"/>
                <a:ext cx="384" cy="302"/>
                <a:chOff x="6768" y="11808"/>
                <a:chExt cx="1008" cy="792"/>
              </a:xfrm>
            </p:grpSpPr>
            <p:sp>
              <p:nvSpPr>
                <p:cNvPr id="85" name="Freeform 65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" name="Line 66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Line 67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Freeform 68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 69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3" name="Oval 70"/>
              <p:cNvSpPr>
                <a:spLocks noChangeArrowheads="1"/>
              </p:cNvSpPr>
              <p:nvPr/>
            </p:nvSpPr>
            <p:spPr bwMode="auto">
              <a:xfrm>
                <a:off x="4752" y="2304"/>
                <a:ext cx="76" cy="69"/>
              </a:xfrm>
              <a:prstGeom prst="ellips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84" name="Oval 71"/>
              <p:cNvSpPr>
                <a:spLocks noChangeArrowheads="1"/>
              </p:cNvSpPr>
              <p:nvPr/>
            </p:nvSpPr>
            <p:spPr bwMode="auto">
              <a:xfrm>
                <a:off x="4752" y="2448"/>
                <a:ext cx="76" cy="69"/>
              </a:xfrm>
              <a:prstGeom prst="ellips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78" name="Text Box 72"/>
            <p:cNvSpPr txBox="1">
              <a:spLocks noChangeArrowheads="1"/>
            </p:cNvSpPr>
            <p:nvPr/>
          </p:nvSpPr>
          <p:spPr bwMode="auto">
            <a:xfrm>
              <a:off x="4080" y="2688"/>
              <a:ext cx="28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400" b="1">
                  <a:sym typeface="Symbol" pitchFamily="18" charset="2"/>
                </a:rPr>
                <a:t></a:t>
              </a:r>
              <a:endParaRPr lang="en-GB" sz="2000">
                <a:latin typeface="Times New Roman" pitchFamily="18" charset="0"/>
              </a:endParaRPr>
            </a:p>
          </p:txBody>
        </p:sp>
      </p:grpSp>
      <p:sp>
        <p:nvSpPr>
          <p:cNvPr id="96" name="Rectangle 75"/>
          <p:cNvSpPr>
            <a:spLocks noChangeArrowheads="1"/>
          </p:cNvSpPr>
          <p:nvPr/>
        </p:nvSpPr>
        <p:spPr bwMode="auto">
          <a:xfrm>
            <a:off x="457200" y="4013417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>
                <a:solidFill>
                  <a:srgbClr val="800000"/>
                </a:solidFill>
              </a:rPr>
              <a:t>NOR gate</a:t>
            </a:r>
          </a:p>
        </p:txBody>
      </p:sp>
      <p:grpSp>
        <p:nvGrpSpPr>
          <p:cNvPr id="97" name="Group 76"/>
          <p:cNvGrpSpPr>
            <a:grpSpLocks/>
          </p:cNvGrpSpPr>
          <p:nvPr/>
        </p:nvGrpSpPr>
        <p:grpSpPr bwMode="auto">
          <a:xfrm>
            <a:off x="2759075" y="4089617"/>
            <a:ext cx="5943600" cy="601663"/>
            <a:chOff x="864" y="563"/>
            <a:chExt cx="3744" cy="379"/>
          </a:xfrm>
        </p:grpSpPr>
        <p:sp>
          <p:nvSpPr>
            <p:cNvPr id="98" name="Text Box 77"/>
            <p:cNvSpPr txBox="1">
              <a:spLocks noChangeArrowheads="1"/>
            </p:cNvSpPr>
            <p:nvPr/>
          </p:nvSpPr>
          <p:spPr bwMode="auto">
            <a:xfrm>
              <a:off x="2448" y="563"/>
              <a:ext cx="28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400" b="1">
                  <a:sym typeface="Symbol" pitchFamily="18" charset="2"/>
                </a:rPr>
                <a:t></a:t>
              </a:r>
              <a:endParaRPr lang="en-GB" sz="2000">
                <a:latin typeface="Times New Roman" pitchFamily="18" charset="0"/>
              </a:endParaRPr>
            </a:p>
          </p:txBody>
        </p:sp>
        <p:grpSp>
          <p:nvGrpSpPr>
            <p:cNvPr id="99" name="Group 78"/>
            <p:cNvGrpSpPr>
              <a:grpSpLocks/>
            </p:cNvGrpSpPr>
            <p:nvPr/>
          </p:nvGrpSpPr>
          <p:grpSpPr bwMode="auto">
            <a:xfrm>
              <a:off x="864" y="563"/>
              <a:ext cx="1488" cy="366"/>
              <a:chOff x="864" y="563"/>
              <a:chExt cx="1488" cy="366"/>
            </a:xfrm>
          </p:grpSpPr>
          <p:sp>
            <p:nvSpPr>
              <p:cNvPr id="116" name="Line 79"/>
              <p:cNvSpPr>
                <a:spLocks noChangeShapeType="1"/>
              </p:cNvSpPr>
              <p:nvPr/>
            </p:nvSpPr>
            <p:spPr bwMode="auto">
              <a:xfrm>
                <a:off x="1035" y="673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Line 80"/>
              <p:cNvSpPr>
                <a:spLocks noChangeShapeType="1"/>
              </p:cNvSpPr>
              <p:nvPr/>
            </p:nvSpPr>
            <p:spPr bwMode="auto">
              <a:xfrm>
                <a:off x="1035" y="817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Line 81"/>
              <p:cNvSpPr>
                <a:spLocks noChangeShapeType="1"/>
              </p:cNvSpPr>
              <p:nvPr/>
            </p:nvSpPr>
            <p:spPr bwMode="auto">
              <a:xfrm>
                <a:off x="1624" y="748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Text Box 82"/>
              <p:cNvSpPr txBox="1">
                <a:spLocks noChangeArrowheads="1"/>
              </p:cNvSpPr>
              <p:nvPr/>
            </p:nvSpPr>
            <p:spPr bwMode="auto">
              <a:xfrm>
                <a:off x="864" y="563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20" name="Text Box 83"/>
              <p:cNvSpPr txBox="1">
                <a:spLocks noChangeArrowheads="1"/>
              </p:cNvSpPr>
              <p:nvPr/>
            </p:nvSpPr>
            <p:spPr bwMode="auto">
              <a:xfrm>
                <a:off x="1810" y="653"/>
                <a:ext cx="542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(A + B)'</a:t>
                </a:r>
                <a:endParaRPr lang="en-GB" sz="1600"/>
              </a:p>
            </p:txBody>
          </p:sp>
          <p:sp>
            <p:nvSpPr>
              <p:cNvPr id="121" name="Oval 84"/>
              <p:cNvSpPr>
                <a:spLocks noChangeArrowheads="1"/>
              </p:cNvSpPr>
              <p:nvPr/>
            </p:nvSpPr>
            <p:spPr bwMode="auto">
              <a:xfrm>
                <a:off x="1574" y="726"/>
                <a:ext cx="48" cy="48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122" name="Group 85"/>
              <p:cNvGrpSpPr>
                <a:grpSpLocks/>
              </p:cNvGrpSpPr>
              <p:nvPr/>
            </p:nvGrpSpPr>
            <p:grpSpPr bwMode="auto">
              <a:xfrm>
                <a:off x="1278" y="629"/>
                <a:ext cx="288" cy="240"/>
                <a:chOff x="6768" y="11808"/>
                <a:chExt cx="1008" cy="792"/>
              </a:xfrm>
            </p:grpSpPr>
            <p:sp>
              <p:nvSpPr>
                <p:cNvPr id="123" name="Freeform 86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Line 87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Line 88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Freeform 90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0" name="Group 91"/>
            <p:cNvGrpSpPr>
              <a:grpSpLocks/>
            </p:cNvGrpSpPr>
            <p:nvPr/>
          </p:nvGrpSpPr>
          <p:grpSpPr bwMode="auto">
            <a:xfrm>
              <a:off x="2880" y="576"/>
              <a:ext cx="1728" cy="366"/>
              <a:chOff x="2880" y="576"/>
              <a:chExt cx="1728" cy="366"/>
            </a:xfrm>
          </p:grpSpPr>
          <p:grpSp>
            <p:nvGrpSpPr>
              <p:cNvPr id="101" name="Group 92"/>
              <p:cNvGrpSpPr>
                <a:grpSpLocks/>
              </p:cNvGrpSpPr>
              <p:nvPr/>
            </p:nvGrpSpPr>
            <p:grpSpPr bwMode="auto">
              <a:xfrm>
                <a:off x="3730" y="644"/>
                <a:ext cx="212" cy="192"/>
                <a:chOff x="2160" y="1584"/>
                <a:chExt cx="308" cy="288"/>
              </a:xfrm>
            </p:grpSpPr>
            <p:sp>
              <p:nvSpPr>
                <p:cNvPr id="114" name="AutoShape 93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15" name="Oval 94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02" name="Line 95"/>
              <p:cNvSpPr>
                <a:spLocks noChangeShapeType="1"/>
              </p:cNvSpPr>
              <p:nvPr/>
            </p:nvSpPr>
            <p:spPr bwMode="auto">
              <a:xfrm>
                <a:off x="3058" y="671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96"/>
              <p:cNvSpPr>
                <a:spLocks noChangeShapeType="1"/>
              </p:cNvSpPr>
              <p:nvPr/>
            </p:nvSpPr>
            <p:spPr bwMode="auto">
              <a:xfrm>
                <a:off x="3058" y="815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97"/>
              <p:cNvSpPr>
                <a:spLocks noChangeShapeType="1"/>
              </p:cNvSpPr>
              <p:nvPr/>
            </p:nvSpPr>
            <p:spPr bwMode="auto">
              <a:xfrm flipV="1">
                <a:off x="3586" y="732"/>
                <a:ext cx="144" cy="1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Text Box 98"/>
              <p:cNvSpPr txBox="1">
                <a:spLocks noChangeArrowheads="1"/>
              </p:cNvSpPr>
              <p:nvPr/>
            </p:nvSpPr>
            <p:spPr bwMode="auto">
              <a:xfrm>
                <a:off x="2880" y="576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06" name="Text Box 99"/>
              <p:cNvSpPr txBox="1">
                <a:spLocks noChangeArrowheads="1"/>
              </p:cNvSpPr>
              <p:nvPr/>
            </p:nvSpPr>
            <p:spPr bwMode="auto">
              <a:xfrm>
                <a:off x="4032" y="637"/>
                <a:ext cx="576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(A + B)'</a:t>
                </a:r>
                <a:endParaRPr lang="en-GB" sz="1600"/>
              </a:p>
            </p:txBody>
          </p:sp>
          <p:sp>
            <p:nvSpPr>
              <p:cNvPr id="107" name="Line 100"/>
              <p:cNvSpPr>
                <a:spLocks noChangeShapeType="1"/>
              </p:cNvSpPr>
              <p:nvPr/>
            </p:nvSpPr>
            <p:spPr bwMode="auto">
              <a:xfrm flipV="1">
                <a:off x="3955" y="733"/>
                <a:ext cx="117" cy="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8" name="Group 101"/>
              <p:cNvGrpSpPr>
                <a:grpSpLocks/>
              </p:cNvGrpSpPr>
              <p:nvPr/>
            </p:nvGrpSpPr>
            <p:grpSpPr bwMode="auto">
              <a:xfrm>
                <a:off x="3294" y="609"/>
                <a:ext cx="288" cy="240"/>
                <a:chOff x="6768" y="11808"/>
                <a:chExt cx="1008" cy="792"/>
              </a:xfrm>
            </p:grpSpPr>
            <p:sp>
              <p:nvSpPr>
                <p:cNvPr id="109" name="Freeform 102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Line 103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Line 104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" name="Freeform 105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" name="Freeform 106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aphicFrame>
        <p:nvGraphicFramePr>
          <p:cNvPr id="128" name="Group 139"/>
          <p:cNvGraphicFramePr>
            <a:graphicFrameLocks noGrp="1"/>
          </p:cNvGraphicFramePr>
          <p:nvPr>
            <p:ph sz="half" idx="4294967295"/>
          </p:nvPr>
        </p:nvGraphicFramePr>
        <p:xfrm>
          <a:off x="1828800" y="4699217"/>
          <a:ext cx="2133600" cy="1676400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(A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+ B)'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9" name="Group 140"/>
          <p:cNvGrpSpPr>
            <a:grpSpLocks/>
          </p:cNvGrpSpPr>
          <p:nvPr/>
        </p:nvGrpSpPr>
        <p:grpSpPr bwMode="auto">
          <a:xfrm>
            <a:off x="4573588" y="4927817"/>
            <a:ext cx="3805237" cy="1128713"/>
            <a:chOff x="3044" y="2688"/>
            <a:chExt cx="2397" cy="711"/>
          </a:xfrm>
        </p:grpSpPr>
        <p:sp>
          <p:nvSpPr>
            <p:cNvPr id="130" name="Text Box 141"/>
            <p:cNvSpPr txBox="1">
              <a:spLocks noChangeArrowheads="1"/>
            </p:cNvSpPr>
            <p:nvPr/>
          </p:nvSpPr>
          <p:spPr bwMode="auto">
            <a:xfrm>
              <a:off x="3216" y="3168"/>
              <a:ext cx="62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NOR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131" name="Text Box 142"/>
            <p:cNvSpPr txBox="1">
              <a:spLocks noChangeArrowheads="1"/>
            </p:cNvSpPr>
            <p:nvPr/>
          </p:nvSpPr>
          <p:spPr bwMode="auto">
            <a:xfrm>
              <a:off x="4320" y="3168"/>
              <a:ext cx="110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Negative-AND</a:t>
              </a:r>
            </a:p>
          </p:txBody>
        </p:sp>
        <p:grpSp>
          <p:nvGrpSpPr>
            <p:cNvPr id="132" name="Group 143"/>
            <p:cNvGrpSpPr>
              <a:grpSpLocks/>
            </p:cNvGrpSpPr>
            <p:nvPr/>
          </p:nvGrpSpPr>
          <p:grpSpPr bwMode="auto">
            <a:xfrm>
              <a:off x="3044" y="2736"/>
              <a:ext cx="954" cy="302"/>
              <a:chOff x="3044" y="2736"/>
              <a:chExt cx="954" cy="302"/>
            </a:xfrm>
          </p:grpSpPr>
          <p:sp>
            <p:nvSpPr>
              <p:cNvPr id="142" name="Line 144"/>
              <p:cNvSpPr>
                <a:spLocks noChangeShapeType="1"/>
              </p:cNvSpPr>
              <p:nvPr/>
            </p:nvSpPr>
            <p:spPr bwMode="auto">
              <a:xfrm>
                <a:off x="3058" y="2798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Line 145"/>
              <p:cNvSpPr>
                <a:spLocks noChangeShapeType="1"/>
              </p:cNvSpPr>
              <p:nvPr/>
            </p:nvSpPr>
            <p:spPr bwMode="auto">
              <a:xfrm>
                <a:off x="3044" y="2990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Line 146"/>
              <p:cNvSpPr>
                <a:spLocks noChangeShapeType="1"/>
              </p:cNvSpPr>
              <p:nvPr/>
            </p:nvSpPr>
            <p:spPr bwMode="auto">
              <a:xfrm>
                <a:off x="3772" y="2894"/>
                <a:ext cx="22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" name="Group 147"/>
              <p:cNvGrpSpPr>
                <a:grpSpLocks/>
              </p:cNvGrpSpPr>
              <p:nvPr/>
            </p:nvGrpSpPr>
            <p:grpSpPr bwMode="auto">
              <a:xfrm>
                <a:off x="3312" y="2736"/>
                <a:ext cx="459" cy="302"/>
                <a:chOff x="3312" y="2736"/>
                <a:chExt cx="459" cy="302"/>
              </a:xfrm>
            </p:grpSpPr>
            <p:sp>
              <p:nvSpPr>
                <p:cNvPr id="146" name="Oval 148"/>
                <p:cNvSpPr>
                  <a:spLocks noChangeArrowheads="1"/>
                </p:cNvSpPr>
                <p:nvPr/>
              </p:nvSpPr>
              <p:spPr bwMode="auto">
                <a:xfrm>
                  <a:off x="3695" y="2858"/>
                  <a:ext cx="76" cy="69"/>
                </a:xfrm>
                <a:prstGeom prst="ellips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grpSp>
              <p:nvGrpSpPr>
                <p:cNvPr id="147" name="Group 149"/>
                <p:cNvGrpSpPr>
                  <a:grpSpLocks/>
                </p:cNvGrpSpPr>
                <p:nvPr/>
              </p:nvGrpSpPr>
              <p:grpSpPr bwMode="auto">
                <a:xfrm>
                  <a:off x="3312" y="2736"/>
                  <a:ext cx="384" cy="302"/>
                  <a:chOff x="6768" y="11808"/>
                  <a:chExt cx="1008" cy="792"/>
                </a:xfrm>
              </p:grpSpPr>
              <p:sp>
                <p:nvSpPr>
                  <p:cNvPr id="148" name="Freeform 150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72 w 288"/>
                      <a:gd name="T3" fmla="*/ 363 h 864"/>
                      <a:gd name="T4" fmla="*/ 0 w 288"/>
                      <a:gd name="T5" fmla="*/ 726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9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0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1" name="Freeform 153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2" name="Freeform 154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33" name="Group 155"/>
            <p:cNvGrpSpPr>
              <a:grpSpLocks/>
            </p:cNvGrpSpPr>
            <p:nvPr/>
          </p:nvGrpSpPr>
          <p:grpSpPr bwMode="auto">
            <a:xfrm>
              <a:off x="4430" y="2736"/>
              <a:ext cx="1011" cy="336"/>
              <a:chOff x="4430" y="2736"/>
              <a:chExt cx="1011" cy="336"/>
            </a:xfrm>
          </p:grpSpPr>
          <p:sp>
            <p:nvSpPr>
              <p:cNvPr id="135" name="Line 156"/>
              <p:cNvSpPr>
                <a:spLocks noChangeShapeType="1"/>
              </p:cNvSpPr>
              <p:nvPr/>
            </p:nvSpPr>
            <p:spPr bwMode="auto">
              <a:xfrm>
                <a:off x="4430" y="2821"/>
                <a:ext cx="235" cy="7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Line 157"/>
              <p:cNvSpPr>
                <a:spLocks noChangeShapeType="1"/>
              </p:cNvSpPr>
              <p:nvPr/>
            </p:nvSpPr>
            <p:spPr bwMode="auto">
              <a:xfrm>
                <a:off x="4431" y="2985"/>
                <a:ext cx="241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158"/>
              <p:cNvSpPr>
                <a:spLocks noChangeShapeType="1"/>
              </p:cNvSpPr>
              <p:nvPr/>
            </p:nvSpPr>
            <p:spPr bwMode="auto">
              <a:xfrm flipV="1">
                <a:off x="5153" y="2904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8" name="Group 159"/>
              <p:cNvGrpSpPr>
                <a:grpSpLocks/>
              </p:cNvGrpSpPr>
              <p:nvPr/>
            </p:nvGrpSpPr>
            <p:grpSpPr bwMode="auto">
              <a:xfrm>
                <a:off x="4673" y="2736"/>
                <a:ext cx="463" cy="336"/>
                <a:chOff x="4673" y="2736"/>
                <a:chExt cx="463" cy="336"/>
              </a:xfrm>
            </p:grpSpPr>
            <p:sp>
              <p:nvSpPr>
                <p:cNvPr id="139" name="AutoShape 160"/>
                <p:cNvSpPr>
                  <a:spLocks noChangeArrowheads="1"/>
                </p:cNvSpPr>
                <p:nvPr/>
              </p:nvSpPr>
              <p:spPr bwMode="auto">
                <a:xfrm>
                  <a:off x="4752" y="2736"/>
                  <a:ext cx="384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40" name="Oval 161"/>
                <p:cNvSpPr>
                  <a:spLocks noChangeArrowheads="1"/>
                </p:cNvSpPr>
                <p:nvPr/>
              </p:nvSpPr>
              <p:spPr bwMode="auto">
                <a:xfrm>
                  <a:off x="4673" y="2798"/>
                  <a:ext cx="76" cy="69"/>
                </a:xfrm>
                <a:prstGeom prst="ellips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141" name="Oval 162"/>
                <p:cNvSpPr>
                  <a:spLocks noChangeArrowheads="1"/>
                </p:cNvSpPr>
                <p:nvPr/>
              </p:nvSpPr>
              <p:spPr bwMode="auto">
                <a:xfrm>
                  <a:off x="4673" y="2942"/>
                  <a:ext cx="76" cy="69"/>
                </a:xfrm>
                <a:prstGeom prst="ellips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</p:grpSp>
        <p:sp>
          <p:nvSpPr>
            <p:cNvPr id="134" name="Text Box 163"/>
            <p:cNvSpPr txBox="1">
              <a:spLocks noChangeArrowheads="1"/>
            </p:cNvSpPr>
            <p:nvPr/>
          </p:nvSpPr>
          <p:spPr bwMode="auto">
            <a:xfrm>
              <a:off x="4080" y="2688"/>
              <a:ext cx="28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400" b="1">
                  <a:sym typeface="Symbol" pitchFamily="18" charset="2"/>
                </a:rPr>
                <a:t></a:t>
              </a:r>
              <a:endParaRPr lang="en-GB" sz="2000">
                <a:latin typeface="Times New Roman" pitchFamily="18" charset="0"/>
              </a:endParaRP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472509" y="3971444"/>
            <a:ext cx="84205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 Box 16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25493233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>
                <a:solidFill>
                  <a:srgbClr val="0000FF"/>
                </a:solidFill>
              </a:rPr>
              <a:t>1.3 XOR/XNOR Gates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Recitation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3" name="Rectangle 3"/>
          <p:cNvSpPr txBox="1">
            <a:spLocks noChangeArrowheads="1"/>
          </p:cNvSpPr>
          <p:nvPr/>
        </p:nvSpPr>
        <p:spPr>
          <a:xfrm>
            <a:off x="457200" y="1447800"/>
            <a:ext cx="2514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800000"/>
                </a:solidFill>
              </a:rPr>
              <a:t>XOR gate</a:t>
            </a:r>
          </a:p>
        </p:txBody>
      </p:sp>
      <p:graphicFrame>
        <p:nvGraphicFramePr>
          <p:cNvPr id="154" name="Group 4"/>
          <p:cNvGraphicFramePr>
            <a:graphicFrameLocks noGrp="1"/>
          </p:cNvGraphicFramePr>
          <p:nvPr/>
        </p:nvGraphicFramePr>
        <p:xfrm>
          <a:off x="5257800" y="1828800"/>
          <a:ext cx="2133600" cy="1676400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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5" name="Rectangle 73"/>
          <p:cNvSpPr>
            <a:spLocks noChangeArrowheads="1"/>
          </p:cNvSpPr>
          <p:nvPr/>
        </p:nvSpPr>
        <p:spPr bwMode="auto">
          <a:xfrm>
            <a:off x="457200" y="3840353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>
                <a:solidFill>
                  <a:srgbClr val="800000"/>
                </a:solidFill>
              </a:rPr>
              <a:t>XNOR gate</a:t>
            </a:r>
          </a:p>
        </p:txBody>
      </p:sp>
      <p:grpSp>
        <p:nvGrpSpPr>
          <p:cNvPr id="156" name="Group 165"/>
          <p:cNvGrpSpPr>
            <a:grpSpLocks/>
          </p:cNvGrpSpPr>
          <p:nvPr/>
        </p:nvGrpSpPr>
        <p:grpSpPr bwMode="auto">
          <a:xfrm>
            <a:off x="2133600" y="2133600"/>
            <a:ext cx="2667000" cy="654050"/>
            <a:chOff x="1584" y="1584"/>
            <a:chExt cx="1680" cy="412"/>
          </a:xfrm>
        </p:grpSpPr>
        <p:sp>
          <p:nvSpPr>
            <p:cNvPr id="157" name="Line 166"/>
            <p:cNvSpPr>
              <a:spLocks noChangeShapeType="1"/>
            </p:cNvSpPr>
            <p:nvPr/>
          </p:nvSpPr>
          <p:spPr bwMode="auto">
            <a:xfrm>
              <a:off x="1824" y="168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167"/>
            <p:cNvSpPr>
              <a:spLocks noChangeShapeType="1"/>
            </p:cNvSpPr>
            <p:nvPr/>
          </p:nvSpPr>
          <p:spPr bwMode="auto">
            <a:xfrm>
              <a:off x="1824" y="192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168"/>
            <p:cNvSpPr>
              <a:spLocks noChangeShapeType="1"/>
            </p:cNvSpPr>
            <p:nvPr/>
          </p:nvSpPr>
          <p:spPr bwMode="auto">
            <a:xfrm flipV="1">
              <a:off x="2489" y="179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Text Box 169"/>
            <p:cNvSpPr txBox="1">
              <a:spLocks noChangeArrowheads="1"/>
            </p:cNvSpPr>
            <p:nvPr/>
          </p:nvSpPr>
          <p:spPr bwMode="auto">
            <a:xfrm>
              <a:off x="1584" y="1584"/>
              <a:ext cx="192" cy="4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161" name="Text Box 170"/>
            <p:cNvSpPr txBox="1">
              <a:spLocks noChangeArrowheads="1"/>
            </p:cNvSpPr>
            <p:nvPr/>
          </p:nvSpPr>
          <p:spPr bwMode="auto">
            <a:xfrm>
              <a:off x="2784" y="1680"/>
              <a:ext cx="48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A </a:t>
              </a:r>
              <a:r>
                <a:rPr lang="en-GB" sz="1600">
                  <a:sym typeface="Symbol" pitchFamily="18" charset="2"/>
                </a:rPr>
                <a:t></a:t>
              </a:r>
              <a:r>
                <a:rPr lang="en-GB" sz="1600"/>
                <a:t> B</a:t>
              </a:r>
            </a:p>
          </p:txBody>
        </p:sp>
        <p:grpSp>
          <p:nvGrpSpPr>
            <p:cNvPr id="162" name="Group 171"/>
            <p:cNvGrpSpPr>
              <a:grpSpLocks/>
            </p:cNvGrpSpPr>
            <p:nvPr/>
          </p:nvGrpSpPr>
          <p:grpSpPr bwMode="auto">
            <a:xfrm>
              <a:off x="2043" y="1642"/>
              <a:ext cx="440" cy="310"/>
              <a:chOff x="2043" y="1642"/>
              <a:chExt cx="440" cy="310"/>
            </a:xfrm>
          </p:grpSpPr>
          <p:sp>
            <p:nvSpPr>
              <p:cNvPr id="163" name="Freeform 172"/>
              <p:cNvSpPr>
                <a:spLocks/>
              </p:cNvSpPr>
              <p:nvPr/>
            </p:nvSpPr>
            <p:spPr bwMode="auto">
              <a:xfrm>
                <a:off x="2099" y="1650"/>
                <a:ext cx="55" cy="302"/>
              </a:xfrm>
              <a:custGeom>
                <a:avLst/>
                <a:gdLst>
                  <a:gd name="T0" fmla="*/ 0 w 288"/>
                  <a:gd name="T1" fmla="*/ 0 h 864"/>
                  <a:gd name="T2" fmla="*/ 11 w 288"/>
                  <a:gd name="T3" fmla="*/ 53 h 864"/>
                  <a:gd name="T4" fmla="*/ 0 w 288"/>
                  <a:gd name="T5" fmla="*/ 10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173"/>
              <p:cNvSpPr>
                <a:spLocks noChangeShapeType="1"/>
              </p:cNvSpPr>
              <p:nvPr/>
            </p:nvSpPr>
            <p:spPr bwMode="auto">
              <a:xfrm>
                <a:off x="2099" y="1650"/>
                <a:ext cx="13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Line 174"/>
              <p:cNvSpPr>
                <a:spLocks noChangeShapeType="1"/>
              </p:cNvSpPr>
              <p:nvPr/>
            </p:nvSpPr>
            <p:spPr bwMode="auto">
              <a:xfrm>
                <a:off x="2099" y="1952"/>
                <a:ext cx="13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175"/>
              <p:cNvSpPr>
                <a:spLocks/>
              </p:cNvSpPr>
              <p:nvPr/>
            </p:nvSpPr>
            <p:spPr bwMode="auto">
              <a:xfrm>
                <a:off x="2236" y="1650"/>
                <a:ext cx="247" cy="165"/>
              </a:xfrm>
              <a:custGeom>
                <a:avLst/>
                <a:gdLst>
                  <a:gd name="T0" fmla="*/ 0 w 576"/>
                  <a:gd name="T1" fmla="*/ 0 h 432"/>
                  <a:gd name="T2" fmla="*/ 79 w 576"/>
                  <a:gd name="T3" fmla="*/ 21 h 432"/>
                  <a:gd name="T4" fmla="*/ 106 w 576"/>
                  <a:gd name="T5" fmla="*/ 63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176"/>
              <p:cNvSpPr>
                <a:spLocks/>
              </p:cNvSpPr>
              <p:nvPr/>
            </p:nvSpPr>
            <p:spPr bwMode="auto">
              <a:xfrm flipV="1">
                <a:off x="2236" y="1787"/>
                <a:ext cx="247" cy="165"/>
              </a:xfrm>
              <a:custGeom>
                <a:avLst/>
                <a:gdLst>
                  <a:gd name="T0" fmla="*/ 0 w 576"/>
                  <a:gd name="T1" fmla="*/ 0 h 432"/>
                  <a:gd name="T2" fmla="*/ 79 w 576"/>
                  <a:gd name="T3" fmla="*/ 21 h 432"/>
                  <a:gd name="T4" fmla="*/ 106 w 576"/>
                  <a:gd name="T5" fmla="*/ 63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177"/>
              <p:cNvSpPr>
                <a:spLocks/>
              </p:cNvSpPr>
              <p:nvPr/>
            </p:nvSpPr>
            <p:spPr bwMode="auto">
              <a:xfrm>
                <a:off x="2043" y="1642"/>
                <a:ext cx="55" cy="302"/>
              </a:xfrm>
              <a:custGeom>
                <a:avLst/>
                <a:gdLst>
                  <a:gd name="T0" fmla="*/ 0 w 288"/>
                  <a:gd name="T1" fmla="*/ 0 h 864"/>
                  <a:gd name="T2" fmla="*/ 11 w 288"/>
                  <a:gd name="T3" fmla="*/ 53 h 864"/>
                  <a:gd name="T4" fmla="*/ 0 w 288"/>
                  <a:gd name="T5" fmla="*/ 10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9" name="Group 179"/>
          <p:cNvGrpSpPr>
            <a:grpSpLocks/>
          </p:cNvGrpSpPr>
          <p:nvPr/>
        </p:nvGrpSpPr>
        <p:grpSpPr bwMode="auto">
          <a:xfrm>
            <a:off x="2057400" y="4602353"/>
            <a:ext cx="2819400" cy="654050"/>
            <a:chOff x="1584" y="1584"/>
            <a:chExt cx="1776" cy="412"/>
          </a:xfrm>
        </p:grpSpPr>
        <p:sp>
          <p:nvSpPr>
            <p:cNvPr id="170" name="Line 180"/>
            <p:cNvSpPr>
              <a:spLocks noChangeShapeType="1"/>
            </p:cNvSpPr>
            <p:nvPr/>
          </p:nvSpPr>
          <p:spPr bwMode="auto">
            <a:xfrm>
              <a:off x="1824" y="168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Line 181"/>
            <p:cNvSpPr>
              <a:spLocks noChangeShapeType="1"/>
            </p:cNvSpPr>
            <p:nvPr/>
          </p:nvSpPr>
          <p:spPr bwMode="auto">
            <a:xfrm>
              <a:off x="1824" y="192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182"/>
            <p:cNvSpPr>
              <a:spLocks noChangeShapeType="1"/>
            </p:cNvSpPr>
            <p:nvPr/>
          </p:nvSpPr>
          <p:spPr bwMode="auto">
            <a:xfrm flipV="1">
              <a:off x="2544" y="1790"/>
              <a:ext cx="233" cy="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Text Box 183"/>
            <p:cNvSpPr txBox="1">
              <a:spLocks noChangeArrowheads="1"/>
            </p:cNvSpPr>
            <p:nvPr/>
          </p:nvSpPr>
          <p:spPr bwMode="auto">
            <a:xfrm>
              <a:off x="1584" y="1584"/>
              <a:ext cx="192" cy="4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174" name="Text Box 184"/>
            <p:cNvSpPr txBox="1">
              <a:spLocks noChangeArrowheads="1"/>
            </p:cNvSpPr>
            <p:nvPr/>
          </p:nvSpPr>
          <p:spPr bwMode="auto">
            <a:xfrm>
              <a:off x="2784" y="1680"/>
              <a:ext cx="576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(A </a:t>
              </a:r>
              <a:r>
                <a:rPr lang="en-GB" sz="1600">
                  <a:sym typeface="Symbol" pitchFamily="18" charset="2"/>
                </a:rPr>
                <a:t></a:t>
              </a:r>
              <a:r>
                <a:rPr lang="en-GB" sz="1600"/>
                <a:t> B)'</a:t>
              </a:r>
            </a:p>
          </p:txBody>
        </p:sp>
        <p:grpSp>
          <p:nvGrpSpPr>
            <p:cNvPr id="175" name="Group 185"/>
            <p:cNvGrpSpPr>
              <a:grpSpLocks/>
            </p:cNvGrpSpPr>
            <p:nvPr/>
          </p:nvGrpSpPr>
          <p:grpSpPr bwMode="auto">
            <a:xfrm>
              <a:off x="2043" y="1642"/>
              <a:ext cx="505" cy="310"/>
              <a:chOff x="2043" y="1642"/>
              <a:chExt cx="505" cy="310"/>
            </a:xfrm>
          </p:grpSpPr>
          <p:grpSp>
            <p:nvGrpSpPr>
              <p:cNvPr id="176" name="Group 186"/>
              <p:cNvGrpSpPr>
                <a:grpSpLocks/>
              </p:cNvGrpSpPr>
              <p:nvPr/>
            </p:nvGrpSpPr>
            <p:grpSpPr bwMode="auto">
              <a:xfrm>
                <a:off x="2043" y="1642"/>
                <a:ext cx="440" cy="310"/>
                <a:chOff x="2043" y="1642"/>
                <a:chExt cx="440" cy="310"/>
              </a:xfrm>
            </p:grpSpPr>
            <p:sp>
              <p:nvSpPr>
                <p:cNvPr id="178" name="Freeform 187"/>
                <p:cNvSpPr>
                  <a:spLocks/>
                </p:cNvSpPr>
                <p:nvPr/>
              </p:nvSpPr>
              <p:spPr bwMode="auto">
                <a:xfrm>
                  <a:off x="2099" y="1650"/>
                  <a:ext cx="55" cy="302"/>
                </a:xfrm>
                <a:custGeom>
                  <a:avLst/>
                  <a:gdLst>
                    <a:gd name="T0" fmla="*/ 0 w 288"/>
                    <a:gd name="T1" fmla="*/ 0 h 864"/>
                    <a:gd name="T2" fmla="*/ 11 w 288"/>
                    <a:gd name="T3" fmla="*/ 53 h 864"/>
                    <a:gd name="T4" fmla="*/ 0 w 288"/>
                    <a:gd name="T5" fmla="*/ 10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Line 188"/>
                <p:cNvSpPr>
                  <a:spLocks noChangeShapeType="1"/>
                </p:cNvSpPr>
                <p:nvPr/>
              </p:nvSpPr>
              <p:spPr bwMode="auto">
                <a:xfrm>
                  <a:off x="2099" y="1650"/>
                  <a:ext cx="13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Line 189"/>
                <p:cNvSpPr>
                  <a:spLocks noChangeShapeType="1"/>
                </p:cNvSpPr>
                <p:nvPr/>
              </p:nvSpPr>
              <p:spPr bwMode="auto">
                <a:xfrm>
                  <a:off x="2099" y="1952"/>
                  <a:ext cx="13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Freeform 190"/>
                <p:cNvSpPr>
                  <a:spLocks/>
                </p:cNvSpPr>
                <p:nvPr/>
              </p:nvSpPr>
              <p:spPr bwMode="auto">
                <a:xfrm>
                  <a:off x="2236" y="1650"/>
                  <a:ext cx="247" cy="165"/>
                </a:xfrm>
                <a:custGeom>
                  <a:avLst/>
                  <a:gdLst>
                    <a:gd name="T0" fmla="*/ 0 w 576"/>
                    <a:gd name="T1" fmla="*/ 0 h 432"/>
                    <a:gd name="T2" fmla="*/ 79 w 576"/>
                    <a:gd name="T3" fmla="*/ 21 h 432"/>
                    <a:gd name="T4" fmla="*/ 106 w 576"/>
                    <a:gd name="T5" fmla="*/ 63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191"/>
                <p:cNvSpPr>
                  <a:spLocks/>
                </p:cNvSpPr>
                <p:nvPr/>
              </p:nvSpPr>
              <p:spPr bwMode="auto">
                <a:xfrm flipV="1">
                  <a:off x="2236" y="1787"/>
                  <a:ext cx="247" cy="165"/>
                </a:xfrm>
                <a:custGeom>
                  <a:avLst/>
                  <a:gdLst>
                    <a:gd name="T0" fmla="*/ 0 w 576"/>
                    <a:gd name="T1" fmla="*/ 0 h 432"/>
                    <a:gd name="T2" fmla="*/ 79 w 576"/>
                    <a:gd name="T3" fmla="*/ 21 h 432"/>
                    <a:gd name="T4" fmla="*/ 106 w 576"/>
                    <a:gd name="T5" fmla="*/ 63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192"/>
                <p:cNvSpPr>
                  <a:spLocks/>
                </p:cNvSpPr>
                <p:nvPr/>
              </p:nvSpPr>
              <p:spPr bwMode="auto">
                <a:xfrm>
                  <a:off x="2043" y="1642"/>
                  <a:ext cx="55" cy="302"/>
                </a:xfrm>
                <a:custGeom>
                  <a:avLst/>
                  <a:gdLst>
                    <a:gd name="T0" fmla="*/ 0 w 288"/>
                    <a:gd name="T1" fmla="*/ 0 h 864"/>
                    <a:gd name="T2" fmla="*/ 11 w 288"/>
                    <a:gd name="T3" fmla="*/ 53 h 864"/>
                    <a:gd name="T4" fmla="*/ 0 w 288"/>
                    <a:gd name="T5" fmla="*/ 10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7" name="Oval 193"/>
              <p:cNvSpPr>
                <a:spLocks noChangeArrowheads="1"/>
              </p:cNvSpPr>
              <p:nvPr/>
            </p:nvSpPr>
            <p:spPr bwMode="auto">
              <a:xfrm>
                <a:off x="2473" y="1751"/>
                <a:ext cx="75" cy="75"/>
              </a:xfrm>
              <a:prstGeom prst="ellips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</p:grpSp>
      </p:grpSp>
      <p:graphicFrame>
        <p:nvGraphicFramePr>
          <p:cNvPr id="184" name="Group 221"/>
          <p:cNvGraphicFramePr>
            <a:graphicFrameLocks noGrp="1"/>
          </p:cNvGraphicFramePr>
          <p:nvPr>
            <p:ph sz="half" idx="4294967295"/>
          </p:nvPr>
        </p:nvGraphicFramePr>
        <p:xfrm>
          <a:off x="5257800" y="4221353"/>
          <a:ext cx="2133600" cy="1676400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(A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 B)'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5" name="Text Box 223"/>
          <p:cNvSpPr txBox="1">
            <a:spLocks noChangeArrowheads="1"/>
          </p:cNvSpPr>
          <p:nvPr/>
        </p:nvSpPr>
        <p:spPr bwMode="auto">
          <a:xfrm>
            <a:off x="838200" y="5592953"/>
            <a:ext cx="3352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XNOR can be represented by </a:t>
            </a:r>
            <a:r>
              <a:rPr lang="en-US" sz="1600">
                <a:sym typeface="Wingdings 2" pitchFamily="18" charset="2"/>
              </a:rPr>
              <a:t> (Example: A  B)</a:t>
            </a:r>
          </a:p>
        </p:txBody>
      </p:sp>
      <p:sp>
        <p:nvSpPr>
          <p:cNvPr id="186" name="Text Box 222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cxnSp>
        <p:nvCxnSpPr>
          <p:cNvPr id="187" name="Straight Connector 186"/>
          <p:cNvCxnSpPr/>
          <p:nvPr/>
        </p:nvCxnSpPr>
        <p:spPr>
          <a:xfrm>
            <a:off x="472509" y="3733800"/>
            <a:ext cx="84205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693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build="p"/>
      <p:bldP spid="18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CBAA5-109D-C11E-F37E-CB337532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Chips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A5658A9-42DD-829A-1DFC-F4DDBC3A1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688607" cy="4876800"/>
          </a:xfrm>
        </p:spPr>
        <p:txBody>
          <a:bodyPr/>
          <a:lstStyle/>
          <a:p>
            <a:r>
              <a:rPr lang="en-US"/>
              <a:t>NOT: 74LS04</a:t>
            </a:r>
          </a:p>
          <a:p>
            <a:r>
              <a:rPr lang="en-US"/>
              <a:t>2-input AND: 74LS08</a:t>
            </a:r>
          </a:p>
          <a:p>
            <a:r>
              <a:rPr lang="en-US"/>
              <a:t>2-input OR: 74LS32</a:t>
            </a:r>
          </a:p>
          <a:p>
            <a:r>
              <a:rPr lang="en-US"/>
              <a:t>2-input NAND: 74LS00</a:t>
            </a:r>
          </a:p>
          <a:p>
            <a:r>
              <a:rPr lang="en-US"/>
              <a:t>2-input NOR: 74LS02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01DA-940B-5A8E-D2F8-CBB52C3DF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96253-723A-78B0-6D4A-5337E796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7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AB883-CC6A-3F54-D7FB-694847D6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B6833C-FAA7-0488-C491-CC160C019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063" y="753229"/>
            <a:ext cx="3540991" cy="26757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1CB800-9B22-78D3-B212-BBD54DCAC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852" y="3758557"/>
            <a:ext cx="4026947" cy="271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83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Analyzing Logic Circuits</a:t>
            </a:r>
          </a:p>
        </p:txBody>
      </p:sp>
    </p:spTree>
    <p:extLst>
      <p:ext uri="{BB962C8B-B14F-4D97-AF65-F5344CB8AC3E}">
        <p14:creationId xmlns:p14="http://schemas.microsoft.com/office/powerpoint/2010/main" val="2955110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>
                <a:solidFill>
                  <a:srgbClr val="0000FF"/>
                </a:solidFill>
              </a:rPr>
              <a:t>2.1 Analysing Logic Circuits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Recitation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3" name="Text Box 4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74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/>
              <a:t>Given a logic circuit, we can </a:t>
            </a:r>
            <a:r>
              <a:rPr lang="en-US" err="1"/>
              <a:t>analyse</a:t>
            </a:r>
            <a:r>
              <a:rPr lang="en-US"/>
              <a:t> it to obtain the logic expression.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/>
              <a:t>Example: Given the logic circuit below, what is the Boolean expression of F4?</a:t>
            </a:r>
          </a:p>
        </p:txBody>
      </p:sp>
      <p:sp>
        <p:nvSpPr>
          <p:cNvPr id="175" name="Text Box 6"/>
          <p:cNvSpPr txBox="1">
            <a:spLocks noChangeArrowheads="1"/>
          </p:cNvSpPr>
          <p:nvPr/>
        </p:nvSpPr>
        <p:spPr bwMode="auto">
          <a:xfrm>
            <a:off x="3352800" y="3670300"/>
            <a:ext cx="6858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>
                <a:solidFill>
                  <a:srgbClr val="0000FF"/>
                </a:solidFill>
              </a:rPr>
              <a:t>A'</a:t>
            </a:r>
            <a:r>
              <a:rPr lang="en-GB" sz="1600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600">
                <a:solidFill>
                  <a:srgbClr val="0000FF"/>
                </a:solidFill>
              </a:rPr>
              <a:t>B'</a:t>
            </a:r>
            <a:endParaRPr lang="en-GB">
              <a:latin typeface="Times New Roman" pitchFamily="18" charset="0"/>
            </a:endParaRPr>
          </a:p>
        </p:txBody>
      </p:sp>
      <p:sp>
        <p:nvSpPr>
          <p:cNvPr id="176" name="Text Box 7"/>
          <p:cNvSpPr txBox="1">
            <a:spLocks noChangeArrowheads="1"/>
          </p:cNvSpPr>
          <p:nvPr/>
        </p:nvSpPr>
        <p:spPr bwMode="auto">
          <a:xfrm>
            <a:off x="4724400" y="4038600"/>
            <a:ext cx="9906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>
                <a:solidFill>
                  <a:srgbClr val="0000FF"/>
                </a:solidFill>
              </a:rPr>
              <a:t>(A'</a:t>
            </a:r>
            <a:r>
              <a:rPr lang="en-GB" sz="1600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600">
                <a:solidFill>
                  <a:srgbClr val="0000FF"/>
                </a:solidFill>
              </a:rPr>
              <a:t>B')+C</a:t>
            </a:r>
            <a:endParaRPr lang="en-GB">
              <a:latin typeface="Times New Roman" pitchFamily="18" charset="0"/>
            </a:endParaRPr>
          </a:p>
        </p:txBody>
      </p:sp>
      <p:sp>
        <p:nvSpPr>
          <p:cNvPr id="177" name="Text Box 8"/>
          <p:cNvSpPr txBox="1">
            <a:spLocks noChangeArrowheads="1"/>
          </p:cNvSpPr>
          <p:nvPr/>
        </p:nvSpPr>
        <p:spPr bwMode="auto">
          <a:xfrm>
            <a:off x="6248400" y="4038600"/>
            <a:ext cx="12192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>
                <a:solidFill>
                  <a:srgbClr val="0000FF"/>
                </a:solidFill>
              </a:rPr>
              <a:t>((A'</a:t>
            </a:r>
            <a:r>
              <a:rPr lang="en-GB" sz="1600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600">
                <a:solidFill>
                  <a:srgbClr val="0000FF"/>
                </a:solidFill>
              </a:rPr>
              <a:t>B')+C)'</a:t>
            </a:r>
            <a:endParaRPr lang="en-GB">
              <a:latin typeface="Times New Roman" pitchFamily="18" charset="0"/>
            </a:endParaRPr>
          </a:p>
        </p:txBody>
      </p:sp>
      <p:sp>
        <p:nvSpPr>
          <p:cNvPr id="178" name="Text Box 30"/>
          <p:cNvSpPr txBox="1">
            <a:spLocks noChangeArrowheads="1"/>
          </p:cNvSpPr>
          <p:nvPr/>
        </p:nvSpPr>
        <p:spPr bwMode="auto">
          <a:xfrm>
            <a:off x="1600200" y="5105400"/>
            <a:ext cx="5638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400">
                <a:solidFill>
                  <a:srgbClr val="800000"/>
                </a:solidFill>
              </a:rPr>
              <a:t>F4 = ((A'</a:t>
            </a:r>
            <a:r>
              <a:rPr lang="en-GB" sz="240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400">
                <a:solidFill>
                  <a:srgbClr val="800000"/>
                </a:solidFill>
              </a:rPr>
              <a:t>B')+C)' = (A+B)</a:t>
            </a:r>
            <a:r>
              <a:rPr lang="en-GB" sz="240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400">
                <a:solidFill>
                  <a:srgbClr val="800000"/>
                </a:solidFill>
              </a:rPr>
              <a:t>C'</a:t>
            </a:r>
            <a:endParaRPr lang="en-GB" sz="2400">
              <a:solidFill>
                <a:srgbClr val="800000"/>
              </a:solidFill>
              <a:latin typeface="Times New Roman" pitchFamily="18" charset="0"/>
            </a:endParaRPr>
          </a:p>
        </p:txBody>
      </p:sp>
      <p:grpSp>
        <p:nvGrpSpPr>
          <p:cNvPr id="179" name="Group 43"/>
          <p:cNvGrpSpPr>
            <a:grpSpLocks/>
          </p:cNvGrpSpPr>
          <p:nvPr/>
        </p:nvGrpSpPr>
        <p:grpSpPr bwMode="auto">
          <a:xfrm>
            <a:off x="685800" y="3429000"/>
            <a:ext cx="7239000" cy="1322388"/>
            <a:chOff x="432" y="2160"/>
            <a:chExt cx="4560" cy="833"/>
          </a:xfrm>
        </p:grpSpPr>
        <p:sp>
          <p:nvSpPr>
            <p:cNvPr id="180" name="AutoShape 10"/>
            <p:cNvSpPr>
              <a:spLocks noChangeArrowheads="1"/>
            </p:cNvSpPr>
            <p:nvPr/>
          </p:nvSpPr>
          <p:spPr bwMode="auto">
            <a:xfrm>
              <a:off x="1680" y="2352"/>
              <a:ext cx="480" cy="384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81" name="Line 12"/>
            <p:cNvSpPr>
              <a:spLocks noChangeShapeType="1"/>
            </p:cNvSpPr>
            <p:nvPr/>
          </p:nvSpPr>
          <p:spPr bwMode="auto">
            <a:xfrm>
              <a:off x="2352" y="2640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17"/>
            <p:cNvSpPr>
              <a:spLocks noChangeShapeType="1"/>
            </p:cNvSpPr>
            <p:nvPr/>
          </p:nvSpPr>
          <p:spPr bwMode="auto">
            <a:xfrm>
              <a:off x="720" y="2832"/>
              <a:ext cx="182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Line 18"/>
            <p:cNvSpPr>
              <a:spLocks noChangeShapeType="1"/>
            </p:cNvSpPr>
            <p:nvPr/>
          </p:nvSpPr>
          <p:spPr bwMode="auto">
            <a:xfrm>
              <a:off x="1440" y="244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Line 19"/>
            <p:cNvSpPr>
              <a:spLocks noChangeShapeType="1"/>
            </p:cNvSpPr>
            <p:nvPr/>
          </p:nvSpPr>
          <p:spPr bwMode="auto">
            <a:xfrm>
              <a:off x="720" y="2640"/>
              <a:ext cx="96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20"/>
            <p:cNvSpPr>
              <a:spLocks noChangeShapeType="1"/>
            </p:cNvSpPr>
            <p:nvPr/>
          </p:nvSpPr>
          <p:spPr bwMode="auto">
            <a:xfrm>
              <a:off x="2160" y="2544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21"/>
            <p:cNvSpPr>
              <a:spLocks noChangeShapeType="1"/>
            </p:cNvSpPr>
            <p:nvPr/>
          </p:nvSpPr>
          <p:spPr bwMode="auto">
            <a:xfrm flipV="1">
              <a:off x="2352" y="2544"/>
              <a:ext cx="0" cy="9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22"/>
            <p:cNvSpPr>
              <a:spLocks noChangeShapeType="1"/>
            </p:cNvSpPr>
            <p:nvPr/>
          </p:nvSpPr>
          <p:spPr bwMode="auto">
            <a:xfrm>
              <a:off x="3024" y="2736"/>
              <a:ext cx="163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Text Box 23"/>
            <p:cNvSpPr txBox="1">
              <a:spLocks noChangeArrowheads="1"/>
            </p:cNvSpPr>
            <p:nvPr/>
          </p:nvSpPr>
          <p:spPr bwMode="auto">
            <a:xfrm>
              <a:off x="4656" y="2640"/>
              <a:ext cx="33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F4</a:t>
              </a:r>
              <a:endParaRPr lang="en-GB" sz="1400" b="1"/>
            </a:p>
          </p:txBody>
        </p:sp>
        <p:grpSp>
          <p:nvGrpSpPr>
            <p:cNvPr id="189" name="Group 24"/>
            <p:cNvGrpSpPr>
              <a:grpSpLocks/>
            </p:cNvGrpSpPr>
            <p:nvPr/>
          </p:nvGrpSpPr>
          <p:grpSpPr bwMode="auto">
            <a:xfrm>
              <a:off x="2496" y="2544"/>
              <a:ext cx="507" cy="384"/>
              <a:chOff x="6768" y="11808"/>
              <a:chExt cx="1008" cy="792"/>
            </a:xfrm>
          </p:grpSpPr>
          <p:sp>
            <p:nvSpPr>
              <p:cNvPr id="202" name="Freeform 25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Line 26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Line 27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Freeform 28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Freeform 29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0" name="Text Box 31"/>
            <p:cNvSpPr txBox="1">
              <a:spLocks noChangeArrowheads="1"/>
            </p:cNvSpPr>
            <p:nvPr/>
          </p:nvSpPr>
          <p:spPr bwMode="auto">
            <a:xfrm>
              <a:off x="432" y="2208"/>
              <a:ext cx="240" cy="7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  <a:spcAft>
                  <a:spcPct val="60000"/>
                </a:spcAft>
              </a:pPr>
              <a:r>
                <a:rPr lang="en-GB"/>
                <a:t>A</a:t>
              </a:r>
            </a:p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B</a:t>
              </a:r>
            </a:p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C</a:t>
              </a:r>
              <a:endParaRPr lang="en-GB" sz="1400" b="1"/>
            </a:p>
          </p:txBody>
        </p:sp>
        <p:grpSp>
          <p:nvGrpSpPr>
            <p:cNvPr id="191" name="Group 38"/>
            <p:cNvGrpSpPr>
              <a:grpSpLocks/>
            </p:cNvGrpSpPr>
            <p:nvPr/>
          </p:nvGrpSpPr>
          <p:grpSpPr bwMode="auto">
            <a:xfrm>
              <a:off x="960" y="2496"/>
              <a:ext cx="322" cy="288"/>
              <a:chOff x="2304" y="3264"/>
              <a:chExt cx="322" cy="288"/>
            </a:xfrm>
          </p:grpSpPr>
          <p:sp>
            <p:nvSpPr>
              <p:cNvPr id="200" name="AutoShape 39"/>
              <p:cNvSpPr>
                <a:spLocks noChangeArrowheads="1"/>
              </p:cNvSpPr>
              <p:nvPr/>
            </p:nvSpPr>
            <p:spPr bwMode="auto">
              <a:xfrm rot="-5400000">
                <a:off x="2271" y="329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1" name="Oval 40"/>
              <p:cNvSpPr>
                <a:spLocks noChangeArrowheads="1"/>
              </p:cNvSpPr>
              <p:nvPr/>
            </p:nvSpPr>
            <p:spPr bwMode="auto">
              <a:xfrm>
                <a:off x="2546" y="3382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92" name="Group 13"/>
            <p:cNvGrpSpPr>
              <a:grpSpLocks/>
            </p:cNvGrpSpPr>
            <p:nvPr/>
          </p:nvGrpSpPr>
          <p:grpSpPr bwMode="auto">
            <a:xfrm>
              <a:off x="3600" y="2592"/>
              <a:ext cx="322" cy="288"/>
              <a:chOff x="2304" y="3264"/>
              <a:chExt cx="322" cy="288"/>
            </a:xfrm>
          </p:grpSpPr>
          <p:sp>
            <p:nvSpPr>
              <p:cNvPr id="198" name="AutoShape 14"/>
              <p:cNvSpPr>
                <a:spLocks noChangeArrowheads="1"/>
              </p:cNvSpPr>
              <p:nvPr/>
            </p:nvSpPr>
            <p:spPr bwMode="auto">
              <a:xfrm rot="-5400000">
                <a:off x="2271" y="329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9" name="Oval 15"/>
              <p:cNvSpPr>
                <a:spLocks noChangeArrowheads="1"/>
              </p:cNvSpPr>
              <p:nvPr/>
            </p:nvSpPr>
            <p:spPr bwMode="auto">
              <a:xfrm>
                <a:off x="2546" y="3382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93" name="Line 41"/>
            <p:cNvSpPr>
              <a:spLocks noChangeShapeType="1"/>
            </p:cNvSpPr>
            <p:nvPr/>
          </p:nvSpPr>
          <p:spPr bwMode="auto">
            <a:xfrm>
              <a:off x="720" y="2304"/>
              <a:ext cx="72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4" name="Group 35"/>
            <p:cNvGrpSpPr>
              <a:grpSpLocks/>
            </p:cNvGrpSpPr>
            <p:nvPr/>
          </p:nvGrpSpPr>
          <p:grpSpPr bwMode="auto">
            <a:xfrm>
              <a:off x="960" y="2160"/>
              <a:ext cx="322" cy="288"/>
              <a:chOff x="2304" y="3264"/>
              <a:chExt cx="322" cy="288"/>
            </a:xfrm>
          </p:grpSpPr>
          <p:sp>
            <p:nvSpPr>
              <p:cNvPr id="196" name="AutoShape 36"/>
              <p:cNvSpPr>
                <a:spLocks noChangeArrowheads="1"/>
              </p:cNvSpPr>
              <p:nvPr/>
            </p:nvSpPr>
            <p:spPr bwMode="auto">
              <a:xfrm rot="-5400000">
                <a:off x="2271" y="329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7" name="Oval 37"/>
              <p:cNvSpPr>
                <a:spLocks noChangeArrowheads="1"/>
              </p:cNvSpPr>
              <p:nvPr/>
            </p:nvSpPr>
            <p:spPr bwMode="auto">
              <a:xfrm>
                <a:off x="2546" y="3382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95" name="Line 42"/>
            <p:cNvSpPr>
              <a:spLocks noChangeShapeType="1"/>
            </p:cNvSpPr>
            <p:nvPr/>
          </p:nvSpPr>
          <p:spPr bwMode="auto">
            <a:xfrm>
              <a:off x="1440" y="230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7" name="Rectangle 3">
            <a:extLst>
              <a:ext uri="{FF2B5EF4-FFF2-40B4-BE49-F238E27FC236}">
                <a16:creationId xmlns:a16="http://schemas.microsoft.com/office/drawing/2014/main" id="{20C5838C-5522-4049-B96E-D167DCFEED0B}"/>
              </a:ext>
            </a:extLst>
          </p:cNvPr>
          <p:cNvSpPr txBox="1">
            <a:spLocks noChangeArrowheads="1"/>
          </p:cNvSpPr>
          <p:nvPr/>
        </p:nvSpPr>
        <p:spPr>
          <a:xfrm>
            <a:off x="2826449" y="5761882"/>
            <a:ext cx="6129528" cy="8206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6600"/>
                </a:solidFill>
              </a:rPr>
              <a:t>DLD page79 Quick Review Questions</a:t>
            </a:r>
            <a:br>
              <a:rPr lang="en-US">
                <a:solidFill>
                  <a:srgbClr val="006600"/>
                </a:solidFill>
              </a:rPr>
            </a:br>
            <a:r>
              <a:rPr lang="en-US" err="1">
                <a:solidFill>
                  <a:srgbClr val="006600"/>
                </a:solidFill>
              </a:rPr>
              <a:t>Questions</a:t>
            </a:r>
            <a:r>
              <a:rPr lang="en-US">
                <a:solidFill>
                  <a:srgbClr val="006600"/>
                </a:solidFill>
              </a:rPr>
              <a:t> 4-1 to 4-4.</a:t>
            </a:r>
          </a:p>
        </p:txBody>
      </p:sp>
    </p:spTree>
    <p:extLst>
      <p:ext uri="{BB962C8B-B14F-4D97-AF65-F5344CB8AC3E}">
        <p14:creationId xmlns:p14="http://schemas.microsoft.com/office/powerpoint/2010/main" val="25064541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utoUpdateAnimBg="0"/>
      <p:bldP spid="176" grpId="0" autoUpdateAnimBg="0"/>
      <p:bldP spid="177" grpId="0" autoUpdateAnimBg="0"/>
      <p:bldP spid="178" grpId="0"/>
      <p:bldP spid="20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Universal Gates</a:t>
            </a:r>
          </a:p>
        </p:txBody>
      </p:sp>
    </p:spTree>
    <p:extLst>
      <p:ext uri="{BB962C8B-B14F-4D97-AF65-F5344CB8AC3E}">
        <p14:creationId xmlns:p14="http://schemas.microsoft.com/office/powerpoint/2010/main" val="7244339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>
                <a:solidFill>
                  <a:srgbClr val="0000FF"/>
                </a:solidFill>
              </a:rPr>
              <a:t>3.3 SOP and NAND Circuits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Recitation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950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/>
              <a:t>Example:</a:t>
            </a:r>
            <a:r>
              <a:rPr lang="en-US">
                <a:solidFill>
                  <a:srgbClr val="800000"/>
                </a:solidFill>
              </a:rPr>
              <a:t> F = A</a:t>
            </a:r>
            <a:r>
              <a:rPr lang="en-US">
                <a:solidFill>
                  <a:srgbClr val="800000"/>
                </a:solidFill>
                <a:sym typeface="Symbol" pitchFamily="18" charset="2"/>
              </a:rPr>
              <a:t>B + C'D + E</a:t>
            </a:r>
          </a:p>
          <a:p>
            <a:pPr marL="620713" lvl="1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>
                <a:sym typeface="Symbol" pitchFamily="18" charset="2"/>
              </a:rPr>
              <a:t>Using 2-level NAND circuit</a:t>
            </a:r>
          </a:p>
        </p:txBody>
      </p:sp>
      <p:grpSp>
        <p:nvGrpSpPr>
          <p:cNvPr id="38" name="Group 4"/>
          <p:cNvGrpSpPr>
            <a:grpSpLocks/>
          </p:cNvGrpSpPr>
          <p:nvPr/>
        </p:nvGrpSpPr>
        <p:grpSpPr bwMode="auto">
          <a:xfrm>
            <a:off x="762000" y="2549471"/>
            <a:ext cx="3482975" cy="1784350"/>
            <a:chOff x="1440" y="2112"/>
            <a:chExt cx="2194" cy="1124"/>
          </a:xfrm>
        </p:grpSpPr>
        <p:sp>
          <p:nvSpPr>
            <p:cNvPr id="39" name="Text Box 5"/>
            <p:cNvSpPr txBox="1">
              <a:spLocks noChangeArrowheads="1"/>
            </p:cNvSpPr>
            <p:nvPr/>
          </p:nvSpPr>
          <p:spPr bwMode="auto">
            <a:xfrm>
              <a:off x="3360" y="2640"/>
              <a:ext cx="27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F</a:t>
              </a:r>
            </a:p>
          </p:txBody>
        </p:sp>
        <p:sp>
          <p:nvSpPr>
            <p:cNvPr id="40" name="Line 6"/>
            <p:cNvSpPr>
              <a:spLocks noChangeShapeType="1"/>
            </p:cNvSpPr>
            <p:nvPr/>
          </p:nvSpPr>
          <p:spPr bwMode="auto">
            <a:xfrm>
              <a:off x="3161" y="2744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1440" y="2112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</p:txBody>
        </p:sp>
        <p:sp>
          <p:nvSpPr>
            <p:cNvPr id="42" name="AutoShape 8"/>
            <p:cNvSpPr>
              <a:spLocks noChangeArrowheads="1"/>
            </p:cNvSpPr>
            <p:nvPr/>
          </p:nvSpPr>
          <p:spPr bwMode="auto">
            <a:xfrm>
              <a:off x="2064" y="2160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3" name="Line 9"/>
            <p:cNvSpPr>
              <a:spLocks noChangeShapeType="1"/>
            </p:cNvSpPr>
            <p:nvPr/>
          </p:nvSpPr>
          <p:spPr bwMode="auto">
            <a:xfrm flipV="1">
              <a:off x="1680" y="2256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0"/>
            <p:cNvSpPr>
              <a:spLocks noChangeShapeType="1"/>
            </p:cNvSpPr>
            <p:nvPr/>
          </p:nvSpPr>
          <p:spPr bwMode="auto">
            <a:xfrm>
              <a:off x="2592" y="2640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V="1">
              <a:off x="2448" y="2736"/>
              <a:ext cx="37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1440" y="230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78" name="AutoShape 13"/>
            <p:cNvSpPr>
              <a:spLocks noChangeArrowheads="1"/>
            </p:cNvSpPr>
            <p:nvPr/>
          </p:nvSpPr>
          <p:spPr bwMode="auto">
            <a:xfrm>
              <a:off x="2064" y="2592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79" name="Line 14"/>
            <p:cNvSpPr>
              <a:spLocks noChangeShapeType="1"/>
            </p:cNvSpPr>
            <p:nvPr/>
          </p:nvSpPr>
          <p:spPr bwMode="auto">
            <a:xfrm flipV="1">
              <a:off x="2448" y="2325"/>
              <a:ext cx="144" cy="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5"/>
            <p:cNvSpPr>
              <a:spLocks noChangeShapeType="1"/>
            </p:cNvSpPr>
            <p:nvPr/>
          </p:nvSpPr>
          <p:spPr bwMode="auto">
            <a:xfrm>
              <a:off x="2592" y="2832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6"/>
            <p:cNvSpPr>
              <a:spLocks noChangeShapeType="1"/>
            </p:cNvSpPr>
            <p:nvPr/>
          </p:nvSpPr>
          <p:spPr bwMode="auto">
            <a:xfrm>
              <a:off x="2592" y="2325"/>
              <a:ext cx="0" cy="31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" name="Group 17"/>
            <p:cNvGrpSpPr>
              <a:grpSpLocks/>
            </p:cNvGrpSpPr>
            <p:nvPr/>
          </p:nvGrpSpPr>
          <p:grpSpPr bwMode="auto">
            <a:xfrm>
              <a:off x="2764" y="2592"/>
              <a:ext cx="384" cy="288"/>
              <a:chOff x="6768" y="11808"/>
              <a:chExt cx="1008" cy="792"/>
            </a:xfrm>
          </p:grpSpPr>
          <p:sp>
            <p:nvSpPr>
              <p:cNvPr id="94" name="Freeform 18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19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20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21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22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3" name="Line 23"/>
            <p:cNvSpPr>
              <a:spLocks noChangeShapeType="1"/>
            </p:cNvSpPr>
            <p:nvPr/>
          </p:nvSpPr>
          <p:spPr bwMode="auto">
            <a:xfrm flipV="1">
              <a:off x="1680" y="2400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24"/>
            <p:cNvSpPr>
              <a:spLocks noChangeShapeType="1"/>
            </p:cNvSpPr>
            <p:nvPr/>
          </p:nvSpPr>
          <p:spPr bwMode="auto">
            <a:xfrm flipV="1">
              <a:off x="1680" y="2688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25"/>
            <p:cNvSpPr>
              <a:spLocks noChangeShapeType="1"/>
            </p:cNvSpPr>
            <p:nvPr/>
          </p:nvSpPr>
          <p:spPr bwMode="auto">
            <a:xfrm flipV="1">
              <a:off x="1680" y="2832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Text Box 26"/>
            <p:cNvSpPr txBox="1">
              <a:spLocks noChangeArrowheads="1"/>
            </p:cNvSpPr>
            <p:nvPr/>
          </p:nvSpPr>
          <p:spPr bwMode="auto">
            <a:xfrm>
              <a:off x="1440" y="2736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D</a:t>
              </a:r>
            </a:p>
          </p:txBody>
        </p:sp>
        <p:sp>
          <p:nvSpPr>
            <p:cNvPr id="87" name="Text Box 27"/>
            <p:cNvSpPr txBox="1">
              <a:spLocks noChangeArrowheads="1"/>
            </p:cNvSpPr>
            <p:nvPr/>
          </p:nvSpPr>
          <p:spPr bwMode="auto">
            <a:xfrm>
              <a:off x="1440" y="254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C</a:t>
              </a:r>
            </a:p>
          </p:txBody>
        </p:sp>
        <p:sp>
          <p:nvSpPr>
            <p:cNvPr id="88" name="Text Box 28"/>
            <p:cNvSpPr txBox="1">
              <a:spLocks noChangeArrowheads="1"/>
            </p:cNvSpPr>
            <p:nvPr/>
          </p:nvSpPr>
          <p:spPr bwMode="auto">
            <a:xfrm>
              <a:off x="1440" y="302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E</a:t>
              </a:r>
            </a:p>
          </p:txBody>
        </p:sp>
        <p:sp>
          <p:nvSpPr>
            <p:cNvPr id="89" name="Line 29"/>
            <p:cNvSpPr>
              <a:spLocks noChangeShapeType="1"/>
            </p:cNvSpPr>
            <p:nvPr/>
          </p:nvSpPr>
          <p:spPr bwMode="auto">
            <a:xfrm>
              <a:off x="2592" y="2832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30"/>
            <p:cNvSpPr>
              <a:spLocks noChangeShapeType="1"/>
            </p:cNvSpPr>
            <p:nvPr/>
          </p:nvSpPr>
          <p:spPr bwMode="auto">
            <a:xfrm>
              <a:off x="1680" y="3120"/>
              <a:ext cx="9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1" name="Group 31"/>
            <p:cNvGrpSpPr>
              <a:grpSpLocks/>
            </p:cNvGrpSpPr>
            <p:nvPr/>
          </p:nvGrpSpPr>
          <p:grpSpPr bwMode="auto">
            <a:xfrm>
              <a:off x="1776" y="2592"/>
              <a:ext cx="192" cy="180"/>
              <a:chOff x="2160" y="1584"/>
              <a:chExt cx="308" cy="288"/>
            </a:xfrm>
          </p:grpSpPr>
          <p:sp>
            <p:nvSpPr>
              <p:cNvPr id="92" name="AutoShape 32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3" name="Oval 33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99" name="Group 119"/>
          <p:cNvGrpSpPr>
            <a:grpSpLocks/>
          </p:cNvGrpSpPr>
          <p:nvPr/>
        </p:nvGrpSpPr>
        <p:grpSpPr bwMode="auto">
          <a:xfrm>
            <a:off x="4495800" y="2549471"/>
            <a:ext cx="4168775" cy="1784350"/>
            <a:chOff x="2832" y="1440"/>
            <a:chExt cx="2626" cy="1124"/>
          </a:xfrm>
        </p:grpSpPr>
        <p:sp>
          <p:nvSpPr>
            <p:cNvPr id="100" name="AutoShape 108"/>
            <p:cNvSpPr>
              <a:spLocks noChangeArrowheads="1"/>
            </p:cNvSpPr>
            <p:nvPr/>
          </p:nvSpPr>
          <p:spPr bwMode="auto">
            <a:xfrm>
              <a:off x="2832" y="1920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01" name="Group 118"/>
            <p:cNvGrpSpPr>
              <a:grpSpLocks/>
            </p:cNvGrpSpPr>
            <p:nvPr/>
          </p:nvGrpSpPr>
          <p:grpSpPr bwMode="auto">
            <a:xfrm>
              <a:off x="3264" y="1440"/>
              <a:ext cx="2194" cy="1124"/>
              <a:chOff x="3264" y="1440"/>
              <a:chExt cx="2194" cy="1124"/>
            </a:xfrm>
          </p:grpSpPr>
          <p:sp>
            <p:nvSpPr>
              <p:cNvPr id="102" name="Text Box 35"/>
              <p:cNvSpPr txBox="1">
                <a:spLocks noChangeArrowheads="1"/>
              </p:cNvSpPr>
              <p:nvPr/>
            </p:nvSpPr>
            <p:spPr bwMode="auto">
              <a:xfrm>
                <a:off x="5184" y="1968"/>
                <a:ext cx="274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F</a:t>
                </a:r>
              </a:p>
            </p:txBody>
          </p:sp>
          <p:sp>
            <p:nvSpPr>
              <p:cNvPr id="103" name="Line 36"/>
              <p:cNvSpPr>
                <a:spLocks noChangeShapeType="1"/>
              </p:cNvSpPr>
              <p:nvPr/>
            </p:nvSpPr>
            <p:spPr bwMode="auto">
              <a:xfrm>
                <a:off x="4985" y="2072"/>
                <a:ext cx="21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Text Box 37"/>
              <p:cNvSpPr txBox="1">
                <a:spLocks noChangeArrowheads="1"/>
              </p:cNvSpPr>
              <p:nvPr/>
            </p:nvSpPr>
            <p:spPr bwMode="auto">
              <a:xfrm>
                <a:off x="3264" y="1440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A</a:t>
                </a:r>
              </a:p>
            </p:txBody>
          </p:sp>
          <p:sp>
            <p:nvSpPr>
              <p:cNvPr id="105" name="AutoShape 38"/>
              <p:cNvSpPr>
                <a:spLocks noChangeArrowheads="1"/>
              </p:cNvSpPr>
              <p:nvPr/>
            </p:nvSpPr>
            <p:spPr bwMode="auto">
              <a:xfrm>
                <a:off x="3888" y="1488"/>
                <a:ext cx="385" cy="336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6" name="Line 39"/>
              <p:cNvSpPr>
                <a:spLocks noChangeShapeType="1"/>
              </p:cNvSpPr>
              <p:nvPr/>
            </p:nvSpPr>
            <p:spPr bwMode="auto">
              <a:xfrm flipV="1">
                <a:off x="3504" y="1584"/>
                <a:ext cx="38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40"/>
              <p:cNvSpPr>
                <a:spLocks noChangeShapeType="1"/>
              </p:cNvSpPr>
              <p:nvPr/>
            </p:nvSpPr>
            <p:spPr bwMode="auto">
              <a:xfrm>
                <a:off x="4416" y="1968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Line 41"/>
              <p:cNvSpPr>
                <a:spLocks noChangeShapeType="1"/>
              </p:cNvSpPr>
              <p:nvPr/>
            </p:nvSpPr>
            <p:spPr bwMode="auto">
              <a:xfrm flipV="1">
                <a:off x="4272" y="2064"/>
                <a:ext cx="37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Text Box 42"/>
              <p:cNvSpPr txBox="1">
                <a:spLocks noChangeArrowheads="1"/>
              </p:cNvSpPr>
              <p:nvPr/>
            </p:nvSpPr>
            <p:spPr bwMode="auto">
              <a:xfrm>
                <a:off x="3264" y="1632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B</a:t>
                </a:r>
              </a:p>
            </p:txBody>
          </p:sp>
          <p:sp>
            <p:nvSpPr>
              <p:cNvPr id="110" name="AutoShape 43"/>
              <p:cNvSpPr>
                <a:spLocks noChangeArrowheads="1"/>
              </p:cNvSpPr>
              <p:nvPr/>
            </p:nvSpPr>
            <p:spPr bwMode="auto">
              <a:xfrm>
                <a:off x="3888" y="1920"/>
                <a:ext cx="385" cy="336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1" name="Line 44"/>
              <p:cNvSpPr>
                <a:spLocks noChangeShapeType="1"/>
              </p:cNvSpPr>
              <p:nvPr/>
            </p:nvSpPr>
            <p:spPr bwMode="auto">
              <a:xfrm flipV="1">
                <a:off x="4272" y="1653"/>
                <a:ext cx="144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Line 45"/>
              <p:cNvSpPr>
                <a:spLocks noChangeShapeType="1"/>
              </p:cNvSpPr>
              <p:nvPr/>
            </p:nvSpPr>
            <p:spPr bwMode="auto">
              <a:xfrm>
                <a:off x="4416" y="2160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Line 46"/>
              <p:cNvSpPr>
                <a:spLocks noChangeShapeType="1"/>
              </p:cNvSpPr>
              <p:nvPr/>
            </p:nvSpPr>
            <p:spPr bwMode="auto">
              <a:xfrm>
                <a:off x="4416" y="1653"/>
                <a:ext cx="0" cy="315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4" name="Group 47"/>
              <p:cNvGrpSpPr>
                <a:grpSpLocks/>
              </p:cNvGrpSpPr>
              <p:nvPr/>
            </p:nvGrpSpPr>
            <p:grpSpPr bwMode="auto">
              <a:xfrm>
                <a:off x="4588" y="1920"/>
                <a:ext cx="384" cy="288"/>
                <a:chOff x="6768" y="11808"/>
                <a:chExt cx="1008" cy="792"/>
              </a:xfrm>
            </p:grpSpPr>
            <p:sp>
              <p:nvSpPr>
                <p:cNvPr id="134" name="Freeform 48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Line 49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Line 50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Freeform 51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" name="Freeform 52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5" name="Line 53"/>
              <p:cNvSpPr>
                <a:spLocks noChangeShapeType="1"/>
              </p:cNvSpPr>
              <p:nvPr/>
            </p:nvSpPr>
            <p:spPr bwMode="auto">
              <a:xfrm flipV="1">
                <a:off x="3504" y="1728"/>
                <a:ext cx="38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auto">
              <a:xfrm flipV="1">
                <a:off x="3504" y="2016"/>
                <a:ext cx="38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auto">
              <a:xfrm flipV="1">
                <a:off x="3504" y="2160"/>
                <a:ext cx="38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Text Box 56"/>
              <p:cNvSpPr txBox="1">
                <a:spLocks noChangeArrowheads="1"/>
              </p:cNvSpPr>
              <p:nvPr/>
            </p:nvSpPr>
            <p:spPr bwMode="auto">
              <a:xfrm>
                <a:off x="3264" y="2064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D</a:t>
                </a:r>
              </a:p>
            </p:txBody>
          </p:sp>
          <p:sp>
            <p:nvSpPr>
              <p:cNvPr id="119" name="Text Box 57"/>
              <p:cNvSpPr txBox="1">
                <a:spLocks noChangeArrowheads="1"/>
              </p:cNvSpPr>
              <p:nvPr/>
            </p:nvSpPr>
            <p:spPr bwMode="auto">
              <a:xfrm>
                <a:off x="3264" y="1872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C</a:t>
                </a:r>
              </a:p>
            </p:txBody>
          </p:sp>
          <p:sp>
            <p:nvSpPr>
              <p:cNvPr id="120" name="Text Box 58"/>
              <p:cNvSpPr txBox="1">
                <a:spLocks noChangeArrowheads="1"/>
              </p:cNvSpPr>
              <p:nvPr/>
            </p:nvSpPr>
            <p:spPr bwMode="auto">
              <a:xfrm>
                <a:off x="3264" y="2352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E</a:t>
                </a:r>
              </a:p>
            </p:txBody>
          </p:sp>
          <p:sp>
            <p:nvSpPr>
              <p:cNvPr id="121" name="Line 59"/>
              <p:cNvSpPr>
                <a:spLocks noChangeShapeType="1"/>
              </p:cNvSpPr>
              <p:nvPr/>
            </p:nvSpPr>
            <p:spPr bwMode="auto">
              <a:xfrm>
                <a:off x="4416" y="2160"/>
                <a:ext cx="0" cy="28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Line 60"/>
              <p:cNvSpPr>
                <a:spLocks noChangeShapeType="1"/>
              </p:cNvSpPr>
              <p:nvPr/>
            </p:nvSpPr>
            <p:spPr bwMode="auto">
              <a:xfrm>
                <a:off x="3504" y="2448"/>
                <a:ext cx="91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3" name="Group 61"/>
              <p:cNvGrpSpPr>
                <a:grpSpLocks/>
              </p:cNvGrpSpPr>
              <p:nvPr/>
            </p:nvGrpSpPr>
            <p:grpSpPr bwMode="auto">
              <a:xfrm>
                <a:off x="3600" y="1920"/>
                <a:ext cx="192" cy="180"/>
                <a:chOff x="2160" y="1584"/>
                <a:chExt cx="308" cy="288"/>
              </a:xfrm>
            </p:grpSpPr>
            <p:sp>
              <p:nvSpPr>
                <p:cNvPr id="132" name="AutoShape 62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33" name="Oval 63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24" name="Oval 64"/>
              <p:cNvSpPr>
                <a:spLocks noChangeArrowheads="1"/>
              </p:cNvSpPr>
              <p:nvPr/>
            </p:nvSpPr>
            <p:spPr bwMode="auto">
              <a:xfrm>
                <a:off x="4272" y="163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5" name="Oval 65"/>
              <p:cNvSpPr>
                <a:spLocks noChangeArrowheads="1"/>
              </p:cNvSpPr>
              <p:nvPr/>
            </p:nvSpPr>
            <p:spPr bwMode="auto">
              <a:xfrm>
                <a:off x="4282" y="203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6" name="Oval 66"/>
              <p:cNvSpPr>
                <a:spLocks noChangeArrowheads="1"/>
              </p:cNvSpPr>
              <p:nvPr/>
            </p:nvSpPr>
            <p:spPr bwMode="auto">
              <a:xfrm>
                <a:off x="4560" y="19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7" name="Oval 67"/>
              <p:cNvSpPr>
                <a:spLocks noChangeArrowheads="1"/>
              </p:cNvSpPr>
              <p:nvPr/>
            </p:nvSpPr>
            <p:spPr bwMode="auto">
              <a:xfrm>
                <a:off x="4588" y="203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8" name="Oval 68"/>
              <p:cNvSpPr>
                <a:spLocks noChangeArrowheads="1"/>
              </p:cNvSpPr>
              <p:nvPr/>
            </p:nvSpPr>
            <p:spPr bwMode="auto">
              <a:xfrm>
                <a:off x="4570" y="213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grpSp>
            <p:nvGrpSpPr>
              <p:cNvPr id="129" name="Group 112"/>
              <p:cNvGrpSpPr>
                <a:grpSpLocks/>
              </p:cNvGrpSpPr>
              <p:nvPr/>
            </p:nvGrpSpPr>
            <p:grpSpPr bwMode="auto">
              <a:xfrm>
                <a:off x="3600" y="2352"/>
                <a:ext cx="192" cy="180"/>
                <a:chOff x="2160" y="1584"/>
                <a:chExt cx="308" cy="288"/>
              </a:xfrm>
            </p:grpSpPr>
            <p:sp>
              <p:nvSpPr>
                <p:cNvPr id="130" name="AutoShape 113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31" name="Oval 114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  <p:grpSp>
        <p:nvGrpSpPr>
          <p:cNvPr id="139" name="Group 121"/>
          <p:cNvGrpSpPr>
            <a:grpSpLocks/>
          </p:cNvGrpSpPr>
          <p:nvPr/>
        </p:nvGrpSpPr>
        <p:grpSpPr bwMode="auto">
          <a:xfrm>
            <a:off x="2667000" y="4454471"/>
            <a:ext cx="4244975" cy="1784350"/>
            <a:chOff x="1680" y="2640"/>
            <a:chExt cx="2674" cy="1124"/>
          </a:xfrm>
        </p:grpSpPr>
        <p:sp>
          <p:nvSpPr>
            <p:cNvPr id="140" name="AutoShape 109"/>
            <p:cNvSpPr>
              <a:spLocks noChangeArrowheads="1"/>
            </p:cNvSpPr>
            <p:nvPr/>
          </p:nvSpPr>
          <p:spPr bwMode="auto">
            <a:xfrm>
              <a:off x="1680" y="3120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41" name="Group 120"/>
            <p:cNvGrpSpPr>
              <a:grpSpLocks/>
            </p:cNvGrpSpPr>
            <p:nvPr/>
          </p:nvGrpSpPr>
          <p:grpSpPr bwMode="auto">
            <a:xfrm>
              <a:off x="2112" y="2640"/>
              <a:ext cx="2242" cy="1124"/>
              <a:chOff x="2112" y="2640"/>
              <a:chExt cx="2242" cy="1124"/>
            </a:xfrm>
          </p:grpSpPr>
          <p:grpSp>
            <p:nvGrpSpPr>
              <p:cNvPr id="142" name="Group 107"/>
              <p:cNvGrpSpPr>
                <a:grpSpLocks/>
              </p:cNvGrpSpPr>
              <p:nvPr/>
            </p:nvGrpSpPr>
            <p:grpSpPr bwMode="auto">
              <a:xfrm>
                <a:off x="2112" y="2640"/>
                <a:ext cx="2242" cy="1124"/>
                <a:chOff x="1968" y="2640"/>
                <a:chExt cx="2242" cy="1124"/>
              </a:xfrm>
            </p:grpSpPr>
            <p:sp>
              <p:nvSpPr>
                <p:cNvPr id="146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3936" y="3158"/>
                  <a:ext cx="274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600"/>
                    <a:t>F</a:t>
                  </a:r>
                </a:p>
              </p:txBody>
            </p:sp>
            <p:sp>
              <p:nvSpPr>
                <p:cNvPr id="147" name="Line 71"/>
                <p:cNvSpPr>
                  <a:spLocks noChangeShapeType="1"/>
                </p:cNvSpPr>
                <p:nvPr/>
              </p:nvSpPr>
              <p:spPr bwMode="auto">
                <a:xfrm>
                  <a:off x="3737" y="3262"/>
                  <a:ext cx="21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8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1968" y="2640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A</a:t>
                  </a:r>
                </a:p>
              </p:txBody>
            </p:sp>
            <p:sp>
              <p:nvSpPr>
                <p:cNvPr id="149" name="AutoShape 73"/>
                <p:cNvSpPr>
                  <a:spLocks noChangeArrowheads="1"/>
                </p:cNvSpPr>
                <p:nvPr/>
              </p:nvSpPr>
              <p:spPr bwMode="auto">
                <a:xfrm>
                  <a:off x="2592" y="2688"/>
                  <a:ext cx="385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50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2208" y="2784"/>
                  <a:ext cx="38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1" name="Line 75"/>
                <p:cNvSpPr>
                  <a:spLocks noChangeShapeType="1"/>
                </p:cNvSpPr>
                <p:nvPr/>
              </p:nvSpPr>
              <p:spPr bwMode="auto">
                <a:xfrm>
                  <a:off x="3120" y="3168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2976" y="3264"/>
                  <a:ext cx="33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968" y="2832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B</a:t>
                  </a:r>
                </a:p>
              </p:txBody>
            </p:sp>
            <p:sp>
              <p:nvSpPr>
                <p:cNvPr id="154" name="AutoShape 78"/>
                <p:cNvSpPr>
                  <a:spLocks noChangeArrowheads="1"/>
                </p:cNvSpPr>
                <p:nvPr/>
              </p:nvSpPr>
              <p:spPr bwMode="auto">
                <a:xfrm>
                  <a:off x="2592" y="3120"/>
                  <a:ext cx="385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55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2976" y="2853"/>
                  <a:ext cx="144" cy="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" name="Line 80"/>
                <p:cNvSpPr>
                  <a:spLocks noChangeShapeType="1"/>
                </p:cNvSpPr>
                <p:nvPr/>
              </p:nvSpPr>
              <p:spPr bwMode="auto">
                <a:xfrm>
                  <a:off x="3120" y="3360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Line 81"/>
                <p:cNvSpPr>
                  <a:spLocks noChangeShapeType="1"/>
                </p:cNvSpPr>
                <p:nvPr/>
              </p:nvSpPr>
              <p:spPr bwMode="auto">
                <a:xfrm>
                  <a:off x="3120" y="2853"/>
                  <a:ext cx="0" cy="31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208" y="2928"/>
                  <a:ext cx="38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2208" y="3216"/>
                  <a:ext cx="38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2208" y="3360"/>
                  <a:ext cx="38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1968" y="3264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D</a:t>
                  </a:r>
                </a:p>
              </p:txBody>
            </p:sp>
            <p:sp>
              <p:nvSpPr>
                <p:cNvPr id="162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1968" y="3072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C</a:t>
                  </a:r>
                </a:p>
              </p:txBody>
            </p:sp>
            <p:sp>
              <p:nvSpPr>
                <p:cNvPr id="163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1968" y="3552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E</a:t>
                  </a:r>
                </a:p>
              </p:txBody>
            </p:sp>
            <p:sp>
              <p:nvSpPr>
                <p:cNvPr id="164" name="Line 94"/>
                <p:cNvSpPr>
                  <a:spLocks noChangeShapeType="1"/>
                </p:cNvSpPr>
                <p:nvPr/>
              </p:nvSpPr>
              <p:spPr bwMode="auto">
                <a:xfrm>
                  <a:off x="3120" y="3360"/>
                  <a:ext cx="0" cy="288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" name="Line 95"/>
                <p:cNvSpPr>
                  <a:spLocks noChangeShapeType="1"/>
                </p:cNvSpPr>
                <p:nvPr/>
              </p:nvSpPr>
              <p:spPr bwMode="auto">
                <a:xfrm>
                  <a:off x="2208" y="3648"/>
                  <a:ext cx="91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66" name="Group 96"/>
                <p:cNvGrpSpPr>
                  <a:grpSpLocks/>
                </p:cNvGrpSpPr>
                <p:nvPr/>
              </p:nvGrpSpPr>
              <p:grpSpPr bwMode="auto">
                <a:xfrm>
                  <a:off x="2304" y="3120"/>
                  <a:ext cx="192" cy="180"/>
                  <a:chOff x="2160" y="1584"/>
                  <a:chExt cx="308" cy="288"/>
                </a:xfrm>
              </p:grpSpPr>
              <p:sp>
                <p:nvSpPr>
                  <p:cNvPr id="171" name="AutoShape 97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127" y="1617"/>
                    <a:ext cx="288" cy="221"/>
                  </a:xfrm>
                  <a:prstGeom prst="flowChartMerg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72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2388" y="1688"/>
                    <a:ext cx="80" cy="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167" name="Oval 99"/>
                <p:cNvSpPr>
                  <a:spLocks noChangeArrowheads="1"/>
                </p:cNvSpPr>
                <p:nvPr/>
              </p:nvSpPr>
              <p:spPr bwMode="auto">
                <a:xfrm>
                  <a:off x="2976" y="2832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168" name="Oval 100"/>
                <p:cNvSpPr>
                  <a:spLocks noChangeArrowheads="1"/>
                </p:cNvSpPr>
                <p:nvPr/>
              </p:nvSpPr>
              <p:spPr bwMode="auto">
                <a:xfrm>
                  <a:off x="2986" y="3236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169" name="AutoShape 104"/>
                <p:cNvSpPr>
                  <a:spLocks noChangeArrowheads="1"/>
                </p:cNvSpPr>
                <p:nvPr/>
              </p:nvSpPr>
              <p:spPr bwMode="auto">
                <a:xfrm>
                  <a:off x="3324" y="3092"/>
                  <a:ext cx="385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70" name="Oval 105"/>
                <p:cNvSpPr>
                  <a:spLocks noChangeArrowheads="1"/>
                </p:cNvSpPr>
                <p:nvPr/>
              </p:nvSpPr>
              <p:spPr bwMode="auto">
                <a:xfrm>
                  <a:off x="3708" y="3236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grpSp>
            <p:nvGrpSpPr>
              <p:cNvPr id="143" name="Group 115"/>
              <p:cNvGrpSpPr>
                <a:grpSpLocks/>
              </p:cNvGrpSpPr>
              <p:nvPr/>
            </p:nvGrpSpPr>
            <p:grpSpPr bwMode="auto">
              <a:xfrm>
                <a:off x="2448" y="3552"/>
                <a:ext cx="192" cy="180"/>
                <a:chOff x="2160" y="1584"/>
                <a:chExt cx="308" cy="288"/>
              </a:xfrm>
            </p:grpSpPr>
            <p:sp>
              <p:nvSpPr>
                <p:cNvPr id="144" name="AutoShape 116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45" name="Oval 117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779958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>
                <a:solidFill>
                  <a:srgbClr val="0000FF"/>
                </a:solidFill>
              </a:rPr>
              <a:t>3.4 POS and NOR Circuits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Recitation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119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035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/>
              <a:t>Example:</a:t>
            </a:r>
            <a:r>
              <a:rPr lang="en-US">
                <a:solidFill>
                  <a:srgbClr val="800000"/>
                </a:solidFill>
              </a:rPr>
              <a:t> G = (A</a:t>
            </a:r>
            <a:r>
              <a:rPr lang="en-US">
                <a:solidFill>
                  <a:srgbClr val="800000"/>
                </a:solidFill>
                <a:sym typeface="Symbol" pitchFamily="18" charset="2"/>
              </a:rPr>
              <a:t>+B)  (C'+D)  E</a:t>
            </a:r>
          </a:p>
          <a:p>
            <a:pPr marL="620713" lvl="1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>
                <a:sym typeface="Symbol" pitchFamily="18" charset="2"/>
              </a:rPr>
              <a:t>Using 2-level NOR circuit</a:t>
            </a:r>
          </a:p>
        </p:txBody>
      </p:sp>
      <p:grpSp>
        <p:nvGrpSpPr>
          <p:cNvPr id="45" name="Group 108"/>
          <p:cNvGrpSpPr>
            <a:grpSpLocks/>
          </p:cNvGrpSpPr>
          <p:nvPr/>
        </p:nvGrpSpPr>
        <p:grpSpPr bwMode="auto">
          <a:xfrm>
            <a:off x="858811" y="2415085"/>
            <a:ext cx="3387725" cy="1784350"/>
            <a:chOff x="1832" y="2448"/>
            <a:chExt cx="2134" cy="1124"/>
          </a:xfrm>
        </p:grpSpPr>
        <p:sp>
          <p:nvSpPr>
            <p:cNvPr id="46" name="Text Box 109"/>
            <p:cNvSpPr txBox="1">
              <a:spLocks noChangeArrowheads="1"/>
            </p:cNvSpPr>
            <p:nvPr/>
          </p:nvSpPr>
          <p:spPr bwMode="auto">
            <a:xfrm>
              <a:off x="3740" y="2976"/>
              <a:ext cx="226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G</a:t>
              </a:r>
            </a:p>
          </p:txBody>
        </p:sp>
        <p:sp>
          <p:nvSpPr>
            <p:cNvPr id="47" name="Line 110"/>
            <p:cNvSpPr>
              <a:spLocks noChangeShapeType="1"/>
            </p:cNvSpPr>
            <p:nvPr/>
          </p:nvSpPr>
          <p:spPr bwMode="auto">
            <a:xfrm>
              <a:off x="3514" y="3080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111"/>
            <p:cNvSpPr txBox="1">
              <a:spLocks noChangeArrowheads="1"/>
            </p:cNvSpPr>
            <p:nvPr/>
          </p:nvSpPr>
          <p:spPr bwMode="auto">
            <a:xfrm>
              <a:off x="1832" y="2448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</p:txBody>
        </p:sp>
        <p:sp>
          <p:nvSpPr>
            <p:cNvPr id="49" name="Line 112"/>
            <p:cNvSpPr>
              <a:spLocks noChangeShapeType="1"/>
            </p:cNvSpPr>
            <p:nvPr/>
          </p:nvSpPr>
          <p:spPr bwMode="auto">
            <a:xfrm flipV="1">
              <a:off x="2064" y="2592"/>
              <a:ext cx="37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13"/>
            <p:cNvSpPr>
              <a:spLocks noChangeShapeType="1"/>
            </p:cNvSpPr>
            <p:nvPr/>
          </p:nvSpPr>
          <p:spPr bwMode="auto">
            <a:xfrm>
              <a:off x="2924" y="2976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14"/>
            <p:cNvSpPr>
              <a:spLocks noChangeShapeType="1"/>
            </p:cNvSpPr>
            <p:nvPr/>
          </p:nvSpPr>
          <p:spPr bwMode="auto">
            <a:xfrm flipV="1">
              <a:off x="2784" y="3072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115"/>
            <p:cNvSpPr txBox="1">
              <a:spLocks noChangeArrowheads="1"/>
            </p:cNvSpPr>
            <p:nvPr/>
          </p:nvSpPr>
          <p:spPr bwMode="auto">
            <a:xfrm>
              <a:off x="1832" y="2640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53" name="AutoShape 116"/>
            <p:cNvSpPr>
              <a:spLocks noChangeArrowheads="1"/>
            </p:cNvSpPr>
            <p:nvPr/>
          </p:nvSpPr>
          <p:spPr bwMode="auto">
            <a:xfrm>
              <a:off x="3120" y="2907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4" name="Line 117"/>
            <p:cNvSpPr>
              <a:spLocks noChangeShapeType="1"/>
            </p:cNvSpPr>
            <p:nvPr/>
          </p:nvSpPr>
          <p:spPr bwMode="auto">
            <a:xfrm flipV="1">
              <a:off x="2789" y="2662"/>
              <a:ext cx="139" cy="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118"/>
            <p:cNvSpPr>
              <a:spLocks noChangeShapeType="1"/>
            </p:cNvSpPr>
            <p:nvPr/>
          </p:nvSpPr>
          <p:spPr bwMode="auto">
            <a:xfrm>
              <a:off x="2924" y="3168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119"/>
            <p:cNvSpPr>
              <a:spLocks noChangeShapeType="1"/>
            </p:cNvSpPr>
            <p:nvPr/>
          </p:nvSpPr>
          <p:spPr bwMode="auto">
            <a:xfrm>
              <a:off x="2924" y="2661"/>
              <a:ext cx="0" cy="31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" name="Group 120"/>
            <p:cNvGrpSpPr>
              <a:grpSpLocks/>
            </p:cNvGrpSpPr>
            <p:nvPr/>
          </p:nvGrpSpPr>
          <p:grpSpPr bwMode="auto">
            <a:xfrm>
              <a:off x="2391" y="2919"/>
              <a:ext cx="384" cy="288"/>
              <a:chOff x="6768" y="11808"/>
              <a:chExt cx="1008" cy="792"/>
            </a:xfrm>
          </p:grpSpPr>
          <p:sp>
            <p:nvSpPr>
              <p:cNvPr id="104" name="Freeform 121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122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123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124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125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126"/>
            <p:cNvSpPr>
              <a:spLocks noChangeShapeType="1"/>
            </p:cNvSpPr>
            <p:nvPr/>
          </p:nvSpPr>
          <p:spPr bwMode="auto">
            <a:xfrm flipV="1">
              <a:off x="2064" y="2736"/>
              <a:ext cx="37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127"/>
            <p:cNvSpPr>
              <a:spLocks noChangeShapeType="1"/>
            </p:cNvSpPr>
            <p:nvPr/>
          </p:nvSpPr>
          <p:spPr bwMode="auto">
            <a:xfrm flipV="1">
              <a:off x="2064" y="2997"/>
              <a:ext cx="35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28"/>
            <p:cNvSpPr>
              <a:spLocks noChangeShapeType="1"/>
            </p:cNvSpPr>
            <p:nvPr/>
          </p:nvSpPr>
          <p:spPr bwMode="auto">
            <a:xfrm flipV="1">
              <a:off x="2064" y="3141"/>
              <a:ext cx="35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129"/>
            <p:cNvSpPr txBox="1">
              <a:spLocks noChangeArrowheads="1"/>
            </p:cNvSpPr>
            <p:nvPr/>
          </p:nvSpPr>
          <p:spPr bwMode="auto">
            <a:xfrm>
              <a:off x="1832" y="3045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D</a:t>
              </a:r>
            </a:p>
          </p:txBody>
        </p:sp>
        <p:sp>
          <p:nvSpPr>
            <p:cNvPr id="62" name="Text Box 130"/>
            <p:cNvSpPr txBox="1">
              <a:spLocks noChangeArrowheads="1"/>
            </p:cNvSpPr>
            <p:nvPr/>
          </p:nvSpPr>
          <p:spPr bwMode="auto">
            <a:xfrm>
              <a:off x="1832" y="2853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C</a:t>
              </a:r>
            </a:p>
          </p:txBody>
        </p:sp>
        <p:sp>
          <p:nvSpPr>
            <p:cNvPr id="63" name="Text Box 131"/>
            <p:cNvSpPr txBox="1">
              <a:spLocks noChangeArrowheads="1"/>
            </p:cNvSpPr>
            <p:nvPr/>
          </p:nvSpPr>
          <p:spPr bwMode="auto">
            <a:xfrm>
              <a:off x="1832" y="3360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E</a:t>
              </a:r>
            </a:p>
          </p:txBody>
        </p:sp>
        <p:sp>
          <p:nvSpPr>
            <p:cNvPr id="64" name="Line 132"/>
            <p:cNvSpPr>
              <a:spLocks noChangeShapeType="1"/>
            </p:cNvSpPr>
            <p:nvPr/>
          </p:nvSpPr>
          <p:spPr bwMode="auto">
            <a:xfrm>
              <a:off x="2924" y="3168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133"/>
            <p:cNvSpPr>
              <a:spLocks noChangeShapeType="1"/>
            </p:cNvSpPr>
            <p:nvPr/>
          </p:nvSpPr>
          <p:spPr bwMode="auto">
            <a:xfrm>
              <a:off x="2064" y="3456"/>
              <a:ext cx="86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6" name="Group 134"/>
            <p:cNvGrpSpPr>
              <a:grpSpLocks/>
            </p:cNvGrpSpPr>
            <p:nvPr/>
          </p:nvGrpSpPr>
          <p:grpSpPr bwMode="auto">
            <a:xfrm>
              <a:off x="2391" y="2519"/>
              <a:ext cx="384" cy="288"/>
              <a:chOff x="6768" y="11808"/>
              <a:chExt cx="1008" cy="792"/>
            </a:xfrm>
          </p:grpSpPr>
          <p:sp>
            <p:nvSpPr>
              <p:cNvPr id="70" name="Freeform 135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136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137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138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139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7" name="Group 140"/>
            <p:cNvGrpSpPr>
              <a:grpSpLocks/>
            </p:cNvGrpSpPr>
            <p:nvPr/>
          </p:nvGrpSpPr>
          <p:grpSpPr bwMode="auto">
            <a:xfrm>
              <a:off x="2170" y="2900"/>
              <a:ext cx="192" cy="180"/>
              <a:chOff x="2160" y="1584"/>
              <a:chExt cx="308" cy="288"/>
            </a:xfrm>
          </p:grpSpPr>
          <p:sp>
            <p:nvSpPr>
              <p:cNvPr id="68" name="AutoShape 141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9" name="Oval 142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109" name="Group 234"/>
          <p:cNvGrpSpPr>
            <a:grpSpLocks/>
          </p:cNvGrpSpPr>
          <p:nvPr/>
        </p:nvGrpSpPr>
        <p:grpSpPr bwMode="auto">
          <a:xfrm>
            <a:off x="4516411" y="2415085"/>
            <a:ext cx="4073525" cy="1784350"/>
            <a:chOff x="2832" y="1392"/>
            <a:chExt cx="2566" cy="1124"/>
          </a:xfrm>
        </p:grpSpPr>
        <p:sp>
          <p:nvSpPr>
            <p:cNvPr id="110" name="AutoShape 35"/>
            <p:cNvSpPr>
              <a:spLocks noChangeArrowheads="1"/>
            </p:cNvSpPr>
            <p:nvPr/>
          </p:nvSpPr>
          <p:spPr bwMode="auto">
            <a:xfrm>
              <a:off x="2832" y="1920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11" name="Group 181"/>
            <p:cNvGrpSpPr>
              <a:grpSpLocks/>
            </p:cNvGrpSpPr>
            <p:nvPr/>
          </p:nvGrpSpPr>
          <p:grpSpPr bwMode="auto">
            <a:xfrm>
              <a:off x="3264" y="1392"/>
              <a:ext cx="2134" cy="1124"/>
              <a:chOff x="3264" y="1392"/>
              <a:chExt cx="2134" cy="1124"/>
            </a:xfrm>
          </p:grpSpPr>
          <p:grpSp>
            <p:nvGrpSpPr>
              <p:cNvPr id="112" name="Group 146"/>
              <p:cNvGrpSpPr>
                <a:grpSpLocks/>
              </p:cNvGrpSpPr>
              <p:nvPr/>
            </p:nvGrpSpPr>
            <p:grpSpPr bwMode="auto">
              <a:xfrm>
                <a:off x="3264" y="1392"/>
                <a:ext cx="2134" cy="1124"/>
                <a:chOff x="1832" y="2448"/>
                <a:chExt cx="2134" cy="1124"/>
              </a:xfrm>
            </p:grpSpPr>
            <p:sp>
              <p:nvSpPr>
                <p:cNvPr id="121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3740" y="2976"/>
                  <a:ext cx="226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600"/>
                    <a:t>G</a:t>
                  </a:r>
                </a:p>
              </p:txBody>
            </p:sp>
            <p:sp>
              <p:nvSpPr>
                <p:cNvPr id="122" name="Line 148"/>
                <p:cNvSpPr>
                  <a:spLocks noChangeShapeType="1"/>
                </p:cNvSpPr>
                <p:nvPr/>
              </p:nvSpPr>
              <p:spPr bwMode="auto">
                <a:xfrm>
                  <a:off x="3514" y="3080"/>
                  <a:ext cx="21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1832" y="2448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A</a:t>
                  </a:r>
                </a:p>
              </p:txBody>
            </p:sp>
            <p:sp>
              <p:nvSpPr>
                <p:cNvPr id="124" name="Line 150"/>
                <p:cNvSpPr>
                  <a:spLocks noChangeShapeType="1"/>
                </p:cNvSpPr>
                <p:nvPr/>
              </p:nvSpPr>
              <p:spPr bwMode="auto">
                <a:xfrm flipV="1">
                  <a:off x="2064" y="2592"/>
                  <a:ext cx="371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" name="Line 151"/>
                <p:cNvSpPr>
                  <a:spLocks noChangeShapeType="1"/>
                </p:cNvSpPr>
                <p:nvPr/>
              </p:nvSpPr>
              <p:spPr bwMode="auto">
                <a:xfrm>
                  <a:off x="2924" y="2976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" name="Line 152"/>
                <p:cNvSpPr>
                  <a:spLocks noChangeShapeType="1"/>
                </p:cNvSpPr>
                <p:nvPr/>
              </p:nvSpPr>
              <p:spPr bwMode="auto">
                <a:xfrm flipV="1">
                  <a:off x="2784" y="3072"/>
                  <a:ext cx="33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1832" y="2640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B</a:t>
                  </a:r>
                </a:p>
              </p:txBody>
            </p:sp>
            <p:sp>
              <p:nvSpPr>
                <p:cNvPr id="128" name="AutoShape 154"/>
                <p:cNvSpPr>
                  <a:spLocks noChangeArrowheads="1"/>
                </p:cNvSpPr>
                <p:nvPr/>
              </p:nvSpPr>
              <p:spPr bwMode="auto">
                <a:xfrm>
                  <a:off x="3120" y="2907"/>
                  <a:ext cx="385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29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2789" y="2662"/>
                  <a:ext cx="139" cy="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" name="Line 156"/>
                <p:cNvSpPr>
                  <a:spLocks noChangeShapeType="1"/>
                </p:cNvSpPr>
                <p:nvPr/>
              </p:nvSpPr>
              <p:spPr bwMode="auto">
                <a:xfrm>
                  <a:off x="2924" y="3168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" name="Line 157"/>
                <p:cNvSpPr>
                  <a:spLocks noChangeShapeType="1"/>
                </p:cNvSpPr>
                <p:nvPr/>
              </p:nvSpPr>
              <p:spPr bwMode="auto">
                <a:xfrm>
                  <a:off x="2924" y="2661"/>
                  <a:ext cx="0" cy="31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2" name="Group 158"/>
                <p:cNvGrpSpPr>
                  <a:grpSpLocks/>
                </p:cNvGrpSpPr>
                <p:nvPr/>
              </p:nvGrpSpPr>
              <p:grpSpPr bwMode="auto">
                <a:xfrm>
                  <a:off x="2391" y="2919"/>
                  <a:ext cx="384" cy="288"/>
                  <a:chOff x="6768" y="11808"/>
                  <a:chExt cx="1008" cy="792"/>
                </a:xfrm>
              </p:grpSpPr>
              <p:sp>
                <p:nvSpPr>
                  <p:cNvPr id="150" name="Freeform 159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72 w 288"/>
                      <a:gd name="T3" fmla="*/ 363 h 864"/>
                      <a:gd name="T4" fmla="*/ 0 w 288"/>
                      <a:gd name="T5" fmla="*/ 726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1" name="Line 160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2" name="Line 161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3" name="Freeform 162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" name="Freeform 163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3" name="Line 164"/>
                <p:cNvSpPr>
                  <a:spLocks noChangeShapeType="1"/>
                </p:cNvSpPr>
                <p:nvPr/>
              </p:nvSpPr>
              <p:spPr bwMode="auto">
                <a:xfrm flipV="1">
                  <a:off x="2064" y="2736"/>
                  <a:ext cx="371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064" y="2997"/>
                  <a:ext cx="357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" name="Line 166"/>
                <p:cNvSpPr>
                  <a:spLocks noChangeShapeType="1"/>
                </p:cNvSpPr>
                <p:nvPr/>
              </p:nvSpPr>
              <p:spPr bwMode="auto">
                <a:xfrm flipV="1">
                  <a:off x="2064" y="3141"/>
                  <a:ext cx="35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1832" y="3045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D</a:t>
                  </a:r>
                </a:p>
              </p:txBody>
            </p:sp>
            <p:sp>
              <p:nvSpPr>
                <p:cNvPr id="137" name="Text Box 168"/>
                <p:cNvSpPr txBox="1">
                  <a:spLocks noChangeArrowheads="1"/>
                </p:cNvSpPr>
                <p:nvPr/>
              </p:nvSpPr>
              <p:spPr bwMode="auto">
                <a:xfrm>
                  <a:off x="1832" y="2853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C</a:t>
                  </a:r>
                </a:p>
              </p:txBody>
            </p:sp>
            <p:sp>
              <p:nvSpPr>
                <p:cNvPr id="138" name="Text Box 169"/>
                <p:cNvSpPr txBox="1">
                  <a:spLocks noChangeArrowheads="1"/>
                </p:cNvSpPr>
                <p:nvPr/>
              </p:nvSpPr>
              <p:spPr bwMode="auto">
                <a:xfrm>
                  <a:off x="1832" y="3360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E</a:t>
                  </a:r>
                </a:p>
              </p:txBody>
            </p:sp>
            <p:sp>
              <p:nvSpPr>
                <p:cNvPr id="139" name="Line 170"/>
                <p:cNvSpPr>
                  <a:spLocks noChangeShapeType="1"/>
                </p:cNvSpPr>
                <p:nvPr/>
              </p:nvSpPr>
              <p:spPr bwMode="auto">
                <a:xfrm>
                  <a:off x="2924" y="3168"/>
                  <a:ext cx="0" cy="288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" name="Line 171"/>
                <p:cNvSpPr>
                  <a:spLocks noChangeShapeType="1"/>
                </p:cNvSpPr>
                <p:nvPr/>
              </p:nvSpPr>
              <p:spPr bwMode="auto">
                <a:xfrm>
                  <a:off x="2064" y="3456"/>
                  <a:ext cx="86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41" name="Group 172"/>
                <p:cNvGrpSpPr>
                  <a:grpSpLocks/>
                </p:cNvGrpSpPr>
                <p:nvPr/>
              </p:nvGrpSpPr>
              <p:grpSpPr bwMode="auto">
                <a:xfrm>
                  <a:off x="2391" y="2519"/>
                  <a:ext cx="384" cy="288"/>
                  <a:chOff x="6768" y="11808"/>
                  <a:chExt cx="1008" cy="792"/>
                </a:xfrm>
              </p:grpSpPr>
              <p:sp>
                <p:nvSpPr>
                  <p:cNvPr id="145" name="Freeform 173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72 w 288"/>
                      <a:gd name="T3" fmla="*/ 363 h 864"/>
                      <a:gd name="T4" fmla="*/ 0 w 288"/>
                      <a:gd name="T5" fmla="*/ 726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6" name="Line 174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7" name="Line 175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8" name="Freeform 176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9" name="Freeform 177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2" name="Group 178"/>
                <p:cNvGrpSpPr>
                  <a:grpSpLocks/>
                </p:cNvGrpSpPr>
                <p:nvPr/>
              </p:nvGrpSpPr>
              <p:grpSpPr bwMode="auto">
                <a:xfrm>
                  <a:off x="2170" y="2900"/>
                  <a:ext cx="192" cy="180"/>
                  <a:chOff x="2160" y="1584"/>
                  <a:chExt cx="308" cy="288"/>
                </a:xfrm>
              </p:grpSpPr>
              <p:sp>
                <p:nvSpPr>
                  <p:cNvPr id="143" name="AutoShape 179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127" y="1617"/>
                    <a:ext cx="288" cy="221"/>
                  </a:xfrm>
                  <a:prstGeom prst="flowChartMerg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44" name="Oval 180"/>
                  <p:cNvSpPr>
                    <a:spLocks noChangeArrowheads="1"/>
                  </p:cNvSpPr>
                  <p:nvPr/>
                </p:nvSpPr>
                <p:spPr bwMode="auto">
                  <a:xfrm>
                    <a:off x="2388" y="1688"/>
                    <a:ext cx="80" cy="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</p:grpSp>
          <p:sp>
            <p:nvSpPr>
              <p:cNvPr id="113" name="Oval 66"/>
              <p:cNvSpPr>
                <a:spLocks noChangeArrowheads="1"/>
              </p:cNvSpPr>
              <p:nvPr/>
            </p:nvSpPr>
            <p:spPr bwMode="auto">
              <a:xfrm>
                <a:off x="4209" y="1581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4" name="Oval 67"/>
              <p:cNvSpPr>
                <a:spLocks noChangeArrowheads="1"/>
              </p:cNvSpPr>
              <p:nvPr/>
            </p:nvSpPr>
            <p:spPr bwMode="auto">
              <a:xfrm>
                <a:off x="4209" y="1995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5" name="Oval 68"/>
              <p:cNvSpPr>
                <a:spLocks noChangeArrowheads="1"/>
              </p:cNvSpPr>
              <p:nvPr/>
            </p:nvSpPr>
            <p:spPr bwMode="auto">
              <a:xfrm>
                <a:off x="4500" y="190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6" name="Oval 69"/>
              <p:cNvSpPr>
                <a:spLocks noChangeArrowheads="1"/>
              </p:cNvSpPr>
              <p:nvPr/>
            </p:nvSpPr>
            <p:spPr bwMode="auto">
              <a:xfrm>
                <a:off x="4500" y="199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7" name="Oval 70"/>
              <p:cNvSpPr>
                <a:spLocks noChangeArrowheads="1"/>
              </p:cNvSpPr>
              <p:nvPr/>
            </p:nvSpPr>
            <p:spPr bwMode="auto">
              <a:xfrm>
                <a:off x="4500" y="208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grpSp>
            <p:nvGrpSpPr>
              <p:cNvPr id="118" name="Group 143"/>
              <p:cNvGrpSpPr>
                <a:grpSpLocks/>
              </p:cNvGrpSpPr>
              <p:nvPr/>
            </p:nvGrpSpPr>
            <p:grpSpPr bwMode="auto">
              <a:xfrm>
                <a:off x="3600" y="2304"/>
                <a:ext cx="192" cy="180"/>
                <a:chOff x="2160" y="1584"/>
                <a:chExt cx="308" cy="288"/>
              </a:xfrm>
            </p:grpSpPr>
            <p:sp>
              <p:nvSpPr>
                <p:cNvPr id="119" name="AutoShape 144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20" name="Oval 145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  <p:grpSp>
        <p:nvGrpSpPr>
          <p:cNvPr id="155" name="Group 235"/>
          <p:cNvGrpSpPr>
            <a:grpSpLocks/>
          </p:cNvGrpSpPr>
          <p:nvPr/>
        </p:nvGrpSpPr>
        <p:grpSpPr bwMode="auto">
          <a:xfrm>
            <a:off x="2687611" y="4396285"/>
            <a:ext cx="4073525" cy="1784350"/>
            <a:chOff x="1680" y="2640"/>
            <a:chExt cx="2566" cy="1124"/>
          </a:xfrm>
        </p:grpSpPr>
        <p:sp>
          <p:nvSpPr>
            <p:cNvPr id="156" name="AutoShape 75"/>
            <p:cNvSpPr>
              <a:spLocks noChangeArrowheads="1"/>
            </p:cNvSpPr>
            <p:nvPr/>
          </p:nvSpPr>
          <p:spPr bwMode="auto">
            <a:xfrm>
              <a:off x="1680" y="3120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57" name="Group 233"/>
            <p:cNvGrpSpPr>
              <a:grpSpLocks/>
            </p:cNvGrpSpPr>
            <p:nvPr/>
          </p:nvGrpSpPr>
          <p:grpSpPr bwMode="auto">
            <a:xfrm>
              <a:off x="2112" y="2640"/>
              <a:ext cx="2134" cy="1124"/>
              <a:chOff x="2256" y="2592"/>
              <a:chExt cx="2134" cy="1124"/>
            </a:xfrm>
          </p:grpSpPr>
          <p:sp>
            <p:nvSpPr>
              <p:cNvPr id="158" name="Text Box 184"/>
              <p:cNvSpPr txBox="1">
                <a:spLocks noChangeArrowheads="1"/>
              </p:cNvSpPr>
              <p:nvPr/>
            </p:nvSpPr>
            <p:spPr bwMode="auto">
              <a:xfrm>
                <a:off x="4164" y="3120"/>
                <a:ext cx="226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G</a:t>
                </a:r>
              </a:p>
            </p:txBody>
          </p:sp>
          <p:sp>
            <p:nvSpPr>
              <p:cNvPr id="159" name="Line 185"/>
              <p:cNvSpPr>
                <a:spLocks noChangeShapeType="1"/>
              </p:cNvSpPr>
              <p:nvPr/>
            </p:nvSpPr>
            <p:spPr bwMode="auto">
              <a:xfrm>
                <a:off x="3938" y="3224"/>
                <a:ext cx="21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Text Box 186"/>
              <p:cNvSpPr txBox="1">
                <a:spLocks noChangeArrowheads="1"/>
              </p:cNvSpPr>
              <p:nvPr/>
            </p:nvSpPr>
            <p:spPr bwMode="auto">
              <a:xfrm>
                <a:off x="2256" y="2592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A</a:t>
                </a:r>
              </a:p>
            </p:txBody>
          </p:sp>
          <p:sp>
            <p:nvSpPr>
              <p:cNvPr id="161" name="Line 187"/>
              <p:cNvSpPr>
                <a:spLocks noChangeShapeType="1"/>
              </p:cNvSpPr>
              <p:nvPr/>
            </p:nvSpPr>
            <p:spPr bwMode="auto">
              <a:xfrm flipV="1">
                <a:off x="2488" y="2736"/>
                <a:ext cx="371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Line 188"/>
              <p:cNvSpPr>
                <a:spLocks noChangeShapeType="1"/>
              </p:cNvSpPr>
              <p:nvPr/>
            </p:nvSpPr>
            <p:spPr bwMode="auto">
              <a:xfrm>
                <a:off x="3348" y="3120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Line 189"/>
              <p:cNvSpPr>
                <a:spLocks noChangeShapeType="1"/>
              </p:cNvSpPr>
              <p:nvPr/>
            </p:nvSpPr>
            <p:spPr bwMode="auto">
              <a:xfrm flipV="1">
                <a:off x="3208" y="3216"/>
                <a:ext cx="33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Text Box 190"/>
              <p:cNvSpPr txBox="1">
                <a:spLocks noChangeArrowheads="1"/>
              </p:cNvSpPr>
              <p:nvPr/>
            </p:nvSpPr>
            <p:spPr bwMode="auto">
              <a:xfrm>
                <a:off x="2256" y="2784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B</a:t>
                </a:r>
              </a:p>
            </p:txBody>
          </p:sp>
          <p:sp>
            <p:nvSpPr>
              <p:cNvPr id="165" name="Line 192"/>
              <p:cNvSpPr>
                <a:spLocks noChangeShapeType="1"/>
              </p:cNvSpPr>
              <p:nvPr/>
            </p:nvSpPr>
            <p:spPr bwMode="auto">
              <a:xfrm flipV="1">
                <a:off x="3213" y="2806"/>
                <a:ext cx="139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Line 193"/>
              <p:cNvSpPr>
                <a:spLocks noChangeShapeType="1"/>
              </p:cNvSpPr>
              <p:nvPr/>
            </p:nvSpPr>
            <p:spPr bwMode="auto">
              <a:xfrm>
                <a:off x="3348" y="3312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Line 194"/>
              <p:cNvSpPr>
                <a:spLocks noChangeShapeType="1"/>
              </p:cNvSpPr>
              <p:nvPr/>
            </p:nvSpPr>
            <p:spPr bwMode="auto">
              <a:xfrm>
                <a:off x="3348" y="2805"/>
                <a:ext cx="0" cy="315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8" name="Group 195"/>
              <p:cNvGrpSpPr>
                <a:grpSpLocks/>
              </p:cNvGrpSpPr>
              <p:nvPr/>
            </p:nvGrpSpPr>
            <p:grpSpPr bwMode="auto">
              <a:xfrm>
                <a:off x="2815" y="3063"/>
                <a:ext cx="384" cy="288"/>
                <a:chOff x="6768" y="11808"/>
                <a:chExt cx="1008" cy="792"/>
              </a:xfrm>
            </p:grpSpPr>
            <p:sp>
              <p:nvSpPr>
                <p:cNvPr id="198" name="Freeform 196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Line 197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Line 198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" name="Freeform 199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" name="Freeform 200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9" name="Line 201"/>
              <p:cNvSpPr>
                <a:spLocks noChangeShapeType="1"/>
              </p:cNvSpPr>
              <p:nvPr/>
            </p:nvSpPr>
            <p:spPr bwMode="auto">
              <a:xfrm flipV="1">
                <a:off x="2488" y="2880"/>
                <a:ext cx="371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Line 202"/>
              <p:cNvSpPr>
                <a:spLocks noChangeShapeType="1"/>
              </p:cNvSpPr>
              <p:nvPr/>
            </p:nvSpPr>
            <p:spPr bwMode="auto">
              <a:xfrm flipV="1">
                <a:off x="2488" y="3141"/>
                <a:ext cx="357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203"/>
              <p:cNvSpPr>
                <a:spLocks noChangeShapeType="1"/>
              </p:cNvSpPr>
              <p:nvPr/>
            </p:nvSpPr>
            <p:spPr bwMode="auto">
              <a:xfrm flipV="1">
                <a:off x="2488" y="3285"/>
                <a:ext cx="35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Text Box 204"/>
              <p:cNvSpPr txBox="1">
                <a:spLocks noChangeArrowheads="1"/>
              </p:cNvSpPr>
              <p:nvPr/>
            </p:nvSpPr>
            <p:spPr bwMode="auto">
              <a:xfrm>
                <a:off x="2256" y="3189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D</a:t>
                </a:r>
              </a:p>
            </p:txBody>
          </p:sp>
          <p:sp>
            <p:nvSpPr>
              <p:cNvPr id="173" name="Text Box 205"/>
              <p:cNvSpPr txBox="1">
                <a:spLocks noChangeArrowheads="1"/>
              </p:cNvSpPr>
              <p:nvPr/>
            </p:nvSpPr>
            <p:spPr bwMode="auto">
              <a:xfrm>
                <a:off x="2256" y="2997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C</a:t>
                </a:r>
              </a:p>
            </p:txBody>
          </p:sp>
          <p:sp>
            <p:nvSpPr>
              <p:cNvPr id="174" name="Text Box 206"/>
              <p:cNvSpPr txBox="1">
                <a:spLocks noChangeArrowheads="1"/>
              </p:cNvSpPr>
              <p:nvPr/>
            </p:nvSpPr>
            <p:spPr bwMode="auto">
              <a:xfrm>
                <a:off x="2256" y="3504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E</a:t>
                </a:r>
              </a:p>
            </p:txBody>
          </p:sp>
          <p:sp>
            <p:nvSpPr>
              <p:cNvPr id="175" name="Line 207"/>
              <p:cNvSpPr>
                <a:spLocks noChangeShapeType="1"/>
              </p:cNvSpPr>
              <p:nvPr/>
            </p:nvSpPr>
            <p:spPr bwMode="auto">
              <a:xfrm>
                <a:off x="3348" y="3312"/>
                <a:ext cx="0" cy="28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Line 208"/>
              <p:cNvSpPr>
                <a:spLocks noChangeShapeType="1"/>
              </p:cNvSpPr>
              <p:nvPr/>
            </p:nvSpPr>
            <p:spPr bwMode="auto">
              <a:xfrm>
                <a:off x="2488" y="3600"/>
                <a:ext cx="86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7" name="Group 209"/>
              <p:cNvGrpSpPr>
                <a:grpSpLocks/>
              </p:cNvGrpSpPr>
              <p:nvPr/>
            </p:nvGrpSpPr>
            <p:grpSpPr bwMode="auto">
              <a:xfrm>
                <a:off x="2815" y="2663"/>
                <a:ext cx="384" cy="288"/>
                <a:chOff x="6768" y="11808"/>
                <a:chExt cx="1008" cy="792"/>
              </a:xfrm>
            </p:grpSpPr>
            <p:sp>
              <p:nvSpPr>
                <p:cNvPr id="193" name="Freeform 210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" name="Line 211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" name="Line 212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" name="Freeform 213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Freeform 214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8" name="Group 215"/>
              <p:cNvGrpSpPr>
                <a:grpSpLocks/>
              </p:cNvGrpSpPr>
              <p:nvPr/>
            </p:nvGrpSpPr>
            <p:grpSpPr bwMode="auto">
              <a:xfrm>
                <a:off x="2594" y="3044"/>
                <a:ext cx="192" cy="180"/>
                <a:chOff x="2160" y="1584"/>
                <a:chExt cx="308" cy="288"/>
              </a:xfrm>
            </p:grpSpPr>
            <p:sp>
              <p:nvSpPr>
                <p:cNvPr id="191" name="AutoShape 216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92" name="Oval 217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79" name="Oval 218"/>
              <p:cNvSpPr>
                <a:spLocks noChangeArrowheads="1"/>
              </p:cNvSpPr>
              <p:nvPr/>
            </p:nvSpPr>
            <p:spPr bwMode="auto">
              <a:xfrm>
                <a:off x="3201" y="2781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80" name="Oval 219"/>
              <p:cNvSpPr>
                <a:spLocks noChangeArrowheads="1"/>
              </p:cNvSpPr>
              <p:nvPr/>
            </p:nvSpPr>
            <p:spPr bwMode="auto">
              <a:xfrm>
                <a:off x="3201" y="3195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grpSp>
            <p:nvGrpSpPr>
              <p:cNvPr id="181" name="Group 223"/>
              <p:cNvGrpSpPr>
                <a:grpSpLocks/>
              </p:cNvGrpSpPr>
              <p:nvPr/>
            </p:nvGrpSpPr>
            <p:grpSpPr bwMode="auto">
              <a:xfrm>
                <a:off x="2592" y="3504"/>
                <a:ext cx="192" cy="180"/>
                <a:chOff x="2160" y="1584"/>
                <a:chExt cx="308" cy="288"/>
              </a:xfrm>
            </p:grpSpPr>
            <p:sp>
              <p:nvSpPr>
                <p:cNvPr id="189" name="AutoShape 224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90" name="Oval 225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82" name="Group 226"/>
              <p:cNvGrpSpPr>
                <a:grpSpLocks/>
              </p:cNvGrpSpPr>
              <p:nvPr/>
            </p:nvGrpSpPr>
            <p:grpSpPr bwMode="auto">
              <a:xfrm>
                <a:off x="3504" y="3072"/>
                <a:ext cx="384" cy="288"/>
                <a:chOff x="6768" y="11808"/>
                <a:chExt cx="1008" cy="792"/>
              </a:xfrm>
            </p:grpSpPr>
            <p:sp>
              <p:nvSpPr>
                <p:cNvPr id="184" name="Freeform 227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Line 228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Line 229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Freeform 230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Freeform 231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3" name="Oval 232"/>
              <p:cNvSpPr>
                <a:spLocks noChangeArrowheads="1"/>
              </p:cNvSpPr>
              <p:nvPr/>
            </p:nvSpPr>
            <p:spPr bwMode="auto">
              <a:xfrm>
                <a:off x="3890" y="320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0527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K-Maps</a:t>
            </a:r>
          </a:p>
        </p:txBody>
      </p:sp>
    </p:spTree>
    <p:extLst>
      <p:ext uri="{BB962C8B-B14F-4D97-AF65-F5344CB8AC3E}">
        <p14:creationId xmlns:p14="http://schemas.microsoft.com/office/powerpoint/2010/main" val="2805497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>
                <a:solidFill>
                  <a:srgbClr val="0000FF"/>
                </a:solidFill>
              </a:rPr>
              <a:t>5.1 4-Variable K-maps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Recitation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08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/>
              <a:t>There are 16 square cells in a 4-variable K-map.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/>
              <a:t>Example: Let the variables be </a:t>
            </a:r>
            <a:r>
              <a:rPr lang="en-US">
                <a:solidFill>
                  <a:srgbClr val="0000CC"/>
                </a:solidFill>
              </a:rPr>
              <a:t>w</a:t>
            </a:r>
            <a:r>
              <a:rPr lang="en-US"/>
              <a:t>, </a:t>
            </a:r>
            <a:r>
              <a:rPr lang="en-US">
                <a:solidFill>
                  <a:srgbClr val="0000CC"/>
                </a:solidFill>
              </a:rPr>
              <a:t>x</a:t>
            </a:r>
            <a:r>
              <a:rPr lang="en-US"/>
              <a:t>, </a:t>
            </a:r>
            <a:r>
              <a:rPr lang="en-US">
                <a:solidFill>
                  <a:srgbClr val="0000CC"/>
                </a:solidFill>
              </a:rPr>
              <a:t>y</a:t>
            </a:r>
            <a:r>
              <a:rPr lang="en-US"/>
              <a:t>, </a:t>
            </a:r>
            <a:r>
              <a:rPr lang="en-US">
                <a:solidFill>
                  <a:srgbClr val="0000CC"/>
                </a:solidFill>
              </a:rPr>
              <a:t>z</a:t>
            </a:r>
            <a:r>
              <a:rPr lang="en-US"/>
              <a:t>.</a:t>
            </a:r>
            <a:endParaRPr lang="en-US">
              <a:sym typeface="Symbol" pitchFamily="18" charset="2"/>
            </a:endParaRPr>
          </a:p>
        </p:txBody>
      </p:sp>
      <p:grpSp>
        <p:nvGrpSpPr>
          <p:cNvPr id="30" name="Group 4"/>
          <p:cNvGrpSpPr>
            <a:grpSpLocks/>
          </p:cNvGrpSpPr>
          <p:nvPr/>
        </p:nvGrpSpPr>
        <p:grpSpPr bwMode="auto">
          <a:xfrm>
            <a:off x="2146853" y="2384425"/>
            <a:ext cx="4572000" cy="3794125"/>
            <a:chOff x="1440" y="1440"/>
            <a:chExt cx="2880" cy="2390"/>
          </a:xfrm>
        </p:grpSpPr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2304" y="2131"/>
              <a:ext cx="1383" cy="115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>
              <a:off x="2304" y="2419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>
              <a:off x="2650" y="2131"/>
              <a:ext cx="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8"/>
            <p:cNvSpPr txBox="1">
              <a:spLocks noChangeArrowheads="1"/>
            </p:cNvSpPr>
            <p:nvPr/>
          </p:nvSpPr>
          <p:spPr bwMode="auto">
            <a:xfrm>
              <a:off x="2304" y="2476"/>
              <a:ext cx="3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m4</a:t>
              </a:r>
            </a:p>
          </p:txBody>
        </p:sp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2650" y="2476"/>
              <a:ext cx="3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m5</a:t>
              </a: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1794" y="2910"/>
              <a:ext cx="25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w</a:t>
              </a:r>
            </a:p>
          </p:txBody>
        </p:sp>
        <p:sp>
          <p:nvSpPr>
            <p:cNvPr id="37" name="AutoShape 11"/>
            <p:cNvSpPr>
              <a:spLocks/>
            </p:cNvSpPr>
            <p:nvPr/>
          </p:nvSpPr>
          <p:spPr bwMode="auto">
            <a:xfrm>
              <a:off x="2011" y="2734"/>
              <a:ext cx="84" cy="544"/>
            </a:xfrm>
            <a:prstGeom prst="leftBrace">
              <a:avLst>
                <a:gd name="adj1" fmla="val 5396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AutoShape 12"/>
            <p:cNvSpPr>
              <a:spLocks/>
            </p:cNvSpPr>
            <p:nvPr/>
          </p:nvSpPr>
          <p:spPr bwMode="auto">
            <a:xfrm rot="5400000" flipV="1">
              <a:off x="3303" y="1568"/>
              <a:ext cx="89" cy="675"/>
            </a:xfrm>
            <a:prstGeom prst="leftBrace">
              <a:avLst>
                <a:gd name="adj1" fmla="val 6320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3218" y="1680"/>
              <a:ext cx="25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</a:t>
              </a:r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2995" y="2131"/>
              <a:ext cx="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>
              <a:off x="3341" y="2131"/>
              <a:ext cx="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 Box 16"/>
            <p:cNvSpPr txBox="1">
              <a:spLocks noChangeArrowheads="1"/>
            </p:cNvSpPr>
            <p:nvPr/>
          </p:nvSpPr>
          <p:spPr bwMode="auto">
            <a:xfrm>
              <a:off x="2995" y="2476"/>
              <a:ext cx="3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m7</a:t>
              </a:r>
            </a:p>
          </p:txBody>
        </p:sp>
        <p:sp>
          <p:nvSpPr>
            <p:cNvPr id="43" name="Text Box 17"/>
            <p:cNvSpPr txBox="1">
              <a:spLocks noChangeArrowheads="1"/>
            </p:cNvSpPr>
            <p:nvPr/>
          </p:nvSpPr>
          <p:spPr bwMode="auto">
            <a:xfrm>
              <a:off x="3341" y="2476"/>
              <a:ext cx="3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m6</a:t>
              </a:r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2304" y="2189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m0</a:t>
              </a:r>
            </a:p>
          </p:txBody>
        </p: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2650" y="2189"/>
              <a:ext cx="34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</a:t>
              </a:r>
            </a:p>
          </p:txBody>
        </p:sp>
        <p:sp>
          <p:nvSpPr>
            <p:cNvPr id="46" name="Text Box 20"/>
            <p:cNvSpPr txBox="1">
              <a:spLocks noChangeArrowheads="1"/>
            </p:cNvSpPr>
            <p:nvPr/>
          </p:nvSpPr>
          <p:spPr bwMode="auto">
            <a:xfrm>
              <a:off x="2995" y="2189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m3</a:t>
              </a:r>
            </a:p>
          </p:txBody>
        </p:sp>
        <p:sp>
          <p:nvSpPr>
            <p:cNvPr id="47" name="Text Box 21"/>
            <p:cNvSpPr txBox="1">
              <a:spLocks noChangeArrowheads="1"/>
            </p:cNvSpPr>
            <p:nvPr/>
          </p:nvSpPr>
          <p:spPr bwMode="auto">
            <a:xfrm>
              <a:off x="3341" y="2189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m2</a:t>
              </a:r>
            </a:p>
          </p:txBody>
        </p:sp>
        <p:sp>
          <p:nvSpPr>
            <p:cNvPr id="48" name="Text Box 22"/>
            <p:cNvSpPr txBox="1">
              <a:spLocks noChangeArrowheads="1"/>
            </p:cNvSpPr>
            <p:nvPr/>
          </p:nvSpPr>
          <p:spPr bwMode="auto">
            <a:xfrm>
              <a:off x="2074" y="2189"/>
              <a:ext cx="253" cy="1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00</a:t>
              </a: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   01</a:t>
              </a:r>
            </a:p>
            <a:p>
              <a:pPr algn="r" eaLnBrk="0" hangingPunct="0"/>
              <a:endParaRPr lang="en-GB" sz="1600" b="1">
                <a:latin typeface="Times New Roman" pitchFamily="18" charset="0"/>
              </a:endParaRP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11</a:t>
              </a:r>
            </a:p>
            <a:p>
              <a:pPr algn="r" eaLnBrk="0" hangingPunct="0"/>
              <a:endParaRPr lang="en-GB" sz="1600" b="1">
                <a:latin typeface="Times New Roman" pitchFamily="18" charset="0"/>
              </a:endParaRP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49" name="Text Box 23"/>
            <p:cNvSpPr txBox="1">
              <a:spLocks noChangeArrowheads="1"/>
            </p:cNvSpPr>
            <p:nvPr/>
          </p:nvSpPr>
          <p:spPr bwMode="auto">
            <a:xfrm>
              <a:off x="2362" y="1947"/>
              <a:ext cx="1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600" b="1">
                  <a:latin typeface="Times New Roman" pitchFamily="18" charset="0"/>
                </a:rPr>
                <a:t>00       01      11       10</a:t>
              </a:r>
            </a:p>
          </p:txBody>
        </p:sp>
        <p:sp>
          <p:nvSpPr>
            <p:cNvPr id="50" name="AutoShape 24"/>
            <p:cNvSpPr>
              <a:spLocks/>
            </p:cNvSpPr>
            <p:nvPr/>
          </p:nvSpPr>
          <p:spPr bwMode="auto">
            <a:xfrm rot="-5400000">
              <a:off x="2943" y="3019"/>
              <a:ext cx="89" cy="675"/>
            </a:xfrm>
            <a:prstGeom prst="leftBrace">
              <a:avLst>
                <a:gd name="adj1" fmla="val 6320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Text Box 25"/>
            <p:cNvSpPr txBox="1">
              <a:spLocks noChangeArrowheads="1"/>
            </p:cNvSpPr>
            <p:nvPr/>
          </p:nvSpPr>
          <p:spPr bwMode="auto">
            <a:xfrm>
              <a:off x="2866" y="3374"/>
              <a:ext cx="25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z</a:t>
              </a:r>
            </a:p>
          </p:txBody>
        </p:sp>
        <p:sp>
          <p:nvSpPr>
            <p:cNvPr id="52" name="Line 26"/>
            <p:cNvSpPr>
              <a:spLocks noChangeShapeType="1"/>
            </p:cNvSpPr>
            <p:nvPr/>
          </p:nvSpPr>
          <p:spPr bwMode="auto">
            <a:xfrm flipH="1" flipV="1">
              <a:off x="2064" y="1894"/>
              <a:ext cx="23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Text Box 27"/>
            <p:cNvSpPr txBox="1">
              <a:spLocks noChangeArrowheads="1"/>
            </p:cNvSpPr>
            <p:nvPr/>
          </p:nvSpPr>
          <p:spPr bwMode="auto">
            <a:xfrm>
              <a:off x="1901" y="1952"/>
              <a:ext cx="298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wx</a:t>
              </a:r>
            </a:p>
          </p:txBody>
        </p:sp>
        <p:sp>
          <p:nvSpPr>
            <p:cNvPr id="54" name="Text Box 28"/>
            <p:cNvSpPr txBox="1">
              <a:spLocks noChangeArrowheads="1"/>
            </p:cNvSpPr>
            <p:nvPr/>
          </p:nvSpPr>
          <p:spPr bwMode="auto">
            <a:xfrm>
              <a:off x="2098" y="1825"/>
              <a:ext cx="297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yz</a:t>
              </a:r>
            </a:p>
          </p:txBody>
        </p:sp>
        <p:sp>
          <p:nvSpPr>
            <p:cNvPr id="55" name="Line 29"/>
            <p:cNvSpPr>
              <a:spLocks noChangeShapeType="1"/>
            </p:cNvSpPr>
            <p:nvPr/>
          </p:nvSpPr>
          <p:spPr bwMode="auto">
            <a:xfrm>
              <a:off x="2304" y="2707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30"/>
            <p:cNvSpPr>
              <a:spLocks noChangeShapeType="1"/>
            </p:cNvSpPr>
            <p:nvPr/>
          </p:nvSpPr>
          <p:spPr bwMode="auto">
            <a:xfrm>
              <a:off x="2304" y="2995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31"/>
            <p:cNvSpPr>
              <a:spLocks noChangeShapeType="1"/>
            </p:cNvSpPr>
            <p:nvPr/>
          </p:nvSpPr>
          <p:spPr bwMode="auto">
            <a:xfrm>
              <a:off x="2304" y="2995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Text Box 32"/>
            <p:cNvSpPr txBox="1">
              <a:spLocks noChangeArrowheads="1"/>
            </p:cNvSpPr>
            <p:nvPr/>
          </p:nvSpPr>
          <p:spPr bwMode="auto">
            <a:xfrm>
              <a:off x="2304" y="2765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m12</a:t>
              </a:r>
            </a:p>
          </p:txBody>
        </p:sp>
        <p:sp>
          <p:nvSpPr>
            <p:cNvPr id="59" name="Text Box 33"/>
            <p:cNvSpPr txBox="1">
              <a:spLocks noChangeArrowheads="1"/>
            </p:cNvSpPr>
            <p:nvPr/>
          </p:nvSpPr>
          <p:spPr bwMode="auto">
            <a:xfrm>
              <a:off x="2650" y="2765"/>
              <a:ext cx="34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m13</a:t>
              </a:r>
            </a:p>
          </p:txBody>
        </p:sp>
        <p:sp>
          <p:nvSpPr>
            <p:cNvPr id="60" name="Text Box 34"/>
            <p:cNvSpPr txBox="1">
              <a:spLocks noChangeArrowheads="1"/>
            </p:cNvSpPr>
            <p:nvPr/>
          </p:nvSpPr>
          <p:spPr bwMode="auto">
            <a:xfrm>
              <a:off x="2995" y="2765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m15</a:t>
              </a:r>
            </a:p>
          </p:txBody>
        </p:sp>
        <p:sp>
          <p:nvSpPr>
            <p:cNvPr id="61" name="Text Box 35"/>
            <p:cNvSpPr txBox="1">
              <a:spLocks noChangeArrowheads="1"/>
            </p:cNvSpPr>
            <p:nvPr/>
          </p:nvSpPr>
          <p:spPr bwMode="auto">
            <a:xfrm>
              <a:off x="3341" y="2765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m14</a:t>
              </a:r>
            </a:p>
          </p:txBody>
        </p:sp>
        <p:sp>
          <p:nvSpPr>
            <p:cNvPr id="62" name="Line 36"/>
            <p:cNvSpPr>
              <a:spLocks noChangeShapeType="1"/>
            </p:cNvSpPr>
            <p:nvPr/>
          </p:nvSpPr>
          <p:spPr bwMode="auto">
            <a:xfrm>
              <a:off x="2304" y="3283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37"/>
            <p:cNvSpPr txBox="1">
              <a:spLocks noChangeArrowheads="1"/>
            </p:cNvSpPr>
            <p:nvPr/>
          </p:nvSpPr>
          <p:spPr bwMode="auto">
            <a:xfrm>
              <a:off x="2304" y="3053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m8</a:t>
              </a:r>
            </a:p>
          </p:txBody>
        </p:sp>
        <p:sp>
          <p:nvSpPr>
            <p:cNvPr id="64" name="Text Box 38"/>
            <p:cNvSpPr txBox="1">
              <a:spLocks noChangeArrowheads="1"/>
            </p:cNvSpPr>
            <p:nvPr/>
          </p:nvSpPr>
          <p:spPr bwMode="auto">
            <a:xfrm>
              <a:off x="2650" y="3053"/>
              <a:ext cx="34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m9</a:t>
              </a:r>
            </a:p>
          </p:txBody>
        </p:sp>
        <p:sp>
          <p:nvSpPr>
            <p:cNvPr id="65" name="Text Box 39"/>
            <p:cNvSpPr txBox="1">
              <a:spLocks noChangeArrowheads="1"/>
            </p:cNvSpPr>
            <p:nvPr/>
          </p:nvSpPr>
          <p:spPr bwMode="auto">
            <a:xfrm>
              <a:off x="2995" y="3053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m11</a:t>
              </a:r>
            </a:p>
          </p:txBody>
        </p:sp>
        <p:sp>
          <p:nvSpPr>
            <p:cNvPr id="66" name="Text Box 40"/>
            <p:cNvSpPr txBox="1">
              <a:spLocks noChangeArrowheads="1"/>
            </p:cNvSpPr>
            <p:nvPr/>
          </p:nvSpPr>
          <p:spPr bwMode="auto">
            <a:xfrm>
              <a:off x="3341" y="3053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m10</a:t>
              </a:r>
            </a:p>
          </p:txBody>
        </p:sp>
        <p:sp>
          <p:nvSpPr>
            <p:cNvPr id="67" name="AutoShape 41"/>
            <p:cNvSpPr>
              <a:spLocks/>
            </p:cNvSpPr>
            <p:nvPr/>
          </p:nvSpPr>
          <p:spPr bwMode="auto">
            <a:xfrm flipH="1">
              <a:off x="3733" y="2435"/>
              <a:ext cx="83" cy="544"/>
            </a:xfrm>
            <a:prstGeom prst="leftBrace">
              <a:avLst>
                <a:gd name="adj1" fmla="val 5461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Text Box 42"/>
            <p:cNvSpPr txBox="1">
              <a:spLocks noChangeArrowheads="1"/>
            </p:cNvSpPr>
            <p:nvPr/>
          </p:nvSpPr>
          <p:spPr bwMode="auto">
            <a:xfrm>
              <a:off x="3752" y="2619"/>
              <a:ext cx="25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x</a:t>
              </a:r>
            </a:p>
          </p:txBody>
        </p:sp>
        <p:sp>
          <p:nvSpPr>
            <p:cNvPr id="92" name="AutoShape 43"/>
            <p:cNvSpPr>
              <a:spLocks noChangeArrowheads="1"/>
            </p:cNvSpPr>
            <p:nvPr/>
          </p:nvSpPr>
          <p:spPr bwMode="auto">
            <a:xfrm>
              <a:off x="1440" y="2592"/>
              <a:ext cx="288" cy="403"/>
            </a:xfrm>
            <a:prstGeom prst="curvedRightArrow">
              <a:avLst>
                <a:gd name="adj1" fmla="val 27986"/>
                <a:gd name="adj2" fmla="val 55972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AutoShape 44"/>
            <p:cNvSpPr>
              <a:spLocks noChangeArrowheads="1"/>
            </p:cNvSpPr>
            <p:nvPr/>
          </p:nvSpPr>
          <p:spPr bwMode="auto">
            <a:xfrm flipH="1">
              <a:off x="4032" y="2592"/>
              <a:ext cx="288" cy="403"/>
            </a:xfrm>
            <a:prstGeom prst="curvedRightArrow">
              <a:avLst>
                <a:gd name="adj1" fmla="val 27986"/>
                <a:gd name="adj2" fmla="val 55972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AutoShape 45"/>
            <p:cNvSpPr>
              <a:spLocks noChangeArrowheads="1"/>
            </p:cNvSpPr>
            <p:nvPr/>
          </p:nvSpPr>
          <p:spPr bwMode="auto">
            <a:xfrm>
              <a:off x="2784" y="3600"/>
              <a:ext cx="460" cy="230"/>
            </a:xfrm>
            <a:prstGeom prst="curvedUpArrow">
              <a:avLst>
                <a:gd name="adj1" fmla="val 40000"/>
                <a:gd name="adj2" fmla="val 80000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AutoShape 46"/>
            <p:cNvSpPr>
              <a:spLocks noChangeArrowheads="1"/>
            </p:cNvSpPr>
            <p:nvPr/>
          </p:nvSpPr>
          <p:spPr bwMode="auto">
            <a:xfrm flipV="1">
              <a:off x="2784" y="1440"/>
              <a:ext cx="460" cy="230"/>
            </a:xfrm>
            <a:prstGeom prst="curvedUpArrow">
              <a:avLst>
                <a:gd name="adj1" fmla="val 40000"/>
                <a:gd name="adj2" fmla="val 80000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37578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Basics of Boolean Algebra</a:t>
            </a:r>
          </a:p>
        </p:txBody>
      </p:sp>
    </p:spTree>
    <p:extLst>
      <p:ext uri="{BB962C8B-B14F-4D97-AF65-F5344CB8AC3E}">
        <p14:creationId xmlns:p14="http://schemas.microsoft.com/office/powerpoint/2010/main" val="26741544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CD877-106F-E5E0-4D28-792581C39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 K-Map from Scratch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FC678-90E0-F4B4-8583-1892E693B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6EA59-77C3-01A9-093F-13B3EBAC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E9CD5-C74D-BF4C-D5B1-34B2BA94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7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CC423-9AB3-65F7-15B9-6D1CADA83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0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>
                <a:solidFill>
                  <a:srgbClr val="0000FF"/>
                </a:solidFill>
              </a:rPr>
              <a:t>5.2 How to Use K-maps (1/7)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Recitation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0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Based on the </a:t>
            </a:r>
            <a:r>
              <a:rPr lang="en-US" dirty="0">
                <a:solidFill>
                  <a:srgbClr val="800000"/>
                </a:solidFill>
              </a:rPr>
              <a:t>Unifying Theorem</a:t>
            </a:r>
            <a:r>
              <a:rPr lang="en-US" dirty="0"/>
              <a:t> (complement law):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		</a:t>
            </a:r>
            <a:r>
              <a:rPr lang="en-US" sz="2400" b="1" dirty="0">
                <a:solidFill>
                  <a:srgbClr val="800000"/>
                </a:solidFill>
              </a:rPr>
              <a:t>A + A' = 1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a K-map, each cell containing a ‘1’ corresponds to a minterm of a given function </a:t>
            </a:r>
            <a:r>
              <a:rPr lang="en-US" i="1" dirty="0"/>
              <a:t>F</a:t>
            </a:r>
            <a:r>
              <a:rPr lang="en-US" dirty="0"/>
              <a:t> where the output is 1.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valid grouping of adjacent cells containing ‘1’ then corresponds to a </a:t>
            </a:r>
            <a:r>
              <a:rPr lang="en-US" dirty="0">
                <a:solidFill>
                  <a:srgbClr val="800000"/>
                </a:solidFill>
              </a:rPr>
              <a:t>simpler product term</a:t>
            </a:r>
            <a:r>
              <a:rPr lang="en-US" dirty="0"/>
              <a:t> of </a:t>
            </a:r>
            <a:r>
              <a:rPr lang="en-US" i="1" dirty="0"/>
              <a:t>F</a:t>
            </a:r>
            <a:r>
              <a:rPr lang="en-US" dirty="0"/>
              <a:t>.</a:t>
            </a:r>
          </a:p>
          <a:p>
            <a:pPr marL="628650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group must have size in </a:t>
            </a:r>
            <a:r>
              <a:rPr lang="en-US" dirty="0">
                <a:solidFill>
                  <a:srgbClr val="800000"/>
                </a:solidFill>
              </a:rPr>
              <a:t>powers of two</a:t>
            </a:r>
            <a:r>
              <a:rPr lang="en-US" dirty="0"/>
              <a:t>: 1, 2, 4, 8, …</a:t>
            </a:r>
            <a:endParaRPr lang="en-US" dirty="0">
              <a:sym typeface="Symbol" pitchFamily="18" charset="2"/>
            </a:endParaRPr>
          </a:p>
          <a:p>
            <a:pPr marL="628650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Grouping 2 adjacent cells eliminates 1 variable from the product term; grouping 4 cells eliminates 2 variables; grouping 8 cells eliminates 3 variables, and so on. In general, grouping 2</a:t>
            </a:r>
            <a:r>
              <a:rPr lang="en-US" i="1" baseline="30000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cells eliminates </a:t>
            </a:r>
            <a:r>
              <a:rPr lang="en-US" i="1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variables.</a:t>
            </a:r>
          </a:p>
        </p:txBody>
      </p:sp>
    </p:spTree>
    <p:extLst>
      <p:ext uri="{BB962C8B-B14F-4D97-AF65-F5344CB8AC3E}">
        <p14:creationId xmlns:p14="http://schemas.microsoft.com/office/powerpoint/2010/main" val="1080855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>
                <a:solidFill>
                  <a:srgbClr val="0000FF"/>
                </a:solidFill>
              </a:rPr>
              <a:t>5.2 How to Use K-maps (2/7)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Recitation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346418"/>
            <a:ext cx="8229600" cy="4784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800000"/>
                </a:solidFill>
              </a:rPr>
              <a:t>Group as many cells as possible</a:t>
            </a:r>
          </a:p>
          <a:p>
            <a:pPr marL="628650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/>
              <a:t>The larger the group, the fewer the number of literals in the resulting product term.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800000"/>
                </a:solidFill>
              </a:rPr>
              <a:t>Select as few groups as possible to cover all the cells (</a:t>
            </a:r>
            <a:r>
              <a:rPr lang="en-US" err="1">
                <a:solidFill>
                  <a:srgbClr val="800000"/>
                </a:solidFill>
              </a:rPr>
              <a:t>minterms</a:t>
            </a:r>
            <a:r>
              <a:rPr lang="en-US">
                <a:solidFill>
                  <a:srgbClr val="800000"/>
                </a:solidFill>
              </a:rPr>
              <a:t>) of the function</a:t>
            </a:r>
          </a:p>
          <a:p>
            <a:pPr marL="628650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/>
              <a:t>The fewer the groups, the fewer is the number of product terms in the simplified SOP expression.</a:t>
            </a:r>
          </a:p>
        </p:txBody>
      </p:sp>
    </p:spTree>
    <p:extLst>
      <p:ext uri="{BB962C8B-B14F-4D97-AF65-F5344CB8AC3E}">
        <p14:creationId xmlns:p14="http://schemas.microsoft.com/office/powerpoint/2010/main" val="941520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>
                <a:solidFill>
                  <a:srgbClr val="0000FF"/>
                </a:solidFill>
              </a:rPr>
              <a:t>5.2 How to Use K-maps (3/7)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Recitation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448633"/>
            <a:ext cx="8229600" cy="1924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/>
              <a:t>Example: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i="1"/>
              <a:t>		 F</a:t>
            </a:r>
            <a:r>
              <a:rPr lang="en-US"/>
              <a:t> (</a:t>
            </a:r>
            <a:r>
              <a:rPr lang="en-US" err="1"/>
              <a:t>w,x,y,z</a:t>
            </a:r>
            <a:r>
              <a:rPr lang="en-US"/>
              <a:t>)	= w'∙</a:t>
            </a:r>
            <a:r>
              <a:rPr lang="en-US" err="1"/>
              <a:t>x∙y</a:t>
            </a:r>
            <a:r>
              <a:rPr lang="en-US"/>
              <a:t>'∙z' + w'∙</a:t>
            </a:r>
            <a:r>
              <a:rPr lang="en-US" err="1"/>
              <a:t>x∙y</a:t>
            </a:r>
            <a:r>
              <a:rPr lang="en-US"/>
              <a:t>'∙z + </a:t>
            </a:r>
            <a:r>
              <a:rPr lang="en-US" err="1"/>
              <a:t>w∙x</a:t>
            </a:r>
            <a:r>
              <a:rPr lang="en-US"/>
              <a:t>'∙</a:t>
            </a:r>
            <a:r>
              <a:rPr lang="en-US" err="1"/>
              <a:t>y∙z</a:t>
            </a:r>
            <a:r>
              <a:rPr lang="en-US"/>
              <a:t>' </a:t>
            </a:r>
          </a:p>
          <a:p>
            <a:pPr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/>
              <a:t>                              	   + </a:t>
            </a:r>
            <a:r>
              <a:rPr lang="en-US" err="1"/>
              <a:t>w∙x</a:t>
            </a:r>
            <a:r>
              <a:rPr lang="en-US"/>
              <a:t>'∙</a:t>
            </a:r>
            <a:r>
              <a:rPr lang="en-US" err="1"/>
              <a:t>y∙z</a:t>
            </a:r>
            <a:r>
              <a:rPr lang="en-US"/>
              <a:t> + </a:t>
            </a:r>
            <a:r>
              <a:rPr lang="en-US" err="1"/>
              <a:t>w∙x∙y∙z</a:t>
            </a:r>
            <a:r>
              <a:rPr lang="en-US"/>
              <a:t>' + </a:t>
            </a:r>
            <a:r>
              <a:rPr lang="en-US" err="1"/>
              <a:t>w∙x∙y∙z</a:t>
            </a:r>
            <a:endParaRPr lang="en-US"/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i="1"/>
              <a:t>		                  	</a:t>
            </a:r>
            <a:r>
              <a:rPr lang="en-US"/>
              <a:t>= </a:t>
            </a:r>
            <a:r>
              <a:rPr lang="en-US" b="1">
                <a:sym typeface="Symbol" pitchFamily="18" charset="2"/>
              </a:rPr>
              <a:t></a:t>
            </a:r>
            <a:r>
              <a:rPr lang="en-US"/>
              <a:t> </a:t>
            </a:r>
            <a:r>
              <a:rPr lang="en-US" i="1"/>
              <a:t>m</a:t>
            </a:r>
            <a:r>
              <a:rPr lang="en-US"/>
              <a:t>(4, 5, 10, 11, 14, 15)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3509912" y="4485193"/>
            <a:ext cx="549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4059187" y="4485193"/>
            <a:ext cx="5476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4606875" y="4942393"/>
            <a:ext cx="549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5156150" y="4942393"/>
            <a:ext cx="5476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37" name="Text Box 28"/>
          <p:cNvSpPr txBox="1">
            <a:spLocks noChangeArrowheads="1"/>
          </p:cNvSpPr>
          <p:nvPr/>
        </p:nvSpPr>
        <p:spPr bwMode="auto">
          <a:xfrm>
            <a:off x="4606875" y="5399593"/>
            <a:ext cx="549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5156150" y="5399593"/>
            <a:ext cx="5476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11381" y="3240594"/>
            <a:ext cx="3511550" cy="3081382"/>
            <a:chOff x="1676400" y="3200400"/>
            <a:chExt cx="3511550" cy="3081382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486025" y="3916363"/>
              <a:ext cx="2193925" cy="182721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2486025" y="4371975"/>
              <a:ext cx="2193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3035300" y="3916363"/>
              <a:ext cx="0" cy="1828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1676400" y="5153025"/>
              <a:ext cx="403225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w</a:t>
              </a:r>
            </a:p>
          </p:txBody>
        </p:sp>
        <p:sp>
          <p:nvSpPr>
            <p:cNvPr id="20" name="AutoShape 11"/>
            <p:cNvSpPr>
              <a:spLocks/>
            </p:cNvSpPr>
            <p:nvPr/>
          </p:nvSpPr>
          <p:spPr bwMode="auto">
            <a:xfrm>
              <a:off x="2020888" y="4873625"/>
              <a:ext cx="131763" cy="863600"/>
            </a:xfrm>
            <a:prstGeom prst="leftBrace">
              <a:avLst>
                <a:gd name="adj1" fmla="val 5461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AutoShape 12"/>
            <p:cNvSpPr>
              <a:spLocks/>
            </p:cNvSpPr>
            <p:nvPr/>
          </p:nvSpPr>
          <p:spPr bwMode="auto">
            <a:xfrm rot="5400000" flipV="1">
              <a:off x="4071937" y="3021013"/>
              <a:ext cx="142875" cy="1071563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3937000" y="3200400"/>
              <a:ext cx="4032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</a:t>
              </a:r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>
              <a:off x="3582988" y="3916363"/>
              <a:ext cx="0" cy="1828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>
              <a:off x="4132263" y="3916363"/>
              <a:ext cx="0" cy="1828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2120900" y="4006850"/>
              <a:ext cx="400050" cy="1892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00</a:t>
              </a: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   01</a:t>
              </a:r>
            </a:p>
            <a:p>
              <a:pPr algn="r" eaLnBrk="0" hangingPunct="0"/>
              <a:endParaRPr lang="en-GB" sz="1600" b="1">
                <a:latin typeface="Times New Roman" pitchFamily="18" charset="0"/>
              </a:endParaRP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11</a:t>
              </a:r>
            </a:p>
            <a:p>
              <a:pPr algn="r" eaLnBrk="0" hangingPunct="0"/>
              <a:endParaRPr lang="en-GB" sz="1600" b="1">
                <a:latin typeface="Times New Roman" pitchFamily="18" charset="0"/>
              </a:endParaRP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2578100" y="3624263"/>
              <a:ext cx="20447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600" b="1">
                  <a:latin typeface="Times New Roman" pitchFamily="18" charset="0"/>
                </a:rPr>
                <a:t>00       01      11       10</a:t>
              </a:r>
            </a:p>
          </p:txBody>
        </p:sp>
        <p:sp>
          <p:nvSpPr>
            <p:cNvPr id="27" name="AutoShape 18"/>
            <p:cNvSpPr>
              <a:spLocks/>
            </p:cNvSpPr>
            <p:nvPr/>
          </p:nvSpPr>
          <p:spPr bwMode="auto">
            <a:xfrm rot="16200000">
              <a:off x="3500437" y="5326063"/>
              <a:ext cx="141288" cy="1071563"/>
            </a:xfrm>
            <a:prstGeom prst="leftBrace">
              <a:avLst>
                <a:gd name="adj1" fmla="val 6320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9"/>
            <p:cNvSpPr>
              <a:spLocks noChangeShapeType="1"/>
            </p:cNvSpPr>
            <p:nvPr/>
          </p:nvSpPr>
          <p:spPr bwMode="auto">
            <a:xfrm flipH="1" flipV="1">
              <a:off x="2105025" y="3540125"/>
              <a:ext cx="365125" cy="365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1846263" y="3632200"/>
              <a:ext cx="471488" cy="33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wx</a:t>
              </a:r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2159000" y="3430588"/>
              <a:ext cx="471488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yz</a:t>
              </a:r>
            </a:p>
          </p:txBody>
        </p:sp>
        <p:sp>
          <p:nvSpPr>
            <p:cNvPr id="31" name="Line 22"/>
            <p:cNvSpPr>
              <a:spLocks noChangeShapeType="1"/>
            </p:cNvSpPr>
            <p:nvPr/>
          </p:nvSpPr>
          <p:spPr bwMode="auto">
            <a:xfrm>
              <a:off x="2486025" y="4830763"/>
              <a:ext cx="2193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3"/>
            <p:cNvSpPr>
              <a:spLocks noChangeShapeType="1"/>
            </p:cNvSpPr>
            <p:nvPr/>
          </p:nvSpPr>
          <p:spPr bwMode="auto">
            <a:xfrm>
              <a:off x="2486025" y="5287963"/>
              <a:ext cx="2193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2486025" y="5286375"/>
              <a:ext cx="2193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7"/>
            <p:cNvSpPr>
              <a:spLocks noChangeShapeType="1"/>
            </p:cNvSpPr>
            <p:nvPr/>
          </p:nvSpPr>
          <p:spPr bwMode="auto">
            <a:xfrm>
              <a:off x="2486025" y="5743575"/>
              <a:ext cx="2193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AutoShape 30"/>
            <p:cNvSpPr>
              <a:spLocks/>
            </p:cNvSpPr>
            <p:nvPr/>
          </p:nvSpPr>
          <p:spPr bwMode="auto">
            <a:xfrm flipH="1">
              <a:off x="4754563" y="4398963"/>
              <a:ext cx="131763" cy="863600"/>
            </a:xfrm>
            <a:prstGeom prst="leftBrace">
              <a:avLst>
                <a:gd name="adj1" fmla="val 5461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31"/>
            <p:cNvSpPr txBox="1">
              <a:spLocks noChangeArrowheads="1"/>
            </p:cNvSpPr>
            <p:nvPr/>
          </p:nvSpPr>
          <p:spPr bwMode="auto">
            <a:xfrm>
              <a:off x="4784725" y="4689475"/>
              <a:ext cx="4032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x</a:t>
              </a:r>
            </a:p>
          </p:txBody>
        </p:sp>
        <p:sp>
          <p:nvSpPr>
            <p:cNvPr id="41" name="Text Box 31"/>
            <p:cNvSpPr txBox="1">
              <a:spLocks noChangeArrowheads="1"/>
            </p:cNvSpPr>
            <p:nvPr/>
          </p:nvSpPr>
          <p:spPr bwMode="auto">
            <a:xfrm>
              <a:off x="3369468" y="5915069"/>
              <a:ext cx="4032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z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510640" y="4053395"/>
            <a:ext cx="2193198" cy="1748404"/>
            <a:chOff x="2491450" y="3988464"/>
            <a:chExt cx="2193198" cy="1748404"/>
          </a:xfrm>
        </p:grpSpPr>
        <p:sp>
          <p:nvSpPr>
            <p:cNvPr id="42" name="Text Box 26"/>
            <p:cNvSpPr txBox="1">
              <a:spLocks noChangeArrowheads="1"/>
            </p:cNvSpPr>
            <p:nvPr/>
          </p:nvSpPr>
          <p:spPr bwMode="auto">
            <a:xfrm>
              <a:off x="3059905" y="3988464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>
                  <a:latin typeface="Tahoma" pitchFamily="34" charset="0"/>
                </a:rPr>
                <a:t>0</a:t>
              </a:r>
            </a:p>
          </p:txBody>
        </p:sp>
        <p:sp>
          <p:nvSpPr>
            <p:cNvPr id="43" name="Text Box 26"/>
            <p:cNvSpPr txBox="1">
              <a:spLocks noChangeArrowheads="1"/>
            </p:cNvSpPr>
            <p:nvPr/>
          </p:nvSpPr>
          <p:spPr bwMode="auto">
            <a:xfrm>
              <a:off x="2491450" y="3990950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>
                  <a:latin typeface="Tahoma" pitchFamily="34" charset="0"/>
                </a:rPr>
                <a:t>0</a:t>
              </a:r>
            </a:p>
          </p:txBody>
        </p:sp>
        <p:sp>
          <p:nvSpPr>
            <p:cNvPr id="44" name="Text Box 26"/>
            <p:cNvSpPr txBox="1">
              <a:spLocks noChangeArrowheads="1"/>
            </p:cNvSpPr>
            <p:nvPr/>
          </p:nvSpPr>
          <p:spPr bwMode="auto">
            <a:xfrm>
              <a:off x="4136960" y="3991276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>
                  <a:latin typeface="Tahoma" pitchFamily="34" charset="0"/>
                </a:rPr>
                <a:t>0</a:t>
              </a:r>
            </a:p>
          </p:txBody>
        </p:sp>
        <p:sp>
          <p:nvSpPr>
            <p:cNvPr id="45" name="Text Box 26"/>
            <p:cNvSpPr txBox="1">
              <a:spLocks noChangeArrowheads="1"/>
            </p:cNvSpPr>
            <p:nvPr/>
          </p:nvSpPr>
          <p:spPr bwMode="auto">
            <a:xfrm>
              <a:off x="3568505" y="3993762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>
                  <a:latin typeface="Tahoma" pitchFamily="34" charset="0"/>
                </a:rPr>
                <a:t>0</a:t>
              </a:r>
            </a:p>
          </p:txBody>
        </p:sp>
        <p:sp>
          <p:nvSpPr>
            <p:cNvPr id="46" name="Text Box 26"/>
            <p:cNvSpPr txBox="1">
              <a:spLocks noChangeArrowheads="1"/>
            </p:cNvSpPr>
            <p:nvPr/>
          </p:nvSpPr>
          <p:spPr bwMode="auto">
            <a:xfrm>
              <a:off x="4127146" y="4424494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>
                  <a:latin typeface="Tahoma" pitchFamily="34" charset="0"/>
                </a:rPr>
                <a:t>0</a:t>
              </a:r>
            </a:p>
          </p:txBody>
        </p:sp>
        <p:sp>
          <p:nvSpPr>
            <p:cNvPr id="47" name="Text Box 26"/>
            <p:cNvSpPr txBox="1">
              <a:spLocks noChangeArrowheads="1"/>
            </p:cNvSpPr>
            <p:nvPr/>
          </p:nvSpPr>
          <p:spPr bwMode="auto">
            <a:xfrm>
              <a:off x="3558691" y="4426980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>
                  <a:latin typeface="Tahoma" pitchFamily="34" charset="0"/>
                </a:rPr>
                <a:t>0</a:t>
              </a:r>
            </a:p>
          </p:txBody>
        </p:sp>
        <p:sp>
          <p:nvSpPr>
            <p:cNvPr id="48" name="Text Box 26"/>
            <p:cNvSpPr txBox="1">
              <a:spLocks noChangeArrowheads="1"/>
            </p:cNvSpPr>
            <p:nvPr/>
          </p:nvSpPr>
          <p:spPr bwMode="auto">
            <a:xfrm>
              <a:off x="3059905" y="4914900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>
                  <a:latin typeface="Tahoma" pitchFamily="34" charset="0"/>
                </a:rPr>
                <a:t>0</a:t>
              </a:r>
            </a:p>
          </p:txBody>
        </p:sp>
        <p:sp>
          <p:nvSpPr>
            <p:cNvPr id="49" name="Text Box 26"/>
            <p:cNvSpPr txBox="1">
              <a:spLocks noChangeArrowheads="1"/>
            </p:cNvSpPr>
            <p:nvPr/>
          </p:nvSpPr>
          <p:spPr bwMode="auto">
            <a:xfrm>
              <a:off x="2491450" y="4917386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>
                  <a:latin typeface="Tahoma" pitchFamily="34" charset="0"/>
                </a:rPr>
                <a:t>0</a:t>
              </a:r>
            </a:p>
          </p:txBody>
        </p:sp>
        <p:sp>
          <p:nvSpPr>
            <p:cNvPr id="50" name="Text Box 26"/>
            <p:cNvSpPr txBox="1">
              <a:spLocks noChangeArrowheads="1"/>
            </p:cNvSpPr>
            <p:nvPr/>
          </p:nvSpPr>
          <p:spPr bwMode="auto">
            <a:xfrm>
              <a:off x="3060140" y="5367669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>
                  <a:latin typeface="Tahoma" pitchFamily="34" charset="0"/>
                </a:rPr>
                <a:t>0</a:t>
              </a:r>
            </a:p>
          </p:txBody>
        </p:sp>
        <p:sp>
          <p:nvSpPr>
            <p:cNvPr id="51" name="Text Box 26"/>
            <p:cNvSpPr txBox="1">
              <a:spLocks noChangeArrowheads="1"/>
            </p:cNvSpPr>
            <p:nvPr/>
          </p:nvSpPr>
          <p:spPr bwMode="auto">
            <a:xfrm>
              <a:off x="2491685" y="5370155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>
                  <a:latin typeface="Tahoma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61261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34" grpId="0"/>
      <p:bldP spid="35" grpId="0"/>
      <p:bldP spid="37" grpId="0"/>
      <p:bldP spid="3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>
                <a:solidFill>
                  <a:srgbClr val="0000FF"/>
                </a:solidFill>
              </a:rPr>
              <a:t>5.6 Finding Simplified POS Expression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Recitation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>
          <a:xfrm>
            <a:off x="457200" y="1295401"/>
            <a:ext cx="8229600" cy="2198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1938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800000"/>
                </a:solidFill>
              </a:rPr>
              <a:t>Simplified POS expression</a:t>
            </a:r>
            <a:r>
              <a:rPr lang="en-US"/>
              <a:t> can be obtained by grouping the </a:t>
            </a:r>
            <a:r>
              <a:rPr lang="en-US" err="1"/>
              <a:t>maxterms</a:t>
            </a:r>
            <a:r>
              <a:rPr lang="en-US"/>
              <a:t> (i.e. 0s) of the given function.</a:t>
            </a:r>
          </a:p>
          <a:p>
            <a:pPr marL="261938" indent="-2619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/>
              <a:t>Example: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	Given F = </a:t>
            </a:r>
            <a:r>
              <a:rPr lang="en-US" b="1">
                <a:latin typeface="Symbol" pitchFamily="18" charset="2"/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m(0,1,2,3,5,7,8,9,10,11), we first draw the K-map, then group the </a:t>
            </a:r>
            <a:r>
              <a:rPr lang="en-US" err="1">
                <a:sym typeface="Symbol" pitchFamily="18" charset="2"/>
              </a:rPr>
              <a:t>maxterms</a:t>
            </a:r>
            <a:r>
              <a:rPr lang="en-US">
                <a:sym typeface="Symbol" pitchFamily="18" charset="2"/>
              </a:rPr>
              <a:t> together:</a:t>
            </a:r>
          </a:p>
        </p:txBody>
      </p:sp>
      <p:grpSp>
        <p:nvGrpSpPr>
          <p:cNvPr id="59" name="Group 4"/>
          <p:cNvGrpSpPr>
            <a:grpSpLocks/>
          </p:cNvGrpSpPr>
          <p:nvPr/>
        </p:nvGrpSpPr>
        <p:grpSpPr bwMode="auto">
          <a:xfrm>
            <a:off x="3200400" y="3581400"/>
            <a:ext cx="2724150" cy="2514600"/>
            <a:chOff x="3168" y="2256"/>
            <a:chExt cx="1716" cy="1584"/>
          </a:xfrm>
        </p:grpSpPr>
        <p:sp>
          <p:nvSpPr>
            <p:cNvPr id="60" name="Rectangle 5"/>
            <p:cNvSpPr>
              <a:spLocks noChangeArrowheads="1"/>
            </p:cNvSpPr>
            <p:nvPr/>
          </p:nvSpPr>
          <p:spPr bwMode="auto">
            <a:xfrm>
              <a:off x="3605" y="2639"/>
              <a:ext cx="1026" cy="97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6"/>
            <p:cNvSpPr>
              <a:spLocks noChangeShapeType="1"/>
            </p:cNvSpPr>
            <p:nvPr/>
          </p:nvSpPr>
          <p:spPr bwMode="auto">
            <a:xfrm>
              <a:off x="3605" y="2883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7"/>
            <p:cNvSpPr>
              <a:spLocks noChangeShapeType="1"/>
            </p:cNvSpPr>
            <p:nvPr/>
          </p:nvSpPr>
          <p:spPr bwMode="auto">
            <a:xfrm>
              <a:off x="3861" y="2639"/>
              <a:ext cx="0" cy="9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8"/>
            <p:cNvSpPr txBox="1">
              <a:spLocks noChangeArrowheads="1"/>
            </p:cNvSpPr>
            <p:nvPr/>
          </p:nvSpPr>
          <p:spPr bwMode="auto">
            <a:xfrm>
              <a:off x="3600" y="3161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3861" y="2932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65" name="Text Box 10"/>
            <p:cNvSpPr txBox="1">
              <a:spLocks noChangeArrowheads="1"/>
            </p:cNvSpPr>
            <p:nvPr/>
          </p:nvSpPr>
          <p:spPr bwMode="auto">
            <a:xfrm>
              <a:off x="3226" y="3299"/>
              <a:ext cx="189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66" name="AutoShape 11"/>
            <p:cNvSpPr>
              <a:spLocks/>
            </p:cNvSpPr>
            <p:nvPr/>
          </p:nvSpPr>
          <p:spPr bwMode="auto">
            <a:xfrm>
              <a:off x="3387" y="3151"/>
              <a:ext cx="62" cy="461"/>
            </a:xfrm>
            <a:prstGeom prst="leftBrace">
              <a:avLst>
                <a:gd name="adj1" fmla="val 6196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AutoShape 12"/>
            <p:cNvSpPr>
              <a:spLocks/>
            </p:cNvSpPr>
            <p:nvPr/>
          </p:nvSpPr>
          <p:spPr bwMode="auto">
            <a:xfrm rot="5400000" flipV="1">
              <a:off x="4341" y="2196"/>
              <a:ext cx="76" cy="501"/>
            </a:xfrm>
            <a:prstGeom prst="leftBrace">
              <a:avLst>
                <a:gd name="adj1" fmla="val 5493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Text Box 13"/>
            <p:cNvSpPr txBox="1">
              <a:spLocks noChangeArrowheads="1"/>
            </p:cNvSpPr>
            <p:nvPr/>
          </p:nvSpPr>
          <p:spPr bwMode="auto">
            <a:xfrm>
              <a:off x="4283" y="2256"/>
              <a:ext cx="18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69" name="Line 14"/>
            <p:cNvSpPr>
              <a:spLocks noChangeShapeType="1"/>
            </p:cNvSpPr>
            <p:nvPr/>
          </p:nvSpPr>
          <p:spPr bwMode="auto">
            <a:xfrm>
              <a:off x="4118" y="2639"/>
              <a:ext cx="0" cy="9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5"/>
            <p:cNvSpPr>
              <a:spLocks noChangeShapeType="1"/>
            </p:cNvSpPr>
            <p:nvPr/>
          </p:nvSpPr>
          <p:spPr bwMode="auto">
            <a:xfrm>
              <a:off x="4374" y="2639"/>
              <a:ext cx="0" cy="9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Text Box 16"/>
            <p:cNvSpPr txBox="1">
              <a:spLocks noChangeArrowheads="1"/>
            </p:cNvSpPr>
            <p:nvPr/>
          </p:nvSpPr>
          <p:spPr bwMode="auto">
            <a:xfrm>
              <a:off x="3399" y="2688"/>
              <a:ext cx="222" cy="1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72" name="Text Box 17"/>
            <p:cNvSpPr txBox="1">
              <a:spLocks noChangeArrowheads="1"/>
            </p:cNvSpPr>
            <p:nvPr/>
          </p:nvSpPr>
          <p:spPr bwMode="auto">
            <a:xfrm>
              <a:off x="3647" y="2483"/>
              <a:ext cx="956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73" name="AutoShape 18"/>
            <p:cNvSpPr>
              <a:spLocks/>
            </p:cNvSpPr>
            <p:nvPr/>
          </p:nvSpPr>
          <p:spPr bwMode="auto">
            <a:xfrm rot="-5400000">
              <a:off x="4073" y="3428"/>
              <a:ext cx="77" cy="501"/>
            </a:xfrm>
            <a:prstGeom prst="leftBrace">
              <a:avLst>
                <a:gd name="adj1" fmla="val 54221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Text Box 19"/>
            <p:cNvSpPr txBox="1">
              <a:spLocks noChangeArrowheads="1"/>
            </p:cNvSpPr>
            <p:nvPr/>
          </p:nvSpPr>
          <p:spPr bwMode="auto">
            <a:xfrm>
              <a:off x="4021" y="3693"/>
              <a:ext cx="189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75" name="Line 20"/>
            <p:cNvSpPr>
              <a:spLocks noChangeShapeType="1"/>
            </p:cNvSpPr>
            <p:nvPr/>
          </p:nvSpPr>
          <p:spPr bwMode="auto">
            <a:xfrm flipH="1" flipV="1">
              <a:off x="3427" y="2438"/>
              <a:ext cx="170" cy="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Text Box 21"/>
            <p:cNvSpPr txBox="1">
              <a:spLocks noChangeArrowheads="1"/>
            </p:cNvSpPr>
            <p:nvPr/>
          </p:nvSpPr>
          <p:spPr bwMode="auto">
            <a:xfrm>
              <a:off x="3168" y="2487"/>
              <a:ext cx="35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CD</a:t>
              </a:r>
            </a:p>
          </p:txBody>
        </p:sp>
        <p:sp>
          <p:nvSpPr>
            <p:cNvPr id="77" name="Text Box 22"/>
            <p:cNvSpPr txBox="1">
              <a:spLocks noChangeArrowheads="1"/>
            </p:cNvSpPr>
            <p:nvPr/>
          </p:nvSpPr>
          <p:spPr bwMode="auto">
            <a:xfrm>
              <a:off x="3451" y="2369"/>
              <a:ext cx="29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AB</a:t>
              </a:r>
            </a:p>
          </p:txBody>
        </p:sp>
        <p:sp>
          <p:nvSpPr>
            <p:cNvPr id="78" name="Line 23"/>
            <p:cNvSpPr>
              <a:spLocks noChangeShapeType="1"/>
            </p:cNvSpPr>
            <p:nvPr/>
          </p:nvSpPr>
          <p:spPr bwMode="auto">
            <a:xfrm>
              <a:off x="3605" y="3127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24"/>
            <p:cNvSpPr>
              <a:spLocks noChangeShapeType="1"/>
            </p:cNvSpPr>
            <p:nvPr/>
          </p:nvSpPr>
          <p:spPr bwMode="auto">
            <a:xfrm>
              <a:off x="3605" y="3372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25"/>
            <p:cNvSpPr>
              <a:spLocks noChangeShapeType="1"/>
            </p:cNvSpPr>
            <p:nvPr/>
          </p:nvSpPr>
          <p:spPr bwMode="auto">
            <a:xfrm>
              <a:off x="3605" y="3371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Text Box 26"/>
            <p:cNvSpPr txBox="1">
              <a:spLocks noChangeArrowheads="1"/>
            </p:cNvSpPr>
            <p:nvPr/>
          </p:nvSpPr>
          <p:spPr bwMode="auto">
            <a:xfrm>
              <a:off x="3855" y="316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82" name="Text Box 27"/>
            <p:cNvSpPr txBox="1">
              <a:spLocks noChangeArrowheads="1"/>
            </p:cNvSpPr>
            <p:nvPr/>
          </p:nvSpPr>
          <p:spPr bwMode="auto">
            <a:xfrm>
              <a:off x="4119" y="2935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83" name="Line 28"/>
            <p:cNvSpPr>
              <a:spLocks noChangeShapeType="1"/>
            </p:cNvSpPr>
            <p:nvPr/>
          </p:nvSpPr>
          <p:spPr bwMode="auto">
            <a:xfrm>
              <a:off x="3605" y="3616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Text Box 29"/>
            <p:cNvSpPr txBox="1">
              <a:spLocks noChangeArrowheads="1"/>
            </p:cNvSpPr>
            <p:nvPr/>
          </p:nvSpPr>
          <p:spPr bwMode="auto">
            <a:xfrm>
              <a:off x="3600" y="268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85" name="Text Box 30"/>
            <p:cNvSpPr txBox="1">
              <a:spLocks noChangeArrowheads="1"/>
            </p:cNvSpPr>
            <p:nvPr/>
          </p:nvSpPr>
          <p:spPr bwMode="auto">
            <a:xfrm>
              <a:off x="4378" y="3416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86" name="AutoShape 31"/>
            <p:cNvSpPr>
              <a:spLocks/>
            </p:cNvSpPr>
            <p:nvPr/>
          </p:nvSpPr>
          <p:spPr bwMode="auto">
            <a:xfrm flipH="1">
              <a:off x="4665" y="2897"/>
              <a:ext cx="62" cy="461"/>
            </a:xfrm>
            <a:prstGeom prst="leftBrace">
              <a:avLst>
                <a:gd name="adj1" fmla="val 6196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32"/>
            <p:cNvSpPr txBox="1">
              <a:spLocks noChangeArrowheads="1"/>
            </p:cNvSpPr>
            <p:nvPr/>
          </p:nvSpPr>
          <p:spPr bwMode="auto">
            <a:xfrm>
              <a:off x="4695" y="3048"/>
              <a:ext cx="189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D</a:t>
              </a:r>
            </a:p>
          </p:txBody>
        </p:sp>
        <p:sp>
          <p:nvSpPr>
            <p:cNvPr id="88" name="Text Box 33"/>
            <p:cNvSpPr txBox="1">
              <a:spLocks noChangeArrowheads="1"/>
            </p:cNvSpPr>
            <p:nvPr/>
          </p:nvSpPr>
          <p:spPr bwMode="auto">
            <a:xfrm>
              <a:off x="3600" y="3416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89" name="Text Box 34"/>
            <p:cNvSpPr txBox="1">
              <a:spLocks noChangeArrowheads="1"/>
            </p:cNvSpPr>
            <p:nvPr/>
          </p:nvSpPr>
          <p:spPr bwMode="auto">
            <a:xfrm>
              <a:off x="4378" y="2680"/>
              <a:ext cx="257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90" name="Text Box 35"/>
            <p:cNvSpPr txBox="1">
              <a:spLocks noChangeArrowheads="1"/>
            </p:cNvSpPr>
            <p:nvPr/>
          </p:nvSpPr>
          <p:spPr bwMode="auto">
            <a:xfrm>
              <a:off x="3600" y="292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91" name="AutoShape 36"/>
            <p:cNvSpPr>
              <a:spLocks/>
            </p:cNvSpPr>
            <p:nvPr/>
          </p:nvSpPr>
          <p:spPr bwMode="auto">
            <a:xfrm rot="5400000" flipH="1">
              <a:off x="4018" y="3278"/>
              <a:ext cx="171" cy="432"/>
            </a:xfrm>
            <a:prstGeom prst="rightBracket">
              <a:avLst>
                <a:gd name="adj" fmla="val 21053"/>
              </a:avLst>
            </a:prstGeom>
            <a:solidFill>
              <a:srgbClr val="CCFFCC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AutoShape 37"/>
            <p:cNvSpPr>
              <a:spLocks/>
            </p:cNvSpPr>
            <p:nvPr/>
          </p:nvSpPr>
          <p:spPr bwMode="auto">
            <a:xfrm rot="-5400000" flipH="1" flipV="1">
              <a:off x="4018" y="2558"/>
              <a:ext cx="172" cy="432"/>
            </a:xfrm>
            <a:prstGeom prst="rightBracket">
              <a:avLst>
                <a:gd name="adj" fmla="val 20930"/>
              </a:avLst>
            </a:prstGeom>
            <a:solidFill>
              <a:srgbClr val="CCFFCC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Text Box 38"/>
            <p:cNvSpPr txBox="1">
              <a:spLocks noChangeArrowheads="1"/>
            </p:cNvSpPr>
            <p:nvPr/>
          </p:nvSpPr>
          <p:spPr bwMode="auto">
            <a:xfrm>
              <a:off x="4368" y="292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94" name="Text Box 39"/>
            <p:cNvSpPr txBox="1">
              <a:spLocks noChangeArrowheads="1"/>
            </p:cNvSpPr>
            <p:nvPr/>
          </p:nvSpPr>
          <p:spPr bwMode="auto">
            <a:xfrm>
              <a:off x="4368" y="316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95" name="Text Box 40"/>
            <p:cNvSpPr txBox="1">
              <a:spLocks noChangeArrowheads="1"/>
            </p:cNvSpPr>
            <p:nvPr/>
          </p:nvSpPr>
          <p:spPr bwMode="auto">
            <a:xfrm>
              <a:off x="4128" y="316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96" name="Text Box 41"/>
            <p:cNvSpPr txBox="1">
              <a:spLocks noChangeArrowheads="1"/>
            </p:cNvSpPr>
            <p:nvPr/>
          </p:nvSpPr>
          <p:spPr bwMode="auto">
            <a:xfrm>
              <a:off x="4128" y="340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97" name="Text Box 42"/>
            <p:cNvSpPr txBox="1">
              <a:spLocks noChangeArrowheads="1"/>
            </p:cNvSpPr>
            <p:nvPr/>
          </p:nvSpPr>
          <p:spPr bwMode="auto">
            <a:xfrm>
              <a:off x="3888" y="340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98" name="Text Box 43"/>
            <p:cNvSpPr txBox="1">
              <a:spLocks noChangeArrowheads="1"/>
            </p:cNvSpPr>
            <p:nvPr/>
          </p:nvSpPr>
          <p:spPr bwMode="auto">
            <a:xfrm>
              <a:off x="3888" y="268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99" name="Text Box 44"/>
            <p:cNvSpPr txBox="1">
              <a:spLocks noChangeArrowheads="1"/>
            </p:cNvSpPr>
            <p:nvPr/>
          </p:nvSpPr>
          <p:spPr bwMode="auto">
            <a:xfrm>
              <a:off x="4128" y="268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100" name="AutoShape 45"/>
            <p:cNvSpPr>
              <a:spLocks noChangeArrowheads="1"/>
            </p:cNvSpPr>
            <p:nvPr/>
          </p:nvSpPr>
          <p:spPr bwMode="auto">
            <a:xfrm>
              <a:off x="4153" y="2716"/>
              <a:ext cx="192" cy="849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31457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>
                <a:solidFill>
                  <a:srgbClr val="0000FF"/>
                </a:solidFill>
              </a:rPr>
              <a:t>5.6 Finding Simplified POS Expression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Recitation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457200" y="3657600"/>
            <a:ext cx="8229600" cy="2473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/>
              <a:t>This gives the SOP of </a:t>
            </a:r>
            <a:r>
              <a:rPr lang="en-US">
                <a:solidFill>
                  <a:srgbClr val="C00000"/>
                </a:solidFill>
              </a:rPr>
              <a:t>F'</a:t>
            </a:r>
            <a:r>
              <a:rPr lang="en-US"/>
              <a:t> to be</a:t>
            </a:r>
            <a:br>
              <a:rPr lang="en-US"/>
            </a:br>
            <a:r>
              <a:rPr lang="en-US"/>
              <a:t>	F' = B</a:t>
            </a:r>
            <a:r>
              <a:rPr lang="en-US">
                <a:sym typeface="Symbol" pitchFamily="18" charset="2"/>
              </a:rPr>
              <a:t></a:t>
            </a:r>
            <a:r>
              <a:rPr lang="en-US"/>
              <a:t>D' + A</a:t>
            </a:r>
            <a:r>
              <a:rPr lang="en-US">
                <a:sym typeface="Symbol" pitchFamily="18" charset="2"/>
              </a:rPr>
              <a:t></a:t>
            </a:r>
            <a:r>
              <a:rPr lang="en-US"/>
              <a:t>B 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</a:pPr>
            <a:r>
              <a:rPr lang="en-US"/>
              <a:t>To get POS of </a:t>
            </a:r>
            <a:r>
              <a:rPr lang="en-US">
                <a:solidFill>
                  <a:srgbClr val="C00000"/>
                </a:solidFill>
              </a:rPr>
              <a:t>F</a:t>
            </a:r>
            <a:r>
              <a:rPr lang="en-US"/>
              <a:t>, we have</a:t>
            </a:r>
          </a:p>
          <a:p>
            <a:pPr lvl="1"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	F 	= (BD' + AB)' 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	= (BD')'  (AB)' 		(DeMorgan)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	= </a:t>
            </a:r>
            <a:r>
              <a:rPr lang="en-US" b="1">
                <a:solidFill>
                  <a:srgbClr val="800000"/>
                </a:solidFill>
                <a:sym typeface="Symbol" pitchFamily="18" charset="2"/>
              </a:rPr>
              <a:t>(B'+D)  (A'+B')</a:t>
            </a:r>
            <a:r>
              <a:rPr lang="en-US">
                <a:sym typeface="Symbol" pitchFamily="18" charset="2"/>
              </a:rPr>
              <a:t>	(DeMorgan) </a:t>
            </a:r>
          </a:p>
        </p:txBody>
      </p:sp>
      <p:grpSp>
        <p:nvGrpSpPr>
          <p:cNvPr id="50" name="Group 132"/>
          <p:cNvGrpSpPr>
            <a:grpSpLocks/>
          </p:cNvGrpSpPr>
          <p:nvPr/>
        </p:nvGrpSpPr>
        <p:grpSpPr bwMode="auto">
          <a:xfrm>
            <a:off x="838200" y="1143000"/>
            <a:ext cx="3352800" cy="2438400"/>
            <a:chOff x="528" y="720"/>
            <a:chExt cx="2112" cy="1536"/>
          </a:xfrm>
        </p:grpSpPr>
        <p:grpSp>
          <p:nvGrpSpPr>
            <p:cNvPr id="51" name="Group 88"/>
            <p:cNvGrpSpPr>
              <a:grpSpLocks/>
            </p:cNvGrpSpPr>
            <p:nvPr/>
          </p:nvGrpSpPr>
          <p:grpSpPr bwMode="auto">
            <a:xfrm>
              <a:off x="1008" y="720"/>
              <a:ext cx="1632" cy="1536"/>
              <a:chOff x="3264" y="672"/>
              <a:chExt cx="1632" cy="1536"/>
            </a:xfrm>
          </p:grpSpPr>
          <p:sp>
            <p:nvSpPr>
              <p:cNvPr id="53" name="Rectangle 89"/>
              <p:cNvSpPr>
                <a:spLocks noChangeArrowheads="1"/>
              </p:cNvSpPr>
              <p:nvPr/>
            </p:nvSpPr>
            <p:spPr bwMode="auto">
              <a:xfrm>
                <a:off x="3680" y="1043"/>
                <a:ext cx="975" cy="94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90"/>
              <p:cNvSpPr>
                <a:spLocks noChangeShapeType="1"/>
              </p:cNvSpPr>
              <p:nvPr/>
            </p:nvSpPr>
            <p:spPr bwMode="auto">
              <a:xfrm>
                <a:off x="3680" y="1280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91"/>
              <p:cNvSpPr>
                <a:spLocks noChangeShapeType="1"/>
              </p:cNvSpPr>
              <p:nvPr/>
            </p:nvSpPr>
            <p:spPr bwMode="auto">
              <a:xfrm>
                <a:off x="3923" y="1043"/>
                <a:ext cx="0" cy="9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 Box 92"/>
              <p:cNvSpPr txBox="1">
                <a:spLocks noChangeArrowheads="1"/>
              </p:cNvSpPr>
              <p:nvPr/>
            </p:nvSpPr>
            <p:spPr bwMode="auto">
              <a:xfrm>
                <a:off x="3675" y="1550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57" name="Text Box 93"/>
              <p:cNvSpPr txBox="1">
                <a:spLocks noChangeArrowheads="1"/>
              </p:cNvSpPr>
              <p:nvPr/>
            </p:nvSpPr>
            <p:spPr bwMode="auto">
              <a:xfrm>
                <a:off x="3923" y="1328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01" name="Text Box 94"/>
              <p:cNvSpPr txBox="1">
                <a:spLocks noChangeArrowheads="1"/>
              </p:cNvSpPr>
              <p:nvPr/>
            </p:nvSpPr>
            <p:spPr bwMode="auto">
              <a:xfrm>
                <a:off x="3319" y="1683"/>
                <a:ext cx="180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02" name="AutoShape 95"/>
              <p:cNvSpPr>
                <a:spLocks/>
              </p:cNvSpPr>
              <p:nvPr/>
            </p:nvSpPr>
            <p:spPr bwMode="auto">
              <a:xfrm>
                <a:off x="3472" y="1540"/>
                <a:ext cx="59" cy="447"/>
              </a:xfrm>
              <a:prstGeom prst="leftBrace">
                <a:avLst>
                  <a:gd name="adj1" fmla="val 63136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AutoShape 96"/>
              <p:cNvSpPr>
                <a:spLocks/>
              </p:cNvSpPr>
              <p:nvPr/>
            </p:nvSpPr>
            <p:spPr bwMode="auto">
              <a:xfrm rot="5400000" flipV="1">
                <a:off x="4378" y="619"/>
                <a:ext cx="74" cy="476"/>
              </a:xfrm>
              <a:prstGeom prst="leftBrace">
                <a:avLst>
                  <a:gd name="adj1" fmla="val 5360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Text Box 97"/>
              <p:cNvSpPr txBox="1">
                <a:spLocks noChangeArrowheads="1"/>
              </p:cNvSpPr>
              <p:nvPr/>
            </p:nvSpPr>
            <p:spPr bwMode="auto">
              <a:xfrm>
                <a:off x="4324" y="672"/>
                <a:ext cx="179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05" name="Line 98"/>
              <p:cNvSpPr>
                <a:spLocks noChangeShapeType="1"/>
              </p:cNvSpPr>
              <p:nvPr/>
            </p:nvSpPr>
            <p:spPr bwMode="auto">
              <a:xfrm>
                <a:off x="4167" y="1043"/>
                <a:ext cx="0" cy="9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99"/>
              <p:cNvSpPr>
                <a:spLocks noChangeShapeType="1"/>
              </p:cNvSpPr>
              <p:nvPr/>
            </p:nvSpPr>
            <p:spPr bwMode="auto">
              <a:xfrm>
                <a:off x="4411" y="1043"/>
                <a:ext cx="0" cy="9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Text Box 100"/>
              <p:cNvSpPr txBox="1">
                <a:spLocks noChangeArrowheads="1"/>
              </p:cNvSpPr>
              <p:nvPr/>
            </p:nvSpPr>
            <p:spPr bwMode="auto">
              <a:xfrm>
                <a:off x="3456" y="1091"/>
                <a:ext cx="239" cy="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1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1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108" name="Text Box 101"/>
              <p:cNvSpPr txBox="1">
                <a:spLocks noChangeArrowheads="1"/>
              </p:cNvSpPr>
              <p:nvPr/>
            </p:nvSpPr>
            <p:spPr bwMode="auto">
              <a:xfrm>
                <a:off x="3720" y="892"/>
                <a:ext cx="98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109" name="AutoShape 102"/>
              <p:cNvSpPr>
                <a:spLocks/>
              </p:cNvSpPr>
              <p:nvPr/>
            </p:nvSpPr>
            <p:spPr bwMode="auto">
              <a:xfrm rot="-5400000">
                <a:off x="4124" y="1813"/>
                <a:ext cx="75" cy="477"/>
              </a:xfrm>
              <a:prstGeom prst="leftBrace">
                <a:avLst>
                  <a:gd name="adj1" fmla="val 5300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Text Box 103"/>
              <p:cNvSpPr txBox="1">
                <a:spLocks noChangeArrowheads="1"/>
              </p:cNvSpPr>
              <p:nvPr/>
            </p:nvSpPr>
            <p:spPr bwMode="auto">
              <a:xfrm>
                <a:off x="4075" y="2065"/>
                <a:ext cx="180" cy="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11" name="Line 104"/>
              <p:cNvSpPr>
                <a:spLocks noChangeShapeType="1"/>
              </p:cNvSpPr>
              <p:nvPr/>
            </p:nvSpPr>
            <p:spPr bwMode="auto">
              <a:xfrm flipH="1" flipV="1">
                <a:off x="3510" y="848"/>
                <a:ext cx="162" cy="1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Text Box 105"/>
              <p:cNvSpPr txBox="1">
                <a:spLocks noChangeArrowheads="1"/>
              </p:cNvSpPr>
              <p:nvPr/>
            </p:nvSpPr>
            <p:spPr bwMode="auto">
              <a:xfrm>
                <a:off x="3264" y="896"/>
                <a:ext cx="340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113" name="Text Box 106"/>
              <p:cNvSpPr txBox="1">
                <a:spLocks noChangeArrowheads="1"/>
              </p:cNvSpPr>
              <p:nvPr/>
            </p:nvSpPr>
            <p:spPr bwMode="auto">
              <a:xfrm>
                <a:off x="3533" y="782"/>
                <a:ext cx="279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14" name="Line 107"/>
              <p:cNvSpPr>
                <a:spLocks noChangeShapeType="1"/>
              </p:cNvSpPr>
              <p:nvPr/>
            </p:nvSpPr>
            <p:spPr bwMode="auto">
              <a:xfrm>
                <a:off x="3680" y="1517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108"/>
              <p:cNvSpPr>
                <a:spLocks noChangeShapeType="1"/>
              </p:cNvSpPr>
              <p:nvPr/>
            </p:nvSpPr>
            <p:spPr bwMode="auto">
              <a:xfrm>
                <a:off x="3680" y="1754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109"/>
              <p:cNvSpPr>
                <a:spLocks noChangeShapeType="1"/>
              </p:cNvSpPr>
              <p:nvPr/>
            </p:nvSpPr>
            <p:spPr bwMode="auto">
              <a:xfrm>
                <a:off x="3680" y="1753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Text Box 110"/>
              <p:cNvSpPr txBox="1">
                <a:spLocks noChangeArrowheads="1"/>
              </p:cNvSpPr>
              <p:nvPr/>
            </p:nvSpPr>
            <p:spPr bwMode="auto">
              <a:xfrm>
                <a:off x="3917" y="1556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18" name="Text Box 111"/>
              <p:cNvSpPr txBox="1">
                <a:spLocks noChangeArrowheads="1"/>
              </p:cNvSpPr>
              <p:nvPr/>
            </p:nvSpPr>
            <p:spPr bwMode="auto">
              <a:xfrm>
                <a:off x="4168" y="1330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19" name="Line 112"/>
              <p:cNvSpPr>
                <a:spLocks noChangeShapeType="1"/>
              </p:cNvSpPr>
              <p:nvPr/>
            </p:nvSpPr>
            <p:spPr bwMode="auto">
              <a:xfrm>
                <a:off x="3680" y="1991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Text Box 113"/>
              <p:cNvSpPr txBox="1">
                <a:spLocks noChangeArrowheads="1"/>
              </p:cNvSpPr>
              <p:nvPr/>
            </p:nvSpPr>
            <p:spPr bwMode="auto">
              <a:xfrm>
                <a:off x="3675" y="1091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21" name="Text Box 114"/>
              <p:cNvSpPr txBox="1">
                <a:spLocks noChangeArrowheads="1"/>
              </p:cNvSpPr>
              <p:nvPr/>
            </p:nvSpPr>
            <p:spPr bwMode="auto">
              <a:xfrm>
                <a:off x="4415" y="1797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22" name="AutoShape 115"/>
              <p:cNvSpPr>
                <a:spLocks/>
              </p:cNvSpPr>
              <p:nvPr/>
            </p:nvSpPr>
            <p:spPr bwMode="auto">
              <a:xfrm flipH="1">
                <a:off x="4688" y="1294"/>
                <a:ext cx="59" cy="447"/>
              </a:xfrm>
              <a:prstGeom prst="leftBrace">
                <a:avLst>
                  <a:gd name="adj1" fmla="val 63136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Text Box 116"/>
              <p:cNvSpPr txBox="1">
                <a:spLocks noChangeArrowheads="1"/>
              </p:cNvSpPr>
              <p:nvPr/>
            </p:nvSpPr>
            <p:spPr bwMode="auto">
              <a:xfrm>
                <a:off x="4716" y="1440"/>
                <a:ext cx="180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24" name="Text Box 117"/>
              <p:cNvSpPr txBox="1">
                <a:spLocks noChangeArrowheads="1"/>
              </p:cNvSpPr>
              <p:nvPr/>
            </p:nvSpPr>
            <p:spPr bwMode="auto">
              <a:xfrm>
                <a:off x="3675" y="1797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25" name="Text Box 118"/>
              <p:cNvSpPr txBox="1">
                <a:spLocks noChangeArrowheads="1"/>
              </p:cNvSpPr>
              <p:nvPr/>
            </p:nvSpPr>
            <p:spPr bwMode="auto">
              <a:xfrm>
                <a:off x="4415" y="1083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26" name="Text Box 119"/>
              <p:cNvSpPr txBox="1">
                <a:spLocks noChangeArrowheads="1"/>
              </p:cNvSpPr>
              <p:nvPr/>
            </p:nvSpPr>
            <p:spPr bwMode="auto">
              <a:xfrm>
                <a:off x="3675" y="1324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27" name="AutoShape 120"/>
              <p:cNvSpPr>
                <a:spLocks/>
              </p:cNvSpPr>
              <p:nvPr/>
            </p:nvSpPr>
            <p:spPr bwMode="auto">
              <a:xfrm rot="5400000" flipH="1">
                <a:off x="4072" y="1666"/>
                <a:ext cx="166" cy="411"/>
              </a:xfrm>
              <a:prstGeom prst="rightBracket">
                <a:avLst>
                  <a:gd name="adj" fmla="val 20633"/>
                </a:avLst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AutoShape 121"/>
              <p:cNvSpPr>
                <a:spLocks/>
              </p:cNvSpPr>
              <p:nvPr/>
            </p:nvSpPr>
            <p:spPr bwMode="auto">
              <a:xfrm rot="-5400000" flipH="1" flipV="1">
                <a:off x="4071" y="969"/>
                <a:ext cx="167" cy="411"/>
              </a:xfrm>
              <a:prstGeom prst="rightBracket">
                <a:avLst>
                  <a:gd name="adj" fmla="val 20509"/>
                </a:avLst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Text Box 122"/>
              <p:cNvSpPr txBox="1">
                <a:spLocks noChangeArrowheads="1"/>
              </p:cNvSpPr>
              <p:nvPr/>
            </p:nvSpPr>
            <p:spPr bwMode="auto">
              <a:xfrm>
                <a:off x="4405" y="1324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30" name="Text Box 123"/>
              <p:cNvSpPr txBox="1">
                <a:spLocks noChangeArrowheads="1"/>
              </p:cNvSpPr>
              <p:nvPr/>
            </p:nvSpPr>
            <p:spPr bwMode="auto">
              <a:xfrm>
                <a:off x="4405" y="1556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31" name="Text Box 124"/>
              <p:cNvSpPr txBox="1">
                <a:spLocks noChangeArrowheads="1"/>
              </p:cNvSpPr>
              <p:nvPr/>
            </p:nvSpPr>
            <p:spPr bwMode="auto">
              <a:xfrm>
                <a:off x="4177" y="1556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2" name="Text Box 125"/>
              <p:cNvSpPr txBox="1">
                <a:spLocks noChangeArrowheads="1"/>
              </p:cNvSpPr>
              <p:nvPr/>
            </p:nvSpPr>
            <p:spPr bwMode="auto">
              <a:xfrm>
                <a:off x="4177" y="1789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3" name="Text Box 126"/>
              <p:cNvSpPr txBox="1">
                <a:spLocks noChangeArrowheads="1"/>
              </p:cNvSpPr>
              <p:nvPr/>
            </p:nvSpPr>
            <p:spPr bwMode="auto">
              <a:xfrm>
                <a:off x="3949" y="1789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4" name="Text Box 127"/>
              <p:cNvSpPr txBox="1">
                <a:spLocks noChangeArrowheads="1"/>
              </p:cNvSpPr>
              <p:nvPr/>
            </p:nvSpPr>
            <p:spPr bwMode="auto">
              <a:xfrm>
                <a:off x="3949" y="1091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5" name="Text Box 128"/>
              <p:cNvSpPr txBox="1">
                <a:spLocks noChangeArrowheads="1"/>
              </p:cNvSpPr>
              <p:nvPr/>
            </p:nvSpPr>
            <p:spPr bwMode="auto">
              <a:xfrm>
                <a:off x="4177" y="1091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6" name="AutoShape 129"/>
              <p:cNvSpPr>
                <a:spLocks noChangeArrowheads="1"/>
              </p:cNvSpPr>
              <p:nvPr/>
            </p:nvSpPr>
            <p:spPr bwMode="auto">
              <a:xfrm>
                <a:off x="4201" y="1118"/>
                <a:ext cx="182" cy="823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" name="Text Box 130"/>
            <p:cNvSpPr txBox="1">
              <a:spLocks noChangeArrowheads="1"/>
            </p:cNvSpPr>
            <p:nvPr/>
          </p:nvSpPr>
          <p:spPr bwMode="auto">
            <a:xfrm>
              <a:off x="528" y="1152"/>
              <a:ext cx="62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K-map of </a:t>
              </a:r>
              <a:r>
                <a:rPr lang="en-GB" b="1">
                  <a:solidFill>
                    <a:srgbClr val="FF0000"/>
                  </a:solidFill>
                </a:rPr>
                <a:t>F</a:t>
              </a:r>
              <a:endParaRPr lang="en-GB" sz="2400" b="1">
                <a:latin typeface="Times New Roman" pitchFamily="18" charset="0"/>
              </a:endParaRPr>
            </a:p>
          </p:txBody>
        </p:sp>
      </p:grpSp>
      <p:grpSp>
        <p:nvGrpSpPr>
          <p:cNvPr id="137" name="Group 133"/>
          <p:cNvGrpSpPr>
            <a:grpSpLocks/>
          </p:cNvGrpSpPr>
          <p:nvPr/>
        </p:nvGrpSpPr>
        <p:grpSpPr bwMode="auto">
          <a:xfrm>
            <a:off x="4648200" y="1143000"/>
            <a:ext cx="3505200" cy="2438400"/>
            <a:chOff x="2928" y="720"/>
            <a:chExt cx="2208" cy="1536"/>
          </a:xfrm>
        </p:grpSpPr>
        <p:grpSp>
          <p:nvGrpSpPr>
            <p:cNvPr id="138" name="Group 46"/>
            <p:cNvGrpSpPr>
              <a:grpSpLocks/>
            </p:cNvGrpSpPr>
            <p:nvPr/>
          </p:nvGrpSpPr>
          <p:grpSpPr bwMode="auto">
            <a:xfrm>
              <a:off x="2928" y="720"/>
              <a:ext cx="1632" cy="1536"/>
              <a:chOff x="3264" y="672"/>
              <a:chExt cx="1632" cy="1536"/>
            </a:xfrm>
          </p:grpSpPr>
          <p:sp>
            <p:nvSpPr>
              <p:cNvPr id="140" name="Rectangle 47"/>
              <p:cNvSpPr>
                <a:spLocks noChangeArrowheads="1"/>
              </p:cNvSpPr>
              <p:nvPr/>
            </p:nvSpPr>
            <p:spPr bwMode="auto">
              <a:xfrm>
                <a:off x="3680" y="1043"/>
                <a:ext cx="975" cy="94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Line 48"/>
              <p:cNvSpPr>
                <a:spLocks noChangeShapeType="1"/>
              </p:cNvSpPr>
              <p:nvPr/>
            </p:nvSpPr>
            <p:spPr bwMode="auto">
              <a:xfrm>
                <a:off x="3680" y="1280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Line 49"/>
              <p:cNvSpPr>
                <a:spLocks noChangeShapeType="1"/>
              </p:cNvSpPr>
              <p:nvPr/>
            </p:nvSpPr>
            <p:spPr bwMode="auto">
              <a:xfrm>
                <a:off x="3923" y="1043"/>
                <a:ext cx="0" cy="9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Text Box 50"/>
              <p:cNvSpPr txBox="1">
                <a:spLocks noChangeArrowheads="1"/>
              </p:cNvSpPr>
              <p:nvPr/>
            </p:nvSpPr>
            <p:spPr bwMode="auto">
              <a:xfrm>
                <a:off x="3675" y="1550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44" name="Text Box 51"/>
              <p:cNvSpPr txBox="1">
                <a:spLocks noChangeArrowheads="1"/>
              </p:cNvSpPr>
              <p:nvPr/>
            </p:nvSpPr>
            <p:spPr bwMode="auto">
              <a:xfrm>
                <a:off x="3923" y="1328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45" name="Text Box 52"/>
              <p:cNvSpPr txBox="1">
                <a:spLocks noChangeArrowheads="1"/>
              </p:cNvSpPr>
              <p:nvPr/>
            </p:nvSpPr>
            <p:spPr bwMode="auto">
              <a:xfrm>
                <a:off x="3319" y="1683"/>
                <a:ext cx="180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46" name="AutoShape 53"/>
              <p:cNvSpPr>
                <a:spLocks/>
              </p:cNvSpPr>
              <p:nvPr/>
            </p:nvSpPr>
            <p:spPr bwMode="auto">
              <a:xfrm>
                <a:off x="3472" y="1540"/>
                <a:ext cx="59" cy="447"/>
              </a:xfrm>
              <a:prstGeom prst="leftBrace">
                <a:avLst>
                  <a:gd name="adj1" fmla="val 63136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AutoShape 54"/>
              <p:cNvSpPr>
                <a:spLocks/>
              </p:cNvSpPr>
              <p:nvPr/>
            </p:nvSpPr>
            <p:spPr bwMode="auto">
              <a:xfrm rot="5400000" flipV="1">
                <a:off x="4378" y="619"/>
                <a:ext cx="74" cy="476"/>
              </a:xfrm>
              <a:prstGeom prst="leftBrace">
                <a:avLst>
                  <a:gd name="adj1" fmla="val 5360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Text Box 55"/>
              <p:cNvSpPr txBox="1">
                <a:spLocks noChangeArrowheads="1"/>
              </p:cNvSpPr>
              <p:nvPr/>
            </p:nvSpPr>
            <p:spPr bwMode="auto">
              <a:xfrm>
                <a:off x="4324" y="672"/>
                <a:ext cx="179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49" name="Line 56"/>
              <p:cNvSpPr>
                <a:spLocks noChangeShapeType="1"/>
              </p:cNvSpPr>
              <p:nvPr/>
            </p:nvSpPr>
            <p:spPr bwMode="auto">
              <a:xfrm>
                <a:off x="4167" y="1043"/>
                <a:ext cx="0" cy="9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57"/>
              <p:cNvSpPr>
                <a:spLocks noChangeShapeType="1"/>
              </p:cNvSpPr>
              <p:nvPr/>
            </p:nvSpPr>
            <p:spPr bwMode="auto">
              <a:xfrm>
                <a:off x="4411" y="1043"/>
                <a:ext cx="0" cy="9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Text Box 58"/>
              <p:cNvSpPr txBox="1">
                <a:spLocks noChangeArrowheads="1"/>
              </p:cNvSpPr>
              <p:nvPr/>
            </p:nvSpPr>
            <p:spPr bwMode="auto">
              <a:xfrm>
                <a:off x="3456" y="1091"/>
                <a:ext cx="239" cy="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1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1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152" name="Text Box 59"/>
              <p:cNvSpPr txBox="1">
                <a:spLocks noChangeArrowheads="1"/>
              </p:cNvSpPr>
              <p:nvPr/>
            </p:nvSpPr>
            <p:spPr bwMode="auto">
              <a:xfrm>
                <a:off x="3720" y="892"/>
                <a:ext cx="98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153" name="AutoShape 60"/>
              <p:cNvSpPr>
                <a:spLocks/>
              </p:cNvSpPr>
              <p:nvPr/>
            </p:nvSpPr>
            <p:spPr bwMode="auto">
              <a:xfrm rot="-5400000">
                <a:off x="4124" y="1813"/>
                <a:ext cx="75" cy="477"/>
              </a:xfrm>
              <a:prstGeom prst="leftBrace">
                <a:avLst>
                  <a:gd name="adj1" fmla="val 5300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Text Box 61"/>
              <p:cNvSpPr txBox="1">
                <a:spLocks noChangeArrowheads="1"/>
              </p:cNvSpPr>
              <p:nvPr/>
            </p:nvSpPr>
            <p:spPr bwMode="auto">
              <a:xfrm>
                <a:off x="4075" y="2065"/>
                <a:ext cx="180" cy="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55" name="Line 62"/>
              <p:cNvSpPr>
                <a:spLocks noChangeShapeType="1"/>
              </p:cNvSpPr>
              <p:nvPr/>
            </p:nvSpPr>
            <p:spPr bwMode="auto">
              <a:xfrm flipH="1" flipV="1">
                <a:off x="3510" y="848"/>
                <a:ext cx="162" cy="1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Text Box 63"/>
              <p:cNvSpPr txBox="1">
                <a:spLocks noChangeArrowheads="1"/>
              </p:cNvSpPr>
              <p:nvPr/>
            </p:nvSpPr>
            <p:spPr bwMode="auto">
              <a:xfrm>
                <a:off x="3264" y="896"/>
                <a:ext cx="340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157" name="Text Box 64"/>
              <p:cNvSpPr txBox="1">
                <a:spLocks noChangeArrowheads="1"/>
              </p:cNvSpPr>
              <p:nvPr/>
            </p:nvSpPr>
            <p:spPr bwMode="auto">
              <a:xfrm>
                <a:off x="3533" y="782"/>
                <a:ext cx="279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58" name="Line 65"/>
              <p:cNvSpPr>
                <a:spLocks noChangeShapeType="1"/>
              </p:cNvSpPr>
              <p:nvPr/>
            </p:nvSpPr>
            <p:spPr bwMode="auto">
              <a:xfrm>
                <a:off x="3680" y="1517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Line 66"/>
              <p:cNvSpPr>
                <a:spLocks noChangeShapeType="1"/>
              </p:cNvSpPr>
              <p:nvPr/>
            </p:nvSpPr>
            <p:spPr bwMode="auto">
              <a:xfrm>
                <a:off x="3680" y="1754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Line 67"/>
              <p:cNvSpPr>
                <a:spLocks noChangeShapeType="1"/>
              </p:cNvSpPr>
              <p:nvPr/>
            </p:nvSpPr>
            <p:spPr bwMode="auto">
              <a:xfrm>
                <a:off x="3680" y="1753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Text Box 68"/>
              <p:cNvSpPr txBox="1">
                <a:spLocks noChangeArrowheads="1"/>
              </p:cNvSpPr>
              <p:nvPr/>
            </p:nvSpPr>
            <p:spPr bwMode="auto">
              <a:xfrm>
                <a:off x="3917" y="1556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62" name="Text Box 69"/>
              <p:cNvSpPr txBox="1">
                <a:spLocks noChangeArrowheads="1"/>
              </p:cNvSpPr>
              <p:nvPr/>
            </p:nvSpPr>
            <p:spPr bwMode="auto">
              <a:xfrm>
                <a:off x="4168" y="1330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63" name="Line 70"/>
              <p:cNvSpPr>
                <a:spLocks noChangeShapeType="1"/>
              </p:cNvSpPr>
              <p:nvPr/>
            </p:nvSpPr>
            <p:spPr bwMode="auto">
              <a:xfrm>
                <a:off x="3680" y="1991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Text Box 71"/>
              <p:cNvSpPr txBox="1">
                <a:spLocks noChangeArrowheads="1"/>
              </p:cNvSpPr>
              <p:nvPr/>
            </p:nvSpPr>
            <p:spPr bwMode="auto">
              <a:xfrm>
                <a:off x="3675" y="1091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65" name="Text Box 72"/>
              <p:cNvSpPr txBox="1">
                <a:spLocks noChangeArrowheads="1"/>
              </p:cNvSpPr>
              <p:nvPr/>
            </p:nvSpPr>
            <p:spPr bwMode="auto">
              <a:xfrm>
                <a:off x="4415" y="1797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66" name="AutoShape 73"/>
              <p:cNvSpPr>
                <a:spLocks/>
              </p:cNvSpPr>
              <p:nvPr/>
            </p:nvSpPr>
            <p:spPr bwMode="auto">
              <a:xfrm flipH="1">
                <a:off x="4688" y="1294"/>
                <a:ext cx="59" cy="447"/>
              </a:xfrm>
              <a:prstGeom prst="leftBrace">
                <a:avLst>
                  <a:gd name="adj1" fmla="val 63136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Text Box 74"/>
              <p:cNvSpPr txBox="1">
                <a:spLocks noChangeArrowheads="1"/>
              </p:cNvSpPr>
              <p:nvPr/>
            </p:nvSpPr>
            <p:spPr bwMode="auto">
              <a:xfrm>
                <a:off x="4716" y="1440"/>
                <a:ext cx="180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68" name="Text Box 75"/>
              <p:cNvSpPr txBox="1">
                <a:spLocks noChangeArrowheads="1"/>
              </p:cNvSpPr>
              <p:nvPr/>
            </p:nvSpPr>
            <p:spPr bwMode="auto">
              <a:xfrm>
                <a:off x="3675" y="1797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69" name="Text Box 76"/>
              <p:cNvSpPr txBox="1">
                <a:spLocks noChangeArrowheads="1"/>
              </p:cNvSpPr>
              <p:nvPr/>
            </p:nvSpPr>
            <p:spPr bwMode="auto">
              <a:xfrm>
                <a:off x="4415" y="1083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70" name="Text Box 77"/>
              <p:cNvSpPr txBox="1">
                <a:spLocks noChangeArrowheads="1"/>
              </p:cNvSpPr>
              <p:nvPr/>
            </p:nvSpPr>
            <p:spPr bwMode="auto">
              <a:xfrm>
                <a:off x="3675" y="1324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71" name="AutoShape 78"/>
              <p:cNvSpPr>
                <a:spLocks/>
              </p:cNvSpPr>
              <p:nvPr/>
            </p:nvSpPr>
            <p:spPr bwMode="auto">
              <a:xfrm rot="5400000" flipH="1">
                <a:off x="4072" y="1666"/>
                <a:ext cx="166" cy="411"/>
              </a:xfrm>
              <a:prstGeom prst="rightBracket">
                <a:avLst>
                  <a:gd name="adj" fmla="val 20633"/>
                </a:avLst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AutoShape 79"/>
              <p:cNvSpPr>
                <a:spLocks/>
              </p:cNvSpPr>
              <p:nvPr/>
            </p:nvSpPr>
            <p:spPr bwMode="auto">
              <a:xfrm rot="-5400000" flipH="1" flipV="1">
                <a:off x="4071" y="969"/>
                <a:ext cx="167" cy="411"/>
              </a:xfrm>
              <a:prstGeom prst="rightBracket">
                <a:avLst>
                  <a:gd name="adj" fmla="val 20509"/>
                </a:avLst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Text Box 80"/>
              <p:cNvSpPr txBox="1">
                <a:spLocks noChangeArrowheads="1"/>
              </p:cNvSpPr>
              <p:nvPr/>
            </p:nvSpPr>
            <p:spPr bwMode="auto">
              <a:xfrm>
                <a:off x="4405" y="1324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74" name="Text Box 81"/>
              <p:cNvSpPr txBox="1">
                <a:spLocks noChangeArrowheads="1"/>
              </p:cNvSpPr>
              <p:nvPr/>
            </p:nvSpPr>
            <p:spPr bwMode="auto">
              <a:xfrm>
                <a:off x="4405" y="1556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75" name="Text Box 82"/>
              <p:cNvSpPr txBox="1">
                <a:spLocks noChangeArrowheads="1"/>
              </p:cNvSpPr>
              <p:nvPr/>
            </p:nvSpPr>
            <p:spPr bwMode="auto">
              <a:xfrm>
                <a:off x="4177" y="1556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76" name="Text Box 83"/>
              <p:cNvSpPr txBox="1">
                <a:spLocks noChangeArrowheads="1"/>
              </p:cNvSpPr>
              <p:nvPr/>
            </p:nvSpPr>
            <p:spPr bwMode="auto">
              <a:xfrm>
                <a:off x="4177" y="1789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77" name="Text Box 84"/>
              <p:cNvSpPr txBox="1">
                <a:spLocks noChangeArrowheads="1"/>
              </p:cNvSpPr>
              <p:nvPr/>
            </p:nvSpPr>
            <p:spPr bwMode="auto">
              <a:xfrm>
                <a:off x="3949" y="1789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78" name="Text Box 85"/>
              <p:cNvSpPr txBox="1">
                <a:spLocks noChangeArrowheads="1"/>
              </p:cNvSpPr>
              <p:nvPr/>
            </p:nvSpPr>
            <p:spPr bwMode="auto">
              <a:xfrm>
                <a:off x="3949" y="1091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79" name="Text Box 86"/>
              <p:cNvSpPr txBox="1">
                <a:spLocks noChangeArrowheads="1"/>
              </p:cNvSpPr>
              <p:nvPr/>
            </p:nvSpPr>
            <p:spPr bwMode="auto">
              <a:xfrm>
                <a:off x="4177" y="1091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80" name="AutoShape 87"/>
              <p:cNvSpPr>
                <a:spLocks noChangeArrowheads="1"/>
              </p:cNvSpPr>
              <p:nvPr/>
            </p:nvSpPr>
            <p:spPr bwMode="auto">
              <a:xfrm>
                <a:off x="4201" y="1118"/>
                <a:ext cx="182" cy="823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Text Box 131"/>
            <p:cNvSpPr txBox="1">
              <a:spLocks noChangeArrowheads="1"/>
            </p:cNvSpPr>
            <p:nvPr/>
          </p:nvSpPr>
          <p:spPr bwMode="auto">
            <a:xfrm>
              <a:off x="4512" y="1152"/>
              <a:ext cx="62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K-map of </a:t>
              </a:r>
              <a:r>
                <a:rPr lang="en-GB" b="1">
                  <a:solidFill>
                    <a:srgbClr val="FF0000"/>
                  </a:solidFill>
                </a:rPr>
                <a:t>F'</a:t>
              </a:r>
              <a:endParaRPr lang="en-GB" sz="2400" b="1">
                <a:latin typeface="Times New Roman" pitchFamily="18" charset="0"/>
              </a:endParaRPr>
            </a:p>
          </p:txBody>
        </p:sp>
      </p:grpSp>
      <p:sp>
        <p:nvSpPr>
          <p:cNvPr id="95" name="Text Box 13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32703116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>
                <a:solidFill>
                  <a:srgbClr val="0000FF"/>
                </a:solidFill>
              </a:rPr>
              <a:t>5.2 How to Use K-maps (7/7)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Recitation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692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/>
              <a:t>Examples of valid and invalid groupings.</a:t>
            </a:r>
          </a:p>
        </p:txBody>
      </p:sp>
      <p:grpSp>
        <p:nvGrpSpPr>
          <p:cNvPr id="10" name="Group 106"/>
          <p:cNvGrpSpPr>
            <a:grpSpLocks/>
          </p:cNvGrpSpPr>
          <p:nvPr/>
        </p:nvGrpSpPr>
        <p:grpSpPr bwMode="auto">
          <a:xfrm>
            <a:off x="1524000" y="1981200"/>
            <a:ext cx="6527800" cy="2098675"/>
            <a:chOff x="960" y="1152"/>
            <a:chExt cx="4112" cy="1371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280" y="2181"/>
              <a:ext cx="3616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3" name="Group 104"/>
            <p:cNvGrpSpPr>
              <a:grpSpLocks/>
            </p:cNvGrpSpPr>
            <p:nvPr/>
          </p:nvGrpSpPr>
          <p:grpSpPr bwMode="auto">
            <a:xfrm>
              <a:off x="2503" y="1171"/>
              <a:ext cx="847" cy="998"/>
              <a:chOff x="2503" y="1171"/>
              <a:chExt cx="847" cy="998"/>
            </a:xfrm>
          </p:grpSpPr>
          <p:sp>
            <p:nvSpPr>
              <p:cNvPr id="53" name="AutoShape 7"/>
              <p:cNvSpPr>
                <a:spLocks noChangeArrowheads="1"/>
              </p:cNvSpPr>
              <p:nvPr/>
            </p:nvSpPr>
            <p:spPr bwMode="auto">
              <a:xfrm>
                <a:off x="3157" y="1218"/>
                <a:ext cx="180" cy="899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AutoShape 8"/>
              <p:cNvSpPr>
                <a:spLocks/>
              </p:cNvSpPr>
              <p:nvPr/>
            </p:nvSpPr>
            <p:spPr bwMode="auto">
              <a:xfrm rot="5400000">
                <a:off x="2602" y="1874"/>
                <a:ext cx="236" cy="353"/>
              </a:xfrm>
              <a:prstGeom prst="leftBracket">
                <a:avLst>
                  <a:gd name="adj" fmla="val 12465"/>
                </a:avLst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AutoShape 9"/>
              <p:cNvSpPr>
                <a:spLocks/>
              </p:cNvSpPr>
              <p:nvPr/>
            </p:nvSpPr>
            <p:spPr bwMode="auto">
              <a:xfrm rot="16200000" flipV="1">
                <a:off x="2600" y="1113"/>
                <a:ext cx="237" cy="353"/>
              </a:xfrm>
              <a:prstGeom prst="leftBracket">
                <a:avLst>
                  <a:gd name="adj" fmla="val 12412"/>
                </a:avLst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10"/>
              <p:cNvSpPr>
                <a:spLocks noChangeArrowheads="1"/>
              </p:cNvSpPr>
              <p:nvPr/>
            </p:nvSpPr>
            <p:spPr bwMode="auto">
              <a:xfrm>
                <a:off x="2503" y="1200"/>
                <a:ext cx="847" cy="9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11"/>
              <p:cNvSpPr>
                <a:spLocks noChangeShapeType="1"/>
              </p:cNvSpPr>
              <p:nvPr/>
            </p:nvSpPr>
            <p:spPr bwMode="auto">
              <a:xfrm>
                <a:off x="2503" y="1436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12"/>
              <p:cNvSpPr>
                <a:spLocks noChangeShapeType="1"/>
              </p:cNvSpPr>
              <p:nvPr/>
            </p:nvSpPr>
            <p:spPr bwMode="auto">
              <a:xfrm>
                <a:off x="2503" y="1673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13"/>
              <p:cNvSpPr>
                <a:spLocks noChangeShapeType="1"/>
              </p:cNvSpPr>
              <p:nvPr/>
            </p:nvSpPr>
            <p:spPr bwMode="auto">
              <a:xfrm>
                <a:off x="2714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14"/>
              <p:cNvSpPr>
                <a:spLocks noChangeShapeType="1"/>
              </p:cNvSpPr>
              <p:nvPr/>
            </p:nvSpPr>
            <p:spPr bwMode="auto">
              <a:xfrm>
                <a:off x="2925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15"/>
              <p:cNvSpPr>
                <a:spLocks noChangeShapeType="1"/>
              </p:cNvSpPr>
              <p:nvPr/>
            </p:nvSpPr>
            <p:spPr bwMode="auto">
              <a:xfrm>
                <a:off x="2503" y="1909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16"/>
              <p:cNvSpPr>
                <a:spLocks noChangeShapeType="1"/>
              </p:cNvSpPr>
              <p:nvPr/>
            </p:nvSpPr>
            <p:spPr bwMode="auto">
              <a:xfrm>
                <a:off x="3138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Text Box 17"/>
              <p:cNvSpPr txBox="1">
                <a:spLocks noChangeArrowheads="1"/>
              </p:cNvSpPr>
              <p:nvPr/>
            </p:nvSpPr>
            <p:spPr bwMode="auto">
              <a:xfrm>
                <a:off x="3138" y="1228"/>
                <a:ext cx="212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4" name="Text Box 18"/>
              <p:cNvSpPr txBox="1">
                <a:spLocks noChangeArrowheads="1"/>
              </p:cNvSpPr>
              <p:nvPr/>
            </p:nvSpPr>
            <p:spPr bwMode="auto">
              <a:xfrm>
                <a:off x="3138" y="1953"/>
                <a:ext cx="212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5" name="Text Box 19"/>
              <p:cNvSpPr txBox="1">
                <a:spLocks noChangeArrowheads="1"/>
              </p:cNvSpPr>
              <p:nvPr/>
            </p:nvSpPr>
            <p:spPr bwMode="auto">
              <a:xfrm>
                <a:off x="2503" y="1953"/>
                <a:ext cx="211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6" name="Text Box 20"/>
              <p:cNvSpPr txBox="1">
                <a:spLocks noChangeArrowheads="1"/>
              </p:cNvSpPr>
              <p:nvPr/>
            </p:nvSpPr>
            <p:spPr bwMode="auto">
              <a:xfrm>
                <a:off x="2503" y="1228"/>
                <a:ext cx="211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7" name="Text Box 21"/>
              <p:cNvSpPr txBox="1">
                <a:spLocks noChangeArrowheads="1"/>
              </p:cNvSpPr>
              <p:nvPr/>
            </p:nvSpPr>
            <p:spPr bwMode="auto">
              <a:xfrm>
                <a:off x="3138" y="1495"/>
                <a:ext cx="212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8" name="Text Box 22"/>
              <p:cNvSpPr txBox="1">
                <a:spLocks noChangeArrowheads="1"/>
              </p:cNvSpPr>
              <p:nvPr/>
            </p:nvSpPr>
            <p:spPr bwMode="auto">
              <a:xfrm>
                <a:off x="3138" y="1724"/>
                <a:ext cx="212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9" name="Text Box 23"/>
              <p:cNvSpPr txBox="1">
                <a:spLocks noChangeArrowheads="1"/>
              </p:cNvSpPr>
              <p:nvPr/>
            </p:nvSpPr>
            <p:spPr bwMode="auto">
              <a:xfrm>
                <a:off x="2714" y="1953"/>
                <a:ext cx="211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0" name="Text Box 24"/>
              <p:cNvSpPr txBox="1">
                <a:spLocks noChangeArrowheads="1"/>
              </p:cNvSpPr>
              <p:nvPr/>
            </p:nvSpPr>
            <p:spPr bwMode="auto">
              <a:xfrm>
                <a:off x="2699" y="1228"/>
                <a:ext cx="212" cy="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</p:grpSp>
        <p:sp>
          <p:nvSpPr>
            <p:cNvPr id="14" name="Text Box 25"/>
            <p:cNvSpPr txBox="1">
              <a:spLocks noChangeArrowheads="1"/>
            </p:cNvSpPr>
            <p:nvPr/>
          </p:nvSpPr>
          <p:spPr bwMode="auto">
            <a:xfrm>
              <a:off x="3238" y="2064"/>
              <a:ext cx="320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4000">
                  <a:latin typeface="Wingdings 2" pitchFamily="18" charset="2"/>
                  <a:sym typeface="ZapfDingbats" pitchFamily="82" charset="2"/>
                </a:rPr>
                <a:t>P</a:t>
              </a:r>
            </a:p>
          </p:txBody>
        </p:sp>
        <p:grpSp>
          <p:nvGrpSpPr>
            <p:cNvPr id="15" name="Group 105"/>
            <p:cNvGrpSpPr>
              <a:grpSpLocks/>
            </p:cNvGrpSpPr>
            <p:nvPr/>
          </p:nvGrpSpPr>
          <p:grpSpPr bwMode="auto">
            <a:xfrm>
              <a:off x="3948" y="1200"/>
              <a:ext cx="902" cy="944"/>
              <a:chOff x="3948" y="1200"/>
              <a:chExt cx="902" cy="944"/>
            </a:xfrm>
          </p:grpSpPr>
          <p:sp>
            <p:nvSpPr>
              <p:cNvPr id="34" name="AutoShape 27"/>
              <p:cNvSpPr>
                <a:spLocks/>
              </p:cNvSpPr>
              <p:nvPr/>
            </p:nvSpPr>
            <p:spPr bwMode="auto">
              <a:xfrm flipH="1">
                <a:off x="4635" y="1939"/>
                <a:ext cx="215" cy="180"/>
              </a:xfrm>
              <a:prstGeom prst="rightBracket">
                <a:avLst>
                  <a:gd name="adj" fmla="val 8333"/>
                </a:avLst>
              </a:prstGeom>
              <a:solidFill>
                <a:srgbClr val="00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AutoShape 28"/>
              <p:cNvSpPr>
                <a:spLocks/>
              </p:cNvSpPr>
              <p:nvPr/>
            </p:nvSpPr>
            <p:spPr bwMode="auto">
              <a:xfrm>
                <a:off x="3948" y="1942"/>
                <a:ext cx="213" cy="179"/>
              </a:xfrm>
              <a:prstGeom prst="rightBracket">
                <a:avLst>
                  <a:gd name="adj" fmla="val 8333"/>
                </a:avLst>
              </a:prstGeom>
              <a:solidFill>
                <a:srgbClr val="00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29"/>
              <p:cNvSpPr>
                <a:spLocks noChangeArrowheads="1"/>
              </p:cNvSpPr>
              <p:nvPr/>
            </p:nvSpPr>
            <p:spPr bwMode="auto">
              <a:xfrm>
                <a:off x="3984" y="1200"/>
                <a:ext cx="848" cy="9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30"/>
              <p:cNvSpPr>
                <a:spLocks noChangeShapeType="1"/>
              </p:cNvSpPr>
              <p:nvPr/>
            </p:nvSpPr>
            <p:spPr bwMode="auto">
              <a:xfrm>
                <a:off x="3984" y="1437"/>
                <a:ext cx="8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31"/>
              <p:cNvSpPr>
                <a:spLocks noChangeShapeType="1"/>
              </p:cNvSpPr>
              <p:nvPr/>
            </p:nvSpPr>
            <p:spPr bwMode="auto">
              <a:xfrm>
                <a:off x="3984" y="1673"/>
                <a:ext cx="8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32"/>
              <p:cNvSpPr>
                <a:spLocks noChangeShapeType="1"/>
              </p:cNvSpPr>
              <p:nvPr/>
            </p:nvSpPr>
            <p:spPr bwMode="auto">
              <a:xfrm>
                <a:off x="4197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33"/>
              <p:cNvSpPr>
                <a:spLocks noChangeShapeType="1"/>
              </p:cNvSpPr>
              <p:nvPr/>
            </p:nvSpPr>
            <p:spPr bwMode="auto">
              <a:xfrm>
                <a:off x="4409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34"/>
              <p:cNvSpPr>
                <a:spLocks noChangeShapeType="1"/>
              </p:cNvSpPr>
              <p:nvPr/>
            </p:nvSpPr>
            <p:spPr bwMode="auto">
              <a:xfrm>
                <a:off x="3984" y="1909"/>
                <a:ext cx="8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35"/>
              <p:cNvSpPr>
                <a:spLocks noChangeShapeType="1"/>
              </p:cNvSpPr>
              <p:nvPr/>
            </p:nvSpPr>
            <p:spPr bwMode="auto">
              <a:xfrm>
                <a:off x="4621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Text Box 36"/>
              <p:cNvSpPr txBox="1">
                <a:spLocks noChangeArrowheads="1"/>
              </p:cNvSpPr>
              <p:nvPr/>
            </p:nvSpPr>
            <p:spPr bwMode="auto">
              <a:xfrm>
                <a:off x="4621" y="1267"/>
                <a:ext cx="211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4" name="Text Box 37"/>
              <p:cNvSpPr txBox="1">
                <a:spLocks noChangeArrowheads="1"/>
              </p:cNvSpPr>
              <p:nvPr/>
            </p:nvSpPr>
            <p:spPr bwMode="auto">
              <a:xfrm>
                <a:off x="4621" y="1953"/>
                <a:ext cx="211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5" name="Text Box 38"/>
              <p:cNvSpPr txBox="1">
                <a:spLocks noChangeArrowheads="1"/>
              </p:cNvSpPr>
              <p:nvPr/>
            </p:nvSpPr>
            <p:spPr bwMode="auto">
              <a:xfrm>
                <a:off x="3984" y="1953"/>
                <a:ext cx="213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6" name="Text Box 39"/>
              <p:cNvSpPr txBox="1">
                <a:spLocks noChangeArrowheads="1"/>
              </p:cNvSpPr>
              <p:nvPr/>
            </p:nvSpPr>
            <p:spPr bwMode="auto">
              <a:xfrm>
                <a:off x="4197" y="1267"/>
                <a:ext cx="212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7" name="Text Box 40"/>
              <p:cNvSpPr txBox="1">
                <a:spLocks noChangeArrowheads="1"/>
              </p:cNvSpPr>
              <p:nvPr/>
            </p:nvSpPr>
            <p:spPr bwMode="auto">
              <a:xfrm>
                <a:off x="4409" y="1267"/>
                <a:ext cx="212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8" name="Text Box 41"/>
              <p:cNvSpPr txBox="1">
                <a:spLocks noChangeArrowheads="1"/>
              </p:cNvSpPr>
              <p:nvPr/>
            </p:nvSpPr>
            <p:spPr bwMode="auto">
              <a:xfrm>
                <a:off x="4621" y="1495"/>
                <a:ext cx="211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9" name="Text Box 42"/>
              <p:cNvSpPr txBox="1">
                <a:spLocks noChangeArrowheads="1"/>
              </p:cNvSpPr>
              <p:nvPr/>
            </p:nvSpPr>
            <p:spPr bwMode="auto">
              <a:xfrm>
                <a:off x="4409" y="1495"/>
                <a:ext cx="212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0" name="Text Box 43"/>
              <p:cNvSpPr txBox="1">
                <a:spLocks noChangeArrowheads="1"/>
              </p:cNvSpPr>
              <p:nvPr/>
            </p:nvSpPr>
            <p:spPr bwMode="auto">
              <a:xfrm>
                <a:off x="4197" y="1495"/>
                <a:ext cx="212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1" name="AutoShape 44"/>
              <p:cNvSpPr>
                <a:spLocks noChangeArrowheads="1"/>
              </p:cNvSpPr>
              <p:nvPr/>
            </p:nvSpPr>
            <p:spPr bwMode="auto">
              <a:xfrm>
                <a:off x="4220" y="1236"/>
                <a:ext cx="382" cy="398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AutoShape 45"/>
              <p:cNvSpPr>
                <a:spLocks noChangeArrowheads="1"/>
              </p:cNvSpPr>
              <p:nvPr/>
            </p:nvSpPr>
            <p:spPr bwMode="auto">
              <a:xfrm>
                <a:off x="4432" y="1243"/>
                <a:ext cx="383" cy="397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" name="Text Box 46"/>
            <p:cNvSpPr txBox="1">
              <a:spLocks noChangeArrowheads="1"/>
            </p:cNvSpPr>
            <p:nvPr/>
          </p:nvSpPr>
          <p:spPr bwMode="auto">
            <a:xfrm>
              <a:off x="4752" y="2064"/>
              <a:ext cx="320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4000">
                  <a:latin typeface="Wingdings 2" pitchFamily="18" charset="2"/>
                  <a:sym typeface="ZapfDingbats" pitchFamily="82" charset="2"/>
                </a:rPr>
                <a:t>P</a:t>
              </a:r>
            </a:p>
          </p:txBody>
        </p:sp>
        <p:sp>
          <p:nvSpPr>
            <p:cNvPr id="17" name="Text Box 62"/>
            <p:cNvSpPr txBox="1">
              <a:spLocks noChangeArrowheads="1"/>
            </p:cNvSpPr>
            <p:nvPr/>
          </p:nvSpPr>
          <p:spPr bwMode="auto">
            <a:xfrm>
              <a:off x="1865" y="2064"/>
              <a:ext cx="320" cy="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4000">
                  <a:latin typeface="Wingdings 2" pitchFamily="18" charset="2"/>
                  <a:sym typeface="ZapfDingbats" pitchFamily="82" charset="2"/>
                </a:rPr>
                <a:t>P</a:t>
              </a:r>
              <a:endParaRPr lang="en-GB" sz="4000">
                <a:latin typeface="Wingdings 2" pitchFamily="18" charset="2"/>
              </a:endParaRPr>
            </a:p>
          </p:txBody>
        </p:sp>
        <p:grpSp>
          <p:nvGrpSpPr>
            <p:cNvPr id="18" name="Group 103"/>
            <p:cNvGrpSpPr>
              <a:grpSpLocks/>
            </p:cNvGrpSpPr>
            <p:nvPr/>
          </p:nvGrpSpPr>
          <p:grpSpPr bwMode="auto">
            <a:xfrm>
              <a:off x="960" y="1152"/>
              <a:ext cx="952" cy="1067"/>
              <a:chOff x="960" y="1152"/>
              <a:chExt cx="952" cy="1067"/>
            </a:xfrm>
          </p:grpSpPr>
          <p:sp>
            <p:nvSpPr>
              <p:cNvPr id="19" name="Arc 48"/>
              <p:cNvSpPr>
                <a:spLocks/>
              </p:cNvSpPr>
              <p:nvPr/>
            </p:nvSpPr>
            <p:spPr bwMode="auto">
              <a:xfrm flipH="1">
                <a:off x="1630" y="1871"/>
                <a:ext cx="282" cy="31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Arc 49"/>
              <p:cNvSpPr>
                <a:spLocks/>
              </p:cNvSpPr>
              <p:nvPr/>
            </p:nvSpPr>
            <p:spPr bwMode="auto">
              <a:xfrm>
                <a:off x="1002" y="1903"/>
                <a:ext cx="281" cy="31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Arc 50"/>
              <p:cNvSpPr>
                <a:spLocks/>
              </p:cNvSpPr>
              <p:nvPr/>
            </p:nvSpPr>
            <p:spPr bwMode="auto">
              <a:xfrm flipV="1">
                <a:off x="960" y="1166"/>
                <a:ext cx="282" cy="31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Arc 51"/>
              <p:cNvSpPr>
                <a:spLocks/>
              </p:cNvSpPr>
              <p:nvPr/>
            </p:nvSpPr>
            <p:spPr bwMode="auto">
              <a:xfrm flipH="1" flipV="1">
                <a:off x="1624" y="1152"/>
                <a:ext cx="281" cy="3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52"/>
              <p:cNvSpPr>
                <a:spLocks noChangeShapeType="1"/>
              </p:cNvSpPr>
              <p:nvPr/>
            </p:nvSpPr>
            <p:spPr bwMode="auto">
              <a:xfrm>
                <a:off x="1019" y="1436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53"/>
              <p:cNvSpPr>
                <a:spLocks noChangeShapeType="1"/>
              </p:cNvSpPr>
              <p:nvPr/>
            </p:nvSpPr>
            <p:spPr bwMode="auto">
              <a:xfrm>
                <a:off x="1019" y="1673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54"/>
              <p:cNvSpPr>
                <a:spLocks noChangeShapeType="1"/>
              </p:cNvSpPr>
              <p:nvPr/>
            </p:nvSpPr>
            <p:spPr bwMode="auto">
              <a:xfrm>
                <a:off x="1231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55"/>
              <p:cNvSpPr>
                <a:spLocks noChangeShapeType="1"/>
              </p:cNvSpPr>
              <p:nvPr/>
            </p:nvSpPr>
            <p:spPr bwMode="auto">
              <a:xfrm>
                <a:off x="1444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56"/>
              <p:cNvSpPr>
                <a:spLocks noChangeShapeType="1"/>
              </p:cNvSpPr>
              <p:nvPr/>
            </p:nvSpPr>
            <p:spPr bwMode="auto">
              <a:xfrm>
                <a:off x="1019" y="1909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57"/>
              <p:cNvSpPr>
                <a:spLocks noChangeShapeType="1"/>
              </p:cNvSpPr>
              <p:nvPr/>
            </p:nvSpPr>
            <p:spPr bwMode="auto">
              <a:xfrm>
                <a:off x="1654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Text Box 58"/>
              <p:cNvSpPr txBox="1">
                <a:spLocks noChangeArrowheads="1"/>
              </p:cNvSpPr>
              <p:nvPr/>
            </p:nvSpPr>
            <p:spPr bwMode="auto">
              <a:xfrm>
                <a:off x="1654" y="1228"/>
                <a:ext cx="212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0" name="Text Box 59"/>
              <p:cNvSpPr txBox="1">
                <a:spLocks noChangeArrowheads="1"/>
              </p:cNvSpPr>
              <p:nvPr/>
            </p:nvSpPr>
            <p:spPr bwMode="auto">
              <a:xfrm>
                <a:off x="1654" y="1991"/>
                <a:ext cx="212" cy="1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1" name="Text Box 60"/>
              <p:cNvSpPr txBox="1">
                <a:spLocks noChangeArrowheads="1"/>
              </p:cNvSpPr>
              <p:nvPr/>
            </p:nvSpPr>
            <p:spPr bwMode="auto">
              <a:xfrm>
                <a:off x="1019" y="1953"/>
                <a:ext cx="212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2" name="Text Box 61"/>
              <p:cNvSpPr txBox="1">
                <a:spLocks noChangeArrowheads="1"/>
              </p:cNvSpPr>
              <p:nvPr/>
            </p:nvSpPr>
            <p:spPr bwMode="auto">
              <a:xfrm>
                <a:off x="1019" y="1266"/>
                <a:ext cx="212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3" name="Rectangle 63"/>
              <p:cNvSpPr>
                <a:spLocks noChangeArrowheads="1"/>
              </p:cNvSpPr>
              <p:nvPr/>
            </p:nvSpPr>
            <p:spPr bwMode="auto">
              <a:xfrm>
                <a:off x="1019" y="1200"/>
                <a:ext cx="847" cy="9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" name="Group 109"/>
          <p:cNvGrpSpPr>
            <a:grpSpLocks/>
          </p:cNvGrpSpPr>
          <p:nvPr/>
        </p:nvGrpSpPr>
        <p:grpSpPr bwMode="auto">
          <a:xfrm>
            <a:off x="2867025" y="4191000"/>
            <a:ext cx="3840163" cy="1981200"/>
            <a:chOff x="1488" y="2553"/>
            <a:chExt cx="2419" cy="1248"/>
          </a:xfrm>
        </p:grpSpPr>
        <p:grpSp>
          <p:nvGrpSpPr>
            <p:cNvPr id="72" name="Group 107"/>
            <p:cNvGrpSpPr>
              <a:grpSpLocks/>
            </p:cNvGrpSpPr>
            <p:nvPr/>
          </p:nvGrpSpPr>
          <p:grpSpPr bwMode="auto">
            <a:xfrm>
              <a:off x="1488" y="2590"/>
              <a:ext cx="843" cy="873"/>
              <a:chOff x="1488" y="2590"/>
              <a:chExt cx="843" cy="873"/>
            </a:xfrm>
          </p:grpSpPr>
          <p:sp>
            <p:nvSpPr>
              <p:cNvPr id="91" name="Freeform 66"/>
              <p:cNvSpPr>
                <a:spLocks/>
              </p:cNvSpPr>
              <p:nvPr/>
            </p:nvSpPr>
            <p:spPr bwMode="auto">
              <a:xfrm>
                <a:off x="1504" y="2998"/>
                <a:ext cx="616" cy="465"/>
              </a:xfrm>
              <a:custGeom>
                <a:avLst/>
                <a:gdLst>
                  <a:gd name="T0" fmla="*/ 35 w 1515"/>
                  <a:gd name="T1" fmla="*/ 56 h 937"/>
                  <a:gd name="T2" fmla="*/ 6 w 1515"/>
                  <a:gd name="T3" fmla="*/ 54 h 937"/>
                  <a:gd name="T4" fmla="*/ 2 w 1515"/>
                  <a:gd name="T5" fmla="*/ 38 h 937"/>
                  <a:gd name="T6" fmla="*/ 2 w 1515"/>
                  <a:gd name="T7" fmla="*/ 5 h 937"/>
                  <a:gd name="T8" fmla="*/ 10 w 1515"/>
                  <a:gd name="T9" fmla="*/ 5 h 937"/>
                  <a:gd name="T10" fmla="*/ 10 w 1515"/>
                  <a:gd name="T11" fmla="*/ 32 h 937"/>
                  <a:gd name="T12" fmla="*/ 35 w 1515"/>
                  <a:gd name="T13" fmla="*/ 34 h 937"/>
                  <a:gd name="T14" fmla="*/ 41 w 1515"/>
                  <a:gd name="T15" fmla="*/ 47 h 937"/>
                  <a:gd name="T16" fmla="*/ 35 w 1515"/>
                  <a:gd name="T17" fmla="*/ 56 h 93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15"/>
                  <a:gd name="T28" fmla="*/ 0 h 937"/>
                  <a:gd name="T29" fmla="*/ 1515 w 1515"/>
                  <a:gd name="T30" fmla="*/ 937 h 93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15" h="937">
                    <a:moveTo>
                      <a:pt x="1302" y="914"/>
                    </a:moveTo>
                    <a:cubicBezTo>
                      <a:pt x="1089" y="934"/>
                      <a:pt x="412" y="937"/>
                      <a:pt x="206" y="890"/>
                    </a:cubicBezTo>
                    <a:cubicBezTo>
                      <a:pt x="0" y="843"/>
                      <a:pt x="89" y="763"/>
                      <a:pt x="66" y="630"/>
                    </a:cubicBezTo>
                    <a:cubicBezTo>
                      <a:pt x="43" y="497"/>
                      <a:pt x="16" y="180"/>
                      <a:pt x="66" y="90"/>
                    </a:cubicBezTo>
                    <a:cubicBezTo>
                      <a:pt x="116" y="0"/>
                      <a:pt x="316" y="17"/>
                      <a:pt x="366" y="90"/>
                    </a:cubicBezTo>
                    <a:cubicBezTo>
                      <a:pt x="416" y="163"/>
                      <a:pt x="213" y="450"/>
                      <a:pt x="366" y="530"/>
                    </a:cubicBezTo>
                    <a:cubicBezTo>
                      <a:pt x="519" y="610"/>
                      <a:pt x="1099" y="530"/>
                      <a:pt x="1286" y="570"/>
                    </a:cubicBezTo>
                    <a:cubicBezTo>
                      <a:pt x="1473" y="610"/>
                      <a:pt x="1476" y="710"/>
                      <a:pt x="1486" y="770"/>
                    </a:cubicBezTo>
                    <a:cubicBezTo>
                      <a:pt x="1496" y="830"/>
                      <a:pt x="1515" y="894"/>
                      <a:pt x="1302" y="914"/>
                    </a:cubicBezTo>
                    <a:close/>
                  </a:path>
                </a:pathLst>
              </a:cu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AutoShape 67"/>
              <p:cNvSpPr>
                <a:spLocks noChangeArrowheads="1"/>
              </p:cNvSpPr>
              <p:nvPr/>
            </p:nvSpPr>
            <p:spPr bwMode="auto">
              <a:xfrm>
                <a:off x="1717" y="2623"/>
                <a:ext cx="578" cy="367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68"/>
              <p:cNvSpPr>
                <a:spLocks noChangeArrowheads="1"/>
              </p:cNvSpPr>
              <p:nvPr/>
            </p:nvSpPr>
            <p:spPr bwMode="auto">
              <a:xfrm>
                <a:off x="1488" y="2590"/>
                <a:ext cx="843" cy="8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69"/>
              <p:cNvSpPr>
                <a:spLocks noChangeShapeType="1"/>
              </p:cNvSpPr>
              <p:nvPr/>
            </p:nvSpPr>
            <p:spPr bwMode="auto">
              <a:xfrm>
                <a:off x="1488" y="2804"/>
                <a:ext cx="8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70"/>
              <p:cNvSpPr>
                <a:spLocks noChangeShapeType="1"/>
              </p:cNvSpPr>
              <p:nvPr/>
            </p:nvSpPr>
            <p:spPr bwMode="auto">
              <a:xfrm>
                <a:off x="1488" y="3018"/>
                <a:ext cx="8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71"/>
              <p:cNvSpPr>
                <a:spLocks noChangeShapeType="1"/>
              </p:cNvSpPr>
              <p:nvPr/>
            </p:nvSpPr>
            <p:spPr bwMode="auto">
              <a:xfrm>
                <a:off x="1698" y="2590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72"/>
              <p:cNvSpPr>
                <a:spLocks noChangeShapeType="1"/>
              </p:cNvSpPr>
              <p:nvPr/>
            </p:nvSpPr>
            <p:spPr bwMode="auto">
              <a:xfrm>
                <a:off x="1909" y="2590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73"/>
              <p:cNvSpPr>
                <a:spLocks noChangeShapeType="1"/>
              </p:cNvSpPr>
              <p:nvPr/>
            </p:nvSpPr>
            <p:spPr bwMode="auto">
              <a:xfrm>
                <a:off x="1488" y="3231"/>
                <a:ext cx="8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74"/>
              <p:cNvSpPr>
                <a:spLocks noChangeShapeType="1"/>
              </p:cNvSpPr>
              <p:nvPr/>
            </p:nvSpPr>
            <p:spPr bwMode="auto">
              <a:xfrm>
                <a:off x="2120" y="2590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Text Box 75"/>
              <p:cNvSpPr txBox="1">
                <a:spLocks noChangeArrowheads="1"/>
              </p:cNvSpPr>
              <p:nvPr/>
            </p:nvSpPr>
            <p:spPr bwMode="auto">
              <a:xfrm>
                <a:off x="2120" y="2652"/>
                <a:ext cx="211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1" name="Text Box 76"/>
              <p:cNvSpPr txBox="1">
                <a:spLocks noChangeArrowheads="1"/>
              </p:cNvSpPr>
              <p:nvPr/>
            </p:nvSpPr>
            <p:spPr bwMode="auto">
              <a:xfrm>
                <a:off x="1698" y="3280"/>
                <a:ext cx="211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2" name="Text Box 77"/>
              <p:cNvSpPr txBox="1">
                <a:spLocks noChangeArrowheads="1"/>
              </p:cNvSpPr>
              <p:nvPr/>
            </p:nvSpPr>
            <p:spPr bwMode="auto">
              <a:xfrm>
                <a:off x="1488" y="3280"/>
                <a:ext cx="210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3" name="Text Box 78"/>
              <p:cNvSpPr txBox="1">
                <a:spLocks noChangeArrowheads="1"/>
              </p:cNvSpPr>
              <p:nvPr/>
            </p:nvSpPr>
            <p:spPr bwMode="auto">
              <a:xfrm>
                <a:off x="1698" y="2652"/>
                <a:ext cx="211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4" name="Text Box 79"/>
              <p:cNvSpPr txBox="1">
                <a:spLocks noChangeArrowheads="1"/>
              </p:cNvSpPr>
              <p:nvPr/>
            </p:nvSpPr>
            <p:spPr bwMode="auto">
              <a:xfrm>
                <a:off x="1909" y="2652"/>
                <a:ext cx="211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5" name="Text Box 80"/>
              <p:cNvSpPr txBox="1">
                <a:spLocks noChangeArrowheads="1"/>
              </p:cNvSpPr>
              <p:nvPr/>
            </p:nvSpPr>
            <p:spPr bwMode="auto">
              <a:xfrm>
                <a:off x="2120" y="2837"/>
                <a:ext cx="21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6" name="Text Box 81"/>
              <p:cNvSpPr txBox="1">
                <a:spLocks noChangeArrowheads="1"/>
              </p:cNvSpPr>
              <p:nvPr/>
            </p:nvSpPr>
            <p:spPr bwMode="auto">
              <a:xfrm>
                <a:off x="1909" y="2837"/>
                <a:ext cx="21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7" name="Text Box 82"/>
              <p:cNvSpPr txBox="1">
                <a:spLocks noChangeArrowheads="1"/>
              </p:cNvSpPr>
              <p:nvPr/>
            </p:nvSpPr>
            <p:spPr bwMode="auto">
              <a:xfrm>
                <a:off x="1698" y="2837"/>
                <a:ext cx="21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8" name="Text Box 83"/>
              <p:cNvSpPr txBox="1">
                <a:spLocks noChangeArrowheads="1"/>
              </p:cNvSpPr>
              <p:nvPr/>
            </p:nvSpPr>
            <p:spPr bwMode="auto">
              <a:xfrm>
                <a:off x="1909" y="3280"/>
                <a:ext cx="211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9" name="Text Box 84"/>
              <p:cNvSpPr txBox="1">
                <a:spLocks noChangeArrowheads="1"/>
              </p:cNvSpPr>
              <p:nvPr/>
            </p:nvSpPr>
            <p:spPr bwMode="auto">
              <a:xfrm>
                <a:off x="1488" y="3058"/>
                <a:ext cx="21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</p:grpSp>
        <p:sp>
          <p:nvSpPr>
            <p:cNvPr id="73" name="Text Box 85"/>
            <p:cNvSpPr txBox="1">
              <a:spLocks noChangeArrowheads="1"/>
            </p:cNvSpPr>
            <p:nvPr/>
          </p:nvSpPr>
          <p:spPr bwMode="auto">
            <a:xfrm>
              <a:off x="2270" y="3354"/>
              <a:ext cx="258" cy="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4000">
                  <a:latin typeface="Wingdings 2" pitchFamily="18" charset="2"/>
                  <a:sym typeface="ZapfDingbats" pitchFamily="82" charset="2"/>
                </a:rPr>
                <a:t>O</a:t>
              </a:r>
            </a:p>
          </p:txBody>
        </p:sp>
        <p:grpSp>
          <p:nvGrpSpPr>
            <p:cNvPr id="74" name="Group 108"/>
            <p:cNvGrpSpPr>
              <a:grpSpLocks/>
            </p:cNvGrpSpPr>
            <p:nvPr/>
          </p:nvGrpSpPr>
          <p:grpSpPr bwMode="auto">
            <a:xfrm>
              <a:off x="2891" y="2553"/>
              <a:ext cx="853" cy="918"/>
              <a:chOff x="2891" y="2553"/>
              <a:chExt cx="853" cy="918"/>
            </a:xfrm>
          </p:grpSpPr>
          <p:sp>
            <p:nvSpPr>
              <p:cNvPr id="76" name="Freeform 87"/>
              <p:cNvSpPr>
                <a:spLocks/>
              </p:cNvSpPr>
              <p:nvPr/>
            </p:nvSpPr>
            <p:spPr bwMode="auto">
              <a:xfrm>
                <a:off x="3088" y="3048"/>
                <a:ext cx="656" cy="423"/>
              </a:xfrm>
              <a:custGeom>
                <a:avLst/>
                <a:gdLst>
                  <a:gd name="T0" fmla="*/ 64 w 1347"/>
                  <a:gd name="T1" fmla="*/ 1 h 853"/>
                  <a:gd name="T2" fmla="*/ 30 w 1347"/>
                  <a:gd name="T3" fmla="*/ 1 h 853"/>
                  <a:gd name="T4" fmla="*/ 28 w 1347"/>
                  <a:gd name="T5" fmla="*/ 10 h 853"/>
                  <a:gd name="T6" fmla="*/ 28 w 1347"/>
                  <a:gd name="T7" fmla="*/ 26 h 853"/>
                  <a:gd name="T8" fmla="*/ 9 w 1347"/>
                  <a:gd name="T9" fmla="*/ 26 h 853"/>
                  <a:gd name="T10" fmla="*/ 1 w 1347"/>
                  <a:gd name="T11" fmla="*/ 28 h 853"/>
                  <a:gd name="T12" fmla="*/ 2 w 1347"/>
                  <a:gd name="T13" fmla="*/ 40 h 853"/>
                  <a:gd name="T14" fmla="*/ 8 w 1347"/>
                  <a:gd name="T15" fmla="*/ 50 h 853"/>
                  <a:gd name="T16" fmla="*/ 30 w 1347"/>
                  <a:gd name="T17" fmla="*/ 50 h 853"/>
                  <a:gd name="T18" fmla="*/ 48 w 1347"/>
                  <a:gd name="T19" fmla="*/ 49 h 853"/>
                  <a:gd name="T20" fmla="*/ 51 w 1347"/>
                  <a:gd name="T21" fmla="*/ 31 h 853"/>
                  <a:gd name="T22" fmla="*/ 50 w 1347"/>
                  <a:gd name="T23" fmla="*/ 24 h 853"/>
                  <a:gd name="T24" fmla="*/ 65 w 1347"/>
                  <a:gd name="T25" fmla="*/ 26 h 853"/>
                  <a:gd name="T26" fmla="*/ 74 w 1347"/>
                  <a:gd name="T27" fmla="*/ 21 h 853"/>
                  <a:gd name="T28" fmla="*/ 74 w 1347"/>
                  <a:gd name="T29" fmla="*/ 7 h 853"/>
                  <a:gd name="T30" fmla="*/ 64 w 1347"/>
                  <a:gd name="T31" fmla="*/ 1 h 8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47"/>
                  <a:gd name="T49" fmla="*/ 0 h 853"/>
                  <a:gd name="T50" fmla="*/ 1347 w 1347"/>
                  <a:gd name="T51" fmla="*/ 853 h 8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47" h="853">
                    <a:moveTo>
                      <a:pt x="1144" y="23"/>
                    </a:moveTo>
                    <a:cubicBezTo>
                      <a:pt x="1014" y="6"/>
                      <a:pt x="647" y="0"/>
                      <a:pt x="540" y="23"/>
                    </a:cubicBezTo>
                    <a:cubicBezTo>
                      <a:pt x="433" y="46"/>
                      <a:pt x="507" y="96"/>
                      <a:pt x="500" y="163"/>
                    </a:cubicBezTo>
                    <a:cubicBezTo>
                      <a:pt x="493" y="230"/>
                      <a:pt x="557" y="380"/>
                      <a:pt x="500" y="423"/>
                    </a:cubicBezTo>
                    <a:cubicBezTo>
                      <a:pt x="443" y="466"/>
                      <a:pt x="240" y="416"/>
                      <a:pt x="160" y="423"/>
                    </a:cubicBezTo>
                    <a:cubicBezTo>
                      <a:pt x="80" y="430"/>
                      <a:pt x="40" y="423"/>
                      <a:pt x="20" y="463"/>
                    </a:cubicBezTo>
                    <a:cubicBezTo>
                      <a:pt x="0" y="503"/>
                      <a:pt x="20" y="603"/>
                      <a:pt x="40" y="663"/>
                    </a:cubicBezTo>
                    <a:cubicBezTo>
                      <a:pt x="60" y="723"/>
                      <a:pt x="57" y="796"/>
                      <a:pt x="140" y="823"/>
                    </a:cubicBezTo>
                    <a:cubicBezTo>
                      <a:pt x="223" y="850"/>
                      <a:pt x="420" y="826"/>
                      <a:pt x="540" y="823"/>
                    </a:cubicBezTo>
                    <a:cubicBezTo>
                      <a:pt x="660" y="820"/>
                      <a:pt x="800" y="853"/>
                      <a:pt x="860" y="803"/>
                    </a:cubicBezTo>
                    <a:cubicBezTo>
                      <a:pt x="920" y="753"/>
                      <a:pt x="897" y="590"/>
                      <a:pt x="900" y="523"/>
                    </a:cubicBezTo>
                    <a:cubicBezTo>
                      <a:pt x="903" y="456"/>
                      <a:pt x="837" y="420"/>
                      <a:pt x="880" y="403"/>
                    </a:cubicBezTo>
                    <a:cubicBezTo>
                      <a:pt x="923" y="386"/>
                      <a:pt x="1087" y="433"/>
                      <a:pt x="1160" y="423"/>
                    </a:cubicBezTo>
                    <a:cubicBezTo>
                      <a:pt x="1233" y="413"/>
                      <a:pt x="1293" y="393"/>
                      <a:pt x="1320" y="343"/>
                    </a:cubicBezTo>
                    <a:cubicBezTo>
                      <a:pt x="1347" y="293"/>
                      <a:pt x="1340" y="176"/>
                      <a:pt x="1320" y="123"/>
                    </a:cubicBezTo>
                    <a:cubicBezTo>
                      <a:pt x="1300" y="70"/>
                      <a:pt x="1274" y="40"/>
                      <a:pt x="1144" y="23"/>
                    </a:cubicBez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AutoShape 88"/>
              <p:cNvSpPr>
                <a:spLocks noChangeArrowheads="1"/>
              </p:cNvSpPr>
              <p:nvPr/>
            </p:nvSpPr>
            <p:spPr bwMode="auto">
              <a:xfrm rot="-2700631">
                <a:off x="2841" y="2738"/>
                <a:ext cx="517" cy="14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/>
            </p:nvSpPr>
            <p:spPr bwMode="auto">
              <a:xfrm>
                <a:off x="2891" y="2596"/>
                <a:ext cx="842" cy="8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90"/>
              <p:cNvSpPr>
                <a:spLocks noChangeShapeType="1"/>
              </p:cNvSpPr>
              <p:nvPr/>
            </p:nvSpPr>
            <p:spPr bwMode="auto">
              <a:xfrm>
                <a:off x="2891" y="2810"/>
                <a:ext cx="8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91"/>
              <p:cNvSpPr>
                <a:spLocks noChangeShapeType="1"/>
              </p:cNvSpPr>
              <p:nvPr/>
            </p:nvSpPr>
            <p:spPr bwMode="auto">
              <a:xfrm>
                <a:off x="2891" y="3024"/>
                <a:ext cx="8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92"/>
              <p:cNvSpPr>
                <a:spLocks noChangeShapeType="1"/>
              </p:cNvSpPr>
              <p:nvPr/>
            </p:nvSpPr>
            <p:spPr bwMode="auto">
              <a:xfrm>
                <a:off x="3102" y="2596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93"/>
              <p:cNvSpPr>
                <a:spLocks noChangeShapeType="1"/>
              </p:cNvSpPr>
              <p:nvPr/>
            </p:nvSpPr>
            <p:spPr bwMode="auto">
              <a:xfrm>
                <a:off x="3313" y="2596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94"/>
              <p:cNvSpPr>
                <a:spLocks noChangeShapeType="1"/>
              </p:cNvSpPr>
              <p:nvPr/>
            </p:nvSpPr>
            <p:spPr bwMode="auto">
              <a:xfrm>
                <a:off x="2891" y="3237"/>
                <a:ext cx="8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95"/>
              <p:cNvSpPr>
                <a:spLocks noChangeShapeType="1"/>
              </p:cNvSpPr>
              <p:nvPr/>
            </p:nvSpPr>
            <p:spPr bwMode="auto">
              <a:xfrm>
                <a:off x="3523" y="2596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Text Box 96"/>
              <p:cNvSpPr txBox="1">
                <a:spLocks noChangeArrowheads="1"/>
              </p:cNvSpPr>
              <p:nvPr/>
            </p:nvSpPr>
            <p:spPr bwMode="auto">
              <a:xfrm>
                <a:off x="3530" y="3064"/>
                <a:ext cx="211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6" name="Text Box 97"/>
              <p:cNvSpPr txBox="1">
                <a:spLocks noChangeArrowheads="1"/>
              </p:cNvSpPr>
              <p:nvPr/>
            </p:nvSpPr>
            <p:spPr bwMode="auto">
              <a:xfrm>
                <a:off x="3102" y="3286"/>
                <a:ext cx="211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7" name="Text Box 98"/>
              <p:cNvSpPr txBox="1">
                <a:spLocks noChangeArrowheads="1"/>
              </p:cNvSpPr>
              <p:nvPr/>
            </p:nvSpPr>
            <p:spPr bwMode="auto">
              <a:xfrm>
                <a:off x="3088" y="2658"/>
                <a:ext cx="210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8" name="Text Box 99"/>
              <p:cNvSpPr txBox="1">
                <a:spLocks noChangeArrowheads="1"/>
              </p:cNvSpPr>
              <p:nvPr/>
            </p:nvSpPr>
            <p:spPr bwMode="auto">
              <a:xfrm>
                <a:off x="3313" y="3286"/>
                <a:ext cx="210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9" name="Text Box 100"/>
              <p:cNvSpPr txBox="1">
                <a:spLocks noChangeArrowheads="1"/>
              </p:cNvSpPr>
              <p:nvPr/>
            </p:nvSpPr>
            <p:spPr bwMode="auto">
              <a:xfrm>
                <a:off x="3313" y="3064"/>
                <a:ext cx="21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90" name="Text Box 101"/>
              <p:cNvSpPr txBox="1">
                <a:spLocks noChangeArrowheads="1"/>
              </p:cNvSpPr>
              <p:nvPr/>
            </p:nvSpPr>
            <p:spPr bwMode="auto">
              <a:xfrm>
                <a:off x="2903" y="2843"/>
                <a:ext cx="21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</p:grpSp>
        <p:sp>
          <p:nvSpPr>
            <p:cNvPr id="75" name="Text Box 102"/>
            <p:cNvSpPr txBox="1">
              <a:spLocks noChangeArrowheads="1"/>
            </p:cNvSpPr>
            <p:nvPr/>
          </p:nvSpPr>
          <p:spPr bwMode="auto">
            <a:xfrm>
              <a:off x="3648" y="3360"/>
              <a:ext cx="259" cy="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4000">
                  <a:latin typeface="Wingdings 2" pitchFamily="18" charset="2"/>
                  <a:sym typeface="ZapfDingbats" pitchFamily="82" charset="2"/>
                </a:rPr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41077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Prime Implicants, Essential Prime Implicants</a:t>
            </a:r>
          </a:p>
        </p:txBody>
      </p:sp>
    </p:spTree>
    <p:extLst>
      <p:ext uri="{BB962C8B-B14F-4D97-AF65-F5344CB8AC3E}">
        <p14:creationId xmlns:p14="http://schemas.microsoft.com/office/powerpoint/2010/main" val="3822606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>
                <a:solidFill>
                  <a:srgbClr val="0000FF"/>
                </a:solidFill>
              </a:rPr>
              <a:t>5.4 PIs and EPIs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Recitation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/>
              <a:t>To find the simplest (minimal) SOP expression from a K-map, you need to obtain:</a:t>
            </a:r>
          </a:p>
          <a:p>
            <a:pPr marL="630238" lvl="1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/>
              <a:t>Minimum number of literals per product term; and</a:t>
            </a:r>
          </a:p>
          <a:p>
            <a:pPr marL="630238" lvl="1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/>
              <a:t>Minimum number of product terms.</a:t>
            </a:r>
          </a:p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/>
              <a:t>Achieved through K-map using</a:t>
            </a:r>
          </a:p>
          <a:p>
            <a:pPr marL="630238" lvl="1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>
                <a:sym typeface="Symbol" pitchFamily="18" charset="2"/>
              </a:rPr>
              <a:t>Bigger groupings</a:t>
            </a:r>
            <a:r>
              <a:rPr lang="en-US">
                <a:sym typeface="Symbol" pitchFamily="18" charset="2"/>
              </a:rPr>
              <a:t> of </a:t>
            </a:r>
            <a:r>
              <a:rPr lang="en-US" err="1">
                <a:sym typeface="Symbol" pitchFamily="18" charset="2"/>
              </a:rPr>
              <a:t>minterms</a:t>
            </a:r>
            <a:r>
              <a:rPr lang="en-US">
                <a:sym typeface="Symbol" pitchFamily="18" charset="2"/>
              </a:rPr>
              <a:t> (</a:t>
            </a:r>
            <a:r>
              <a:rPr lang="en-US">
                <a:solidFill>
                  <a:srgbClr val="0000CC"/>
                </a:solidFill>
                <a:sym typeface="Symbol" pitchFamily="18" charset="2"/>
              </a:rPr>
              <a:t>prime </a:t>
            </a:r>
            <a:r>
              <a:rPr lang="en-US" err="1">
                <a:solidFill>
                  <a:srgbClr val="0000CC"/>
                </a:solidFill>
                <a:sym typeface="Symbol" pitchFamily="18" charset="2"/>
              </a:rPr>
              <a:t>implicants</a:t>
            </a:r>
            <a:r>
              <a:rPr lang="en-US">
                <a:sym typeface="Symbol" pitchFamily="18" charset="2"/>
              </a:rPr>
              <a:t>) where possible; and</a:t>
            </a:r>
          </a:p>
          <a:p>
            <a:pPr marL="630238" lvl="1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>
                <a:sym typeface="Symbol" pitchFamily="18" charset="2"/>
              </a:rPr>
              <a:t>No redundant groupings</a:t>
            </a:r>
            <a:r>
              <a:rPr lang="en-US">
                <a:sym typeface="Symbol" pitchFamily="18" charset="2"/>
              </a:rPr>
              <a:t> (look for </a:t>
            </a:r>
            <a:r>
              <a:rPr lang="en-US">
                <a:solidFill>
                  <a:srgbClr val="0000CC"/>
                </a:solidFill>
                <a:sym typeface="Symbol" pitchFamily="18" charset="2"/>
              </a:rPr>
              <a:t>essential prime </a:t>
            </a:r>
            <a:r>
              <a:rPr lang="en-US" err="1">
                <a:solidFill>
                  <a:srgbClr val="0000CC"/>
                </a:solidFill>
                <a:sym typeface="Symbol" pitchFamily="18" charset="2"/>
              </a:rPr>
              <a:t>implicants</a:t>
            </a:r>
            <a:r>
              <a:rPr lang="en-US">
                <a:sym typeface="Symbol" pitchFamily="18" charset="2"/>
              </a:rPr>
              <a:t>)</a:t>
            </a:r>
          </a:p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err="1">
                <a:solidFill>
                  <a:srgbClr val="800000"/>
                </a:solidFill>
                <a:sym typeface="Symbol" pitchFamily="18" charset="2"/>
              </a:rPr>
              <a:t>Implicant</a:t>
            </a:r>
            <a:r>
              <a:rPr lang="en-US">
                <a:sym typeface="Symbol" pitchFamily="18" charset="2"/>
              </a:rPr>
              <a:t>: a product term that could be used to cover </a:t>
            </a:r>
            <a:r>
              <a:rPr lang="en-US" err="1">
                <a:sym typeface="Symbol" pitchFamily="18" charset="2"/>
              </a:rPr>
              <a:t>minterms</a:t>
            </a:r>
            <a:r>
              <a:rPr lang="en-US">
                <a:sym typeface="Symbol" pitchFamily="18" charset="2"/>
              </a:rPr>
              <a:t> of the function.</a:t>
            </a:r>
          </a:p>
        </p:txBody>
      </p:sp>
    </p:spTree>
    <p:extLst>
      <p:ext uri="{BB962C8B-B14F-4D97-AF65-F5344CB8AC3E}">
        <p14:creationId xmlns:p14="http://schemas.microsoft.com/office/powerpoint/2010/main" val="626573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>
                <a:solidFill>
                  <a:srgbClr val="0000FF"/>
                </a:solidFill>
              </a:rPr>
              <a:t>5.4 PIs and EPIs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Recitation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1"/>
            <a:ext cx="8229600" cy="2227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800000"/>
                </a:solidFill>
              </a:rPr>
              <a:t>Prime </a:t>
            </a:r>
            <a:r>
              <a:rPr lang="en-US" err="1">
                <a:solidFill>
                  <a:srgbClr val="800000"/>
                </a:solidFill>
              </a:rPr>
              <a:t>implicant</a:t>
            </a:r>
            <a:r>
              <a:rPr lang="en-US"/>
              <a:t> (PI): a product term obtained by combining the </a:t>
            </a:r>
            <a:r>
              <a:rPr lang="en-US" i="1"/>
              <a:t>maximum possible number of </a:t>
            </a:r>
            <a:r>
              <a:rPr lang="en-US" i="1" err="1"/>
              <a:t>minterms</a:t>
            </a:r>
            <a:r>
              <a:rPr lang="en-US"/>
              <a:t> from </a:t>
            </a:r>
            <a:r>
              <a:rPr lang="en-US" i="1"/>
              <a:t>adjacent</a:t>
            </a:r>
            <a:r>
              <a:rPr lang="en-US"/>
              <a:t> squares in the map.  (That is, it is the biggest grouping possible.)</a:t>
            </a:r>
          </a:p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/>
              <a:t>Always look for prime </a:t>
            </a:r>
            <a:r>
              <a:rPr lang="en-US" err="1"/>
              <a:t>implicants</a:t>
            </a:r>
            <a:r>
              <a:rPr lang="en-US"/>
              <a:t> in a K-map.</a:t>
            </a:r>
            <a:endParaRPr lang="en-US">
              <a:sym typeface="Symbol" pitchFamily="18" charset="2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2209800" y="3886200"/>
            <a:ext cx="5029200" cy="1447800"/>
            <a:chOff x="1632" y="2496"/>
            <a:chExt cx="3168" cy="912"/>
          </a:xfrm>
        </p:grpSpPr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1632" y="2496"/>
              <a:ext cx="1378" cy="912"/>
              <a:chOff x="1632" y="2496"/>
              <a:chExt cx="1378" cy="912"/>
            </a:xfrm>
          </p:grpSpPr>
          <p:sp>
            <p:nvSpPr>
              <p:cNvPr id="29" name="AutoShape 6"/>
              <p:cNvSpPr>
                <a:spLocks noChangeArrowheads="1"/>
              </p:cNvSpPr>
              <p:nvPr/>
            </p:nvSpPr>
            <p:spPr bwMode="auto">
              <a:xfrm>
                <a:off x="2102" y="2533"/>
                <a:ext cx="381" cy="390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AutoShape 7"/>
              <p:cNvSpPr>
                <a:spLocks noChangeArrowheads="1"/>
              </p:cNvSpPr>
              <p:nvPr/>
            </p:nvSpPr>
            <p:spPr bwMode="auto">
              <a:xfrm>
                <a:off x="1884" y="2530"/>
                <a:ext cx="161" cy="390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Rectangle 8"/>
              <p:cNvSpPr>
                <a:spLocks noChangeArrowheads="1"/>
              </p:cNvSpPr>
              <p:nvPr/>
            </p:nvSpPr>
            <p:spPr bwMode="auto">
              <a:xfrm>
                <a:off x="1632" y="2496"/>
                <a:ext cx="888" cy="9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9"/>
              <p:cNvSpPr>
                <a:spLocks noChangeShapeType="1"/>
              </p:cNvSpPr>
              <p:nvPr/>
            </p:nvSpPr>
            <p:spPr bwMode="auto">
              <a:xfrm>
                <a:off x="1632" y="2724"/>
                <a:ext cx="8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10"/>
              <p:cNvSpPr>
                <a:spLocks noChangeShapeType="1"/>
              </p:cNvSpPr>
              <p:nvPr/>
            </p:nvSpPr>
            <p:spPr bwMode="auto">
              <a:xfrm>
                <a:off x="1632" y="2951"/>
                <a:ext cx="8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1"/>
              <p:cNvSpPr>
                <a:spLocks noChangeShapeType="1"/>
              </p:cNvSpPr>
              <p:nvPr/>
            </p:nvSpPr>
            <p:spPr bwMode="auto">
              <a:xfrm>
                <a:off x="1853" y="2496"/>
                <a:ext cx="0" cy="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12"/>
              <p:cNvSpPr>
                <a:spLocks noChangeShapeType="1"/>
              </p:cNvSpPr>
              <p:nvPr/>
            </p:nvSpPr>
            <p:spPr bwMode="auto">
              <a:xfrm>
                <a:off x="2075" y="2496"/>
                <a:ext cx="0" cy="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13"/>
              <p:cNvSpPr>
                <a:spLocks noChangeShapeType="1"/>
              </p:cNvSpPr>
              <p:nvPr/>
            </p:nvSpPr>
            <p:spPr bwMode="auto">
              <a:xfrm>
                <a:off x="1632" y="3179"/>
                <a:ext cx="8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14"/>
              <p:cNvSpPr>
                <a:spLocks noChangeShapeType="1"/>
              </p:cNvSpPr>
              <p:nvPr/>
            </p:nvSpPr>
            <p:spPr bwMode="auto">
              <a:xfrm>
                <a:off x="2298" y="2496"/>
                <a:ext cx="0" cy="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Text Box 15"/>
              <p:cNvSpPr txBox="1">
                <a:spLocks noChangeArrowheads="1"/>
              </p:cNvSpPr>
              <p:nvPr/>
            </p:nvSpPr>
            <p:spPr bwMode="auto">
              <a:xfrm>
                <a:off x="2298" y="2496"/>
                <a:ext cx="222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853" y="2496"/>
                <a:ext cx="222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0" name="Text Box 17"/>
              <p:cNvSpPr txBox="1">
                <a:spLocks noChangeArrowheads="1"/>
              </p:cNvSpPr>
              <p:nvPr/>
            </p:nvSpPr>
            <p:spPr bwMode="auto">
              <a:xfrm>
                <a:off x="2075" y="2496"/>
                <a:ext cx="223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1" name="Text Box 18"/>
              <p:cNvSpPr txBox="1">
                <a:spLocks noChangeArrowheads="1"/>
              </p:cNvSpPr>
              <p:nvPr/>
            </p:nvSpPr>
            <p:spPr bwMode="auto">
              <a:xfrm>
                <a:off x="2298" y="2724"/>
                <a:ext cx="222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2" name="Text Box 19"/>
              <p:cNvSpPr txBox="1">
                <a:spLocks noChangeArrowheads="1"/>
              </p:cNvSpPr>
              <p:nvPr/>
            </p:nvSpPr>
            <p:spPr bwMode="auto">
              <a:xfrm>
                <a:off x="2075" y="2724"/>
                <a:ext cx="223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3" name="Text Box 20"/>
              <p:cNvSpPr txBox="1">
                <a:spLocks noChangeArrowheads="1"/>
              </p:cNvSpPr>
              <p:nvPr/>
            </p:nvSpPr>
            <p:spPr bwMode="auto">
              <a:xfrm>
                <a:off x="1853" y="2699"/>
                <a:ext cx="222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4" name="Text Box 21"/>
              <p:cNvSpPr txBox="1">
                <a:spLocks noChangeArrowheads="1"/>
              </p:cNvSpPr>
              <p:nvPr/>
            </p:nvSpPr>
            <p:spPr bwMode="auto">
              <a:xfrm>
                <a:off x="2565" y="2707"/>
                <a:ext cx="445" cy="5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3600">
                    <a:latin typeface="Wingdings 2" pitchFamily="18" charset="2"/>
                  </a:rPr>
                  <a:t>O</a:t>
                </a:r>
              </a:p>
            </p:txBody>
          </p:sp>
        </p:grpSp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3408" y="2496"/>
              <a:ext cx="1392" cy="912"/>
              <a:chOff x="3408" y="2496"/>
              <a:chExt cx="1392" cy="912"/>
            </a:xfrm>
          </p:grpSpPr>
          <p:sp>
            <p:nvSpPr>
              <p:cNvPr id="13" name="Rectangle 23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888" cy="9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24"/>
              <p:cNvSpPr>
                <a:spLocks noChangeShapeType="1"/>
              </p:cNvSpPr>
              <p:nvPr/>
            </p:nvSpPr>
            <p:spPr bwMode="auto">
              <a:xfrm>
                <a:off x="3408" y="2724"/>
                <a:ext cx="8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>
                <a:off x="3408" y="2951"/>
                <a:ext cx="8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>
                <a:off x="3630" y="2496"/>
                <a:ext cx="0" cy="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3853" y="2496"/>
                <a:ext cx="0" cy="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28"/>
              <p:cNvSpPr>
                <a:spLocks noChangeShapeType="1"/>
              </p:cNvSpPr>
              <p:nvPr/>
            </p:nvSpPr>
            <p:spPr bwMode="auto">
              <a:xfrm>
                <a:off x="3408" y="3179"/>
                <a:ext cx="8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29"/>
              <p:cNvSpPr>
                <a:spLocks noChangeShapeType="1"/>
              </p:cNvSpPr>
              <p:nvPr/>
            </p:nvSpPr>
            <p:spPr bwMode="auto">
              <a:xfrm>
                <a:off x="4074" y="2496"/>
                <a:ext cx="0" cy="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 Box 30"/>
              <p:cNvSpPr txBox="1">
                <a:spLocks noChangeArrowheads="1"/>
              </p:cNvSpPr>
              <p:nvPr/>
            </p:nvSpPr>
            <p:spPr bwMode="auto">
              <a:xfrm>
                <a:off x="4074" y="2496"/>
                <a:ext cx="222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1" name="Text Box 31"/>
              <p:cNvSpPr txBox="1">
                <a:spLocks noChangeArrowheads="1"/>
              </p:cNvSpPr>
              <p:nvPr/>
            </p:nvSpPr>
            <p:spPr bwMode="auto">
              <a:xfrm>
                <a:off x="3630" y="2496"/>
                <a:ext cx="223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2" name="Text Box 32"/>
              <p:cNvSpPr txBox="1">
                <a:spLocks noChangeArrowheads="1"/>
              </p:cNvSpPr>
              <p:nvPr/>
            </p:nvSpPr>
            <p:spPr bwMode="auto">
              <a:xfrm>
                <a:off x="3853" y="2496"/>
                <a:ext cx="221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3" name="Text Box 33"/>
              <p:cNvSpPr txBox="1">
                <a:spLocks noChangeArrowheads="1"/>
              </p:cNvSpPr>
              <p:nvPr/>
            </p:nvSpPr>
            <p:spPr bwMode="auto">
              <a:xfrm>
                <a:off x="4074" y="2724"/>
                <a:ext cx="222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4" name="Text Box 34"/>
              <p:cNvSpPr txBox="1">
                <a:spLocks noChangeArrowheads="1"/>
              </p:cNvSpPr>
              <p:nvPr/>
            </p:nvSpPr>
            <p:spPr bwMode="auto">
              <a:xfrm>
                <a:off x="3853" y="2724"/>
                <a:ext cx="221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5" name="Text Box 35"/>
              <p:cNvSpPr txBox="1">
                <a:spLocks noChangeArrowheads="1"/>
              </p:cNvSpPr>
              <p:nvPr/>
            </p:nvSpPr>
            <p:spPr bwMode="auto">
              <a:xfrm>
                <a:off x="3630" y="2724"/>
                <a:ext cx="223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6" name="AutoShape 36"/>
              <p:cNvSpPr>
                <a:spLocks noChangeArrowheads="1"/>
              </p:cNvSpPr>
              <p:nvPr/>
            </p:nvSpPr>
            <p:spPr bwMode="auto">
              <a:xfrm>
                <a:off x="3655" y="2516"/>
                <a:ext cx="401" cy="398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AutoShape 37"/>
              <p:cNvSpPr>
                <a:spLocks noChangeArrowheads="1"/>
              </p:cNvSpPr>
              <p:nvPr/>
            </p:nvSpPr>
            <p:spPr bwMode="auto">
              <a:xfrm>
                <a:off x="3877" y="2522"/>
                <a:ext cx="401" cy="398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38"/>
              <p:cNvSpPr txBox="1">
                <a:spLocks noChangeArrowheads="1"/>
              </p:cNvSpPr>
              <p:nvPr/>
            </p:nvSpPr>
            <p:spPr bwMode="auto">
              <a:xfrm>
                <a:off x="4357" y="2686"/>
                <a:ext cx="443" cy="5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3600">
                    <a:latin typeface="Wingdings 2" pitchFamily="18" charset="2"/>
                  </a:rPr>
                  <a:t>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92605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>
                <a:solidFill>
                  <a:srgbClr val="0000FF"/>
                </a:solidFill>
              </a:rPr>
              <a:t>2. Boolean Algebra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Recitation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565708" y="1239633"/>
            <a:ext cx="3581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>
                <a:solidFill>
                  <a:srgbClr val="800000"/>
                </a:solidFill>
              </a:rPr>
              <a:t>Truth tables </a:t>
            </a:r>
            <a:endParaRPr lang="en-US" sz="2400"/>
          </a:p>
        </p:txBody>
      </p:sp>
      <p:graphicFrame>
        <p:nvGraphicFramePr>
          <p:cNvPr id="11" name="Group 86"/>
          <p:cNvGraphicFramePr>
            <a:graphicFrameLocks noGrp="1"/>
          </p:cNvGraphicFramePr>
          <p:nvPr/>
        </p:nvGraphicFramePr>
        <p:xfrm>
          <a:off x="4022908" y="1773033"/>
          <a:ext cx="1676400" cy="175260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B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Group 85"/>
          <p:cNvGraphicFramePr>
            <a:graphicFrameLocks noGrp="1"/>
          </p:cNvGraphicFramePr>
          <p:nvPr>
            <p:ph sz="quarter" idx="4294967295"/>
          </p:nvPr>
        </p:nvGraphicFramePr>
        <p:xfrm>
          <a:off x="4017062" y="3664915"/>
          <a:ext cx="1676400" cy="1773239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+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B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Group 122"/>
          <p:cNvGraphicFramePr>
            <a:graphicFrameLocks noGrp="1"/>
          </p:cNvGraphicFramePr>
          <p:nvPr/>
        </p:nvGraphicFramePr>
        <p:xfrm>
          <a:off x="4494365" y="5562866"/>
          <a:ext cx="914539" cy="1065213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'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Symbol" pitchFamily="18" charset="2"/>
                      </a:endParaRP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Rectangle 123"/>
          <p:cNvSpPr>
            <a:spLocks noChangeArrowheads="1"/>
          </p:cNvSpPr>
          <p:nvPr/>
        </p:nvSpPr>
        <p:spPr bwMode="auto">
          <a:xfrm>
            <a:off x="6047065" y="1239633"/>
            <a:ext cx="2279651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>
                <a:solidFill>
                  <a:srgbClr val="800000"/>
                </a:solidFill>
              </a:rPr>
              <a:t>Logic gates</a:t>
            </a:r>
            <a:endParaRPr lang="en-US" sz="2400"/>
          </a:p>
        </p:txBody>
      </p:sp>
      <p:grpSp>
        <p:nvGrpSpPr>
          <p:cNvPr id="16" name="Group 131"/>
          <p:cNvGrpSpPr>
            <a:grpSpLocks/>
          </p:cNvGrpSpPr>
          <p:nvPr/>
        </p:nvGrpSpPr>
        <p:grpSpPr bwMode="auto">
          <a:xfrm>
            <a:off x="6047065" y="2212295"/>
            <a:ext cx="2459038" cy="703263"/>
            <a:chOff x="2771" y="2716"/>
            <a:chExt cx="1549" cy="443"/>
          </a:xfrm>
        </p:grpSpPr>
        <p:grpSp>
          <p:nvGrpSpPr>
            <p:cNvPr id="17" name="Group 124"/>
            <p:cNvGrpSpPr>
              <a:grpSpLocks/>
            </p:cNvGrpSpPr>
            <p:nvPr/>
          </p:nvGrpSpPr>
          <p:grpSpPr bwMode="auto">
            <a:xfrm>
              <a:off x="2771" y="2716"/>
              <a:ext cx="1186" cy="443"/>
              <a:chOff x="1056" y="2784"/>
              <a:chExt cx="1186" cy="443"/>
            </a:xfrm>
          </p:grpSpPr>
          <p:sp>
            <p:nvSpPr>
              <p:cNvPr id="19" name="AutoShape 125"/>
              <p:cNvSpPr>
                <a:spLocks noChangeArrowheads="1"/>
              </p:cNvSpPr>
              <p:nvPr/>
            </p:nvSpPr>
            <p:spPr bwMode="auto">
              <a:xfrm>
                <a:off x="1536" y="2880"/>
                <a:ext cx="403" cy="316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" name="Line 126"/>
              <p:cNvSpPr>
                <a:spLocks noChangeShapeType="1"/>
              </p:cNvSpPr>
              <p:nvPr/>
            </p:nvSpPr>
            <p:spPr bwMode="auto">
              <a:xfrm>
                <a:off x="1248" y="2928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127"/>
              <p:cNvSpPr>
                <a:spLocks noChangeShapeType="1"/>
              </p:cNvSpPr>
              <p:nvPr/>
            </p:nvSpPr>
            <p:spPr bwMode="auto">
              <a:xfrm>
                <a:off x="1248" y="3120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128"/>
              <p:cNvSpPr>
                <a:spLocks noChangeShapeType="1"/>
              </p:cNvSpPr>
              <p:nvPr/>
            </p:nvSpPr>
            <p:spPr bwMode="auto">
              <a:xfrm>
                <a:off x="1954" y="3024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129"/>
              <p:cNvSpPr txBox="1">
                <a:spLocks noChangeArrowheads="1"/>
              </p:cNvSpPr>
              <p:nvPr/>
            </p:nvSpPr>
            <p:spPr bwMode="auto">
              <a:xfrm>
                <a:off x="1056" y="2784"/>
                <a:ext cx="192" cy="44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50000"/>
                  </a:spcBef>
                </a:pPr>
                <a:r>
                  <a:rPr lang="en-GB" sz="1600"/>
                  <a:t>A</a:t>
                </a:r>
              </a:p>
              <a:p>
                <a:pPr algn="r" eaLnBrk="0" hangingPunct="0">
                  <a:spcBef>
                    <a:spcPct val="50000"/>
                  </a:spcBef>
                </a:pPr>
                <a:r>
                  <a:rPr lang="en-GB" sz="1600"/>
                  <a:t>B</a:t>
                </a:r>
              </a:p>
            </p:txBody>
          </p:sp>
        </p:grpSp>
        <p:sp>
          <p:nvSpPr>
            <p:cNvPr id="18" name="Text Box 130"/>
            <p:cNvSpPr txBox="1">
              <a:spLocks noChangeArrowheads="1"/>
            </p:cNvSpPr>
            <p:nvPr/>
          </p:nvSpPr>
          <p:spPr bwMode="auto">
            <a:xfrm>
              <a:off x="3936" y="2832"/>
              <a:ext cx="38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A</a:t>
              </a:r>
              <a:r>
                <a:rPr lang="en-GB" sz="1600" b="1">
                  <a:sym typeface="Symbol" pitchFamily="18" charset="2"/>
                </a:rPr>
                <a:t></a:t>
              </a:r>
              <a:r>
                <a:rPr lang="en-GB" sz="1600"/>
                <a:t>B</a:t>
              </a:r>
            </a:p>
          </p:txBody>
        </p:sp>
      </p:grpSp>
      <p:grpSp>
        <p:nvGrpSpPr>
          <p:cNvPr id="24" name="Group 132"/>
          <p:cNvGrpSpPr>
            <a:grpSpLocks/>
          </p:cNvGrpSpPr>
          <p:nvPr/>
        </p:nvGrpSpPr>
        <p:grpSpPr bwMode="auto">
          <a:xfrm>
            <a:off x="6047065" y="3898733"/>
            <a:ext cx="2449513" cy="703263"/>
            <a:chOff x="2544" y="2791"/>
            <a:chExt cx="1543" cy="443"/>
          </a:xfrm>
        </p:grpSpPr>
        <p:grpSp>
          <p:nvGrpSpPr>
            <p:cNvPr id="25" name="Group 133"/>
            <p:cNvGrpSpPr>
              <a:grpSpLocks/>
            </p:cNvGrpSpPr>
            <p:nvPr/>
          </p:nvGrpSpPr>
          <p:grpSpPr bwMode="auto">
            <a:xfrm>
              <a:off x="3024" y="2880"/>
              <a:ext cx="403" cy="317"/>
              <a:chOff x="6768" y="11808"/>
              <a:chExt cx="1008" cy="792"/>
            </a:xfrm>
          </p:grpSpPr>
          <p:sp>
            <p:nvSpPr>
              <p:cNvPr id="31" name="Freeform 134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135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136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37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38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" name="Line 139"/>
            <p:cNvSpPr>
              <a:spLocks noChangeShapeType="1"/>
            </p:cNvSpPr>
            <p:nvPr/>
          </p:nvSpPr>
          <p:spPr bwMode="auto">
            <a:xfrm>
              <a:off x="2758" y="2935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40"/>
            <p:cNvSpPr>
              <a:spLocks noChangeShapeType="1"/>
            </p:cNvSpPr>
            <p:nvPr/>
          </p:nvSpPr>
          <p:spPr bwMode="auto">
            <a:xfrm>
              <a:off x="2758" y="3127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141"/>
            <p:cNvSpPr txBox="1">
              <a:spLocks noChangeArrowheads="1"/>
            </p:cNvSpPr>
            <p:nvPr/>
          </p:nvSpPr>
          <p:spPr bwMode="auto">
            <a:xfrm>
              <a:off x="2544" y="2791"/>
              <a:ext cx="214" cy="4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GB" sz="1600"/>
                <a:t>A</a:t>
              </a:r>
            </a:p>
            <a:p>
              <a:pPr algn="r" eaLnBrk="0" hangingPunct="0">
                <a:spcBef>
                  <a:spcPct val="5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29" name="Line 142"/>
            <p:cNvSpPr>
              <a:spLocks noChangeShapeType="1"/>
            </p:cNvSpPr>
            <p:nvPr/>
          </p:nvSpPr>
          <p:spPr bwMode="auto">
            <a:xfrm>
              <a:off x="3430" y="3039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143"/>
            <p:cNvSpPr txBox="1">
              <a:spLocks noChangeArrowheads="1"/>
            </p:cNvSpPr>
            <p:nvPr/>
          </p:nvSpPr>
          <p:spPr bwMode="auto">
            <a:xfrm>
              <a:off x="3703" y="2927"/>
              <a:ext cx="38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A+B</a:t>
              </a:r>
            </a:p>
          </p:txBody>
        </p:sp>
      </p:grpSp>
      <p:grpSp>
        <p:nvGrpSpPr>
          <p:cNvPr id="36" name="Group 144"/>
          <p:cNvGrpSpPr>
            <a:grpSpLocks/>
          </p:cNvGrpSpPr>
          <p:nvPr/>
        </p:nvGrpSpPr>
        <p:grpSpPr bwMode="auto">
          <a:xfrm>
            <a:off x="6064433" y="5620096"/>
            <a:ext cx="2165350" cy="609600"/>
            <a:chOff x="4156" y="2832"/>
            <a:chExt cx="1364" cy="384"/>
          </a:xfrm>
        </p:grpSpPr>
        <p:grpSp>
          <p:nvGrpSpPr>
            <p:cNvPr id="37" name="Group 145"/>
            <p:cNvGrpSpPr>
              <a:grpSpLocks/>
            </p:cNvGrpSpPr>
            <p:nvPr/>
          </p:nvGrpSpPr>
          <p:grpSpPr bwMode="auto">
            <a:xfrm>
              <a:off x="4656" y="2832"/>
              <a:ext cx="350" cy="384"/>
              <a:chOff x="2952" y="12888"/>
              <a:chExt cx="801" cy="792"/>
            </a:xfrm>
          </p:grpSpPr>
          <p:sp>
            <p:nvSpPr>
              <p:cNvPr id="42" name="AutoShape 146"/>
              <p:cNvSpPr>
                <a:spLocks noChangeArrowheads="1"/>
              </p:cNvSpPr>
              <p:nvPr/>
            </p:nvSpPr>
            <p:spPr bwMode="auto">
              <a:xfrm rot="-5400000">
                <a:off x="2880" y="12960"/>
                <a:ext cx="792" cy="648"/>
              </a:xfrm>
              <a:prstGeom prst="flowChartMerg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3" name="Oval 147"/>
              <p:cNvSpPr>
                <a:spLocks noChangeArrowheads="1"/>
              </p:cNvSpPr>
              <p:nvPr/>
            </p:nvSpPr>
            <p:spPr bwMode="auto">
              <a:xfrm>
                <a:off x="3609" y="13236"/>
                <a:ext cx="144" cy="144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8" name="Line 148"/>
            <p:cNvSpPr>
              <a:spLocks noChangeShapeType="1"/>
            </p:cNvSpPr>
            <p:nvPr/>
          </p:nvSpPr>
          <p:spPr bwMode="auto">
            <a:xfrm>
              <a:off x="4368" y="305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149"/>
            <p:cNvSpPr>
              <a:spLocks noChangeShapeType="1"/>
            </p:cNvSpPr>
            <p:nvPr/>
          </p:nvSpPr>
          <p:spPr bwMode="auto">
            <a:xfrm>
              <a:off x="5015" y="3044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150"/>
            <p:cNvSpPr txBox="1">
              <a:spLocks noChangeArrowheads="1"/>
            </p:cNvSpPr>
            <p:nvPr/>
          </p:nvSpPr>
          <p:spPr bwMode="auto">
            <a:xfrm>
              <a:off x="4156" y="2921"/>
              <a:ext cx="21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GB" sz="1600"/>
                <a:t>A</a:t>
              </a:r>
            </a:p>
          </p:txBody>
        </p:sp>
        <p:sp>
          <p:nvSpPr>
            <p:cNvPr id="41" name="Text Box 151"/>
            <p:cNvSpPr txBox="1">
              <a:spLocks noChangeArrowheads="1"/>
            </p:cNvSpPr>
            <p:nvPr/>
          </p:nvSpPr>
          <p:spPr bwMode="auto">
            <a:xfrm>
              <a:off x="5280" y="2928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GB" sz="1600"/>
                <a:t>A'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3"/>
              <p:cNvSpPr txBox="1">
                <a:spLocks noChangeArrowheads="1"/>
              </p:cNvSpPr>
              <p:nvPr/>
            </p:nvSpPr>
            <p:spPr>
              <a:xfrm>
                <a:off x="457200" y="1267463"/>
                <a:ext cx="3200400" cy="39899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9875" indent="-269875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>
                    <a:solidFill>
                      <a:srgbClr val="800000"/>
                    </a:solidFill>
                  </a:rPr>
                  <a:t>Boolean values: </a:t>
                </a:r>
                <a:endParaRPr lang="en-US"/>
              </a:p>
              <a:p>
                <a:pPr lvl="1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/>
                  <a:t>True (T or </a:t>
                </a:r>
                <a:r>
                  <a:rPr lang="en-US">
                    <a:solidFill>
                      <a:srgbClr val="C00000"/>
                    </a:solidFill>
                  </a:rPr>
                  <a:t>1</a:t>
                </a:r>
                <a:r>
                  <a:rPr lang="en-US"/>
                  <a:t>)</a:t>
                </a:r>
              </a:p>
              <a:p>
                <a:pPr lvl="1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/>
                  <a:t>False (F or </a:t>
                </a:r>
                <a:r>
                  <a:rPr lang="en-US">
                    <a:solidFill>
                      <a:srgbClr val="C00000"/>
                    </a:solidFill>
                  </a:rPr>
                  <a:t>0</a:t>
                </a:r>
                <a:r>
                  <a:rPr lang="en-US"/>
                  <a:t>)</a:t>
                </a:r>
              </a:p>
              <a:p>
                <a:pPr marL="269875" indent="-269875" fontAlgn="auto">
                  <a:spcBef>
                    <a:spcPct val="600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>
                    <a:solidFill>
                      <a:srgbClr val="800000"/>
                    </a:solidFill>
                  </a:rPr>
                  <a:t>Connectives</a:t>
                </a:r>
              </a:p>
              <a:p>
                <a:pPr lvl="1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/>
                  <a:t>Conjunction (AND)</a:t>
                </a:r>
              </a:p>
              <a:p>
                <a:pPr lvl="2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/>
                  <a:t>A </a:t>
                </a:r>
                <a:r>
                  <a:rPr lang="en-US" b="1">
                    <a:solidFill>
                      <a:srgbClr val="C00000"/>
                    </a:solidFill>
                    <a:sym typeface="Symbol" pitchFamily="18" charset="2"/>
                  </a:rPr>
                  <a:t></a:t>
                </a:r>
                <a:r>
                  <a:rPr lang="en-US">
                    <a:sym typeface="Symbol" pitchFamily="18" charset="2"/>
                  </a:rPr>
                  <a:t> </a:t>
                </a:r>
                <a:r>
                  <a:rPr lang="en-US"/>
                  <a:t>B; A </a:t>
                </a:r>
                <a:r>
                  <a:rPr lang="en-US" b="1">
                    <a:sym typeface="Symbol" pitchFamily="18" charset="2"/>
                  </a:rPr>
                  <a:t></a:t>
                </a:r>
                <a:r>
                  <a:rPr lang="en-US"/>
                  <a:t> B</a:t>
                </a:r>
              </a:p>
              <a:p>
                <a:pPr lvl="1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/>
                  <a:t>Disjunction (OR)</a:t>
                </a:r>
              </a:p>
              <a:p>
                <a:pPr lvl="2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/>
                  <a:t>A </a:t>
                </a:r>
                <a:r>
                  <a:rPr lang="en-US">
                    <a:solidFill>
                      <a:srgbClr val="C00000"/>
                    </a:solidFill>
                  </a:rPr>
                  <a:t>+</a:t>
                </a:r>
                <a:r>
                  <a:rPr lang="en-US"/>
                  <a:t> B; A </a:t>
                </a:r>
                <a:r>
                  <a:rPr lang="en-US" b="1">
                    <a:sym typeface="Symbol" pitchFamily="18" charset="2"/>
                  </a:rPr>
                  <a:t></a:t>
                </a:r>
                <a:r>
                  <a:rPr lang="en-US"/>
                  <a:t> B</a:t>
                </a:r>
              </a:p>
              <a:p>
                <a:pPr lvl="1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/>
                  <a:t>Negation (NOT)</a:t>
                </a:r>
              </a:p>
              <a:p>
                <a:pPr lvl="2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/>
                  <a:t>A</a:t>
                </a:r>
                <a:r>
                  <a:rPr lang="en-US">
                    <a:solidFill>
                      <a:srgbClr val="C00000"/>
                    </a:solidFill>
                  </a:rPr>
                  <a:t>'</a:t>
                </a:r>
                <a:r>
                  <a:rPr lang="en-US"/>
                  <a:t>;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SG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/>
                  <a:t> ; </a:t>
                </a:r>
                <a14:m>
                  <m:oMath xmlns:m="http://schemas.openxmlformats.org/officeDocument/2006/math">
                    <m:r>
                      <a:rPr lang="en-US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S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/>
                  <a:t>;</a:t>
                </a:r>
                <a:endParaRPr lang="he-IL"/>
              </a:p>
            </p:txBody>
          </p:sp>
        </mc:Choice>
        <mc:Fallback xmlns="">
          <p:sp>
            <p:nvSpPr>
              <p:cNvPr id="4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67463"/>
                <a:ext cx="3200400" cy="3989936"/>
              </a:xfrm>
              <a:prstGeom prst="rect">
                <a:avLst/>
              </a:prstGeom>
              <a:blipFill>
                <a:blip r:embed="rId3"/>
                <a:stretch>
                  <a:fillRect l="-1714" t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273666" y="5257398"/>
            <a:ext cx="3496059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/>
              <a:t>In CS2100, we use the symbols </a:t>
            </a:r>
            <a:r>
              <a:rPr lang="en-SG">
                <a:solidFill>
                  <a:srgbClr val="C00000"/>
                </a:solidFill>
              </a:rPr>
              <a:t>1</a:t>
            </a:r>
            <a:r>
              <a:rPr lang="en-SG"/>
              <a:t> for true, </a:t>
            </a:r>
            <a:r>
              <a:rPr lang="en-SG">
                <a:solidFill>
                  <a:srgbClr val="C00000"/>
                </a:solidFill>
              </a:rPr>
              <a:t>0</a:t>
            </a:r>
            <a:r>
              <a:rPr lang="en-SG"/>
              <a:t> for false, </a:t>
            </a:r>
            <a:r>
              <a:rPr lang="en-SG">
                <a:solidFill>
                  <a:srgbClr val="C00000"/>
                </a:solidFill>
              </a:rPr>
              <a:t>∙ </a:t>
            </a:r>
            <a:r>
              <a:rPr lang="en-SG"/>
              <a:t>for AND, </a:t>
            </a:r>
            <a:r>
              <a:rPr lang="en-SG">
                <a:solidFill>
                  <a:srgbClr val="C00000"/>
                </a:solidFill>
              </a:rPr>
              <a:t>+</a:t>
            </a:r>
            <a:r>
              <a:rPr lang="en-SG"/>
              <a:t> for OR, and </a:t>
            </a:r>
            <a:r>
              <a:rPr lang="en-SG">
                <a:solidFill>
                  <a:srgbClr val="C00000"/>
                </a:solidFill>
              </a:rPr>
              <a:t>'</a:t>
            </a:r>
            <a:r>
              <a:rPr lang="en-SG"/>
              <a:t> for negation (you may use the accent bar). Please follow.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810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4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5.4 PIs and EPIs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Recitation 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 redundant groups: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46" name="Group 4"/>
          <p:cNvGrpSpPr>
            <a:grpSpLocks/>
          </p:cNvGrpSpPr>
          <p:nvPr/>
        </p:nvGrpSpPr>
        <p:grpSpPr bwMode="auto">
          <a:xfrm>
            <a:off x="2286000" y="1981200"/>
            <a:ext cx="5105400" cy="1524000"/>
            <a:chOff x="1536" y="1680"/>
            <a:chExt cx="3216" cy="960"/>
          </a:xfrm>
        </p:grpSpPr>
        <p:grpSp>
          <p:nvGrpSpPr>
            <p:cNvPr id="47" name="Group 5"/>
            <p:cNvGrpSpPr>
              <a:grpSpLocks/>
            </p:cNvGrpSpPr>
            <p:nvPr/>
          </p:nvGrpSpPr>
          <p:grpSpPr bwMode="auto">
            <a:xfrm>
              <a:off x="3339" y="1680"/>
              <a:ext cx="1413" cy="942"/>
              <a:chOff x="3339" y="1680"/>
              <a:chExt cx="1413" cy="942"/>
            </a:xfrm>
          </p:grpSpPr>
          <p:sp>
            <p:nvSpPr>
              <p:cNvPr id="68" name="Rectangle 6"/>
              <p:cNvSpPr>
                <a:spLocks noChangeArrowheads="1"/>
              </p:cNvSpPr>
              <p:nvPr/>
            </p:nvSpPr>
            <p:spPr bwMode="auto">
              <a:xfrm>
                <a:off x="3339" y="1680"/>
                <a:ext cx="902" cy="94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" name="Line 7"/>
              <p:cNvSpPr>
                <a:spLocks noChangeShapeType="1"/>
              </p:cNvSpPr>
              <p:nvPr/>
            </p:nvSpPr>
            <p:spPr bwMode="auto">
              <a:xfrm>
                <a:off x="3339" y="1915"/>
                <a:ext cx="9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" name="Line 8"/>
              <p:cNvSpPr>
                <a:spLocks noChangeShapeType="1"/>
              </p:cNvSpPr>
              <p:nvPr/>
            </p:nvSpPr>
            <p:spPr bwMode="auto">
              <a:xfrm>
                <a:off x="3339" y="2149"/>
                <a:ext cx="9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" name="Line 9"/>
              <p:cNvSpPr>
                <a:spLocks noChangeShapeType="1"/>
              </p:cNvSpPr>
              <p:nvPr/>
            </p:nvSpPr>
            <p:spPr bwMode="auto">
              <a:xfrm>
                <a:off x="3565" y="1680"/>
                <a:ext cx="0" cy="9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" name="Line 10"/>
              <p:cNvSpPr>
                <a:spLocks noChangeShapeType="1"/>
              </p:cNvSpPr>
              <p:nvPr/>
            </p:nvSpPr>
            <p:spPr bwMode="auto">
              <a:xfrm>
                <a:off x="3790" y="1680"/>
                <a:ext cx="0" cy="9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" name="Line 11"/>
              <p:cNvSpPr>
                <a:spLocks noChangeShapeType="1"/>
              </p:cNvSpPr>
              <p:nvPr/>
            </p:nvSpPr>
            <p:spPr bwMode="auto">
              <a:xfrm>
                <a:off x="3339" y="2385"/>
                <a:ext cx="9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" name="Line 12"/>
              <p:cNvSpPr>
                <a:spLocks noChangeShapeType="1"/>
              </p:cNvSpPr>
              <p:nvPr/>
            </p:nvSpPr>
            <p:spPr bwMode="auto">
              <a:xfrm>
                <a:off x="4015" y="1680"/>
                <a:ext cx="0" cy="9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5" name="Text Box 13"/>
              <p:cNvSpPr txBox="1">
                <a:spLocks noChangeArrowheads="1"/>
              </p:cNvSpPr>
              <p:nvPr/>
            </p:nvSpPr>
            <p:spPr bwMode="auto">
              <a:xfrm>
                <a:off x="4015" y="1680"/>
                <a:ext cx="226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6" name="Text Box 14"/>
              <p:cNvSpPr txBox="1">
                <a:spLocks noChangeArrowheads="1"/>
              </p:cNvSpPr>
              <p:nvPr/>
            </p:nvSpPr>
            <p:spPr bwMode="auto">
              <a:xfrm>
                <a:off x="3565" y="2150"/>
                <a:ext cx="225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7" name="Text Box 15"/>
              <p:cNvSpPr txBox="1">
                <a:spLocks noChangeArrowheads="1"/>
              </p:cNvSpPr>
              <p:nvPr/>
            </p:nvSpPr>
            <p:spPr bwMode="auto">
              <a:xfrm>
                <a:off x="3790" y="1680"/>
                <a:ext cx="225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8" name="Text Box 16"/>
              <p:cNvSpPr txBox="1">
                <a:spLocks noChangeArrowheads="1"/>
              </p:cNvSpPr>
              <p:nvPr/>
            </p:nvSpPr>
            <p:spPr bwMode="auto">
              <a:xfrm>
                <a:off x="4015" y="1915"/>
                <a:ext cx="226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9" name="Text Box 17"/>
              <p:cNvSpPr txBox="1">
                <a:spLocks noChangeArrowheads="1"/>
              </p:cNvSpPr>
              <p:nvPr/>
            </p:nvSpPr>
            <p:spPr bwMode="auto">
              <a:xfrm>
                <a:off x="3790" y="1915"/>
                <a:ext cx="225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0" name="Text Box 18"/>
              <p:cNvSpPr txBox="1">
                <a:spLocks noChangeArrowheads="1"/>
              </p:cNvSpPr>
              <p:nvPr/>
            </p:nvSpPr>
            <p:spPr bwMode="auto">
              <a:xfrm>
                <a:off x="3565" y="2386"/>
                <a:ext cx="225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1" name="AutoShape 19"/>
              <p:cNvSpPr>
                <a:spLocks noChangeArrowheads="1"/>
              </p:cNvSpPr>
              <p:nvPr/>
            </p:nvSpPr>
            <p:spPr bwMode="auto">
              <a:xfrm>
                <a:off x="3590" y="2197"/>
                <a:ext cx="407" cy="397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2" name="AutoShape 20"/>
              <p:cNvSpPr>
                <a:spLocks noChangeArrowheads="1"/>
              </p:cNvSpPr>
              <p:nvPr/>
            </p:nvSpPr>
            <p:spPr bwMode="auto">
              <a:xfrm>
                <a:off x="3815" y="1721"/>
                <a:ext cx="407" cy="397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3" name="Text Box 21"/>
              <p:cNvSpPr txBox="1">
                <a:spLocks noChangeArrowheads="1"/>
              </p:cNvSpPr>
              <p:nvPr/>
            </p:nvSpPr>
            <p:spPr bwMode="auto">
              <a:xfrm>
                <a:off x="4302" y="1876"/>
                <a:ext cx="450" cy="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3600" dirty="0">
                    <a:latin typeface="Wingdings 2" pitchFamily="18" charset="2"/>
                  </a:rPr>
                  <a:t>P</a:t>
                </a:r>
              </a:p>
            </p:txBody>
          </p:sp>
          <p:sp>
            <p:nvSpPr>
              <p:cNvPr id="84" name="Text Box 22"/>
              <p:cNvSpPr txBox="1">
                <a:spLocks noChangeArrowheads="1"/>
              </p:cNvSpPr>
              <p:nvPr/>
            </p:nvSpPr>
            <p:spPr bwMode="auto">
              <a:xfrm>
                <a:off x="3790" y="2386"/>
                <a:ext cx="225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5" name="Text Box 23"/>
              <p:cNvSpPr txBox="1">
                <a:spLocks noChangeArrowheads="1"/>
              </p:cNvSpPr>
              <p:nvPr/>
            </p:nvSpPr>
            <p:spPr bwMode="auto">
              <a:xfrm>
                <a:off x="3790" y="2150"/>
                <a:ext cx="225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48" name="Group 24"/>
            <p:cNvGrpSpPr>
              <a:grpSpLocks/>
            </p:cNvGrpSpPr>
            <p:nvPr/>
          </p:nvGrpSpPr>
          <p:grpSpPr bwMode="auto">
            <a:xfrm>
              <a:off x="1536" y="1680"/>
              <a:ext cx="1399" cy="960"/>
              <a:chOff x="1536" y="1680"/>
              <a:chExt cx="1399" cy="960"/>
            </a:xfrm>
          </p:grpSpPr>
          <p:sp>
            <p:nvSpPr>
              <p:cNvPr id="49" name="AutoShape 25"/>
              <p:cNvSpPr>
                <a:spLocks noChangeArrowheads="1"/>
              </p:cNvSpPr>
              <p:nvPr/>
            </p:nvSpPr>
            <p:spPr bwMode="auto">
              <a:xfrm>
                <a:off x="2032" y="1699"/>
                <a:ext cx="146" cy="941"/>
              </a:xfrm>
              <a:prstGeom prst="roundRect">
                <a:avLst>
                  <a:gd name="adj" fmla="val 16667"/>
                </a:avLst>
              </a:prstGeom>
              <a:solidFill>
                <a:srgbClr val="00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" name="Rectangle 26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902" cy="94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" name="Line 27"/>
              <p:cNvSpPr>
                <a:spLocks noChangeShapeType="1"/>
              </p:cNvSpPr>
              <p:nvPr/>
            </p:nvSpPr>
            <p:spPr bwMode="auto">
              <a:xfrm>
                <a:off x="1536" y="1915"/>
                <a:ext cx="9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" name="Line 28"/>
              <p:cNvSpPr>
                <a:spLocks noChangeShapeType="1"/>
              </p:cNvSpPr>
              <p:nvPr/>
            </p:nvSpPr>
            <p:spPr bwMode="auto">
              <a:xfrm>
                <a:off x="1536" y="2149"/>
                <a:ext cx="9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" name="Line 29"/>
              <p:cNvSpPr>
                <a:spLocks noChangeShapeType="1"/>
              </p:cNvSpPr>
              <p:nvPr/>
            </p:nvSpPr>
            <p:spPr bwMode="auto">
              <a:xfrm>
                <a:off x="1760" y="1680"/>
                <a:ext cx="0" cy="9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" name="Line 30"/>
              <p:cNvSpPr>
                <a:spLocks noChangeShapeType="1"/>
              </p:cNvSpPr>
              <p:nvPr/>
            </p:nvSpPr>
            <p:spPr bwMode="auto">
              <a:xfrm>
                <a:off x="1986" y="1680"/>
                <a:ext cx="0" cy="9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" name="Line 31"/>
              <p:cNvSpPr>
                <a:spLocks noChangeShapeType="1"/>
              </p:cNvSpPr>
              <p:nvPr/>
            </p:nvSpPr>
            <p:spPr bwMode="auto">
              <a:xfrm>
                <a:off x="1536" y="2385"/>
                <a:ext cx="9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" name="Line 32"/>
              <p:cNvSpPr>
                <a:spLocks noChangeShapeType="1"/>
              </p:cNvSpPr>
              <p:nvPr/>
            </p:nvSpPr>
            <p:spPr bwMode="auto">
              <a:xfrm>
                <a:off x="2212" y="1680"/>
                <a:ext cx="0" cy="9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" name="Text Box 33"/>
              <p:cNvSpPr txBox="1">
                <a:spLocks noChangeArrowheads="1"/>
              </p:cNvSpPr>
              <p:nvPr/>
            </p:nvSpPr>
            <p:spPr bwMode="auto">
              <a:xfrm>
                <a:off x="2212" y="1680"/>
                <a:ext cx="226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8" name="Text Box 34"/>
              <p:cNvSpPr txBox="1">
                <a:spLocks noChangeArrowheads="1"/>
              </p:cNvSpPr>
              <p:nvPr/>
            </p:nvSpPr>
            <p:spPr bwMode="auto">
              <a:xfrm>
                <a:off x="1760" y="2150"/>
                <a:ext cx="226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9" name="Text Box 35"/>
              <p:cNvSpPr txBox="1">
                <a:spLocks noChangeArrowheads="1"/>
              </p:cNvSpPr>
              <p:nvPr/>
            </p:nvSpPr>
            <p:spPr bwMode="auto">
              <a:xfrm>
                <a:off x="1986" y="1680"/>
                <a:ext cx="226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0" name="Text Box 36"/>
              <p:cNvSpPr txBox="1">
                <a:spLocks noChangeArrowheads="1"/>
              </p:cNvSpPr>
              <p:nvPr/>
            </p:nvSpPr>
            <p:spPr bwMode="auto">
              <a:xfrm>
                <a:off x="2212" y="1915"/>
                <a:ext cx="226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1" name="Text Box 37"/>
              <p:cNvSpPr txBox="1">
                <a:spLocks noChangeArrowheads="1"/>
              </p:cNvSpPr>
              <p:nvPr/>
            </p:nvSpPr>
            <p:spPr bwMode="auto">
              <a:xfrm>
                <a:off x="1986" y="1915"/>
                <a:ext cx="226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2" name="Text Box 38"/>
              <p:cNvSpPr txBox="1">
                <a:spLocks noChangeArrowheads="1"/>
              </p:cNvSpPr>
              <p:nvPr/>
            </p:nvSpPr>
            <p:spPr bwMode="auto">
              <a:xfrm>
                <a:off x="1760" y="2386"/>
                <a:ext cx="226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3" name="Text Box 39"/>
              <p:cNvSpPr txBox="1">
                <a:spLocks noChangeArrowheads="1"/>
              </p:cNvSpPr>
              <p:nvPr/>
            </p:nvSpPr>
            <p:spPr bwMode="auto">
              <a:xfrm>
                <a:off x="2483" y="1898"/>
                <a:ext cx="452" cy="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3600" dirty="0">
                    <a:latin typeface="Wingdings 2" pitchFamily="18" charset="2"/>
                  </a:rPr>
                  <a:t>O</a:t>
                </a:r>
              </a:p>
            </p:txBody>
          </p:sp>
          <p:sp>
            <p:nvSpPr>
              <p:cNvPr id="64" name="Text Box 40"/>
              <p:cNvSpPr txBox="1">
                <a:spLocks noChangeArrowheads="1"/>
              </p:cNvSpPr>
              <p:nvPr/>
            </p:nvSpPr>
            <p:spPr bwMode="auto">
              <a:xfrm>
                <a:off x="1986" y="2386"/>
                <a:ext cx="226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5" name="Text Box 41"/>
              <p:cNvSpPr txBox="1">
                <a:spLocks noChangeArrowheads="1"/>
              </p:cNvSpPr>
              <p:nvPr/>
            </p:nvSpPr>
            <p:spPr bwMode="auto">
              <a:xfrm>
                <a:off x="1986" y="2150"/>
                <a:ext cx="226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6" name="AutoShape 42"/>
              <p:cNvSpPr>
                <a:spLocks noChangeArrowheads="1"/>
              </p:cNvSpPr>
              <p:nvPr/>
            </p:nvSpPr>
            <p:spPr bwMode="auto">
              <a:xfrm>
                <a:off x="1780" y="2194"/>
                <a:ext cx="407" cy="397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" name="AutoShape 43"/>
              <p:cNvSpPr>
                <a:spLocks noChangeArrowheads="1"/>
              </p:cNvSpPr>
              <p:nvPr/>
            </p:nvSpPr>
            <p:spPr bwMode="auto">
              <a:xfrm>
                <a:off x="2014" y="1721"/>
                <a:ext cx="407" cy="397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86" name="Rectangle 44"/>
          <p:cNvSpPr>
            <a:spLocks noChangeArrowheads="1"/>
          </p:cNvSpPr>
          <p:nvPr/>
        </p:nvSpPr>
        <p:spPr bwMode="auto">
          <a:xfrm>
            <a:off x="457200" y="4267200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Essential prime implicant</a:t>
            </a:r>
            <a:r>
              <a:rPr lang="en-US" sz="2400" dirty="0"/>
              <a:t> (EPI): a prime implicant that includes at least one minterm that is not covered by any other prime implicant.</a:t>
            </a:r>
            <a:endParaRPr lang="en-US" sz="2400" dirty="0">
              <a:sym typeface="Symbol" pitchFamily="18" charset="2"/>
            </a:endParaRPr>
          </a:p>
        </p:txBody>
      </p:sp>
      <p:grpSp>
        <p:nvGrpSpPr>
          <p:cNvPr id="87" name="Group 45"/>
          <p:cNvGrpSpPr>
            <a:grpSpLocks/>
          </p:cNvGrpSpPr>
          <p:nvPr/>
        </p:nvGrpSpPr>
        <p:grpSpPr bwMode="auto">
          <a:xfrm>
            <a:off x="2816226" y="2676526"/>
            <a:ext cx="3733800" cy="1387475"/>
            <a:chOff x="1872" y="1872"/>
            <a:chExt cx="2352" cy="874"/>
          </a:xfrm>
        </p:grpSpPr>
        <p:sp>
          <p:nvSpPr>
            <p:cNvPr id="88" name="Line 46"/>
            <p:cNvSpPr>
              <a:spLocks noChangeShapeType="1"/>
            </p:cNvSpPr>
            <p:nvPr/>
          </p:nvSpPr>
          <p:spPr bwMode="auto">
            <a:xfrm flipV="1">
              <a:off x="2304" y="1872"/>
              <a:ext cx="4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Line 47"/>
            <p:cNvSpPr>
              <a:spLocks noChangeShapeType="1"/>
            </p:cNvSpPr>
            <p:nvPr/>
          </p:nvSpPr>
          <p:spPr bwMode="auto">
            <a:xfrm flipH="1" flipV="1">
              <a:off x="1872" y="2352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Text Box 48"/>
            <p:cNvSpPr txBox="1">
              <a:spLocks noChangeArrowheads="1"/>
            </p:cNvSpPr>
            <p:nvPr/>
          </p:nvSpPr>
          <p:spPr bwMode="auto">
            <a:xfrm>
              <a:off x="2112" y="2496"/>
              <a:ext cx="21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Essential prime implicants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47193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81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7F9CE-D241-BCA6-609C-455CF68C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BB687-C751-0CF0-9042-4B2B3C398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9DFAF-8940-4B43-47CB-C9654485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031C55-B02D-6F3F-7CE0-AD10F4A15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023" y="624609"/>
            <a:ext cx="5930900" cy="2006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24D7C1-5A1D-8F2C-38C5-DC05EE3644CB}"/>
              </a:ext>
            </a:extLst>
          </p:cNvPr>
          <p:cNvSpPr txBox="1"/>
          <p:nvPr/>
        </p:nvSpPr>
        <p:spPr>
          <a:xfrm>
            <a:off x="1166191" y="2631209"/>
            <a:ext cx="6480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x’.(y + y’.(z + </a:t>
            </a:r>
            <a:r>
              <a:rPr lang="en-US" dirty="0" err="1"/>
              <a:t>x.z</a:t>
            </a:r>
            <a:r>
              <a:rPr lang="en-US" dirty="0"/>
              <a:t>))’</a:t>
            </a:r>
          </a:p>
          <a:p>
            <a:r>
              <a:rPr lang="en-US" dirty="0"/>
              <a:t>= x’.(y + </a:t>
            </a:r>
            <a:r>
              <a:rPr lang="en-US" dirty="0" err="1"/>
              <a:t>y’.z</a:t>
            </a:r>
            <a:r>
              <a:rPr lang="en-US" dirty="0"/>
              <a:t>)’		(Absorption 1)</a:t>
            </a:r>
          </a:p>
          <a:p>
            <a:r>
              <a:rPr lang="en-US" dirty="0"/>
              <a:t>= x’.(y + z)’		(Absorption 2)</a:t>
            </a:r>
          </a:p>
          <a:p>
            <a:r>
              <a:rPr lang="en-US" dirty="0"/>
              <a:t>!= (x’.(y + </a:t>
            </a:r>
            <a:r>
              <a:rPr lang="en-US"/>
              <a:t>z))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4B6094-322F-F3A6-BD14-C0E5368659BA}"/>
              </a:ext>
            </a:extLst>
          </p:cNvPr>
          <p:cNvSpPr txBox="1"/>
          <p:nvPr/>
        </p:nvSpPr>
        <p:spPr>
          <a:xfrm>
            <a:off x="1166190" y="3950807"/>
            <a:ext cx="648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NO, they are not equivalent!</a:t>
            </a:r>
          </a:p>
        </p:txBody>
      </p:sp>
    </p:spTree>
    <p:extLst>
      <p:ext uri="{BB962C8B-B14F-4D97-AF65-F5344CB8AC3E}">
        <p14:creationId xmlns:p14="http://schemas.microsoft.com/office/powerpoint/2010/main" val="23617777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F162D-6B63-03B9-CBBD-68348B61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B7823-2D59-C5DA-3668-A83939D0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E7E16-8AC8-2400-082B-7E97B682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CFFF9C-CC39-A01E-C3B1-598576EFE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509" y="519750"/>
            <a:ext cx="5905500" cy="21717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7E7A68-29A1-E532-0701-08D0CBBEC274}"/>
              </a:ext>
            </a:extLst>
          </p:cNvPr>
          <p:cNvSpPr txBox="1"/>
          <p:nvPr/>
        </p:nvSpPr>
        <p:spPr>
          <a:xfrm>
            <a:off x="1166191" y="2631209"/>
            <a:ext cx="6480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x.((y + </a:t>
            </a:r>
            <a:r>
              <a:rPr lang="en-US" dirty="0" err="1"/>
              <a:t>y.z</a:t>
            </a:r>
            <a:r>
              <a:rPr lang="en-US" dirty="0"/>
              <a:t>) + z)’</a:t>
            </a:r>
          </a:p>
          <a:p>
            <a:r>
              <a:rPr lang="en-US" dirty="0"/>
              <a:t>= x.(y + z)’		(Absorption 1)</a:t>
            </a:r>
          </a:p>
          <a:p>
            <a:r>
              <a:rPr lang="en-US" dirty="0"/>
              <a:t>= x.(</a:t>
            </a:r>
            <a:r>
              <a:rPr lang="en-US" dirty="0" err="1"/>
              <a:t>y’.z</a:t>
            </a:r>
            <a:r>
              <a:rPr lang="en-US" dirty="0"/>
              <a:t>’)		(De-Morgan’s)</a:t>
            </a:r>
          </a:p>
          <a:p>
            <a:r>
              <a:rPr lang="en-US" dirty="0"/>
              <a:t>= </a:t>
            </a:r>
            <a:r>
              <a:rPr lang="en-US" dirty="0" err="1"/>
              <a:t>x.y’.z</a:t>
            </a:r>
            <a:r>
              <a:rPr lang="en-US" dirty="0"/>
              <a:t>’			(Associative)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E7F250-3492-B1C5-B4F3-6D11BD7573DE}"/>
              </a:ext>
            </a:extLst>
          </p:cNvPr>
          <p:cNvSpPr txBox="1"/>
          <p:nvPr/>
        </p:nvSpPr>
        <p:spPr>
          <a:xfrm>
            <a:off x="1166190" y="3950807"/>
            <a:ext cx="648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YES, they are equivalent!</a:t>
            </a:r>
          </a:p>
        </p:txBody>
      </p:sp>
    </p:spTree>
    <p:extLst>
      <p:ext uri="{BB962C8B-B14F-4D97-AF65-F5344CB8AC3E}">
        <p14:creationId xmlns:p14="http://schemas.microsoft.com/office/powerpoint/2010/main" val="28882995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F162D-6B63-03B9-CBBD-68348B61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B7823-2D59-C5DA-3668-A83939D0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E7E16-8AC8-2400-082B-7E97B682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7DE601-9096-3C57-2723-DFB1F4EDE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34" y="903610"/>
            <a:ext cx="4484338" cy="37543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029F8A-025F-2727-77E9-3A832FEF7F3A}"/>
              </a:ext>
            </a:extLst>
          </p:cNvPr>
          <p:cNvSpPr txBox="1"/>
          <p:nvPr/>
        </p:nvSpPr>
        <p:spPr>
          <a:xfrm>
            <a:off x="4721210" y="1703557"/>
            <a:ext cx="42807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f(a, b, c) = </a:t>
            </a:r>
            <a:r>
              <a:rPr lang="en-US" sz="1600" dirty="0" err="1"/>
              <a:t>b.c</a:t>
            </a:r>
            <a:r>
              <a:rPr lang="en-US" sz="1600" dirty="0"/>
              <a:t> + </a:t>
            </a:r>
            <a:r>
              <a:rPr lang="en-US" sz="1600" dirty="0" err="1"/>
              <a:t>a.b</a:t>
            </a:r>
            <a:r>
              <a:rPr lang="en-US" sz="1600" dirty="0"/>
              <a:t>’</a:t>
            </a:r>
          </a:p>
          <a:p>
            <a:r>
              <a:rPr lang="en-US" sz="1600" dirty="0"/>
              <a:t>= 1.b.c + a.b’.1         (Identity)</a:t>
            </a:r>
          </a:p>
          <a:p>
            <a:r>
              <a:rPr lang="en-US" sz="1600" dirty="0"/>
              <a:t>= (a + a’).</a:t>
            </a:r>
            <a:r>
              <a:rPr lang="en-US" sz="1600" dirty="0" err="1"/>
              <a:t>b.c</a:t>
            </a:r>
            <a:r>
              <a:rPr lang="en-US" sz="1600" dirty="0"/>
              <a:t> + </a:t>
            </a:r>
            <a:r>
              <a:rPr lang="en-US" sz="1600" dirty="0" err="1"/>
              <a:t>a.b</a:t>
            </a:r>
            <a:r>
              <a:rPr lang="en-US" sz="1600" dirty="0"/>
              <a:t>’.(</a:t>
            </a:r>
            <a:r>
              <a:rPr lang="en-US" sz="1600" dirty="0" err="1"/>
              <a:t>c+c</a:t>
            </a:r>
            <a:r>
              <a:rPr lang="en-US" sz="1600" dirty="0"/>
              <a:t>’) (Complement)</a:t>
            </a:r>
          </a:p>
          <a:p>
            <a:r>
              <a:rPr lang="en-US" sz="1600" dirty="0"/>
              <a:t>= </a:t>
            </a:r>
            <a:r>
              <a:rPr lang="en-US" sz="1600" dirty="0" err="1"/>
              <a:t>a.b.c</a:t>
            </a:r>
            <a:r>
              <a:rPr lang="en-US" sz="1600" dirty="0"/>
              <a:t> + a’.</a:t>
            </a:r>
            <a:r>
              <a:rPr lang="en-US" sz="1600" dirty="0" err="1"/>
              <a:t>b.c</a:t>
            </a:r>
            <a:r>
              <a:rPr lang="en-US" sz="1600" dirty="0"/>
              <a:t> + </a:t>
            </a:r>
            <a:r>
              <a:rPr lang="en-US" sz="1600" dirty="0" err="1"/>
              <a:t>a.b’.c</a:t>
            </a:r>
            <a:r>
              <a:rPr lang="en-US" sz="1600" dirty="0"/>
              <a:t> + </a:t>
            </a:r>
            <a:r>
              <a:rPr lang="en-US" sz="1600" dirty="0" err="1"/>
              <a:t>a.b’.c</a:t>
            </a:r>
            <a:r>
              <a:rPr lang="en-US" sz="1600" dirty="0"/>
              <a:t>’  (Distributive)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FCB637A-8885-BD20-1D52-56BDF5F0D9D7}"/>
              </a:ext>
            </a:extLst>
          </p:cNvPr>
          <p:cNvSpPr/>
          <p:nvPr/>
        </p:nvSpPr>
        <p:spPr>
          <a:xfrm>
            <a:off x="142034" y="2955235"/>
            <a:ext cx="4484338" cy="47376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DA8F4AD-7C2F-CD99-F5AE-D67D29D09F80}"/>
              </a:ext>
            </a:extLst>
          </p:cNvPr>
          <p:cNvSpPr/>
          <p:nvPr/>
        </p:nvSpPr>
        <p:spPr>
          <a:xfrm>
            <a:off x="189453" y="3748255"/>
            <a:ext cx="4484338" cy="47376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346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F162D-6B63-03B9-CBBD-68348B61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B7823-2D59-C5DA-3668-A83939D0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E7E16-8AC8-2400-082B-7E97B682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623F51-236A-C780-AA26-1F5949BDE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27" y="1277328"/>
            <a:ext cx="4347673" cy="35597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8381AB-F216-9C9C-FDF5-A86641B44638}"/>
              </a:ext>
            </a:extLst>
          </p:cNvPr>
          <p:cNvSpPr txBox="1"/>
          <p:nvPr/>
        </p:nvSpPr>
        <p:spPr>
          <a:xfrm>
            <a:off x="4721210" y="1703557"/>
            <a:ext cx="42807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g(x, y, z) = (x + y’).(y + z)</a:t>
            </a:r>
          </a:p>
          <a:p>
            <a:r>
              <a:rPr lang="en-US" sz="1600" dirty="0"/>
              <a:t>= (x + y’ + 0).(0 + y + z)    (Identity)</a:t>
            </a:r>
          </a:p>
          <a:p>
            <a:r>
              <a:rPr lang="en-US" sz="1600" dirty="0"/>
              <a:t>= (x + y’ + </a:t>
            </a:r>
            <a:r>
              <a:rPr lang="en-US" sz="1600" dirty="0" err="1"/>
              <a:t>z.z</a:t>
            </a:r>
            <a:r>
              <a:rPr lang="en-US" sz="1600" dirty="0"/>
              <a:t>’).(</a:t>
            </a:r>
            <a:r>
              <a:rPr lang="en-US" sz="1600" dirty="0" err="1"/>
              <a:t>x.x</a:t>
            </a:r>
            <a:r>
              <a:rPr lang="en-US" sz="1600" dirty="0"/>
              <a:t>’ + y + z) (Complement)</a:t>
            </a:r>
          </a:p>
          <a:p>
            <a:r>
              <a:rPr lang="en-US" sz="1600" dirty="0"/>
              <a:t>= (x + y’ + z)(x + y’ + z’).(x + y + z).(x’ + y + z)</a:t>
            </a:r>
          </a:p>
          <a:p>
            <a:r>
              <a:rPr lang="en-US" sz="1600" dirty="0"/>
              <a:t>(Distributive)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3DA57D-C62C-2A92-99EA-D5E836C68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274" y="3426765"/>
            <a:ext cx="2897817" cy="955663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0355FA6-2B15-36C7-104C-E263D941D123}"/>
              </a:ext>
            </a:extLst>
          </p:cNvPr>
          <p:cNvSpPr/>
          <p:nvPr/>
        </p:nvSpPr>
        <p:spPr>
          <a:xfrm>
            <a:off x="224327" y="2875722"/>
            <a:ext cx="4215151" cy="4373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472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F162D-6B63-03B9-CBBD-68348B61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B7823-2D59-C5DA-3668-A83939D0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E7E16-8AC8-2400-082B-7E97B682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005981-29F6-FCC9-7CA4-43DBBE190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71945"/>
            <a:ext cx="4668029" cy="55141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792965-D71A-5E39-6C41-EFC0A076A9D2}"/>
              </a:ext>
            </a:extLst>
          </p:cNvPr>
          <p:cNvSpPr txBox="1"/>
          <p:nvPr/>
        </p:nvSpPr>
        <p:spPr>
          <a:xfrm>
            <a:off x="1527313" y="487279"/>
            <a:ext cx="7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D675B-F414-22BD-85C2-7573771F4AA3}"/>
              </a:ext>
            </a:extLst>
          </p:cNvPr>
          <p:cNvSpPr txBox="1"/>
          <p:nvPr/>
        </p:nvSpPr>
        <p:spPr>
          <a:xfrm>
            <a:off x="2801153" y="856611"/>
            <a:ext cx="7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DCE108-A8AF-4E48-89CD-01FA41E48702}"/>
              </a:ext>
            </a:extLst>
          </p:cNvPr>
          <p:cNvSpPr txBox="1"/>
          <p:nvPr/>
        </p:nvSpPr>
        <p:spPr>
          <a:xfrm>
            <a:off x="3816626" y="1539098"/>
            <a:ext cx="7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934B39-C8F4-3CC4-7EB9-AAB2DD74FB46}"/>
              </a:ext>
            </a:extLst>
          </p:cNvPr>
          <p:cNvSpPr txBox="1"/>
          <p:nvPr/>
        </p:nvSpPr>
        <p:spPr>
          <a:xfrm>
            <a:off x="5125229" y="2194216"/>
            <a:ext cx="36214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= x’</a:t>
            </a:r>
          </a:p>
          <a:p>
            <a:r>
              <a:rPr lang="en-US" sz="1600" dirty="0"/>
              <a:t>B = </a:t>
            </a:r>
            <a:r>
              <a:rPr lang="en-US" sz="1600" dirty="0" err="1"/>
              <a:t>A.y</a:t>
            </a:r>
            <a:endParaRPr lang="en-US" sz="1600" dirty="0"/>
          </a:p>
          <a:p>
            <a:r>
              <a:rPr lang="en-US" sz="1600" dirty="0"/>
              <a:t>= </a:t>
            </a:r>
            <a:r>
              <a:rPr lang="en-US" sz="1600" dirty="0" err="1"/>
              <a:t>x’.y</a:t>
            </a:r>
            <a:endParaRPr lang="en-US" sz="1600" dirty="0"/>
          </a:p>
          <a:p>
            <a:r>
              <a:rPr lang="en-US" sz="1600" dirty="0"/>
              <a:t>C = (B + A)’</a:t>
            </a:r>
          </a:p>
          <a:p>
            <a:r>
              <a:rPr lang="en-US" sz="1600" dirty="0"/>
              <a:t>= (</a:t>
            </a:r>
            <a:r>
              <a:rPr lang="en-US" sz="1600" dirty="0" err="1"/>
              <a:t>x’.y</a:t>
            </a:r>
            <a:r>
              <a:rPr lang="en-US" sz="1600" dirty="0"/>
              <a:t> + x’)</a:t>
            </a:r>
          </a:p>
          <a:p>
            <a:r>
              <a:rPr lang="en-US" sz="1600" dirty="0"/>
              <a:t>f = (C + z)</a:t>
            </a:r>
          </a:p>
          <a:p>
            <a:r>
              <a:rPr lang="en-US" sz="1600" dirty="0"/>
              <a:t>= (</a:t>
            </a:r>
            <a:r>
              <a:rPr lang="en-US" sz="1600" dirty="0" err="1" smtClean="0"/>
              <a:t>x.y</a:t>
            </a:r>
            <a:r>
              <a:rPr lang="en-US" sz="1600" dirty="0" smtClean="0"/>
              <a:t> </a:t>
            </a:r>
            <a:r>
              <a:rPr lang="en-US" sz="1600" dirty="0"/>
              <a:t>+ </a:t>
            </a:r>
            <a:r>
              <a:rPr lang="en-US" sz="1600" dirty="0" smtClean="0"/>
              <a:t>x </a:t>
            </a:r>
            <a:r>
              <a:rPr lang="en-US" sz="1600" dirty="0"/>
              <a:t>+ z)</a:t>
            </a:r>
          </a:p>
          <a:p>
            <a:r>
              <a:rPr lang="en-US" sz="1600" dirty="0"/>
              <a:t>= (</a:t>
            </a:r>
            <a:r>
              <a:rPr lang="en-US" sz="1600" dirty="0" smtClean="0"/>
              <a:t>x </a:t>
            </a:r>
            <a:r>
              <a:rPr lang="en-US" sz="1600" dirty="0"/>
              <a:t>+ z) 		(Absorption 1)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3491BE3-FB67-14C3-0941-88D90F7FF385}"/>
              </a:ext>
            </a:extLst>
          </p:cNvPr>
          <p:cNvSpPr/>
          <p:nvPr/>
        </p:nvSpPr>
        <p:spPr>
          <a:xfrm>
            <a:off x="526869" y="4037658"/>
            <a:ext cx="4215151" cy="4373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13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F162D-6B63-03B9-CBBD-68348B61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B7823-2D59-C5DA-3668-A83939D0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E7E16-8AC8-2400-082B-7E97B682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5E6A75-DE4E-1241-CFAD-E3D5A39CA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1104900"/>
            <a:ext cx="65278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71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F162D-6B63-03B9-CBBD-68348B61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B7823-2D59-C5DA-3668-A83939D0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E7E16-8AC8-2400-082B-7E97B682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0B6C8D-2E9B-4E75-117A-CED3E9863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92" y="442842"/>
            <a:ext cx="6171180" cy="31218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207BB0-50FF-9A79-AF84-B21191B07B3D}"/>
              </a:ext>
            </a:extLst>
          </p:cNvPr>
          <p:cNvSpPr txBox="1"/>
          <p:nvPr/>
        </p:nvSpPr>
        <p:spPr>
          <a:xfrm>
            <a:off x="2975113" y="622064"/>
            <a:ext cx="7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FD02DF-78DD-33C1-B5DE-E12705329D27}"/>
              </a:ext>
            </a:extLst>
          </p:cNvPr>
          <p:cNvSpPr txBox="1"/>
          <p:nvPr/>
        </p:nvSpPr>
        <p:spPr>
          <a:xfrm>
            <a:off x="4731026" y="1634455"/>
            <a:ext cx="7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17E03D-4A35-07C8-8A4B-67B9C0CA0D33}"/>
              </a:ext>
            </a:extLst>
          </p:cNvPr>
          <p:cNvSpPr txBox="1"/>
          <p:nvPr/>
        </p:nvSpPr>
        <p:spPr>
          <a:xfrm>
            <a:off x="5830956" y="2387999"/>
            <a:ext cx="7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F33776-AF35-0503-E03C-775AC1402402}"/>
              </a:ext>
            </a:extLst>
          </p:cNvPr>
          <p:cNvSpPr txBox="1"/>
          <p:nvPr/>
        </p:nvSpPr>
        <p:spPr>
          <a:xfrm>
            <a:off x="1037106" y="3660103"/>
            <a:ext cx="4280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NOT: 1 ns, AND/OR: 2 ns NOR: 3 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D1BA32-0773-CF26-60C0-120A55C685B0}"/>
              </a:ext>
            </a:extLst>
          </p:cNvPr>
          <p:cNvSpPr txBox="1"/>
          <p:nvPr/>
        </p:nvSpPr>
        <p:spPr>
          <a:xfrm>
            <a:off x="1037106" y="4094027"/>
            <a:ext cx="42807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Timing at A: 0 + 1 = 1 ns</a:t>
            </a:r>
          </a:p>
          <a:p>
            <a:r>
              <a:rPr lang="en-US" sz="1600" dirty="0"/>
              <a:t>Timing at B = max(y, A) + 2</a:t>
            </a:r>
          </a:p>
          <a:p>
            <a:r>
              <a:rPr lang="en-US" sz="1600" dirty="0"/>
              <a:t>= max(0, 1) + 2</a:t>
            </a:r>
          </a:p>
          <a:p>
            <a:r>
              <a:rPr lang="en-US" sz="1600" dirty="0"/>
              <a:t>= 3</a:t>
            </a:r>
          </a:p>
          <a:p>
            <a:r>
              <a:rPr lang="en-US" sz="1600" dirty="0"/>
              <a:t>Timing at C = max(A, B) + 3</a:t>
            </a:r>
          </a:p>
          <a:p>
            <a:r>
              <a:rPr lang="en-US" sz="1600" dirty="0"/>
              <a:t>= max(1, 3) + 3</a:t>
            </a:r>
          </a:p>
          <a:p>
            <a:r>
              <a:rPr lang="en-US" sz="1600" dirty="0"/>
              <a:t>= 6</a:t>
            </a:r>
          </a:p>
          <a:p>
            <a:r>
              <a:rPr lang="en-US" sz="1600" dirty="0"/>
              <a:t>Timing at f = max(C, z) + 2</a:t>
            </a:r>
          </a:p>
          <a:p>
            <a:r>
              <a:rPr lang="en-US" sz="1600" dirty="0"/>
              <a:t>= max(6, 0) + 2</a:t>
            </a:r>
          </a:p>
          <a:p>
            <a:r>
              <a:rPr lang="en-US" sz="1600" dirty="0"/>
              <a:t>= 8 ns</a:t>
            </a:r>
          </a:p>
        </p:txBody>
      </p:sp>
    </p:spTree>
    <p:extLst>
      <p:ext uri="{BB962C8B-B14F-4D97-AF65-F5344CB8AC3E}">
        <p14:creationId xmlns:p14="http://schemas.microsoft.com/office/powerpoint/2010/main" val="14609737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F162D-6B63-03B9-CBBD-68348B61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B7823-2D59-C5DA-3668-A83939D0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E7E16-8AC8-2400-082B-7E97B682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2F9F7E-9DF7-4C08-09AB-DAE074D91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844550"/>
            <a:ext cx="61976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02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>
                <a:solidFill>
                  <a:srgbClr val="0000FF"/>
                </a:solidFill>
              </a:rPr>
              <a:t>2. Boolean Algebra: AND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Recitation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979422"/>
            <a:ext cx="8382000" cy="41515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Do write the AND operator </a:t>
            </a:r>
            <a:r>
              <a:rPr lang="en-US" sz="2800">
                <a:solidFill>
                  <a:srgbClr val="C00000"/>
                </a:solidFill>
              </a:rPr>
              <a:t>∙</a:t>
            </a:r>
            <a:r>
              <a:rPr lang="en-US" sz="2800">
                <a:solidFill>
                  <a:srgbClr val="800000"/>
                </a:solidFill>
              </a:rPr>
              <a:t> </a:t>
            </a:r>
            <a:r>
              <a:rPr lang="en-US" sz="2800"/>
              <a:t>(instead of omitting it)</a:t>
            </a:r>
          </a:p>
          <a:p>
            <a:pPr marL="622300" lvl="1" indent="-268288"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Example: Write </a:t>
            </a:r>
            <a:r>
              <a:rPr lang="en-US" sz="2400" b="1" i="1" err="1">
                <a:solidFill>
                  <a:srgbClr val="0000CC"/>
                </a:solidFill>
              </a:rPr>
              <a:t>a∙b</a:t>
            </a:r>
            <a:r>
              <a:rPr lang="en-US" sz="2400"/>
              <a:t> instead of </a:t>
            </a:r>
            <a:r>
              <a:rPr lang="en-US" sz="2400" b="1" i="1">
                <a:solidFill>
                  <a:srgbClr val="0000CC"/>
                </a:solidFill>
              </a:rPr>
              <a:t>ab</a:t>
            </a:r>
            <a:endParaRPr lang="en-US" sz="2400"/>
          </a:p>
          <a:p>
            <a:pPr marL="622300" lvl="1" indent="-268288"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Why? Writing </a:t>
            </a:r>
            <a:r>
              <a:rPr lang="en-US" sz="2400" b="1" i="1">
                <a:solidFill>
                  <a:srgbClr val="0000CC"/>
                </a:solidFill>
              </a:rPr>
              <a:t>ab</a:t>
            </a:r>
            <a:r>
              <a:rPr lang="en-US" sz="2400"/>
              <a:t> could mean that it is a </a:t>
            </a:r>
            <a:r>
              <a:rPr lang="en-US" sz="2400">
                <a:solidFill>
                  <a:srgbClr val="006600"/>
                </a:solidFill>
              </a:rPr>
              <a:t>2-bit value</a:t>
            </a:r>
            <a:r>
              <a:rPr lang="en-US" sz="2400"/>
              <a:t>.</a:t>
            </a:r>
          </a:p>
        </p:txBody>
      </p:sp>
      <p:pic>
        <p:nvPicPr>
          <p:cNvPr id="44" name="Picture 4" descr="MCj042483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67786" y="347472"/>
            <a:ext cx="18415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1127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1DED5-D0D7-7D9F-7898-0730E7EE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5B999-330E-5359-C3B8-A0267E9D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7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1105E-AED8-6F41-223D-BBB72AF9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296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F162D-6B63-03B9-CBBD-68348B61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B7823-2D59-C5DA-3668-A83939D0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E7E16-8AC8-2400-082B-7E97B682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FED428-F407-E1AB-7AFC-66ED9AA31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596" y="766618"/>
            <a:ext cx="60579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85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1DED5-D0D7-7D9F-7898-0730E7EE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5B999-330E-5359-C3B8-A0267E9D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7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1105E-AED8-6F41-223D-BBB72AF9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901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Sli.do</a:t>
            </a:r>
            <a:r>
              <a:rPr lang="en-US" dirty="0"/>
              <a:t> questions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59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4FBA-88DE-EC91-B9A7-1142D566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Slido</a:t>
            </a:r>
            <a:r>
              <a:rPr lang="en-GB" dirty="0"/>
              <a:t> Questions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1AF8E-BA78-D505-EF96-65A762A4F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694C5F-5958-1A36-474B-1BAD6D27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7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59FD5-51DF-B9B6-9BD9-76DAE4FB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BB3F34-535E-4448-5B1A-1151456DA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8678408" cy="226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546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0EBE-1EA3-5676-5818-AF57BA40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Slido</a:t>
            </a:r>
            <a:r>
              <a:rPr lang="en-GB" dirty="0"/>
              <a:t> Questions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680E4F-EBF2-6E90-DB94-3A909FE2C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6F4DA-3CA9-43D2-114C-4EB27B086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7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F4D9F-40C8-C60A-997B-483B281F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6CB8BD-C127-9734-A09C-8D11DF9BB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9928"/>
            <a:ext cx="63627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48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AABE-6DB9-A689-940F-192C1605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Slido</a:t>
            </a:r>
            <a:r>
              <a:rPr lang="en-GB" dirty="0"/>
              <a:t> Questions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F06C82-EFD4-9D98-ACFE-F6A8E71D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CE719-9E11-F4D4-ED81-78CB4ADF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7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28E66-62D0-4B34-1DBB-0DEED30D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A864D5-D826-756B-A769-DCEF96E47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9928"/>
            <a:ext cx="6832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835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E748B-4C0F-A294-F43C-7659710B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Slido</a:t>
            </a:r>
            <a:r>
              <a:rPr lang="en-GB" dirty="0"/>
              <a:t> Questions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FF874-879D-D7FE-70CE-CA9788D04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71FB3-722A-0896-4E5F-51B356F2B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7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0DCE6-F8D2-4753-25F1-BA1B81C5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436F8-9D8A-AF4E-BEC4-312F85426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9928"/>
            <a:ext cx="65151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91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F132-5C1E-8CB5-157E-7E3CDFDF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Slido</a:t>
            </a:r>
            <a:r>
              <a:rPr lang="en-GB" dirty="0"/>
              <a:t> Questions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BCB801-CAEF-3128-0F8A-1A4E2A17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17CA9-22C5-7875-DF47-8E0F0F11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7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B246E-3018-C369-7A33-153B77E7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3F3170-E758-48F4-758C-D14A5347B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78000"/>
            <a:ext cx="66802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52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60F74-AA33-B804-D2F8-D92E81A1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Slido</a:t>
            </a:r>
            <a:r>
              <a:rPr lang="en-GB" dirty="0"/>
              <a:t> Questions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EB4660-2795-8088-77A2-D6752E520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D2D5B-E012-6667-F247-BB06E0BD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7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E17FA-C77E-8076-D238-76E88379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CFF100-B6DC-78D5-F727-C1CAE37B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1709928"/>
            <a:ext cx="71882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155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>
                <a:solidFill>
                  <a:srgbClr val="0000FF"/>
                </a:solidFill>
              </a:rPr>
              <a:t>4. Precedence of Operators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Recitation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800000"/>
                </a:solidFill>
              </a:rPr>
              <a:t>Precedence from highest to lowest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/>
              <a:t>Not (')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/>
              <a:t>And (</a:t>
            </a:r>
            <a:r>
              <a:rPr lang="en-US">
                <a:sym typeface="Symbol" pitchFamily="18" charset="2"/>
              </a:rPr>
              <a:t>)</a:t>
            </a:r>
            <a:endParaRPr lang="en-US"/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/>
              <a:t>Or (+)</a:t>
            </a:r>
          </a:p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800000"/>
                </a:solidFill>
              </a:rPr>
              <a:t>Examples: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/>
              <a:t>A </a:t>
            </a:r>
            <a:r>
              <a:rPr lang="en-US">
                <a:sym typeface="Symbol" pitchFamily="18" charset="2"/>
              </a:rPr>
              <a:t> B + C = (A  B) + C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>
                <a:sym typeface="Symbol" pitchFamily="18" charset="2"/>
              </a:rPr>
              <a:t>X + Y' = X + (Y')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>
                <a:sym typeface="Symbol" pitchFamily="18" charset="2"/>
              </a:rPr>
              <a:t>P + Q'  R = P + ((Q')  R)</a:t>
            </a:r>
            <a:endParaRPr lang="en-US"/>
          </a:p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800000"/>
                </a:solidFill>
                <a:sym typeface="Symbol" pitchFamily="18" charset="2"/>
              </a:rPr>
              <a:t>Use parenthesis to overwrite precedence. Examples: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2005013" algn="l"/>
              </a:tabLst>
            </a:pPr>
            <a:r>
              <a:rPr lang="en-US">
                <a:sym typeface="Symbol" pitchFamily="18" charset="2"/>
              </a:rPr>
              <a:t>A  (B + C) 	[ Without parenthesis, it means </a:t>
            </a:r>
            <a:r>
              <a:rPr lang="en-US" err="1">
                <a:sym typeface="Symbol" pitchFamily="18" charset="2"/>
              </a:rPr>
              <a:t>AB+C</a:t>
            </a:r>
            <a:r>
              <a:rPr lang="en-US">
                <a:sym typeface="Symbol" pitchFamily="18" charset="2"/>
              </a:rPr>
              <a:t> or (</a:t>
            </a:r>
            <a:r>
              <a:rPr lang="en-US" err="1">
                <a:sym typeface="Symbol" pitchFamily="18" charset="2"/>
              </a:rPr>
              <a:t>AB</a:t>
            </a:r>
            <a:r>
              <a:rPr lang="en-US">
                <a:sym typeface="Symbol" pitchFamily="18" charset="2"/>
              </a:rPr>
              <a:t>)+C ]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2005013" algn="l"/>
              </a:tabLst>
            </a:pPr>
            <a:r>
              <a:rPr lang="en-US">
                <a:sym typeface="Symbol" pitchFamily="18" charset="2"/>
              </a:rPr>
              <a:t>(P + Q)'  R	[ Without parenthesis, it means </a:t>
            </a:r>
            <a:r>
              <a:rPr lang="en-US" err="1">
                <a:sym typeface="Symbol" pitchFamily="18" charset="2"/>
              </a:rPr>
              <a:t>P+Q</a:t>
            </a:r>
            <a:r>
              <a:rPr lang="en-US">
                <a:sym typeface="Symbol" pitchFamily="18" charset="2"/>
              </a:rPr>
              <a:t>'R or P+(</a:t>
            </a:r>
            <a:r>
              <a:rPr lang="en-US" err="1">
                <a:sym typeface="Symbol" pitchFamily="18" charset="2"/>
              </a:rPr>
              <a:t>Q'R</a:t>
            </a:r>
            <a:r>
              <a:rPr lang="en-US">
                <a:sym typeface="Symbol" pitchFamily="18" charset="2"/>
              </a:rPr>
              <a:t>) ]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50831" y="1992923"/>
            <a:ext cx="5723129" cy="923330"/>
            <a:chOff x="2250831" y="1992923"/>
            <a:chExt cx="5723129" cy="923330"/>
          </a:xfrm>
        </p:grpSpPr>
        <p:sp>
          <p:nvSpPr>
            <p:cNvPr id="2" name="TextBox 1"/>
            <p:cNvSpPr txBox="1"/>
            <p:nvPr/>
          </p:nvSpPr>
          <p:spPr>
            <a:xfrm>
              <a:off x="3448853" y="1992923"/>
              <a:ext cx="4525107" cy="92333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Note the difference with </a:t>
              </a:r>
              <a:r>
                <a:rPr lang="en-US" err="1"/>
                <a:t>CS1231</a:t>
              </a:r>
              <a:r>
                <a:rPr lang="en-US"/>
                <a:t>/</a:t>
              </a:r>
              <a:r>
                <a:rPr lang="en-US" err="1"/>
                <a:t>CS1231S</a:t>
              </a:r>
              <a:r>
                <a:rPr lang="en-US"/>
                <a:t>. Here in </a:t>
              </a:r>
              <a:r>
                <a:rPr lang="en-US" err="1"/>
                <a:t>CS2100</a:t>
              </a:r>
              <a:r>
                <a:rPr lang="en-US"/>
                <a:t>, AND has higher precedence than OR.</a:t>
              </a: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 flipV="1">
              <a:off x="2250831" y="2543908"/>
              <a:ext cx="1178169" cy="5861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963534" y="3429110"/>
            <a:ext cx="499289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Hence, A </a:t>
            </a:r>
            <a:r>
              <a:rPr lang="en-US">
                <a:sym typeface="Symbol" pitchFamily="18" charset="2"/>
              </a:rPr>
              <a:t> B + C is </a:t>
            </a:r>
            <a:r>
              <a:rPr lang="en-US" u="sng">
                <a:sym typeface="Symbol" pitchFamily="18" charset="2"/>
              </a:rPr>
              <a:t>not</a:t>
            </a:r>
            <a:r>
              <a:rPr lang="en-US">
                <a:sym typeface="Symbol" pitchFamily="18" charset="2"/>
              </a:rPr>
              <a:t> ambiguous in </a:t>
            </a:r>
            <a:r>
              <a:rPr lang="en-US" err="1">
                <a:sym typeface="Symbol" pitchFamily="18" charset="2"/>
              </a:rPr>
              <a:t>CS2100</a:t>
            </a:r>
            <a:r>
              <a:rPr lang="en-US">
                <a:sym typeface="Symbol" pitchFamily="18" charset="2"/>
              </a:rPr>
              <a:t>.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0348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239B-3A81-5856-30C3-B2F142B6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Slido</a:t>
            </a:r>
            <a:r>
              <a:rPr lang="en-GB" dirty="0"/>
              <a:t> Questions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A55C50-2AE4-F074-AB7B-31729DED2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2DBF3E-CC94-AD1F-9AFE-D5D51CBEC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7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2EB89-5F08-3716-99D6-46CC2A61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B7B35F-3D1C-248D-8C4B-07FC2A28B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38250"/>
            <a:ext cx="6819900" cy="438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8CF487-89C1-9319-E65F-9D4D294B5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888106"/>
            <a:ext cx="67691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884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Quick Review Questions #2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Recitation 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1" name="Text Box 39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92" name="Rectangle 3"/>
          <p:cNvSpPr txBox="1">
            <a:spLocks noChangeArrowheads="1"/>
          </p:cNvSpPr>
          <p:nvPr/>
        </p:nvSpPr>
        <p:spPr>
          <a:xfrm>
            <a:off x="457200" y="1223963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DLD page 106, question 5-3.</a:t>
            </a:r>
          </a:p>
          <a:p>
            <a:pPr marL="274638" indent="-274638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5-3.	</a:t>
            </a:r>
            <a:r>
              <a:rPr lang="en-GB" dirty="0"/>
              <a:t>Identify the prime </a:t>
            </a:r>
            <a:r>
              <a:rPr lang="en-GB" dirty="0" err="1"/>
              <a:t>implicants</a:t>
            </a:r>
            <a:r>
              <a:rPr lang="en-GB" dirty="0"/>
              <a:t> and essential prime </a:t>
            </a:r>
            <a:r>
              <a:rPr lang="en-GB" dirty="0" err="1"/>
              <a:t>implicants</a:t>
            </a:r>
            <a:r>
              <a:rPr lang="en-GB" dirty="0"/>
              <a:t> of the two K-maps below. </a:t>
            </a:r>
            <a:endParaRPr lang="en-US" dirty="0"/>
          </a:p>
        </p:txBody>
      </p:sp>
      <p:pic>
        <p:nvPicPr>
          <p:cNvPr id="93" name="Picture 4" descr="MCj043485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11480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4" name="Group 30"/>
          <p:cNvGrpSpPr>
            <a:grpSpLocks/>
          </p:cNvGrpSpPr>
          <p:nvPr/>
        </p:nvGrpSpPr>
        <p:grpSpPr bwMode="auto">
          <a:xfrm>
            <a:off x="762000" y="2895600"/>
            <a:ext cx="3124200" cy="2078038"/>
            <a:chOff x="912" y="1776"/>
            <a:chExt cx="1968" cy="1309"/>
          </a:xfrm>
        </p:grpSpPr>
        <p:sp>
          <p:nvSpPr>
            <p:cNvPr id="95" name="Rectangle 31"/>
            <p:cNvSpPr>
              <a:spLocks noChangeArrowheads="1"/>
            </p:cNvSpPr>
            <p:nvPr/>
          </p:nvSpPr>
          <p:spPr bwMode="auto">
            <a:xfrm>
              <a:off x="1387" y="2227"/>
              <a:ext cx="1493" cy="57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32"/>
            <p:cNvSpPr>
              <a:spLocks noChangeShapeType="1"/>
            </p:cNvSpPr>
            <p:nvPr/>
          </p:nvSpPr>
          <p:spPr bwMode="auto">
            <a:xfrm>
              <a:off x="1387" y="2515"/>
              <a:ext cx="14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33"/>
            <p:cNvSpPr>
              <a:spLocks noChangeShapeType="1"/>
            </p:cNvSpPr>
            <p:nvPr/>
          </p:nvSpPr>
          <p:spPr bwMode="auto">
            <a:xfrm>
              <a:off x="1761" y="2227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Text Box 34"/>
            <p:cNvSpPr txBox="1">
              <a:spLocks noChangeArrowheads="1"/>
            </p:cNvSpPr>
            <p:nvPr/>
          </p:nvSpPr>
          <p:spPr bwMode="auto">
            <a:xfrm>
              <a:off x="1387" y="2573"/>
              <a:ext cx="3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99" name="Text Box 35"/>
            <p:cNvSpPr txBox="1">
              <a:spLocks noChangeArrowheads="1"/>
            </p:cNvSpPr>
            <p:nvPr/>
          </p:nvSpPr>
          <p:spPr bwMode="auto">
            <a:xfrm>
              <a:off x="1761" y="2573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100" name="Text Box 36"/>
            <p:cNvSpPr txBox="1">
              <a:spLocks noChangeArrowheads="1"/>
            </p:cNvSpPr>
            <p:nvPr/>
          </p:nvSpPr>
          <p:spPr bwMode="auto">
            <a:xfrm>
              <a:off x="912" y="2560"/>
              <a:ext cx="2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101" name="AutoShape 37"/>
            <p:cNvSpPr>
              <a:spLocks/>
            </p:cNvSpPr>
            <p:nvPr/>
          </p:nvSpPr>
          <p:spPr bwMode="auto">
            <a:xfrm>
              <a:off x="1139" y="2515"/>
              <a:ext cx="87" cy="283"/>
            </a:xfrm>
            <a:prstGeom prst="leftBrace">
              <a:avLst>
                <a:gd name="adj1" fmla="val 2710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AutoShape 38"/>
            <p:cNvSpPr>
              <a:spLocks/>
            </p:cNvSpPr>
            <p:nvPr/>
          </p:nvSpPr>
          <p:spPr bwMode="auto">
            <a:xfrm rot="5400000" flipV="1">
              <a:off x="2470" y="1637"/>
              <a:ext cx="89" cy="729"/>
            </a:xfrm>
            <a:prstGeom prst="leftBrace">
              <a:avLst>
                <a:gd name="adj1" fmla="val 6825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Text Box 39"/>
            <p:cNvSpPr txBox="1">
              <a:spLocks noChangeArrowheads="1"/>
            </p:cNvSpPr>
            <p:nvPr/>
          </p:nvSpPr>
          <p:spPr bwMode="auto">
            <a:xfrm>
              <a:off x="2374" y="1776"/>
              <a:ext cx="27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104" name="Line 40"/>
            <p:cNvSpPr>
              <a:spLocks noChangeShapeType="1"/>
            </p:cNvSpPr>
            <p:nvPr/>
          </p:nvSpPr>
          <p:spPr bwMode="auto">
            <a:xfrm>
              <a:off x="2134" y="2227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41"/>
            <p:cNvSpPr>
              <a:spLocks noChangeShapeType="1"/>
            </p:cNvSpPr>
            <p:nvPr/>
          </p:nvSpPr>
          <p:spPr bwMode="auto">
            <a:xfrm>
              <a:off x="2507" y="2227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Text Box 42"/>
            <p:cNvSpPr txBox="1">
              <a:spLocks noChangeArrowheads="1"/>
            </p:cNvSpPr>
            <p:nvPr/>
          </p:nvSpPr>
          <p:spPr bwMode="auto">
            <a:xfrm>
              <a:off x="2134" y="2573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107" name="Text Box 43"/>
            <p:cNvSpPr txBox="1">
              <a:spLocks noChangeArrowheads="1"/>
            </p:cNvSpPr>
            <p:nvPr/>
          </p:nvSpPr>
          <p:spPr bwMode="auto">
            <a:xfrm>
              <a:off x="2507" y="2573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108" name="Text Box 44"/>
            <p:cNvSpPr txBox="1">
              <a:spLocks noChangeArrowheads="1"/>
            </p:cNvSpPr>
            <p:nvPr/>
          </p:nvSpPr>
          <p:spPr bwMode="auto">
            <a:xfrm>
              <a:off x="1387" y="2285"/>
              <a:ext cx="3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109" name="Text Box 45"/>
            <p:cNvSpPr txBox="1">
              <a:spLocks noChangeArrowheads="1"/>
            </p:cNvSpPr>
            <p:nvPr/>
          </p:nvSpPr>
          <p:spPr bwMode="auto">
            <a:xfrm>
              <a:off x="1761" y="2285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110" name="Text Box 46"/>
            <p:cNvSpPr txBox="1">
              <a:spLocks noChangeArrowheads="1"/>
            </p:cNvSpPr>
            <p:nvPr/>
          </p:nvSpPr>
          <p:spPr bwMode="auto">
            <a:xfrm>
              <a:off x="2134" y="2285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111" name="Text Box 47"/>
            <p:cNvSpPr txBox="1">
              <a:spLocks noChangeArrowheads="1"/>
            </p:cNvSpPr>
            <p:nvPr/>
          </p:nvSpPr>
          <p:spPr bwMode="auto">
            <a:xfrm>
              <a:off x="2507" y="2285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112" name="Text Box 48"/>
            <p:cNvSpPr txBox="1">
              <a:spLocks noChangeArrowheads="1"/>
            </p:cNvSpPr>
            <p:nvPr/>
          </p:nvSpPr>
          <p:spPr bwMode="auto">
            <a:xfrm>
              <a:off x="1200" y="2285"/>
              <a:ext cx="211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0</a:t>
              </a: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   1</a:t>
              </a:r>
            </a:p>
          </p:txBody>
        </p:sp>
        <p:sp>
          <p:nvSpPr>
            <p:cNvPr id="113" name="Text Box 49"/>
            <p:cNvSpPr txBox="1">
              <a:spLocks noChangeArrowheads="1"/>
            </p:cNvSpPr>
            <p:nvPr/>
          </p:nvSpPr>
          <p:spPr bwMode="auto">
            <a:xfrm>
              <a:off x="1450" y="2043"/>
              <a:ext cx="139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600" b="1">
                  <a:latin typeface="Times New Roman" pitchFamily="18" charset="0"/>
                </a:rPr>
                <a:t>00       01      11       10</a:t>
              </a:r>
            </a:p>
          </p:txBody>
        </p:sp>
        <p:sp>
          <p:nvSpPr>
            <p:cNvPr id="114" name="AutoShape 50"/>
            <p:cNvSpPr>
              <a:spLocks/>
            </p:cNvSpPr>
            <p:nvPr/>
          </p:nvSpPr>
          <p:spPr bwMode="auto">
            <a:xfrm rot="-5400000">
              <a:off x="2081" y="2530"/>
              <a:ext cx="89" cy="729"/>
            </a:xfrm>
            <a:prstGeom prst="leftBrace">
              <a:avLst>
                <a:gd name="adj1" fmla="val 6825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Text Box 51"/>
            <p:cNvSpPr txBox="1">
              <a:spLocks noChangeArrowheads="1"/>
            </p:cNvSpPr>
            <p:nvPr/>
          </p:nvSpPr>
          <p:spPr bwMode="auto">
            <a:xfrm>
              <a:off x="1994" y="2912"/>
              <a:ext cx="2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116" name="Line 52"/>
            <p:cNvSpPr>
              <a:spLocks noChangeShapeType="1"/>
            </p:cNvSpPr>
            <p:nvPr/>
          </p:nvSpPr>
          <p:spPr bwMode="auto">
            <a:xfrm flipH="1" flipV="1">
              <a:off x="1139" y="1985"/>
              <a:ext cx="248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Text Box 53"/>
            <p:cNvSpPr txBox="1">
              <a:spLocks noChangeArrowheads="1"/>
            </p:cNvSpPr>
            <p:nvPr/>
          </p:nvSpPr>
          <p:spPr bwMode="auto">
            <a:xfrm>
              <a:off x="1047" y="2022"/>
              <a:ext cx="2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118" name="Text Box 54"/>
            <p:cNvSpPr txBox="1">
              <a:spLocks noChangeArrowheads="1"/>
            </p:cNvSpPr>
            <p:nvPr/>
          </p:nvSpPr>
          <p:spPr bwMode="auto">
            <a:xfrm>
              <a:off x="1165" y="1921"/>
              <a:ext cx="321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bc</a:t>
              </a:r>
            </a:p>
          </p:txBody>
        </p:sp>
      </p:grpSp>
      <p:grpSp>
        <p:nvGrpSpPr>
          <p:cNvPr id="119" name="Group 55"/>
          <p:cNvGrpSpPr>
            <a:grpSpLocks/>
          </p:cNvGrpSpPr>
          <p:nvPr/>
        </p:nvGrpSpPr>
        <p:grpSpPr bwMode="auto">
          <a:xfrm>
            <a:off x="4343400" y="2819400"/>
            <a:ext cx="2722563" cy="2559050"/>
            <a:chOff x="3312" y="1872"/>
            <a:chExt cx="1715" cy="1612"/>
          </a:xfrm>
        </p:grpSpPr>
        <p:sp>
          <p:nvSpPr>
            <p:cNvPr id="120" name="Text Box 56"/>
            <p:cNvSpPr txBox="1">
              <a:spLocks noChangeArrowheads="1"/>
            </p:cNvSpPr>
            <p:nvPr/>
          </p:nvSpPr>
          <p:spPr bwMode="auto">
            <a:xfrm>
              <a:off x="4520" y="2304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1" name="Text Box 57"/>
            <p:cNvSpPr txBox="1">
              <a:spLocks noChangeArrowheads="1"/>
            </p:cNvSpPr>
            <p:nvPr/>
          </p:nvSpPr>
          <p:spPr bwMode="auto">
            <a:xfrm>
              <a:off x="3752" y="2292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grpSp>
          <p:nvGrpSpPr>
            <p:cNvPr id="122" name="Group 58"/>
            <p:cNvGrpSpPr>
              <a:grpSpLocks/>
            </p:cNvGrpSpPr>
            <p:nvPr/>
          </p:nvGrpSpPr>
          <p:grpSpPr bwMode="auto">
            <a:xfrm>
              <a:off x="3312" y="1872"/>
              <a:ext cx="1715" cy="1612"/>
              <a:chOff x="3456" y="1872"/>
              <a:chExt cx="1715" cy="1612"/>
            </a:xfrm>
          </p:grpSpPr>
          <p:sp>
            <p:nvSpPr>
              <p:cNvPr id="132" name="Rectangle 59"/>
              <p:cNvSpPr>
                <a:spLocks noChangeArrowheads="1"/>
              </p:cNvSpPr>
              <p:nvPr/>
            </p:nvSpPr>
            <p:spPr bwMode="auto">
              <a:xfrm>
                <a:off x="3892" y="2261"/>
                <a:ext cx="1026" cy="99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60"/>
              <p:cNvSpPr>
                <a:spLocks noChangeShapeType="1"/>
              </p:cNvSpPr>
              <p:nvPr/>
            </p:nvSpPr>
            <p:spPr bwMode="auto">
              <a:xfrm>
                <a:off x="3892" y="2510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61"/>
              <p:cNvSpPr>
                <a:spLocks noChangeShapeType="1"/>
              </p:cNvSpPr>
              <p:nvPr/>
            </p:nvSpPr>
            <p:spPr bwMode="auto">
              <a:xfrm>
                <a:off x="4149" y="2261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Text Box 62"/>
              <p:cNvSpPr txBox="1">
                <a:spLocks noChangeArrowheads="1"/>
              </p:cNvSpPr>
              <p:nvPr/>
            </p:nvSpPr>
            <p:spPr bwMode="auto">
              <a:xfrm>
                <a:off x="3514" y="2934"/>
                <a:ext cx="188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36" name="AutoShape 63"/>
              <p:cNvSpPr>
                <a:spLocks/>
              </p:cNvSpPr>
              <p:nvPr/>
            </p:nvSpPr>
            <p:spPr bwMode="auto">
              <a:xfrm>
                <a:off x="3675" y="2782"/>
                <a:ext cx="62" cy="470"/>
              </a:xfrm>
              <a:prstGeom prst="leftBrace">
                <a:avLst>
                  <a:gd name="adj1" fmla="val 6317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AutoShape 64"/>
              <p:cNvSpPr>
                <a:spLocks/>
              </p:cNvSpPr>
              <p:nvPr/>
            </p:nvSpPr>
            <p:spPr bwMode="auto">
              <a:xfrm rot="5400000" flipV="1">
                <a:off x="4627" y="1816"/>
                <a:ext cx="77" cy="502"/>
              </a:xfrm>
              <a:prstGeom prst="leftBrace">
                <a:avLst>
                  <a:gd name="adj1" fmla="val 54329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Text Box 65"/>
              <p:cNvSpPr txBox="1">
                <a:spLocks noChangeArrowheads="1"/>
              </p:cNvSpPr>
              <p:nvPr/>
            </p:nvSpPr>
            <p:spPr bwMode="auto">
              <a:xfrm>
                <a:off x="4570" y="1872"/>
                <a:ext cx="189" cy="1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39" name="Line 66"/>
              <p:cNvSpPr>
                <a:spLocks noChangeShapeType="1"/>
              </p:cNvSpPr>
              <p:nvPr/>
            </p:nvSpPr>
            <p:spPr bwMode="auto">
              <a:xfrm>
                <a:off x="4405" y="2261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67"/>
              <p:cNvSpPr>
                <a:spLocks noChangeShapeType="1"/>
              </p:cNvSpPr>
              <p:nvPr/>
            </p:nvSpPr>
            <p:spPr bwMode="auto">
              <a:xfrm>
                <a:off x="4661" y="2261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Text Box 68"/>
              <p:cNvSpPr txBox="1">
                <a:spLocks noChangeArrowheads="1"/>
              </p:cNvSpPr>
              <p:nvPr/>
            </p:nvSpPr>
            <p:spPr bwMode="auto">
              <a:xfrm>
                <a:off x="3686" y="2311"/>
                <a:ext cx="223" cy="10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142" name="Text Box 69"/>
              <p:cNvSpPr txBox="1">
                <a:spLocks noChangeArrowheads="1"/>
              </p:cNvSpPr>
              <p:nvPr/>
            </p:nvSpPr>
            <p:spPr bwMode="auto">
              <a:xfrm>
                <a:off x="3935" y="2103"/>
                <a:ext cx="955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143" name="AutoShape 70"/>
              <p:cNvSpPr>
                <a:spLocks/>
              </p:cNvSpPr>
              <p:nvPr/>
            </p:nvSpPr>
            <p:spPr bwMode="auto">
              <a:xfrm rot="-5400000">
                <a:off x="4360" y="3070"/>
                <a:ext cx="77" cy="500"/>
              </a:xfrm>
              <a:prstGeom prst="leftBrace">
                <a:avLst>
                  <a:gd name="adj1" fmla="val 5411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Text Box 71"/>
              <p:cNvSpPr txBox="1">
                <a:spLocks noChangeArrowheads="1"/>
              </p:cNvSpPr>
              <p:nvPr/>
            </p:nvSpPr>
            <p:spPr bwMode="auto">
              <a:xfrm>
                <a:off x="4309" y="3335"/>
                <a:ext cx="188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45" name="Line 72"/>
              <p:cNvSpPr>
                <a:spLocks noChangeShapeType="1"/>
              </p:cNvSpPr>
              <p:nvPr/>
            </p:nvSpPr>
            <p:spPr bwMode="auto">
              <a:xfrm flipH="1" flipV="1">
                <a:off x="3714" y="2057"/>
                <a:ext cx="171" cy="1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Text Box 73"/>
              <p:cNvSpPr txBox="1">
                <a:spLocks noChangeArrowheads="1"/>
              </p:cNvSpPr>
              <p:nvPr/>
            </p:nvSpPr>
            <p:spPr bwMode="auto">
              <a:xfrm>
                <a:off x="3456" y="2107"/>
                <a:ext cx="358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147" name="Text Box 74"/>
              <p:cNvSpPr txBox="1">
                <a:spLocks noChangeArrowheads="1"/>
              </p:cNvSpPr>
              <p:nvPr/>
            </p:nvSpPr>
            <p:spPr bwMode="auto">
              <a:xfrm>
                <a:off x="3739" y="1987"/>
                <a:ext cx="293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48" name="Line 75"/>
              <p:cNvSpPr>
                <a:spLocks noChangeShapeType="1"/>
              </p:cNvSpPr>
              <p:nvPr/>
            </p:nvSpPr>
            <p:spPr bwMode="auto">
              <a:xfrm>
                <a:off x="3892" y="2759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76"/>
              <p:cNvSpPr>
                <a:spLocks noChangeShapeType="1"/>
              </p:cNvSpPr>
              <p:nvPr/>
            </p:nvSpPr>
            <p:spPr bwMode="auto">
              <a:xfrm>
                <a:off x="3892" y="3007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77"/>
              <p:cNvSpPr>
                <a:spLocks noChangeShapeType="1"/>
              </p:cNvSpPr>
              <p:nvPr/>
            </p:nvSpPr>
            <p:spPr bwMode="auto">
              <a:xfrm>
                <a:off x="3892" y="3007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78"/>
              <p:cNvSpPr>
                <a:spLocks noChangeShapeType="1"/>
              </p:cNvSpPr>
              <p:nvPr/>
            </p:nvSpPr>
            <p:spPr bwMode="auto">
              <a:xfrm>
                <a:off x="3892" y="3256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AutoShape 79"/>
              <p:cNvSpPr>
                <a:spLocks/>
              </p:cNvSpPr>
              <p:nvPr/>
            </p:nvSpPr>
            <p:spPr bwMode="auto">
              <a:xfrm flipH="1">
                <a:off x="4952" y="2524"/>
                <a:ext cx="62" cy="469"/>
              </a:xfrm>
              <a:prstGeom prst="leftBrace">
                <a:avLst>
                  <a:gd name="adj1" fmla="val 630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Text Box 80"/>
              <p:cNvSpPr txBox="1">
                <a:spLocks noChangeArrowheads="1"/>
              </p:cNvSpPr>
              <p:nvPr/>
            </p:nvSpPr>
            <p:spPr bwMode="auto">
              <a:xfrm>
                <a:off x="4982" y="2678"/>
                <a:ext cx="189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</p:grpSp>
        <p:sp>
          <p:nvSpPr>
            <p:cNvPr id="123" name="Text Box 81"/>
            <p:cNvSpPr txBox="1">
              <a:spLocks noChangeArrowheads="1"/>
            </p:cNvSpPr>
            <p:nvPr/>
          </p:nvSpPr>
          <p:spPr bwMode="auto">
            <a:xfrm>
              <a:off x="3751" y="2784"/>
              <a:ext cx="257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4" name="Text Box 82"/>
            <p:cNvSpPr txBox="1">
              <a:spLocks noChangeArrowheads="1"/>
            </p:cNvSpPr>
            <p:nvPr/>
          </p:nvSpPr>
          <p:spPr bwMode="auto">
            <a:xfrm>
              <a:off x="4007" y="2784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5" name="Text Box 83"/>
            <p:cNvSpPr txBox="1">
              <a:spLocks noChangeArrowheads="1"/>
            </p:cNvSpPr>
            <p:nvPr/>
          </p:nvSpPr>
          <p:spPr bwMode="auto">
            <a:xfrm>
              <a:off x="4520" y="2784"/>
              <a:ext cx="257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6" name="Text Box 84"/>
            <p:cNvSpPr txBox="1">
              <a:spLocks noChangeArrowheads="1"/>
            </p:cNvSpPr>
            <p:nvPr/>
          </p:nvSpPr>
          <p:spPr bwMode="auto">
            <a:xfrm>
              <a:off x="3751" y="3026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7" name="Text Box 85"/>
            <p:cNvSpPr txBox="1">
              <a:spLocks noChangeArrowheads="1"/>
            </p:cNvSpPr>
            <p:nvPr/>
          </p:nvSpPr>
          <p:spPr bwMode="auto">
            <a:xfrm>
              <a:off x="4272" y="3026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8" name="Text Box 86"/>
            <p:cNvSpPr txBox="1">
              <a:spLocks noChangeArrowheads="1"/>
            </p:cNvSpPr>
            <p:nvPr/>
          </p:nvSpPr>
          <p:spPr bwMode="auto">
            <a:xfrm>
              <a:off x="4007" y="2291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9" name="Text Box 87"/>
            <p:cNvSpPr txBox="1">
              <a:spLocks noChangeArrowheads="1"/>
            </p:cNvSpPr>
            <p:nvPr/>
          </p:nvSpPr>
          <p:spPr bwMode="auto">
            <a:xfrm>
              <a:off x="4272" y="2526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30" name="Text Box 88"/>
            <p:cNvSpPr txBox="1">
              <a:spLocks noChangeArrowheads="1"/>
            </p:cNvSpPr>
            <p:nvPr/>
          </p:nvSpPr>
          <p:spPr bwMode="auto">
            <a:xfrm>
              <a:off x="4520" y="2526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31" name="Text Box 89"/>
            <p:cNvSpPr txBox="1">
              <a:spLocks noChangeArrowheads="1"/>
            </p:cNvSpPr>
            <p:nvPr/>
          </p:nvSpPr>
          <p:spPr bwMode="auto">
            <a:xfrm>
              <a:off x="4521" y="3027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154" name="Rounded Rectangle 153"/>
          <p:cNvSpPr/>
          <p:nvPr/>
        </p:nvSpPr>
        <p:spPr>
          <a:xfrm>
            <a:off x="2209800" y="3657600"/>
            <a:ext cx="38100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>
            <a:off x="1600200" y="3657600"/>
            <a:ext cx="1066800" cy="381000"/>
          </a:xfrm>
          <a:prstGeom prst="roundRect">
            <a:avLst/>
          </a:prstGeom>
          <a:noFill/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ounded Rectangle 155"/>
          <p:cNvSpPr/>
          <p:nvPr/>
        </p:nvSpPr>
        <p:spPr>
          <a:xfrm>
            <a:off x="2209800" y="4114800"/>
            <a:ext cx="381000" cy="3810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ounded Rectangle 156"/>
          <p:cNvSpPr/>
          <p:nvPr/>
        </p:nvSpPr>
        <p:spPr>
          <a:xfrm>
            <a:off x="2209800" y="3657600"/>
            <a:ext cx="381000" cy="838200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ounded Rectangle 157"/>
          <p:cNvSpPr/>
          <p:nvPr/>
        </p:nvSpPr>
        <p:spPr>
          <a:xfrm>
            <a:off x="3397370" y="3663351"/>
            <a:ext cx="381000" cy="3810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/>
          <p:cNvGrpSpPr/>
          <p:nvPr/>
        </p:nvGrpSpPr>
        <p:grpSpPr>
          <a:xfrm>
            <a:off x="1600200" y="3657600"/>
            <a:ext cx="2286000" cy="381000"/>
            <a:chOff x="1600200" y="3657600"/>
            <a:chExt cx="2286000" cy="381000"/>
          </a:xfrm>
        </p:grpSpPr>
        <p:sp>
          <p:nvSpPr>
            <p:cNvPr id="160" name="Left Bracket 159"/>
            <p:cNvSpPr/>
            <p:nvPr/>
          </p:nvSpPr>
          <p:spPr>
            <a:xfrm>
              <a:off x="3505200" y="3657600"/>
              <a:ext cx="381000" cy="381000"/>
            </a:xfrm>
            <a:prstGeom prst="leftBracket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Left Bracket 160"/>
            <p:cNvSpPr/>
            <p:nvPr/>
          </p:nvSpPr>
          <p:spPr>
            <a:xfrm flipH="1">
              <a:off x="1600200" y="3657600"/>
              <a:ext cx="381000" cy="381000"/>
            </a:xfrm>
            <a:prstGeom prst="leftBracket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838200" y="5105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How many PIs?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2743200" y="5105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 PIs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838200" y="5410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How many EPIs?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2743200" y="5410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 EPIs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6324600" y="3429000"/>
            <a:ext cx="304800" cy="1600200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66"/>
          <p:cNvGrpSpPr/>
          <p:nvPr/>
        </p:nvGrpSpPr>
        <p:grpSpPr>
          <a:xfrm>
            <a:off x="4724400" y="3124200"/>
            <a:ext cx="2209800" cy="2209800"/>
            <a:chOff x="4724400" y="3124200"/>
            <a:chExt cx="2209800" cy="2209800"/>
          </a:xfrm>
        </p:grpSpPr>
        <p:sp>
          <p:nvSpPr>
            <p:cNvPr id="168" name="Arc 167"/>
            <p:cNvSpPr/>
            <p:nvPr/>
          </p:nvSpPr>
          <p:spPr>
            <a:xfrm>
              <a:off x="4724400" y="4648200"/>
              <a:ext cx="685800" cy="685800"/>
            </a:xfrm>
            <a:prstGeom prst="arc">
              <a:avLst/>
            </a:prstGeom>
            <a:solidFill>
              <a:srgbClr val="FFC000">
                <a:alpha val="50196"/>
              </a:srgbClr>
            </a:solidFill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Arc 168"/>
            <p:cNvSpPr/>
            <p:nvPr/>
          </p:nvSpPr>
          <p:spPr>
            <a:xfrm flipV="1">
              <a:off x="4724400" y="3124200"/>
              <a:ext cx="685800" cy="685800"/>
            </a:xfrm>
            <a:prstGeom prst="arc">
              <a:avLst/>
            </a:prstGeom>
            <a:solidFill>
              <a:srgbClr val="FFC000">
                <a:alpha val="50196"/>
              </a:srgbClr>
            </a:solidFill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Arc 169"/>
            <p:cNvSpPr/>
            <p:nvPr/>
          </p:nvSpPr>
          <p:spPr>
            <a:xfrm flipH="1" flipV="1">
              <a:off x="6248400" y="3124200"/>
              <a:ext cx="685800" cy="685800"/>
            </a:xfrm>
            <a:prstGeom prst="arc">
              <a:avLst/>
            </a:prstGeom>
            <a:solidFill>
              <a:srgbClr val="FFC000">
                <a:alpha val="50196"/>
              </a:srgbClr>
            </a:solidFill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Arc 170"/>
            <p:cNvSpPr/>
            <p:nvPr/>
          </p:nvSpPr>
          <p:spPr>
            <a:xfrm flipH="1">
              <a:off x="6248400" y="4648200"/>
              <a:ext cx="685800" cy="685800"/>
            </a:xfrm>
            <a:prstGeom prst="arc">
              <a:avLst/>
            </a:prstGeom>
            <a:solidFill>
              <a:srgbClr val="FFC000">
                <a:alpha val="50196"/>
              </a:srgbClr>
            </a:solidFill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2" name="Rounded Rectangle 171"/>
          <p:cNvSpPr/>
          <p:nvPr/>
        </p:nvSpPr>
        <p:spPr>
          <a:xfrm>
            <a:off x="5943600" y="3886200"/>
            <a:ext cx="685800" cy="304800"/>
          </a:xfrm>
          <a:prstGeom prst="roundRect">
            <a:avLst/>
          </a:prstGeom>
          <a:noFill/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ounded Rectangle 172"/>
          <p:cNvSpPr/>
          <p:nvPr/>
        </p:nvSpPr>
        <p:spPr>
          <a:xfrm>
            <a:off x="5105400" y="3505200"/>
            <a:ext cx="685800" cy="30480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ounded Rectangle 173"/>
          <p:cNvSpPr/>
          <p:nvPr/>
        </p:nvSpPr>
        <p:spPr>
          <a:xfrm>
            <a:off x="5105400" y="4267200"/>
            <a:ext cx="685800" cy="3048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ounded Rectangle 174"/>
          <p:cNvSpPr/>
          <p:nvPr/>
        </p:nvSpPr>
        <p:spPr>
          <a:xfrm>
            <a:off x="5943600" y="4648200"/>
            <a:ext cx="685800" cy="304800"/>
          </a:xfrm>
          <a:prstGeom prst="round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6" name="Group 175"/>
          <p:cNvGrpSpPr/>
          <p:nvPr/>
        </p:nvGrpSpPr>
        <p:grpSpPr>
          <a:xfrm>
            <a:off x="5066581" y="4247071"/>
            <a:ext cx="1614578" cy="851141"/>
            <a:chOff x="5066581" y="4247071"/>
            <a:chExt cx="1614578" cy="851141"/>
          </a:xfrm>
        </p:grpSpPr>
        <p:sp>
          <p:nvSpPr>
            <p:cNvPr id="177" name="Left Bracket 176"/>
            <p:cNvSpPr/>
            <p:nvPr/>
          </p:nvSpPr>
          <p:spPr>
            <a:xfrm flipH="1">
              <a:off x="5066581" y="4247071"/>
              <a:ext cx="304800" cy="838200"/>
            </a:xfrm>
            <a:prstGeom prst="leftBracket">
              <a:avLst/>
            </a:prstGeom>
            <a:solidFill>
              <a:srgbClr val="D9D9D9">
                <a:alpha val="50196"/>
              </a:srgb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Left Bracket 177"/>
            <p:cNvSpPr/>
            <p:nvPr/>
          </p:nvSpPr>
          <p:spPr>
            <a:xfrm>
              <a:off x="6376359" y="4260012"/>
              <a:ext cx="304800" cy="838200"/>
            </a:xfrm>
            <a:prstGeom prst="leftBracket">
              <a:avLst/>
            </a:prstGeom>
            <a:solidFill>
              <a:srgbClr val="D9D9D9">
                <a:alpha val="50196"/>
              </a:srgb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9" name="TextBox 178"/>
          <p:cNvSpPr txBox="1"/>
          <p:nvPr/>
        </p:nvSpPr>
        <p:spPr>
          <a:xfrm>
            <a:off x="6248400" y="2286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How many PIs?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8153400" y="2286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7 PIs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6248400" y="2590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How many EPIs?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8153400" y="2590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 EPIs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026476" y="3490913"/>
            <a:ext cx="1272630" cy="1544638"/>
            <a:chOff x="5026476" y="3490913"/>
            <a:chExt cx="1272630" cy="1544638"/>
          </a:xfrm>
        </p:grpSpPr>
        <p:sp>
          <p:nvSpPr>
            <p:cNvPr id="183" name="Text Box 43"/>
            <p:cNvSpPr txBox="1">
              <a:spLocks noChangeArrowheads="1"/>
            </p:cNvSpPr>
            <p:nvPr/>
          </p:nvSpPr>
          <p:spPr bwMode="auto">
            <a:xfrm>
              <a:off x="5872256" y="3490913"/>
              <a:ext cx="417419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84" name="Text Box 43"/>
            <p:cNvSpPr txBox="1">
              <a:spLocks noChangeArrowheads="1"/>
            </p:cNvSpPr>
            <p:nvPr/>
          </p:nvSpPr>
          <p:spPr bwMode="auto">
            <a:xfrm>
              <a:off x="5026476" y="3882232"/>
              <a:ext cx="417419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85" name="Text Box 43"/>
            <p:cNvSpPr txBox="1">
              <a:spLocks noChangeArrowheads="1"/>
            </p:cNvSpPr>
            <p:nvPr/>
          </p:nvSpPr>
          <p:spPr bwMode="auto">
            <a:xfrm>
              <a:off x="5443539" y="3881946"/>
              <a:ext cx="417419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86" name="Text Box 43"/>
            <p:cNvSpPr txBox="1">
              <a:spLocks noChangeArrowheads="1"/>
            </p:cNvSpPr>
            <p:nvPr/>
          </p:nvSpPr>
          <p:spPr bwMode="auto">
            <a:xfrm>
              <a:off x="5881687" y="4266911"/>
              <a:ext cx="417419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87" name="Text Box 43"/>
            <p:cNvSpPr txBox="1">
              <a:spLocks noChangeArrowheads="1"/>
            </p:cNvSpPr>
            <p:nvPr/>
          </p:nvSpPr>
          <p:spPr bwMode="auto">
            <a:xfrm>
              <a:off x="5442744" y="4670426"/>
              <a:ext cx="417419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60888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5" grpId="0" animBg="1"/>
      <p:bldP spid="156" grpId="0" animBg="1"/>
      <p:bldP spid="157" grpId="0" animBg="1"/>
      <p:bldP spid="158" grpId="0" animBg="1"/>
      <p:bldP spid="162" grpId="0"/>
      <p:bldP spid="163" grpId="0"/>
      <p:bldP spid="164" grpId="0"/>
      <p:bldP spid="165" grpId="0"/>
      <p:bldP spid="166" grpId="0" animBg="1"/>
      <p:bldP spid="172" grpId="0" animBg="1"/>
      <p:bldP spid="173" grpId="0" animBg="1"/>
      <p:bldP spid="174" grpId="0" animBg="1"/>
      <p:bldP spid="175" grpId="0" animBg="1"/>
      <p:bldP spid="179" grpId="0"/>
      <p:bldP spid="180" grpId="0"/>
      <p:bldP spid="181" grpId="0"/>
      <p:bldP spid="18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>
              <a:defRPr/>
            </a:pPr>
            <a:r>
              <a:rPr lang="en-SG"/>
              <a:t>Recitation 7</a:t>
            </a:r>
            <a:endParaRPr lang="en-US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62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Boolean Algebra Laws</a:t>
            </a:r>
          </a:p>
        </p:txBody>
      </p:sp>
    </p:spTree>
    <p:extLst>
      <p:ext uri="{BB962C8B-B14F-4D97-AF65-F5344CB8AC3E}">
        <p14:creationId xmlns:p14="http://schemas.microsoft.com/office/powerpoint/2010/main" val="4160950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>
                <a:solidFill>
                  <a:srgbClr val="0000FF"/>
                </a:solidFill>
              </a:rPr>
              <a:t>6. Duality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Recitation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5E1E51-8F08-4652-ACEE-062CA1E1834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/>
              <a:t>If the AND/OR operators and identity elements 0/1 in a </a:t>
            </a:r>
            <a:r>
              <a:rPr lang="en-US">
                <a:solidFill>
                  <a:srgbClr val="C00000"/>
                </a:solidFill>
              </a:rPr>
              <a:t>Boolean equation </a:t>
            </a:r>
            <a:r>
              <a:rPr lang="en-US"/>
              <a:t>are interchanged, it remains valid.</a:t>
            </a: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/>
              <a:t>Example:</a:t>
            </a:r>
          </a:p>
          <a:p>
            <a:pPr marL="536575" lvl="1" indent="-1825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/>
              <a:t>The dual equation of </a:t>
            </a:r>
            <a:r>
              <a:rPr lang="en-US">
                <a:solidFill>
                  <a:srgbClr val="0000CC"/>
                </a:solidFill>
              </a:rPr>
              <a:t>a+(</a:t>
            </a:r>
            <a:r>
              <a:rPr lang="en-US" err="1">
                <a:solidFill>
                  <a:srgbClr val="0000CC"/>
                </a:solidFill>
              </a:rPr>
              <a:t>b</a:t>
            </a:r>
            <a:r>
              <a:rPr lang="en-US" err="1">
                <a:solidFill>
                  <a:srgbClr val="0000CC"/>
                </a:solidFill>
                <a:sym typeface="Symbol" pitchFamily="18" charset="2"/>
              </a:rPr>
              <a:t>c</a:t>
            </a:r>
            <a:r>
              <a:rPr lang="en-US">
                <a:solidFill>
                  <a:srgbClr val="0000CC"/>
                </a:solidFill>
                <a:sym typeface="Symbol" pitchFamily="18" charset="2"/>
              </a:rPr>
              <a:t>)=(</a:t>
            </a:r>
            <a:r>
              <a:rPr lang="en-US" err="1">
                <a:solidFill>
                  <a:srgbClr val="0000CC"/>
                </a:solidFill>
                <a:sym typeface="Symbol" pitchFamily="18" charset="2"/>
              </a:rPr>
              <a:t>a+b</a:t>
            </a:r>
            <a:r>
              <a:rPr lang="en-US">
                <a:solidFill>
                  <a:srgbClr val="0000CC"/>
                </a:solidFill>
                <a:sym typeface="Symbol" pitchFamily="18" charset="2"/>
              </a:rPr>
              <a:t>)(</a:t>
            </a:r>
            <a:r>
              <a:rPr lang="en-US" err="1">
                <a:solidFill>
                  <a:srgbClr val="0000CC"/>
                </a:solidFill>
                <a:sym typeface="Symbol" pitchFamily="18" charset="2"/>
              </a:rPr>
              <a:t>a+c</a:t>
            </a:r>
            <a:r>
              <a:rPr lang="en-US">
                <a:solidFill>
                  <a:srgbClr val="0000CC"/>
                </a:solidFill>
                <a:sym typeface="Symbol" pitchFamily="18" charset="2"/>
              </a:rPr>
              <a:t>)</a:t>
            </a:r>
            <a:r>
              <a:rPr lang="en-US">
                <a:sym typeface="Symbol" pitchFamily="18" charset="2"/>
              </a:rPr>
              <a:t> is </a:t>
            </a:r>
            <a:r>
              <a:rPr lang="en-US">
                <a:solidFill>
                  <a:srgbClr val="0000CC"/>
                </a:solidFill>
                <a:sym typeface="Symbol" pitchFamily="18" charset="2"/>
              </a:rPr>
              <a:t>a(</a:t>
            </a:r>
            <a:r>
              <a:rPr lang="en-US" err="1">
                <a:solidFill>
                  <a:srgbClr val="0000CC"/>
                </a:solidFill>
                <a:sym typeface="Symbol" pitchFamily="18" charset="2"/>
              </a:rPr>
              <a:t>b+c</a:t>
            </a:r>
            <a:r>
              <a:rPr lang="en-US">
                <a:solidFill>
                  <a:srgbClr val="0000CC"/>
                </a:solidFill>
                <a:sym typeface="Symbol" pitchFamily="18" charset="2"/>
              </a:rPr>
              <a:t>)=(</a:t>
            </a:r>
            <a:r>
              <a:rPr lang="en-US" err="1">
                <a:solidFill>
                  <a:srgbClr val="0000CC"/>
                </a:solidFill>
                <a:sym typeface="Symbol" pitchFamily="18" charset="2"/>
              </a:rPr>
              <a:t>ab</a:t>
            </a:r>
            <a:r>
              <a:rPr lang="en-US">
                <a:solidFill>
                  <a:srgbClr val="0000CC"/>
                </a:solidFill>
                <a:sym typeface="Symbol" pitchFamily="18" charset="2"/>
              </a:rPr>
              <a:t>)+(</a:t>
            </a:r>
            <a:r>
              <a:rPr lang="en-US" err="1">
                <a:solidFill>
                  <a:srgbClr val="0000CC"/>
                </a:solidFill>
                <a:sym typeface="Symbol" pitchFamily="18" charset="2"/>
              </a:rPr>
              <a:t>ac</a:t>
            </a:r>
            <a:r>
              <a:rPr lang="en-US">
                <a:solidFill>
                  <a:srgbClr val="0000CC"/>
                </a:solidFill>
                <a:sym typeface="Symbol" pitchFamily="18" charset="2"/>
              </a:rPr>
              <a:t>).</a:t>
            </a:r>
          </a:p>
          <a:p>
            <a:pPr marL="231775" indent="-231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/>
              <a:t>Duality gives free theorems – “two for the price of one”, as a Boolean equation is logically equivalent to its dual. So, you prove one theorem and the other comes for free!</a:t>
            </a:r>
          </a:p>
          <a:p>
            <a:pPr marL="268288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/>
              <a:t>Examples:</a:t>
            </a:r>
          </a:p>
          <a:p>
            <a:pPr marL="622300" lvl="1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/>
              <a:t>If </a:t>
            </a:r>
            <a:r>
              <a:rPr lang="en-US" sz="2200">
                <a:solidFill>
                  <a:srgbClr val="0000CC"/>
                </a:solidFill>
              </a:rPr>
              <a:t>(</a:t>
            </a:r>
            <a:r>
              <a:rPr lang="en-US" sz="2200" err="1">
                <a:solidFill>
                  <a:srgbClr val="0000CC"/>
                </a:solidFill>
              </a:rPr>
              <a:t>x+y+z</a:t>
            </a:r>
            <a:r>
              <a:rPr lang="en-US" sz="2200">
                <a:solidFill>
                  <a:srgbClr val="0000CC"/>
                </a:solidFill>
              </a:rPr>
              <a:t>)' = </a:t>
            </a:r>
            <a:r>
              <a:rPr lang="en-US" sz="2200" err="1">
                <a:solidFill>
                  <a:srgbClr val="0000CC"/>
                </a:solidFill>
              </a:rPr>
              <a:t>x'</a:t>
            </a:r>
            <a:r>
              <a:rPr lang="en-US" sz="2200" err="1">
                <a:solidFill>
                  <a:srgbClr val="0000CC"/>
                </a:solidFill>
                <a:sym typeface="Symbol" pitchFamily="18" charset="2"/>
              </a:rPr>
              <a:t></a:t>
            </a:r>
            <a:r>
              <a:rPr lang="en-US" sz="2200" err="1">
                <a:solidFill>
                  <a:srgbClr val="0000CC"/>
                </a:solidFill>
              </a:rPr>
              <a:t>y'</a:t>
            </a:r>
            <a:r>
              <a:rPr lang="en-US" sz="2200" err="1">
                <a:solidFill>
                  <a:srgbClr val="0000CC"/>
                </a:solidFill>
                <a:sym typeface="Symbol" pitchFamily="18" charset="2"/>
              </a:rPr>
              <a:t></a:t>
            </a:r>
            <a:r>
              <a:rPr lang="en-US" sz="2200" err="1">
                <a:solidFill>
                  <a:srgbClr val="0000CC"/>
                </a:solidFill>
              </a:rPr>
              <a:t>z</a:t>
            </a:r>
            <a:r>
              <a:rPr lang="en-US" sz="2200">
                <a:solidFill>
                  <a:srgbClr val="0000CC"/>
                </a:solidFill>
              </a:rPr>
              <a:t>' </a:t>
            </a:r>
            <a:r>
              <a:rPr lang="en-US" sz="2200"/>
              <a:t>is valid, then its dual </a:t>
            </a:r>
            <a:r>
              <a:rPr lang="en-US" sz="2200">
                <a:solidFill>
                  <a:srgbClr val="0000CC"/>
                </a:solidFill>
              </a:rPr>
              <a:t>(</a:t>
            </a:r>
            <a:r>
              <a:rPr lang="en-US" sz="2200" err="1">
                <a:solidFill>
                  <a:srgbClr val="0000CC"/>
                </a:solidFill>
              </a:rPr>
              <a:t>x</a:t>
            </a:r>
            <a:r>
              <a:rPr lang="en-US" sz="2200" err="1">
                <a:solidFill>
                  <a:srgbClr val="0000CC"/>
                </a:solidFill>
                <a:sym typeface="Symbol" pitchFamily="18" charset="2"/>
              </a:rPr>
              <a:t>yz</a:t>
            </a:r>
            <a:r>
              <a:rPr lang="en-US" sz="2200">
                <a:solidFill>
                  <a:srgbClr val="0000CC"/>
                </a:solidFill>
                <a:sym typeface="Symbol" pitchFamily="18" charset="2"/>
              </a:rPr>
              <a:t>)' = </a:t>
            </a:r>
            <a:r>
              <a:rPr lang="en-US" sz="2200" err="1">
                <a:solidFill>
                  <a:srgbClr val="0000CC"/>
                </a:solidFill>
                <a:sym typeface="Symbol" pitchFamily="18" charset="2"/>
              </a:rPr>
              <a:t>x'+y'+z</a:t>
            </a:r>
            <a:r>
              <a:rPr lang="en-US" sz="220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sz="2200"/>
              <a:t> is also valid.</a:t>
            </a:r>
          </a:p>
          <a:p>
            <a:pPr marL="622300" lvl="1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>
                <a:sym typeface="Symbol" pitchFamily="18" charset="2"/>
              </a:rPr>
              <a:t>If </a:t>
            </a:r>
            <a:r>
              <a:rPr lang="en-US" sz="2200" err="1">
                <a:solidFill>
                  <a:srgbClr val="0000CC"/>
                </a:solidFill>
                <a:sym typeface="Symbol" pitchFamily="18" charset="2"/>
              </a:rPr>
              <a:t>x+1</a:t>
            </a:r>
            <a:r>
              <a:rPr lang="en-US" sz="2200">
                <a:solidFill>
                  <a:srgbClr val="0000CC"/>
                </a:solidFill>
                <a:sym typeface="Symbol" pitchFamily="18" charset="2"/>
              </a:rPr>
              <a:t> = 1 </a:t>
            </a:r>
            <a:r>
              <a:rPr lang="en-US" sz="2200">
                <a:sym typeface="Symbol" pitchFamily="18" charset="2"/>
              </a:rPr>
              <a:t>is valid, then its dual </a:t>
            </a:r>
            <a:r>
              <a:rPr lang="en-US" sz="2200" err="1">
                <a:solidFill>
                  <a:srgbClr val="0000CC"/>
                </a:solidFill>
                <a:sym typeface="Symbol" pitchFamily="18" charset="2"/>
              </a:rPr>
              <a:t>x0</a:t>
            </a:r>
            <a:r>
              <a:rPr lang="en-US" sz="2200">
                <a:solidFill>
                  <a:srgbClr val="0000CC"/>
                </a:solidFill>
                <a:sym typeface="Symbol" pitchFamily="18" charset="2"/>
              </a:rPr>
              <a:t> = 0</a:t>
            </a:r>
            <a:r>
              <a:rPr lang="en-US" sz="2200">
                <a:sym typeface="Symbol" pitchFamily="18" charset="2"/>
              </a:rPr>
              <a:t> is also valid.</a:t>
            </a:r>
            <a:endParaRPr lang="en-US" sz="2200">
              <a:solidFill>
                <a:srgbClr val="0000CC"/>
              </a:solidFill>
              <a:sym typeface="Symbol" pitchFamily="18" charset="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6454" y="5890746"/>
            <a:ext cx="4762500" cy="732692"/>
            <a:chOff x="2986454" y="5890746"/>
            <a:chExt cx="5315453" cy="73269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6454" y="5890746"/>
              <a:ext cx="732692" cy="73269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3719146" y="6072426"/>
              <a:ext cx="4582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Do not confuse duality with negation!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78876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>
                <a:solidFill>
                  <a:srgbClr val="0000FF"/>
                </a:solidFill>
              </a:rPr>
              <a:t>5. Laws of Boolean Algebra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Recitation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6556D9-1641-40BC-B58E-57B4BF15808E}"/>
              </a:ext>
            </a:extLst>
          </p:cNvPr>
          <p:cNvGraphicFramePr>
            <a:graphicFrameLocks noGrp="1"/>
          </p:cNvGraphicFramePr>
          <p:nvPr/>
        </p:nvGraphicFramePr>
        <p:xfrm>
          <a:off x="647700" y="1308642"/>
          <a:ext cx="7848600" cy="4419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24300">
                  <a:extLst>
                    <a:ext uri="{9D8B030D-6E8A-4147-A177-3AD203B41FA5}">
                      <a16:colId xmlns:a16="http://schemas.microsoft.com/office/drawing/2014/main" val="3303793889"/>
                    </a:ext>
                  </a:extLst>
                </a:gridCol>
                <a:gridCol w="3924300">
                  <a:extLst>
                    <a:ext uri="{9D8B030D-6E8A-4147-A177-3AD203B41FA5}">
                      <a16:colId xmlns:a16="http://schemas.microsoft.com/office/drawing/2014/main" val="120732661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SG" sz="2400" b="0">
                          <a:solidFill>
                            <a:srgbClr val="C00000"/>
                          </a:solidFill>
                        </a:rPr>
                        <a:t>Identity laws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550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aseline="0"/>
                        <a:t>A + 0 = 0 + A = A</a:t>
                      </a:r>
                      <a:endParaRPr lang="en-SG" sz="2200" baseline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aseline="0"/>
                        <a:t>A </a:t>
                      </a:r>
                      <a:r>
                        <a:rPr lang="en-US" sz="2200" baseline="0">
                          <a:sym typeface="Symbol" pitchFamily="18" charset="2"/>
                        </a:rPr>
                        <a:t> 1 = 1  A = A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9234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SG" sz="2400">
                          <a:solidFill>
                            <a:srgbClr val="C00000"/>
                          </a:solidFill>
                        </a:rPr>
                        <a:t>Inverse/complement laws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aseline="0"/>
                        <a:t>A + A' = A' + A = 1 </a:t>
                      </a:r>
                      <a:endParaRPr lang="en-SG" sz="2200" baseline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aseline="0"/>
                        <a:t>A </a:t>
                      </a:r>
                      <a:r>
                        <a:rPr lang="en-US" sz="2200" baseline="0">
                          <a:sym typeface="Symbol" pitchFamily="18" charset="2"/>
                        </a:rPr>
                        <a:t> A' = </a:t>
                      </a:r>
                      <a:r>
                        <a:rPr lang="en-US" sz="2200" baseline="0"/>
                        <a:t>A' </a:t>
                      </a:r>
                      <a:r>
                        <a:rPr lang="en-US" sz="2200" baseline="0">
                          <a:sym typeface="Symbol" pitchFamily="18" charset="2"/>
                        </a:rPr>
                        <a:t> A = 0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2583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SG" sz="2400">
                          <a:solidFill>
                            <a:srgbClr val="C00000"/>
                          </a:solidFill>
                        </a:rPr>
                        <a:t>Commutative laws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469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aseline="0">
                          <a:sym typeface="Symbol" pitchFamily="18" charset="2"/>
                        </a:rPr>
                        <a:t>A + B = B + A </a:t>
                      </a:r>
                      <a:endParaRPr lang="en-SG" sz="2200" baseline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aseline="0">
                          <a:sym typeface="Symbol" pitchFamily="18" charset="2"/>
                        </a:rPr>
                        <a:t>A  B = B  A</a:t>
                      </a:r>
                      <a:endParaRPr lang="en-SG" sz="2200" baseline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8348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SG" sz="2400">
                          <a:solidFill>
                            <a:srgbClr val="C00000"/>
                          </a:solidFill>
                        </a:rPr>
                        <a:t>Associative laws *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23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aseline="0">
                          <a:sym typeface="Symbol" pitchFamily="18" charset="2"/>
                        </a:rPr>
                        <a:t>A + (B + C) = (A + B) + C</a:t>
                      </a:r>
                      <a:endParaRPr lang="en-SG" sz="2200" baseline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aseline="0">
                          <a:sym typeface="Symbol" pitchFamily="18" charset="2"/>
                        </a:rPr>
                        <a:t>A  (B  C) = (A  B)  C</a:t>
                      </a:r>
                      <a:endParaRPr lang="en-SG" sz="2200" baseline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74319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SG" sz="2400">
                          <a:solidFill>
                            <a:srgbClr val="C00000"/>
                          </a:solidFill>
                        </a:rPr>
                        <a:t>Distributive laws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26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aseline="0">
                          <a:sym typeface="Symbol" pitchFamily="18" charset="2"/>
                        </a:rPr>
                        <a:t>A  (B + C) = (A  B) + (A  C) </a:t>
                      </a:r>
                      <a:endParaRPr lang="en-SG" sz="2200" baseline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aseline="0">
                          <a:sym typeface="Symbol" pitchFamily="18" charset="2"/>
                        </a:rPr>
                        <a:t>A + (B  C) = (A + B)  (A + C)</a:t>
                      </a:r>
                      <a:endParaRPr lang="en-SG" sz="2200" baseline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54176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97169" y="6002215"/>
            <a:ext cx="6846277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34950" indent="-234950">
              <a:tabLst>
                <a:tab pos="234950" algn="l"/>
              </a:tabLst>
            </a:pPr>
            <a:r>
              <a:rPr lang="en-US">
                <a:solidFill>
                  <a:srgbClr val="C00000"/>
                </a:solidFill>
              </a:rPr>
              <a:t>*</a:t>
            </a:r>
            <a:r>
              <a:rPr lang="en-US"/>
              <a:t> 	Due to the associative laws, </a:t>
            </a:r>
            <a:r>
              <a:rPr lang="en-US">
                <a:sym typeface="Symbol" pitchFamily="18" charset="2"/>
              </a:rPr>
              <a:t>A + B + C is unambiguous. It may be evaluated as A + (B + C)</a:t>
            </a:r>
            <a:r>
              <a:rPr lang="en-US"/>
              <a:t> or (</a:t>
            </a:r>
            <a:r>
              <a:rPr lang="en-US">
                <a:sym typeface="Symbol" pitchFamily="18" charset="2"/>
              </a:rPr>
              <a:t>A + B) + C. Likewise for </a:t>
            </a:r>
            <a:r>
              <a:rPr lang="en-US" err="1">
                <a:sym typeface="Symbol" pitchFamily="18" charset="2"/>
              </a:rPr>
              <a:t>ABC</a:t>
            </a:r>
            <a:r>
              <a:rPr lang="en-US">
                <a:sym typeface="Symbol" pitchFamily="18" charset="2"/>
              </a:rPr>
              <a:t>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83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26821</TotalTime>
  <Words>4010</Words>
  <Application>Microsoft Office PowerPoint</Application>
  <PresentationFormat>On-screen Show (4:3)</PresentationFormat>
  <Paragraphs>1095</Paragraphs>
  <Slides>62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Arial</vt:lpstr>
      <vt:lpstr>Calibri</vt:lpstr>
      <vt:lpstr>Cambria Math</vt:lpstr>
      <vt:lpstr>Symbol</vt:lpstr>
      <vt:lpstr>Tahoma</vt:lpstr>
      <vt:lpstr>Times New Roman</vt:lpstr>
      <vt:lpstr>Wingdings</vt:lpstr>
      <vt:lpstr>Wingdings 2</vt:lpstr>
      <vt:lpstr>ZapfDingbats</vt:lpstr>
      <vt:lpstr>Clarity</vt:lpstr>
      <vt:lpstr>http://www.comp.nus.edu.sg/~cs2100/</vt:lpstr>
      <vt:lpstr>Agenda</vt:lpstr>
      <vt:lpstr>summary</vt:lpstr>
      <vt:lpstr>2. Boolean Algebra</vt:lpstr>
      <vt:lpstr>2. Boolean Algebra: AND</vt:lpstr>
      <vt:lpstr>4. Precedence of Operators</vt:lpstr>
      <vt:lpstr>summary</vt:lpstr>
      <vt:lpstr>6. Duality</vt:lpstr>
      <vt:lpstr>5. Laws of Boolean Algebra</vt:lpstr>
      <vt:lpstr>7. Theorems</vt:lpstr>
      <vt:lpstr>summary</vt:lpstr>
      <vt:lpstr>10. Standard Forms (2/2)</vt:lpstr>
      <vt:lpstr>11. Minterms and Maxterms (1/2)</vt:lpstr>
      <vt:lpstr>11. Minterms and Maxterms (2/2)</vt:lpstr>
      <vt:lpstr>12.1 Sum-of-Minterms</vt:lpstr>
      <vt:lpstr>12.2 Product-of-Maxterms</vt:lpstr>
      <vt:lpstr>12.3 Conversion of Standard Forms</vt:lpstr>
      <vt:lpstr>summary</vt:lpstr>
      <vt:lpstr>1.1 Inverter/AND/OR Gates</vt:lpstr>
      <vt:lpstr>1.2 NAND/NOR Gates</vt:lpstr>
      <vt:lpstr>1.3 XOR/XNOR Gates</vt:lpstr>
      <vt:lpstr>Logic Chips</vt:lpstr>
      <vt:lpstr>summary</vt:lpstr>
      <vt:lpstr>2.1 Analysing Logic Circuits</vt:lpstr>
      <vt:lpstr>summary</vt:lpstr>
      <vt:lpstr>3.3 SOP and NAND Circuits (2/2)</vt:lpstr>
      <vt:lpstr>3.4 POS and NOR Circuits (2/2)</vt:lpstr>
      <vt:lpstr>summary</vt:lpstr>
      <vt:lpstr>5.1 4-Variable K-maps (1/2)</vt:lpstr>
      <vt:lpstr>Drawing a K-Map from Scratch</vt:lpstr>
      <vt:lpstr>5.2 How to Use K-maps (1/7)</vt:lpstr>
      <vt:lpstr>5.2 How to Use K-maps (2/7)</vt:lpstr>
      <vt:lpstr>5.2 How to Use K-maps (3/7)</vt:lpstr>
      <vt:lpstr>5.6 Finding Simplified POS Expression (1/2)</vt:lpstr>
      <vt:lpstr>5.6 Finding Simplified POS Expression (2/2)</vt:lpstr>
      <vt:lpstr>5.2 How to Use K-maps (7/7)</vt:lpstr>
      <vt:lpstr>summary</vt:lpstr>
      <vt:lpstr>5.4 PIs and EPIs (1/3)</vt:lpstr>
      <vt:lpstr>5.4 PIs and EPIs (2/3)</vt:lpstr>
      <vt:lpstr>5.4 PIs and EPIs (3/3)</vt:lpstr>
      <vt:lpstr>quizzes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Sli.do questions</vt:lpstr>
      <vt:lpstr>Slido Questions</vt:lpstr>
      <vt:lpstr>Slido Questions</vt:lpstr>
      <vt:lpstr>Slido Questions</vt:lpstr>
      <vt:lpstr>Slido Questions</vt:lpstr>
      <vt:lpstr>Slido Questions</vt:lpstr>
      <vt:lpstr>Slido Questions</vt:lpstr>
      <vt:lpstr>Slido Questions</vt:lpstr>
      <vt:lpstr>Quick Review Questions #2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Keng Yan, Colin</cp:lastModifiedBy>
  <cp:revision>1606</cp:revision>
  <cp:lastPrinted>2017-06-30T03:15:07Z</cp:lastPrinted>
  <dcterms:created xsi:type="dcterms:W3CDTF">1998-09-05T15:03:32Z</dcterms:created>
  <dcterms:modified xsi:type="dcterms:W3CDTF">2023-03-06T10:03:15Z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