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7"/>
  </p:notesMasterIdLst>
  <p:sldIdLst>
    <p:sldId id="256" r:id="rId2"/>
    <p:sldId id="623" r:id="rId3"/>
    <p:sldId id="633" r:id="rId4"/>
    <p:sldId id="634" r:id="rId5"/>
    <p:sldId id="619" r:id="rId6"/>
    <p:sldId id="635" r:id="rId7"/>
    <p:sldId id="626" r:id="rId8"/>
    <p:sldId id="636" r:id="rId9"/>
    <p:sldId id="637" r:id="rId10"/>
    <p:sldId id="638" r:id="rId11"/>
    <p:sldId id="639" r:id="rId12"/>
    <p:sldId id="628" r:id="rId13"/>
    <p:sldId id="640" r:id="rId14"/>
    <p:sldId id="641" r:id="rId15"/>
    <p:sldId id="269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F5F9"/>
    <a:srgbClr val="0000FF"/>
    <a:srgbClr val="006600"/>
    <a:srgbClr val="660066"/>
    <a:srgbClr val="0033CC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098" autoAdjust="0"/>
  </p:normalViewPr>
  <p:slideViewPr>
    <p:cSldViewPr snapToGrid="0">
      <p:cViewPr>
        <p:scale>
          <a:sx n="80" d="100"/>
          <a:sy n="80" d="100"/>
        </p:scale>
        <p:origin x="244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6/2/2023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50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03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19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63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1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5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01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34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7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6/2/2023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6/2/2023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6/2/2023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#3</a:t>
            </a:r>
          </a:p>
          <a:p>
            <a:r>
              <a:rPr lang="en-SG" sz="4400" dirty="0"/>
              <a:t>MIPS </a:t>
            </a:r>
            <a:r>
              <a:rPr lang="en-SG" sz="4400" dirty="0" err="1"/>
              <a:t>ProgrammIng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59505"/>
              </p:ext>
            </p:extLst>
          </p:nvPr>
        </p:nvGraphicFramePr>
        <p:xfrm>
          <a:off x="647809" y="997961"/>
          <a:ext cx="11279147" cy="50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2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893196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11141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encoding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              #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s1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the results;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t0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a non-negative number</a:t>
                      </a:r>
                      <a:endParaRPr lang="en-US" sz="24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0185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$s1, $zero, 0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#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inst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2000" baseline="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US" sz="20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0x00084042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2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0x11000002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0x22310001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1055" y="2607013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054" y="4938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6382" y="3751634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381" y="4336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075" y="2660235"/>
            <a:ext cx="22072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0x20110000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8237" y="3767491"/>
            <a:ext cx="48520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 $t0, $zero, exit</a:t>
            </a:r>
            <a:endParaRPr lang="en-US" sz="2800" baseline="-25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8237" y="4382108"/>
            <a:ext cx="48520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addi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$s1, $s1, 1</a:t>
            </a:r>
            <a:endParaRPr lang="en-US" sz="2800" baseline="-25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075" y="4917002"/>
            <a:ext cx="22072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0x0810000B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(b)</a:t>
            </a:r>
            <a:endParaRPr lang="en-S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1052" y="260233"/>
            <a:ext cx="795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 a simple mathematic expression for the relationship between $s1 and $t0.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548" y="1575882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addi</a:t>
            </a:r>
            <a:r>
              <a:rPr lang="en-US" sz="2400" dirty="0">
                <a:latin typeface="Lucida Console" panose="020B06090405040202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loop: </a:t>
            </a:r>
            <a:r>
              <a:rPr lang="en-US" sz="2400" dirty="0" err="1">
                <a:latin typeface="Lucida Console" panose="020B0609040504020204" pitchFamily="49" charset="0"/>
              </a:rPr>
              <a:t>srl</a:t>
            </a:r>
            <a:r>
              <a:rPr lang="en-US" sz="2400" dirty="0">
                <a:latin typeface="Lucida Console" panose="020B0609040504020204" pitchFamily="49" charset="0"/>
              </a:rPr>
              <a:t>  $t0, $t0, 1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beq</a:t>
            </a:r>
            <a:r>
              <a:rPr lang="en-US" sz="2400" dirty="0">
                <a:latin typeface="Lucida Console" panose="020B06090405040202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exit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addi</a:t>
            </a:r>
            <a:r>
              <a:rPr lang="en-US" sz="2400" dirty="0">
                <a:latin typeface="Lucida Console" panose="020B0609040504020204" pitchFamily="49" charset="0"/>
              </a:rPr>
              <a:t> $s1, $s1, 1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0452" y="2480553"/>
                <a:ext cx="3657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52" y="2480553"/>
                <a:ext cx="3657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Binary search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low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high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3425"/>
              </p:ext>
            </p:extLst>
          </p:nvPr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(low &lt;= high)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(low + high)/2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high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low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Binary search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low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high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98867"/>
              </p:ext>
            </p:extLst>
          </p:nvPr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(low &lt;= high)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(low + high)/2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high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low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40783"/>
              </p:ext>
            </p:extLst>
          </p:nvPr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707886"/>
            <a:chOff x="5184843" y="322235"/>
            <a:chExt cx="6519257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(b) What is the immediate value in decimal for the “</a:t>
              </a:r>
              <a:r>
                <a:rPr lang="en-US" sz="2000" dirty="0" err="1"/>
                <a:t>bne</a:t>
              </a:r>
              <a:r>
                <a:rPr lang="en-US" sz="2000" dirty="0"/>
                <a:t> $t9, $zero, end” instruction?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353841" y="999717"/>
            <a:ext cx="41731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end: is 16 instructions away from </a:t>
            </a:r>
            <a:r>
              <a:rPr lang="en-US" dirty="0" err="1"/>
              <a:t>bne’s</a:t>
            </a:r>
            <a:r>
              <a:rPr lang="en-US" dirty="0"/>
              <a:t> next instruction (add $s4, $2, $s3), so the immediate value is </a:t>
            </a:r>
            <a:r>
              <a:rPr lang="en-US" b="1" dirty="0">
                <a:solidFill>
                  <a:srgbClr val="C00000"/>
                </a:solidFill>
              </a:rPr>
              <a:t>16</a:t>
            </a:r>
            <a:r>
              <a:rPr lang="en-US" dirty="0"/>
              <a:t>.</a:t>
            </a:r>
            <a:endParaRPr lang="en-SG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(c) If the first instruction is at address 0xFFFFFF00, what is the hexadecimal representation of this “j </a:t>
              </a:r>
              <a:r>
                <a:rPr lang="en-US" sz="2000" dirty="0" err="1"/>
                <a:t>lpEnd</a:t>
              </a:r>
              <a:r>
                <a:rPr lang="en-US" sz="2000" dirty="0"/>
                <a:t>”?</a:t>
              </a:r>
              <a:endParaRPr lang="en-SG" sz="2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223101" y="3063047"/>
            <a:ext cx="448099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Address at </a:t>
            </a:r>
            <a:r>
              <a:rPr lang="en-US" dirty="0" err="1"/>
              <a:t>lpEnd</a:t>
            </a:r>
            <a:r>
              <a:rPr lang="en-US" dirty="0"/>
              <a:t>: is 0xFFFFFF00 + (17</a:t>
            </a:r>
            <a:r>
              <a:rPr lang="en-US" baseline="-25000" dirty="0"/>
              <a:t>10</a:t>
            </a:r>
            <a:r>
              <a:rPr lang="en-US" dirty="0"/>
              <a:t>×4) =0xFFFFFF44.</a:t>
            </a:r>
          </a:p>
          <a:p>
            <a:r>
              <a:rPr lang="en-US" dirty="0"/>
              <a:t>Removing the first 4 bits and last 2 bits, we put this into the immediate field. Opcode of j is 000010. Hence,</a:t>
            </a:r>
          </a:p>
          <a:p>
            <a:r>
              <a:rPr lang="en-US" dirty="0"/>
              <a:t>000010 1111 1111 1111 1111 1111 0100 01</a:t>
            </a:r>
          </a:p>
          <a:p>
            <a:r>
              <a:rPr lang="en-US" dirty="0"/>
              <a:t>= </a:t>
            </a:r>
            <a:r>
              <a:rPr lang="en-US" b="1" dirty="0">
                <a:solidFill>
                  <a:srgbClr val="C00000"/>
                </a:solidFill>
              </a:rPr>
              <a:t>0x0BFFFFD1 </a:t>
            </a:r>
            <a:endParaRPr lang="en-SG" b="1" dirty="0">
              <a:solidFill>
                <a:srgbClr val="C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(d) Is the encoding of the second “j </a:t>
              </a:r>
              <a:r>
                <a:rPr lang="en-US" sz="2000" dirty="0" err="1"/>
                <a:t>lpEnd</a:t>
              </a:r>
              <a:r>
                <a:rPr lang="en-US" sz="2000" dirty="0"/>
                <a:t>” different from part (c)?</a:t>
              </a:r>
              <a:endParaRPr lang="en-SG" sz="2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353841" y="5962257"/>
            <a:ext cx="39205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encoding. The two j instructions jump to the same address.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246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Palindrome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3223202" y="310204"/>
            <a:ext cx="7477223" cy="5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2000" dirty="0">
                <a:latin typeface="Lucida Console" panose="020B0609040504020204" pitchFamily="49" charset="0"/>
              </a:rPr>
              <a:t>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[size] = { ... };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some string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20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2000" dirty="0">
                <a:latin typeface="Lucida Console" panose="020B0609040504020204" pitchFamily="49" charset="0"/>
              </a:rPr>
              <a:t>lo, hi, matched;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1 (palindrome);</a:t>
            </a:r>
          </a:p>
          <a:p>
            <a:pPr>
              <a:spcAft>
                <a:spcPts val="600"/>
              </a:spcAft>
            </a:pPr>
            <a:r>
              <a:rPr lang="en-SG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0 (not palindrome)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Translate to MIPS from this point onwards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lo = 0;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hi = size-1;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matched = 1;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assume this is a palindrome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while </a:t>
            </a:r>
            <a:r>
              <a:rPr lang="en-SG" sz="2000" dirty="0">
                <a:latin typeface="Lucida Console" panose="020B0609040504020204" pitchFamily="49" charset="0"/>
              </a:rPr>
              <a:t>((lo &lt; hi) &amp;&amp; matched)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2000" dirty="0">
                <a:latin typeface="Lucida Console" panose="020B0609040504020204" pitchFamily="49" charset="0"/>
              </a:rPr>
              <a:t>(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[lo] !=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[hi])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matched = 0;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found a mismatch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2000" dirty="0">
                <a:latin typeface="Lucida Console" panose="020B0609040504020204" pitchFamily="49" charset="0"/>
              </a:rPr>
              <a:t>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lo++;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hi--;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}         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3220" y="4034649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Variable mappings:</a:t>
            </a:r>
          </a:p>
          <a:p>
            <a:pPr marL="109538"/>
            <a:r>
              <a:rPr lang="en-US" sz="2000" dirty="0"/>
              <a:t>lo </a:t>
            </a:r>
            <a:r>
              <a:rPr lang="en-US" sz="2000" dirty="0">
                <a:sym typeface="Wingdings" panose="05000000000000000000" pitchFamily="2" charset="2"/>
              </a:rPr>
              <a:t> $</a:t>
            </a:r>
            <a:r>
              <a:rPr lang="en-US" sz="2000" dirty="0" err="1">
                <a:sym typeface="Wingdings" panose="05000000000000000000" pitchFamily="2" charset="2"/>
              </a:rPr>
              <a:t>s0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hi  $</a:t>
            </a:r>
            <a:r>
              <a:rPr lang="en-US" sz="2000" dirty="0" err="1">
                <a:sym typeface="Wingdings" panose="05000000000000000000" pitchFamily="2" charset="2"/>
              </a:rPr>
              <a:t>s1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matched  $</a:t>
            </a:r>
            <a:r>
              <a:rPr lang="en-US" sz="2000" dirty="0" err="1">
                <a:sym typeface="Wingdings" panose="05000000000000000000" pitchFamily="2" charset="2"/>
              </a:rPr>
              <a:t>s3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Base address of </a:t>
            </a:r>
            <a:r>
              <a:rPr lang="en-US" sz="2000" dirty="0" err="1">
                <a:sym typeface="Wingdings" panose="05000000000000000000" pitchFamily="2" charset="2"/>
              </a:rPr>
              <a:t>str</a:t>
            </a:r>
            <a:r>
              <a:rPr lang="en-US" sz="2000" dirty="0">
                <a:sym typeface="Wingdings" panose="05000000000000000000" pitchFamily="2" charset="2"/>
              </a:rPr>
              <a:t>[]  $</a:t>
            </a:r>
            <a:r>
              <a:rPr lang="en-US" sz="2000" dirty="0" err="1">
                <a:sym typeface="Wingdings" panose="05000000000000000000" pitchFamily="2" charset="2"/>
              </a:rPr>
              <a:t>s4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size  $</a:t>
            </a:r>
            <a:r>
              <a:rPr lang="en-US" sz="2000" dirty="0" err="1">
                <a:sym typeface="Wingdings" panose="05000000000000000000" pitchFamily="2" charset="2"/>
              </a:rPr>
              <a:t>s5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24" y="1344058"/>
            <a:ext cx="2533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</a:t>
            </a:r>
          </a:p>
          <a:p>
            <a:r>
              <a:rPr lang="en-US" sz="2000" dirty="0"/>
              <a:t>I’ve shortened the variable names “string”, “low”, “high” to “</a:t>
            </a:r>
            <a:r>
              <a:rPr lang="en-US" sz="2000" dirty="0" err="1"/>
              <a:t>str</a:t>
            </a:r>
            <a:r>
              <a:rPr lang="en-US" sz="2000" dirty="0"/>
              <a:t>”, “lo”, “hi” for brevity.</a:t>
            </a:r>
          </a:p>
        </p:txBody>
      </p:sp>
    </p:spTree>
    <p:extLst>
      <p:ext uri="{BB962C8B-B14F-4D97-AF65-F5344CB8AC3E}">
        <p14:creationId xmlns:p14="http://schemas.microsoft.com/office/powerpoint/2010/main" val="505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8072238" y="103682"/>
            <a:ext cx="403517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1200" dirty="0">
                <a:latin typeface="Lucida Console" panose="020B0609040504020204" pitchFamily="49" charset="0"/>
              </a:rPr>
              <a:t>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[size] = { ... };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lo, hi, matched;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lo = 0;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 = size-1;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while</a:t>
            </a:r>
            <a:r>
              <a:rPr lang="en-SG" sz="1200" dirty="0">
                <a:latin typeface="Lucida Console" panose="020B0609040504020204" pitchFamily="49" charset="0"/>
              </a:rPr>
              <a:t> ((lo &lt; hi) &amp;&amp; matched)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1200" dirty="0">
                <a:latin typeface="Lucida Console" panose="020B0609040504020204" pitchFamily="49" charset="0"/>
              </a:rPr>
              <a:t>(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[lo] !=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[hi])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1200" dirty="0">
                <a:latin typeface="Lucida Console" panose="020B0609040504020204" pitchFamily="49" charset="0"/>
              </a:rPr>
              <a:t> 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lo++;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hi--;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}        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9938" y="1720362"/>
            <a:ext cx="334912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 mappings:</a:t>
            </a:r>
          </a:p>
          <a:p>
            <a:pPr marL="109538"/>
            <a:r>
              <a:rPr lang="en-US" sz="1400" dirty="0"/>
              <a:t>lo </a:t>
            </a:r>
            <a:r>
              <a:rPr lang="en-US" sz="1400" dirty="0">
                <a:sym typeface="Wingdings" panose="05000000000000000000" pitchFamily="2" charset="2"/>
              </a:rPr>
              <a:t> $</a:t>
            </a:r>
            <a:r>
              <a:rPr lang="en-US" sz="1400" dirty="0" err="1">
                <a:sym typeface="Wingdings" panose="05000000000000000000" pitchFamily="2" charset="2"/>
              </a:rPr>
              <a:t>s0</a:t>
            </a:r>
            <a:r>
              <a:rPr lang="en-US" sz="1400" dirty="0">
                <a:sym typeface="Wingdings" panose="05000000000000000000" pitchFamily="2" charset="2"/>
              </a:rPr>
              <a:t>; hi  $</a:t>
            </a:r>
            <a:r>
              <a:rPr lang="en-US" sz="1400" dirty="0" err="1">
                <a:sym typeface="Wingdings" panose="05000000000000000000" pitchFamily="2" charset="2"/>
              </a:rPr>
              <a:t>s1</a:t>
            </a:r>
            <a:r>
              <a:rPr lang="en-US" sz="1400" dirty="0">
                <a:sym typeface="Wingdings" panose="05000000000000000000" pitchFamily="2" charset="2"/>
              </a:rPr>
              <a:t>; matched  $</a:t>
            </a:r>
            <a:r>
              <a:rPr lang="en-US" sz="1400" dirty="0" err="1">
                <a:sym typeface="Wingdings" panose="05000000000000000000" pitchFamily="2" charset="2"/>
              </a:rPr>
              <a:t>s3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Base address of </a:t>
            </a:r>
            <a:r>
              <a:rPr lang="en-US" sz="1400" dirty="0" err="1">
                <a:sym typeface="Wingdings" panose="05000000000000000000" pitchFamily="2" charset="2"/>
              </a:rPr>
              <a:t>str</a:t>
            </a:r>
            <a:r>
              <a:rPr lang="en-US" sz="1400" dirty="0">
                <a:sym typeface="Wingdings" panose="05000000000000000000" pitchFamily="2" charset="2"/>
              </a:rPr>
              <a:t>[]  $</a:t>
            </a:r>
            <a:r>
              <a:rPr lang="en-US" sz="1400" dirty="0" err="1">
                <a:sym typeface="Wingdings" panose="05000000000000000000" pitchFamily="2" charset="2"/>
              </a:rPr>
              <a:t>s4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size  $</a:t>
            </a:r>
            <a:r>
              <a:rPr lang="en-US" sz="1400" dirty="0" err="1">
                <a:sym typeface="Wingdings" panose="05000000000000000000" pitchFamily="2" charset="2"/>
              </a:rPr>
              <a:t>s5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9" y="625843"/>
            <a:ext cx="7504324" cy="5709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matched = 1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8412" y="625843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8412" y="884544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8412" y="1143245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8413" y="1512577"/>
            <a:ext cx="622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288" y="6016642"/>
            <a:ext cx="9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412" y="2111745"/>
            <a:ext cx="664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412" y="2559017"/>
            <a:ext cx="62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8411" y="2895579"/>
            <a:ext cx="622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8" name="Line Callout 2 (No Border) 17"/>
          <p:cNvSpPr/>
          <p:nvPr/>
        </p:nvSpPr>
        <p:spPr>
          <a:xfrm>
            <a:off x="9661792" y="3952665"/>
            <a:ext cx="1784733" cy="763437"/>
          </a:xfrm>
          <a:prstGeom prst="callout2">
            <a:avLst>
              <a:gd name="adj1" fmla="val 50921"/>
              <a:gd name="adj2" fmla="val -617"/>
              <a:gd name="adj3" fmla="val 49478"/>
              <a:gd name="adj4" fmla="val -12442"/>
              <a:gd name="adj5" fmla="val -113817"/>
              <a:gd name="adj6" fmla="val -44977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do we use </a:t>
            </a:r>
            <a:r>
              <a:rPr lang="en-US" dirty="0" err="1"/>
              <a:t>lb</a:t>
            </a:r>
            <a:r>
              <a:rPr lang="en-US" dirty="0"/>
              <a:t> instead of </a:t>
            </a:r>
            <a:r>
              <a:rPr lang="en-US" dirty="0" err="1"/>
              <a:t>lw</a:t>
            </a:r>
            <a:r>
              <a:rPr lang="en-US" dirty="0"/>
              <a:t>?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40811" y="1566513"/>
            <a:ext cx="10621734" cy="2273133"/>
            <a:chOff x="1240811" y="1566513"/>
            <a:chExt cx="10621734" cy="2273133"/>
          </a:xfrm>
        </p:grpSpPr>
        <p:sp>
          <p:nvSpPr>
            <p:cNvPr id="9" name="Line Callout 2 (No Border) 8"/>
            <p:cNvSpPr/>
            <p:nvPr/>
          </p:nvSpPr>
          <p:spPr>
            <a:xfrm>
              <a:off x="8028673" y="2758593"/>
              <a:ext cx="3833872" cy="1081053"/>
            </a:xfrm>
            <a:prstGeom prst="callout2">
              <a:avLst>
                <a:gd name="adj1" fmla="val 17731"/>
                <a:gd name="adj2" fmla="val 0"/>
                <a:gd name="adj3" fmla="val 17731"/>
                <a:gd name="adj4" fmla="val -11207"/>
                <a:gd name="adj5" fmla="val -85202"/>
                <a:gd name="adj6" fmla="val -9725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</a:t>
              </a:r>
              <a:r>
                <a:rPr lang="en-US" dirty="0" err="1"/>
                <a:t>slt</a:t>
              </a:r>
              <a:r>
                <a:rPr lang="en-US" dirty="0"/>
                <a:t>, </a:t>
              </a:r>
              <a:r>
                <a:rPr lang="en-US" dirty="0" err="1"/>
                <a:t>beq</a:t>
              </a:r>
              <a:r>
                <a:rPr lang="en-US" dirty="0"/>
                <a:t> to implement </a:t>
              </a:r>
              <a:r>
                <a:rPr lang="en-US" dirty="0" err="1"/>
                <a:t>blt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blt</a:t>
              </a:r>
              <a:r>
                <a:rPr lang="en-US" dirty="0"/>
                <a:t> is a pseudo-instruction; do </a:t>
              </a:r>
              <a:r>
                <a:rPr lang="en-US" u="sng" dirty="0"/>
                <a:t>not</a:t>
              </a:r>
              <a:r>
                <a:rPr lang="en-US" dirty="0"/>
                <a:t> use pseudo-instructions)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40811" y="1566513"/>
              <a:ext cx="3075180" cy="57409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05543" y="4095283"/>
            <a:ext cx="68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[hi]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32962" y="2612534"/>
            <a:ext cx="10852960" cy="3003656"/>
            <a:chOff x="1032962" y="2612534"/>
            <a:chExt cx="10852960" cy="3003656"/>
          </a:xfrm>
        </p:grpSpPr>
        <p:grpSp>
          <p:nvGrpSpPr>
            <p:cNvPr id="43" name="Group 42"/>
            <p:cNvGrpSpPr/>
            <p:nvPr/>
          </p:nvGrpSpPr>
          <p:grpSpPr>
            <a:xfrm>
              <a:off x="1032964" y="2612534"/>
              <a:ext cx="10852958" cy="3003656"/>
              <a:chOff x="1032964" y="2612534"/>
              <a:chExt cx="10852958" cy="3003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218411" y="3383620"/>
                <a:ext cx="638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add  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s4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s1</a:t>
                </a:r>
                <a:r>
                  <a:rPr lang="en-US" dirty="0">
                    <a:latin typeface="Lucida Console" panose="020B0609040504020204" pitchFamily="49" charset="0"/>
                  </a:rPr>
                  <a:t>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addr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of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  <a:p>
                <a:r>
                  <a:rPr lang="en-US" dirty="0" err="1">
                    <a:latin typeface="Lucida Console" panose="020B0609040504020204" pitchFamily="49" charset="0"/>
                  </a:rPr>
                  <a:t>lb</a:t>
                </a:r>
                <a:r>
                  <a:rPr lang="en-US" dirty="0">
                    <a:latin typeface="Lucida Console" panose="020B0609040504020204" pitchFamily="49" charset="0"/>
                  </a:rPr>
                  <a:t>   $</a:t>
                </a:r>
                <a:r>
                  <a:rPr lang="en-US" dirty="0" err="1"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latin typeface="Lucida Console" panose="020B0609040504020204" pitchFamily="49" charset="0"/>
                  </a:rPr>
                  <a:t>, 0($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)  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$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=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32964" y="2612534"/>
                <a:ext cx="6566053" cy="652378"/>
              </a:xfrm>
              <a:prstGeom prst="roundRect">
                <a:avLst/>
              </a:prstGeom>
              <a:noFill/>
              <a:ln w="19050"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7363674" y="3273637"/>
                <a:ext cx="4522248" cy="2342553"/>
                <a:chOff x="7363674" y="3273637"/>
                <a:chExt cx="4522248" cy="234255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11216" y="3273637"/>
                  <a:ext cx="1081091" cy="1511556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7363674" y="4090364"/>
                  <a:ext cx="1246191" cy="694830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8067105" y="4785193"/>
                  <a:ext cx="3818817" cy="830997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Study how we load data from memory: (1) prepare address in a register, (2) load using that address (with offset if necessary.)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1032962" y="3383411"/>
              <a:ext cx="6566053" cy="646540"/>
            </a:xfrm>
            <a:prstGeom prst="roundRect">
              <a:avLst/>
            </a:prstGeom>
            <a:noFill/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05542" y="4411194"/>
            <a:ext cx="537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7743" y="4727105"/>
            <a:ext cx="669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330" y="5700731"/>
            <a:ext cx="34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6288" y="505397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0261" y="537311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977" y="5052920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 animBg="1"/>
      <p:bldP spid="32" grpId="0"/>
      <p:bldP spid="37" grpId="0"/>
      <p:bldP spid="38" grpId="0"/>
      <p:bldP spid="39" grpId="0"/>
      <p:bldP spid="40" grpId="0"/>
      <p:bldP spid="4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275" y="592928"/>
            <a:ext cx="6884421" cy="580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1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t4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50228" y="811408"/>
            <a:ext cx="6079868" cy="646331"/>
            <a:chOff x="5950228" y="811408"/>
            <a:chExt cx="6079868" cy="646331"/>
          </a:xfrm>
        </p:grpSpPr>
        <p:cxnSp>
          <p:nvCxnSpPr>
            <p:cNvPr id="4" name="Straight Arrow Connector 3"/>
            <p:cNvCxnSpPr>
              <a:stCxn id="23" idx="1"/>
            </p:cNvCxnSpPr>
            <p:nvPr/>
          </p:nvCxnSpPr>
          <p:spPr>
            <a:xfrm flipH="1">
              <a:off x="5950228" y="1171478"/>
              <a:ext cx="1101368" cy="2862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/>
            <p:cNvSpPr/>
            <p:nvPr/>
          </p:nvSpPr>
          <p:spPr>
            <a:xfrm>
              <a:off x="7051596" y="885216"/>
              <a:ext cx="251792" cy="572523"/>
            </a:xfrm>
            <a:prstGeom prst="leftBrace">
              <a:avLst>
                <a:gd name="adj1" fmla="val 46568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88696" y="811408"/>
              <a:ext cx="474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t1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s0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[lo]</a:t>
              </a:r>
              <a:endParaRPr lang="en-US" sz="1600" dirty="0">
                <a:solidFill>
                  <a:srgbClr val="006600"/>
                </a:solidFill>
                <a:latin typeface="Lucida Console" panose="020B0609040504020204" pitchFamily="49" charset="0"/>
              </a:endParaRPr>
            </a:p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t3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s1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[hi]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303387" y="1570450"/>
            <a:ext cx="474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$t0, $t1, $t3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lo and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25217" y="1654597"/>
            <a:ext cx="44394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25215" y="2681641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25215" y="3390633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88696" y="4916624"/>
            <a:ext cx="474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increment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25214" y="5146545"/>
            <a:ext cx="3776873" cy="271670"/>
            <a:chOff x="1325214" y="5146545"/>
            <a:chExt cx="3776873" cy="27167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25214" y="514654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25214" y="541821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325214" y="103682"/>
            <a:ext cx="54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“array pointer”.</a:t>
            </a:r>
          </a:p>
        </p:txBody>
      </p:sp>
    </p:spTree>
    <p:extLst>
      <p:ext uri="{BB962C8B-B14F-4D97-AF65-F5344CB8AC3E}">
        <p14:creationId xmlns:p14="http://schemas.microsoft.com/office/powerpoint/2010/main" val="33460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59505"/>
              </p:ext>
            </p:extLst>
          </p:nvPr>
        </p:nvGraphicFramePr>
        <p:xfrm>
          <a:off x="647809" y="997961"/>
          <a:ext cx="11279147" cy="50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2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893196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11141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encoding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              #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s1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the results;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t0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a non-negative number</a:t>
                      </a:r>
                      <a:endParaRPr lang="en-US" sz="24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0185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$s1, $zero, 0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#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inst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2000" baseline="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US" sz="20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0x00084042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2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0x11000002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0x22310001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1055" y="2607013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054" y="4938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6382" y="3751634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381" y="4336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462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 </a:t>
            </a:r>
            <a:r>
              <a:rPr lang="en-US" sz="2800" dirty="0" err="1">
                <a:latin typeface="Lucida Console" panose="020B0609040504020204" pitchFamily="49" charset="0"/>
              </a:rPr>
              <a:t>addi</a:t>
            </a:r>
            <a:r>
              <a:rPr lang="en-US" sz="2800" dirty="0">
                <a:latin typeface="Lucida Console" panose="020B0609040504020204" pitchFamily="49" charset="0"/>
              </a:rPr>
              <a:t> $</a:t>
            </a:r>
            <a:r>
              <a:rPr lang="en-US" sz="2800" dirty="0" err="1">
                <a:latin typeface="Lucida Console" panose="020B0609040504020204" pitchFamily="49" charset="0"/>
              </a:rPr>
              <a:t>s1</a:t>
            </a:r>
            <a:r>
              <a:rPr lang="en-US" sz="2800" dirty="0">
                <a:latin typeface="Lucida Console" panose="020B0609040504020204" pitchFamily="49" charset="0"/>
              </a:rPr>
              <a:t>, $zero,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38260" y="1067871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66788"/>
              </p:ext>
            </p:extLst>
          </p:nvPr>
        </p:nvGraphicFramePr>
        <p:xfrm>
          <a:off x="3286061" y="1641694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 =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+ </a:t>
                      </a:r>
                      <a:r>
                        <a:rPr lang="en-US" dirty="0" err="1"/>
                        <a:t>SignextImm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8</a:t>
                      </a:r>
                      <a:r>
                        <a:rPr lang="en-US" baseline="-25000" dirty="0" err="1"/>
                        <a:t>hex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23861" y="2531165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64277"/>
              </p:ext>
            </p:extLst>
          </p:nvPr>
        </p:nvGraphicFramePr>
        <p:xfrm>
          <a:off x="4890052" y="2531165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75183" y="4131547"/>
            <a:ext cx="180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0 0 1 0 0 0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4817" y="4148222"/>
            <a:ext cx="9303026" cy="490332"/>
            <a:chOff x="1934817" y="4148222"/>
            <a:chExt cx="9303026" cy="490332"/>
          </a:xfrm>
        </p:grpSpPr>
        <p:sp>
          <p:nvSpPr>
            <p:cNvPr id="11" name="Rectangle 10"/>
            <p:cNvSpPr/>
            <p:nvPr/>
          </p:nvSpPr>
          <p:spPr>
            <a:xfrm>
              <a:off x="1934817" y="4148223"/>
              <a:ext cx="1736035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852" y="4148222"/>
              <a:ext cx="1457739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8591" y="4148222"/>
              <a:ext cx="1457739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330" y="4148222"/>
              <a:ext cx="4651513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69010" y="3013266"/>
            <a:ext cx="198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</a:t>
            </a:r>
            <a:r>
              <a:rPr lang="en-US" sz="2400" dirty="0" err="1"/>
              <a:t>s1</a:t>
            </a:r>
            <a:r>
              <a:rPr lang="en-US" sz="2400" dirty="0"/>
              <a:t> = $17; $zero = $0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27783" y="4131547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2772" y="4123363"/>
            <a:ext cx="450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0 0 0 0 0 0 0 0 0 0 0 0 0 0 0 0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8894" y="4131547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1 0 0 0 1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8631" y="4882675"/>
            <a:ext cx="42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(2 0 1 1 0 0 0 0)</a:t>
            </a:r>
            <a:r>
              <a:rPr lang="en-US" sz="3600" baseline="-250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9192" y="3108960"/>
            <a:ext cx="2624328" cy="646331"/>
          </a:xfrm>
          <a:prstGeom prst="rect">
            <a:avLst/>
          </a:prstGeom>
          <a:solidFill>
            <a:srgbClr val="ADF5F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Which is </a:t>
            </a:r>
            <a:r>
              <a:rPr lang="en-US" dirty="0" err="1"/>
              <a:t>rs</a:t>
            </a:r>
            <a:r>
              <a:rPr lang="en-US" dirty="0"/>
              <a:t> (source) and which is </a:t>
            </a:r>
            <a:r>
              <a:rPr lang="en-US" dirty="0" err="1"/>
              <a:t>rt</a:t>
            </a:r>
            <a:r>
              <a:rPr lang="en-US" dirty="0"/>
              <a:t> (target)?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0211" y="3373899"/>
            <a:ext cx="68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rs</a:t>
            </a:r>
            <a:r>
              <a:rPr lang="en-US" sz="2400" dirty="0"/>
              <a:t>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50210" y="2995075"/>
            <a:ext cx="68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rt</a:t>
            </a:r>
            <a:r>
              <a:rPr lang="en-US" sz="24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2355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16" grpId="0"/>
      <p:bldP spid="19" grpId="0"/>
      <p:bldP spid="20" grpId="0"/>
      <p:bldP spid="21" grpId="0"/>
      <p:bldP spid="22" grpId="0"/>
      <p:bldP spid="2" grpId="0" animBg="1"/>
      <p:bldP spid="3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331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</a:t>
            </a:r>
            <a:r>
              <a:rPr lang="en-SG" sz="3200" dirty="0" err="1"/>
              <a:t>0x11000002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971622"/>
            <a:ext cx="1023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 err="1"/>
              <a:t>0x11000002</a:t>
            </a:r>
            <a:r>
              <a:rPr lang="en-SG" sz="3200" dirty="0"/>
              <a:t> = 0001 0001 0000 0000 0000 0000 0000 0010</a:t>
            </a:r>
            <a:endParaRPr lang="en-SG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482502" y="971622"/>
            <a:ext cx="14786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482502" y="1712068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Opcode = 4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022" y="1712068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07230"/>
              </p:ext>
            </p:extLst>
          </p:nvPr>
        </p:nvGraphicFramePr>
        <p:xfrm>
          <a:off x="3286061" y="2329404"/>
          <a:ext cx="85878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On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== 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</a:t>
                      </a:r>
                    </a:p>
                    <a:p>
                      <a:pPr algn="ctr"/>
                      <a:r>
                        <a:rPr lang="en-US" dirty="0"/>
                        <a:t>PC</a:t>
                      </a:r>
                      <a:r>
                        <a:rPr lang="en-US" baseline="0" dirty="0"/>
                        <a:t> = PC + 4 + </a:t>
                      </a:r>
                      <a:r>
                        <a:rPr lang="en-US" baseline="0" dirty="0" err="1"/>
                        <a:t>BranchAddr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-25000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107" y="3544748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56941"/>
              </p:ext>
            </p:extLst>
          </p:nvPr>
        </p:nvGraphicFramePr>
        <p:xfrm>
          <a:off x="5204298" y="3544748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76043"/>
              </p:ext>
            </p:extLst>
          </p:nvPr>
        </p:nvGraphicFramePr>
        <p:xfrm>
          <a:off x="7069184" y="4101893"/>
          <a:ext cx="4435813" cy="22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400" dirty="0">
                          <a:latin typeface="Lucida Console" panose="020B0609040504020204" pitchFamily="49" charset="0"/>
                        </a:rPr>
                        <a:t>$s1, $zero, 0</a:t>
                      </a:r>
                      <a:endParaRPr lang="en-US" sz="12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0x00084042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0x11000002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0x22310001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810" y="4523361"/>
            <a:ext cx="115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61106" y="979842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336710" y="3799865"/>
            <a:ext cx="17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$8 = $t0</a:t>
            </a:r>
            <a:endParaRPr lang="en-SG" sz="2400" dirty="0">
              <a:latin typeface="Lucida Console" panose="020B06090405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1320" y="4534203"/>
            <a:ext cx="145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$t0,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60332" y="975505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821624" y="4545045"/>
            <a:ext cx="175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$zero,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25042" y="971747"/>
            <a:ext cx="3689392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4394124" y="4534026"/>
            <a:ext cx="61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2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73847" y="5379138"/>
            <a:ext cx="1595337" cy="369332"/>
            <a:chOff x="5204298" y="5525311"/>
            <a:chExt cx="159533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instr.</a:t>
              </a:r>
              <a:endParaRPr lang="en-SG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658672" y="5670649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 instr.</a:t>
            </a:r>
            <a:endParaRPr lang="en-SG" dirty="0"/>
          </a:p>
        </p:txBody>
      </p:sp>
      <p:sp>
        <p:nvSpPr>
          <p:cNvPr id="30" name="Freeform 29"/>
          <p:cNvSpPr/>
          <p:nvPr/>
        </p:nvSpPr>
        <p:spPr>
          <a:xfrm>
            <a:off x="7010496" y="562232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>
            <a:off x="7005793" y="6014248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8314" y="4550766"/>
            <a:ext cx="393970" cy="4583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38045" y="4586590"/>
            <a:ext cx="132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exit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1" grpId="0"/>
      <p:bldP spid="4" grpId="0"/>
      <p:bldP spid="14" grpId="0" animBg="1"/>
      <p:bldP spid="15" grpId="0"/>
      <p:bldP spid="16" grpId="0"/>
      <p:bldP spid="17" grpId="0" animBg="1"/>
      <p:bldP spid="19" grpId="0"/>
      <p:bldP spid="20" grpId="0" animBg="1"/>
      <p:bldP spid="21" grpId="0"/>
      <p:bldP spid="27" grpId="0"/>
      <p:bldP spid="30" grpId="0" animBg="1"/>
      <p:bldP spid="32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331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0x22310001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971622"/>
            <a:ext cx="1023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0x22310001 = 0010 0010 0011 0001 0000 0000 0000 0001</a:t>
            </a:r>
            <a:endParaRPr lang="en-SG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482502" y="971622"/>
            <a:ext cx="14786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482502" y="1712068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Opcode = 8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022" y="1712068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40229"/>
              </p:ext>
            </p:extLst>
          </p:nvPr>
        </p:nvGraphicFramePr>
        <p:xfrm>
          <a:off x="3286061" y="2329404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 =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+ </a:t>
                      </a:r>
                      <a:r>
                        <a:rPr lang="en-US" dirty="0" err="1"/>
                        <a:t>SignextImm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8</a:t>
                      </a:r>
                      <a:r>
                        <a:rPr lang="en-US" baseline="-25000" dirty="0" err="1"/>
                        <a:t>hex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107" y="3258600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3190"/>
              </p:ext>
            </p:extLst>
          </p:nvPr>
        </p:nvGraphicFramePr>
        <p:xfrm>
          <a:off x="5204298" y="3258600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85286" y="4608578"/>
            <a:ext cx="122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addi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61106" y="979842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3690803" y="3885082"/>
            <a:ext cx="203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$17 = $s1</a:t>
            </a:r>
            <a:endParaRPr lang="en-SG" sz="2400" dirty="0">
              <a:latin typeface="Lucida Console" panose="020B060904050402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60332" y="975505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836596" y="4589842"/>
            <a:ext cx="10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$s1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25042" y="971747"/>
            <a:ext cx="3689392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4355832" y="4551651"/>
            <a:ext cx="118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$s1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4489" y="4773553"/>
            <a:ext cx="306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____, ____,</a:t>
            </a:r>
            <a:endParaRPr lang="en-SG" sz="3200" dirty="0">
              <a:latin typeface="Lucida Console" panose="020B060904050402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4187" y="4592537"/>
            <a:ext cx="10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1" grpId="0"/>
      <p:bldP spid="4" grpId="0"/>
      <p:bldP spid="14" grpId="0" animBg="1"/>
      <p:bldP spid="15" grpId="0"/>
      <p:bldP spid="17" grpId="0" animBg="1"/>
      <p:bldP spid="19" grpId="0"/>
      <p:bldP spid="20" grpId="0" animBg="1"/>
      <p:bldP spid="21" grpId="0"/>
      <p:bldP spid="1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407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 </a:t>
            </a:r>
            <a:r>
              <a:rPr lang="en-US" sz="2800" dirty="0">
                <a:latin typeface="Lucida Console" panose="020B0609040504020204" pitchFamily="49" charset="0"/>
              </a:rPr>
              <a:t>j loop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31278" y="321790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39444"/>
              </p:ext>
            </p:extLst>
          </p:nvPr>
        </p:nvGraphicFramePr>
        <p:xfrm>
          <a:off x="3279079" y="895613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</a:t>
                      </a:r>
                      <a:r>
                        <a:rPr lang="en-US" dirty="0" err="1"/>
                        <a:t>JumpAddr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-25000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16879" y="1785084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format: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11973"/>
              </p:ext>
            </p:extLst>
          </p:nvPr>
        </p:nvGraphicFramePr>
        <p:xfrm>
          <a:off x="4883070" y="1785084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4558747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67122" y="4937675"/>
            <a:ext cx="174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0 0 0 0 1 0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70433" y="4954120"/>
            <a:ext cx="9303027" cy="490332"/>
            <a:chOff x="1934817" y="4148222"/>
            <a:chExt cx="9303027" cy="490332"/>
          </a:xfrm>
        </p:grpSpPr>
        <p:sp>
          <p:nvSpPr>
            <p:cNvPr id="11" name="Rectangle 10"/>
            <p:cNvSpPr/>
            <p:nvPr/>
          </p:nvSpPr>
          <p:spPr>
            <a:xfrm>
              <a:off x="1934817" y="4148223"/>
              <a:ext cx="1736035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77480" y="4148222"/>
              <a:ext cx="7560364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0160" y="2597491"/>
            <a:ext cx="54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address of the </a:t>
            </a:r>
            <a:r>
              <a:rPr lang="en-US" sz="2400" dirty="0" err="1"/>
              <a:t>srl</a:t>
            </a:r>
            <a:r>
              <a:rPr lang="en-US" sz="2400" dirty="0"/>
              <a:t> instruction?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776" y="4937675"/>
            <a:ext cx="73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0 0 0 0 0 1 0 0 0 0 0 0 0 0 0 0 0 0 0 0 0 0 1 0 1 1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5471" y="5525707"/>
            <a:ext cx="42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(0 8 1 0 0 0 0 B)</a:t>
            </a:r>
            <a:r>
              <a:rPr lang="en-US" sz="3600" baseline="-25000" dirty="0">
                <a:solidFill>
                  <a:srgbClr val="C00000"/>
                </a:solidFill>
              </a:rPr>
              <a:t>16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93479"/>
              </p:ext>
            </p:extLst>
          </p:nvPr>
        </p:nvGraphicFramePr>
        <p:xfrm>
          <a:off x="6885419" y="2458204"/>
          <a:ext cx="4173166" cy="22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843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400" dirty="0">
                          <a:latin typeface="Lucida Console" panose="020B0609040504020204" pitchFamily="49" charset="0"/>
                        </a:rPr>
                        <a:t>$s1, $zero, 0</a:t>
                      </a:r>
                      <a:endParaRPr lang="en-US" sz="12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139321" y="3059156"/>
            <a:ext cx="5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160" y="3075831"/>
            <a:ext cx="441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0x00400028 + 4 = </a:t>
            </a:r>
            <a:r>
              <a:rPr lang="en-US" sz="2400" dirty="0">
                <a:solidFill>
                  <a:srgbClr val="0000FF"/>
                </a:solidFill>
              </a:rPr>
              <a:t>0x0040002C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810" y="4098105"/>
            <a:ext cx="598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0000 0000 0100 0000 0000 0000 0010 1100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38819" y="4328937"/>
            <a:ext cx="291830" cy="94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1403" y="4338430"/>
            <a:ext cx="6429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160" y="3609983"/>
            <a:ext cx="583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the first 4 bits and last 2 bits: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16" grpId="0"/>
      <p:bldP spid="20" grpId="0"/>
      <p:bldP spid="22" grpId="0"/>
      <p:bldP spid="24" grpId="0"/>
      <p:bldP spid="25" grpId="0"/>
      <p:bldP spid="26" grpId="0"/>
      <p:bldP spid="2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3820</TotalTime>
  <Words>2424</Words>
  <Application>Microsoft Office PowerPoint</Application>
  <PresentationFormat>Widescreen</PresentationFormat>
  <Paragraphs>432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Lucida Console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Zhang Yujie</cp:lastModifiedBy>
  <cp:revision>325</cp:revision>
  <cp:lastPrinted>2021-02-04T02:51:21Z</cp:lastPrinted>
  <dcterms:created xsi:type="dcterms:W3CDTF">2015-03-28T05:22:46Z</dcterms:created>
  <dcterms:modified xsi:type="dcterms:W3CDTF">2023-02-06T05:09:37Z</dcterms:modified>
</cp:coreProperties>
</file>