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1"/>
  </p:notesMasterIdLst>
  <p:sldIdLst>
    <p:sldId id="256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269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5F3E8"/>
    <a:srgbClr val="660066"/>
    <a:srgbClr val="006600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00" autoAdjust="0"/>
    <p:restoredTop sz="94486" autoAdjust="0"/>
  </p:normalViewPr>
  <p:slideViewPr>
    <p:cSldViewPr snapToGrid="0">
      <p:cViewPr varScale="1">
        <p:scale>
          <a:sx n="85" d="100"/>
          <a:sy n="85" d="100"/>
        </p:scale>
        <p:origin x="23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14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1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53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16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13/2/2023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13/2/2023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13/2/2023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#4</a:t>
            </a:r>
          </a:p>
          <a:p>
            <a:r>
              <a:rPr lang="en-SG" sz="4400" dirty="0"/>
              <a:t>ISA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FF3A-DF8E-498B-B2E4-8512040B284E}"/>
              </a:ext>
            </a:extLst>
          </p:cNvPr>
          <p:cNvSpPr txBox="1"/>
          <p:nvPr/>
        </p:nvSpPr>
        <p:spPr>
          <a:xfrm>
            <a:off x="1624629" y="2910709"/>
            <a:ext cx="434302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876425" algn="l"/>
              </a:tabLst>
            </a:pPr>
            <a:r>
              <a:rPr lang="en-SG" sz="2000" dirty="0"/>
              <a:t>$s0 = 100	mem(100) = 1000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$s1 = 160	mem(160) = 1600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$s2 = 200	mem(200) = 2000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$s3 = 240	mem(240) = 2400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$s4 = 300	mem(300) = 3000</a:t>
            </a:r>
          </a:p>
          <a:p>
            <a:pPr>
              <a:tabLst>
                <a:tab pos="1876425" algn="l"/>
              </a:tabLst>
            </a:pPr>
            <a:endParaRPr lang="en-SG" sz="1000" dirty="0"/>
          </a:p>
          <a:p>
            <a:pPr>
              <a:tabLst>
                <a:tab pos="1876425" algn="l"/>
              </a:tabLst>
            </a:pPr>
            <a:r>
              <a:rPr lang="en-SG" sz="2000" dirty="0"/>
              <a:t>$t0 = 10000	mem(10000) = 100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$t1 = 15000	mem(15000) = 150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$t2 = 20000	mem(20000) = 200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$t3 = 25000	mem(25000) = 250</a:t>
            </a:r>
          </a:p>
          <a:p>
            <a:pPr>
              <a:tabLst>
                <a:tab pos="1876425" algn="l"/>
              </a:tabLst>
            </a:pPr>
            <a:r>
              <a:rPr lang="en-SG" sz="2000" dirty="0"/>
              <a:t>$t4 = 30000	mem(30000) = 300</a:t>
            </a: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3AE98-BC7B-40A4-B54B-5EB4BE908A46}"/>
              </a:ext>
            </a:extLst>
          </p:cNvPr>
          <p:cNvGrpSpPr/>
          <p:nvPr/>
        </p:nvGrpSpPr>
        <p:grpSpPr>
          <a:xfrm>
            <a:off x="1594194" y="177128"/>
            <a:ext cx="3937215" cy="2602773"/>
            <a:chOff x="4865298" y="142322"/>
            <a:chExt cx="3937215" cy="2602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1CB6D-D3F1-4DCB-AC21-C33FDB93A725}"/>
                </a:ext>
              </a:extLst>
            </p:cNvPr>
            <p:cNvSpPr/>
            <p:nvPr/>
          </p:nvSpPr>
          <p:spPr>
            <a:xfrm>
              <a:off x="4977442" y="519479"/>
              <a:ext cx="3825071" cy="22256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07815D-3836-409B-AA15-EE29D42A9971}"/>
                </a:ext>
              </a:extLst>
            </p:cNvPr>
            <p:cNvSpPr txBox="1"/>
            <p:nvPr/>
          </p:nvSpPr>
          <p:spPr>
            <a:xfrm>
              <a:off x="4865298" y="142322"/>
              <a:ext cx="1837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Processor</a:t>
              </a:r>
              <a:endParaRPr lang="en-US" sz="2400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C23D08-A780-4447-A38B-8195B5ABF56F}"/>
                </a:ext>
              </a:extLst>
            </p:cNvPr>
            <p:cNvGrpSpPr/>
            <p:nvPr/>
          </p:nvGrpSpPr>
          <p:grpSpPr>
            <a:xfrm>
              <a:off x="5046921" y="594524"/>
              <a:ext cx="1725283" cy="2082388"/>
              <a:chOff x="5046921" y="1351754"/>
              <a:chExt cx="1725283" cy="20823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31DF0D-C251-4F4B-A5AE-566D7D657FF3}"/>
                  </a:ext>
                </a:extLst>
              </p:cNvPr>
              <p:cNvSpPr txBox="1"/>
              <p:nvPr/>
            </p:nvSpPr>
            <p:spPr>
              <a:xfrm>
                <a:off x="5504120" y="1366485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100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1DA98-F630-4D06-976C-49C445C7DAD1}"/>
                  </a:ext>
                </a:extLst>
              </p:cNvPr>
              <p:cNvSpPr txBox="1"/>
              <p:nvPr/>
            </p:nvSpPr>
            <p:spPr>
              <a:xfrm>
                <a:off x="5046921" y="135175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$s0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2C534-14B1-4D1E-913B-85304CF8539B}"/>
                  </a:ext>
                </a:extLst>
              </p:cNvPr>
              <p:cNvSpPr txBox="1"/>
              <p:nvPr/>
            </p:nvSpPr>
            <p:spPr>
              <a:xfrm>
                <a:off x="5504120" y="178280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160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A14288-D53E-4CEA-BD81-11F9C1CCEDE4}"/>
                  </a:ext>
                </a:extLst>
              </p:cNvPr>
              <p:cNvSpPr txBox="1"/>
              <p:nvPr/>
            </p:nvSpPr>
            <p:spPr>
              <a:xfrm>
                <a:off x="5046921" y="176807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$s1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DF8553-224B-448C-904A-D04C047401B2}"/>
                  </a:ext>
                </a:extLst>
              </p:cNvPr>
              <p:cNvSpPr txBox="1"/>
              <p:nvPr/>
            </p:nvSpPr>
            <p:spPr>
              <a:xfrm>
                <a:off x="5504120" y="221137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200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EE81F0-2B7B-4AC0-9A0D-5405B6394497}"/>
                  </a:ext>
                </a:extLst>
              </p:cNvPr>
              <p:cNvSpPr txBox="1"/>
              <p:nvPr/>
            </p:nvSpPr>
            <p:spPr>
              <a:xfrm>
                <a:off x="5046921" y="219664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$s2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8A18FE-DA97-4D1E-B212-E015A11C559C}"/>
                  </a:ext>
                </a:extLst>
              </p:cNvPr>
              <p:cNvSpPr txBox="1"/>
              <p:nvPr/>
            </p:nvSpPr>
            <p:spPr>
              <a:xfrm>
                <a:off x="5504120" y="2627296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240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2E44D3-CDCA-433A-AC52-7A730EAB5E5E}"/>
                  </a:ext>
                </a:extLst>
              </p:cNvPr>
              <p:cNvSpPr txBox="1"/>
              <p:nvPr/>
            </p:nvSpPr>
            <p:spPr>
              <a:xfrm>
                <a:off x="5046921" y="2612565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$s3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925D43-7035-4429-9F0D-C6CCF3DDEE04}"/>
                  </a:ext>
                </a:extLst>
              </p:cNvPr>
              <p:cNvSpPr txBox="1"/>
              <p:nvPr/>
            </p:nvSpPr>
            <p:spPr>
              <a:xfrm>
                <a:off x="5504120" y="3064810"/>
                <a:ext cx="126808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300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D53EBE-CE2D-4E45-8D69-34D74D2917FE}"/>
                  </a:ext>
                </a:extLst>
              </p:cNvPr>
              <p:cNvSpPr txBox="1"/>
              <p:nvPr/>
            </p:nvSpPr>
            <p:spPr>
              <a:xfrm>
                <a:off x="5046921" y="305007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$s4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53F3E2-430C-4BCD-9403-FC7B2583CA0D}"/>
                </a:ext>
              </a:extLst>
            </p:cNvPr>
            <p:cNvGrpSpPr/>
            <p:nvPr/>
          </p:nvGrpSpPr>
          <p:grpSpPr>
            <a:xfrm>
              <a:off x="6972928" y="595059"/>
              <a:ext cx="1652045" cy="2081853"/>
              <a:chOff x="5282153" y="1352289"/>
              <a:chExt cx="1652045" cy="208185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4E7CB5-7FF0-4FAE-BAF5-D6168E729800}"/>
                  </a:ext>
                </a:extLst>
              </p:cNvPr>
              <p:cNvSpPr txBox="1"/>
              <p:nvPr/>
            </p:nvSpPr>
            <p:spPr>
              <a:xfrm>
                <a:off x="5739351" y="1366485"/>
                <a:ext cx="119484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10000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10ED76-9415-4C24-9FA3-47CF3F00DA4F}"/>
                  </a:ext>
                </a:extLst>
              </p:cNvPr>
              <p:cNvSpPr txBox="1"/>
              <p:nvPr/>
            </p:nvSpPr>
            <p:spPr>
              <a:xfrm>
                <a:off x="5282153" y="135228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$t0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AA19C0-C30C-4385-9356-2F53954953D2}"/>
                  </a:ext>
                </a:extLst>
              </p:cNvPr>
              <p:cNvSpPr txBox="1"/>
              <p:nvPr/>
            </p:nvSpPr>
            <p:spPr>
              <a:xfrm>
                <a:off x="5739352" y="178280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15000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B67978-C2E0-470C-9ECC-6CDF4EEA4E19}"/>
                  </a:ext>
                </a:extLst>
              </p:cNvPr>
              <p:cNvSpPr txBox="1"/>
              <p:nvPr/>
            </p:nvSpPr>
            <p:spPr>
              <a:xfrm>
                <a:off x="5282153" y="176861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$t1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21C3B4-ED33-4267-A401-525FCCA0FFF8}"/>
                  </a:ext>
                </a:extLst>
              </p:cNvPr>
              <p:cNvSpPr txBox="1"/>
              <p:nvPr/>
            </p:nvSpPr>
            <p:spPr>
              <a:xfrm>
                <a:off x="5739352" y="221137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20000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6C0DB-F12F-4EF2-B31A-C0F0BB5C460E}"/>
                  </a:ext>
                </a:extLst>
              </p:cNvPr>
              <p:cNvSpPr txBox="1"/>
              <p:nvPr/>
            </p:nvSpPr>
            <p:spPr>
              <a:xfrm>
                <a:off x="5282153" y="219718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$t2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56D920-971D-41FE-B5A3-86977848FBC7}"/>
                  </a:ext>
                </a:extLst>
              </p:cNvPr>
              <p:cNvSpPr txBox="1"/>
              <p:nvPr/>
            </p:nvSpPr>
            <p:spPr>
              <a:xfrm>
                <a:off x="5739352" y="2627296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25000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ABCD75-1903-4411-9056-5A0468DAEE1D}"/>
                  </a:ext>
                </a:extLst>
              </p:cNvPr>
              <p:cNvSpPr txBox="1"/>
              <p:nvPr/>
            </p:nvSpPr>
            <p:spPr>
              <a:xfrm>
                <a:off x="5282153" y="261310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$t3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7C7A-ED26-4941-A588-87A0976D8D3B}"/>
                  </a:ext>
                </a:extLst>
              </p:cNvPr>
              <p:cNvSpPr txBox="1"/>
              <p:nvPr/>
            </p:nvSpPr>
            <p:spPr>
              <a:xfrm>
                <a:off x="5739352" y="3064810"/>
                <a:ext cx="11948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30000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E8905A-2508-40A8-B372-04450127ABE6}"/>
                  </a:ext>
                </a:extLst>
              </p:cNvPr>
              <p:cNvSpPr txBox="1"/>
              <p:nvPr/>
            </p:nvSpPr>
            <p:spPr>
              <a:xfrm>
                <a:off x="5282153" y="305061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$t4</a:t>
                </a:r>
                <a:endParaRPr lang="en-US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2DA23E-8DB1-47D7-B69F-C5BEF54E5F52}"/>
              </a:ext>
            </a:extLst>
          </p:cNvPr>
          <p:cNvGrpSpPr/>
          <p:nvPr/>
        </p:nvGrpSpPr>
        <p:grpSpPr>
          <a:xfrm>
            <a:off x="7550051" y="103682"/>
            <a:ext cx="3355675" cy="5760437"/>
            <a:chOff x="4977442" y="427146"/>
            <a:chExt cx="3355675" cy="5760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CC55F9-A235-4DB1-A65E-9C41B5922514}"/>
                </a:ext>
              </a:extLst>
            </p:cNvPr>
            <p:cNvSpPr/>
            <p:nvPr/>
          </p:nvSpPr>
          <p:spPr>
            <a:xfrm>
              <a:off x="4977442" y="903114"/>
              <a:ext cx="3355675" cy="52844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740BA8-A6B1-4E76-BF3C-58AF8C4DF031}"/>
                </a:ext>
              </a:extLst>
            </p:cNvPr>
            <p:cNvSpPr txBox="1"/>
            <p:nvPr/>
          </p:nvSpPr>
          <p:spPr>
            <a:xfrm>
              <a:off x="5154981" y="427146"/>
              <a:ext cx="1837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dirty="0"/>
                <a:t>Memory</a:t>
              </a:r>
              <a:endParaRPr lang="en-US" sz="2400" b="1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B02602-A37F-4EAF-842D-579819538466}"/>
                </a:ext>
              </a:extLst>
            </p:cNvPr>
            <p:cNvGrpSpPr/>
            <p:nvPr/>
          </p:nvGrpSpPr>
          <p:grpSpPr>
            <a:xfrm>
              <a:off x="5270489" y="937971"/>
              <a:ext cx="2107717" cy="4913140"/>
              <a:chOff x="5270489" y="937971"/>
              <a:chExt cx="2107717" cy="491314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A8FA0-8782-4A24-BC2B-A2D72234FC32}"/>
                  </a:ext>
                </a:extLst>
              </p:cNvPr>
              <p:cNvSpPr txBox="1"/>
              <p:nvPr/>
            </p:nvSpPr>
            <p:spPr>
              <a:xfrm>
                <a:off x="6123064" y="123777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70374-5BF2-4D02-B8A1-6A3C37E3483C}"/>
                  </a:ext>
                </a:extLst>
              </p:cNvPr>
              <p:cNvSpPr txBox="1"/>
              <p:nvPr/>
            </p:nvSpPr>
            <p:spPr>
              <a:xfrm>
                <a:off x="5584614" y="1583901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</a:t>
                </a:r>
                <a:endParaRPr 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9A9A78-2FCD-4AC5-B386-0CA30EFC37FA}"/>
                  </a:ext>
                </a:extLst>
              </p:cNvPr>
              <p:cNvSpPr txBox="1"/>
              <p:nvPr/>
            </p:nvSpPr>
            <p:spPr>
              <a:xfrm>
                <a:off x="6123064" y="155985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1000</a:t>
                </a:r>
                <a:endParaRPr 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43DB9-B808-4A20-BF13-07417F8CCE52}"/>
                  </a:ext>
                </a:extLst>
              </p:cNvPr>
              <p:cNvSpPr txBox="1"/>
              <p:nvPr/>
            </p:nvSpPr>
            <p:spPr>
              <a:xfrm>
                <a:off x="6466664" y="1872948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12099-7159-4540-9632-22D51944C0AE}"/>
                  </a:ext>
                </a:extLst>
              </p:cNvPr>
              <p:cNvSpPr txBox="1"/>
              <p:nvPr/>
            </p:nvSpPr>
            <p:spPr>
              <a:xfrm>
                <a:off x="6123064" y="2169612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1600</a:t>
                </a:r>
                <a:endParaRPr 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EACA0E-5EAE-4619-B0C4-0E6A2F6DB6A9}"/>
                  </a:ext>
                </a:extLst>
              </p:cNvPr>
              <p:cNvSpPr txBox="1"/>
              <p:nvPr/>
            </p:nvSpPr>
            <p:spPr>
              <a:xfrm>
                <a:off x="6466664" y="2425556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4BDEE2-4661-459B-BE9B-1AC545F5B3B0}"/>
                  </a:ext>
                </a:extLst>
              </p:cNvPr>
              <p:cNvSpPr txBox="1"/>
              <p:nvPr/>
            </p:nvSpPr>
            <p:spPr>
              <a:xfrm>
                <a:off x="6123064" y="2735324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2000</a:t>
                </a:r>
                <a:endParaRPr lang="en-US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1663CC-8791-4442-AB9D-4055631D3843}"/>
                  </a:ext>
                </a:extLst>
              </p:cNvPr>
              <p:cNvSpPr txBox="1"/>
              <p:nvPr/>
            </p:nvSpPr>
            <p:spPr>
              <a:xfrm>
                <a:off x="6466664" y="2984564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3576C1-C5BB-486B-949D-5CBD0DC1F3A3}"/>
                  </a:ext>
                </a:extLst>
              </p:cNvPr>
              <p:cNvSpPr txBox="1"/>
              <p:nvPr/>
            </p:nvSpPr>
            <p:spPr>
              <a:xfrm>
                <a:off x="6123064" y="3293680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2400</a:t>
                </a:r>
                <a:endParaRPr lang="en-US" sz="1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8AC872-CF14-47C8-A4D9-58F2213C2F65}"/>
                  </a:ext>
                </a:extLst>
              </p:cNvPr>
              <p:cNvSpPr txBox="1"/>
              <p:nvPr/>
            </p:nvSpPr>
            <p:spPr>
              <a:xfrm>
                <a:off x="5584614" y="1218134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96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A7E715-3F93-4107-BF12-E9AD807009C1}"/>
                  </a:ext>
                </a:extLst>
              </p:cNvPr>
              <p:cNvSpPr txBox="1"/>
              <p:nvPr/>
            </p:nvSpPr>
            <p:spPr>
              <a:xfrm>
                <a:off x="5270489" y="937971"/>
                <a:ext cx="866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Address</a:t>
                </a:r>
                <a:endParaRPr lang="en-US" sz="16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B6457F-0457-457A-B1F0-B7346F6600C0}"/>
                  </a:ext>
                </a:extLst>
              </p:cNvPr>
              <p:cNvSpPr txBox="1"/>
              <p:nvPr/>
            </p:nvSpPr>
            <p:spPr>
              <a:xfrm>
                <a:off x="5588869" y="2159815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160</a:t>
                </a:r>
                <a:endParaRPr lang="en-US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E3ECDF-41DB-4053-AC02-BA4BB31C50F9}"/>
                  </a:ext>
                </a:extLst>
              </p:cNvPr>
              <p:cNvSpPr txBox="1"/>
              <p:nvPr/>
            </p:nvSpPr>
            <p:spPr>
              <a:xfrm>
                <a:off x="5597320" y="2709321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</a:t>
                </a:r>
                <a:endParaRPr lang="en-US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198803-DEFA-439D-921D-9EF47AEFAE01}"/>
                  </a:ext>
                </a:extLst>
              </p:cNvPr>
              <p:cNvSpPr txBox="1"/>
              <p:nvPr/>
            </p:nvSpPr>
            <p:spPr>
              <a:xfrm>
                <a:off x="5614747" y="3298917"/>
                <a:ext cx="525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240</a:t>
                </a:r>
                <a:endParaRPr lang="en-US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22F9AC-3FEA-44BC-A888-10568B022D76}"/>
                  </a:ext>
                </a:extLst>
              </p:cNvPr>
              <p:cNvSpPr txBox="1"/>
              <p:nvPr/>
            </p:nvSpPr>
            <p:spPr>
              <a:xfrm>
                <a:off x="6466664" y="354534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857086-8CBE-4765-A4D5-43DFCAD3C519}"/>
                  </a:ext>
                </a:extLst>
              </p:cNvPr>
              <p:cNvSpPr txBox="1"/>
              <p:nvPr/>
            </p:nvSpPr>
            <p:spPr>
              <a:xfrm>
                <a:off x="6148942" y="4056418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</a:t>
                </a:r>
                <a:endParaRPr lang="en-US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A0A790-8F24-4543-93E5-10EAD883A8E0}"/>
                  </a:ext>
                </a:extLst>
              </p:cNvPr>
              <p:cNvSpPr txBox="1"/>
              <p:nvPr/>
            </p:nvSpPr>
            <p:spPr>
              <a:xfrm>
                <a:off x="6492542" y="4314720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16ECB3-0F59-457E-ACC0-10BC8432B060}"/>
                  </a:ext>
                </a:extLst>
              </p:cNvPr>
              <p:cNvSpPr txBox="1"/>
              <p:nvPr/>
            </p:nvSpPr>
            <p:spPr>
              <a:xfrm>
                <a:off x="6148942" y="4631032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150</a:t>
                </a:r>
                <a:endParaRPr lang="en-US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7C4334-2FE9-4E0F-839B-407B1EB138FE}"/>
                  </a:ext>
                </a:extLst>
              </p:cNvPr>
              <p:cNvSpPr txBox="1"/>
              <p:nvPr/>
            </p:nvSpPr>
            <p:spPr>
              <a:xfrm>
                <a:off x="6492542" y="4901177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EFD7D0-0DDC-4BDE-888C-AFD71F41FDFA}"/>
                  </a:ext>
                </a:extLst>
              </p:cNvPr>
              <p:cNvSpPr txBox="1"/>
              <p:nvPr/>
            </p:nvSpPr>
            <p:spPr>
              <a:xfrm>
                <a:off x="6148942" y="5232879"/>
                <a:ext cx="122926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F0A6AA3-A294-4FB9-803D-5256FCD1A6D7}"/>
                  </a:ext>
                </a:extLst>
              </p:cNvPr>
              <p:cNvSpPr txBox="1"/>
              <p:nvPr/>
            </p:nvSpPr>
            <p:spPr>
              <a:xfrm>
                <a:off x="5413682" y="4057016"/>
                <a:ext cx="7268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10000</a:t>
                </a:r>
                <a:endParaRPr lang="en-US" sz="16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9EB12-E6C7-40EB-BDDC-E3A8081C2354}"/>
                  </a:ext>
                </a:extLst>
              </p:cNvPr>
              <p:cNvSpPr txBox="1"/>
              <p:nvPr/>
            </p:nvSpPr>
            <p:spPr>
              <a:xfrm>
                <a:off x="5443268" y="4670611"/>
                <a:ext cx="7056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15000</a:t>
                </a:r>
                <a:endParaRPr lang="en-US" sz="16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503971-2107-4E2A-9873-7D834F848E04}"/>
                  </a:ext>
                </a:extLst>
              </p:cNvPr>
              <p:cNvSpPr txBox="1"/>
              <p:nvPr/>
            </p:nvSpPr>
            <p:spPr>
              <a:xfrm>
                <a:off x="5443268" y="5220117"/>
                <a:ext cx="7231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20000</a:t>
                </a:r>
                <a:endParaRPr lang="en-US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0A34B3-CEA5-4FE2-8977-1C7FF58F5D08}"/>
                  </a:ext>
                </a:extLst>
              </p:cNvPr>
              <p:cNvSpPr txBox="1"/>
              <p:nvPr/>
            </p:nvSpPr>
            <p:spPr>
              <a:xfrm>
                <a:off x="6471849" y="3757967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9C4455-4D04-452E-9487-941FE287B937}"/>
                  </a:ext>
                </a:extLst>
              </p:cNvPr>
              <p:cNvSpPr txBox="1"/>
              <p:nvPr/>
            </p:nvSpPr>
            <p:spPr>
              <a:xfrm>
                <a:off x="6509415" y="5481779"/>
                <a:ext cx="52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:</a:t>
                </a:r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8F5544-5AF6-425A-A8A7-0D36C122DD68}"/>
                  </a:ext>
                </a:extLst>
              </p:cNvPr>
              <p:cNvSpPr txBox="1"/>
              <p:nvPr/>
            </p:nvSpPr>
            <p:spPr>
              <a:xfrm>
                <a:off x="6385936" y="950472"/>
                <a:ext cx="783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Data</a:t>
                </a:r>
                <a:endParaRPr lang="en-US" sz="1600" b="1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1B6505-F894-4964-8E3C-C877715653B7}"/>
              </a:ext>
            </a:extLst>
          </p:cNvPr>
          <p:cNvGrpSpPr/>
          <p:nvPr/>
        </p:nvGrpSpPr>
        <p:grpSpPr>
          <a:xfrm>
            <a:off x="5896580" y="934785"/>
            <a:ext cx="2188657" cy="646331"/>
            <a:chOff x="5896580" y="934785"/>
            <a:chExt cx="2188657" cy="646331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E46E5C5-6B14-46FF-B96E-6D40AA7CBF34}"/>
                </a:ext>
              </a:extLst>
            </p:cNvPr>
            <p:cNvCxnSpPr/>
            <p:nvPr/>
          </p:nvCxnSpPr>
          <p:spPr>
            <a:xfrm flipV="1">
              <a:off x="7380842" y="1068203"/>
              <a:ext cx="704395" cy="729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53BD25-6576-414D-97DE-4F7322EB6F5F}"/>
                </a:ext>
              </a:extLst>
            </p:cNvPr>
            <p:cNvCxnSpPr>
              <a:cxnSpLocks/>
            </p:cNvCxnSpPr>
            <p:nvPr/>
          </p:nvCxnSpPr>
          <p:spPr>
            <a:xfrm>
              <a:off x="7380842" y="1295091"/>
              <a:ext cx="704395" cy="62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B3DB3-994D-4C82-AECF-FFEA77217D5F}"/>
                </a:ext>
              </a:extLst>
            </p:cNvPr>
            <p:cNvSpPr txBox="1"/>
            <p:nvPr/>
          </p:nvSpPr>
          <p:spPr>
            <a:xfrm>
              <a:off x="5896580" y="934785"/>
              <a:ext cx="1581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A word is 4 bytes in MIPS.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5721E-0216-4E16-B26F-008A359C63B6}"/>
              </a:ext>
            </a:extLst>
          </p:cNvPr>
          <p:cNvSpPr txBox="1"/>
          <p:nvPr/>
        </p:nvSpPr>
        <p:spPr>
          <a:xfrm>
            <a:off x="8053713" y="481075"/>
            <a:ext cx="381772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$s0 = 100	mem(100) = 1000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$s1 = 160	mem(160) = 1600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$s2 = 200	mem(200) = 2000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$s3 = 240	mem(240) = 2400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$s4 = 300	mem(300) = 3000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B1AE73A-AE4E-4305-8EA4-976A1242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4134"/>
              </p:ext>
            </p:extLst>
          </p:nvPr>
        </p:nvGraphicFramePr>
        <p:xfrm>
          <a:off x="1122574" y="336446"/>
          <a:ext cx="666559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57">
                  <a:extLst>
                    <a:ext uri="{9D8B030D-6E8A-4147-A177-3AD203B41FA5}">
                      <a16:colId xmlns:a16="http://schemas.microsoft.com/office/drawing/2014/main" val="3066929701"/>
                    </a:ext>
                  </a:extLst>
                </a:gridCol>
                <a:gridCol w="1793629">
                  <a:extLst>
                    <a:ext uri="{9D8B030D-6E8A-4147-A177-3AD203B41FA5}">
                      <a16:colId xmlns:a16="http://schemas.microsoft.com/office/drawing/2014/main" val="2730410427"/>
                    </a:ext>
                  </a:extLst>
                </a:gridCol>
                <a:gridCol w="2767296">
                  <a:extLst>
                    <a:ext uri="{9D8B030D-6E8A-4147-A177-3AD203B41FA5}">
                      <a16:colId xmlns:a16="http://schemas.microsoft.com/office/drawing/2014/main" val="3544283578"/>
                    </a:ext>
                  </a:extLst>
                </a:gridCol>
                <a:gridCol w="1488209">
                  <a:extLst>
                    <a:ext uri="{9D8B030D-6E8A-4147-A177-3AD203B41FA5}">
                      <a16:colId xmlns:a16="http://schemas.microsoft.com/office/drawing/2014/main" val="1002515967"/>
                    </a:ext>
                  </a:extLst>
                </a:gridCol>
              </a:tblGrid>
              <a:tr h="60015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Operand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Target Memory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$t1</a:t>
                      </a:r>
                    </a:p>
                    <a:p>
                      <a:r>
                        <a:rPr lang="en-SG" sz="2400" dirty="0"/>
                        <a:t>$t2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Not applicable</a:t>
                      </a:r>
                    </a:p>
                    <a:p>
                      <a:r>
                        <a:rPr lang="en-SG" sz="2400" dirty="0"/>
                        <a:t>Not applicable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15000</a:t>
                      </a:r>
                    </a:p>
                    <a:p>
                      <a:r>
                        <a:rPr lang="en-SG" sz="2400" dirty="0"/>
                        <a:t>20000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$s2</a:t>
                      </a:r>
                    </a:p>
                    <a:p>
                      <a:r>
                        <a:rPr lang="en-SG" sz="2400" dirty="0"/>
                        <a:t>100($zero)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$t4</a:t>
                      </a:r>
                    </a:p>
                    <a:p>
                      <a:r>
                        <a:rPr lang="en-SG" sz="2400" dirty="0"/>
                        <a:t>40($s2)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$s3</a:t>
                      </a:r>
                    </a:p>
                    <a:p>
                      <a:r>
                        <a:rPr lang="en-SG" sz="2400" dirty="0"/>
                        <a:t>200($zero)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$t3</a:t>
                      </a:r>
                    </a:p>
                    <a:p>
                      <a:r>
                        <a:rPr lang="en-SG" sz="2400" dirty="0"/>
                        <a:t>$zero($t1)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8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(f)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$s1</a:t>
                      </a:r>
                    </a:p>
                    <a:p>
                      <a:r>
                        <a:rPr lang="en-SG" sz="2400" dirty="0"/>
                        <a:t>140($s1)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3557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BBA7EB3-0465-40CB-AF89-3F58F5915821}"/>
              </a:ext>
            </a:extLst>
          </p:cNvPr>
          <p:cNvSpPr txBox="1"/>
          <p:nvPr/>
        </p:nvSpPr>
        <p:spPr>
          <a:xfrm>
            <a:off x="8053712" y="2908738"/>
            <a:ext cx="381772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$t0 = 10000	mem(10000) = 100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$t1 = 15000	mem(15000) = 150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$t2 = 20000	mem(20000) = 200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$t3 = 25000	mem(25000) = 250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sz="2000" dirty="0"/>
              <a:t>$t4 = 30000	mem(30000) = 300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3466AD-B99A-415D-B848-37AF002A50FD}"/>
              </a:ext>
            </a:extLst>
          </p:cNvPr>
          <p:cNvSpPr txBox="1"/>
          <p:nvPr/>
        </p:nvSpPr>
        <p:spPr>
          <a:xfrm>
            <a:off x="3531476" y="192339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BAB94B-1B3A-4212-9596-64A269E9D08C}"/>
              </a:ext>
            </a:extLst>
          </p:cNvPr>
          <p:cNvSpPr txBox="1"/>
          <p:nvPr/>
        </p:nvSpPr>
        <p:spPr>
          <a:xfrm>
            <a:off x="6321356" y="191930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069101-663B-4545-AEE6-650C974EFC18}"/>
              </a:ext>
            </a:extLst>
          </p:cNvPr>
          <p:cNvSpPr txBox="1"/>
          <p:nvPr/>
        </p:nvSpPr>
        <p:spPr>
          <a:xfrm>
            <a:off x="3531476" y="279165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CB2F1-CE14-4BCC-B0F0-8AB3857D6D2B}"/>
              </a:ext>
            </a:extLst>
          </p:cNvPr>
          <p:cNvSpPr txBox="1"/>
          <p:nvPr/>
        </p:nvSpPr>
        <p:spPr>
          <a:xfrm>
            <a:off x="3531476" y="35761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7109DC-0F73-4651-9A17-2A0E69C4F586}"/>
              </a:ext>
            </a:extLst>
          </p:cNvPr>
          <p:cNvSpPr txBox="1"/>
          <p:nvPr/>
        </p:nvSpPr>
        <p:spPr>
          <a:xfrm>
            <a:off x="3531476" y="442891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A7E29B-BBE6-448C-8C12-3A0EF2F5B0FA}"/>
              </a:ext>
            </a:extLst>
          </p:cNvPr>
          <p:cNvSpPr txBox="1"/>
          <p:nvPr/>
        </p:nvSpPr>
        <p:spPr>
          <a:xfrm>
            <a:off x="3531476" y="526304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Not applicable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72C96E-EC1A-49E5-ACC7-8A1A5CE35044}"/>
              </a:ext>
            </a:extLst>
          </p:cNvPr>
          <p:cNvSpPr txBox="1"/>
          <p:nvPr/>
        </p:nvSpPr>
        <p:spPr>
          <a:xfrm>
            <a:off x="3522976" y="2329988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497E81-7365-4D30-A200-C86E37261C02}"/>
              </a:ext>
            </a:extLst>
          </p:cNvPr>
          <p:cNvSpPr txBox="1"/>
          <p:nvPr/>
        </p:nvSpPr>
        <p:spPr>
          <a:xfrm>
            <a:off x="6296931" y="2329987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39FCB6-13D3-4BC2-827C-4CA76B1CBC50}"/>
              </a:ext>
            </a:extLst>
          </p:cNvPr>
          <p:cNvSpPr txBox="1"/>
          <p:nvPr/>
        </p:nvSpPr>
        <p:spPr>
          <a:xfrm>
            <a:off x="3522976" y="3143019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240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1176CF-1CC9-4B4B-91CB-FB01494A45A1}"/>
              </a:ext>
            </a:extLst>
          </p:cNvPr>
          <p:cNvSpPr txBox="1"/>
          <p:nvPr/>
        </p:nvSpPr>
        <p:spPr>
          <a:xfrm>
            <a:off x="6329077" y="3124808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2400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68754C-38B4-4824-BE97-4D08BFF22CE3}"/>
              </a:ext>
            </a:extLst>
          </p:cNvPr>
          <p:cNvSpPr txBox="1"/>
          <p:nvPr/>
        </p:nvSpPr>
        <p:spPr>
          <a:xfrm>
            <a:off x="6329078" y="2791653"/>
            <a:ext cx="119632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30000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A16002-3657-42BA-8B9F-550F61488211}"/>
              </a:ext>
            </a:extLst>
          </p:cNvPr>
          <p:cNvSpPr txBox="1"/>
          <p:nvPr/>
        </p:nvSpPr>
        <p:spPr>
          <a:xfrm>
            <a:off x="6340205" y="3588192"/>
            <a:ext cx="91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240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6A31DC-FCD3-46D2-9CBA-A661B9B8E302}"/>
              </a:ext>
            </a:extLst>
          </p:cNvPr>
          <p:cNvSpPr txBox="1"/>
          <p:nvPr/>
        </p:nvSpPr>
        <p:spPr>
          <a:xfrm>
            <a:off x="3522976" y="3972196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38D415-9252-48DA-8801-BEB38C9B0E41}"/>
              </a:ext>
            </a:extLst>
          </p:cNvPr>
          <p:cNvSpPr txBox="1"/>
          <p:nvPr/>
        </p:nvSpPr>
        <p:spPr>
          <a:xfrm>
            <a:off x="6340205" y="397219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2000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5F8FB3-406B-49D1-B52D-9CEDE98B7882}"/>
              </a:ext>
            </a:extLst>
          </p:cNvPr>
          <p:cNvSpPr txBox="1"/>
          <p:nvPr/>
        </p:nvSpPr>
        <p:spPr>
          <a:xfrm>
            <a:off x="6296931" y="4444409"/>
            <a:ext cx="119632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25000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27F8D9-6A37-40CF-B644-A950E11938EA}"/>
              </a:ext>
            </a:extLst>
          </p:cNvPr>
          <p:cNvSpPr txBox="1"/>
          <p:nvPr/>
        </p:nvSpPr>
        <p:spPr>
          <a:xfrm>
            <a:off x="3531475" y="4802990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660066"/>
                </a:solidFill>
              </a:rPr>
              <a:t>illegal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671D00-B2F1-4EE0-910A-B346F50BFE00}"/>
              </a:ext>
            </a:extLst>
          </p:cNvPr>
          <p:cNvSpPr txBox="1"/>
          <p:nvPr/>
        </p:nvSpPr>
        <p:spPr>
          <a:xfrm>
            <a:off x="6305430" y="4802989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660066"/>
                </a:solidFill>
              </a:rPr>
              <a:t>illegal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48DED8-F2E2-4333-990B-65413A49C456}"/>
              </a:ext>
            </a:extLst>
          </p:cNvPr>
          <p:cNvSpPr txBox="1"/>
          <p:nvPr/>
        </p:nvSpPr>
        <p:spPr>
          <a:xfrm>
            <a:off x="6340205" y="5239231"/>
            <a:ext cx="91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160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45FC5-F7CB-4F9D-9625-C3CB0CE8F0FD}"/>
              </a:ext>
            </a:extLst>
          </p:cNvPr>
          <p:cNvSpPr txBox="1"/>
          <p:nvPr/>
        </p:nvSpPr>
        <p:spPr>
          <a:xfrm>
            <a:off x="3522976" y="5623235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300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9D2995-7CAF-4997-A042-BBC0EBBD4878}"/>
              </a:ext>
            </a:extLst>
          </p:cNvPr>
          <p:cNvSpPr txBox="1"/>
          <p:nvPr/>
        </p:nvSpPr>
        <p:spPr>
          <a:xfrm>
            <a:off x="6296931" y="5623234"/>
            <a:ext cx="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41084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9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180F231-7867-41AD-9F0C-B80F6BB8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9908"/>
              </p:ext>
            </p:extLst>
          </p:nvPr>
        </p:nvGraphicFramePr>
        <p:xfrm>
          <a:off x="2062249" y="137898"/>
          <a:ext cx="9651529" cy="6065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912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83094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3047324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301735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011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946876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push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pop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store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@src1, @src2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$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baseline="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add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$src1, $src2</a:t>
                      </a: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store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  <a:tr h="43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load @a1</a:t>
                      </a:r>
                    </a:p>
                    <a:p>
                      <a:r>
                        <a:rPr lang="en-SG" sz="2000" dirty="0"/>
                        <a:t>add</a:t>
                      </a:r>
                      <a:r>
                        <a:rPr lang="en-SG" sz="2000" baseline="0" dirty="0"/>
                        <a:t> @a2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 @a0,</a:t>
                      </a:r>
                      <a:r>
                        <a:rPr lang="en-SG" sz="2000" baseline="0" dirty="0"/>
                        <a:t> @a1, @a2</a:t>
                      </a:r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SG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load $r1, @a1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977C32-AFB2-493A-960C-01040E2946FD}"/>
              </a:ext>
            </a:extLst>
          </p:cNvPr>
          <p:cNvSpPr txBox="1"/>
          <p:nvPr/>
        </p:nvSpPr>
        <p:spPr>
          <a:xfrm>
            <a:off x="408390" y="1591240"/>
            <a:ext cx="15769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000" dirty="0"/>
              <a:t>a0 = a1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a1 = a0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a2 = a0 + a1;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6E901-3B2E-468F-B49C-C083FFFBF48A}"/>
              </a:ext>
            </a:extLst>
          </p:cNvPr>
          <p:cNvSpPr txBox="1"/>
          <p:nvPr/>
        </p:nvSpPr>
        <p:spPr>
          <a:xfrm>
            <a:off x="2062249" y="2421146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70002-8F6C-40E0-86B5-7FF22C9C7157}"/>
              </a:ext>
            </a:extLst>
          </p:cNvPr>
          <p:cNvSpPr txBox="1"/>
          <p:nvPr/>
        </p:nvSpPr>
        <p:spPr>
          <a:xfrm>
            <a:off x="2062249" y="2931460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4A06C-8D73-4F66-BD89-092CEF5E4458}"/>
              </a:ext>
            </a:extLst>
          </p:cNvPr>
          <p:cNvSpPr txBox="1"/>
          <p:nvPr/>
        </p:nvSpPr>
        <p:spPr>
          <a:xfrm>
            <a:off x="2062249" y="329689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C175D-2D23-427B-88DA-2B5A6C155B06}"/>
              </a:ext>
            </a:extLst>
          </p:cNvPr>
          <p:cNvSpPr txBox="1"/>
          <p:nvPr/>
        </p:nvSpPr>
        <p:spPr>
          <a:xfrm>
            <a:off x="2062249" y="364182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2F85B-C388-4656-A593-2FEE2F953A5D}"/>
              </a:ext>
            </a:extLst>
          </p:cNvPr>
          <p:cNvSpPr txBox="1"/>
          <p:nvPr/>
        </p:nvSpPr>
        <p:spPr>
          <a:xfrm>
            <a:off x="2062249" y="393923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6285B-7F28-4056-AD9E-812903B6677D}"/>
              </a:ext>
            </a:extLst>
          </p:cNvPr>
          <p:cNvSpPr txBox="1"/>
          <p:nvPr/>
        </p:nvSpPr>
        <p:spPr>
          <a:xfrm>
            <a:off x="2062249" y="4479699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A0950-190D-4B8E-80C2-11F979EB32C8}"/>
              </a:ext>
            </a:extLst>
          </p:cNvPr>
          <p:cNvSpPr txBox="1"/>
          <p:nvPr/>
        </p:nvSpPr>
        <p:spPr>
          <a:xfrm>
            <a:off x="2062249" y="4845137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push @a1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CD66BA-DCA1-4B6B-A258-75D4FEA88128}"/>
              </a:ext>
            </a:extLst>
          </p:cNvPr>
          <p:cNvSpPr txBox="1"/>
          <p:nvPr/>
        </p:nvSpPr>
        <p:spPr>
          <a:xfrm>
            <a:off x="2062249" y="519006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B56168-0334-4125-8CEB-9745B74EEBFA}"/>
              </a:ext>
            </a:extLst>
          </p:cNvPr>
          <p:cNvSpPr txBox="1"/>
          <p:nvPr/>
        </p:nvSpPr>
        <p:spPr>
          <a:xfrm>
            <a:off x="2062249" y="5510236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pop @a2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CACD7-225B-4862-8815-9781791A66B7}"/>
              </a:ext>
            </a:extLst>
          </p:cNvPr>
          <p:cNvGrpSpPr/>
          <p:nvPr/>
        </p:nvGrpSpPr>
        <p:grpSpPr>
          <a:xfrm>
            <a:off x="478222" y="651508"/>
            <a:ext cx="1560476" cy="786384"/>
            <a:chOff x="478222" y="626902"/>
            <a:chExt cx="1560476" cy="7863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7D3F7-C718-4F21-9AFF-D78E939B897E}"/>
                </a:ext>
              </a:extLst>
            </p:cNvPr>
            <p:cNvSpPr txBox="1"/>
            <p:nvPr/>
          </p:nvSpPr>
          <p:spPr>
            <a:xfrm>
              <a:off x="478222" y="705400"/>
              <a:ext cx="1390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/>
                <a:t>Instruction set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571F1C4-BA60-4E12-861B-1D3011A92E83}"/>
                </a:ext>
              </a:extLst>
            </p:cNvPr>
            <p:cNvSpPr/>
            <p:nvPr/>
          </p:nvSpPr>
          <p:spPr>
            <a:xfrm>
              <a:off x="1798539" y="626902"/>
              <a:ext cx="240159" cy="786384"/>
            </a:xfrm>
            <a:prstGeom prst="leftBrace">
              <a:avLst>
                <a:gd name="adj1" fmla="val 49330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FEB3F0-6A46-4A9F-9C3C-F5E45490F5FC}"/>
              </a:ext>
            </a:extLst>
          </p:cNvPr>
          <p:cNvSpPr txBox="1"/>
          <p:nvPr/>
        </p:nvSpPr>
        <p:spPr>
          <a:xfrm>
            <a:off x="3838497" y="2206793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9514E-6A62-4F82-9370-71C1F27E9327}"/>
              </a:ext>
            </a:extLst>
          </p:cNvPr>
          <p:cNvSpPr txBox="1"/>
          <p:nvPr/>
        </p:nvSpPr>
        <p:spPr>
          <a:xfrm>
            <a:off x="3838497" y="2535032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@a2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55760F-8F4A-44DE-BDAF-112A3E69E0B9}"/>
              </a:ext>
            </a:extLst>
          </p:cNvPr>
          <p:cNvSpPr txBox="1"/>
          <p:nvPr/>
        </p:nvSpPr>
        <p:spPr>
          <a:xfrm>
            <a:off x="3838497" y="2845658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59BF65-4EDB-4A2E-ACF4-2CE186056A72}"/>
              </a:ext>
            </a:extLst>
          </p:cNvPr>
          <p:cNvSpPr txBox="1"/>
          <p:nvPr/>
        </p:nvSpPr>
        <p:spPr>
          <a:xfrm>
            <a:off x="3838497" y="3173897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@a0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98C89F-30D6-42AD-8DBC-655B72930AD1}"/>
              </a:ext>
            </a:extLst>
          </p:cNvPr>
          <p:cNvSpPr txBox="1"/>
          <p:nvPr/>
        </p:nvSpPr>
        <p:spPr>
          <a:xfrm>
            <a:off x="3838497" y="3501893"/>
            <a:ext cx="139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@a2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B9DE5D-CB72-4E41-A576-72ADF8F381D0}"/>
              </a:ext>
            </a:extLst>
          </p:cNvPr>
          <p:cNvSpPr txBox="1"/>
          <p:nvPr/>
        </p:nvSpPr>
        <p:spPr>
          <a:xfrm>
            <a:off x="5662292" y="1899016"/>
            <a:ext cx="258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@a1, @a0, @a2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DF5721-0654-4381-AE88-F7015BB62996}"/>
              </a:ext>
            </a:extLst>
          </p:cNvPr>
          <p:cNvSpPr txBox="1"/>
          <p:nvPr/>
        </p:nvSpPr>
        <p:spPr>
          <a:xfrm>
            <a:off x="5662292" y="2245086"/>
            <a:ext cx="258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add @a2, @a0, @a1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B4C51E-0A9B-4141-AFF6-3A286826DC41}"/>
              </a:ext>
            </a:extLst>
          </p:cNvPr>
          <p:cNvSpPr txBox="1"/>
          <p:nvPr/>
        </p:nvSpPr>
        <p:spPr>
          <a:xfrm>
            <a:off x="8733739" y="1876851"/>
            <a:ext cx="206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load $r2. @a2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A281D5-B1DE-45AD-B651-2CA4D3464280}"/>
              </a:ext>
            </a:extLst>
          </p:cNvPr>
          <p:cNvSpPr txBox="1"/>
          <p:nvPr/>
        </p:nvSpPr>
        <p:spPr>
          <a:xfrm>
            <a:off x="8733739" y="2418275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$r0, $r1, $r2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3456D6-2045-4E11-8DFC-F995E2F750B0}"/>
              </a:ext>
            </a:extLst>
          </p:cNvPr>
          <p:cNvSpPr txBox="1"/>
          <p:nvPr/>
        </p:nvSpPr>
        <p:spPr>
          <a:xfrm>
            <a:off x="8733740" y="2758153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$r0, @a0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633A3D-43A9-415A-B28C-580E9340FBAD}"/>
              </a:ext>
            </a:extLst>
          </p:cNvPr>
          <p:cNvSpPr txBox="1"/>
          <p:nvPr/>
        </p:nvSpPr>
        <p:spPr>
          <a:xfrm>
            <a:off x="8733738" y="3260292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$r1, $r0, $r2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B3AB1C-18F6-432E-80E3-9C23C8AE4EBD}"/>
              </a:ext>
            </a:extLst>
          </p:cNvPr>
          <p:cNvSpPr txBox="1"/>
          <p:nvPr/>
        </p:nvSpPr>
        <p:spPr>
          <a:xfrm>
            <a:off x="8733739" y="3600170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$r1, @a1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40CF7-38F7-48E8-8AF6-CB4A63D2C35B}"/>
              </a:ext>
            </a:extLst>
          </p:cNvPr>
          <p:cNvSpPr txBox="1"/>
          <p:nvPr/>
        </p:nvSpPr>
        <p:spPr>
          <a:xfrm>
            <a:off x="8733737" y="4089515"/>
            <a:ext cx="206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add $r2, $r0, $r1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F92A4B-6EEF-4385-BF97-A8AC566F7962}"/>
              </a:ext>
            </a:extLst>
          </p:cNvPr>
          <p:cNvSpPr txBox="1"/>
          <p:nvPr/>
        </p:nvSpPr>
        <p:spPr>
          <a:xfrm>
            <a:off x="8733738" y="4429393"/>
            <a:ext cx="2065638" cy="41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000" dirty="0">
                <a:solidFill>
                  <a:srgbClr val="C00000"/>
                </a:solidFill>
              </a:rPr>
              <a:t>store $r2, @a2</a:t>
            </a:r>
          </a:p>
        </p:txBody>
      </p:sp>
    </p:spTree>
    <p:extLst>
      <p:ext uri="{BB962C8B-B14F-4D97-AF65-F5344CB8AC3E}">
        <p14:creationId xmlns:p14="http://schemas.microsoft.com/office/powerpoint/2010/main" val="988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AA3A0-583F-42D5-A406-D56C7621E172}"/>
              </a:ext>
            </a:extLst>
          </p:cNvPr>
          <p:cNvSpPr txBox="1"/>
          <p:nvPr/>
        </p:nvSpPr>
        <p:spPr>
          <a:xfrm>
            <a:off x="5372897" y="1592472"/>
            <a:ext cx="617357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3 bits for opcode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128 bytes of addressable memory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5 general-purpose registers for Register-Register ISA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Fixed-length instruction format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431925" algn="l"/>
              </a:tabLst>
            </a:pPr>
            <a:r>
              <a:rPr lang="en-SG" sz="2000" dirty="0"/>
              <a:t>Memory is byte-addressable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D4086D-140D-4095-AAC9-B5F7F95D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99220"/>
              </p:ext>
            </p:extLst>
          </p:nvPr>
        </p:nvGraphicFramePr>
        <p:xfrm>
          <a:off x="1469416" y="3326524"/>
          <a:ext cx="8081205" cy="2745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3735">
                  <a:extLst>
                    <a:ext uri="{9D8B030D-6E8A-4147-A177-3AD203B41FA5}">
                      <a16:colId xmlns:a16="http://schemas.microsoft.com/office/drawing/2014/main" val="2482515055"/>
                    </a:ext>
                  </a:extLst>
                </a:gridCol>
                <a:gridCol w="2693735">
                  <a:extLst>
                    <a:ext uri="{9D8B030D-6E8A-4147-A177-3AD203B41FA5}">
                      <a16:colId xmlns:a16="http://schemas.microsoft.com/office/drawing/2014/main" val="3622014825"/>
                    </a:ext>
                  </a:extLst>
                </a:gridCol>
                <a:gridCol w="2693735">
                  <a:extLst>
                    <a:ext uri="{9D8B030D-6E8A-4147-A177-3AD203B41FA5}">
                      <a16:colId xmlns:a16="http://schemas.microsoft.com/office/drawing/2014/main" val="1639723182"/>
                    </a:ext>
                  </a:extLst>
                </a:gridCol>
              </a:tblGrid>
              <a:tr h="77779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#bits for longest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#bytes for each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11767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Stack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8963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Accumulator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5446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Memory-Memory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01753"/>
                  </a:ext>
                </a:extLst>
              </a:tr>
              <a:tr h="480679">
                <a:tc>
                  <a:txBody>
                    <a:bodyPr/>
                    <a:lstStyle/>
                    <a:p>
                      <a:r>
                        <a:rPr lang="en-SG" sz="2400" dirty="0"/>
                        <a:t>Register-Register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816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E1E6617-1152-4D29-AA2D-E42BA4B30539}"/>
              </a:ext>
            </a:extLst>
          </p:cNvPr>
          <p:cNvSpPr txBox="1"/>
          <p:nvPr/>
        </p:nvSpPr>
        <p:spPr>
          <a:xfrm>
            <a:off x="672099" y="3369777"/>
            <a:ext cx="6383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400" dirty="0"/>
              <a:t>(a)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8FE862-8150-42BD-B3DB-6C1EBAB1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28015"/>
              </p:ext>
            </p:extLst>
          </p:nvPr>
        </p:nvGraphicFramePr>
        <p:xfrm>
          <a:off x="1332295" y="103682"/>
          <a:ext cx="9651529" cy="140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5912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83094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3047324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301735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011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946876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push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pop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store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add @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@src1, @src2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load $</a:t>
                      </a:r>
                      <a:r>
                        <a:rPr lang="en-SG" sz="200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dirty="0">
                          <a:solidFill>
                            <a:srgbClr val="0033CC"/>
                          </a:solidFill>
                        </a:rPr>
                        <a:t>,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src</a:t>
                      </a:r>
                      <a:endParaRPr lang="en-SG" sz="2000" baseline="0" dirty="0">
                        <a:solidFill>
                          <a:srgbClr val="0033CC"/>
                        </a:solidFill>
                      </a:endParaRP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add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$src1, $src2</a:t>
                      </a:r>
                    </a:p>
                    <a:p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store $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reg</a:t>
                      </a:r>
                      <a:r>
                        <a:rPr lang="en-SG" sz="2000" baseline="0" dirty="0">
                          <a:solidFill>
                            <a:srgbClr val="0033CC"/>
                          </a:solidFill>
                        </a:rPr>
                        <a:t>, @</a:t>
                      </a:r>
                      <a:r>
                        <a:rPr lang="en-SG" sz="2000" baseline="0" dirty="0" err="1">
                          <a:solidFill>
                            <a:srgbClr val="0033CC"/>
                          </a:solidFill>
                        </a:rPr>
                        <a:t>dest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2C4CBE-D5FC-453E-A04D-B172ABDD30C9}"/>
              </a:ext>
            </a:extLst>
          </p:cNvPr>
          <p:cNvSpPr txBox="1"/>
          <p:nvPr/>
        </p:nvSpPr>
        <p:spPr>
          <a:xfrm>
            <a:off x="5059542" y="512310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7B4152-1816-4C03-A6AF-CEB90A752041}"/>
              </a:ext>
            </a:extLst>
          </p:cNvPr>
          <p:cNvGrpSpPr/>
          <p:nvPr/>
        </p:nvGrpSpPr>
        <p:grpSpPr>
          <a:xfrm>
            <a:off x="8721213" y="4249865"/>
            <a:ext cx="3073087" cy="1015663"/>
            <a:chOff x="8721213" y="4249865"/>
            <a:chExt cx="3073087" cy="101566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2D8D51-0D2A-4676-852B-D3CBAB3B2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1213" y="4892275"/>
              <a:ext cx="891121" cy="3732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F0EDD0-A1EB-447E-8004-B4D17C88D13A}"/>
                </a:ext>
              </a:extLst>
            </p:cNvPr>
            <p:cNvSpPr txBox="1"/>
            <p:nvPr/>
          </p:nvSpPr>
          <p:spPr>
            <a:xfrm>
              <a:off x="9650868" y="4249865"/>
              <a:ext cx="2143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000FF"/>
                  </a:solidFill>
                </a:rPr>
                <a:t>Why is this 4 bytes and not 3 bytes (24 bits = 3 bytes)?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FE923CB-F666-4165-AF2A-D102E286C03D}"/>
              </a:ext>
            </a:extLst>
          </p:cNvPr>
          <p:cNvSpPr txBox="1"/>
          <p:nvPr/>
        </p:nvSpPr>
        <p:spPr>
          <a:xfrm>
            <a:off x="5059542" y="5584773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B3F26A-05A7-482E-87EE-72E500931E11}"/>
              </a:ext>
            </a:extLst>
          </p:cNvPr>
          <p:cNvSpPr txBox="1"/>
          <p:nvPr/>
        </p:nvSpPr>
        <p:spPr>
          <a:xfrm>
            <a:off x="7787148" y="5584772"/>
            <a:ext cx="8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3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  <p:bldP spid="8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4A67E-26DB-43EB-9D52-36848FB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6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B5EBB-4F70-4F79-91D6-20F0B1E04B6E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D4086D-140D-4095-AAC9-B5F7F95D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12903"/>
              </p:ext>
            </p:extLst>
          </p:nvPr>
        </p:nvGraphicFramePr>
        <p:xfrm>
          <a:off x="8646964" y="449091"/>
          <a:ext cx="3244755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5042">
                  <a:extLst>
                    <a:ext uri="{9D8B030D-6E8A-4147-A177-3AD203B41FA5}">
                      <a16:colId xmlns:a16="http://schemas.microsoft.com/office/drawing/2014/main" val="2482515055"/>
                    </a:ext>
                  </a:extLst>
                </a:gridCol>
                <a:gridCol w="1389713">
                  <a:extLst>
                    <a:ext uri="{9D8B030D-6E8A-4147-A177-3AD203B41FA5}">
                      <a16:colId xmlns:a16="http://schemas.microsoft.com/office/drawing/2014/main" val="1639723182"/>
                    </a:ext>
                  </a:extLst>
                </a:gridCol>
              </a:tblGrid>
              <a:tr h="49679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#bytes per instruction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11767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Stack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8963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Accumulator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5446"/>
                  </a:ext>
                </a:extLst>
              </a:tr>
              <a:tr h="362070">
                <a:tc>
                  <a:txBody>
                    <a:bodyPr/>
                    <a:lstStyle/>
                    <a:p>
                      <a:r>
                        <a:rPr lang="en-SG" sz="1800" dirty="0"/>
                        <a:t>Memory-Memory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01753"/>
                  </a:ext>
                </a:extLst>
              </a:tr>
              <a:tr h="283884">
                <a:tc>
                  <a:txBody>
                    <a:bodyPr/>
                    <a:lstStyle/>
                    <a:p>
                      <a:r>
                        <a:rPr lang="en-SG" sz="1800" dirty="0"/>
                        <a:t>Register-Register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816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E1E6617-1152-4D29-AA2D-E42BA4B30539}"/>
              </a:ext>
            </a:extLst>
          </p:cNvPr>
          <p:cNvSpPr txBox="1"/>
          <p:nvPr/>
        </p:nvSpPr>
        <p:spPr>
          <a:xfrm>
            <a:off x="881580" y="134459"/>
            <a:ext cx="6383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400" dirty="0"/>
              <a:t>(b)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D2858C-45FE-48C7-8862-1D708208E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56890"/>
              </p:ext>
            </p:extLst>
          </p:nvPr>
        </p:nvGraphicFramePr>
        <p:xfrm>
          <a:off x="672099" y="657678"/>
          <a:ext cx="7881966" cy="4386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5185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441658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2448375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2526748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84901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Accumulator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Memory-Memory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tx1"/>
                          </a:solidFill>
                        </a:rPr>
                        <a:t>Register-Register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4001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@a0</a:t>
                      </a:r>
                      <a:endParaRPr lang="en-SG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pop @a2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load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add</a:t>
                      </a:r>
                      <a:r>
                        <a:rPr lang="en-SG" sz="1800" baseline="0" dirty="0"/>
                        <a:t>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@a2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add @a0,</a:t>
                      </a:r>
                      <a:r>
                        <a:rPr lang="en-SG" sz="1800" baseline="0" dirty="0"/>
                        <a:t> @a1, @a2</a:t>
                      </a:r>
                      <a:endParaRPr lang="en-SG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@a1, @a0,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@a2, @a0,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800" dirty="0"/>
                        <a:t>load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load $r2.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$r0, $r1,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$r0,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$r1, $r0,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add $r2, $r0, $r1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store $r2, @a2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DC1973-ABE2-4327-A328-C15FC85A373C}"/>
              </a:ext>
            </a:extLst>
          </p:cNvPr>
          <p:cNvSpPr txBox="1"/>
          <p:nvPr/>
        </p:nvSpPr>
        <p:spPr>
          <a:xfrm>
            <a:off x="881580" y="5101734"/>
            <a:ext cx="116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12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24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7307C-0B11-4D70-AFAD-BB40C1E140E0}"/>
              </a:ext>
            </a:extLst>
          </p:cNvPr>
          <p:cNvSpPr txBox="1"/>
          <p:nvPr/>
        </p:nvSpPr>
        <p:spPr>
          <a:xfrm>
            <a:off x="2279456" y="3429000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7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14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3DE5-794B-4C5D-B942-82F8F6ECEDE9}"/>
              </a:ext>
            </a:extLst>
          </p:cNvPr>
          <p:cNvSpPr txBox="1"/>
          <p:nvPr/>
        </p:nvSpPr>
        <p:spPr>
          <a:xfrm>
            <a:off x="4306056" y="2308627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3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4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12 bytes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CB7B5-B6D8-4622-B534-B4E72FF4B477}"/>
              </a:ext>
            </a:extLst>
          </p:cNvPr>
          <p:cNvSpPr txBox="1"/>
          <p:nvPr/>
        </p:nvSpPr>
        <p:spPr>
          <a:xfrm>
            <a:off x="6618332" y="3676376"/>
            <a:ext cx="1157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8</a:t>
            </a:r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2 = </a:t>
            </a:r>
          </a:p>
          <a:p>
            <a:r>
              <a:rPr lang="en-SG" sz="2000" dirty="0">
                <a:solidFill>
                  <a:srgbClr val="0000FF"/>
                </a:solidFill>
                <a:sym typeface="Symbol" panose="05050102010706020507" pitchFamily="18" charset="2"/>
              </a:rPr>
              <a:t>16 bytes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9EE5B-3531-4710-AFE3-43A4B41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7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3E5-A15D-4859-A268-1342CBBBF74F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F790-AE9D-4051-84B9-1303FD4E2189}"/>
              </a:ext>
            </a:extLst>
          </p:cNvPr>
          <p:cNvSpPr txBox="1"/>
          <p:nvPr/>
        </p:nvSpPr>
        <p:spPr>
          <a:xfrm>
            <a:off x="1122575" y="103682"/>
            <a:ext cx="10663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 ISA has </a:t>
            </a:r>
            <a:r>
              <a:rPr lang="en-SG" sz="2800" dirty="0">
                <a:solidFill>
                  <a:srgbClr val="0000FF"/>
                </a:solidFill>
              </a:rPr>
              <a:t>16-bit instructions </a:t>
            </a:r>
            <a:r>
              <a:rPr lang="en-SG" sz="2800" dirty="0"/>
              <a:t>and </a:t>
            </a:r>
            <a:r>
              <a:rPr lang="en-SG" sz="2800" dirty="0">
                <a:solidFill>
                  <a:srgbClr val="0000FF"/>
                </a:solidFill>
              </a:rPr>
              <a:t>5-bit addresses</a:t>
            </a:r>
            <a:r>
              <a:rPr lang="en-SG" sz="2800" dirty="0"/>
              <a:t>. </a:t>
            </a:r>
          </a:p>
          <a:p>
            <a:r>
              <a:rPr lang="en-SG" sz="2800" dirty="0"/>
              <a:t>Two classes of instructions: </a:t>
            </a:r>
            <a:r>
              <a:rPr lang="en-SG" sz="2800" i="1" dirty="0"/>
              <a:t>A</a:t>
            </a:r>
            <a:r>
              <a:rPr lang="en-SG" sz="2800" dirty="0"/>
              <a:t> has one address; </a:t>
            </a:r>
            <a:r>
              <a:rPr lang="en-SG" sz="2800" i="1" dirty="0"/>
              <a:t>B</a:t>
            </a:r>
            <a:r>
              <a:rPr lang="en-SG" sz="2800" dirty="0"/>
              <a:t> has two addresses. </a:t>
            </a:r>
          </a:p>
          <a:p>
            <a:r>
              <a:rPr lang="en-SG" sz="2800" dirty="0"/>
              <a:t>Both classes exist and encoding space for opcode is completely utilized.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3DA0C-A79D-4E2D-AAD0-03F0FAC6A32D}"/>
              </a:ext>
            </a:extLst>
          </p:cNvPr>
          <p:cNvSpPr txBox="1"/>
          <p:nvPr/>
        </p:nvSpPr>
        <p:spPr>
          <a:xfrm>
            <a:off x="991195" y="1488676"/>
            <a:ext cx="890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(a) What is the </a:t>
            </a:r>
            <a:r>
              <a:rPr lang="en-SG" sz="2800" dirty="0">
                <a:solidFill>
                  <a:srgbClr val="0000FF"/>
                </a:solidFill>
              </a:rPr>
              <a:t>minimum total </a:t>
            </a:r>
            <a:r>
              <a:rPr lang="en-SG" sz="2800" dirty="0"/>
              <a:t>number of instructions?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C8827-465C-4AA4-9D95-3B52209CCD95}"/>
              </a:ext>
            </a:extLst>
          </p:cNvPr>
          <p:cNvSpPr txBox="1"/>
          <p:nvPr/>
        </p:nvSpPr>
        <p:spPr>
          <a:xfrm>
            <a:off x="870664" y="2860395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A</a:t>
            </a:r>
            <a:r>
              <a:rPr lang="en-SG" sz="3200" dirty="0"/>
              <a:t>: </a:t>
            </a:r>
            <a:r>
              <a:rPr lang="en-SG" sz="3200" dirty="0" err="1"/>
              <a:t>ppppppppppp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1B5A2-37C4-4A28-8124-C0B2DA254253}"/>
              </a:ext>
            </a:extLst>
          </p:cNvPr>
          <p:cNvSpPr txBox="1"/>
          <p:nvPr/>
        </p:nvSpPr>
        <p:spPr>
          <a:xfrm>
            <a:off x="870664" y="3445170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B</a:t>
            </a:r>
            <a:r>
              <a:rPr lang="en-SG" sz="3200" dirty="0"/>
              <a:t>: </a:t>
            </a:r>
            <a:r>
              <a:rPr lang="en-SG" sz="3200" dirty="0" err="1"/>
              <a:t>qqqqqq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r>
              <a:rPr lang="en-SG" sz="3200" dirty="0"/>
              <a:t>    </a:t>
            </a:r>
            <a:r>
              <a:rPr lang="en-SG" sz="3200" dirty="0" err="1"/>
              <a:t>yyyyy</a:t>
            </a:r>
            <a:endParaRPr lang="en-SG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EFAD45-1411-4B8B-8367-F3DF7AEE8489}"/>
              </a:ext>
            </a:extLst>
          </p:cNvPr>
          <p:cNvGrpSpPr/>
          <p:nvPr/>
        </p:nvGrpSpPr>
        <p:grpSpPr>
          <a:xfrm>
            <a:off x="2350468" y="2296990"/>
            <a:ext cx="3902268" cy="680814"/>
            <a:chOff x="2350468" y="2296990"/>
            <a:chExt cx="3902268" cy="68081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4A2A84E-1CFF-41DE-A8F2-08AECF1080EF}"/>
                </a:ext>
              </a:extLst>
            </p:cNvPr>
            <p:cNvSpPr/>
            <p:nvPr/>
          </p:nvSpPr>
          <p:spPr>
            <a:xfrm rot="16200000">
              <a:off x="3370457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1E50-381A-4137-B0C4-6C040C14FCC0}"/>
                </a:ext>
              </a:extLst>
            </p:cNvPr>
            <p:cNvSpPr txBox="1"/>
            <p:nvPr/>
          </p:nvSpPr>
          <p:spPr>
            <a:xfrm>
              <a:off x="2350468" y="2296990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11-bit opcode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8A26866-7E30-4721-800B-DB8E8F581BC9}"/>
                </a:ext>
              </a:extLst>
            </p:cNvPr>
            <p:cNvSpPr/>
            <p:nvPr/>
          </p:nvSpPr>
          <p:spPr>
            <a:xfrm rot="16200000">
              <a:off x="5313493" y="2359899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CAD63-1D7E-4DD5-84D1-B967B8ED1F41}"/>
                </a:ext>
              </a:extLst>
            </p:cNvPr>
            <p:cNvSpPr txBox="1"/>
            <p:nvPr/>
          </p:nvSpPr>
          <p:spPr>
            <a:xfrm>
              <a:off x="4628888" y="2296990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address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5E340B-15EE-4F09-8F5A-62B0386EA9B3}"/>
              </a:ext>
            </a:extLst>
          </p:cNvPr>
          <p:cNvGrpSpPr/>
          <p:nvPr/>
        </p:nvGrpSpPr>
        <p:grpSpPr>
          <a:xfrm>
            <a:off x="2222028" y="4005834"/>
            <a:ext cx="4149276" cy="1055214"/>
            <a:chOff x="2222028" y="4005834"/>
            <a:chExt cx="4149276" cy="10552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34FC1E-9442-4DF1-935A-EF240B20951E}"/>
                </a:ext>
              </a:extLst>
            </p:cNvPr>
            <p:cNvGrpSpPr/>
            <p:nvPr/>
          </p:nvGrpSpPr>
          <p:grpSpPr>
            <a:xfrm>
              <a:off x="2222028" y="4230051"/>
              <a:ext cx="4149276" cy="830997"/>
              <a:chOff x="2222028" y="4230051"/>
              <a:chExt cx="414927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D3CF7-385C-45D8-A0FD-2E733AD00BBB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6-bit opcode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9F5F4B-DD30-4A79-B661-78713F932294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EF563D-4D08-4A68-9A01-CE1CA47EDC9B}"/>
                  </a:ext>
                </a:extLst>
              </p:cNvPr>
              <p:cNvSpPr txBox="1"/>
              <p:nvPr/>
            </p:nvSpPr>
            <p:spPr>
              <a:xfrm>
                <a:off x="5013286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5FCA7F-1947-43F4-B859-00E72FDD9AF3}"/>
                </a:ext>
              </a:extLst>
            </p:cNvPr>
            <p:cNvGrpSpPr/>
            <p:nvPr/>
          </p:nvGrpSpPr>
          <p:grpSpPr>
            <a:xfrm>
              <a:off x="2350469" y="4005834"/>
              <a:ext cx="3745531" cy="224219"/>
              <a:chOff x="2350469" y="4005834"/>
              <a:chExt cx="3745531" cy="224219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854D4F90-4209-4A51-B912-A6C4C99BE03C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3D19CA0-9816-4943-8E7F-E7C6785D5AC2}"/>
                  </a:ext>
                </a:extLst>
              </p:cNvPr>
              <p:cNvSpPr/>
              <p:nvPr/>
            </p:nvSpPr>
            <p:spPr>
              <a:xfrm rot="5400000" flipV="1">
                <a:off x="4286770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09FBAE88-5D33-4950-AB13-6614E3E2389A}"/>
                  </a:ext>
                </a:extLst>
              </p:cNvPr>
              <p:cNvSpPr/>
              <p:nvPr/>
            </p:nvSpPr>
            <p:spPr>
              <a:xfrm rot="5400000" flipV="1">
                <a:off x="5539195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42E14B-4082-44F0-9518-BFA2486683E8}"/>
              </a:ext>
            </a:extLst>
          </p:cNvPr>
          <p:cNvSpPr txBox="1"/>
          <p:nvPr/>
        </p:nvSpPr>
        <p:spPr>
          <a:xfrm>
            <a:off x="6639142" y="2167948"/>
            <a:ext cx="4756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Assign 2</a:t>
            </a:r>
            <a:r>
              <a:rPr lang="en-SG" sz="3200" baseline="30000" dirty="0"/>
              <a:t>6</a:t>
            </a:r>
            <a:r>
              <a:rPr lang="en-SG" sz="3200" dirty="0"/>
              <a:t> – 1 = 63 opcodes to </a:t>
            </a:r>
            <a:r>
              <a:rPr lang="en-SG" sz="3200" i="1" dirty="0"/>
              <a:t>B</a:t>
            </a:r>
            <a:r>
              <a:rPr lang="en-SG" sz="3200" dirty="0"/>
              <a:t>, leaving one 6-bit opcode as the prefix for class </a:t>
            </a:r>
            <a:r>
              <a:rPr lang="en-SG" sz="3200" i="1" dirty="0"/>
              <a:t>A</a:t>
            </a:r>
            <a:r>
              <a:rPr lang="en-SG" sz="3200" dirty="0"/>
              <a:t>’s 11-bit opcodes.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/>
              <p:nvPr/>
            </p:nvSpPr>
            <p:spPr>
              <a:xfrm>
                <a:off x="6639142" y="4234992"/>
                <a:ext cx="5255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3200" dirty="0"/>
                  <a:t> class </a:t>
                </a:r>
                <a:r>
                  <a:rPr lang="en-SG" sz="3200" i="1" dirty="0"/>
                  <a:t>A</a:t>
                </a:r>
                <a:r>
                  <a:rPr lang="en-SG" sz="3200" dirty="0"/>
                  <a:t> has 2</a:t>
                </a:r>
                <a:r>
                  <a:rPr lang="en-SG" sz="3200" baseline="30000" dirty="0"/>
                  <a:t>5</a:t>
                </a:r>
                <a:r>
                  <a:rPr lang="en-SG" sz="3200" dirty="0"/>
                  <a:t> = 32 opcodes.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42" y="4234992"/>
                <a:ext cx="5255464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71B3BE8-2932-459A-BE22-A9D53345902F}"/>
              </a:ext>
            </a:extLst>
          </p:cNvPr>
          <p:cNvSpPr txBox="1"/>
          <p:nvPr/>
        </p:nvSpPr>
        <p:spPr>
          <a:xfrm>
            <a:off x="6639142" y="4940953"/>
            <a:ext cx="411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Total = 63 + 32 = </a:t>
            </a:r>
            <a:r>
              <a:rPr lang="en-SG" sz="3200" b="1" dirty="0">
                <a:solidFill>
                  <a:srgbClr val="C00000"/>
                </a:solidFill>
              </a:rPr>
              <a:t>95</a:t>
            </a:r>
            <a:r>
              <a:rPr lang="en-SG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8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9EE5B-3531-4710-AFE3-43A4B41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3E5-A15D-4859-A268-1342CBBBF74F}"/>
              </a:ext>
            </a:extLst>
          </p:cNvPr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F790-AE9D-4051-84B9-1303FD4E2189}"/>
              </a:ext>
            </a:extLst>
          </p:cNvPr>
          <p:cNvSpPr txBox="1"/>
          <p:nvPr/>
        </p:nvSpPr>
        <p:spPr>
          <a:xfrm>
            <a:off x="1122575" y="103682"/>
            <a:ext cx="10663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 ISA has </a:t>
            </a:r>
            <a:r>
              <a:rPr lang="en-SG" sz="2800" dirty="0">
                <a:solidFill>
                  <a:srgbClr val="0000FF"/>
                </a:solidFill>
              </a:rPr>
              <a:t>16-bit instructions </a:t>
            </a:r>
            <a:r>
              <a:rPr lang="en-SG" sz="2800" dirty="0"/>
              <a:t>and </a:t>
            </a:r>
            <a:r>
              <a:rPr lang="en-SG" sz="2800" dirty="0">
                <a:solidFill>
                  <a:srgbClr val="0000FF"/>
                </a:solidFill>
              </a:rPr>
              <a:t>5-bit addresses</a:t>
            </a:r>
            <a:r>
              <a:rPr lang="en-SG" sz="2800" dirty="0"/>
              <a:t>. </a:t>
            </a:r>
          </a:p>
          <a:p>
            <a:r>
              <a:rPr lang="en-SG" sz="2800" dirty="0"/>
              <a:t>Two classes of instructions: </a:t>
            </a:r>
            <a:r>
              <a:rPr lang="en-SG" sz="2800" i="1" dirty="0"/>
              <a:t>A</a:t>
            </a:r>
            <a:r>
              <a:rPr lang="en-SG" sz="2800" dirty="0"/>
              <a:t> has one address; </a:t>
            </a:r>
            <a:r>
              <a:rPr lang="en-SG" sz="2800" i="1" dirty="0"/>
              <a:t>B</a:t>
            </a:r>
            <a:r>
              <a:rPr lang="en-SG" sz="2800" dirty="0"/>
              <a:t> has two addresses. </a:t>
            </a:r>
          </a:p>
          <a:p>
            <a:r>
              <a:rPr lang="en-SG" sz="2800" dirty="0"/>
              <a:t>Both classes exist and encoding space for opcode is completely utilized.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3DA0C-A79D-4E2D-AAD0-03F0FAC6A32D}"/>
              </a:ext>
            </a:extLst>
          </p:cNvPr>
          <p:cNvSpPr txBox="1"/>
          <p:nvPr/>
        </p:nvSpPr>
        <p:spPr>
          <a:xfrm>
            <a:off x="991195" y="1488676"/>
            <a:ext cx="890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(b) What is the </a:t>
            </a:r>
            <a:r>
              <a:rPr lang="en-SG" sz="2800" dirty="0">
                <a:solidFill>
                  <a:srgbClr val="0000FF"/>
                </a:solidFill>
              </a:rPr>
              <a:t>maximum total </a:t>
            </a:r>
            <a:r>
              <a:rPr lang="en-SG" sz="2800" dirty="0"/>
              <a:t>number of instructions?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C8827-465C-4AA4-9D95-3B52209CCD95}"/>
              </a:ext>
            </a:extLst>
          </p:cNvPr>
          <p:cNvSpPr txBox="1"/>
          <p:nvPr/>
        </p:nvSpPr>
        <p:spPr>
          <a:xfrm>
            <a:off x="870664" y="2860395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A</a:t>
            </a:r>
            <a:r>
              <a:rPr lang="en-SG" sz="3200" dirty="0"/>
              <a:t>: </a:t>
            </a:r>
            <a:r>
              <a:rPr lang="en-SG" sz="3200" dirty="0" err="1"/>
              <a:t>ppppppppppp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endParaRPr lang="en-S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1B5A2-37C4-4A28-8124-C0B2DA254253}"/>
              </a:ext>
            </a:extLst>
          </p:cNvPr>
          <p:cNvSpPr txBox="1"/>
          <p:nvPr/>
        </p:nvSpPr>
        <p:spPr>
          <a:xfrm>
            <a:off x="870664" y="3445170"/>
            <a:ext cx="559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Class </a:t>
            </a:r>
            <a:r>
              <a:rPr lang="en-SG" sz="3200" i="1" dirty="0"/>
              <a:t>B</a:t>
            </a:r>
            <a:r>
              <a:rPr lang="en-SG" sz="3200" dirty="0"/>
              <a:t>: </a:t>
            </a:r>
            <a:r>
              <a:rPr lang="en-SG" sz="3200" dirty="0" err="1"/>
              <a:t>qqqqqq</a:t>
            </a:r>
            <a:r>
              <a:rPr lang="en-SG" sz="3200" dirty="0"/>
              <a:t>    </a:t>
            </a:r>
            <a:r>
              <a:rPr lang="en-SG" sz="3200" dirty="0" err="1"/>
              <a:t>xxxxx</a:t>
            </a:r>
            <a:r>
              <a:rPr lang="en-SG" sz="3200" dirty="0"/>
              <a:t>    </a:t>
            </a:r>
            <a:r>
              <a:rPr lang="en-SG" sz="3200" dirty="0" err="1"/>
              <a:t>yyyyy</a:t>
            </a:r>
            <a:endParaRPr lang="en-SG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EFAD45-1411-4B8B-8367-F3DF7AEE8489}"/>
              </a:ext>
            </a:extLst>
          </p:cNvPr>
          <p:cNvGrpSpPr/>
          <p:nvPr/>
        </p:nvGrpSpPr>
        <p:grpSpPr>
          <a:xfrm>
            <a:off x="2350468" y="2296990"/>
            <a:ext cx="3902268" cy="680814"/>
            <a:chOff x="2350468" y="2296990"/>
            <a:chExt cx="3902268" cy="68081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94A2A84E-1CFF-41DE-A8F2-08AECF1080EF}"/>
                </a:ext>
              </a:extLst>
            </p:cNvPr>
            <p:cNvSpPr/>
            <p:nvPr/>
          </p:nvSpPr>
          <p:spPr>
            <a:xfrm rot="16200000">
              <a:off x="3370457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1E50-381A-4137-B0C4-6C040C14FCC0}"/>
                </a:ext>
              </a:extLst>
            </p:cNvPr>
            <p:cNvSpPr txBox="1"/>
            <p:nvPr/>
          </p:nvSpPr>
          <p:spPr>
            <a:xfrm>
              <a:off x="2350468" y="2296990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11-bit opcode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8A26866-7E30-4721-800B-DB8E8F581BC9}"/>
                </a:ext>
              </a:extLst>
            </p:cNvPr>
            <p:cNvSpPr/>
            <p:nvPr/>
          </p:nvSpPr>
          <p:spPr>
            <a:xfrm rot="16200000">
              <a:off x="5313493" y="2359899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CAD63-1D7E-4DD5-84D1-B967B8ED1F41}"/>
                </a:ext>
              </a:extLst>
            </p:cNvPr>
            <p:cNvSpPr txBox="1"/>
            <p:nvPr/>
          </p:nvSpPr>
          <p:spPr>
            <a:xfrm>
              <a:off x="4628888" y="2296990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address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5E340B-15EE-4F09-8F5A-62B0386EA9B3}"/>
              </a:ext>
            </a:extLst>
          </p:cNvPr>
          <p:cNvGrpSpPr/>
          <p:nvPr/>
        </p:nvGrpSpPr>
        <p:grpSpPr>
          <a:xfrm>
            <a:off x="2222028" y="4005834"/>
            <a:ext cx="4149276" cy="1055214"/>
            <a:chOff x="2222028" y="4005834"/>
            <a:chExt cx="4149276" cy="10552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34FC1E-9442-4DF1-935A-EF240B20951E}"/>
                </a:ext>
              </a:extLst>
            </p:cNvPr>
            <p:cNvGrpSpPr/>
            <p:nvPr/>
          </p:nvGrpSpPr>
          <p:grpSpPr>
            <a:xfrm>
              <a:off x="2222028" y="4230051"/>
              <a:ext cx="4149276" cy="830997"/>
              <a:chOff x="2222028" y="4230051"/>
              <a:chExt cx="414927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D3CF7-385C-45D8-A0FD-2E733AD00BBB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6-bit opcode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9F5F4B-DD30-4A79-B661-78713F932294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EF563D-4D08-4A68-9A01-CE1CA47EDC9B}"/>
                  </a:ext>
                </a:extLst>
              </p:cNvPr>
              <p:cNvSpPr txBox="1"/>
              <p:nvPr/>
            </p:nvSpPr>
            <p:spPr>
              <a:xfrm>
                <a:off x="5013286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address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5FCA7F-1947-43F4-B859-00E72FDD9AF3}"/>
                </a:ext>
              </a:extLst>
            </p:cNvPr>
            <p:cNvGrpSpPr/>
            <p:nvPr/>
          </p:nvGrpSpPr>
          <p:grpSpPr>
            <a:xfrm>
              <a:off x="2350469" y="4005834"/>
              <a:ext cx="3745531" cy="224219"/>
              <a:chOff x="2350469" y="4005834"/>
              <a:chExt cx="3745531" cy="224219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854D4F90-4209-4A51-B912-A6C4C99BE03C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3D19CA0-9816-4943-8E7F-E7C6785D5AC2}"/>
                  </a:ext>
                </a:extLst>
              </p:cNvPr>
              <p:cNvSpPr/>
              <p:nvPr/>
            </p:nvSpPr>
            <p:spPr>
              <a:xfrm rot="5400000" flipV="1">
                <a:off x="4286770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09FBAE88-5D33-4950-AB13-6614E3E2389A}"/>
                  </a:ext>
                </a:extLst>
              </p:cNvPr>
              <p:cNvSpPr/>
              <p:nvPr/>
            </p:nvSpPr>
            <p:spPr>
              <a:xfrm rot="5400000" flipV="1">
                <a:off x="5539195" y="3661190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42E14B-4082-44F0-9518-BFA2486683E8}"/>
              </a:ext>
            </a:extLst>
          </p:cNvPr>
          <p:cNvSpPr txBox="1"/>
          <p:nvPr/>
        </p:nvSpPr>
        <p:spPr>
          <a:xfrm>
            <a:off x="6639142" y="2167948"/>
            <a:ext cx="4756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Assign 1 opcode to </a:t>
            </a:r>
            <a:r>
              <a:rPr lang="en-SG" sz="3200" i="1" dirty="0"/>
              <a:t>B</a:t>
            </a:r>
            <a:r>
              <a:rPr lang="en-SG" sz="3200" dirty="0"/>
              <a:t>, leaving 2</a:t>
            </a:r>
            <a:r>
              <a:rPr lang="en-SG" sz="3200" baseline="30000" dirty="0"/>
              <a:t>6</a:t>
            </a:r>
            <a:r>
              <a:rPr lang="en-SG" sz="3200" dirty="0"/>
              <a:t> – 1 = 63 6-bit opcodes as the prefix for class </a:t>
            </a:r>
            <a:r>
              <a:rPr lang="en-SG" sz="3200" i="1" dirty="0"/>
              <a:t>A</a:t>
            </a:r>
            <a:r>
              <a:rPr lang="en-SG" sz="3200" dirty="0"/>
              <a:t>’s 11-bit opcodes.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/>
              <p:nvPr/>
            </p:nvSpPr>
            <p:spPr>
              <a:xfrm>
                <a:off x="6639142" y="4234992"/>
                <a:ext cx="52554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3200" dirty="0"/>
                  <a:t> class </a:t>
                </a:r>
                <a:r>
                  <a:rPr lang="en-SG" sz="3200" i="1" dirty="0"/>
                  <a:t>A</a:t>
                </a:r>
                <a:r>
                  <a:rPr lang="en-SG" sz="3200" dirty="0"/>
                  <a:t> has 63</a:t>
                </a:r>
                <a:r>
                  <a:rPr lang="en-SG" sz="3200" dirty="0">
                    <a:sym typeface="Symbol" panose="05050102010706020507" pitchFamily="18" charset="2"/>
                  </a:rPr>
                  <a:t></a:t>
                </a:r>
                <a:r>
                  <a:rPr lang="en-SG" sz="3200" dirty="0"/>
                  <a:t>2</a:t>
                </a:r>
                <a:r>
                  <a:rPr lang="en-SG" sz="3200" baseline="30000" dirty="0"/>
                  <a:t>5</a:t>
                </a:r>
                <a:r>
                  <a:rPr lang="en-SG" sz="3200" dirty="0"/>
                  <a:t> = 2016 opcodes.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B9E3B-3072-4A4E-928A-E099CBFA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42" y="4234992"/>
                <a:ext cx="5255464" cy="1077218"/>
              </a:xfrm>
              <a:prstGeom prst="rect">
                <a:avLst/>
              </a:prstGeom>
              <a:blipFill>
                <a:blip r:embed="rId2"/>
                <a:stretch>
                  <a:fillRect l="-2900" t="-8523" b="-181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71B3BE8-2932-459A-BE22-A9D53345902F}"/>
              </a:ext>
            </a:extLst>
          </p:cNvPr>
          <p:cNvSpPr txBox="1"/>
          <p:nvPr/>
        </p:nvSpPr>
        <p:spPr>
          <a:xfrm>
            <a:off x="6639142" y="5369324"/>
            <a:ext cx="475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Total = 1 + 2016 = </a:t>
            </a:r>
            <a:r>
              <a:rPr lang="en-SG" sz="3200" b="1" dirty="0">
                <a:solidFill>
                  <a:srgbClr val="C00000"/>
                </a:solidFill>
              </a:rPr>
              <a:t>2017</a:t>
            </a:r>
            <a:r>
              <a:rPr lang="en-SG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5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3950</TotalTime>
  <Words>1125</Words>
  <Application>Microsoft Office PowerPoint</Application>
  <PresentationFormat>Widescreen</PresentationFormat>
  <Paragraphs>311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353</cp:revision>
  <cp:lastPrinted>2019-04-10T00:56:38Z</cp:lastPrinted>
  <dcterms:created xsi:type="dcterms:W3CDTF">2015-03-28T05:22:46Z</dcterms:created>
  <dcterms:modified xsi:type="dcterms:W3CDTF">2023-02-13T05:17:30Z</dcterms:modified>
</cp:coreProperties>
</file>