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20"/>
  </p:notesMasterIdLst>
  <p:sldIdLst>
    <p:sldId id="256" r:id="rId2"/>
    <p:sldId id="650" r:id="rId3"/>
    <p:sldId id="668" r:id="rId4"/>
    <p:sldId id="669" r:id="rId5"/>
    <p:sldId id="671" r:id="rId6"/>
    <p:sldId id="676" r:id="rId7"/>
    <p:sldId id="673" r:id="rId8"/>
    <p:sldId id="674" r:id="rId9"/>
    <p:sldId id="677" r:id="rId10"/>
    <p:sldId id="675" r:id="rId11"/>
    <p:sldId id="678" r:id="rId12"/>
    <p:sldId id="277" r:id="rId13"/>
    <p:sldId id="278" r:id="rId14"/>
    <p:sldId id="279" r:id="rId15"/>
    <p:sldId id="679" r:id="rId16"/>
    <p:sldId id="680" r:id="rId17"/>
    <p:sldId id="269" r:id="rId18"/>
    <p:sldId id="670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33CC"/>
    <a:srgbClr val="006600"/>
    <a:srgbClr val="66CCFF"/>
    <a:srgbClr val="0000FF"/>
    <a:srgbClr val="FBE6CE"/>
    <a:srgbClr val="95F3E8"/>
    <a:srgbClr val="660066"/>
    <a:srgbClr val="66FF99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0" autoAdjust="0"/>
    <p:restoredTop sz="94129" autoAdjust="0"/>
  </p:normalViewPr>
  <p:slideViewPr>
    <p:cSldViewPr snapToGrid="0">
      <p:cViewPr varScale="1">
        <p:scale>
          <a:sx n="85" d="100"/>
          <a:sy n="85" d="100"/>
        </p:scale>
        <p:origin x="23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20/3/2023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20/3/2023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20/3/2023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#8</a:t>
            </a:r>
          </a:p>
          <a:p>
            <a:r>
              <a:rPr lang="en-SG" sz="4400" dirty="0"/>
              <a:t>MSI Components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1AD10D01-8DCD-44AB-B4A7-FA358FAEA5D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400050" y="346384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E30B54-34CD-46C1-94DB-BDE363F67ADA}"/>
              </a:ext>
            </a:extLst>
          </p:cNvPr>
          <p:cNvGraphicFramePr>
            <a:graphicFrameLocks noGrp="1"/>
          </p:cNvGraphicFramePr>
          <p:nvPr/>
        </p:nvGraphicFramePr>
        <p:xfrm>
          <a:off x="1316367" y="96109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CD1D33F-648E-4CBC-9833-18F56C74EEC6}"/>
              </a:ext>
            </a:extLst>
          </p:cNvPr>
          <p:cNvGrpSpPr/>
          <p:nvPr/>
        </p:nvGrpSpPr>
        <p:grpSpPr>
          <a:xfrm>
            <a:off x="2724345" y="2933144"/>
            <a:ext cx="1536760" cy="1508938"/>
            <a:chOff x="5643832" y="2424029"/>
            <a:chExt cx="1536760" cy="15089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9CAAC-85FC-47E1-9D5D-4417E9394C29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Count-0</a:t>
              </a:r>
              <a:endParaRPr lang="en-US" sz="20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1E9C6E-9A32-47FA-B0BD-00C36BBF5D38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8"/>
              <a:chOff x="5643832" y="2424029"/>
              <a:chExt cx="1536760" cy="150893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5CC29F-BC3E-4F71-AC63-9EC666513B14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0B9169-28AE-4267-8706-8906AE912188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W</a:t>
                </a:r>
              </a:p>
              <a:p>
                <a:r>
                  <a:rPr lang="en-SG" i="1" dirty="0"/>
                  <a:t>X</a:t>
                </a:r>
              </a:p>
              <a:p>
                <a:r>
                  <a:rPr lang="en-SG" i="1" dirty="0"/>
                  <a:t>Y</a:t>
                </a:r>
              </a:p>
              <a:p>
                <a:r>
                  <a:rPr lang="en-SG" i="1" dirty="0"/>
                  <a:t>Z</a:t>
                </a:r>
                <a:endParaRPr lang="en-US" i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6B1AC-F36F-4135-8BA3-00BA64E7FB96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C</a:t>
                </a:r>
                <a:r>
                  <a:rPr lang="en-SG" baseline="-25000" dirty="0"/>
                  <a:t>2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1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0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81B9631-45C3-438A-970E-4AAAEB1F6046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06DA4F-6C0A-4F8D-BE60-82B36F7EFFC6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963B295-C191-4BB4-8B70-2F57A586CC35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45310CA-7904-4F33-846E-18BEF7FEA0AF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438C84A-F2E3-4CF6-8334-3E20BE5EC79D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CCA191-B6F3-4090-A309-094842F1A0A6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D0D2656-A096-400A-873E-4F54C621F289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8185A53-90A9-43D9-B5DE-E396017D6D48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E8DA487-E4D5-4DA1-93D3-4267CBC82BAD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C55E8D-E359-4156-A1F3-2CCAE636FC4F}"/>
              </a:ext>
            </a:extLst>
          </p:cNvPr>
          <p:cNvGrpSpPr/>
          <p:nvPr/>
        </p:nvGrpSpPr>
        <p:grpSpPr>
          <a:xfrm>
            <a:off x="2724345" y="4729632"/>
            <a:ext cx="1536760" cy="1508938"/>
            <a:chOff x="5643832" y="2424029"/>
            <a:chExt cx="1536760" cy="15089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8DD3D8-BC0C-4F2B-A86D-8E4B0BFA975D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Count-1</a:t>
              </a:r>
              <a:endParaRPr lang="en-US" sz="20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6BE08A-2CB3-47D2-8125-F7388D9BB5D7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8"/>
              <a:chOff x="5643832" y="2424029"/>
              <a:chExt cx="1536760" cy="150893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C7F817-8499-488B-A678-E47D85485112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BC6DA4-E188-4822-922C-D4E17FD92656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W</a:t>
                </a:r>
              </a:p>
              <a:p>
                <a:r>
                  <a:rPr lang="en-SG" i="1" dirty="0"/>
                  <a:t>X</a:t>
                </a:r>
              </a:p>
              <a:p>
                <a:r>
                  <a:rPr lang="en-SG" i="1" dirty="0"/>
                  <a:t>Y</a:t>
                </a:r>
              </a:p>
              <a:p>
                <a:r>
                  <a:rPr lang="en-SG" i="1" dirty="0"/>
                  <a:t>Z</a:t>
                </a:r>
                <a:endParaRPr lang="en-US" i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0C2D66-5FD7-491C-825F-E06142D3ADC3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C</a:t>
                </a:r>
                <a:r>
                  <a:rPr lang="en-SG" baseline="-25000" dirty="0"/>
                  <a:t>2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1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A121802-E3A0-44D5-BE40-3DD9742309DF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5397841-E8F3-4989-97E0-4798FBB03FF9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9C3023A-6AB3-4697-83F3-068CE4A9A9FC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C2F3D40-4079-411D-BE00-E20CAF698404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838B454-3EC1-4D3F-BC73-7AD23E95A481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52750B-B03E-44AC-B59C-7E3330EB8620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CF2F1D7-9898-4922-82DD-003DFB664368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B736AC2-B129-476D-A569-9412E74B5C3D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ED3FFF8-2867-4253-B89B-260A03B3F6A5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005B43-B2D1-41B1-AE2F-9D020A39CCD7}"/>
              </a:ext>
            </a:extLst>
          </p:cNvPr>
          <p:cNvGrpSpPr/>
          <p:nvPr/>
        </p:nvGrpSpPr>
        <p:grpSpPr>
          <a:xfrm>
            <a:off x="5339296" y="1467537"/>
            <a:ext cx="1904622" cy="3404679"/>
            <a:chOff x="4523438" y="1163131"/>
            <a:chExt cx="1904622" cy="34046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C0E287-DCB9-4E98-B2D8-CCE6934DDDB9}"/>
                </a:ext>
              </a:extLst>
            </p:cNvPr>
            <p:cNvCxnSpPr/>
            <p:nvPr/>
          </p:nvCxnSpPr>
          <p:spPr>
            <a:xfrm>
              <a:off x="6192496" y="2250004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45443B-F566-4D05-BD9D-03EA539CF9F1}"/>
                </a:ext>
              </a:extLst>
            </p:cNvPr>
            <p:cNvGrpSpPr/>
            <p:nvPr/>
          </p:nvGrpSpPr>
          <p:grpSpPr>
            <a:xfrm>
              <a:off x="4523438" y="2052408"/>
              <a:ext cx="217817" cy="695642"/>
              <a:chOff x="4523438" y="2052408"/>
              <a:chExt cx="217817" cy="69564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3B8E414-D886-4934-B3DA-31793CA58CDF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CF5D3CF-1C98-4DB3-BC3F-CEB5C2FE61A9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F858321-3581-4BA6-99D8-A284B07FCFD6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A9229E0-9EEB-4DD6-A557-41963BBAC398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49B0B6-80CC-491F-836D-9921ECF167B5}"/>
                </a:ext>
              </a:extLst>
            </p:cNvPr>
            <p:cNvCxnSpPr/>
            <p:nvPr/>
          </p:nvCxnSpPr>
          <p:spPr>
            <a:xfrm>
              <a:off x="4523438" y="4336103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BF7A64-CC05-4BBA-B866-FCC1F7BB4569}"/>
                </a:ext>
              </a:extLst>
            </p:cNvPr>
            <p:cNvGrpSpPr/>
            <p:nvPr/>
          </p:nvGrpSpPr>
          <p:grpSpPr>
            <a:xfrm>
              <a:off x="4741256" y="1163131"/>
              <a:ext cx="1669056" cy="3404679"/>
              <a:chOff x="4741256" y="1163131"/>
              <a:chExt cx="1669056" cy="340467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0D0565B-8666-4120-97BC-458EBFC59DA6}"/>
                  </a:ext>
                </a:extLst>
              </p:cNvPr>
              <p:cNvGrpSpPr/>
              <p:nvPr/>
            </p:nvGrpSpPr>
            <p:grpSpPr>
              <a:xfrm>
                <a:off x="4741256" y="1163131"/>
                <a:ext cx="1587935" cy="3404679"/>
                <a:chOff x="6291875" y="1446909"/>
                <a:chExt cx="1587935" cy="340467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24BD031-27DE-47B1-B1F8-89C191F520CD}"/>
                    </a:ext>
                  </a:extLst>
                </p:cNvPr>
                <p:cNvSpPr/>
                <p:nvPr/>
              </p:nvSpPr>
              <p:spPr>
                <a:xfrm>
                  <a:off x="6291875" y="1446909"/>
                  <a:ext cx="1451240" cy="340467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b="1"/>
                    <a:t>Cin</a:t>
                  </a:r>
                  <a:endParaRPr lang="en-US" b="1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3DDF356-25C8-4A5E-9557-C0B8A90F60E3}"/>
                    </a:ext>
                  </a:extLst>
                </p:cNvPr>
                <p:cNvSpPr txBox="1"/>
                <p:nvPr/>
              </p:nvSpPr>
              <p:spPr>
                <a:xfrm>
                  <a:off x="6304989" y="4462758"/>
                  <a:ext cx="5181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 err="1"/>
                    <a:t>Cin</a:t>
                  </a:r>
                  <a:endParaRPr lang="en-US" sz="1600" i="1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746263-74F3-4463-8FEA-4811FA1530A2}"/>
                    </a:ext>
                  </a:extLst>
                </p:cNvPr>
                <p:cNvSpPr txBox="1"/>
                <p:nvPr/>
              </p:nvSpPr>
              <p:spPr>
                <a:xfrm>
                  <a:off x="6304989" y="21320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CFD05C7-57CE-492B-94A3-BB6C125AFB43}"/>
                    </a:ext>
                  </a:extLst>
                </p:cNvPr>
                <p:cNvSpPr txBox="1"/>
                <p:nvPr/>
              </p:nvSpPr>
              <p:spPr>
                <a:xfrm>
                  <a:off x="6433363" y="1468510"/>
                  <a:ext cx="1268488" cy="60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en-SG" sz="2000" dirty="0"/>
                    <a:t>4-bit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en-SG" sz="2000" dirty="0"/>
                    <a:t>// adder</a:t>
                  </a:r>
                  <a:endParaRPr lang="en-US" sz="200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65A13F-C1E5-4BB2-B135-93FC2A3C0D5F}"/>
                    </a:ext>
                  </a:extLst>
                </p:cNvPr>
                <p:cNvSpPr txBox="1"/>
                <p:nvPr/>
              </p:nvSpPr>
              <p:spPr>
                <a:xfrm>
                  <a:off x="7220176" y="2364505"/>
                  <a:ext cx="6596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 err="1"/>
                    <a:t>Cout</a:t>
                  </a:r>
                  <a:endParaRPr lang="en-US" sz="1600" i="1" dirty="0"/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F1B896-1705-4AA3-9AF1-1F7E3EF806F6}"/>
                  </a:ext>
                </a:extLst>
              </p:cNvPr>
              <p:cNvSpPr txBox="1"/>
              <p:nvPr/>
            </p:nvSpPr>
            <p:spPr>
              <a:xfrm>
                <a:off x="4754370" y="3013602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3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0</a:t>
                </a:r>
                <a:endParaRPr lang="en-US" sz="1600" baseline="-25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B47DD-0566-4942-B670-9BB1D52C0394}"/>
                  </a:ext>
                </a:extLst>
              </p:cNvPr>
              <p:cNvSpPr txBox="1"/>
              <p:nvPr/>
            </p:nvSpPr>
            <p:spPr>
              <a:xfrm>
                <a:off x="5892152" y="257781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3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56AC395-9A2A-42FC-9ECF-E043CCF1CB97}"/>
                </a:ext>
              </a:extLst>
            </p:cNvPr>
            <p:cNvGrpSpPr/>
            <p:nvPr/>
          </p:nvGrpSpPr>
          <p:grpSpPr>
            <a:xfrm>
              <a:off x="4534357" y="3204390"/>
              <a:ext cx="217817" cy="695642"/>
              <a:chOff x="4523438" y="2052408"/>
              <a:chExt cx="217817" cy="69564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204AC39-2CE9-4F4D-A9D2-566F4567D84B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1073F96-22F1-45B8-98BD-608C7F99AE7E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E1E72DA-D34D-4E89-9852-8A0D23A853C8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FEE474-2F59-407F-872B-C13376038F4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DFBBA9-E963-4488-8524-C30B0CF4D747}"/>
                </a:ext>
              </a:extLst>
            </p:cNvPr>
            <p:cNvGrpSpPr/>
            <p:nvPr/>
          </p:nvGrpSpPr>
          <p:grpSpPr>
            <a:xfrm>
              <a:off x="6210243" y="2797903"/>
              <a:ext cx="217817" cy="695642"/>
              <a:chOff x="4523438" y="2052408"/>
              <a:chExt cx="217817" cy="69564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C395C7C-3BA6-4EAD-BFB5-8755119705C9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E79FEA-1713-47BF-8BD4-2EDFE2A02B6F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DDAAD18-3291-42F3-B82B-0E1E46BA1EA1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513E15-5B7C-4127-BBC1-3500422A041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8E3BA7-49C9-46D3-9DD4-7B6501E9DC60}"/>
              </a:ext>
            </a:extLst>
          </p:cNvPr>
          <p:cNvGrpSpPr/>
          <p:nvPr/>
        </p:nvGrpSpPr>
        <p:grpSpPr>
          <a:xfrm>
            <a:off x="8006346" y="2315682"/>
            <a:ext cx="1904622" cy="3284622"/>
            <a:chOff x="6734659" y="2287107"/>
            <a:chExt cx="1904622" cy="3284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B0CA1BB-2F24-460B-98DA-E8D09C7A5DB8}"/>
                </a:ext>
              </a:extLst>
            </p:cNvPr>
            <p:cNvGrpSpPr/>
            <p:nvPr/>
          </p:nvGrpSpPr>
          <p:grpSpPr>
            <a:xfrm>
              <a:off x="6734659" y="2287107"/>
              <a:ext cx="1904622" cy="3067727"/>
              <a:chOff x="4523438" y="1261588"/>
              <a:chExt cx="1904622" cy="306772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C3F90D7-B159-4D35-A840-915E08999991}"/>
                  </a:ext>
                </a:extLst>
              </p:cNvPr>
              <p:cNvGrpSpPr/>
              <p:nvPr/>
            </p:nvGrpSpPr>
            <p:grpSpPr>
              <a:xfrm>
                <a:off x="4523438" y="2052408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AAF4B14-40D0-4E96-9654-2085974F113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7D9ABE4-5026-48ED-B006-8EDE9F1B8853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B995042-D5DC-431C-9ADD-6A84B25DA6FD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19B3EC5-6BB9-407A-9F64-45858BE3E86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B0CE5B0-9511-4E57-BB94-C6C9B29D842C}"/>
                  </a:ext>
                </a:extLst>
              </p:cNvPr>
              <p:cNvGrpSpPr/>
              <p:nvPr/>
            </p:nvGrpSpPr>
            <p:grpSpPr>
              <a:xfrm>
                <a:off x="4741256" y="1261588"/>
                <a:ext cx="1669056" cy="3067727"/>
                <a:chOff x="4741256" y="1261588"/>
                <a:chExt cx="1669056" cy="3067727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7F7BA4A3-67BC-4A83-A605-B93BB8316D07}"/>
                    </a:ext>
                  </a:extLst>
                </p:cNvPr>
                <p:cNvGrpSpPr/>
                <p:nvPr/>
              </p:nvGrpSpPr>
              <p:grpSpPr>
                <a:xfrm>
                  <a:off x="4741256" y="1261588"/>
                  <a:ext cx="1451240" cy="3067727"/>
                  <a:chOff x="6291875" y="1545366"/>
                  <a:chExt cx="1451240" cy="3067727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71B5A7BA-1D8A-4325-9BBB-8E3F3548DF21}"/>
                      </a:ext>
                    </a:extLst>
                  </p:cNvPr>
                  <p:cNvSpPr/>
                  <p:nvPr/>
                </p:nvSpPr>
                <p:spPr>
                  <a:xfrm>
                    <a:off x="6291875" y="1545366"/>
                    <a:ext cx="1451240" cy="305767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SG" b="1" dirty="0" err="1"/>
                      <a:t>Cin</a:t>
                    </a:r>
                    <a:endParaRPr lang="en-US" b="1" dirty="0"/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5B0D8C4-D19A-4412-8701-DEA1293DF0F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149" y="4274539"/>
                    <a:ext cx="4258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S</a:t>
                    </a:r>
                    <a:endParaRPr lang="en-US" sz="1600" i="1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98333DB-789B-4644-AFA0-023F74AE23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04989" y="2132002"/>
                    <a:ext cx="51816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3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2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1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0</a:t>
                    </a:r>
                    <a:endParaRPr lang="en-US" sz="1600" baseline="-25000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BC0D6FDA-CFD2-4828-913D-8791AB359911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251" y="1614261"/>
                    <a:ext cx="1268488" cy="608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Quad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2:1 MUX</a:t>
                    </a:r>
                    <a:endParaRPr lang="en-US" sz="2000" dirty="0"/>
                  </a:p>
                </p:txBody>
              </p: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FB86027-EE52-4413-8833-0D302AB23B6D}"/>
                    </a:ext>
                  </a:extLst>
                </p:cNvPr>
                <p:cNvSpPr txBox="1"/>
                <p:nvPr/>
              </p:nvSpPr>
              <p:spPr>
                <a:xfrm>
                  <a:off x="4754370" y="30136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3E1A0DE-1710-4A89-990D-6E6326A50C43}"/>
                    </a:ext>
                  </a:extLst>
                </p:cNvPr>
                <p:cNvSpPr txBox="1"/>
                <p:nvPr/>
              </p:nvSpPr>
              <p:spPr>
                <a:xfrm>
                  <a:off x="5892152" y="2577818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B49DCCC-0F44-4727-9B45-2BF26112EE03}"/>
                  </a:ext>
                </a:extLst>
              </p:cNvPr>
              <p:cNvGrpSpPr/>
              <p:nvPr/>
            </p:nvGrpSpPr>
            <p:grpSpPr>
              <a:xfrm>
                <a:off x="4534357" y="3204390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E8D5A67-3F04-4BE4-9451-C77B91E87F7F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63C5E8C-8400-4E0C-92FC-C6B77F20A5A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EA0F04-A45C-4B0D-B05F-7EAAD4D7A9AC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572C439-3B0F-4C31-BA7D-DABE5AEEE626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092DAAB-7B58-44C5-A471-E63A717FAA8A}"/>
                  </a:ext>
                </a:extLst>
              </p:cNvPr>
              <p:cNvGrpSpPr/>
              <p:nvPr/>
            </p:nvGrpSpPr>
            <p:grpSpPr>
              <a:xfrm>
                <a:off x="6210243" y="2797903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C5FBD87-8E3D-432E-95D0-9D6651F7D3D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FD54D2E-51B4-4BCA-8198-67C406876F2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4A3668B-6D96-4788-A27C-7DBE180EBF1A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39470C-46CE-4A6D-8620-1A0A3CC7523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8C8E56-8DF6-4DFD-94C5-112D3367ACEC}"/>
                </a:ext>
              </a:extLst>
            </p:cNvPr>
            <p:cNvCxnSpPr/>
            <p:nvPr/>
          </p:nvCxnSpPr>
          <p:spPr>
            <a:xfrm>
              <a:off x="7686970" y="5339320"/>
              <a:ext cx="0" cy="232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6890DE1-43F5-4A96-A333-EC38F8067C09}"/>
              </a:ext>
            </a:extLst>
          </p:cNvPr>
          <p:cNvSpPr txBox="1"/>
          <p:nvPr/>
        </p:nvSpPr>
        <p:spPr>
          <a:xfrm>
            <a:off x="6815232" y="108765"/>
            <a:ext cx="487532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Ideas: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=1 (or </a:t>
            </a:r>
            <a:r>
              <a:rPr lang="en-SG" sz="2400" i="1" dirty="0"/>
              <a:t>D</a:t>
            </a:r>
            <a:r>
              <a:rPr lang="en-SG" sz="2400" dirty="0"/>
              <a:t>=0), count #1s in </a:t>
            </a:r>
            <a:r>
              <a:rPr lang="en-SG" sz="2400" i="1" dirty="0"/>
              <a:t>ABCD</a:t>
            </a:r>
            <a:r>
              <a:rPr lang="en-SG" sz="2400" dirty="0"/>
              <a:t>.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=0 (or </a:t>
            </a:r>
            <a:r>
              <a:rPr lang="en-SG" sz="2400" i="1" dirty="0"/>
              <a:t>D</a:t>
            </a:r>
            <a:r>
              <a:rPr lang="en-SG" sz="2400" dirty="0"/>
              <a:t>=1), 4 </a:t>
            </a:r>
            <a:r>
              <a:rPr lang="en-SG" sz="2400" dirty="0">
                <a:sym typeface="Symbol" panose="05050102010706020507" pitchFamily="18" charset="2"/>
              </a:rPr>
              <a:t>+ </a:t>
            </a:r>
            <a:r>
              <a:rPr lang="en-SG" sz="2400" dirty="0"/>
              <a:t>#0s.</a:t>
            </a:r>
          </a:p>
        </p:txBody>
      </p:sp>
    </p:spTree>
    <p:extLst>
      <p:ext uri="{BB962C8B-B14F-4D97-AF65-F5344CB8AC3E}">
        <p14:creationId xmlns:p14="http://schemas.microsoft.com/office/powerpoint/2010/main" val="150755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1AD10D01-8DCD-44AB-B4A7-FA358FAEA5D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400050" y="346384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E30B54-34CD-46C1-94DB-BDE363F67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90147"/>
              </p:ext>
            </p:extLst>
          </p:nvPr>
        </p:nvGraphicFramePr>
        <p:xfrm>
          <a:off x="252066" y="1335413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16890DE1-43F5-4A96-A333-EC38F8067C09}"/>
              </a:ext>
            </a:extLst>
          </p:cNvPr>
          <p:cNvSpPr txBox="1"/>
          <p:nvPr/>
        </p:nvSpPr>
        <p:spPr>
          <a:xfrm>
            <a:off x="6815232" y="108765"/>
            <a:ext cx="487532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Ideas: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=1 (or </a:t>
            </a:r>
            <a:r>
              <a:rPr lang="en-SG" sz="2400" i="1" dirty="0"/>
              <a:t>D</a:t>
            </a:r>
            <a:r>
              <a:rPr lang="en-SG" sz="2400" dirty="0"/>
              <a:t>=0), count #1s in </a:t>
            </a:r>
            <a:r>
              <a:rPr lang="en-SG" sz="2400" i="1" dirty="0"/>
              <a:t>ABCD</a:t>
            </a:r>
            <a:r>
              <a:rPr lang="en-SG" sz="2400" dirty="0"/>
              <a:t>.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=0 (or </a:t>
            </a:r>
            <a:r>
              <a:rPr lang="en-SG" sz="2400" i="1" dirty="0"/>
              <a:t>D</a:t>
            </a:r>
            <a:r>
              <a:rPr lang="en-SG" sz="2400" dirty="0"/>
              <a:t>=1), 4 </a:t>
            </a:r>
            <a:r>
              <a:rPr lang="en-SG" sz="2400" dirty="0">
                <a:sym typeface="Symbol" panose="05050102010706020507" pitchFamily="18" charset="2"/>
              </a:rPr>
              <a:t>+ </a:t>
            </a:r>
            <a:r>
              <a:rPr lang="en-SG" sz="2400" dirty="0"/>
              <a:t>#0s.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314135-433E-AEDD-FD5C-4E476195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48" y="1833528"/>
            <a:ext cx="8102432" cy="417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5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 flipH="1">
            <a:off x="1944364" y="238000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Q4.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4144" y="177913"/>
            <a:ext cx="761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F</a:t>
            </a:r>
            <a:r>
              <a:rPr lang="en-SG" sz="3200" dirty="0"/>
              <a:t>(</a:t>
            </a:r>
            <a:r>
              <a:rPr lang="en-SG" sz="3200" i="1" dirty="0" err="1"/>
              <a:t>A</a:t>
            </a:r>
            <a:r>
              <a:rPr lang="en-SG" sz="3200" dirty="0" err="1"/>
              <a:t>,</a:t>
            </a:r>
            <a:r>
              <a:rPr lang="en-SG" sz="3200" i="1" dirty="0" err="1"/>
              <a:t>B</a:t>
            </a:r>
            <a:r>
              <a:rPr lang="en-SG" sz="3200" dirty="0" err="1"/>
              <a:t>,</a:t>
            </a:r>
            <a:r>
              <a:rPr lang="en-SG" sz="3200" i="1" dirty="0" err="1"/>
              <a:t>C</a:t>
            </a:r>
            <a:r>
              <a:rPr lang="en-SG" sz="3200" dirty="0" err="1"/>
              <a:t>,</a:t>
            </a:r>
            <a:r>
              <a:rPr lang="en-SG" sz="3200" i="1" dirty="0" err="1"/>
              <a:t>D</a:t>
            </a:r>
            <a:r>
              <a:rPr lang="en-SG" sz="3200" dirty="0"/>
              <a:t>) = </a:t>
            </a:r>
            <a:r>
              <a:rPr lang="en-SG" sz="3200" dirty="0">
                <a:latin typeface="Symbol" panose="05050102010706020507" pitchFamily="18" charset="2"/>
              </a:rPr>
              <a:t>S</a:t>
            </a:r>
            <a:r>
              <a:rPr lang="en-SG" sz="3200" dirty="0"/>
              <a:t> </a:t>
            </a:r>
            <a:r>
              <a:rPr lang="en-SG" sz="3200" i="1" dirty="0"/>
              <a:t>m</a:t>
            </a:r>
            <a:r>
              <a:rPr lang="en-SG" sz="3200" dirty="0"/>
              <a:t>(0,1,3,4,6,7,8,9,11,12,14,15) </a:t>
            </a:r>
            <a:endParaRPr lang="en-US" sz="32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891009" y="1870227"/>
          <a:ext cx="1778600" cy="1741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65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465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465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465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538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538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538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538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96001" y="2150072"/>
            <a:ext cx="3986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F = </a:t>
            </a:r>
            <a:r>
              <a:rPr lang="en-SG" sz="3200" i="1" dirty="0" err="1"/>
              <a:t>C'∙D</a:t>
            </a:r>
            <a:r>
              <a:rPr lang="en-SG" sz="3200" i="1" dirty="0"/>
              <a:t>' </a:t>
            </a:r>
            <a:r>
              <a:rPr lang="en-SG" sz="3200" dirty="0"/>
              <a:t>+ </a:t>
            </a:r>
            <a:r>
              <a:rPr lang="en-SG" sz="3200" i="1" dirty="0" err="1"/>
              <a:t>C∙D</a:t>
            </a:r>
            <a:r>
              <a:rPr lang="en-SG" sz="3200" i="1" dirty="0"/>
              <a:t> </a:t>
            </a:r>
            <a:r>
              <a:rPr lang="en-SG" sz="3200" dirty="0"/>
              <a:t>+ … </a:t>
            </a:r>
            <a:r>
              <a:rPr lang="en-SG" sz="3200" i="1" dirty="0"/>
              <a:t> 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29265" y="1314444"/>
            <a:ext cx="3065184" cy="2840804"/>
            <a:chOff x="705265" y="1314444"/>
            <a:chExt cx="3065184" cy="2840804"/>
          </a:xfrm>
        </p:grpSpPr>
        <p:grpSp>
          <p:nvGrpSpPr>
            <p:cNvPr id="8" name="Group 7"/>
            <p:cNvGrpSpPr/>
            <p:nvPr/>
          </p:nvGrpSpPr>
          <p:grpSpPr>
            <a:xfrm>
              <a:off x="705265" y="1314444"/>
              <a:ext cx="3065184" cy="2840804"/>
              <a:chOff x="458973" y="902459"/>
              <a:chExt cx="3065184" cy="284080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58973" y="2544490"/>
                <a:ext cx="522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i="1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01908" y="2144380"/>
                <a:ext cx="522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i="1" dirty="0"/>
                  <a:t>B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93835" y="902459"/>
                <a:ext cx="522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i="1" dirty="0"/>
                  <a:t>C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48892" y="3343153"/>
                <a:ext cx="522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i="1" dirty="0"/>
                  <a:t>D</a:t>
                </a:r>
              </a:p>
            </p:txBody>
          </p:sp>
          <p:sp>
            <p:nvSpPr>
              <p:cNvPr id="13" name="Right Brace 12"/>
              <p:cNvSpPr/>
              <p:nvPr/>
            </p:nvSpPr>
            <p:spPr>
              <a:xfrm>
                <a:off x="2961561" y="1921849"/>
                <a:ext cx="97028" cy="810789"/>
              </a:xfrm>
              <a:prstGeom prst="rightBrace">
                <a:avLst>
                  <a:gd name="adj1" fmla="val 9941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e 13"/>
              <p:cNvSpPr/>
              <p:nvPr/>
            </p:nvSpPr>
            <p:spPr>
              <a:xfrm flipH="1">
                <a:off x="972394" y="2348456"/>
                <a:ext cx="97028" cy="810789"/>
              </a:xfrm>
              <a:prstGeom prst="rightBrace">
                <a:avLst>
                  <a:gd name="adj1" fmla="val 9941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Brace 14"/>
              <p:cNvSpPr/>
              <p:nvPr/>
            </p:nvSpPr>
            <p:spPr>
              <a:xfrm rot="16200000" flipH="1">
                <a:off x="1961502" y="2878894"/>
                <a:ext cx="97028" cy="810789"/>
              </a:xfrm>
              <a:prstGeom prst="rightBrace">
                <a:avLst>
                  <a:gd name="adj1" fmla="val 9941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5400000" flipH="1" flipV="1">
                <a:off x="2406446" y="956039"/>
                <a:ext cx="97028" cy="810789"/>
              </a:xfrm>
              <a:prstGeom prst="rightBrace">
                <a:avLst>
                  <a:gd name="adj1" fmla="val 9941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95375" y="1314444"/>
              <a:ext cx="500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i="1" dirty="0">
                  <a:solidFill>
                    <a:srgbClr val="0033CC"/>
                  </a:solidFill>
                </a:rPr>
                <a:t>F</a:t>
              </a:r>
              <a:endParaRPr lang="en-US" sz="3200" dirty="0">
                <a:solidFill>
                  <a:srgbClr val="0033CC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89088" y="3498965"/>
            <a:ext cx="2363906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Too long!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2200" y="6459538"/>
            <a:ext cx="685800" cy="3984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sz="1800" kern="0">
                <a:solidFill>
                  <a:srgbClr val="C00000"/>
                </a:solidFill>
              </a:rPr>
              <a:pPr>
                <a:defRPr/>
              </a:pPr>
              <a:t>12</a:t>
            </a:fld>
            <a:endParaRPr lang="en-US" sz="18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8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891009" y="4512119"/>
          <a:ext cx="1778600" cy="1741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65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465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465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465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538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538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538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538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814336" y="1653569"/>
            <a:ext cx="337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solidFill>
                  <a:srgbClr val="C00000"/>
                </a:solidFill>
              </a:rPr>
              <a:t>F' = </a:t>
            </a:r>
            <a:r>
              <a:rPr lang="en-SG" sz="3200" i="1" dirty="0" err="1">
                <a:solidFill>
                  <a:srgbClr val="C00000"/>
                </a:solidFill>
              </a:rPr>
              <a:t>B∙C</a:t>
            </a:r>
            <a:r>
              <a:rPr lang="en-SG" sz="3200" i="1" dirty="0">
                <a:solidFill>
                  <a:srgbClr val="C00000"/>
                </a:solidFill>
              </a:rPr>
              <a:t>'∙D </a:t>
            </a:r>
            <a:r>
              <a:rPr lang="en-SG" sz="3200" dirty="0">
                <a:solidFill>
                  <a:srgbClr val="C00000"/>
                </a:solidFill>
              </a:rPr>
              <a:t>+ </a:t>
            </a:r>
            <a:r>
              <a:rPr lang="en-SG" sz="3200" i="1" dirty="0">
                <a:solidFill>
                  <a:srgbClr val="C00000"/>
                </a:solidFill>
              </a:rPr>
              <a:t>B'∙</a:t>
            </a:r>
            <a:r>
              <a:rPr lang="en-SG" sz="3200" i="1" dirty="0" err="1">
                <a:solidFill>
                  <a:srgbClr val="C00000"/>
                </a:solidFill>
              </a:rPr>
              <a:t>C∙D</a:t>
            </a:r>
            <a:r>
              <a:rPr lang="en-SG" sz="3200" i="1" dirty="0">
                <a:solidFill>
                  <a:srgbClr val="C00000"/>
                </a:solidFill>
              </a:rPr>
              <a:t>'</a:t>
            </a:r>
            <a:endParaRPr lang="en-US" sz="3200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29265" y="3956336"/>
            <a:ext cx="3065184" cy="2840804"/>
            <a:chOff x="705265" y="3956336"/>
            <a:chExt cx="3065184" cy="2840804"/>
          </a:xfrm>
        </p:grpSpPr>
        <p:grpSp>
          <p:nvGrpSpPr>
            <p:cNvPr id="8" name="Group 7"/>
            <p:cNvGrpSpPr/>
            <p:nvPr/>
          </p:nvGrpSpPr>
          <p:grpSpPr>
            <a:xfrm>
              <a:off x="705265" y="3956336"/>
              <a:ext cx="3065184" cy="2840804"/>
              <a:chOff x="458973" y="902459"/>
              <a:chExt cx="3065184" cy="284080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58973" y="2544490"/>
                <a:ext cx="522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i="1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01908" y="2144380"/>
                <a:ext cx="522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i="1" dirty="0"/>
                  <a:t>B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93835" y="902459"/>
                <a:ext cx="522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i="1" dirty="0"/>
                  <a:t>C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48892" y="3343153"/>
                <a:ext cx="522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i="1" dirty="0"/>
                  <a:t>D</a:t>
                </a:r>
              </a:p>
            </p:txBody>
          </p:sp>
          <p:sp>
            <p:nvSpPr>
              <p:cNvPr id="13" name="Right Brace 12"/>
              <p:cNvSpPr/>
              <p:nvPr/>
            </p:nvSpPr>
            <p:spPr>
              <a:xfrm>
                <a:off x="2961561" y="1921849"/>
                <a:ext cx="97028" cy="810789"/>
              </a:xfrm>
              <a:prstGeom prst="rightBrace">
                <a:avLst>
                  <a:gd name="adj1" fmla="val 9941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e 13"/>
              <p:cNvSpPr/>
              <p:nvPr/>
            </p:nvSpPr>
            <p:spPr>
              <a:xfrm flipH="1">
                <a:off x="972394" y="2348456"/>
                <a:ext cx="97028" cy="810789"/>
              </a:xfrm>
              <a:prstGeom prst="rightBrace">
                <a:avLst>
                  <a:gd name="adj1" fmla="val 9941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Brace 14"/>
              <p:cNvSpPr/>
              <p:nvPr/>
            </p:nvSpPr>
            <p:spPr>
              <a:xfrm rot="16200000" flipH="1">
                <a:off x="1961502" y="2878894"/>
                <a:ext cx="97028" cy="810789"/>
              </a:xfrm>
              <a:prstGeom prst="rightBrace">
                <a:avLst>
                  <a:gd name="adj1" fmla="val 9941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5400000" flipH="1" flipV="1">
                <a:off x="2406446" y="956039"/>
                <a:ext cx="97028" cy="810789"/>
              </a:xfrm>
              <a:prstGeom prst="rightBrace">
                <a:avLst>
                  <a:gd name="adj1" fmla="val 9941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95375" y="4027674"/>
              <a:ext cx="500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i="1" dirty="0">
                  <a:solidFill>
                    <a:srgbClr val="C00000"/>
                  </a:solidFill>
                </a:rPr>
                <a:t>F'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66035" y="884728"/>
            <a:ext cx="7755694" cy="58477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33CC"/>
                </a:solidFill>
              </a:rPr>
              <a:t>Let’s implement </a:t>
            </a:r>
            <a:r>
              <a:rPr lang="en-SG" sz="3200" i="1" dirty="0">
                <a:solidFill>
                  <a:srgbClr val="0033CC"/>
                </a:solidFill>
              </a:rPr>
              <a:t>F’</a:t>
            </a:r>
            <a:r>
              <a:rPr lang="en-SG" sz="3200" dirty="0">
                <a:solidFill>
                  <a:srgbClr val="0033CC"/>
                </a:solidFill>
              </a:rPr>
              <a:t> instead and then invert it!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891009" y="1870227"/>
          <a:ext cx="1778600" cy="1741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65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465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465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465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538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538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538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538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2229265" y="1314444"/>
            <a:ext cx="3065184" cy="2840804"/>
            <a:chOff x="705265" y="1314444"/>
            <a:chExt cx="3065184" cy="2840804"/>
          </a:xfrm>
        </p:grpSpPr>
        <p:grpSp>
          <p:nvGrpSpPr>
            <p:cNvPr id="44" name="Group 43"/>
            <p:cNvGrpSpPr/>
            <p:nvPr/>
          </p:nvGrpSpPr>
          <p:grpSpPr>
            <a:xfrm>
              <a:off x="705265" y="1314444"/>
              <a:ext cx="3065184" cy="2840804"/>
              <a:chOff x="458973" y="902459"/>
              <a:chExt cx="3065184" cy="284080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458973" y="2544490"/>
                <a:ext cx="522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i="1" dirty="0"/>
                  <a:t>A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001908" y="2144380"/>
                <a:ext cx="522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i="1" dirty="0"/>
                  <a:t>B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93835" y="902459"/>
                <a:ext cx="522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i="1" dirty="0"/>
                  <a:t>C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748892" y="3343153"/>
                <a:ext cx="522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i="1" dirty="0"/>
                  <a:t>D</a:t>
                </a:r>
              </a:p>
            </p:txBody>
          </p:sp>
          <p:sp>
            <p:nvSpPr>
              <p:cNvPr id="50" name="Right Brace 49"/>
              <p:cNvSpPr/>
              <p:nvPr/>
            </p:nvSpPr>
            <p:spPr>
              <a:xfrm>
                <a:off x="2961561" y="1921849"/>
                <a:ext cx="97028" cy="810789"/>
              </a:xfrm>
              <a:prstGeom prst="rightBrace">
                <a:avLst>
                  <a:gd name="adj1" fmla="val 9941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Brace 50"/>
              <p:cNvSpPr/>
              <p:nvPr/>
            </p:nvSpPr>
            <p:spPr>
              <a:xfrm flipH="1">
                <a:off x="972394" y="2348456"/>
                <a:ext cx="97028" cy="810789"/>
              </a:xfrm>
              <a:prstGeom prst="rightBrace">
                <a:avLst>
                  <a:gd name="adj1" fmla="val 9941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Brace 51"/>
              <p:cNvSpPr/>
              <p:nvPr/>
            </p:nvSpPr>
            <p:spPr>
              <a:xfrm rot="16200000" flipH="1">
                <a:off x="1961502" y="2878894"/>
                <a:ext cx="97028" cy="810789"/>
              </a:xfrm>
              <a:prstGeom prst="rightBrace">
                <a:avLst>
                  <a:gd name="adj1" fmla="val 9941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ight Brace 52"/>
              <p:cNvSpPr/>
              <p:nvPr/>
            </p:nvSpPr>
            <p:spPr>
              <a:xfrm rot="5400000" flipH="1" flipV="1">
                <a:off x="2406446" y="956039"/>
                <a:ext cx="97028" cy="810789"/>
              </a:xfrm>
              <a:prstGeom prst="rightBrace">
                <a:avLst>
                  <a:gd name="adj1" fmla="val 9941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95375" y="1314444"/>
              <a:ext cx="500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i="1" dirty="0">
                  <a:solidFill>
                    <a:srgbClr val="0033CC"/>
                  </a:solidFill>
                </a:rPr>
                <a:t>F</a:t>
              </a:r>
              <a:endParaRPr lang="en-US" sz="3200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86051" y="4528058"/>
            <a:ext cx="1213444" cy="1673154"/>
            <a:chOff x="1862051" y="4528058"/>
            <a:chExt cx="1213444" cy="1673154"/>
          </a:xfrm>
        </p:grpSpPr>
        <p:sp>
          <p:nvSpPr>
            <p:cNvPr id="5" name="Rounded Rectangle 4"/>
            <p:cNvSpPr/>
            <p:nvPr/>
          </p:nvSpPr>
          <p:spPr>
            <a:xfrm>
              <a:off x="1862051" y="4975726"/>
              <a:ext cx="349134" cy="810789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 Bracket 53"/>
            <p:cNvSpPr/>
            <p:nvPr/>
          </p:nvSpPr>
          <p:spPr>
            <a:xfrm rot="16200000">
              <a:off x="2755400" y="4523847"/>
              <a:ext cx="315883" cy="324306"/>
            </a:xfrm>
            <a:prstGeom prst="leftBracket">
              <a:avLst/>
            </a:prstGeom>
            <a:solidFill>
              <a:srgbClr val="FFC000">
                <a:alpha val="16863"/>
              </a:srgbClr>
            </a:solidFill>
            <a:ln w="19050">
              <a:solidFill>
                <a:srgbClr val="C56F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Left Bracket 54"/>
            <p:cNvSpPr/>
            <p:nvPr/>
          </p:nvSpPr>
          <p:spPr>
            <a:xfrm rot="16200000" flipH="1" flipV="1">
              <a:off x="2755400" y="5881118"/>
              <a:ext cx="315883" cy="324306"/>
            </a:xfrm>
            <a:prstGeom prst="leftBracket">
              <a:avLst/>
            </a:prstGeom>
            <a:solidFill>
              <a:srgbClr val="FFC000">
                <a:alpha val="16863"/>
              </a:srgbClr>
            </a:solidFill>
            <a:ln w="19050">
              <a:solidFill>
                <a:srgbClr val="C56F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2200" y="6459538"/>
            <a:ext cx="685800" cy="3984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sz="1800" kern="0">
                <a:solidFill>
                  <a:srgbClr val="C00000"/>
                </a:solidFill>
              </a:rPr>
              <a:pPr>
                <a:defRPr/>
              </a:pPr>
              <a:t>13</a:t>
            </a:fld>
            <a:endParaRPr lang="en-US" sz="1800" kern="0" dirty="0">
              <a:solidFill>
                <a:srgbClr val="C00000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F270C48A-9A0E-48E1-A28C-D7B07533674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1944364" y="238000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Q4.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50950C-D0C5-452C-AAB3-AD732A9B4049}"/>
              </a:ext>
            </a:extLst>
          </p:cNvPr>
          <p:cNvSpPr txBox="1"/>
          <p:nvPr/>
        </p:nvSpPr>
        <p:spPr>
          <a:xfrm>
            <a:off x="2714144" y="177913"/>
            <a:ext cx="761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F</a:t>
            </a:r>
            <a:r>
              <a:rPr lang="en-SG" sz="3200" dirty="0"/>
              <a:t>(</a:t>
            </a:r>
            <a:r>
              <a:rPr lang="en-SG" sz="3200" i="1" dirty="0" err="1"/>
              <a:t>A</a:t>
            </a:r>
            <a:r>
              <a:rPr lang="en-SG" sz="3200" dirty="0" err="1"/>
              <a:t>,</a:t>
            </a:r>
            <a:r>
              <a:rPr lang="en-SG" sz="3200" i="1" dirty="0" err="1"/>
              <a:t>B</a:t>
            </a:r>
            <a:r>
              <a:rPr lang="en-SG" sz="3200" dirty="0" err="1"/>
              <a:t>,</a:t>
            </a:r>
            <a:r>
              <a:rPr lang="en-SG" sz="3200" i="1" dirty="0" err="1"/>
              <a:t>C</a:t>
            </a:r>
            <a:r>
              <a:rPr lang="en-SG" sz="3200" dirty="0" err="1"/>
              <a:t>,</a:t>
            </a:r>
            <a:r>
              <a:rPr lang="en-SG" sz="3200" i="1" dirty="0" err="1"/>
              <a:t>D</a:t>
            </a:r>
            <a:r>
              <a:rPr lang="en-SG" sz="3200" dirty="0"/>
              <a:t>) = </a:t>
            </a:r>
            <a:r>
              <a:rPr lang="en-SG" sz="3200" dirty="0">
                <a:latin typeface="Symbol" panose="05050102010706020507" pitchFamily="18" charset="2"/>
              </a:rPr>
              <a:t>S</a:t>
            </a:r>
            <a:r>
              <a:rPr lang="en-SG" sz="3200" dirty="0"/>
              <a:t> </a:t>
            </a:r>
            <a:r>
              <a:rPr lang="en-SG" sz="3200" i="1" dirty="0"/>
              <a:t>m</a:t>
            </a:r>
            <a:r>
              <a:rPr lang="en-SG" sz="3200" dirty="0"/>
              <a:t>(0,1,3,4,6,7,8,9,11,12,14,15)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266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 flipH="1">
            <a:off x="1924050" y="346385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Q4.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195" y="346385"/>
            <a:ext cx="761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F</a:t>
            </a:r>
            <a:r>
              <a:rPr lang="en-SG" sz="3200" dirty="0"/>
              <a:t>(</a:t>
            </a:r>
            <a:r>
              <a:rPr lang="en-SG" sz="3200" i="1" dirty="0" err="1"/>
              <a:t>A</a:t>
            </a:r>
            <a:r>
              <a:rPr lang="en-SG" sz="3200" dirty="0" err="1"/>
              <a:t>,</a:t>
            </a:r>
            <a:r>
              <a:rPr lang="en-SG" sz="3200" i="1" dirty="0" err="1"/>
              <a:t>B</a:t>
            </a:r>
            <a:r>
              <a:rPr lang="en-SG" sz="3200" dirty="0" err="1"/>
              <a:t>,</a:t>
            </a:r>
            <a:r>
              <a:rPr lang="en-SG" sz="3200" i="1" dirty="0" err="1"/>
              <a:t>C</a:t>
            </a:r>
            <a:r>
              <a:rPr lang="en-SG" sz="3200" dirty="0" err="1"/>
              <a:t>,</a:t>
            </a:r>
            <a:r>
              <a:rPr lang="en-SG" sz="3200" i="1" dirty="0" err="1"/>
              <a:t>D</a:t>
            </a:r>
            <a:r>
              <a:rPr lang="en-SG" sz="3200" dirty="0"/>
              <a:t>) = </a:t>
            </a:r>
            <a:r>
              <a:rPr lang="en-SG" sz="3200" dirty="0">
                <a:latin typeface="Symbol" panose="05050102010706020507" pitchFamily="18" charset="2"/>
              </a:rPr>
              <a:t>S</a:t>
            </a:r>
            <a:r>
              <a:rPr lang="en-SG" sz="3200" dirty="0"/>
              <a:t> </a:t>
            </a:r>
            <a:r>
              <a:rPr lang="en-SG" sz="3200" i="1" dirty="0"/>
              <a:t>m</a:t>
            </a:r>
            <a:r>
              <a:rPr lang="en-SG" sz="3200" dirty="0"/>
              <a:t>(0,1,3,4,6,7,8,9,11,12,14,15) 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986290"/>
            <a:ext cx="337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solidFill>
                  <a:srgbClr val="C00000"/>
                </a:solidFill>
              </a:rPr>
              <a:t>F' = </a:t>
            </a:r>
            <a:r>
              <a:rPr lang="en-SG" sz="3200" i="1" dirty="0" err="1">
                <a:solidFill>
                  <a:srgbClr val="C00000"/>
                </a:solidFill>
              </a:rPr>
              <a:t>B∙C</a:t>
            </a:r>
            <a:r>
              <a:rPr lang="en-SG" sz="3200" i="1" dirty="0">
                <a:solidFill>
                  <a:srgbClr val="C00000"/>
                </a:solidFill>
              </a:rPr>
              <a:t>'∙D </a:t>
            </a:r>
            <a:r>
              <a:rPr lang="en-SG" sz="3200" dirty="0">
                <a:solidFill>
                  <a:srgbClr val="C00000"/>
                </a:solidFill>
              </a:rPr>
              <a:t>+ </a:t>
            </a:r>
            <a:r>
              <a:rPr lang="en-SG" sz="3200" i="1" dirty="0">
                <a:solidFill>
                  <a:srgbClr val="C00000"/>
                </a:solidFill>
              </a:rPr>
              <a:t>B'∙</a:t>
            </a:r>
            <a:r>
              <a:rPr lang="en-SG" sz="3200" i="1" dirty="0" err="1">
                <a:solidFill>
                  <a:srgbClr val="C00000"/>
                </a:solidFill>
              </a:rPr>
              <a:t>C∙D</a:t>
            </a:r>
            <a:r>
              <a:rPr lang="en-SG" sz="3200" i="1" dirty="0">
                <a:solidFill>
                  <a:srgbClr val="C00000"/>
                </a:solidFill>
              </a:rPr>
              <a:t>'</a:t>
            </a:r>
            <a:endParaRPr lang="en-US" sz="3200" dirty="0">
              <a:solidFill>
                <a:srgbClr val="C0000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081549" y="1997028"/>
            <a:ext cx="1708210" cy="1680227"/>
            <a:chOff x="3521015" y="2186923"/>
            <a:chExt cx="1708210" cy="1680227"/>
          </a:xfrm>
        </p:grpSpPr>
        <p:sp>
          <p:nvSpPr>
            <p:cNvPr id="29" name="Rectangle 28"/>
            <p:cNvSpPr/>
            <p:nvPr/>
          </p:nvSpPr>
          <p:spPr>
            <a:xfrm>
              <a:off x="3856548" y="2186923"/>
              <a:ext cx="1128138" cy="1479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/>
                <a:t>Cin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56386" y="2742388"/>
              <a:ext cx="399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err="1"/>
                <a:t>S</a:t>
              </a:r>
              <a:r>
                <a:rPr lang="en-SG" sz="1600" baseline="-25000" dirty="0" err="1"/>
                <a:t>1</a:t>
              </a:r>
              <a:endParaRPr lang="en-US" sz="16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29750" y="2186924"/>
              <a:ext cx="778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  <a:r>
                <a:rPr lang="en-SG" dirty="0">
                  <a:sym typeface="Symbol" panose="05050102010706020507" pitchFamily="18" charset="2"/>
                </a:rPr>
                <a:t>4</a:t>
              </a:r>
              <a:endParaRPr lang="en-SG" dirty="0"/>
            </a:p>
            <a:p>
              <a:pPr algn="ctr"/>
              <a:r>
                <a:rPr lang="en-SG" dirty="0"/>
                <a:t>DEC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6722" y="2510089"/>
              <a:ext cx="34561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0</a:t>
              </a:r>
            </a:p>
            <a:p>
              <a:r>
                <a:rPr lang="en-SG" sz="1600" dirty="0"/>
                <a:t>1</a:t>
              </a:r>
            </a:p>
            <a:p>
              <a:r>
                <a:rPr lang="en-SG" sz="1600" dirty="0"/>
                <a:t>2</a:t>
              </a:r>
            </a:p>
            <a:p>
              <a:r>
                <a:rPr lang="en-SG" sz="1600" dirty="0"/>
                <a:t>3</a:t>
              </a:r>
              <a:endParaRPr lang="en-US" sz="16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521015" y="2911929"/>
              <a:ext cx="3355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999888" y="2690694"/>
              <a:ext cx="229337" cy="724958"/>
              <a:chOff x="5736566" y="2978584"/>
              <a:chExt cx="435634" cy="785005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736566" y="3243398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736566" y="3499312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3856386" y="3077097"/>
              <a:ext cx="399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err="1"/>
                <a:t>S</a:t>
              </a:r>
              <a:r>
                <a:rPr lang="en-SG" sz="1600" baseline="-25000" dirty="0" err="1"/>
                <a:t>0</a:t>
              </a:r>
              <a:endParaRPr lang="en-US" sz="1600" baseline="-250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4420617" y="3666315"/>
              <a:ext cx="1" cy="200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19653" y="3353065"/>
              <a:ext cx="399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i="1" dirty="0"/>
                <a:t>E</a:t>
              </a:r>
              <a:endParaRPr lang="en-US" sz="1600" i="1" baseline="-250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521015" y="3259448"/>
              <a:ext cx="3355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081549" y="4364488"/>
            <a:ext cx="1708210" cy="1680227"/>
            <a:chOff x="3521015" y="2186923"/>
            <a:chExt cx="1708210" cy="1680227"/>
          </a:xfrm>
        </p:grpSpPr>
        <p:sp>
          <p:nvSpPr>
            <p:cNvPr id="47" name="Rectangle 46"/>
            <p:cNvSpPr/>
            <p:nvPr/>
          </p:nvSpPr>
          <p:spPr>
            <a:xfrm>
              <a:off x="3856548" y="2186923"/>
              <a:ext cx="1128138" cy="1479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/>
                <a:t>Cin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56386" y="2742388"/>
              <a:ext cx="399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err="1"/>
                <a:t>S</a:t>
              </a:r>
              <a:r>
                <a:rPr lang="en-SG" sz="1600" baseline="-25000" dirty="0" err="1"/>
                <a:t>1</a:t>
              </a:r>
              <a:endParaRPr lang="en-US" sz="1600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29750" y="2186924"/>
              <a:ext cx="778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</a:t>
              </a:r>
              <a:r>
                <a:rPr lang="en-SG" dirty="0">
                  <a:sym typeface="Symbol" panose="05050102010706020507" pitchFamily="18" charset="2"/>
                </a:rPr>
                <a:t>4</a:t>
              </a:r>
              <a:endParaRPr lang="en-SG" dirty="0"/>
            </a:p>
            <a:p>
              <a:pPr algn="ctr"/>
              <a:r>
                <a:rPr lang="en-SG" dirty="0"/>
                <a:t>DEC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16722" y="2510089"/>
              <a:ext cx="34561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0</a:t>
              </a:r>
            </a:p>
            <a:p>
              <a:r>
                <a:rPr lang="en-SG" sz="1600" dirty="0"/>
                <a:t>1</a:t>
              </a:r>
            </a:p>
            <a:p>
              <a:r>
                <a:rPr lang="en-SG" sz="1600" dirty="0"/>
                <a:t>2</a:t>
              </a:r>
            </a:p>
            <a:p>
              <a:r>
                <a:rPr lang="en-SG" sz="1600" dirty="0"/>
                <a:t>3</a:t>
              </a:r>
              <a:endParaRPr lang="en-US" sz="16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521015" y="2911929"/>
              <a:ext cx="3355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4999888" y="2690694"/>
              <a:ext cx="229337" cy="724958"/>
              <a:chOff x="5736566" y="2978584"/>
              <a:chExt cx="435634" cy="785005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736566" y="3243398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736566" y="3499312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3856386" y="3077097"/>
              <a:ext cx="399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err="1"/>
                <a:t>S</a:t>
              </a:r>
              <a:r>
                <a:rPr lang="en-SG" sz="1600" baseline="-25000" dirty="0" err="1"/>
                <a:t>0</a:t>
              </a:r>
              <a:endParaRPr lang="en-US" sz="1600" baseline="-25000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4420617" y="3666315"/>
              <a:ext cx="1" cy="200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219653" y="3353065"/>
              <a:ext cx="399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i="1" dirty="0"/>
                <a:t>E</a:t>
              </a:r>
              <a:endParaRPr lang="en-US" sz="1600" i="1" baseline="-25000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521015" y="3259448"/>
              <a:ext cx="3355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2200" y="6459538"/>
            <a:ext cx="685800" cy="3984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sz="1800" kern="0">
                <a:solidFill>
                  <a:srgbClr val="C00000"/>
                </a:solidFill>
              </a:rPr>
              <a:pPr>
                <a:defRPr/>
              </a:pPr>
              <a:t>14</a:t>
            </a:fld>
            <a:endParaRPr lang="en-US" sz="18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6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 flipH="1">
            <a:off x="1924050" y="346385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Q4.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195" y="346385"/>
            <a:ext cx="761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F</a:t>
            </a:r>
            <a:r>
              <a:rPr lang="en-SG" sz="3200" dirty="0"/>
              <a:t>(</a:t>
            </a:r>
            <a:r>
              <a:rPr lang="en-SG" sz="3200" i="1" dirty="0" err="1"/>
              <a:t>A</a:t>
            </a:r>
            <a:r>
              <a:rPr lang="en-SG" sz="3200" dirty="0" err="1"/>
              <a:t>,</a:t>
            </a:r>
            <a:r>
              <a:rPr lang="en-SG" sz="3200" i="1" dirty="0" err="1"/>
              <a:t>B</a:t>
            </a:r>
            <a:r>
              <a:rPr lang="en-SG" sz="3200" dirty="0" err="1"/>
              <a:t>,</a:t>
            </a:r>
            <a:r>
              <a:rPr lang="en-SG" sz="3200" i="1" dirty="0" err="1"/>
              <a:t>C</a:t>
            </a:r>
            <a:r>
              <a:rPr lang="en-SG" sz="3200" dirty="0" err="1"/>
              <a:t>,</a:t>
            </a:r>
            <a:r>
              <a:rPr lang="en-SG" sz="3200" i="1" dirty="0" err="1"/>
              <a:t>D</a:t>
            </a:r>
            <a:r>
              <a:rPr lang="en-SG" sz="3200" dirty="0"/>
              <a:t>) = </a:t>
            </a:r>
            <a:r>
              <a:rPr lang="en-SG" sz="3200" dirty="0">
                <a:latin typeface="Symbol" panose="05050102010706020507" pitchFamily="18" charset="2"/>
              </a:rPr>
              <a:t>S</a:t>
            </a:r>
            <a:r>
              <a:rPr lang="en-SG" sz="3200" dirty="0"/>
              <a:t> </a:t>
            </a:r>
            <a:r>
              <a:rPr lang="en-SG" sz="3200" i="1" dirty="0"/>
              <a:t>m</a:t>
            </a:r>
            <a:r>
              <a:rPr lang="en-SG" sz="3200" dirty="0"/>
              <a:t>(0,1,3,4,6,7,8,9,11,12,14,15) 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986290"/>
            <a:ext cx="337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solidFill>
                  <a:srgbClr val="C00000"/>
                </a:solidFill>
              </a:rPr>
              <a:t>F' = </a:t>
            </a:r>
            <a:r>
              <a:rPr lang="en-SG" sz="3200" i="1" dirty="0" err="1">
                <a:solidFill>
                  <a:srgbClr val="C00000"/>
                </a:solidFill>
              </a:rPr>
              <a:t>B∙C</a:t>
            </a:r>
            <a:r>
              <a:rPr lang="en-SG" sz="3200" i="1" dirty="0">
                <a:solidFill>
                  <a:srgbClr val="C00000"/>
                </a:solidFill>
              </a:rPr>
              <a:t>'∙D </a:t>
            </a:r>
            <a:r>
              <a:rPr lang="en-SG" sz="3200" dirty="0">
                <a:solidFill>
                  <a:srgbClr val="C00000"/>
                </a:solidFill>
              </a:rPr>
              <a:t>+ </a:t>
            </a:r>
            <a:r>
              <a:rPr lang="en-SG" sz="3200" i="1" dirty="0">
                <a:solidFill>
                  <a:srgbClr val="C00000"/>
                </a:solidFill>
              </a:rPr>
              <a:t>B'∙</a:t>
            </a:r>
            <a:r>
              <a:rPr lang="en-SG" sz="3200" i="1" dirty="0" err="1">
                <a:solidFill>
                  <a:srgbClr val="C00000"/>
                </a:solidFill>
              </a:rPr>
              <a:t>C∙D</a:t>
            </a:r>
            <a:r>
              <a:rPr lang="en-SG" sz="3200" i="1" dirty="0">
                <a:solidFill>
                  <a:srgbClr val="C00000"/>
                </a:solidFill>
              </a:rPr>
              <a:t>'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2200" y="6459538"/>
            <a:ext cx="685800" cy="3984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sz="1800" kern="0">
                <a:solidFill>
                  <a:srgbClr val="C00000"/>
                </a:solidFill>
              </a:rPr>
              <a:pPr>
                <a:defRPr/>
              </a:pPr>
              <a:t>15</a:t>
            </a:fld>
            <a:endParaRPr lang="en-US" sz="1800" kern="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528FA-B922-ED8E-1159-1C96F3DD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281346"/>
            <a:ext cx="7727755" cy="35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4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 flipH="1">
            <a:off x="1924050" y="346385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Q4.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3195" y="346385"/>
            <a:ext cx="761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F</a:t>
            </a:r>
            <a:r>
              <a:rPr lang="en-SG" sz="3200" dirty="0"/>
              <a:t>(</a:t>
            </a:r>
            <a:r>
              <a:rPr lang="en-SG" sz="3200" i="1" dirty="0" err="1"/>
              <a:t>A</a:t>
            </a:r>
            <a:r>
              <a:rPr lang="en-SG" sz="3200" dirty="0" err="1"/>
              <a:t>,</a:t>
            </a:r>
            <a:r>
              <a:rPr lang="en-SG" sz="3200" i="1" dirty="0" err="1"/>
              <a:t>B</a:t>
            </a:r>
            <a:r>
              <a:rPr lang="en-SG" sz="3200" dirty="0" err="1"/>
              <a:t>,</a:t>
            </a:r>
            <a:r>
              <a:rPr lang="en-SG" sz="3200" i="1" dirty="0" err="1"/>
              <a:t>C</a:t>
            </a:r>
            <a:r>
              <a:rPr lang="en-SG" sz="3200" dirty="0" err="1"/>
              <a:t>,</a:t>
            </a:r>
            <a:r>
              <a:rPr lang="en-SG" sz="3200" i="1" dirty="0" err="1"/>
              <a:t>D</a:t>
            </a:r>
            <a:r>
              <a:rPr lang="en-SG" sz="3200" dirty="0"/>
              <a:t>) = </a:t>
            </a:r>
            <a:r>
              <a:rPr lang="en-SG" sz="3200" dirty="0">
                <a:latin typeface="Symbol" panose="05050102010706020507" pitchFamily="18" charset="2"/>
              </a:rPr>
              <a:t>S</a:t>
            </a:r>
            <a:r>
              <a:rPr lang="en-SG" sz="3200" dirty="0"/>
              <a:t> </a:t>
            </a:r>
            <a:r>
              <a:rPr lang="en-SG" sz="3200" i="1" dirty="0"/>
              <a:t>m</a:t>
            </a:r>
            <a:r>
              <a:rPr lang="en-SG" sz="3200" dirty="0"/>
              <a:t>(0,1,3,4,6,7,8,9,11,12,14,15) </a:t>
            </a:r>
            <a:endParaRPr lang="en-US" sz="3200" dirty="0"/>
          </a:p>
        </p:txBody>
      </p:sp>
      <p:sp>
        <p:nvSpPr>
          <p:cNvPr id="3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2200" y="6459538"/>
            <a:ext cx="685800" cy="3984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sz="1800" kern="0">
                <a:solidFill>
                  <a:srgbClr val="C00000"/>
                </a:solidFill>
              </a:rPr>
              <a:pPr>
                <a:defRPr/>
              </a:pPr>
              <a:t>16</a:t>
            </a:fld>
            <a:endParaRPr lang="en-US" sz="1800" kern="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5008C-7BE5-745A-E471-D85EE0F81F65}"/>
              </a:ext>
            </a:extLst>
          </p:cNvPr>
          <p:cNvSpPr txBox="1"/>
          <p:nvPr/>
        </p:nvSpPr>
        <p:spPr>
          <a:xfrm>
            <a:off x="824458" y="1144169"/>
            <a:ext cx="10834745" cy="58477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33CC"/>
                </a:solidFill>
              </a:rPr>
              <a:t>Even simpler circuit requiring only one decoder and two gates!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6D282-FE95-967B-BA3E-4DF96F890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t="1428" r="1016" b="59948"/>
          <a:stretch/>
        </p:blipFill>
        <p:spPr>
          <a:xfrm>
            <a:off x="824458" y="2261170"/>
            <a:ext cx="8237096" cy="2091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C066B2-E0A0-9588-4F0F-C25258B6F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22" t="58344" r="7546"/>
          <a:stretch/>
        </p:blipFill>
        <p:spPr>
          <a:xfrm>
            <a:off x="4013305" y="4678410"/>
            <a:ext cx="4616034" cy="20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2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07271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18</a:t>
            </a:fld>
            <a:endParaRPr lang="en-SG" sz="1600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3D1806E-348D-4E78-93DF-5BE022DFA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4215"/>
              </p:ext>
            </p:extLst>
          </p:nvPr>
        </p:nvGraphicFramePr>
        <p:xfrm>
          <a:off x="2148727" y="1398876"/>
          <a:ext cx="2238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5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718271F0-244B-4101-81D8-C4CD01AB3EB5}"/>
              </a:ext>
            </a:extLst>
          </p:cNvPr>
          <p:cNvGrpSpPr/>
          <p:nvPr/>
        </p:nvGrpSpPr>
        <p:grpSpPr>
          <a:xfrm>
            <a:off x="6113361" y="2198059"/>
            <a:ext cx="2648413" cy="2222369"/>
            <a:chOff x="5838361" y="3879419"/>
            <a:chExt cx="2648413" cy="222236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6553A6E-6038-4FF2-B074-FC762D262D68}"/>
                </a:ext>
              </a:extLst>
            </p:cNvPr>
            <p:cNvGrpSpPr/>
            <p:nvPr/>
          </p:nvGrpSpPr>
          <p:grpSpPr>
            <a:xfrm>
              <a:off x="5838361" y="3879419"/>
              <a:ext cx="2225133" cy="2222369"/>
              <a:chOff x="6779012" y="1806498"/>
              <a:chExt cx="2225133" cy="222236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38EA9F-B5A6-40F9-86BD-5291289CFC80}"/>
                  </a:ext>
                </a:extLst>
              </p:cNvPr>
              <p:cNvSpPr txBox="1"/>
              <p:nvPr/>
            </p:nvSpPr>
            <p:spPr>
              <a:xfrm>
                <a:off x="7065228" y="2233864"/>
                <a:ext cx="5222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0</a:t>
                </a:r>
              </a:p>
              <a:p>
                <a:pPr algn="ctr"/>
                <a:r>
                  <a:rPr lang="en-SG" sz="2000" dirty="0"/>
                  <a:t>1</a:t>
                </a:r>
              </a:p>
              <a:p>
                <a:pPr algn="ctr"/>
                <a:r>
                  <a:rPr lang="en-SG" sz="2000" dirty="0"/>
                  <a:t>2</a:t>
                </a:r>
              </a:p>
              <a:p>
                <a:pPr algn="ctr"/>
                <a:r>
                  <a:rPr lang="en-SG" sz="2000" dirty="0"/>
                  <a:t>3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B56DE98-9EFD-49FC-8C1A-7301414171D0}"/>
                  </a:ext>
                </a:extLst>
              </p:cNvPr>
              <p:cNvGrpSpPr/>
              <p:nvPr/>
            </p:nvGrpSpPr>
            <p:grpSpPr>
              <a:xfrm>
                <a:off x="6779012" y="1806498"/>
                <a:ext cx="2225133" cy="2222369"/>
                <a:chOff x="6779012" y="1806498"/>
                <a:chExt cx="2225133" cy="2222369"/>
              </a:xfrm>
            </p:grpSpPr>
            <p:sp>
              <p:nvSpPr>
                <p:cNvPr id="46" name="Flowchart: Extract 45">
                  <a:extLst>
                    <a:ext uri="{FF2B5EF4-FFF2-40B4-BE49-F238E27FC236}">
                      <a16:creationId xmlns:a16="http://schemas.microsoft.com/office/drawing/2014/main" id="{A7844D0F-43EA-407C-B968-6DEBFC0F9B83}"/>
                    </a:ext>
                  </a:extLst>
                </p:cNvPr>
                <p:cNvSpPr/>
                <p:nvPr/>
              </p:nvSpPr>
              <p:spPr>
                <a:xfrm rot="5400000">
                  <a:off x="6830291" y="2178966"/>
                  <a:ext cx="2128616" cy="1383679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8302DA8-97C6-413B-9DE6-1B1BA00804FE}"/>
                    </a:ext>
                  </a:extLst>
                </p:cNvPr>
                <p:cNvSpPr txBox="1"/>
                <p:nvPr/>
              </p:nvSpPr>
              <p:spPr>
                <a:xfrm>
                  <a:off x="7188354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4:1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E506627-AD04-46EC-97A1-5CA25DF79FE0}"/>
                    </a:ext>
                  </a:extLst>
                </p:cNvPr>
                <p:cNvSpPr txBox="1"/>
                <p:nvPr/>
              </p:nvSpPr>
              <p:spPr>
                <a:xfrm>
                  <a:off x="7633937" y="2993746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EE1F4C4-7384-46B8-8731-A528F8937B75}"/>
                    </a:ext>
                  </a:extLst>
                </p:cNvPr>
                <p:cNvSpPr txBox="1"/>
                <p:nvPr/>
              </p:nvSpPr>
              <p:spPr>
                <a:xfrm>
                  <a:off x="7393257" y="3215969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E044C73-8DB5-47B3-B835-CF4AC6562E00}"/>
                    </a:ext>
                  </a:extLst>
                </p:cNvPr>
                <p:cNvGrpSpPr/>
                <p:nvPr/>
              </p:nvGrpSpPr>
              <p:grpSpPr>
                <a:xfrm>
                  <a:off x="6779012" y="2447681"/>
                  <a:ext cx="423747" cy="929269"/>
                  <a:chOff x="4592442" y="2477542"/>
                  <a:chExt cx="423747" cy="929269"/>
                </a:xfrm>
              </p:grpSpPr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255AC1AF-675E-483D-AFB3-495BB57A2DF3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477542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80689152-E41D-4109-87AA-B1F88E7E1F9E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792569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3CF5309B-C74D-4544-BD6F-EA4D2FF3A054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094576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A6735D9E-F61C-445B-B5F2-00ED91853882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406811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A4B9EB64-5C33-469B-9007-6D47C4036AC9}"/>
                    </a:ext>
                  </a:extLst>
                </p:cNvPr>
                <p:cNvGrpSpPr/>
                <p:nvPr/>
              </p:nvGrpSpPr>
              <p:grpSpPr>
                <a:xfrm>
                  <a:off x="7680398" y="3376313"/>
                  <a:ext cx="237895" cy="652554"/>
                  <a:chOff x="5811639" y="3517592"/>
                  <a:chExt cx="237895" cy="652554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C5A6792-E72B-4265-94F7-39FF9EF27FF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11639" y="3730325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D4360B18-1FF8-494B-BD31-AB9EA98D59E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49533" y="3517592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DE1E3F5-CD91-42E1-84A4-BFF3CDBF20EB}"/>
                    </a:ext>
                  </a:extLst>
                </p:cNvPr>
                <p:cNvCxnSpPr/>
                <p:nvPr/>
              </p:nvCxnSpPr>
              <p:spPr>
                <a:xfrm>
                  <a:off x="8580398" y="2870805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CA072F-AC1A-49FB-BD0C-6C4EF35254CB}"/>
                </a:ext>
              </a:extLst>
            </p:cNvPr>
            <p:cNvSpPr txBox="1"/>
            <p:nvPr/>
          </p:nvSpPr>
          <p:spPr>
            <a:xfrm>
              <a:off x="7964525" y="4737526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25170FA4-9D8B-4EF7-96D8-17E8100145DB}"/>
              </a:ext>
            </a:extLst>
          </p:cNvPr>
          <p:cNvSpPr/>
          <p:nvPr/>
        </p:nvSpPr>
        <p:spPr>
          <a:xfrm>
            <a:off x="2810927" y="1865302"/>
            <a:ext cx="926926" cy="3648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1343535-43A1-4A1F-8153-182FFCEA1BDD}"/>
              </a:ext>
            </a:extLst>
          </p:cNvPr>
          <p:cNvGrpSpPr/>
          <p:nvPr/>
        </p:nvGrpSpPr>
        <p:grpSpPr>
          <a:xfrm>
            <a:off x="6734012" y="4217555"/>
            <a:ext cx="783373" cy="638781"/>
            <a:chOff x="4724333" y="4096737"/>
            <a:chExt cx="783373" cy="6387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7D427FF-F431-421B-BCFC-BFF72599476A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DDD99C8-4D65-491B-A9E3-28DAC14B3FD2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Z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3FCBCEE-5F84-455A-B089-E5F64A9D536C}"/>
              </a:ext>
            </a:extLst>
          </p:cNvPr>
          <p:cNvSpPr txBox="1"/>
          <p:nvPr/>
        </p:nvSpPr>
        <p:spPr>
          <a:xfrm>
            <a:off x="5735641" y="951728"/>
            <a:ext cx="398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What if we change the selector lines to </a:t>
            </a:r>
            <a:r>
              <a:rPr lang="en-US" sz="2800" i="1" dirty="0" err="1">
                <a:solidFill>
                  <a:srgbClr val="C00000"/>
                </a:solidFill>
              </a:rPr>
              <a:t>YZ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69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07271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ABBD52-8143-49E6-B733-D176BD092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63010"/>
              </p:ext>
            </p:extLst>
          </p:nvPr>
        </p:nvGraphicFramePr>
        <p:xfrm>
          <a:off x="2034880" y="1310110"/>
          <a:ext cx="22698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7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1F4497-EF40-4B5C-A346-546CE45794AC}"/>
              </a:ext>
            </a:extLst>
          </p:cNvPr>
          <p:cNvSpPr txBox="1"/>
          <p:nvPr/>
        </p:nvSpPr>
        <p:spPr>
          <a:xfrm>
            <a:off x="3749280" y="2212542"/>
            <a:ext cx="493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6DAF3-190E-4C2D-8168-35CCDDC70C52}"/>
              </a:ext>
            </a:extLst>
          </p:cNvPr>
          <p:cNvSpPr/>
          <p:nvPr/>
        </p:nvSpPr>
        <p:spPr>
          <a:xfrm>
            <a:off x="3826120" y="407953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9A70AE-4274-444C-845B-9445E25C18E7}"/>
              </a:ext>
            </a:extLst>
          </p:cNvPr>
          <p:cNvSpPr/>
          <p:nvPr/>
        </p:nvSpPr>
        <p:spPr>
          <a:xfrm>
            <a:off x="3826120" y="449743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FF1DC-6E5C-4889-A6DC-2B254CAF3AB5}"/>
              </a:ext>
            </a:extLst>
          </p:cNvPr>
          <p:cNvSpPr/>
          <p:nvPr/>
        </p:nvSpPr>
        <p:spPr>
          <a:xfrm>
            <a:off x="3822113" y="3595991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4D2FC-1949-4EE9-8553-FB5E71340495}"/>
              </a:ext>
            </a:extLst>
          </p:cNvPr>
          <p:cNvSpPr/>
          <p:nvPr/>
        </p:nvSpPr>
        <p:spPr>
          <a:xfrm>
            <a:off x="3813591" y="1755872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8C728B-29DA-4538-BD74-FC5BC24B61EC}"/>
              </a:ext>
            </a:extLst>
          </p:cNvPr>
          <p:cNvSpPr/>
          <p:nvPr/>
        </p:nvSpPr>
        <p:spPr>
          <a:xfrm>
            <a:off x="3813591" y="314189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A54048-7FF6-48FA-AA43-07DA680A9249}"/>
              </a:ext>
            </a:extLst>
          </p:cNvPr>
          <p:cNvSpPr/>
          <p:nvPr/>
        </p:nvSpPr>
        <p:spPr>
          <a:xfrm>
            <a:off x="3813591" y="2678074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CC714-F73B-48DC-99F2-DCF68CB009FE}"/>
              </a:ext>
            </a:extLst>
          </p:cNvPr>
          <p:cNvSpPr/>
          <p:nvPr/>
        </p:nvSpPr>
        <p:spPr>
          <a:xfrm>
            <a:off x="3813591" y="4949114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AABF3-2EA2-4B5F-A1D2-D12A421462C4}"/>
              </a:ext>
            </a:extLst>
          </p:cNvPr>
          <p:cNvSpPr txBox="1"/>
          <p:nvPr/>
        </p:nvSpPr>
        <p:spPr>
          <a:xfrm>
            <a:off x="4542772" y="3603561"/>
            <a:ext cx="310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i="1" dirty="0"/>
              <a:t>d</a:t>
            </a:r>
            <a:r>
              <a:rPr lang="en-US" sz="2400" dirty="0"/>
              <a:t> instead of </a:t>
            </a:r>
            <a:r>
              <a:rPr lang="en-US" sz="2400" i="1" dirty="0"/>
              <a:t>X</a:t>
            </a:r>
            <a:r>
              <a:rPr lang="en-US" sz="2400" dirty="0"/>
              <a:t> for don’t care to avoid confusion with input </a:t>
            </a:r>
            <a:r>
              <a:rPr lang="en-US" sz="2400" i="1" dirty="0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07271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B995EA-AAC5-4150-84E2-BB6BB4CDE7D1}"/>
              </a:ext>
            </a:extLst>
          </p:cNvPr>
          <p:cNvGrpSpPr/>
          <p:nvPr/>
        </p:nvGrpSpPr>
        <p:grpSpPr>
          <a:xfrm>
            <a:off x="5099473" y="1507255"/>
            <a:ext cx="2939280" cy="2871442"/>
            <a:chOff x="4335964" y="1525792"/>
            <a:chExt cx="2939280" cy="287144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3451BF1-12C7-4BB7-B110-A999C355C83E}"/>
                </a:ext>
              </a:extLst>
            </p:cNvPr>
            <p:cNvGrpSpPr/>
            <p:nvPr/>
          </p:nvGrpSpPr>
          <p:grpSpPr>
            <a:xfrm>
              <a:off x="4335964" y="1525792"/>
              <a:ext cx="2075987" cy="2871442"/>
              <a:chOff x="4592442" y="1525792"/>
              <a:chExt cx="2075987" cy="287144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098B6F8-19E6-478E-854E-29D27FFBFDC5}"/>
                  </a:ext>
                </a:extLst>
              </p:cNvPr>
              <p:cNvGrpSpPr/>
              <p:nvPr/>
            </p:nvGrpSpPr>
            <p:grpSpPr>
              <a:xfrm>
                <a:off x="4897243" y="1525792"/>
                <a:ext cx="1771186" cy="2871442"/>
                <a:chOff x="4897243" y="1525792"/>
                <a:chExt cx="1771186" cy="2871442"/>
              </a:xfrm>
            </p:grpSpPr>
            <p:sp>
              <p:nvSpPr>
                <p:cNvPr id="39" name="Flowchart: Extract 38">
                  <a:extLst>
                    <a:ext uri="{FF2B5EF4-FFF2-40B4-BE49-F238E27FC236}">
                      <a16:creationId xmlns:a16="http://schemas.microsoft.com/office/drawing/2014/main" id="{6816B4B1-1EE0-4C7D-94F7-5E167C65A5DF}"/>
                    </a:ext>
                  </a:extLst>
                </p:cNvPr>
                <p:cNvSpPr/>
                <p:nvPr/>
              </p:nvSpPr>
              <p:spPr>
                <a:xfrm rot="5400000">
                  <a:off x="4415881" y="2144686"/>
                  <a:ext cx="2871442" cy="1633654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9ABD3AD-DC0A-490E-B921-AEFF2E87A2E0}"/>
                    </a:ext>
                  </a:extLst>
                </p:cNvPr>
                <p:cNvSpPr txBox="1"/>
                <p:nvPr/>
              </p:nvSpPr>
              <p:spPr>
                <a:xfrm>
                  <a:off x="5155576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8:1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F4833E-BF31-4197-8D2B-8AFE5E0FFBA2}"/>
                    </a:ext>
                  </a:extLst>
                </p:cNvPr>
                <p:cNvSpPr txBox="1"/>
                <p:nvPr/>
              </p:nvSpPr>
              <p:spPr>
                <a:xfrm>
                  <a:off x="4897243" y="1684240"/>
                  <a:ext cx="522249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  <a:p>
                  <a:pPr algn="ctr"/>
                  <a:r>
                    <a:rPr lang="en-SG" sz="2000" dirty="0"/>
                    <a:t>1</a:t>
                  </a:r>
                </a:p>
                <a:p>
                  <a:pPr algn="ctr"/>
                  <a:r>
                    <a:rPr lang="en-SG" sz="2000" dirty="0"/>
                    <a:t>2</a:t>
                  </a:r>
                </a:p>
                <a:p>
                  <a:pPr algn="ctr"/>
                  <a:r>
                    <a:rPr lang="en-SG" sz="2000" dirty="0"/>
                    <a:t>3</a:t>
                  </a:r>
                </a:p>
                <a:p>
                  <a:pPr algn="ctr"/>
                  <a:r>
                    <a:rPr lang="en-SG" sz="2000" dirty="0"/>
                    <a:t>4</a:t>
                  </a:r>
                </a:p>
                <a:p>
                  <a:pPr algn="ctr"/>
                  <a:r>
                    <a:rPr lang="en-SG" sz="2000" dirty="0"/>
                    <a:t>5</a:t>
                  </a:r>
                </a:p>
                <a:p>
                  <a:pPr algn="ctr"/>
                  <a:r>
                    <a:rPr lang="en-SG" sz="2000" dirty="0"/>
                    <a:t>6</a:t>
                  </a:r>
                </a:p>
                <a:p>
                  <a:pPr algn="ctr"/>
                  <a:r>
                    <a:rPr lang="en-SG" sz="2000" dirty="0"/>
                    <a:t>7</a:t>
                  </a:r>
                  <a:endParaRPr lang="en-US" sz="2000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DCBDC2B-BB56-43F5-B3BC-8D0E17DF20D2}"/>
                    </a:ext>
                  </a:extLst>
                </p:cNvPr>
                <p:cNvSpPr txBox="1"/>
                <p:nvPr/>
              </p:nvSpPr>
              <p:spPr>
                <a:xfrm>
                  <a:off x="5765178" y="3135025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8DC852D-A2BC-4F3C-B7A9-CF420F9DBE4E}"/>
                    </a:ext>
                  </a:extLst>
                </p:cNvPr>
                <p:cNvSpPr txBox="1"/>
                <p:nvPr/>
              </p:nvSpPr>
              <p:spPr>
                <a:xfrm>
                  <a:off x="5524498" y="3357248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E926751-0565-45F3-9BF4-A3E3A347EE6A}"/>
                    </a:ext>
                  </a:extLst>
                </p:cNvPr>
                <p:cNvSpPr txBox="1"/>
                <p:nvPr/>
              </p:nvSpPr>
              <p:spPr>
                <a:xfrm>
                  <a:off x="5295899" y="3557303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2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9B70984-5F57-45DB-8CF1-D05B37219836}"/>
                  </a:ext>
                </a:extLst>
              </p:cNvPr>
              <p:cNvGrpSpPr/>
              <p:nvPr/>
            </p:nvGrpSpPr>
            <p:grpSpPr>
              <a:xfrm>
                <a:off x="4592442" y="1886528"/>
                <a:ext cx="423747" cy="2122449"/>
                <a:chOff x="4592442" y="1886528"/>
                <a:chExt cx="423747" cy="2122449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45CD2B2-F4C3-42BE-B121-B03CC84AEEA1}"/>
                    </a:ext>
                  </a:extLst>
                </p:cNvPr>
                <p:cNvCxnSpPr/>
                <p:nvPr/>
              </p:nvCxnSpPr>
              <p:spPr>
                <a:xfrm>
                  <a:off x="4592442" y="1886528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467261C-CBD7-494B-B820-97097DDBB5D9}"/>
                    </a:ext>
                  </a:extLst>
                </p:cNvPr>
                <p:cNvCxnSpPr/>
                <p:nvPr/>
              </p:nvCxnSpPr>
              <p:spPr>
                <a:xfrm>
                  <a:off x="4592442" y="2183894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27EF214-0098-4322-82F8-7C5DBE57E5C4}"/>
                    </a:ext>
                  </a:extLst>
                </p:cNvPr>
                <p:cNvCxnSpPr/>
                <p:nvPr/>
              </p:nvCxnSpPr>
              <p:spPr>
                <a:xfrm>
                  <a:off x="4592442" y="2477542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6917482-DC8D-4894-AAC2-F9B52825743F}"/>
                    </a:ext>
                  </a:extLst>
                </p:cNvPr>
                <p:cNvCxnSpPr/>
                <p:nvPr/>
              </p:nvCxnSpPr>
              <p:spPr>
                <a:xfrm>
                  <a:off x="4592442" y="2792569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2C66473-C964-4BBE-9E9E-39F1A89E51C4}"/>
                    </a:ext>
                  </a:extLst>
                </p:cNvPr>
                <p:cNvCxnSpPr/>
                <p:nvPr/>
              </p:nvCxnSpPr>
              <p:spPr>
                <a:xfrm>
                  <a:off x="4592442" y="3094576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0FA8DFF-F82C-43DD-911D-C5B13ED82F8A}"/>
                    </a:ext>
                  </a:extLst>
                </p:cNvPr>
                <p:cNvCxnSpPr/>
                <p:nvPr/>
              </p:nvCxnSpPr>
              <p:spPr>
                <a:xfrm>
                  <a:off x="4592442" y="3406811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FA61F27-D85F-4281-8B63-7A43F13F9514}"/>
                    </a:ext>
                  </a:extLst>
                </p:cNvPr>
                <p:cNvCxnSpPr/>
                <p:nvPr/>
              </p:nvCxnSpPr>
              <p:spPr>
                <a:xfrm>
                  <a:off x="4592442" y="3685592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4E471BA-2822-475E-A3CD-D118D05A46B5}"/>
                    </a:ext>
                  </a:extLst>
                </p:cNvPr>
                <p:cNvCxnSpPr/>
                <p:nvPr/>
              </p:nvCxnSpPr>
              <p:spPr>
                <a:xfrm>
                  <a:off x="4592442" y="4008977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4B94A7F-C4A6-4AF0-91F1-9EEF3421C2F0}"/>
                  </a:ext>
                </a:extLst>
              </p:cNvPr>
              <p:cNvGrpSpPr/>
              <p:nvPr/>
            </p:nvGrpSpPr>
            <p:grpSpPr>
              <a:xfrm>
                <a:off x="5590476" y="3517592"/>
                <a:ext cx="459058" cy="857340"/>
                <a:chOff x="5590476" y="3517592"/>
                <a:chExt cx="459058" cy="85734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984C318-0DE4-4A87-9AAB-6D52F45E07BD}"/>
                    </a:ext>
                  </a:extLst>
                </p:cNvPr>
                <p:cNvCxnSpPr/>
                <p:nvPr/>
              </p:nvCxnSpPr>
              <p:spPr>
                <a:xfrm flipH="1">
                  <a:off x="5590476" y="3935111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5139D06-D1CD-4FE9-9F73-1EB8285ABCB9}"/>
                    </a:ext>
                  </a:extLst>
                </p:cNvPr>
                <p:cNvCxnSpPr/>
                <p:nvPr/>
              </p:nvCxnSpPr>
              <p:spPr>
                <a:xfrm flipH="1">
                  <a:off x="5836734" y="3724516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0217C21-1922-46C2-8335-6EC6AFEF8218}"/>
                    </a:ext>
                  </a:extLst>
                </p:cNvPr>
                <p:cNvCxnSpPr/>
                <p:nvPr/>
              </p:nvCxnSpPr>
              <p:spPr>
                <a:xfrm flipH="1">
                  <a:off x="6049533" y="3517592"/>
                  <a:ext cx="1" cy="4398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8E12B1-ABC4-4C79-8DF0-E10C3F2AC2B2}"/>
                </a:ext>
              </a:extLst>
            </p:cNvPr>
            <p:cNvCxnSpPr/>
            <p:nvPr/>
          </p:nvCxnSpPr>
          <p:spPr>
            <a:xfrm>
              <a:off x="6411951" y="2961513"/>
              <a:ext cx="423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7A77FD-8291-4E31-9523-51BA201AEB59}"/>
                </a:ext>
              </a:extLst>
            </p:cNvPr>
            <p:cNvSpPr txBox="1"/>
            <p:nvPr/>
          </p:nvSpPr>
          <p:spPr>
            <a:xfrm>
              <a:off x="6752995" y="2730679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CF80CD-672B-4809-9DD8-A451CCF122BD}"/>
              </a:ext>
            </a:extLst>
          </p:cNvPr>
          <p:cNvGrpSpPr/>
          <p:nvPr/>
        </p:nvGrpSpPr>
        <p:grpSpPr>
          <a:xfrm>
            <a:off x="5812153" y="3918591"/>
            <a:ext cx="1031686" cy="801161"/>
            <a:chOff x="4724333" y="3934357"/>
            <a:chExt cx="1031686" cy="8011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59387F-0BD5-4613-97B3-C0B9AD13AC9A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A34722-A099-411B-8D8B-20356AF02CA8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4345F5-1C58-4959-A093-610D1B7E5929}"/>
                </a:ext>
              </a:extLst>
            </p:cNvPr>
            <p:cNvSpPr txBox="1"/>
            <p:nvPr/>
          </p:nvSpPr>
          <p:spPr>
            <a:xfrm>
              <a:off x="5233770" y="393435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Z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73DB049-6325-4A86-884E-55C3694F7E8B}"/>
              </a:ext>
            </a:extLst>
          </p:cNvPr>
          <p:cNvSpPr txBox="1"/>
          <p:nvPr/>
        </p:nvSpPr>
        <p:spPr>
          <a:xfrm>
            <a:off x="4470358" y="1665703"/>
            <a:ext cx="925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i="1" dirty="0">
                <a:solidFill>
                  <a:srgbClr val="006600"/>
                </a:solidFill>
              </a:rPr>
              <a:t>d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0C8E8CB-4A4E-4AA6-8E13-5B0C5FECD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58722"/>
              </p:ext>
            </p:extLst>
          </p:nvPr>
        </p:nvGraphicFramePr>
        <p:xfrm>
          <a:off x="2034880" y="1310110"/>
          <a:ext cx="22698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7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5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07271"/>
            <a:ext cx="581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SG" sz="3200" dirty="0">
                <a:latin typeface="Symbol" panose="05050102010706020507" pitchFamily="18" charset="2"/>
                <a:cs typeface="Calibri" panose="020F0502020204030204" pitchFamily="34" charset="0"/>
              </a:rPr>
              <a:t>P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(1,5,6) ∙ </a:t>
            </a:r>
            <a:r>
              <a:rPr lang="en-SG" sz="32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9F96D27-EC1E-4D0A-82B7-BFC3E2467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82522"/>
              </p:ext>
            </p:extLst>
          </p:nvPr>
        </p:nvGraphicFramePr>
        <p:xfrm>
          <a:off x="2065748" y="1313714"/>
          <a:ext cx="30044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5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5965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76589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53801-ED7C-402F-B8E5-042B0D1C7794}"/>
              </a:ext>
            </a:extLst>
          </p:cNvPr>
          <p:cNvGrpSpPr/>
          <p:nvPr/>
        </p:nvGrpSpPr>
        <p:grpSpPr>
          <a:xfrm>
            <a:off x="6096000" y="2183866"/>
            <a:ext cx="2648413" cy="2222369"/>
            <a:chOff x="5838361" y="3879419"/>
            <a:chExt cx="2648413" cy="22223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6E4F6D-CD78-4D7B-98AA-E0AF40721943}"/>
                </a:ext>
              </a:extLst>
            </p:cNvPr>
            <p:cNvGrpSpPr/>
            <p:nvPr/>
          </p:nvGrpSpPr>
          <p:grpSpPr>
            <a:xfrm>
              <a:off x="5838361" y="3879419"/>
              <a:ext cx="2225133" cy="2222369"/>
              <a:chOff x="6779012" y="1806498"/>
              <a:chExt cx="2225133" cy="222236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0D848AC-C6BE-4849-9081-BA1350AFFDD9}"/>
                  </a:ext>
                </a:extLst>
              </p:cNvPr>
              <p:cNvSpPr txBox="1"/>
              <p:nvPr/>
            </p:nvSpPr>
            <p:spPr>
              <a:xfrm>
                <a:off x="7065228" y="2233864"/>
                <a:ext cx="5222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0</a:t>
                </a:r>
              </a:p>
              <a:p>
                <a:pPr algn="ctr"/>
                <a:r>
                  <a:rPr lang="en-SG" sz="2000" dirty="0"/>
                  <a:t>1</a:t>
                </a:r>
              </a:p>
              <a:p>
                <a:pPr algn="ctr"/>
                <a:r>
                  <a:rPr lang="en-SG" sz="2000" dirty="0"/>
                  <a:t>2</a:t>
                </a:r>
              </a:p>
              <a:p>
                <a:pPr algn="ctr"/>
                <a:r>
                  <a:rPr lang="en-SG" sz="2000" dirty="0"/>
                  <a:t>3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2E0DD78-6DD7-4658-A8C1-17ED03077C14}"/>
                  </a:ext>
                </a:extLst>
              </p:cNvPr>
              <p:cNvGrpSpPr/>
              <p:nvPr/>
            </p:nvGrpSpPr>
            <p:grpSpPr>
              <a:xfrm>
                <a:off x="6779012" y="1806498"/>
                <a:ext cx="2225133" cy="2222369"/>
                <a:chOff x="6779012" y="1806498"/>
                <a:chExt cx="2225133" cy="2222369"/>
              </a:xfrm>
            </p:grpSpPr>
            <p:sp>
              <p:nvSpPr>
                <p:cNvPr id="57" name="Flowchart: Extract 56">
                  <a:extLst>
                    <a:ext uri="{FF2B5EF4-FFF2-40B4-BE49-F238E27FC236}">
                      <a16:creationId xmlns:a16="http://schemas.microsoft.com/office/drawing/2014/main" id="{A46372D7-4124-4863-82E8-A6B669C9D046}"/>
                    </a:ext>
                  </a:extLst>
                </p:cNvPr>
                <p:cNvSpPr/>
                <p:nvPr/>
              </p:nvSpPr>
              <p:spPr>
                <a:xfrm rot="5400000">
                  <a:off x="6830291" y="2178966"/>
                  <a:ext cx="2128616" cy="1383679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C0E785C-0A1E-4420-B665-97A96443D9E4}"/>
                    </a:ext>
                  </a:extLst>
                </p:cNvPr>
                <p:cNvSpPr txBox="1"/>
                <p:nvPr/>
              </p:nvSpPr>
              <p:spPr>
                <a:xfrm>
                  <a:off x="7188354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4:1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046AA71-1F07-4C48-A178-56E4905EB4D1}"/>
                    </a:ext>
                  </a:extLst>
                </p:cNvPr>
                <p:cNvSpPr txBox="1"/>
                <p:nvPr/>
              </p:nvSpPr>
              <p:spPr>
                <a:xfrm>
                  <a:off x="7633937" y="2993746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29AED-F3B3-437E-B4CB-E6B43E28E841}"/>
                    </a:ext>
                  </a:extLst>
                </p:cNvPr>
                <p:cNvSpPr txBox="1"/>
                <p:nvPr/>
              </p:nvSpPr>
              <p:spPr>
                <a:xfrm>
                  <a:off x="7393257" y="3215969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8DF5C15C-5B73-486A-9FC4-6F1F4A93399F}"/>
                    </a:ext>
                  </a:extLst>
                </p:cNvPr>
                <p:cNvGrpSpPr/>
                <p:nvPr/>
              </p:nvGrpSpPr>
              <p:grpSpPr>
                <a:xfrm>
                  <a:off x="6779012" y="2447681"/>
                  <a:ext cx="423747" cy="929269"/>
                  <a:chOff x="4592442" y="2477542"/>
                  <a:chExt cx="423747" cy="929269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CC1C83F-45E1-4850-89A1-A268441B501D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477542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FC125D8E-79A6-4769-B15F-CBD091A6E298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792569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A7697D6-CFA2-4805-B45E-5727407B6C95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094576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F031625A-A9A1-4DFF-85D8-D27997E80980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406811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0BC9BC9-AD07-4949-AC2B-ABD2B3EB2311}"/>
                    </a:ext>
                  </a:extLst>
                </p:cNvPr>
                <p:cNvGrpSpPr/>
                <p:nvPr/>
              </p:nvGrpSpPr>
              <p:grpSpPr>
                <a:xfrm>
                  <a:off x="7680398" y="3376313"/>
                  <a:ext cx="237895" cy="652554"/>
                  <a:chOff x="5811639" y="3517592"/>
                  <a:chExt cx="237895" cy="652554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AD47DE67-16A0-4995-824D-4E60656EBFD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11639" y="3730325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20A657B-9E5D-4C08-BA28-FC8E6A35A59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49533" y="3517592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562C8B8-DF5E-4105-A706-6F848C40A47A}"/>
                    </a:ext>
                  </a:extLst>
                </p:cNvPr>
                <p:cNvCxnSpPr/>
                <p:nvPr/>
              </p:nvCxnSpPr>
              <p:spPr>
                <a:xfrm>
                  <a:off x="8580398" y="2870805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2B0B0CA-C6B5-48F7-BADC-A36DD80A4BB2}"/>
                </a:ext>
              </a:extLst>
            </p:cNvPr>
            <p:cNvSpPr txBox="1"/>
            <p:nvPr/>
          </p:nvSpPr>
          <p:spPr>
            <a:xfrm>
              <a:off x="7964525" y="4737526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587E18D-8223-4AD0-845F-EC25C09328C6}"/>
              </a:ext>
            </a:extLst>
          </p:cNvPr>
          <p:cNvSpPr txBox="1"/>
          <p:nvPr/>
        </p:nvSpPr>
        <p:spPr>
          <a:xfrm>
            <a:off x="4427475" y="2000076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Z’</a:t>
            </a:r>
          </a:p>
        </p:txBody>
      </p:sp>
      <p:sp>
        <p:nvSpPr>
          <p:cNvPr id="71" name="Rounded Rectangle 5">
            <a:extLst>
              <a:ext uri="{FF2B5EF4-FFF2-40B4-BE49-F238E27FC236}">
                <a16:creationId xmlns:a16="http://schemas.microsoft.com/office/drawing/2014/main" id="{EEA218B5-9C40-4224-BE79-12607E00572C}"/>
              </a:ext>
            </a:extLst>
          </p:cNvPr>
          <p:cNvSpPr/>
          <p:nvPr/>
        </p:nvSpPr>
        <p:spPr>
          <a:xfrm>
            <a:off x="2175151" y="1780140"/>
            <a:ext cx="926926" cy="3648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0871EE1-01AD-49ED-8426-C1E366E9B9FC}"/>
              </a:ext>
            </a:extLst>
          </p:cNvPr>
          <p:cNvGrpSpPr/>
          <p:nvPr/>
        </p:nvGrpSpPr>
        <p:grpSpPr>
          <a:xfrm>
            <a:off x="6716651" y="4203362"/>
            <a:ext cx="783373" cy="638781"/>
            <a:chOff x="4724333" y="4096737"/>
            <a:chExt cx="783373" cy="63878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6613D53-8362-484B-9612-5472964AEB9C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26481B3-6249-4C60-BF41-52C6FC5FBB1D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</p:grpSp>
      <p:sp>
        <p:nvSpPr>
          <p:cNvPr id="75" name="Rounded Rectangle 8">
            <a:extLst>
              <a:ext uri="{FF2B5EF4-FFF2-40B4-BE49-F238E27FC236}">
                <a16:creationId xmlns:a16="http://schemas.microsoft.com/office/drawing/2014/main" id="{2E793DC6-1275-41E9-B5B1-A2BE11705575}"/>
              </a:ext>
            </a:extLst>
          </p:cNvPr>
          <p:cNvSpPr/>
          <p:nvPr/>
        </p:nvSpPr>
        <p:spPr>
          <a:xfrm>
            <a:off x="3274325" y="1780140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54">
            <a:extLst>
              <a:ext uri="{FF2B5EF4-FFF2-40B4-BE49-F238E27FC236}">
                <a16:creationId xmlns:a16="http://schemas.microsoft.com/office/drawing/2014/main" id="{23BD74D8-15CF-4570-8CDC-A66AC1E9C822}"/>
              </a:ext>
            </a:extLst>
          </p:cNvPr>
          <p:cNvSpPr/>
          <p:nvPr/>
        </p:nvSpPr>
        <p:spPr>
          <a:xfrm>
            <a:off x="3274325" y="2699827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58242F-ECDB-43B4-9C34-105A71F4F410}"/>
              </a:ext>
            </a:extLst>
          </p:cNvPr>
          <p:cNvSpPr txBox="1"/>
          <p:nvPr/>
        </p:nvSpPr>
        <p:spPr>
          <a:xfrm>
            <a:off x="4402415" y="2865550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78" name="Rounded Rectangle 56">
            <a:extLst>
              <a:ext uri="{FF2B5EF4-FFF2-40B4-BE49-F238E27FC236}">
                <a16:creationId xmlns:a16="http://schemas.microsoft.com/office/drawing/2014/main" id="{550C003C-D47D-4358-B809-CCFA824FD82B}"/>
              </a:ext>
            </a:extLst>
          </p:cNvPr>
          <p:cNvSpPr/>
          <p:nvPr/>
        </p:nvSpPr>
        <p:spPr>
          <a:xfrm>
            <a:off x="3274325" y="3619515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2103F4-4DC8-4192-BA34-BCB588320535}"/>
              </a:ext>
            </a:extLst>
          </p:cNvPr>
          <p:cNvSpPr txBox="1"/>
          <p:nvPr/>
        </p:nvSpPr>
        <p:spPr>
          <a:xfrm>
            <a:off x="4261965" y="3619515"/>
            <a:ext cx="80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0 </a:t>
            </a:r>
            <a:r>
              <a:rPr lang="en-US" sz="2400" dirty="0"/>
              <a:t>or</a:t>
            </a:r>
          </a:p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Z'</a:t>
            </a:r>
          </a:p>
        </p:txBody>
      </p:sp>
      <p:sp>
        <p:nvSpPr>
          <p:cNvPr id="80" name="Rounded Rectangle 58">
            <a:extLst>
              <a:ext uri="{FF2B5EF4-FFF2-40B4-BE49-F238E27FC236}">
                <a16:creationId xmlns:a16="http://schemas.microsoft.com/office/drawing/2014/main" id="{E688E7C4-44DE-4285-9A75-F354B8F9B6FE}"/>
              </a:ext>
            </a:extLst>
          </p:cNvPr>
          <p:cNvSpPr/>
          <p:nvPr/>
        </p:nvSpPr>
        <p:spPr>
          <a:xfrm>
            <a:off x="3274325" y="4558949"/>
            <a:ext cx="980902" cy="86956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F0A797-3ACE-4FC8-AFBD-A294088CED19}"/>
              </a:ext>
            </a:extLst>
          </p:cNvPr>
          <p:cNvSpPr txBox="1"/>
          <p:nvPr/>
        </p:nvSpPr>
        <p:spPr>
          <a:xfrm>
            <a:off x="4395605" y="4742812"/>
            <a:ext cx="5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DA3655-F85B-426A-8678-4888003FEC06}"/>
              </a:ext>
            </a:extLst>
          </p:cNvPr>
          <p:cNvSpPr txBox="1"/>
          <p:nvPr/>
        </p:nvSpPr>
        <p:spPr>
          <a:xfrm>
            <a:off x="5475249" y="2642975"/>
            <a:ext cx="925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i="1" dirty="0">
                <a:solidFill>
                  <a:srgbClr val="7030A0"/>
                </a:solidFill>
              </a:rPr>
              <a:t>Z'</a:t>
            </a:r>
          </a:p>
          <a:p>
            <a:pPr algn="ctr"/>
            <a:r>
              <a:rPr lang="en-SG" sz="2000" b="1" dirty="0">
                <a:solidFill>
                  <a:srgbClr val="7030A0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7030A0"/>
                </a:solidFill>
              </a:rPr>
              <a:t>0</a:t>
            </a:r>
          </a:p>
          <a:p>
            <a:pPr algn="ctr"/>
            <a:r>
              <a:rPr lang="en-SG" sz="2000" b="1" i="1" dirty="0">
                <a:solidFill>
                  <a:srgbClr val="7030A0"/>
                </a:solidFill>
              </a:rPr>
              <a:t>Z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BB89C-2AED-44C7-A245-2BE3ECA00006}"/>
              </a:ext>
            </a:extLst>
          </p:cNvPr>
          <p:cNvGrpSpPr/>
          <p:nvPr/>
        </p:nvGrpSpPr>
        <p:grpSpPr>
          <a:xfrm>
            <a:off x="4516351" y="4065000"/>
            <a:ext cx="243364" cy="257004"/>
            <a:chOff x="6473287" y="5179954"/>
            <a:chExt cx="431178" cy="45534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87D917-1966-437D-9E18-5DCEAA736083}"/>
                </a:ext>
              </a:extLst>
            </p:cNvPr>
            <p:cNvCxnSpPr>
              <a:cxnSpLocks/>
            </p:cNvCxnSpPr>
            <p:nvPr/>
          </p:nvCxnSpPr>
          <p:spPr>
            <a:xfrm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F03303-2929-41BB-A2D0-CBE81B865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3287" y="5179954"/>
              <a:ext cx="431178" cy="4553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7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5" grpId="0" animBg="1"/>
      <p:bldP spid="76" grpId="0" animBg="1"/>
      <p:bldP spid="77" grpId="0"/>
      <p:bldP spid="78" grpId="0" animBg="1"/>
      <p:bldP spid="79" grpId="0"/>
      <p:bldP spid="80" grpId="0" animBg="1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86A44EB-831C-4133-8F1D-F1058B3C1266}"/>
              </a:ext>
            </a:extLst>
          </p:cNvPr>
          <p:cNvSpPr txBox="1">
            <a:spLocks noChangeArrowheads="1"/>
          </p:cNvSpPr>
          <p:nvPr/>
        </p:nvSpPr>
        <p:spPr>
          <a:xfrm>
            <a:off x="529318" y="234656"/>
            <a:ext cx="1012166" cy="6584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Q2.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2B6653-B77D-4ABF-809F-041053D29529}"/>
              </a:ext>
            </a:extLst>
          </p:cNvPr>
          <p:cNvSpPr txBox="1"/>
          <p:nvPr/>
        </p:nvSpPr>
        <p:spPr>
          <a:xfrm>
            <a:off x="1274150" y="185239"/>
            <a:ext cx="464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K</a:t>
            </a:r>
            <a:r>
              <a:rPr lang="en-SG" sz="3200" dirty="0"/>
              <a:t>(</a:t>
            </a:r>
            <a:r>
              <a:rPr lang="en-SG" sz="3200" i="1" dirty="0" err="1"/>
              <a:t>W</a:t>
            </a:r>
            <a:r>
              <a:rPr lang="en-SG" sz="3200" dirty="0" err="1"/>
              <a:t>,</a:t>
            </a:r>
            <a:r>
              <a:rPr lang="en-SG" sz="3200" i="1" dirty="0" err="1"/>
              <a:t>X</a:t>
            </a:r>
            <a:r>
              <a:rPr lang="en-SG" sz="3200" dirty="0" err="1"/>
              <a:t>,</a:t>
            </a:r>
            <a:r>
              <a:rPr lang="en-SG" sz="3200" i="1" dirty="0" err="1"/>
              <a:t>Y</a:t>
            </a:r>
            <a:r>
              <a:rPr lang="en-SG" sz="3200" dirty="0" err="1"/>
              <a:t>,</a:t>
            </a:r>
            <a:r>
              <a:rPr lang="en-SG" sz="3200" i="1" dirty="0" err="1"/>
              <a:t>Z</a:t>
            </a:r>
            <a:r>
              <a:rPr lang="en-SG" sz="3200" dirty="0"/>
              <a:t>) = </a:t>
            </a:r>
            <a:r>
              <a:rPr lang="en-SG" sz="3200" dirty="0">
                <a:latin typeface="Symbol" panose="05050102010706020507" pitchFamily="18" charset="2"/>
              </a:rPr>
              <a:t>S</a:t>
            </a:r>
            <a:r>
              <a:rPr lang="en-SG" sz="3200" dirty="0"/>
              <a:t> </a:t>
            </a:r>
            <a:r>
              <a:rPr lang="en-SG" sz="3200" i="1" dirty="0"/>
              <a:t>m</a:t>
            </a:r>
            <a:r>
              <a:rPr lang="en-SG" sz="3200" dirty="0"/>
              <a:t>(8,11) </a:t>
            </a:r>
            <a:endParaRPr lang="en-US" sz="32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7183974" y="3501728"/>
            <a:ext cx="1988434" cy="2289871"/>
            <a:chOff x="6796073" y="1962089"/>
            <a:chExt cx="2183360" cy="251434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EB1828D-7201-48C2-9AB4-C68DE9EF1FFB}"/>
                </a:ext>
              </a:extLst>
            </p:cNvPr>
            <p:cNvGrpSpPr/>
            <p:nvPr/>
          </p:nvGrpSpPr>
          <p:grpSpPr>
            <a:xfrm>
              <a:off x="6796073" y="1962089"/>
              <a:ext cx="2001148" cy="2514347"/>
              <a:chOff x="5426015" y="1576779"/>
              <a:chExt cx="2001148" cy="251434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5426015" y="3076032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CE34E36-DEC8-4D41-BA41-46087768756F}"/>
                  </a:ext>
                </a:extLst>
              </p:cNvPr>
              <p:cNvGrpSpPr/>
              <p:nvPr/>
            </p:nvGrpSpPr>
            <p:grpSpPr>
              <a:xfrm>
                <a:off x="5426015" y="1576779"/>
                <a:ext cx="2001148" cy="2514347"/>
                <a:chOff x="5426015" y="1576779"/>
                <a:chExt cx="2001148" cy="2514347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FFA2823-C567-493B-9343-3E24E4F60A22}"/>
                    </a:ext>
                  </a:extLst>
                </p:cNvPr>
                <p:cNvSpPr/>
                <p:nvPr/>
              </p:nvSpPr>
              <p:spPr>
                <a:xfrm>
                  <a:off x="5861649" y="1576779"/>
                  <a:ext cx="1464702" cy="208082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b="1"/>
                    <a:t>Cin</a:t>
                  </a:r>
                  <a:endParaRPr lang="en-US" b="1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C90A5C-96DC-48B8-96C7-466406E9B1E8}"/>
                    </a:ext>
                  </a:extLst>
                </p:cNvPr>
                <p:cNvSpPr txBox="1"/>
                <p:nvPr/>
              </p:nvSpPr>
              <p:spPr>
                <a:xfrm>
                  <a:off x="5861439" y="2359824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S</a:t>
                  </a:r>
                  <a:r>
                    <a:rPr lang="en-SG" sz="2000" baseline="-25000" dirty="0"/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F0C2FAA-4CC7-4C88-B84E-38A4981E9A89}"/>
                    </a:ext>
                  </a:extLst>
                </p:cNvPr>
                <p:cNvSpPr txBox="1"/>
                <p:nvPr/>
              </p:nvSpPr>
              <p:spPr>
                <a:xfrm>
                  <a:off x="6088364" y="1579311"/>
                  <a:ext cx="101127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400" dirty="0"/>
                    <a:t>2</a:t>
                  </a:r>
                  <a:r>
                    <a:rPr lang="en-SG" sz="2400" dirty="0">
                      <a:sym typeface="Symbol" panose="05050102010706020507" pitchFamily="18" charset="2"/>
                    </a:rPr>
                    <a:t>4</a:t>
                  </a:r>
                  <a:endParaRPr lang="en-SG" sz="2400" dirty="0"/>
                </a:p>
                <a:p>
                  <a:pPr algn="ctr"/>
                  <a:r>
                    <a:rPr lang="en-SG" sz="2400" dirty="0"/>
                    <a:t>DEC</a:t>
                  </a:r>
                  <a:endParaRPr lang="en-US" sz="2400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7ACABB4-14CB-455A-B9F0-61F53D67F471}"/>
                    </a:ext>
                  </a:extLst>
                </p:cNvPr>
                <p:cNvSpPr txBox="1"/>
                <p:nvPr/>
              </p:nvSpPr>
              <p:spPr>
                <a:xfrm>
                  <a:off x="6978445" y="2228958"/>
                  <a:ext cx="448718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0</a:t>
                  </a:r>
                </a:p>
                <a:p>
                  <a:r>
                    <a:rPr lang="en-SG" sz="2000" dirty="0"/>
                    <a:t>1</a:t>
                  </a:r>
                </a:p>
                <a:p>
                  <a:r>
                    <a:rPr lang="en-SG" sz="2000" dirty="0"/>
                    <a:t>2</a:t>
                  </a:r>
                </a:p>
                <a:p>
                  <a:r>
                    <a:rPr lang="en-SG" sz="2000" dirty="0"/>
                    <a:t>3</a:t>
                  </a:r>
                  <a:endParaRPr lang="en-US" sz="2000" dirty="0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C58FE615-E671-49FE-A4FA-DD5230456572}"/>
                    </a:ext>
                  </a:extLst>
                </p:cNvPr>
                <p:cNvCxnSpPr/>
                <p:nvPr/>
              </p:nvCxnSpPr>
              <p:spPr>
                <a:xfrm>
                  <a:off x="5426015" y="2570369"/>
                  <a:ext cx="43563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35AC6A7-EFC9-43E6-A980-549505D3980C}"/>
                    </a:ext>
                  </a:extLst>
                </p:cNvPr>
                <p:cNvSpPr txBox="1"/>
                <p:nvPr/>
              </p:nvSpPr>
              <p:spPr>
                <a:xfrm>
                  <a:off x="5861439" y="2843471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S</a:t>
                  </a:r>
                  <a:r>
                    <a:rPr lang="en-SG" sz="2000" baseline="-25000" dirty="0"/>
                    <a:t>0</a:t>
                  </a:r>
                  <a:endParaRPr lang="en-US" sz="2000" baseline="-25000" dirty="0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186D84BC-C58D-408B-A6F7-17A76A765E07}"/>
                    </a:ext>
                  </a:extLst>
                </p:cNvPr>
                <p:cNvCxnSpPr/>
                <p:nvPr/>
              </p:nvCxnSpPr>
              <p:spPr>
                <a:xfrm flipH="1">
                  <a:off x="6594000" y="3657240"/>
                  <a:ext cx="1" cy="4338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6333082" y="3250536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i="1" dirty="0"/>
                    <a:t>E</a:t>
                  </a:r>
                  <a:endParaRPr lang="en-US" sz="2000" i="1" baseline="-25000" dirty="0"/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8696409" y="2832194"/>
              <a:ext cx="283024" cy="893064"/>
              <a:chOff x="8696409" y="2832194"/>
              <a:chExt cx="283024" cy="89306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2832194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121462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438820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B13FB42-98EF-4998-8803-D1BD1D8EDBEC}"/>
                  </a:ext>
                </a:extLst>
              </p:cNvPr>
              <p:cNvCxnSpPr/>
              <p:nvPr/>
            </p:nvCxnSpPr>
            <p:spPr>
              <a:xfrm>
                <a:off x="8696409" y="3725258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1274150" y="838655"/>
            <a:ext cx="7457881" cy="2663073"/>
            <a:chOff x="1274150" y="838655"/>
            <a:chExt cx="7457881" cy="2663073"/>
          </a:xfrm>
        </p:grpSpPr>
        <p:grpSp>
          <p:nvGrpSpPr>
            <p:cNvPr id="14" name="Group 13"/>
            <p:cNvGrpSpPr/>
            <p:nvPr/>
          </p:nvGrpSpPr>
          <p:grpSpPr>
            <a:xfrm>
              <a:off x="1274150" y="838655"/>
              <a:ext cx="7457881" cy="2663073"/>
              <a:chOff x="1618212" y="1277975"/>
              <a:chExt cx="7457881" cy="266307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238122" y="1277975"/>
                <a:ext cx="1988434" cy="2289871"/>
                <a:chOff x="6796073" y="1962089"/>
                <a:chExt cx="2183360" cy="2514347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EB1828D-7201-48C2-9AB4-C68DE9EF1FFB}"/>
                    </a:ext>
                  </a:extLst>
                </p:cNvPr>
                <p:cNvGrpSpPr/>
                <p:nvPr/>
              </p:nvGrpSpPr>
              <p:grpSpPr>
                <a:xfrm>
                  <a:off x="6796073" y="1962089"/>
                  <a:ext cx="2001148" cy="2514347"/>
                  <a:chOff x="5426015" y="1576779"/>
                  <a:chExt cx="2001148" cy="2514347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5426015" y="3076032"/>
                    <a:ext cx="43563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CE34E36-DEC8-4D41-BA41-46087768756F}"/>
                      </a:ext>
                    </a:extLst>
                  </p:cNvPr>
                  <p:cNvGrpSpPr/>
                  <p:nvPr/>
                </p:nvGrpSpPr>
                <p:grpSpPr>
                  <a:xfrm>
                    <a:off x="5426015" y="1576779"/>
                    <a:ext cx="2001148" cy="2514347"/>
                    <a:chOff x="5426015" y="1576779"/>
                    <a:chExt cx="2001148" cy="2514347"/>
                  </a:xfrm>
                </p:grpSpPr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8FFA2823-C567-493B-9343-3E24E4F60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9" y="1576779"/>
                      <a:ext cx="1464702" cy="208082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SG" b="1"/>
                        <a:t>Cin</a:t>
                      </a:r>
                      <a:endParaRPr lang="en-US" b="1" dirty="0"/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3C90A5C-96DC-48B8-96C7-466406E9B1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359824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1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0F0C2FAA-4CC7-4C88-B84E-38A4981E9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8364" y="1579311"/>
                      <a:ext cx="1011273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4</a:t>
                      </a:r>
                      <a:endParaRPr lang="en-SG" sz="2400" dirty="0"/>
                    </a:p>
                    <a:p>
                      <a:pPr algn="ctr"/>
                      <a:r>
                        <a:rPr lang="en-SG" sz="2400" dirty="0"/>
                        <a:t>DEC</a:t>
                      </a:r>
                      <a:endParaRPr lang="en-US" sz="2400" dirty="0"/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7ACABB4-14CB-455A-B9F0-61F53D67F4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8445" y="2228958"/>
                      <a:ext cx="448718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0</a:t>
                      </a:r>
                    </a:p>
                    <a:p>
                      <a:r>
                        <a:rPr lang="en-SG" sz="2000" dirty="0"/>
                        <a:t>1</a:t>
                      </a:r>
                    </a:p>
                    <a:p>
                      <a:r>
                        <a:rPr lang="en-SG" sz="2000" dirty="0"/>
                        <a:t>2</a:t>
                      </a:r>
                    </a:p>
                    <a:p>
                      <a:r>
                        <a:rPr lang="en-SG" sz="2000" dirty="0"/>
                        <a:t>3</a:t>
                      </a:r>
                      <a:endParaRPr lang="en-US" sz="2000" dirty="0"/>
                    </a:p>
                  </p:txBody>
                </p: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C58FE615-E671-49FE-A4FA-DD52304565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2570369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D35AC6A7-EFC9-43E6-A980-549505D398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843471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0</a:t>
                      </a:r>
                      <a:endParaRPr lang="en-US" sz="2000" baseline="-25000" dirty="0"/>
                    </a:p>
                  </p:txBody>
                </p:sp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186D84BC-C58D-408B-A6F7-17A76A765E0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594000" y="3657240"/>
                      <a:ext cx="1" cy="4338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4551EF1B-25EE-4B7C-8FE5-FB542A7D10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3082" y="3250536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000" i="1" dirty="0"/>
                        <a:t>E</a:t>
                      </a:r>
                      <a:endParaRPr lang="en-US" sz="2000" i="1" baseline="-25000" dirty="0"/>
                    </a:p>
                  </p:txBody>
                </p:sp>
              </p:grpSp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8696409" y="2832194"/>
                  <a:ext cx="283024" cy="893064"/>
                  <a:chOff x="8696409" y="2832194"/>
                  <a:chExt cx="283024" cy="893064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2832194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121462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438820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725258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7162547" y="2070399"/>
                <a:ext cx="1913546" cy="814140"/>
                <a:chOff x="7162547" y="2070399"/>
                <a:chExt cx="1913546" cy="814140"/>
              </a:xfrm>
            </p:grpSpPr>
            <p:grpSp>
              <p:nvGrpSpPr>
                <p:cNvPr id="57" name="Group 56"/>
                <p:cNvGrpSpPr>
                  <a:grpSpLocks/>
                </p:cNvGrpSpPr>
                <p:nvPr/>
              </p:nvGrpSpPr>
              <p:grpSpPr bwMode="auto">
                <a:xfrm>
                  <a:off x="7789455" y="2242935"/>
                  <a:ext cx="553052" cy="463271"/>
                  <a:chOff x="7813" y="3523"/>
                  <a:chExt cx="722" cy="604"/>
                </a:xfrm>
              </p:grpSpPr>
              <p:sp>
                <p:nvSpPr>
                  <p:cNvPr id="58" name="Freeform 57"/>
                  <p:cNvSpPr>
                    <a:spLocks/>
                  </p:cNvSpPr>
                  <p:nvPr/>
                </p:nvSpPr>
                <p:spPr bwMode="auto">
                  <a:xfrm>
                    <a:off x="7815" y="3525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58"/>
                  <p:cNvSpPr>
                    <a:spLocks/>
                  </p:cNvSpPr>
                  <p:nvPr/>
                </p:nvSpPr>
                <p:spPr bwMode="auto">
                  <a:xfrm flipV="1">
                    <a:off x="7815" y="3817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59"/>
                  <p:cNvSpPr>
                    <a:spLocks/>
                  </p:cNvSpPr>
                  <p:nvPr/>
                </p:nvSpPr>
                <p:spPr bwMode="auto">
                  <a:xfrm>
                    <a:off x="7813" y="3523"/>
                    <a:ext cx="184" cy="604"/>
                  </a:xfrm>
                  <a:custGeom>
                    <a:avLst/>
                    <a:gdLst>
                      <a:gd name="T0" fmla="*/ 2 w 184"/>
                      <a:gd name="T1" fmla="*/ 2 h 604"/>
                      <a:gd name="T2" fmla="*/ 167 w 184"/>
                      <a:gd name="T3" fmla="*/ 317 h 604"/>
                      <a:gd name="T4" fmla="*/ 2 w 184"/>
                      <a:gd name="T5" fmla="*/ 602 h 604"/>
                      <a:gd name="T6" fmla="*/ 182 w 184"/>
                      <a:gd name="T7" fmla="*/ 302 h 604"/>
                      <a:gd name="T8" fmla="*/ 2 w 184"/>
                      <a:gd name="T9" fmla="*/ 2 h 6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604">
                        <a:moveTo>
                          <a:pt x="2" y="2"/>
                        </a:moveTo>
                        <a:cubicBezTo>
                          <a:pt x="0" y="4"/>
                          <a:pt x="167" y="217"/>
                          <a:pt x="167" y="317"/>
                        </a:cubicBezTo>
                        <a:cubicBezTo>
                          <a:pt x="167" y="417"/>
                          <a:pt x="0" y="604"/>
                          <a:pt x="2" y="602"/>
                        </a:cubicBezTo>
                        <a:cubicBezTo>
                          <a:pt x="4" y="600"/>
                          <a:pt x="180" y="402"/>
                          <a:pt x="182" y="302"/>
                        </a:cubicBezTo>
                        <a:cubicBezTo>
                          <a:pt x="184" y="202"/>
                          <a:pt x="4" y="0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60"/>
                  <p:cNvSpPr>
                    <a:spLocks/>
                  </p:cNvSpPr>
                  <p:nvPr/>
                </p:nvSpPr>
                <p:spPr bwMode="auto">
                  <a:xfrm>
                    <a:off x="8293" y="3825"/>
                    <a:ext cx="229" cy="240"/>
                  </a:xfrm>
                  <a:custGeom>
                    <a:avLst/>
                    <a:gdLst>
                      <a:gd name="T0" fmla="*/ 2 w 229"/>
                      <a:gd name="T1" fmla="*/ 240 h 240"/>
                      <a:gd name="T2" fmla="*/ 182 w 229"/>
                      <a:gd name="T3" fmla="*/ 120 h 240"/>
                      <a:gd name="T4" fmla="*/ 227 w 229"/>
                      <a:gd name="T5" fmla="*/ 0 h 240"/>
                      <a:gd name="T6" fmla="*/ 167 w 229"/>
                      <a:gd name="T7" fmla="*/ 120 h 240"/>
                      <a:gd name="T8" fmla="*/ 2 w 229"/>
                      <a:gd name="T9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9" h="240">
                        <a:moveTo>
                          <a:pt x="2" y="240"/>
                        </a:moveTo>
                        <a:cubicBezTo>
                          <a:pt x="4" y="240"/>
                          <a:pt x="145" y="160"/>
                          <a:pt x="182" y="120"/>
                        </a:cubicBezTo>
                        <a:cubicBezTo>
                          <a:pt x="219" y="80"/>
                          <a:pt x="229" y="0"/>
                          <a:pt x="227" y="0"/>
                        </a:cubicBezTo>
                        <a:cubicBezTo>
                          <a:pt x="225" y="0"/>
                          <a:pt x="194" y="85"/>
                          <a:pt x="167" y="120"/>
                        </a:cubicBezTo>
                        <a:cubicBezTo>
                          <a:pt x="140" y="155"/>
                          <a:pt x="0" y="240"/>
                          <a:pt x="2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59131" dir="3683372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162547" y="207039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162547" y="288453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7522041" y="2070399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7522040" y="2613773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522040" y="2332071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7515857" y="2613773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342507" y="246843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8604193" y="2268379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i="1" dirty="0"/>
                    <a:t>K</a:t>
                  </a:r>
                  <a:endParaRPr lang="en-US" sz="2000" i="1" baseline="-25000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18212" y="1277975"/>
                <a:ext cx="2432625" cy="2663073"/>
                <a:chOff x="1618212" y="1277975"/>
                <a:chExt cx="2432625" cy="2663073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062403" y="1277975"/>
                  <a:ext cx="1988434" cy="2289871"/>
                  <a:chOff x="6796073" y="1962089"/>
                  <a:chExt cx="2183360" cy="2514347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DEB1828D-7201-48C2-9AB4-C68DE9EF1FFB}"/>
                      </a:ext>
                    </a:extLst>
                  </p:cNvPr>
                  <p:cNvGrpSpPr/>
                  <p:nvPr/>
                </p:nvGrpSpPr>
                <p:grpSpPr>
                  <a:xfrm>
                    <a:off x="6796073" y="1962089"/>
                    <a:ext cx="2001148" cy="2514347"/>
                    <a:chOff x="5426015" y="1576779"/>
                    <a:chExt cx="2001148" cy="2514347"/>
                  </a:xfrm>
                </p:grpSpPr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3076032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0CE34E36-DEC8-4D41-BA41-4608776875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6015" y="1576779"/>
                      <a:ext cx="2001148" cy="2514347"/>
                      <a:chOff x="5426015" y="1576779"/>
                      <a:chExt cx="2001148" cy="2514347"/>
                    </a:xfrm>
                  </p:grpSpPr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8FFA2823-C567-493B-9343-3E24E4F60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649" y="1576779"/>
                        <a:ext cx="1464702" cy="208082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SG" b="1"/>
                          <a:t>Cin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C90A5C-96DC-48B8-96C7-466406E9B1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359824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1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0F0C2FAA-4CC7-4C88-B84E-38A4981E9A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88364" y="1579311"/>
                        <a:ext cx="1011273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400" dirty="0"/>
                          <a:t>2</a:t>
                        </a:r>
                        <a:r>
                          <a:rPr lang="en-SG" sz="2400" dirty="0">
                            <a:sym typeface="Symbol" panose="05050102010706020507" pitchFamily="18" charset="2"/>
                          </a:rPr>
                          <a:t>4</a:t>
                        </a:r>
                        <a:endParaRPr lang="en-SG" sz="2400" dirty="0"/>
                      </a:p>
                      <a:p>
                        <a:pPr algn="ctr"/>
                        <a:r>
                          <a:rPr lang="en-SG" sz="2400" dirty="0"/>
                          <a:t>DEC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17ACABB4-14CB-455A-B9F0-61F53D67F4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8445" y="2228958"/>
                        <a:ext cx="448718" cy="1323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0</a:t>
                        </a:r>
                      </a:p>
                      <a:p>
                        <a:r>
                          <a:rPr lang="en-SG" sz="2000" dirty="0"/>
                          <a:t>1</a:t>
                        </a:r>
                      </a:p>
                      <a:p>
                        <a:r>
                          <a:rPr lang="en-SG" sz="2000" dirty="0"/>
                          <a:t>2</a:t>
                        </a:r>
                      </a:p>
                      <a:p>
                        <a:r>
                          <a:rPr lang="en-SG" sz="2000" dirty="0"/>
                          <a:t>3</a:t>
                        </a:r>
                        <a:endParaRPr lang="en-US" sz="2000" dirty="0"/>
                      </a:p>
                    </p:txBody>
                  </p:sp>
                  <p:cxnSp>
                    <p:nvCxnSpPr>
                      <p:cNvPr id="53" name="Straight Connector 52">
                        <a:extLst>
                          <a:ext uri="{FF2B5EF4-FFF2-40B4-BE49-F238E27FC236}">
                            <a16:creationId xmlns:a16="http://schemas.microsoft.com/office/drawing/2014/main" id="{C58FE615-E671-49FE-A4FA-DD52304565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26015" y="2570369"/>
                        <a:ext cx="43563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D35AC6A7-EFC9-43E6-A980-549505D398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843471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0</a:t>
                        </a:r>
                        <a:endParaRPr lang="en-US" sz="2000" baseline="-25000" dirty="0"/>
                      </a:p>
                    </p:txBody>
                  </p:sp>
                  <p:cxnSp>
                    <p:nvCxnSpPr>
                      <p:cNvPr id="55" name="Straight Connector 54">
                        <a:extLst>
                          <a:ext uri="{FF2B5EF4-FFF2-40B4-BE49-F238E27FC236}">
                            <a16:creationId xmlns:a16="http://schemas.microsoft.com/office/drawing/2014/main" id="{186D84BC-C58D-408B-A6F7-17A76A765E0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594000" y="3657240"/>
                        <a:ext cx="1" cy="43388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4551EF1B-25EE-4B7C-8FE5-FB542A7D10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3082" y="3250536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000" i="1" dirty="0"/>
                          <a:t>E</a:t>
                        </a:r>
                        <a:endParaRPr lang="en-US" sz="2000" i="1" baseline="-25000" dirty="0"/>
                      </a:p>
                    </p:txBody>
                  </p:sp>
                </p:grp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8696409" y="2832194"/>
                    <a:ext cx="283024" cy="893064"/>
                    <a:chOff x="8696409" y="2832194"/>
                    <a:chExt cx="283024" cy="893064"/>
                  </a:xfrm>
                </p:grpSpPr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2832194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121462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438820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725258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1618212" y="2007560"/>
                  <a:ext cx="52140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W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X</a:t>
                  </a:r>
                  <a:endParaRPr lang="en-US" sz="2000" i="1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2888489" y="3540938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  <a:endParaRPr lang="en-US" sz="2000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50837" y="2622867"/>
                <a:ext cx="2249321" cy="944979"/>
                <a:chOff x="4050837" y="2622867"/>
                <a:chExt cx="2249321" cy="944979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410330" y="3567846"/>
                  <a:ext cx="18898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0837" y="262367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4410330" y="2622867"/>
                  <a:ext cx="0" cy="9449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551EF1B-25EE-4B7C-8FE5-FB542A7D10E0}"/>
                </a:ext>
              </a:extLst>
            </p:cNvPr>
            <p:cNvSpPr txBox="1"/>
            <p:nvPr/>
          </p:nvSpPr>
          <p:spPr>
            <a:xfrm>
              <a:off x="4437863" y="1558037"/>
              <a:ext cx="5214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i="1" dirty="0"/>
                <a:t>Y</a:t>
              </a:r>
            </a:p>
            <a:p>
              <a:pPr algn="ctr">
                <a:spcAft>
                  <a:spcPts val="600"/>
                </a:spcAft>
              </a:pPr>
              <a:r>
                <a:rPr lang="en-SG" sz="2000" i="1" dirty="0"/>
                <a:t>Z</a:t>
              </a:r>
              <a:endParaRPr lang="en-US" sz="20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3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86A44EB-831C-4133-8F1D-F1058B3C1266}"/>
              </a:ext>
            </a:extLst>
          </p:cNvPr>
          <p:cNvSpPr txBox="1">
            <a:spLocks noChangeArrowheads="1"/>
          </p:cNvSpPr>
          <p:nvPr/>
        </p:nvSpPr>
        <p:spPr>
          <a:xfrm>
            <a:off x="529318" y="234656"/>
            <a:ext cx="1012166" cy="6584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Q2.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2B6653-B77D-4ABF-809F-041053D29529}"/>
              </a:ext>
            </a:extLst>
          </p:cNvPr>
          <p:cNvSpPr txBox="1"/>
          <p:nvPr/>
        </p:nvSpPr>
        <p:spPr>
          <a:xfrm>
            <a:off x="1274150" y="185239"/>
            <a:ext cx="464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i="1" dirty="0"/>
              <a:t>K</a:t>
            </a:r>
            <a:r>
              <a:rPr lang="en-SG" sz="3200" dirty="0"/>
              <a:t>(</a:t>
            </a:r>
            <a:r>
              <a:rPr lang="en-SG" sz="3200" i="1" dirty="0" err="1"/>
              <a:t>W</a:t>
            </a:r>
            <a:r>
              <a:rPr lang="en-SG" sz="3200" dirty="0" err="1"/>
              <a:t>,</a:t>
            </a:r>
            <a:r>
              <a:rPr lang="en-SG" sz="3200" i="1" dirty="0" err="1"/>
              <a:t>X</a:t>
            </a:r>
            <a:r>
              <a:rPr lang="en-SG" sz="3200" dirty="0" err="1"/>
              <a:t>,</a:t>
            </a:r>
            <a:r>
              <a:rPr lang="en-SG" sz="3200" i="1" dirty="0" err="1"/>
              <a:t>Y</a:t>
            </a:r>
            <a:r>
              <a:rPr lang="en-SG" sz="3200" dirty="0" err="1"/>
              <a:t>,</a:t>
            </a:r>
            <a:r>
              <a:rPr lang="en-SG" sz="3200" i="1" dirty="0" err="1"/>
              <a:t>Z</a:t>
            </a:r>
            <a:r>
              <a:rPr lang="en-SG" sz="3200" dirty="0"/>
              <a:t>) = </a:t>
            </a:r>
            <a:r>
              <a:rPr lang="en-SG" sz="3200" dirty="0">
                <a:latin typeface="Symbol" panose="05050102010706020507" pitchFamily="18" charset="2"/>
              </a:rPr>
              <a:t>S</a:t>
            </a:r>
            <a:r>
              <a:rPr lang="en-SG" sz="3200" dirty="0"/>
              <a:t> </a:t>
            </a:r>
            <a:r>
              <a:rPr lang="en-SG" sz="3200" i="1" dirty="0"/>
              <a:t>m</a:t>
            </a:r>
            <a:r>
              <a:rPr lang="en-SG" sz="3200" dirty="0"/>
              <a:t>(8,11) 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274150" y="838655"/>
            <a:ext cx="7457881" cy="2663073"/>
            <a:chOff x="1274150" y="838655"/>
            <a:chExt cx="7457881" cy="2663073"/>
          </a:xfrm>
        </p:grpSpPr>
        <p:grpSp>
          <p:nvGrpSpPr>
            <p:cNvPr id="14" name="Group 13"/>
            <p:cNvGrpSpPr/>
            <p:nvPr/>
          </p:nvGrpSpPr>
          <p:grpSpPr>
            <a:xfrm>
              <a:off x="1274150" y="838655"/>
              <a:ext cx="7457881" cy="2663073"/>
              <a:chOff x="1618212" y="1277975"/>
              <a:chExt cx="7457881" cy="266307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238122" y="1277975"/>
                <a:ext cx="1988434" cy="2289871"/>
                <a:chOff x="6796073" y="1962089"/>
                <a:chExt cx="2183360" cy="2514347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EB1828D-7201-48C2-9AB4-C68DE9EF1FFB}"/>
                    </a:ext>
                  </a:extLst>
                </p:cNvPr>
                <p:cNvGrpSpPr/>
                <p:nvPr/>
              </p:nvGrpSpPr>
              <p:grpSpPr>
                <a:xfrm>
                  <a:off x="6796073" y="1962089"/>
                  <a:ext cx="2001148" cy="2514347"/>
                  <a:chOff x="5426015" y="1576779"/>
                  <a:chExt cx="2001148" cy="2514347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5426015" y="3076032"/>
                    <a:ext cx="43563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CE34E36-DEC8-4D41-BA41-46087768756F}"/>
                      </a:ext>
                    </a:extLst>
                  </p:cNvPr>
                  <p:cNvGrpSpPr/>
                  <p:nvPr/>
                </p:nvGrpSpPr>
                <p:grpSpPr>
                  <a:xfrm>
                    <a:off x="5426015" y="1576779"/>
                    <a:ext cx="2001148" cy="2514347"/>
                    <a:chOff x="5426015" y="1576779"/>
                    <a:chExt cx="2001148" cy="2514347"/>
                  </a:xfrm>
                </p:grpSpPr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8FFA2823-C567-493B-9343-3E24E4F60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9" y="1576779"/>
                      <a:ext cx="1464702" cy="208082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SG" b="1"/>
                        <a:t>Cin</a:t>
                      </a:r>
                      <a:endParaRPr lang="en-US" b="1" dirty="0"/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3C90A5C-96DC-48B8-96C7-466406E9B1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359824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1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0F0C2FAA-4CC7-4C88-B84E-38A4981E9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8364" y="1579311"/>
                      <a:ext cx="1011273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4</a:t>
                      </a:r>
                      <a:endParaRPr lang="en-SG" sz="2400" dirty="0"/>
                    </a:p>
                    <a:p>
                      <a:pPr algn="ctr"/>
                      <a:r>
                        <a:rPr lang="en-SG" sz="2400" dirty="0"/>
                        <a:t>DEC</a:t>
                      </a:r>
                      <a:endParaRPr lang="en-US" sz="2400" dirty="0"/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17ACABB4-14CB-455A-B9F0-61F53D67F4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8445" y="2228958"/>
                      <a:ext cx="448718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0</a:t>
                      </a:r>
                    </a:p>
                    <a:p>
                      <a:r>
                        <a:rPr lang="en-SG" sz="2000" dirty="0"/>
                        <a:t>1</a:t>
                      </a:r>
                    </a:p>
                    <a:p>
                      <a:r>
                        <a:rPr lang="en-SG" sz="2000" dirty="0"/>
                        <a:t>2</a:t>
                      </a:r>
                    </a:p>
                    <a:p>
                      <a:r>
                        <a:rPr lang="en-SG" sz="2000" dirty="0"/>
                        <a:t>3</a:t>
                      </a:r>
                      <a:endParaRPr lang="en-US" sz="2000" dirty="0"/>
                    </a:p>
                  </p:txBody>
                </p: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C58FE615-E671-49FE-A4FA-DD52304565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2570369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D35AC6A7-EFC9-43E6-A980-549505D398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843471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0</a:t>
                      </a:r>
                      <a:endParaRPr lang="en-US" sz="2000" baseline="-25000" dirty="0"/>
                    </a:p>
                  </p:txBody>
                </p:sp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186D84BC-C58D-408B-A6F7-17A76A765E0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594000" y="3657240"/>
                      <a:ext cx="1" cy="4338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4551EF1B-25EE-4B7C-8FE5-FB542A7D10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3082" y="3250536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000" i="1" dirty="0"/>
                        <a:t>E</a:t>
                      </a:r>
                      <a:endParaRPr lang="en-US" sz="2000" i="1" baseline="-25000" dirty="0"/>
                    </a:p>
                  </p:txBody>
                </p:sp>
              </p:grpSp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8696409" y="2832194"/>
                  <a:ext cx="283024" cy="893064"/>
                  <a:chOff x="8696409" y="2832194"/>
                  <a:chExt cx="283024" cy="893064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2832194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121462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438820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B13FB42-98EF-4998-8803-D1BD1D8EDBEC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725258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7162547" y="2070399"/>
                <a:ext cx="1913546" cy="814140"/>
                <a:chOff x="7162547" y="2070399"/>
                <a:chExt cx="1913546" cy="814140"/>
              </a:xfrm>
            </p:grpSpPr>
            <p:grpSp>
              <p:nvGrpSpPr>
                <p:cNvPr id="57" name="Group 56"/>
                <p:cNvGrpSpPr>
                  <a:grpSpLocks/>
                </p:cNvGrpSpPr>
                <p:nvPr/>
              </p:nvGrpSpPr>
              <p:grpSpPr bwMode="auto">
                <a:xfrm>
                  <a:off x="7789455" y="2242935"/>
                  <a:ext cx="553052" cy="463271"/>
                  <a:chOff x="7813" y="3523"/>
                  <a:chExt cx="722" cy="604"/>
                </a:xfrm>
              </p:grpSpPr>
              <p:sp>
                <p:nvSpPr>
                  <p:cNvPr id="58" name="Freeform 57"/>
                  <p:cNvSpPr>
                    <a:spLocks/>
                  </p:cNvSpPr>
                  <p:nvPr/>
                </p:nvSpPr>
                <p:spPr bwMode="auto">
                  <a:xfrm>
                    <a:off x="7815" y="3525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58"/>
                  <p:cNvSpPr>
                    <a:spLocks/>
                  </p:cNvSpPr>
                  <p:nvPr/>
                </p:nvSpPr>
                <p:spPr bwMode="auto">
                  <a:xfrm flipV="1">
                    <a:off x="7815" y="3817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59"/>
                  <p:cNvSpPr>
                    <a:spLocks/>
                  </p:cNvSpPr>
                  <p:nvPr/>
                </p:nvSpPr>
                <p:spPr bwMode="auto">
                  <a:xfrm>
                    <a:off x="7813" y="3523"/>
                    <a:ext cx="184" cy="604"/>
                  </a:xfrm>
                  <a:custGeom>
                    <a:avLst/>
                    <a:gdLst>
                      <a:gd name="T0" fmla="*/ 2 w 184"/>
                      <a:gd name="T1" fmla="*/ 2 h 604"/>
                      <a:gd name="T2" fmla="*/ 167 w 184"/>
                      <a:gd name="T3" fmla="*/ 317 h 604"/>
                      <a:gd name="T4" fmla="*/ 2 w 184"/>
                      <a:gd name="T5" fmla="*/ 602 h 604"/>
                      <a:gd name="T6" fmla="*/ 182 w 184"/>
                      <a:gd name="T7" fmla="*/ 302 h 604"/>
                      <a:gd name="T8" fmla="*/ 2 w 184"/>
                      <a:gd name="T9" fmla="*/ 2 h 6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604">
                        <a:moveTo>
                          <a:pt x="2" y="2"/>
                        </a:moveTo>
                        <a:cubicBezTo>
                          <a:pt x="0" y="4"/>
                          <a:pt x="167" y="217"/>
                          <a:pt x="167" y="317"/>
                        </a:cubicBezTo>
                        <a:cubicBezTo>
                          <a:pt x="167" y="417"/>
                          <a:pt x="0" y="604"/>
                          <a:pt x="2" y="602"/>
                        </a:cubicBezTo>
                        <a:cubicBezTo>
                          <a:pt x="4" y="600"/>
                          <a:pt x="180" y="402"/>
                          <a:pt x="182" y="302"/>
                        </a:cubicBezTo>
                        <a:cubicBezTo>
                          <a:pt x="184" y="202"/>
                          <a:pt x="4" y="0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60"/>
                  <p:cNvSpPr>
                    <a:spLocks/>
                  </p:cNvSpPr>
                  <p:nvPr/>
                </p:nvSpPr>
                <p:spPr bwMode="auto">
                  <a:xfrm>
                    <a:off x="8293" y="3825"/>
                    <a:ext cx="229" cy="240"/>
                  </a:xfrm>
                  <a:custGeom>
                    <a:avLst/>
                    <a:gdLst>
                      <a:gd name="T0" fmla="*/ 2 w 229"/>
                      <a:gd name="T1" fmla="*/ 240 h 240"/>
                      <a:gd name="T2" fmla="*/ 182 w 229"/>
                      <a:gd name="T3" fmla="*/ 120 h 240"/>
                      <a:gd name="T4" fmla="*/ 227 w 229"/>
                      <a:gd name="T5" fmla="*/ 0 h 240"/>
                      <a:gd name="T6" fmla="*/ 167 w 229"/>
                      <a:gd name="T7" fmla="*/ 120 h 240"/>
                      <a:gd name="T8" fmla="*/ 2 w 229"/>
                      <a:gd name="T9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9" h="240">
                        <a:moveTo>
                          <a:pt x="2" y="240"/>
                        </a:moveTo>
                        <a:cubicBezTo>
                          <a:pt x="4" y="240"/>
                          <a:pt x="145" y="160"/>
                          <a:pt x="182" y="120"/>
                        </a:cubicBezTo>
                        <a:cubicBezTo>
                          <a:pt x="219" y="80"/>
                          <a:pt x="229" y="0"/>
                          <a:pt x="227" y="0"/>
                        </a:cubicBezTo>
                        <a:cubicBezTo>
                          <a:pt x="225" y="0"/>
                          <a:pt x="194" y="85"/>
                          <a:pt x="167" y="120"/>
                        </a:cubicBezTo>
                        <a:cubicBezTo>
                          <a:pt x="140" y="155"/>
                          <a:pt x="0" y="240"/>
                          <a:pt x="2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59131" dir="3683372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162547" y="207039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162547" y="288453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7522041" y="2070399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7522040" y="2613773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7522040" y="2332071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7515857" y="2613773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342507" y="246843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8604193" y="2268379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i="1" dirty="0"/>
                    <a:t>K</a:t>
                  </a:r>
                  <a:endParaRPr lang="en-US" sz="2000" i="1" baseline="-25000" dirty="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18212" y="1277975"/>
                <a:ext cx="2432625" cy="2663073"/>
                <a:chOff x="1618212" y="1277975"/>
                <a:chExt cx="2432625" cy="2663073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062403" y="1277975"/>
                  <a:ext cx="1988434" cy="2289871"/>
                  <a:chOff x="6796073" y="1962089"/>
                  <a:chExt cx="2183360" cy="2514347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DEB1828D-7201-48C2-9AB4-C68DE9EF1FFB}"/>
                      </a:ext>
                    </a:extLst>
                  </p:cNvPr>
                  <p:cNvGrpSpPr/>
                  <p:nvPr/>
                </p:nvGrpSpPr>
                <p:grpSpPr>
                  <a:xfrm>
                    <a:off x="6796073" y="1962089"/>
                    <a:ext cx="2001148" cy="2514347"/>
                    <a:chOff x="5426015" y="1576779"/>
                    <a:chExt cx="2001148" cy="2514347"/>
                  </a:xfrm>
                </p:grpSpPr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3076032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0CE34E36-DEC8-4D41-BA41-4608776875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6015" y="1576779"/>
                      <a:ext cx="2001148" cy="2514347"/>
                      <a:chOff x="5426015" y="1576779"/>
                      <a:chExt cx="2001148" cy="2514347"/>
                    </a:xfrm>
                  </p:grpSpPr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8FFA2823-C567-493B-9343-3E24E4F60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649" y="1576779"/>
                        <a:ext cx="1464702" cy="208082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SG" b="1"/>
                          <a:t>Cin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3C90A5C-96DC-48B8-96C7-466406E9B1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359824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1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0F0C2FAA-4CC7-4C88-B84E-38A4981E9A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88364" y="1579311"/>
                        <a:ext cx="1011273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400" dirty="0"/>
                          <a:t>2</a:t>
                        </a:r>
                        <a:r>
                          <a:rPr lang="en-SG" sz="2400" dirty="0">
                            <a:sym typeface="Symbol" panose="05050102010706020507" pitchFamily="18" charset="2"/>
                          </a:rPr>
                          <a:t>4</a:t>
                        </a:r>
                        <a:endParaRPr lang="en-SG" sz="2400" dirty="0"/>
                      </a:p>
                      <a:p>
                        <a:pPr algn="ctr"/>
                        <a:r>
                          <a:rPr lang="en-SG" sz="2400" dirty="0"/>
                          <a:t>DEC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17ACABB4-14CB-455A-B9F0-61F53D67F4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8445" y="2228958"/>
                        <a:ext cx="448718" cy="1323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0</a:t>
                        </a:r>
                      </a:p>
                      <a:p>
                        <a:r>
                          <a:rPr lang="en-SG" sz="2000" dirty="0"/>
                          <a:t>1</a:t>
                        </a:r>
                      </a:p>
                      <a:p>
                        <a:r>
                          <a:rPr lang="en-SG" sz="2000" dirty="0"/>
                          <a:t>2</a:t>
                        </a:r>
                      </a:p>
                      <a:p>
                        <a:r>
                          <a:rPr lang="en-SG" sz="2000" dirty="0"/>
                          <a:t>3</a:t>
                        </a:r>
                        <a:endParaRPr lang="en-US" sz="2000" dirty="0"/>
                      </a:p>
                    </p:txBody>
                  </p:sp>
                  <p:cxnSp>
                    <p:nvCxnSpPr>
                      <p:cNvPr id="53" name="Straight Connector 52">
                        <a:extLst>
                          <a:ext uri="{FF2B5EF4-FFF2-40B4-BE49-F238E27FC236}">
                            <a16:creationId xmlns:a16="http://schemas.microsoft.com/office/drawing/2014/main" id="{C58FE615-E671-49FE-A4FA-DD52304565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26015" y="2570369"/>
                        <a:ext cx="43563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D35AC6A7-EFC9-43E6-A980-549505D398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843471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0</a:t>
                        </a:r>
                        <a:endParaRPr lang="en-US" sz="2000" baseline="-25000" dirty="0"/>
                      </a:p>
                    </p:txBody>
                  </p:sp>
                  <p:cxnSp>
                    <p:nvCxnSpPr>
                      <p:cNvPr id="55" name="Straight Connector 54">
                        <a:extLst>
                          <a:ext uri="{FF2B5EF4-FFF2-40B4-BE49-F238E27FC236}">
                            <a16:creationId xmlns:a16="http://schemas.microsoft.com/office/drawing/2014/main" id="{186D84BC-C58D-408B-A6F7-17A76A765E0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594000" y="3657240"/>
                        <a:ext cx="1" cy="43388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4551EF1B-25EE-4B7C-8FE5-FB542A7D10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3082" y="3250536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000" i="1" dirty="0"/>
                          <a:t>E</a:t>
                        </a:r>
                        <a:endParaRPr lang="en-US" sz="2000" i="1" baseline="-25000" dirty="0"/>
                      </a:p>
                    </p:txBody>
                  </p:sp>
                </p:grp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8696409" y="2832194"/>
                    <a:ext cx="283024" cy="893064"/>
                    <a:chOff x="8696409" y="2832194"/>
                    <a:chExt cx="283024" cy="893064"/>
                  </a:xfrm>
                </p:grpSpPr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2832194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121462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438820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4B13FB42-98EF-4998-8803-D1BD1D8EDB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725258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1618212" y="2007560"/>
                  <a:ext cx="52140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W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X</a:t>
                  </a:r>
                  <a:endParaRPr lang="en-US" sz="2000" i="1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551EF1B-25EE-4B7C-8FE5-FB542A7D10E0}"/>
                    </a:ext>
                  </a:extLst>
                </p:cNvPr>
                <p:cNvSpPr txBox="1"/>
                <p:nvPr/>
              </p:nvSpPr>
              <p:spPr>
                <a:xfrm>
                  <a:off x="2888489" y="3540938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  <a:endParaRPr lang="en-US" sz="2000" baseline="-250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50837" y="2622867"/>
                <a:ext cx="2249321" cy="944979"/>
                <a:chOff x="4050837" y="2622867"/>
                <a:chExt cx="2249321" cy="944979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410330" y="3567846"/>
                  <a:ext cx="18898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4050837" y="262367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4410330" y="2622867"/>
                  <a:ext cx="0" cy="9449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551EF1B-25EE-4B7C-8FE5-FB542A7D10E0}"/>
                </a:ext>
              </a:extLst>
            </p:cNvPr>
            <p:cNvSpPr txBox="1"/>
            <p:nvPr/>
          </p:nvSpPr>
          <p:spPr>
            <a:xfrm>
              <a:off x="4437863" y="1558037"/>
              <a:ext cx="5214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i="1" dirty="0"/>
                <a:t>Y</a:t>
              </a:r>
            </a:p>
            <a:p>
              <a:pPr algn="ctr">
                <a:spcAft>
                  <a:spcPts val="600"/>
                </a:spcAft>
              </a:pPr>
              <a:r>
                <a:rPr lang="en-SG" sz="2000" i="1" dirty="0"/>
                <a:t>Z</a:t>
              </a:r>
              <a:endParaRPr lang="en-US" sz="2000" i="1" baseline="-250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2E0E652-8A32-CA06-6A08-B752F01D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546" y="3540861"/>
            <a:ext cx="5269165" cy="22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2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1AD10D01-8DCD-44AB-B4A7-FA358FAEA5D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400050" y="346384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118C808-C29F-4875-AE6D-191A8FF9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68176"/>
              </p:ext>
            </p:extLst>
          </p:nvPr>
        </p:nvGraphicFramePr>
        <p:xfrm>
          <a:off x="612465" y="1270304"/>
          <a:ext cx="4159561" cy="427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23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D5A7B2D1-CA38-4609-9FB7-FB001788212C}"/>
              </a:ext>
            </a:extLst>
          </p:cNvPr>
          <p:cNvSpPr txBox="1"/>
          <p:nvPr/>
        </p:nvSpPr>
        <p:spPr>
          <a:xfrm>
            <a:off x="5530084" y="747084"/>
            <a:ext cx="415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What is your observation?</a:t>
            </a:r>
            <a:endParaRPr lang="en-US" sz="28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4170F77-12CA-43F7-AF9D-1F62193192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039" y="110936"/>
            <a:ext cx="1267326" cy="12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1AD10D01-8DCD-44AB-B4A7-FA358FAEA5D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400050" y="346384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E30B54-34CD-46C1-94DB-BDE363F67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96894"/>
              </p:ext>
            </p:extLst>
          </p:nvPr>
        </p:nvGraphicFramePr>
        <p:xfrm>
          <a:off x="1316367" y="96109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CD1D33F-648E-4CBC-9833-18F56C74EEC6}"/>
              </a:ext>
            </a:extLst>
          </p:cNvPr>
          <p:cNvGrpSpPr/>
          <p:nvPr/>
        </p:nvGrpSpPr>
        <p:grpSpPr>
          <a:xfrm>
            <a:off x="2724345" y="2933144"/>
            <a:ext cx="1536760" cy="1508938"/>
            <a:chOff x="5643832" y="2424029"/>
            <a:chExt cx="1536760" cy="15089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F9CAAC-85FC-47E1-9D5D-4417E9394C29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Count-0</a:t>
              </a:r>
              <a:endParaRPr lang="en-US" sz="20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1E9C6E-9A32-47FA-B0BD-00C36BBF5D38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8"/>
              <a:chOff x="5643832" y="2424029"/>
              <a:chExt cx="1536760" cy="150893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5CC29F-BC3E-4F71-AC63-9EC666513B14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0B9169-28AE-4267-8706-8906AE912188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W</a:t>
                </a:r>
              </a:p>
              <a:p>
                <a:r>
                  <a:rPr lang="en-SG" i="1" dirty="0"/>
                  <a:t>X</a:t>
                </a:r>
              </a:p>
              <a:p>
                <a:r>
                  <a:rPr lang="en-SG" i="1" dirty="0"/>
                  <a:t>Y</a:t>
                </a:r>
              </a:p>
              <a:p>
                <a:r>
                  <a:rPr lang="en-SG" i="1" dirty="0"/>
                  <a:t>Z</a:t>
                </a:r>
                <a:endParaRPr lang="en-US" i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26B1AC-F36F-4135-8BA3-00BA64E7FB96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C</a:t>
                </a:r>
                <a:r>
                  <a:rPr lang="en-SG" baseline="-25000" dirty="0"/>
                  <a:t>2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1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0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81B9631-45C3-438A-970E-4AAAEB1F6046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06DA4F-6C0A-4F8D-BE60-82B36F7EFFC6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963B295-C191-4BB4-8B70-2F57A586CC35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45310CA-7904-4F33-846E-18BEF7FEA0AF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438C84A-F2E3-4CF6-8334-3E20BE5EC79D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CCA191-B6F3-4090-A309-094842F1A0A6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D0D2656-A096-400A-873E-4F54C621F289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8185A53-90A9-43D9-B5DE-E396017D6D48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E8DA487-E4D5-4DA1-93D3-4267CBC82BAD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C55E8D-E359-4156-A1F3-2CCAE636FC4F}"/>
              </a:ext>
            </a:extLst>
          </p:cNvPr>
          <p:cNvGrpSpPr/>
          <p:nvPr/>
        </p:nvGrpSpPr>
        <p:grpSpPr>
          <a:xfrm>
            <a:off x="2724345" y="4729632"/>
            <a:ext cx="1536760" cy="1508938"/>
            <a:chOff x="5643832" y="2424029"/>
            <a:chExt cx="1536760" cy="15089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8DD3D8-BC0C-4F2B-A86D-8E4B0BFA975D}"/>
                </a:ext>
              </a:extLst>
            </p:cNvPr>
            <p:cNvSpPr txBox="1"/>
            <p:nvPr/>
          </p:nvSpPr>
          <p:spPr>
            <a:xfrm>
              <a:off x="5904970" y="2424030"/>
              <a:ext cx="1011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Count-1</a:t>
              </a:r>
              <a:endParaRPr lang="en-US" sz="20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6BE08A-2CB3-47D2-8125-F7388D9BB5D7}"/>
                </a:ext>
              </a:extLst>
            </p:cNvPr>
            <p:cNvGrpSpPr/>
            <p:nvPr/>
          </p:nvGrpSpPr>
          <p:grpSpPr>
            <a:xfrm>
              <a:off x="5643832" y="2424029"/>
              <a:ext cx="1536760" cy="1508938"/>
              <a:chOff x="5643832" y="2424029"/>
              <a:chExt cx="1536760" cy="150893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C7F817-8499-488B-A678-E47D85485112}"/>
                  </a:ext>
                </a:extLst>
              </p:cNvPr>
              <p:cNvSpPr/>
              <p:nvPr/>
            </p:nvSpPr>
            <p:spPr>
              <a:xfrm>
                <a:off x="5861650" y="2424029"/>
                <a:ext cx="1101125" cy="15089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BC6DA4-E188-4822-922C-D4E17FD92656}"/>
                  </a:ext>
                </a:extLst>
              </p:cNvPr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W</a:t>
                </a:r>
              </a:p>
              <a:p>
                <a:r>
                  <a:rPr lang="en-SG" i="1" dirty="0"/>
                  <a:t>X</a:t>
                </a:r>
              </a:p>
              <a:p>
                <a:r>
                  <a:rPr lang="en-SG" i="1" dirty="0"/>
                  <a:t>Y</a:t>
                </a:r>
              </a:p>
              <a:p>
                <a:r>
                  <a:rPr lang="en-SG" i="1" dirty="0"/>
                  <a:t>Z</a:t>
                </a:r>
                <a:endParaRPr lang="en-US" i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0C2D66-5FD7-491C-825F-E06142D3ADC3}"/>
                  </a:ext>
                </a:extLst>
              </p:cNvPr>
              <p:cNvSpPr txBox="1"/>
              <p:nvPr/>
            </p:nvSpPr>
            <p:spPr>
              <a:xfrm>
                <a:off x="6614253" y="2815133"/>
                <a:ext cx="435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C</a:t>
                </a:r>
                <a:r>
                  <a:rPr lang="en-SG" baseline="-25000" dirty="0"/>
                  <a:t>2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1</a:t>
                </a:r>
              </a:p>
              <a:p>
                <a:r>
                  <a:rPr lang="en-SG" i="1" dirty="0"/>
                  <a:t>C</a:t>
                </a:r>
                <a:r>
                  <a:rPr lang="en-SG" baseline="-25000" dirty="0"/>
                  <a:t>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A121802-E3A0-44D5-BE40-3DD9742309DF}"/>
                  </a:ext>
                </a:extLst>
              </p:cNvPr>
              <p:cNvGrpSpPr/>
              <p:nvPr/>
            </p:nvGrpSpPr>
            <p:grpSpPr>
              <a:xfrm>
                <a:off x="5643832" y="2953458"/>
                <a:ext cx="217817" cy="785005"/>
                <a:chOff x="5954383" y="2978584"/>
                <a:chExt cx="217817" cy="785005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5397841-E8F3-4989-97E0-4798FBB03FF9}"/>
                    </a:ext>
                  </a:extLst>
                </p:cNvPr>
                <p:cNvCxnSpPr/>
                <p:nvPr/>
              </p:nvCxnSpPr>
              <p:spPr>
                <a:xfrm>
                  <a:off x="5954383" y="29785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9C3023A-6AB3-4697-83F3-068CE4A9A9FC}"/>
                    </a:ext>
                  </a:extLst>
                </p:cNvPr>
                <p:cNvCxnSpPr/>
                <p:nvPr/>
              </p:nvCxnSpPr>
              <p:spPr>
                <a:xfrm>
                  <a:off x="5954383" y="32201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C2F3D40-4079-411D-BE00-E20CAF698404}"/>
                    </a:ext>
                  </a:extLst>
                </p:cNvPr>
                <p:cNvCxnSpPr/>
                <p:nvPr/>
              </p:nvCxnSpPr>
              <p:spPr>
                <a:xfrm>
                  <a:off x="5954383" y="34760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838B454-3EC1-4D3F-BC73-7AD23E95A481}"/>
                    </a:ext>
                  </a:extLst>
                </p:cNvPr>
                <p:cNvCxnSpPr/>
                <p:nvPr/>
              </p:nvCxnSpPr>
              <p:spPr>
                <a:xfrm>
                  <a:off x="5954383" y="3763589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52750B-B03E-44AC-B59C-7E3330EB8620}"/>
                  </a:ext>
                </a:extLst>
              </p:cNvPr>
              <p:cNvGrpSpPr/>
              <p:nvPr/>
            </p:nvGrpSpPr>
            <p:grpSpPr>
              <a:xfrm>
                <a:off x="6962775" y="3067758"/>
                <a:ext cx="217817" cy="497453"/>
                <a:chOff x="5360275" y="3092884"/>
                <a:chExt cx="217817" cy="497453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CF2F1D7-9898-4922-82DD-003DFB664368}"/>
                    </a:ext>
                  </a:extLst>
                </p:cNvPr>
                <p:cNvCxnSpPr/>
                <p:nvPr/>
              </p:nvCxnSpPr>
              <p:spPr>
                <a:xfrm>
                  <a:off x="5360275" y="30928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B736AC2-B129-476D-A569-9412E74B5C3D}"/>
                    </a:ext>
                  </a:extLst>
                </p:cNvPr>
                <p:cNvCxnSpPr/>
                <p:nvPr/>
              </p:nvCxnSpPr>
              <p:spPr>
                <a:xfrm>
                  <a:off x="5360275" y="333442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ED3FFF8-2867-4253-B89B-260A03B3F6A5}"/>
                    </a:ext>
                  </a:extLst>
                </p:cNvPr>
                <p:cNvCxnSpPr/>
                <p:nvPr/>
              </p:nvCxnSpPr>
              <p:spPr>
                <a:xfrm>
                  <a:off x="5360275" y="3590337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005B43-B2D1-41B1-AE2F-9D020A39CCD7}"/>
              </a:ext>
            </a:extLst>
          </p:cNvPr>
          <p:cNvGrpSpPr/>
          <p:nvPr/>
        </p:nvGrpSpPr>
        <p:grpSpPr>
          <a:xfrm>
            <a:off x="5339296" y="1467537"/>
            <a:ext cx="1904622" cy="3404679"/>
            <a:chOff x="4523438" y="1163131"/>
            <a:chExt cx="1904622" cy="34046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C0E287-DCB9-4E98-B2D8-CCE6934DDDB9}"/>
                </a:ext>
              </a:extLst>
            </p:cNvPr>
            <p:cNvCxnSpPr/>
            <p:nvPr/>
          </p:nvCxnSpPr>
          <p:spPr>
            <a:xfrm>
              <a:off x="6192496" y="2250004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45443B-F566-4D05-BD9D-03EA539CF9F1}"/>
                </a:ext>
              </a:extLst>
            </p:cNvPr>
            <p:cNvGrpSpPr/>
            <p:nvPr/>
          </p:nvGrpSpPr>
          <p:grpSpPr>
            <a:xfrm>
              <a:off x="4523438" y="2052408"/>
              <a:ext cx="217817" cy="695642"/>
              <a:chOff x="4523438" y="2052408"/>
              <a:chExt cx="217817" cy="69564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3B8E414-D886-4934-B3DA-31793CA58CDF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CF5D3CF-1C98-4DB3-BC3F-CEB5C2FE61A9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F858321-3581-4BA6-99D8-A284B07FCFD6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A9229E0-9EEB-4DD6-A557-41963BBAC398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49B0B6-80CC-491F-836D-9921ECF167B5}"/>
                </a:ext>
              </a:extLst>
            </p:cNvPr>
            <p:cNvCxnSpPr/>
            <p:nvPr/>
          </p:nvCxnSpPr>
          <p:spPr>
            <a:xfrm>
              <a:off x="4523438" y="4336103"/>
              <a:ext cx="217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BF7A64-CC05-4BBA-B866-FCC1F7BB4569}"/>
                </a:ext>
              </a:extLst>
            </p:cNvPr>
            <p:cNvGrpSpPr/>
            <p:nvPr/>
          </p:nvGrpSpPr>
          <p:grpSpPr>
            <a:xfrm>
              <a:off x="4741256" y="1163131"/>
              <a:ext cx="1669056" cy="3404679"/>
              <a:chOff x="4741256" y="1163131"/>
              <a:chExt cx="1669056" cy="340467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0D0565B-8666-4120-97BC-458EBFC59DA6}"/>
                  </a:ext>
                </a:extLst>
              </p:cNvPr>
              <p:cNvGrpSpPr/>
              <p:nvPr/>
            </p:nvGrpSpPr>
            <p:grpSpPr>
              <a:xfrm>
                <a:off x="4741256" y="1163131"/>
                <a:ext cx="1587935" cy="3404679"/>
                <a:chOff x="6291875" y="1446909"/>
                <a:chExt cx="1587935" cy="3404679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24BD031-27DE-47B1-B1F8-89C191F520CD}"/>
                    </a:ext>
                  </a:extLst>
                </p:cNvPr>
                <p:cNvSpPr/>
                <p:nvPr/>
              </p:nvSpPr>
              <p:spPr>
                <a:xfrm>
                  <a:off x="6291875" y="1446909"/>
                  <a:ext cx="1451240" cy="340467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b="1"/>
                    <a:t>Cin</a:t>
                  </a:r>
                  <a:endParaRPr lang="en-US" b="1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3DDF356-25C8-4A5E-9557-C0B8A90F60E3}"/>
                    </a:ext>
                  </a:extLst>
                </p:cNvPr>
                <p:cNvSpPr txBox="1"/>
                <p:nvPr/>
              </p:nvSpPr>
              <p:spPr>
                <a:xfrm>
                  <a:off x="6304989" y="4462758"/>
                  <a:ext cx="5181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 err="1"/>
                    <a:t>Cin</a:t>
                  </a:r>
                  <a:endParaRPr lang="en-US" sz="1600" i="1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746263-74F3-4463-8FEA-4811FA1530A2}"/>
                    </a:ext>
                  </a:extLst>
                </p:cNvPr>
                <p:cNvSpPr txBox="1"/>
                <p:nvPr/>
              </p:nvSpPr>
              <p:spPr>
                <a:xfrm>
                  <a:off x="6304989" y="21320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X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CFD05C7-57CE-492B-94A3-BB6C125AFB43}"/>
                    </a:ext>
                  </a:extLst>
                </p:cNvPr>
                <p:cNvSpPr txBox="1"/>
                <p:nvPr/>
              </p:nvSpPr>
              <p:spPr>
                <a:xfrm>
                  <a:off x="6433363" y="1468510"/>
                  <a:ext cx="1268488" cy="608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2000"/>
                    </a:lnSpc>
                  </a:pPr>
                  <a:r>
                    <a:rPr lang="en-SG" sz="2000" dirty="0"/>
                    <a:t>4-bit</a:t>
                  </a:r>
                </a:p>
                <a:p>
                  <a:pPr algn="ctr">
                    <a:lnSpc>
                      <a:spcPts val="2000"/>
                    </a:lnSpc>
                  </a:pPr>
                  <a:r>
                    <a:rPr lang="en-SG" sz="2000" dirty="0"/>
                    <a:t>// adder</a:t>
                  </a:r>
                  <a:endParaRPr lang="en-US" sz="200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65A13F-C1E5-4BB2-B135-93FC2A3C0D5F}"/>
                    </a:ext>
                  </a:extLst>
                </p:cNvPr>
                <p:cNvSpPr txBox="1"/>
                <p:nvPr/>
              </p:nvSpPr>
              <p:spPr>
                <a:xfrm>
                  <a:off x="7220176" y="2364505"/>
                  <a:ext cx="6596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 err="1"/>
                    <a:t>Cout</a:t>
                  </a:r>
                  <a:endParaRPr lang="en-US" sz="1600" i="1" dirty="0"/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F1B896-1705-4AA3-9AF1-1F7E3EF806F6}"/>
                  </a:ext>
                </a:extLst>
              </p:cNvPr>
              <p:cNvSpPr txBox="1"/>
              <p:nvPr/>
            </p:nvSpPr>
            <p:spPr>
              <a:xfrm>
                <a:off x="4754370" y="3013602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3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Y</a:t>
                </a:r>
                <a:r>
                  <a:rPr lang="en-SG" sz="1600" baseline="-25000" dirty="0"/>
                  <a:t>0</a:t>
                </a:r>
                <a:endParaRPr lang="en-US" sz="1600" baseline="-25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B47DD-0566-4942-B670-9BB1D52C0394}"/>
                  </a:ext>
                </a:extLst>
              </p:cNvPr>
              <p:cNvSpPr txBox="1"/>
              <p:nvPr/>
            </p:nvSpPr>
            <p:spPr>
              <a:xfrm>
                <a:off x="5892152" y="2577818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3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2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1</a:t>
                </a:r>
              </a:p>
              <a:p>
                <a:r>
                  <a:rPr lang="en-SG" sz="1600" i="1" dirty="0"/>
                  <a:t>S</a:t>
                </a:r>
                <a:r>
                  <a:rPr lang="en-SG" sz="1600" baseline="-25000" dirty="0"/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56AC395-9A2A-42FC-9ECF-E043CCF1CB97}"/>
                </a:ext>
              </a:extLst>
            </p:cNvPr>
            <p:cNvGrpSpPr/>
            <p:nvPr/>
          </p:nvGrpSpPr>
          <p:grpSpPr>
            <a:xfrm>
              <a:off x="4534357" y="3204390"/>
              <a:ext cx="217817" cy="695642"/>
              <a:chOff x="4523438" y="2052408"/>
              <a:chExt cx="217817" cy="69564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204AC39-2CE9-4F4D-A9D2-566F4567D84B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1073F96-22F1-45B8-98BD-608C7F99AE7E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E1E72DA-D34D-4E89-9852-8A0D23A853C8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FEE474-2F59-407F-872B-C13376038F4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DFBBA9-E963-4488-8524-C30B0CF4D747}"/>
                </a:ext>
              </a:extLst>
            </p:cNvPr>
            <p:cNvGrpSpPr/>
            <p:nvPr/>
          </p:nvGrpSpPr>
          <p:grpSpPr>
            <a:xfrm>
              <a:off x="6210243" y="2797903"/>
              <a:ext cx="217817" cy="695642"/>
              <a:chOff x="4523438" y="2052408"/>
              <a:chExt cx="217817" cy="69564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C395C7C-3BA6-4EAD-BFB5-8755119705C9}"/>
                  </a:ext>
                </a:extLst>
              </p:cNvPr>
              <p:cNvCxnSpPr/>
              <p:nvPr/>
            </p:nvCxnSpPr>
            <p:spPr>
              <a:xfrm>
                <a:off x="4523438" y="2052408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4E79FEA-1713-47BF-8BD4-2EDFE2A02B6F}"/>
                  </a:ext>
                </a:extLst>
              </p:cNvPr>
              <p:cNvCxnSpPr/>
              <p:nvPr/>
            </p:nvCxnSpPr>
            <p:spPr>
              <a:xfrm>
                <a:off x="4523438" y="228393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DDAAD18-3291-42F3-B82B-0E1E46BA1EA1}"/>
                  </a:ext>
                </a:extLst>
              </p:cNvPr>
              <p:cNvCxnSpPr/>
              <p:nvPr/>
            </p:nvCxnSpPr>
            <p:spPr>
              <a:xfrm>
                <a:off x="4523438" y="2500586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513E15-5B7C-4127-BBC1-3500422A0412}"/>
                  </a:ext>
                </a:extLst>
              </p:cNvPr>
              <p:cNvCxnSpPr/>
              <p:nvPr/>
            </p:nvCxnSpPr>
            <p:spPr>
              <a:xfrm>
                <a:off x="4523438" y="2748050"/>
                <a:ext cx="217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8E3BA7-49C9-46D3-9DD4-7B6501E9DC60}"/>
              </a:ext>
            </a:extLst>
          </p:cNvPr>
          <p:cNvGrpSpPr/>
          <p:nvPr/>
        </p:nvGrpSpPr>
        <p:grpSpPr>
          <a:xfrm>
            <a:off x="8006346" y="2315682"/>
            <a:ext cx="1904622" cy="3284622"/>
            <a:chOff x="6734659" y="2287107"/>
            <a:chExt cx="1904622" cy="328462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B0CA1BB-2F24-460B-98DA-E8D09C7A5DB8}"/>
                </a:ext>
              </a:extLst>
            </p:cNvPr>
            <p:cNvGrpSpPr/>
            <p:nvPr/>
          </p:nvGrpSpPr>
          <p:grpSpPr>
            <a:xfrm>
              <a:off x="6734659" y="2287107"/>
              <a:ext cx="1904622" cy="3067727"/>
              <a:chOff x="4523438" y="1261588"/>
              <a:chExt cx="1904622" cy="306772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C3F90D7-B159-4D35-A840-915E08999991}"/>
                  </a:ext>
                </a:extLst>
              </p:cNvPr>
              <p:cNvGrpSpPr/>
              <p:nvPr/>
            </p:nvGrpSpPr>
            <p:grpSpPr>
              <a:xfrm>
                <a:off x="4523438" y="2052408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AAF4B14-40D0-4E96-9654-2085974F113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7D9ABE4-5026-48ED-B006-8EDE9F1B8853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B995042-D5DC-431C-9ADD-6A84B25DA6FD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19B3EC5-6BB9-407A-9F64-45858BE3E86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B0CE5B0-9511-4E57-BB94-C6C9B29D842C}"/>
                  </a:ext>
                </a:extLst>
              </p:cNvPr>
              <p:cNvGrpSpPr/>
              <p:nvPr/>
            </p:nvGrpSpPr>
            <p:grpSpPr>
              <a:xfrm>
                <a:off x="4741256" y="1261588"/>
                <a:ext cx="1669056" cy="3067727"/>
                <a:chOff x="4741256" y="1261588"/>
                <a:chExt cx="1669056" cy="3067727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7F7BA4A3-67BC-4A83-A605-B93BB8316D07}"/>
                    </a:ext>
                  </a:extLst>
                </p:cNvPr>
                <p:cNvGrpSpPr/>
                <p:nvPr/>
              </p:nvGrpSpPr>
              <p:grpSpPr>
                <a:xfrm>
                  <a:off x="4741256" y="1261588"/>
                  <a:ext cx="1451240" cy="3067727"/>
                  <a:chOff x="6291875" y="1545366"/>
                  <a:chExt cx="1451240" cy="3067727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71B5A7BA-1D8A-4325-9BBB-8E3F3548DF21}"/>
                      </a:ext>
                    </a:extLst>
                  </p:cNvPr>
                  <p:cNvSpPr/>
                  <p:nvPr/>
                </p:nvSpPr>
                <p:spPr>
                  <a:xfrm>
                    <a:off x="6291875" y="1545366"/>
                    <a:ext cx="1451240" cy="305767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SG" b="1" dirty="0" err="1"/>
                      <a:t>Cin</a:t>
                    </a:r>
                    <a:endParaRPr lang="en-US" b="1" dirty="0"/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5B0D8C4-D19A-4412-8701-DEA1293DF0F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149" y="4274539"/>
                    <a:ext cx="4258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S</a:t>
                    </a:r>
                    <a:endParaRPr lang="en-US" sz="1600" i="1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98333DB-789B-4644-AFA0-023F74AE23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04989" y="2132002"/>
                    <a:ext cx="51816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3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2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1</a:t>
                    </a:r>
                  </a:p>
                  <a:p>
                    <a:r>
                      <a:rPr lang="en-SG" sz="1600" i="1" dirty="0"/>
                      <a:t>J</a:t>
                    </a:r>
                    <a:r>
                      <a:rPr lang="en-SG" sz="1600" baseline="-25000" dirty="0"/>
                      <a:t>0</a:t>
                    </a:r>
                    <a:endParaRPr lang="en-US" sz="1600" baseline="-25000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BC0D6FDA-CFD2-4828-913D-8791AB359911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251" y="1614261"/>
                    <a:ext cx="1268488" cy="608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Quad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SG" sz="2000" dirty="0"/>
                      <a:t>2:1 MUX</a:t>
                    </a:r>
                    <a:endParaRPr lang="en-US" sz="2000" dirty="0"/>
                  </a:p>
                </p:txBody>
              </p: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FB86027-EE52-4413-8833-0D302AB23B6D}"/>
                    </a:ext>
                  </a:extLst>
                </p:cNvPr>
                <p:cNvSpPr txBox="1"/>
                <p:nvPr/>
              </p:nvSpPr>
              <p:spPr>
                <a:xfrm>
                  <a:off x="4754370" y="3013602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K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3E1A0DE-1710-4A89-990D-6E6326A50C43}"/>
                    </a:ext>
                  </a:extLst>
                </p:cNvPr>
                <p:cNvSpPr txBox="1"/>
                <p:nvPr/>
              </p:nvSpPr>
              <p:spPr>
                <a:xfrm>
                  <a:off x="5892152" y="2577818"/>
                  <a:ext cx="5181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3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2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1</a:t>
                  </a:r>
                </a:p>
                <a:p>
                  <a:r>
                    <a:rPr lang="en-SG" sz="1600" i="1" dirty="0"/>
                    <a:t>Y</a:t>
                  </a:r>
                  <a:r>
                    <a:rPr lang="en-SG" sz="1600" baseline="-25000" dirty="0"/>
                    <a:t>0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B49DCCC-0F44-4727-9B45-2BF26112EE03}"/>
                  </a:ext>
                </a:extLst>
              </p:cNvPr>
              <p:cNvGrpSpPr/>
              <p:nvPr/>
            </p:nvGrpSpPr>
            <p:grpSpPr>
              <a:xfrm>
                <a:off x="4534357" y="3204390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E8D5A67-3F04-4BE4-9451-C77B91E87F7F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63C5E8C-8400-4E0C-92FC-C6B77F20A5A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EA0F04-A45C-4B0D-B05F-7EAAD4D7A9AC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572C439-3B0F-4C31-BA7D-DABE5AEEE626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092DAAB-7B58-44C5-A471-E63A717FAA8A}"/>
                  </a:ext>
                </a:extLst>
              </p:cNvPr>
              <p:cNvGrpSpPr/>
              <p:nvPr/>
            </p:nvGrpSpPr>
            <p:grpSpPr>
              <a:xfrm>
                <a:off x="6210243" y="2797903"/>
                <a:ext cx="217817" cy="695642"/>
                <a:chOff x="4523438" y="2052408"/>
                <a:chExt cx="217817" cy="6956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C5FBD87-8E3D-432E-95D0-9D6651F7D3D0}"/>
                    </a:ext>
                  </a:extLst>
                </p:cNvPr>
                <p:cNvCxnSpPr/>
                <p:nvPr/>
              </p:nvCxnSpPr>
              <p:spPr>
                <a:xfrm>
                  <a:off x="4523438" y="2052408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FD54D2E-51B4-4BCA-8198-67C406876F20}"/>
                    </a:ext>
                  </a:extLst>
                </p:cNvPr>
                <p:cNvCxnSpPr/>
                <p:nvPr/>
              </p:nvCxnSpPr>
              <p:spPr>
                <a:xfrm>
                  <a:off x="4523438" y="228393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4A3668B-6D96-4788-A27C-7DBE180EBF1A}"/>
                    </a:ext>
                  </a:extLst>
                </p:cNvPr>
                <p:cNvCxnSpPr/>
                <p:nvPr/>
              </p:nvCxnSpPr>
              <p:spPr>
                <a:xfrm>
                  <a:off x="4523438" y="2500586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39470C-46CE-4A6D-8620-1A0A3CC75239}"/>
                    </a:ext>
                  </a:extLst>
                </p:cNvPr>
                <p:cNvCxnSpPr/>
                <p:nvPr/>
              </p:nvCxnSpPr>
              <p:spPr>
                <a:xfrm>
                  <a:off x="4523438" y="2748050"/>
                  <a:ext cx="2178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8C8E56-8DF6-4DFD-94C5-112D3367ACEC}"/>
                </a:ext>
              </a:extLst>
            </p:cNvPr>
            <p:cNvCxnSpPr/>
            <p:nvPr/>
          </p:nvCxnSpPr>
          <p:spPr>
            <a:xfrm>
              <a:off x="7686970" y="5339320"/>
              <a:ext cx="0" cy="232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88CB80-56A8-4782-9215-420A31D989F3}"/>
              </a:ext>
            </a:extLst>
          </p:cNvPr>
          <p:cNvSpPr txBox="1"/>
          <p:nvPr/>
        </p:nvSpPr>
        <p:spPr>
          <a:xfrm>
            <a:off x="6815232" y="108765"/>
            <a:ext cx="487532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Ideas: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=1 (or </a:t>
            </a:r>
            <a:r>
              <a:rPr lang="en-SG" sz="2400" i="1" dirty="0"/>
              <a:t>D</a:t>
            </a:r>
            <a:r>
              <a:rPr lang="en-SG" sz="2400" dirty="0"/>
              <a:t>=0), count #1s in </a:t>
            </a:r>
            <a:r>
              <a:rPr lang="en-SG" sz="2400" i="1" dirty="0"/>
              <a:t>ABCD</a:t>
            </a:r>
            <a:r>
              <a:rPr lang="en-SG" sz="2400" dirty="0"/>
              <a:t>.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=0 (or </a:t>
            </a:r>
            <a:r>
              <a:rPr lang="en-SG" sz="2400" i="1" dirty="0"/>
              <a:t>D</a:t>
            </a:r>
            <a:r>
              <a:rPr lang="en-SG" sz="2400" dirty="0"/>
              <a:t>=1), #1s + 2 </a:t>
            </a:r>
            <a:r>
              <a:rPr lang="en-SG" sz="2400" dirty="0">
                <a:sym typeface="Symbol" panose="05050102010706020507" pitchFamily="18" charset="2"/>
              </a:rPr>
              <a:t> </a:t>
            </a:r>
            <a:r>
              <a:rPr lang="en-SG" sz="2400" dirty="0"/>
              <a:t>#0s.</a:t>
            </a:r>
          </a:p>
        </p:txBody>
      </p:sp>
    </p:spTree>
    <p:extLst>
      <p:ext uri="{BB962C8B-B14F-4D97-AF65-F5344CB8AC3E}">
        <p14:creationId xmlns:p14="http://schemas.microsoft.com/office/powerpoint/2010/main" val="74370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1AD10D01-8DCD-44AB-B4A7-FA358FAEA5D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400050" y="346384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Q3.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E30B54-34CD-46C1-94DB-BDE363F67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04043"/>
              </p:ext>
            </p:extLst>
          </p:nvPr>
        </p:nvGraphicFramePr>
        <p:xfrm>
          <a:off x="501445" y="1010509"/>
          <a:ext cx="2533048" cy="27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64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361864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288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88CB80-56A8-4782-9215-420A31D989F3}"/>
              </a:ext>
            </a:extLst>
          </p:cNvPr>
          <p:cNvSpPr txBox="1"/>
          <p:nvPr/>
        </p:nvSpPr>
        <p:spPr>
          <a:xfrm>
            <a:off x="6815232" y="108765"/>
            <a:ext cx="487532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Ideas: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=1 (or </a:t>
            </a:r>
            <a:r>
              <a:rPr lang="en-SG" sz="2400" i="1" dirty="0"/>
              <a:t>D</a:t>
            </a:r>
            <a:r>
              <a:rPr lang="en-SG" sz="2400" dirty="0"/>
              <a:t>=0), count #1s in </a:t>
            </a:r>
            <a:r>
              <a:rPr lang="en-SG" sz="2400" i="1" dirty="0"/>
              <a:t>ABCD</a:t>
            </a:r>
            <a:r>
              <a:rPr lang="en-SG" sz="2400" dirty="0"/>
              <a:t>.</a:t>
            </a:r>
          </a:p>
          <a:p>
            <a:pPr marL="342900" indent="-342900">
              <a:buAutoNum type="arabicPeriod"/>
            </a:pPr>
            <a:r>
              <a:rPr lang="en-SG" sz="2400" dirty="0"/>
              <a:t>If </a:t>
            </a:r>
            <a:r>
              <a:rPr lang="en-SG" sz="2400" i="1" dirty="0"/>
              <a:t>A</a:t>
            </a:r>
            <a:r>
              <a:rPr lang="en-SG" sz="2400" dirty="0"/>
              <a:t>=0 (or </a:t>
            </a:r>
            <a:r>
              <a:rPr lang="en-SG" sz="2400" i="1" dirty="0"/>
              <a:t>D</a:t>
            </a:r>
            <a:r>
              <a:rPr lang="en-SG" sz="2400" dirty="0"/>
              <a:t>=1), #1s + 2 </a:t>
            </a:r>
            <a:r>
              <a:rPr lang="en-SG" sz="2400" dirty="0">
                <a:sym typeface="Symbol" panose="05050102010706020507" pitchFamily="18" charset="2"/>
              </a:rPr>
              <a:t> </a:t>
            </a:r>
            <a:r>
              <a:rPr lang="en-SG" sz="2400" dirty="0"/>
              <a:t>#0s.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70C87-BC79-943C-908C-6E8092F0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10" y="2071704"/>
            <a:ext cx="8342845" cy="415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70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4471</TotalTime>
  <Words>1296</Words>
  <Application>Microsoft Office PowerPoint</Application>
  <PresentationFormat>Widescreen</PresentationFormat>
  <Paragraphs>834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Symbol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Zhang Yujie</cp:lastModifiedBy>
  <cp:revision>441</cp:revision>
  <cp:lastPrinted>2021-10-18T00:19:38Z</cp:lastPrinted>
  <dcterms:created xsi:type="dcterms:W3CDTF">2015-03-28T05:22:46Z</dcterms:created>
  <dcterms:modified xsi:type="dcterms:W3CDTF">2023-03-20T04:03:16Z</dcterms:modified>
</cp:coreProperties>
</file>