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Lst>
  <p:sldSz cx="9144000" cy="5143500" type="screen16x9"/>
  <p:notesSz cx="6858000" cy="9144000"/>
  <p:embeddedFontLst>
    <p:embeddedFont>
      <p:font typeface="Calibri" panose="020F0502020204030204" pitchFamily="34" charset="0"/>
      <p:regular r:id="rId104"/>
      <p:bold r:id="rId105"/>
      <p:italic r:id="rId106"/>
      <p:boldItalic r:id="rId107"/>
    </p:embeddedFont>
    <p:embeddedFont>
      <p:font typeface="Noto Sans Symbols" panose="02010600030101010101" charset="0"/>
      <p:regular r:id="rId108"/>
      <p:bold r:id="rId10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0" roundtripDataSignature="AMtx7mgXKtEAK0wh2qHamJFGB3PoOroY2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19C866-B09B-4075-88BD-8A0572A416AE}">
  <a:tblStyle styleId="{E219C866-B09B-4075-88BD-8A0572A416A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27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font" Target="fonts/font4.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font" Target="fonts/font5.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3.fntdata"/><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6.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customschemas.google.com/relationships/presentationmetadata" Target="meta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20567fd9ffe_2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97" name="Google Shape;697;g20567fd9ffe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2" name="Google Shape;702;p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0567fd9ff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0567fd9ff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0567fd9ffe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g20567fd9ffe_1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0567fd9ffe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g20567fd9ffe_1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0567fd9ffe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g20567fd9ffe_1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0567fd9ffe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g20567fd9ffe_1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0567fd9ffe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 name="Google Shape;338;g20567fd9ffe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0567fd9ffe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0567fd9ffe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0567fd9ffe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0567fd9ff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5" name="Google Shape;435;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1" name="Google Shape;461;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4" name="Google Shape;474;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7" name="Google Shape;487;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2" name="Google Shape;502;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0" name="Google Shape;510;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7" name="Google Shape;517;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2" name="Google Shape;532;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9" name="Google Shape;539;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6" name="Google Shape;546;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2" name="Google Shape;552;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8" name="Google Shape;558;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4" name="Google Shape;564;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0" name="Google Shape;570;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20567fd9ff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6" name="Google Shape;576;g20567fd9ff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0567fd9ffe_2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2" name="Google Shape;582;g20567fd9ffe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20567fd9ffe_2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7" name="Google Shape;587;g20567fd9ffe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20567fd9ffe_2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2" name="Google Shape;592;g20567fd9ffe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20567fd9ffe_2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7" name="Google Shape;597;g20567fd9ffe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20567fd9ffe_2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02" name="Google Shape;602;g20567fd9ffe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0567fd9ffe_2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07" name="Google Shape;607;g20567fd9ffe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20567fd9ffe_2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2" name="Google Shape;612;g20567fd9ffe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0567fd9ffe_2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7" name="Google Shape;617;g20567fd9ffe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20567fd9ffe_2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22" name="Google Shape;622;g20567fd9ffe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20567fd9ffe_2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27" name="Google Shape;627;g20567fd9ffe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0567fd9ffe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2" name="Google Shape;632;g20567fd9ffe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20567fd9ffe_2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7" name="Google Shape;637;g20567fd9ffe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20567fd9ffe_2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2" name="Google Shape;642;g20567fd9ffe_2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For a given array, you dont want to _always_ get the same worst case</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20567fd9ffe_2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7" name="Google Shape;647;g20567fd9ffe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20567fd9ffe_2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52" name="Google Shape;652;g20567fd9ffe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20567fd9ffe_2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57" name="Google Shape;657;g20567fd9ffe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0567fd9ffe_2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62" name="Google Shape;662;g20567fd9ffe_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20567fd9ffe_2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67" name="Google Shape;667;g20567fd9ffe_2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0567fd9ffe_2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72" name="Google Shape;672;g20567fd9ffe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567fd9ffe_2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77" name="Google Shape;677;g20567fd9ffe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20567fd9ffe_2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2" name="Google Shape;682;g20567fd9ffe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20567fd9ffe_2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7" name="Google Shape;687;g20567fd9ffe_2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20567fd9ffe_2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92" name="Google Shape;692;g20567fd9ffe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7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7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8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8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8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g20567fd9ffe_2_15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52" name="Google Shape;52;g20567fd9ffe_2_152"/>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3" name="Google Shape;53;g20567fd9ffe_2_15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54" name="Google Shape;54;g20567fd9ffe_2_15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55" name="Google Shape;55;g20567fd9ffe_2_15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7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7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7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7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7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7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7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8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8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8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0.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6.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a:t>CS2040S Tutorial 3</a:t>
            </a:r>
            <a:endParaRPr/>
          </a:p>
        </p:txBody>
      </p:sp>
      <p:sp>
        <p:nvSpPr>
          <p:cNvPr id="61" name="Google Shape;61;p1"/>
          <p:cNvSpPr txBox="1">
            <a:spLocks noGrp="1"/>
          </p:cNvSpPr>
          <p:nvPr>
            <p:ph type="subTitle" idx="1"/>
          </p:nvPr>
        </p:nvSpPr>
        <p:spPr>
          <a:xfrm>
            <a:off x="5609700" y="3872575"/>
            <a:ext cx="3222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1800"/>
              <a:t>Done </a:t>
            </a:r>
            <a:r>
              <a:rPr lang="en" sz="1800" smtClean="0"/>
              <a:t>by Xiao Yan </a:t>
            </a:r>
            <a:endParaRPr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1a</a:t>
            </a:r>
            <a:endParaRPr/>
          </a:p>
        </p:txBody>
      </p:sp>
      <p:sp>
        <p:nvSpPr>
          <p:cNvPr id="114" name="Google Shape;11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a:t>Suppose that the pivot choice is the median of the first, middle and last keys, can you find a bad input for QuickSort?</a:t>
            </a:r>
            <a:endParaRPr/>
          </a:p>
          <a:p>
            <a:pPr marL="0" lvl="0" indent="0" algn="l" rtl="0">
              <a:lnSpc>
                <a:spcPct val="115000"/>
              </a:lnSpc>
              <a:spcBef>
                <a:spcPts val="1200"/>
              </a:spcBef>
              <a:spcAft>
                <a:spcPts val="1200"/>
              </a:spcAft>
              <a:buSzPts val="1800"/>
              <a:buNone/>
            </a:pPr>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699" name="Google Shape;699;g20567fd9ffe_2_97"/>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7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a:t>Lastly... Check in</a:t>
            </a:r>
            <a:endParaRPr/>
          </a:p>
        </p:txBody>
      </p:sp>
      <p:sp>
        <p:nvSpPr>
          <p:cNvPr id="705" name="Google Shape;705;p7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a:t>Any questions about the material/content so far?</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1 Answer</a:t>
            </a:r>
            <a:endParaRPr/>
          </a:p>
        </p:txBody>
      </p:sp>
      <p:sp>
        <p:nvSpPr>
          <p:cNvPr id="120" name="Google Shape;120;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Yes! As long as we have a fixed pivot choice, the time complexity would remain at O(n^2) as it is always possible to find a bad input for the algorithm.</a:t>
            </a:r>
            <a:endParaRPr/>
          </a:p>
          <a:p>
            <a:pPr marL="0" lvl="0" indent="0" algn="l" rtl="0">
              <a:lnSpc>
                <a:spcPct val="115000"/>
              </a:lnSpc>
              <a:spcBef>
                <a:spcPts val="1200"/>
              </a:spcBef>
              <a:spcAft>
                <a:spcPts val="1200"/>
              </a:spcAft>
              <a:buSzPts val="1800"/>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1 Answer</a:t>
            </a:r>
            <a:endParaRPr/>
          </a:p>
        </p:txBody>
      </p:sp>
      <p:sp>
        <p:nvSpPr>
          <p:cNvPr id="126" name="Google Shape;126;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n"/>
              <a:t>Yes! As long as we have a fixed pivot choice, the time complexity would remain at O(n^2) as it is always possible to find a bad input for the algorithm.</a:t>
            </a:r>
            <a:endParaRPr/>
          </a:p>
          <a:p>
            <a:pPr marL="457200" lvl="0" indent="-342900" algn="l" rtl="0">
              <a:lnSpc>
                <a:spcPct val="115000"/>
              </a:lnSpc>
              <a:spcBef>
                <a:spcPts val="0"/>
              </a:spcBef>
              <a:spcAft>
                <a:spcPts val="0"/>
              </a:spcAft>
              <a:buSzPts val="1800"/>
              <a:buChar char="●"/>
            </a:pPr>
            <a:r>
              <a:rPr lang="en"/>
              <a:t>For example (the underlined section indicates the subarray that is currently being recursed on, bolded are the first, middle and last keys):</a:t>
            </a:r>
            <a:endParaRPr/>
          </a:p>
          <a:p>
            <a:pPr marL="0" lvl="0" indent="0" algn="l" rtl="0">
              <a:lnSpc>
                <a:spcPct val="115000"/>
              </a:lnSpc>
              <a:spcBef>
                <a:spcPts val="1200"/>
              </a:spcBef>
              <a:spcAft>
                <a:spcPts val="0"/>
              </a:spcAft>
              <a:buSzPts val="1800"/>
              <a:buNone/>
            </a:pPr>
            <a:r>
              <a:rPr lang="en"/>
              <a:t>1st Partitioning : [</a:t>
            </a:r>
            <a:r>
              <a:rPr lang="en" b="1" u="sng"/>
              <a:t>8</a:t>
            </a:r>
            <a:r>
              <a:rPr lang="en" u="sng"/>
              <a:t>, 3, 2, 1, </a:t>
            </a:r>
            <a:r>
              <a:rPr lang="en" b="1" u="sng"/>
              <a:t>5</a:t>
            </a:r>
            <a:r>
              <a:rPr lang="en" u="sng"/>
              <a:t>, 4, 6, 7, </a:t>
            </a:r>
            <a:r>
              <a:rPr lang="en" b="1" u="sng"/>
              <a:t>9</a:t>
            </a:r>
            <a:r>
              <a:rPr lang="en"/>
              <a:t>] (8 will be selected as the pivot)</a:t>
            </a:r>
            <a:endParaRPr/>
          </a:p>
          <a:p>
            <a:pPr marL="0" lvl="0" indent="0" algn="l" rtl="0">
              <a:lnSpc>
                <a:spcPct val="115000"/>
              </a:lnSpc>
              <a:spcBef>
                <a:spcPts val="1200"/>
              </a:spcBef>
              <a:spcAft>
                <a:spcPts val="0"/>
              </a:spcAft>
              <a:buSzPts val="1800"/>
              <a:buNone/>
            </a:pPr>
            <a:r>
              <a:rPr lang="en"/>
              <a:t>2nd Partitioning : [</a:t>
            </a:r>
            <a:r>
              <a:rPr lang="en" b="1" u="sng"/>
              <a:t>7</a:t>
            </a:r>
            <a:r>
              <a:rPr lang="en" u="sng"/>
              <a:t>, 3, 2, </a:t>
            </a:r>
            <a:r>
              <a:rPr lang="en" b="1" u="sng"/>
              <a:t>1</a:t>
            </a:r>
            <a:r>
              <a:rPr lang="en" u="sng"/>
              <a:t>, 5, 4, </a:t>
            </a:r>
            <a:r>
              <a:rPr lang="en" b="1" u="sng"/>
              <a:t>6</a:t>
            </a:r>
            <a:r>
              <a:rPr lang="en"/>
              <a:t>, 8, 9] (6 will be selected as the pivot)</a:t>
            </a:r>
            <a:endParaRPr/>
          </a:p>
          <a:p>
            <a:pPr marL="0" lvl="0" indent="0" algn="l" rtl="0">
              <a:lnSpc>
                <a:spcPct val="115000"/>
              </a:lnSpc>
              <a:spcBef>
                <a:spcPts val="1200"/>
              </a:spcBef>
              <a:spcAft>
                <a:spcPts val="0"/>
              </a:spcAft>
              <a:buSzPts val="1800"/>
              <a:buNone/>
            </a:pPr>
            <a:r>
              <a:rPr lang="en"/>
              <a:t>3rd Partitioning : [</a:t>
            </a:r>
            <a:r>
              <a:rPr lang="en" b="1" u="sng"/>
              <a:t>4</a:t>
            </a:r>
            <a:r>
              <a:rPr lang="en" u="sng"/>
              <a:t>, 3, </a:t>
            </a:r>
            <a:r>
              <a:rPr lang="en" b="1" u="sng"/>
              <a:t>2</a:t>
            </a:r>
            <a:r>
              <a:rPr lang="en" u="sng"/>
              <a:t>, 1, </a:t>
            </a:r>
            <a:r>
              <a:rPr lang="en" b="1" u="sng"/>
              <a:t>5</a:t>
            </a:r>
            <a:r>
              <a:rPr lang="en"/>
              <a:t>, 6, 7, 8, 9] (4 will be selected as the pivot)</a:t>
            </a:r>
            <a:endParaRPr/>
          </a:p>
          <a:p>
            <a:pPr marL="0" lvl="0" indent="0" algn="l" rtl="0">
              <a:lnSpc>
                <a:spcPct val="115000"/>
              </a:lnSpc>
              <a:spcBef>
                <a:spcPts val="1200"/>
              </a:spcBef>
              <a:spcAft>
                <a:spcPts val="1200"/>
              </a:spcAft>
              <a:buSzPts val="1800"/>
              <a:buNone/>
            </a:pPr>
            <a:r>
              <a:rPr lang="en"/>
              <a:t>4th Partitioning : [</a:t>
            </a:r>
            <a:r>
              <a:rPr lang="en" b="1" u="sng"/>
              <a:t>1</a:t>
            </a:r>
            <a:r>
              <a:rPr lang="en" u="sng"/>
              <a:t>, </a:t>
            </a:r>
            <a:r>
              <a:rPr lang="en" b="1" u="sng"/>
              <a:t>3</a:t>
            </a:r>
            <a:r>
              <a:rPr lang="en" u="sng"/>
              <a:t>, </a:t>
            </a:r>
            <a:r>
              <a:rPr lang="en" b="1" u="sng"/>
              <a:t>2</a:t>
            </a:r>
            <a:r>
              <a:rPr lang="en"/>
              <a:t>, 4, 5, 6, 7, 8, 9] (2 will be selected as the pivot)</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1b</a:t>
            </a:r>
            <a:endParaRPr/>
          </a:p>
        </p:txBody>
      </p:sp>
      <p:sp>
        <p:nvSpPr>
          <p:cNvPr id="132" name="Google Shape;13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a:t>Are any of the partitioning algorithms we have seen for QuickSort stable? Can you design a stable partitioning algorithm? Would it be efficient?</a:t>
            </a:r>
            <a:endParaRPr/>
          </a:p>
          <a:p>
            <a:pPr marL="0" lvl="0" indent="0" algn="l" rtl="0">
              <a:lnSpc>
                <a:spcPct val="115000"/>
              </a:lnSpc>
              <a:spcBef>
                <a:spcPts val="1200"/>
              </a:spcBef>
              <a:spcAft>
                <a:spcPts val="1200"/>
              </a:spcAft>
              <a:buSzPts val="1800"/>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1b Answer</a:t>
            </a:r>
            <a:endParaRPr/>
          </a:p>
        </p:txBody>
      </p:sp>
      <p:sp>
        <p:nvSpPr>
          <p:cNvPr id="138" name="Google Shape;138;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No, all partitioning algorithms are not stable.</a:t>
            </a:r>
            <a:endParaRPr/>
          </a:p>
          <a:p>
            <a:pPr marL="0" lvl="0" indent="0" algn="l" rtl="0">
              <a:lnSpc>
                <a:spcPct val="115000"/>
              </a:lnSpc>
              <a:spcBef>
                <a:spcPts val="1200"/>
              </a:spcBef>
              <a:spcAft>
                <a:spcPts val="0"/>
              </a:spcAft>
              <a:buSzPts val="1800"/>
              <a:buNone/>
            </a:pPr>
            <a:endParaRPr/>
          </a:p>
          <a:p>
            <a:pPr marL="457200" lvl="0" indent="-342900" algn="l" rtl="0">
              <a:lnSpc>
                <a:spcPct val="115000"/>
              </a:lnSpc>
              <a:spcBef>
                <a:spcPts val="1200"/>
              </a:spcBef>
              <a:spcAft>
                <a:spcPts val="0"/>
              </a:spcAft>
              <a:buSzPts val="1800"/>
              <a:buChar char="●"/>
            </a:pPr>
            <a:r>
              <a:rPr lang="en"/>
              <a:t>But we can make them stable! How?</a:t>
            </a:r>
            <a:endParaRPr/>
          </a:p>
          <a:p>
            <a:pPr marL="0" lvl="0" indent="0" algn="l" rtl="0">
              <a:lnSpc>
                <a:spcPct val="115000"/>
              </a:lnSpc>
              <a:spcBef>
                <a:spcPts val="1200"/>
              </a:spcBef>
              <a:spcAft>
                <a:spcPts val="1200"/>
              </a:spcAft>
              <a:buSzPts val="1800"/>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1b Answer</a:t>
            </a:r>
            <a:endParaRPr/>
          </a:p>
        </p:txBody>
      </p:sp>
      <p:sp>
        <p:nvSpPr>
          <p:cNvPr id="144" name="Google Shape;144;p15"/>
          <p:cNvSpPr txBox="1">
            <a:spLocks noGrp="1"/>
          </p:cNvSpPr>
          <p:nvPr>
            <p:ph type="body" idx="1"/>
          </p:nvPr>
        </p:nvSpPr>
        <p:spPr>
          <a:xfrm>
            <a:off x="311700" y="1152475"/>
            <a:ext cx="8520600" cy="39909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Create a new array with the original indices of the key</a:t>
            </a:r>
            <a:endParaRPr/>
          </a:p>
          <a:p>
            <a:pPr marL="0" lvl="0" indent="0" algn="l" rtl="0">
              <a:lnSpc>
                <a:spcPct val="115000"/>
              </a:lnSpc>
              <a:spcBef>
                <a:spcPts val="1200"/>
              </a:spcBef>
              <a:spcAft>
                <a:spcPts val="0"/>
              </a:spcAft>
              <a:buSzPts val="1800"/>
              <a:buNone/>
            </a:pPr>
            <a:endParaRPr/>
          </a:p>
          <a:p>
            <a:pPr marL="0" lvl="0" indent="0" algn="ctr" rtl="0">
              <a:lnSpc>
                <a:spcPct val="115000"/>
              </a:lnSpc>
              <a:spcBef>
                <a:spcPts val="1200"/>
              </a:spcBef>
              <a:spcAft>
                <a:spcPts val="0"/>
              </a:spcAft>
              <a:buClr>
                <a:schemeClr val="dk1"/>
              </a:buClr>
              <a:buSzPts val="1100"/>
              <a:buFont typeface="Arial"/>
              <a:buNone/>
            </a:pPr>
            <a:r>
              <a:rPr lang="en"/>
              <a:t>Original Array : [1, </a:t>
            </a:r>
            <a:r>
              <a:rPr lang="en" b="1"/>
              <a:t>2</a:t>
            </a:r>
            <a:r>
              <a:rPr lang="en"/>
              <a:t>, 5, 3, 5, 3, 8, 7, </a:t>
            </a:r>
            <a:r>
              <a:rPr lang="en" b="1"/>
              <a:t>2</a:t>
            </a:r>
            <a:r>
              <a:rPr lang="en"/>
              <a:t>]</a:t>
            </a:r>
            <a:endParaRPr/>
          </a:p>
          <a:p>
            <a:pPr marL="0" lvl="0" indent="0" algn="ctr" rtl="0">
              <a:lnSpc>
                <a:spcPct val="115000"/>
              </a:lnSpc>
              <a:spcBef>
                <a:spcPts val="1200"/>
              </a:spcBef>
              <a:spcAft>
                <a:spcPts val="0"/>
              </a:spcAft>
              <a:buClr>
                <a:schemeClr val="dk1"/>
              </a:buClr>
              <a:buSzPts val="1100"/>
              <a:buFont typeface="Arial"/>
              <a:buNone/>
            </a:pPr>
            <a:r>
              <a:rPr lang="en"/>
              <a:t>     New Array : [0, </a:t>
            </a:r>
            <a:r>
              <a:rPr lang="en" b="1"/>
              <a:t>1</a:t>
            </a:r>
            <a:r>
              <a:rPr lang="en"/>
              <a:t>, 2, 3, 4, 5, 6, 7, </a:t>
            </a:r>
            <a:r>
              <a:rPr lang="en" b="1"/>
              <a:t>8</a:t>
            </a:r>
            <a:r>
              <a:rPr lang="en"/>
              <a:t>]</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When comparing elements, the new array would be used to disambiguate elements with equal keys, creating a “total ordering” between every key.</a:t>
            </a:r>
            <a:endParaRPr/>
          </a:p>
          <a:p>
            <a:pPr marL="457200" lvl="0" indent="-342900" algn="l" rtl="0">
              <a:lnSpc>
                <a:spcPct val="115000"/>
              </a:lnSpc>
              <a:spcBef>
                <a:spcPts val="1200"/>
              </a:spcBef>
              <a:spcAft>
                <a:spcPts val="0"/>
              </a:spcAft>
              <a:buSzPts val="1800"/>
              <a:buChar char="●"/>
            </a:pPr>
            <a:r>
              <a:rPr lang="en"/>
              <a:t>When comparing the 2s, sorting algorithm will check which value came first using the new array of original indices</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Qn 1b Answer</a:t>
            </a:r>
            <a:endParaRPr/>
          </a:p>
          <a:p>
            <a:pPr marL="0" lvl="0" indent="0" algn="l" rtl="0">
              <a:lnSpc>
                <a:spcPct val="100000"/>
              </a:lnSpc>
              <a:spcBef>
                <a:spcPts val="0"/>
              </a:spcBef>
              <a:spcAft>
                <a:spcPts val="0"/>
              </a:spcAft>
              <a:buSzPct val="111111"/>
              <a:buNone/>
            </a:pPr>
            <a:endParaRPr/>
          </a:p>
        </p:txBody>
      </p:sp>
      <p:sp>
        <p:nvSpPr>
          <p:cNvPr id="150" name="Google Shape;150;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 Note: The partitioning algorithm will no longer be in place and require an extra O(n) space</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1c</a:t>
            </a:r>
            <a:endParaRPr/>
          </a:p>
        </p:txBody>
      </p:sp>
      <p:sp>
        <p:nvSpPr>
          <p:cNvPr id="156" name="Google Shape;156;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a:t>Consider a QuickSort implementation that uses the 3-way partitioning scheme (i.e. elements equal to the pivot are partitioned into their own segment).</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i) If an input array of size n contains all identical keys, what is the asymptotic bound for QuickSort?</a:t>
            </a:r>
            <a:endParaRPr/>
          </a:p>
          <a:p>
            <a:pPr marL="0" lvl="0" indent="0" algn="l" rtl="0">
              <a:lnSpc>
                <a:spcPct val="115000"/>
              </a:lnSpc>
              <a:spcBef>
                <a:spcPts val="1200"/>
              </a:spcBef>
              <a:spcAft>
                <a:spcPts val="1200"/>
              </a:spcAft>
              <a:buSzPts val="1800"/>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1c (i) Answer</a:t>
            </a:r>
            <a:endParaRPr/>
          </a:p>
        </p:txBody>
      </p:sp>
      <p:sp>
        <p:nvSpPr>
          <p:cNvPr id="162" name="Google Shape;162;p18"/>
          <p:cNvSpPr txBox="1">
            <a:spLocks noGrp="1"/>
          </p:cNvSpPr>
          <p:nvPr>
            <p:ph type="body" idx="1"/>
          </p:nvPr>
        </p:nvSpPr>
        <p:spPr>
          <a:xfrm>
            <a:off x="2355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O(n)</a:t>
            </a:r>
            <a:endParaRPr/>
          </a:p>
          <a:p>
            <a:pPr marL="457200" lvl="0" indent="-342900" algn="l" rtl="0">
              <a:lnSpc>
                <a:spcPct val="115000"/>
              </a:lnSpc>
              <a:spcBef>
                <a:spcPts val="0"/>
              </a:spcBef>
              <a:spcAft>
                <a:spcPts val="0"/>
              </a:spcAft>
              <a:buSzPts val="1800"/>
              <a:buChar char="●"/>
            </a:pPr>
            <a:r>
              <a:rPr lang="en"/>
              <a:t>After first pass, no more unsorted elements</a:t>
            </a:r>
            <a:endParaRPr/>
          </a:p>
          <a:p>
            <a:pPr marL="0" lvl="0" indent="0" algn="l" rtl="0">
              <a:lnSpc>
                <a:spcPct val="115000"/>
              </a:lnSpc>
              <a:spcBef>
                <a:spcPts val="1200"/>
              </a:spcBef>
              <a:spcAft>
                <a:spcPts val="1200"/>
              </a:spcAft>
              <a:buSzPts val="1800"/>
              <a:buNone/>
            </a:pP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1c</a:t>
            </a:r>
            <a:endParaRPr/>
          </a:p>
        </p:txBody>
      </p:sp>
      <p:sp>
        <p:nvSpPr>
          <p:cNvPr id="168" name="Google Shape;168;p19"/>
          <p:cNvSpPr txBox="1">
            <a:spLocks noGrp="1"/>
          </p:cNvSpPr>
          <p:nvPr>
            <p:ph type="body" idx="1"/>
          </p:nvPr>
        </p:nvSpPr>
        <p:spPr>
          <a:xfrm>
            <a:off x="3879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a:t>Consider a QuickSort implementation that uses the 3-way partitioning scheme (i.e. elements equal to the pivot are partitioned into their own segment).</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(ii) If an input array of size n contains k &lt; n distinct keys, what is the asymptotic bound for QuickSort?</a:t>
            </a:r>
            <a:endParaRPr/>
          </a:p>
          <a:p>
            <a:pPr marL="0" lvl="0" indent="0" algn="l" rtl="0">
              <a:lnSpc>
                <a:spcPct val="115000"/>
              </a:lnSpc>
              <a:spcBef>
                <a:spcPts val="1200"/>
              </a:spcBef>
              <a:spcAft>
                <a:spcPts val="1200"/>
              </a:spcAft>
              <a:buSzPts val="1800"/>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3738600" y="2285400"/>
            <a:ext cx="16668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 sz="3600"/>
              <a:t>Recap </a:t>
            </a:r>
            <a:endParaRPr sz="36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1c (ii) Answer </a:t>
            </a:r>
            <a:endParaRPr/>
          </a:p>
        </p:txBody>
      </p:sp>
      <p:sp>
        <p:nvSpPr>
          <p:cNvPr id="174" name="Google Shape;17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Maximum of k pivots that can be chosen → max height of recurrence tree is k</a:t>
            </a:r>
            <a:endParaRPr/>
          </a:p>
          <a:p>
            <a:pPr marL="0" lvl="0" indent="0" algn="l" rtl="0">
              <a:lnSpc>
                <a:spcPct val="115000"/>
              </a:lnSpc>
              <a:spcBef>
                <a:spcPts val="1200"/>
              </a:spcBef>
              <a:spcAft>
                <a:spcPts val="0"/>
              </a:spcAft>
              <a:buSzPts val="1800"/>
              <a:buNone/>
            </a:pPr>
            <a:endParaRPr/>
          </a:p>
          <a:p>
            <a:pPr marL="457200" lvl="0" indent="-342900" algn="l" rtl="0">
              <a:lnSpc>
                <a:spcPct val="115000"/>
              </a:lnSpc>
              <a:spcBef>
                <a:spcPts val="1200"/>
              </a:spcBef>
              <a:spcAft>
                <a:spcPts val="0"/>
              </a:spcAft>
              <a:buSzPts val="1800"/>
              <a:buChar char="●"/>
            </a:pPr>
            <a:r>
              <a:rPr lang="en"/>
              <a:t>Assume worst case for every level O(n) </a:t>
            </a:r>
            <a:endParaRPr/>
          </a:p>
          <a:p>
            <a:pPr marL="0" lvl="0" indent="0" algn="l" rtl="0">
              <a:lnSpc>
                <a:spcPct val="115000"/>
              </a:lnSpc>
              <a:spcBef>
                <a:spcPts val="1200"/>
              </a:spcBef>
              <a:spcAft>
                <a:spcPts val="0"/>
              </a:spcAft>
              <a:buSzPts val="1800"/>
              <a:buNone/>
            </a:pPr>
            <a:endParaRPr/>
          </a:p>
          <a:p>
            <a:pPr marL="457200" lvl="0" indent="-342900" algn="l" rtl="0">
              <a:lnSpc>
                <a:spcPct val="115000"/>
              </a:lnSpc>
              <a:spcBef>
                <a:spcPts val="1200"/>
              </a:spcBef>
              <a:spcAft>
                <a:spcPts val="0"/>
              </a:spcAft>
              <a:buSzPts val="1800"/>
              <a:buChar char="●"/>
            </a:pPr>
            <a:r>
              <a:rPr lang="en"/>
              <a:t>Runtime:</a:t>
            </a:r>
            <a:endParaRPr/>
          </a:p>
          <a:p>
            <a:pPr marL="457200" lvl="0" indent="-342900" algn="l" rtl="0">
              <a:lnSpc>
                <a:spcPct val="115000"/>
              </a:lnSpc>
              <a:spcBef>
                <a:spcPts val="0"/>
              </a:spcBef>
              <a:spcAft>
                <a:spcPts val="0"/>
              </a:spcAft>
              <a:buSzPts val="1800"/>
              <a:buChar char="●"/>
            </a:pPr>
            <a:r>
              <a:rPr lang="en"/>
              <a:t>Worst case: n * k = O(nk)</a:t>
            </a:r>
            <a:endParaRPr/>
          </a:p>
          <a:p>
            <a:pPr marL="457200" lvl="0" indent="-342900" algn="l" rtl="0">
              <a:lnSpc>
                <a:spcPct val="115000"/>
              </a:lnSpc>
              <a:spcBef>
                <a:spcPts val="0"/>
              </a:spcBef>
              <a:spcAft>
                <a:spcPts val="0"/>
              </a:spcAft>
              <a:buSzPts val="1800"/>
              <a:buChar char="●"/>
            </a:pPr>
            <a:r>
              <a:rPr lang="en"/>
              <a:t>Average case: O(nlogk)</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1c (ii) Answer</a:t>
            </a:r>
            <a:endParaRPr/>
          </a:p>
        </p:txBody>
      </p:sp>
      <p:sp>
        <p:nvSpPr>
          <p:cNvPr id="180" name="Google Shape;180;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Example: </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k = 4</a:t>
            </a:r>
            <a:endParaRPr/>
          </a:p>
        </p:txBody>
      </p:sp>
      <p:pic>
        <p:nvPicPr>
          <p:cNvPr id="181" name="Google Shape;181;p21"/>
          <p:cNvPicPr preferRelativeResize="0"/>
          <p:nvPr/>
        </p:nvPicPr>
        <p:blipFill rotWithShape="1">
          <a:blip r:embed="rId3">
            <a:alphaModFix/>
          </a:blip>
          <a:srcRect r="25909" b="79521"/>
          <a:stretch/>
        </p:blipFill>
        <p:spPr>
          <a:xfrm>
            <a:off x="4212675" y="1152475"/>
            <a:ext cx="3422824" cy="731475"/>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1c (ii) Answer</a:t>
            </a:r>
            <a:endParaRPr/>
          </a:p>
        </p:txBody>
      </p:sp>
      <p:sp>
        <p:nvSpPr>
          <p:cNvPr id="187" name="Google Shape;187;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Example: </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k = 4</a:t>
            </a:r>
            <a:endParaRPr/>
          </a:p>
        </p:txBody>
      </p:sp>
      <p:pic>
        <p:nvPicPr>
          <p:cNvPr id="188" name="Google Shape;188;p22"/>
          <p:cNvPicPr preferRelativeResize="0"/>
          <p:nvPr/>
        </p:nvPicPr>
        <p:blipFill rotWithShape="1">
          <a:blip r:embed="rId3">
            <a:alphaModFix/>
          </a:blip>
          <a:srcRect r="26550" b="56078"/>
          <a:stretch/>
        </p:blipFill>
        <p:spPr>
          <a:xfrm>
            <a:off x="4212675" y="1152475"/>
            <a:ext cx="3392925" cy="156880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1c (ii) Answer</a:t>
            </a:r>
            <a:endParaRPr/>
          </a:p>
        </p:txBody>
      </p:sp>
      <p:sp>
        <p:nvSpPr>
          <p:cNvPr id="194" name="Google Shape;194;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Example: </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k = 4</a:t>
            </a:r>
            <a:endParaRPr/>
          </a:p>
        </p:txBody>
      </p:sp>
      <p:pic>
        <p:nvPicPr>
          <p:cNvPr id="195" name="Google Shape;195;p23"/>
          <p:cNvPicPr preferRelativeResize="0"/>
          <p:nvPr/>
        </p:nvPicPr>
        <p:blipFill rotWithShape="1">
          <a:blip r:embed="rId3">
            <a:alphaModFix/>
          </a:blip>
          <a:srcRect r="27203" b="30404"/>
          <a:stretch/>
        </p:blipFill>
        <p:spPr>
          <a:xfrm>
            <a:off x="4212675" y="1152475"/>
            <a:ext cx="3363025" cy="248585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1c (ii) Answer</a:t>
            </a:r>
            <a:endParaRPr/>
          </a:p>
        </p:txBody>
      </p:sp>
      <p:sp>
        <p:nvSpPr>
          <p:cNvPr id="201" name="Google Shape;201;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Example: </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k = 4</a:t>
            </a:r>
            <a:endParaRPr/>
          </a:p>
        </p:txBody>
      </p:sp>
      <p:pic>
        <p:nvPicPr>
          <p:cNvPr id="202" name="Google Shape;202;p24"/>
          <p:cNvPicPr preferRelativeResize="0"/>
          <p:nvPr/>
        </p:nvPicPr>
        <p:blipFill rotWithShape="1">
          <a:blip r:embed="rId3">
            <a:alphaModFix/>
          </a:blip>
          <a:srcRect/>
          <a:stretch/>
        </p:blipFill>
        <p:spPr>
          <a:xfrm>
            <a:off x="4212663" y="1152463"/>
            <a:ext cx="4619625" cy="3571875"/>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2a</a:t>
            </a:r>
            <a:endParaRPr/>
          </a:p>
        </p:txBody>
      </p:sp>
      <p:sp>
        <p:nvSpPr>
          <p:cNvPr id="208" name="Google Shape;208;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Given an array A, decide if there are any duplicated elements in the array.</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2a Answer</a:t>
            </a:r>
            <a:endParaRPr/>
          </a:p>
        </p:txBody>
      </p:sp>
      <p:sp>
        <p:nvSpPr>
          <p:cNvPr id="214" name="Google Shape;214;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Sort → O(n log n)</a:t>
            </a:r>
            <a:endParaRPr/>
          </a:p>
          <a:p>
            <a:pPr marL="457200" lvl="0" indent="-342900" algn="l" rtl="0">
              <a:lnSpc>
                <a:spcPct val="115000"/>
              </a:lnSpc>
              <a:spcBef>
                <a:spcPts val="0"/>
              </a:spcBef>
              <a:spcAft>
                <a:spcPts val="0"/>
              </a:spcAft>
              <a:buSzPts val="1800"/>
              <a:buChar char="●"/>
            </a:pPr>
            <a:r>
              <a:rPr lang="en"/>
              <a:t>Traverse array, check if i is same as i + 1 → O(n)</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Overall: O(n log n) time, O(1) space</a:t>
            </a: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2a Answer</a:t>
            </a:r>
            <a:endParaRPr/>
          </a:p>
        </p:txBody>
      </p:sp>
      <p:sp>
        <p:nvSpPr>
          <p:cNvPr id="220" name="Google Shape;220;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Iterate through the array and store each element into a set</a:t>
            </a:r>
            <a:endParaRPr/>
          </a:p>
          <a:p>
            <a:pPr marL="457200" lvl="0" indent="-342900" algn="l" rtl="0">
              <a:lnSpc>
                <a:spcPct val="115000"/>
              </a:lnSpc>
              <a:spcBef>
                <a:spcPts val="0"/>
              </a:spcBef>
              <a:spcAft>
                <a:spcPts val="0"/>
              </a:spcAft>
              <a:buSzPts val="1800"/>
              <a:buChar char="●"/>
            </a:pPr>
            <a:r>
              <a:rPr lang="en"/>
              <a:t>If element already exists, return true</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Overall: O(n) time, O(n) space</a:t>
            </a: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2b</a:t>
            </a:r>
            <a:endParaRPr/>
          </a:p>
        </p:txBody>
      </p:sp>
      <p:sp>
        <p:nvSpPr>
          <p:cNvPr id="226" name="Google Shape;226;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a:t>Given an array A, output another array B with all the duplicates removed. Note the order of the elements in B does not need to follow the same order in A. That means if array A is {3, 2, 1, 3, 2, 1}, then your algorithm can output {1, 2, 3}.</a:t>
            </a:r>
            <a:endParaRPr/>
          </a:p>
          <a:p>
            <a:pPr marL="0" lvl="0" indent="0" algn="l" rtl="0">
              <a:lnSpc>
                <a:spcPct val="115000"/>
              </a:lnSpc>
              <a:spcBef>
                <a:spcPts val="1200"/>
              </a:spcBef>
              <a:spcAft>
                <a:spcPts val="1200"/>
              </a:spcAft>
              <a:buSzPts val="1800"/>
              <a:buNone/>
            </a:pP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2b Answer</a:t>
            </a:r>
            <a:endParaRPr/>
          </a:p>
        </p:txBody>
      </p:sp>
      <p:sp>
        <p:nvSpPr>
          <p:cNvPr id="232" name="Google Shape;232;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Similar to 2a</a:t>
            </a:r>
            <a:endParaRPr/>
          </a:p>
          <a:p>
            <a:pPr marL="457200" lvl="0" indent="-342900" algn="l" rtl="0">
              <a:lnSpc>
                <a:spcPct val="115000"/>
              </a:lnSpc>
              <a:spcBef>
                <a:spcPts val="0"/>
              </a:spcBef>
              <a:spcAft>
                <a:spcPts val="0"/>
              </a:spcAft>
              <a:buSzPts val="1800"/>
              <a:buChar char="●"/>
            </a:pPr>
            <a:r>
              <a:rPr lang="en"/>
              <a:t>Sort → O(n log n)</a:t>
            </a:r>
            <a:endParaRPr/>
          </a:p>
          <a:p>
            <a:pPr marL="457200" lvl="0" indent="-342900" algn="l" rtl="0">
              <a:lnSpc>
                <a:spcPct val="115000"/>
              </a:lnSpc>
              <a:spcBef>
                <a:spcPts val="0"/>
              </a:spcBef>
              <a:spcAft>
                <a:spcPts val="0"/>
              </a:spcAft>
              <a:buSzPts val="1800"/>
              <a:buChar char="●"/>
            </a:pPr>
            <a:r>
              <a:rPr lang="en"/>
              <a:t>Variable k to keep track of largest element encountered → O(n)</a:t>
            </a:r>
            <a:endParaRPr/>
          </a:p>
          <a:p>
            <a:pPr marL="914400" lvl="1" indent="-317500" algn="l" rtl="0">
              <a:lnSpc>
                <a:spcPct val="115000"/>
              </a:lnSpc>
              <a:spcBef>
                <a:spcPts val="0"/>
              </a:spcBef>
              <a:spcAft>
                <a:spcPts val="0"/>
              </a:spcAft>
              <a:buSzPts val="1400"/>
              <a:buChar char="○"/>
            </a:pPr>
            <a:r>
              <a:rPr lang="en"/>
              <a:t>Remove if element at index i is identical to k</a:t>
            </a:r>
            <a:endParaRPr/>
          </a:p>
          <a:p>
            <a:pPr marL="914400" lvl="1" indent="-317500" algn="l" rtl="0">
              <a:lnSpc>
                <a:spcPct val="115000"/>
              </a:lnSpc>
              <a:spcBef>
                <a:spcPts val="0"/>
              </a:spcBef>
              <a:spcAft>
                <a:spcPts val="0"/>
              </a:spcAft>
              <a:buSzPts val="1400"/>
              <a:buChar char="○"/>
            </a:pPr>
            <a:r>
              <a:rPr lang="en"/>
              <a:t>Update the value of k if not duplicate</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Overall: time O(n log n), space O(1)</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Quick Sort</a:t>
            </a:r>
            <a:endParaRPr/>
          </a:p>
        </p:txBody>
      </p:sp>
      <p:sp>
        <p:nvSpPr>
          <p:cNvPr id="72" name="Google Shape;72;p3"/>
          <p:cNvSpPr txBox="1"/>
          <p:nvPr/>
        </p:nvSpPr>
        <p:spPr>
          <a:xfrm>
            <a:off x="371700" y="4588150"/>
            <a:ext cx="30000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300"/>
              <a:buFont typeface="Arial"/>
              <a:buNone/>
            </a:pPr>
            <a:r>
              <a:rPr lang="en" sz="1300" b="0" i="0" u="none" strike="noStrike" cap="none">
                <a:solidFill>
                  <a:srgbClr val="999999"/>
                </a:solidFill>
                <a:latin typeface="Arial"/>
                <a:ea typeface="Arial"/>
                <a:cs typeface="Arial"/>
                <a:sym typeface="Arial"/>
              </a:rPr>
              <a:t>Following slides credit to Christian</a:t>
            </a:r>
            <a:endParaRPr sz="1300" b="0" i="0" u="none" strike="noStrike" cap="none">
              <a:solidFill>
                <a:srgbClr val="999999"/>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2c</a:t>
            </a:r>
            <a:endParaRPr/>
          </a:p>
        </p:txBody>
      </p:sp>
      <p:sp>
        <p:nvSpPr>
          <p:cNvPr id="238" name="Google Shape;238;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a:t>Given arrays A and B, output a new array C containing all the distinct items in both A and B. You are given that array A and array B already have their duplicates removed.</a:t>
            </a:r>
            <a:endParaRPr/>
          </a:p>
          <a:p>
            <a:pPr marL="0" lvl="0" indent="0" algn="l" rtl="0">
              <a:lnSpc>
                <a:spcPct val="115000"/>
              </a:lnSpc>
              <a:spcBef>
                <a:spcPts val="1200"/>
              </a:spcBef>
              <a:spcAft>
                <a:spcPts val="1200"/>
              </a:spcAft>
              <a:buSzPts val="1800"/>
              <a:buNone/>
            </a:pP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2c Answer</a:t>
            </a:r>
            <a:endParaRPr/>
          </a:p>
        </p:txBody>
      </p:sp>
      <p:sp>
        <p:nvSpPr>
          <p:cNvPr id="244" name="Google Shape;244;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Merge sort!</a:t>
            </a:r>
            <a:endParaRPr/>
          </a:p>
          <a:p>
            <a:pPr marL="0" lvl="0" indent="0" algn="l" rtl="0">
              <a:lnSpc>
                <a:spcPct val="115000"/>
              </a:lnSpc>
              <a:spcBef>
                <a:spcPts val="1200"/>
              </a:spcBef>
              <a:spcAft>
                <a:spcPts val="0"/>
              </a:spcAft>
              <a:buSzPts val="1800"/>
              <a:buNone/>
            </a:pPr>
            <a:endParaRPr/>
          </a:p>
          <a:p>
            <a:pPr marL="457200" lvl="0" indent="-342900" algn="l" rtl="0">
              <a:lnSpc>
                <a:spcPct val="115000"/>
              </a:lnSpc>
              <a:spcBef>
                <a:spcPts val="1200"/>
              </a:spcBef>
              <a:spcAft>
                <a:spcPts val="0"/>
              </a:spcAft>
              <a:buSzPts val="1800"/>
              <a:buChar char="●"/>
            </a:pPr>
            <a:r>
              <a:rPr lang="en"/>
              <a:t>Sort both arrays in ascending order and do the merge step of merge sort</a:t>
            </a:r>
            <a:endParaRPr/>
          </a:p>
          <a:p>
            <a:pPr marL="457200" lvl="0" indent="-342900" algn="l" rtl="0">
              <a:lnSpc>
                <a:spcPct val="115000"/>
              </a:lnSpc>
              <a:spcBef>
                <a:spcPts val="0"/>
              </a:spcBef>
              <a:spcAft>
                <a:spcPts val="0"/>
              </a:spcAft>
              <a:buSzPts val="1800"/>
              <a:buChar char="●"/>
            </a:pPr>
            <a:r>
              <a:rPr lang="en"/>
              <a:t>If element has already been added to array C, advance the pointer</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Overall: O(n log n) time, O(n) space</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2d</a:t>
            </a:r>
            <a:endParaRPr/>
          </a:p>
        </p:txBody>
      </p:sp>
      <p:sp>
        <p:nvSpPr>
          <p:cNvPr id="250" name="Google Shape;250;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a:t>Given array A and a target value, output two elements x and y in A where (x+y) equals the target value.</a:t>
            </a:r>
            <a:endParaRPr/>
          </a:p>
          <a:p>
            <a:pPr marL="0" lvl="0" indent="0" algn="l" rtl="0">
              <a:lnSpc>
                <a:spcPct val="115000"/>
              </a:lnSpc>
              <a:spcBef>
                <a:spcPts val="1200"/>
              </a:spcBef>
              <a:spcAft>
                <a:spcPts val="1200"/>
              </a:spcAft>
              <a:buSzPts val="1800"/>
              <a:buNone/>
            </a:pP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2d Answer</a:t>
            </a:r>
            <a:endParaRPr/>
          </a:p>
        </p:txBody>
      </p:sp>
      <p:sp>
        <p:nvSpPr>
          <p:cNvPr id="256" name="Google Shape;256;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Sort (again!)</a:t>
            </a:r>
            <a:endParaRPr/>
          </a:p>
          <a:p>
            <a:pPr marL="457200" lvl="0" indent="-342900" algn="l" rtl="0">
              <a:lnSpc>
                <a:spcPct val="115000"/>
              </a:lnSpc>
              <a:spcBef>
                <a:spcPts val="0"/>
              </a:spcBef>
              <a:spcAft>
                <a:spcPts val="0"/>
              </a:spcAft>
              <a:buSzPts val="1800"/>
              <a:buChar char="●"/>
            </a:pPr>
            <a:r>
              <a:rPr lang="en"/>
              <a:t>Use two pointers, low and high</a:t>
            </a:r>
            <a:endParaRPr/>
          </a:p>
          <a:p>
            <a:pPr marL="457200" lvl="0" indent="-342900" algn="l" rtl="0">
              <a:lnSpc>
                <a:spcPct val="115000"/>
              </a:lnSpc>
              <a:spcBef>
                <a:spcPts val="0"/>
              </a:spcBef>
              <a:spcAft>
                <a:spcPts val="0"/>
              </a:spcAft>
              <a:buSzPts val="1800"/>
              <a:buChar char="●"/>
            </a:pPr>
            <a:r>
              <a:rPr lang="en"/>
              <a:t>If the target is less than the required value, low++ </a:t>
            </a:r>
            <a:endParaRPr/>
          </a:p>
          <a:p>
            <a:pPr marL="457200" lvl="0" indent="-342900" algn="l" rtl="0">
              <a:lnSpc>
                <a:spcPct val="115000"/>
              </a:lnSpc>
              <a:spcBef>
                <a:spcPts val="0"/>
              </a:spcBef>
              <a:spcAft>
                <a:spcPts val="0"/>
              </a:spcAft>
              <a:buSzPts val="1800"/>
              <a:buChar char="●"/>
            </a:pPr>
            <a:r>
              <a:rPr lang="en"/>
              <a:t>If the target is greater than the required value, high-- </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Overall: O(n log n)</a:t>
            </a:r>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3 Child Jumble</a:t>
            </a:r>
            <a:endParaRPr/>
          </a:p>
        </p:txBody>
      </p:sp>
      <p:sp>
        <p:nvSpPr>
          <p:cNvPr id="262" name="Google Shape;262;p44"/>
          <p:cNvSpPr txBox="1">
            <a:spLocks noGrp="1"/>
          </p:cNvSpPr>
          <p:nvPr>
            <p:ph type="body" idx="1"/>
          </p:nvPr>
        </p:nvSpPr>
        <p:spPr>
          <a:xfrm>
            <a:off x="311700" y="1152475"/>
            <a:ext cx="8520600" cy="390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Come up with an eﬃcient algorithm to match each child to their shoes.</a:t>
            </a:r>
            <a:endParaRPr/>
          </a:p>
          <a:p>
            <a:pPr marL="0" lvl="0" indent="0" algn="l" rtl="0">
              <a:lnSpc>
                <a:spcPct val="115000"/>
              </a:lnSpc>
              <a:spcBef>
                <a:spcPts val="1200"/>
              </a:spcBef>
              <a:spcAft>
                <a:spcPts val="0"/>
              </a:spcAft>
              <a:buSzPts val="1800"/>
              <a:buNone/>
            </a:pPr>
            <a:r>
              <a:rPr lang="en"/>
              <a:t>Luckily, their feet (and shoes) are all of slightly diﬀerent sizes. Unfortunately, they are all very similar, and it is very hard to compare two pairs of shoes or two pairs of feet to decide which is bigger. As such, you cannot compare shoes to shoes or feet to feet.</a:t>
            </a:r>
            <a:endParaRPr/>
          </a:p>
          <a:p>
            <a:pPr marL="0" lvl="0" indent="0" algn="l" rtl="0">
              <a:lnSpc>
                <a:spcPct val="115000"/>
              </a:lnSpc>
              <a:spcBef>
                <a:spcPts val="1200"/>
              </a:spcBef>
              <a:spcAft>
                <a:spcPts val="1200"/>
              </a:spcAft>
              <a:buSzPts val="1800"/>
              <a:buNone/>
            </a:pPr>
            <a:r>
              <a:rPr lang="en"/>
              <a:t>The only thing you can do is to have a toddler try on a pair of shoes.</a:t>
            </a: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3 Child Jumble</a:t>
            </a:r>
            <a:endParaRPr/>
          </a:p>
        </p:txBody>
      </p:sp>
      <p:sp>
        <p:nvSpPr>
          <p:cNvPr id="268" name="Google Shape;268;p45"/>
          <p:cNvSpPr txBox="1">
            <a:spLocks noGrp="1"/>
          </p:cNvSpPr>
          <p:nvPr>
            <p:ph type="body" idx="1"/>
          </p:nvPr>
        </p:nvSpPr>
        <p:spPr>
          <a:xfrm>
            <a:off x="311700" y="1152475"/>
            <a:ext cx="8520600" cy="390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We can use quicksort!</a:t>
            </a:r>
            <a:endParaRPr/>
          </a:p>
          <a:p>
            <a:pPr marL="0" lvl="0" indent="0" algn="l" rtl="0">
              <a:lnSpc>
                <a:spcPct val="115000"/>
              </a:lnSpc>
              <a:spcBef>
                <a:spcPts val="1200"/>
              </a:spcBef>
              <a:spcAft>
                <a:spcPts val="1200"/>
              </a:spcAft>
              <a:buSzPts val="1800"/>
              <a:buNone/>
            </a:pPr>
            <a:r>
              <a:rPr lang="en"/>
              <a:t>The basic solution is to choose a random pair of shoes (e.g., the red Reeboks), and use it to partition the kids into “bigger” and “smaller” groups. Along the way, you ﬁnd one kid (“Alex”) for whom the red Reeboks ﬁt.</a:t>
            </a: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3 Child Jumble</a:t>
            </a:r>
            <a:endParaRPr/>
          </a:p>
        </p:txBody>
      </p:sp>
      <p:sp>
        <p:nvSpPr>
          <p:cNvPr id="274" name="Google Shape;274;p46"/>
          <p:cNvSpPr txBox="1">
            <a:spLocks noGrp="1"/>
          </p:cNvSpPr>
          <p:nvPr>
            <p:ph type="body" idx="1"/>
          </p:nvPr>
        </p:nvSpPr>
        <p:spPr>
          <a:xfrm>
            <a:off x="311700" y="1152475"/>
            <a:ext cx="8520600" cy="390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If you choose the “pivot” shoes at random, you will get exactly the QuickSort recurrence, which results in a runtime of O(n log n) where n is the number of children.</a:t>
            </a: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280" name="Google Shape;280;p4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281" name="Google Shape;281;p47"/>
          <p:cNvPicPr preferRelativeResize="0"/>
          <p:nvPr/>
        </p:nvPicPr>
        <p:blipFill rotWithShape="1">
          <a:blip r:embed="rId3">
            <a:alphaModFix/>
          </a:blip>
          <a:srcRect/>
          <a:stretch/>
        </p:blipFill>
        <p:spPr>
          <a:xfrm>
            <a:off x="1478513" y="0"/>
            <a:ext cx="6186974" cy="5143500"/>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287" name="Google Shape;287;p4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288" name="Google Shape;288;p48"/>
          <p:cNvPicPr preferRelativeResize="0"/>
          <p:nvPr/>
        </p:nvPicPr>
        <p:blipFill rotWithShape="1">
          <a:blip r:embed="rId3">
            <a:alphaModFix/>
          </a:blip>
          <a:srcRect/>
          <a:stretch/>
        </p:blipFill>
        <p:spPr>
          <a:xfrm>
            <a:off x="1585900" y="-99300"/>
            <a:ext cx="5861176" cy="5242801"/>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294" name="Google Shape;294;p4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295" name="Google Shape;295;p49"/>
          <p:cNvPicPr preferRelativeResize="0"/>
          <p:nvPr/>
        </p:nvPicPr>
        <p:blipFill rotWithShape="1">
          <a:blip r:embed="rId3">
            <a:alphaModFix/>
          </a:blip>
          <a:srcRect/>
          <a:stretch/>
        </p:blipFill>
        <p:spPr>
          <a:xfrm>
            <a:off x="1585900" y="-110362"/>
            <a:ext cx="5767876" cy="5364224"/>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Quick Sort</a:t>
            </a:r>
            <a:endParaRPr/>
          </a:p>
        </p:txBody>
      </p:sp>
      <p:sp>
        <p:nvSpPr>
          <p:cNvPr id="78" name="Google Shape;78;p4"/>
          <p:cNvSpPr txBox="1">
            <a:spLocks noGrp="1"/>
          </p:cNvSpPr>
          <p:nvPr>
            <p:ph type="body" idx="1"/>
          </p:nvPr>
        </p:nvSpPr>
        <p:spPr>
          <a:xfrm>
            <a:off x="311700" y="1152475"/>
            <a:ext cx="8520600" cy="3153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The idea:</a:t>
            </a:r>
            <a:endParaRPr/>
          </a:p>
          <a:p>
            <a:pPr marL="457200" lvl="0" indent="-342900" algn="l" rtl="0">
              <a:lnSpc>
                <a:spcPct val="115000"/>
              </a:lnSpc>
              <a:spcBef>
                <a:spcPts val="1200"/>
              </a:spcBef>
              <a:spcAft>
                <a:spcPts val="0"/>
              </a:spcAft>
              <a:buSzPts val="1800"/>
              <a:buChar char="●"/>
            </a:pPr>
            <a:r>
              <a:rPr lang="en"/>
              <a:t>Choose a pivot (and hope it’s not a bad one)</a:t>
            </a:r>
            <a:endParaRPr/>
          </a:p>
          <a:p>
            <a:pPr marL="457200" lvl="0" indent="-342900" algn="l" rtl="0">
              <a:lnSpc>
                <a:spcPct val="115000"/>
              </a:lnSpc>
              <a:spcBef>
                <a:spcPts val="0"/>
              </a:spcBef>
              <a:spcAft>
                <a:spcPts val="0"/>
              </a:spcAft>
              <a:buSzPts val="1800"/>
              <a:buChar char="●"/>
            </a:pPr>
            <a:r>
              <a:rPr lang="en"/>
              <a:t>Partition the array into regions of smaller and larger than the pivot</a:t>
            </a:r>
            <a:endParaRPr/>
          </a:p>
          <a:p>
            <a:pPr marL="457200" lvl="0" indent="-342900" algn="l" rtl="0">
              <a:lnSpc>
                <a:spcPct val="115000"/>
              </a:lnSpc>
              <a:spcBef>
                <a:spcPts val="0"/>
              </a:spcBef>
              <a:spcAft>
                <a:spcPts val="0"/>
              </a:spcAft>
              <a:buSzPts val="1800"/>
              <a:buChar char="●"/>
            </a:pPr>
            <a:r>
              <a:rPr lang="en"/>
              <a:t>Recursively sort the regions</a:t>
            </a: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4</a:t>
            </a:r>
            <a:endParaRPr/>
          </a:p>
        </p:txBody>
      </p:sp>
      <p:sp>
        <p:nvSpPr>
          <p:cNvPr id="301" name="Google Shape;301;p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Quicksort is pretty fast. But that was with one pivot. </a:t>
            </a:r>
            <a:endParaRPr/>
          </a:p>
          <a:p>
            <a:pPr marL="0" lvl="0" indent="0" algn="l" rtl="0">
              <a:lnSpc>
                <a:spcPct val="115000"/>
              </a:lnSpc>
              <a:spcBef>
                <a:spcPts val="1200"/>
              </a:spcBef>
              <a:spcAft>
                <a:spcPts val="0"/>
              </a:spcAft>
              <a:buClr>
                <a:schemeClr val="dk1"/>
              </a:buClr>
              <a:buSzPts val="1100"/>
              <a:buFont typeface="Arial"/>
              <a:buNone/>
            </a:pPr>
            <a:r>
              <a:rPr lang="en"/>
              <a:t>Can we use two or more pivots? What would the asymptotic running time be? </a:t>
            </a:r>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20567fd9ffe_1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4a) + b)</a:t>
            </a:r>
            <a:endParaRPr/>
          </a:p>
        </p:txBody>
      </p:sp>
      <p:sp>
        <p:nvSpPr>
          <p:cNvPr id="307" name="Google Shape;307;g20567fd9ffe_1_0"/>
          <p:cNvSpPr txBox="1">
            <a:spLocks noGrp="1"/>
          </p:cNvSpPr>
          <p:nvPr>
            <p:ph type="body" idx="1"/>
          </p:nvPr>
        </p:nvSpPr>
        <p:spPr>
          <a:xfrm>
            <a:off x="387900" y="12286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Given magic box that chooses </a:t>
            </a:r>
            <a:r>
              <a:rPr lang="en" i="1"/>
              <a:t>k</a:t>
            </a:r>
            <a:r>
              <a:rPr lang="en"/>
              <a:t> perfect pivots that separate the elements evenly, how would a partitioning algorithm work using these pivots?</a:t>
            </a:r>
            <a:endParaRPr/>
          </a:p>
          <a:p>
            <a:pPr marL="0" lvl="0" indent="0" algn="l" rtl="0">
              <a:spcBef>
                <a:spcPts val="0"/>
              </a:spcBef>
              <a:spcAft>
                <a:spcPts val="0"/>
              </a:spcAft>
              <a:buNone/>
            </a:pPr>
            <a:endParaRPr/>
          </a:p>
          <a:p>
            <a:pPr marL="0" lvl="0" indent="0" algn="l" rtl="0">
              <a:spcBef>
                <a:spcPts val="0"/>
              </a:spcBef>
              <a:spcAft>
                <a:spcPts val="0"/>
              </a:spcAft>
              <a:buNone/>
            </a:pPr>
            <a:r>
              <a:rPr lang="en"/>
              <a:t>And what would be the asymptotic running time of this partitioning algorithm? Give your answer in terms of the number of elements </a:t>
            </a:r>
            <a:r>
              <a:rPr lang="en" i="1"/>
              <a:t>n</a:t>
            </a:r>
            <a:r>
              <a:rPr lang="en"/>
              <a:t>, and the number of pivots </a:t>
            </a:r>
            <a:r>
              <a:rPr lang="en" i="1"/>
              <a:t>k</a:t>
            </a:r>
            <a:endParaRPr i="1"/>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20567fd9ffe_1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313" name="Google Shape;313;g20567fd9ffe_1_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314" name="Google Shape;314;g20567fd9ffe_1_10"/>
          <p:cNvPicPr preferRelativeResize="0"/>
          <p:nvPr/>
        </p:nvPicPr>
        <p:blipFill>
          <a:blip r:embed="rId3">
            <a:alphaModFix/>
          </a:blip>
          <a:stretch>
            <a:fillRect/>
          </a:stretch>
        </p:blipFill>
        <p:spPr>
          <a:xfrm>
            <a:off x="1465875" y="600750"/>
            <a:ext cx="5725376" cy="2237650"/>
          </a:xfrm>
          <a:prstGeom prst="rect">
            <a:avLst/>
          </a:prstGeom>
          <a:noFill/>
          <a:ln>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20567fd9ffe_1_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320" name="Google Shape;320;g20567fd9ffe_1_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321" name="Google Shape;321;g20567fd9ffe_1_16"/>
          <p:cNvPicPr preferRelativeResize="0"/>
          <p:nvPr/>
        </p:nvPicPr>
        <p:blipFill>
          <a:blip r:embed="rId3">
            <a:alphaModFix/>
          </a:blip>
          <a:stretch>
            <a:fillRect/>
          </a:stretch>
        </p:blipFill>
        <p:spPr>
          <a:xfrm>
            <a:off x="1313688" y="1017724"/>
            <a:ext cx="6516626" cy="2657075"/>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20567fd9ffe_1_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327" name="Google Shape;327;g20567fd9ffe_1_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328" name="Google Shape;328;g20567fd9ffe_1_22"/>
          <p:cNvPicPr preferRelativeResize="0"/>
          <p:nvPr/>
        </p:nvPicPr>
        <p:blipFill>
          <a:blip r:embed="rId3">
            <a:alphaModFix/>
          </a:blip>
          <a:stretch>
            <a:fillRect/>
          </a:stretch>
        </p:blipFill>
        <p:spPr>
          <a:xfrm>
            <a:off x="1039625" y="630302"/>
            <a:ext cx="7064750" cy="3805775"/>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20567fd9ffe_1_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334" name="Google Shape;334;g20567fd9ffe_1_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335" name="Google Shape;335;g20567fd9ffe_1_28"/>
          <p:cNvPicPr preferRelativeResize="0"/>
          <p:nvPr/>
        </p:nvPicPr>
        <p:blipFill>
          <a:blip r:embed="rId3">
            <a:alphaModFix/>
          </a:blip>
          <a:stretch>
            <a:fillRect/>
          </a:stretch>
        </p:blipFill>
        <p:spPr>
          <a:xfrm>
            <a:off x="1530927" y="478550"/>
            <a:ext cx="6082150" cy="4186400"/>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g20567fd9ffe_1_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341" name="Google Shape;341;g20567fd9ffe_1_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342" name="Google Shape;342;g20567fd9ffe_1_34"/>
          <p:cNvPicPr preferRelativeResize="0"/>
          <p:nvPr/>
        </p:nvPicPr>
        <p:blipFill>
          <a:blip r:embed="rId3">
            <a:alphaModFix/>
          </a:blip>
          <a:stretch>
            <a:fillRect/>
          </a:stretch>
        </p:blipFill>
        <p:spPr>
          <a:xfrm>
            <a:off x="1586064" y="445025"/>
            <a:ext cx="5971874" cy="4562250"/>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20567fd9ffe_1_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Qn4 b) Answer</a:t>
            </a:r>
            <a:endParaRPr/>
          </a:p>
        </p:txBody>
      </p:sp>
      <p:sp>
        <p:nvSpPr>
          <p:cNvPr id="348" name="Google Shape;348;g20567fd9ffe_1_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O(klogk) + O(nlogk) = O(nlogk) as n &gt;= k</a:t>
            </a:r>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g20567fd9ffe_1_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4c) + d)</a:t>
            </a:r>
            <a:endParaRPr/>
          </a:p>
        </p:txBody>
      </p:sp>
      <p:sp>
        <p:nvSpPr>
          <p:cNvPr id="354" name="Google Shape;354;g20567fd9ffe_1_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Formulate a recurrence relation that represents the asymptotic running time of quicksort with k pivots. Answer in terms of </a:t>
            </a:r>
            <a:r>
              <a:rPr lang="en" i="1"/>
              <a:t>n</a:t>
            </a:r>
            <a:r>
              <a:rPr lang="en"/>
              <a:t> and </a:t>
            </a:r>
            <a:r>
              <a:rPr lang="en" i="1"/>
              <a:t>k</a:t>
            </a:r>
            <a:endParaRPr i="1"/>
          </a:p>
          <a:p>
            <a:pPr marL="0" lvl="0" indent="0" algn="l" rtl="0">
              <a:spcBef>
                <a:spcPts val="0"/>
              </a:spcBef>
              <a:spcAft>
                <a:spcPts val="0"/>
              </a:spcAft>
              <a:buNone/>
            </a:pPr>
            <a:endParaRPr/>
          </a:p>
          <a:p>
            <a:pPr marL="0" lvl="0" indent="0" algn="l" rtl="0">
              <a:spcBef>
                <a:spcPts val="0"/>
              </a:spcBef>
              <a:spcAft>
                <a:spcPts val="0"/>
              </a:spcAft>
              <a:buNone/>
            </a:pPr>
            <a:r>
              <a:rPr lang="en"/>
              <a:t>Solve the recurrence relation above. Is this better than quick sort in terms of time complexity?</a:t>
            </a:r>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360" name="Google Shape;360;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361" name="Google Shape;361;p39"/>
          <p:cNvPicPr preferRelativeResize="0"/>
          <p:nvPr/>
        </p:nvPicPr>
        <p:blipFill rotWithShape="1">
          <a:blip r:embed="rId3">
            <a:alphaModFix/>
          </a:blip>
          <a:srcRect/>
          <a:stretch/>
        </p:blipFill>
        <p:spPr>
          <a:xfrm>
            <a:off x="1532261" y="0"/>
            <a:ext cx="6079478" cy="5143501"/>
          </a:xfrm>
          <a:prstGeom prst="rect">
            <a:avLst/>
          </a:prstGeom>
          <a:noFill/>
          <a:ln>
            <a:noFill/>
          </a:ln>
        </p:spPr>
      </p:pic>
      <p:sp>
        <p:nvSpPr>
          <p:cNvPr id="362" name="Google Shape;362;p39"/>
          <p:cNvSpPr/>
          <p:nvPr/>
        </p:nvSpPr>
        <p:spPr>
          <a:xfrm>
            <a:off x="5273500" y="1584500"/>
            <a:ext cx="1407600" cy="1156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Analysis of Quicksort</a:t>
            </a:r>
            <a:endParaRPr/>
          </a:p>
        </p:txBody>
      </p:sp>
      <p:sp>
        <p:nvSpPr>
          <p:cNvPr id="84" name="Google Shape;84;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(Refer to lecture slides for more details)</a:t>
            </a:r>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But..</a:t>
            </a:r>
            <a:endParaRPr/>
          </a:p>
        </p:txBody>
      </p:sp>
      <p:sp>
        <p:nvSpPr>
          <p:cNvPr id="368" name="Google Shape;368;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55600" algn="l" rtl="0">
              <a:lnSpc>
                <a:spcPct val="115000"/>
              </a:lnSpc>
              <a:spcBef>
                <a:spcPts val="0"/>
              </a:spcBef>
              <a:spcAft>
                <a:spcPts val="0"/>
              </a:spcAft>
              <a:buSzPts val="2000"/>
              <a:buChar char="-"/>
            </a:pPr>
            <a:r>
              <a:rPr lang="en" sz="2000"/>
              <a:t>Experimentally, 2-pivot and 3-pivot QuickSort is actually faster than regular 1-pivot QuickSort!</a:t>
            </a:r>
            <a:endParaRPr sz="2000"/>
          </a:p>
          <a:p>
            <a:pPr marL="914400" lvl="1" indent="-330200" algn="l" rtl="0">
              <a:lnSpc>
                <a:spcPct val="115000"/>
              </a:lnSpc>
              <a:spcBef>
                <a:spcPts val="0"/>
              </a:spcBef>
              <a:spcAft>
                <a:spcPts val="0"/>
              </a:spcAft>
              <a:buSzPts val="1600"/>
              <a:buChar char="-"/>
            </a:pPr>
            <a:r>
              <a:rPr lang="en" sz="1600"/>
              <a:t>Java standard library uses 2-pivot QuickSort</a:t>
            </a:r>
            <a:endParaRPr sz="1600"/>
          </a:p>
          <a:p>
            <a:pPr marL="914400" lvl="1" indent="-330200" algn="l" rtl="0">
              <a:lnSpc>
                <a:spcPct val="115000"/>
              </a:lnSpc>
              <a:spcBef>
                <a:spcPts val="0"/>
              </a:spcBef>
              <a:spcAft>
                <a:spcPts val="0"/>
              </a:spcAft>
              <a:buSzPts val="1600"/>
              <a:buChar char="-"/>
            </a:pPr>
            <a:r>
              <a:rPr lang="en" sz="1600"/>
              <a:t>2-pivot partitioning is similar to 3-way partitioning scheme for duplicates from lecture</a:t>
            </a:r>
            <a:endParaRPr sz="16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372"/>
        <p:cNvGrpSpPr/>
        <p:nvPr/>
      </p:nvGrpSpPr>
      <p:grpSpPr>
        <a:xfrm>
          <a:off x="0" y="0"/>
          <a:ext cx="0" cy="0"/>
          <a:chOff x="0" y="0"/>
          <a:chExt cx="0" cy="0"/>
        </a:xfrm>
      </p:grpSpPr>
      <p:sp>
        <p:nvSpPr>
          <p:cNvPr id="373" name="Google Shape;373;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4 (2 pivot Quicksort Example)</a:t>
            </a:r>
            <a:endParaRPr/>
          </a:p>
        </p:txBody>
      </p:sp>
      <p:sp>
        <p:nvSpPr>
          <p:cNvPr id="374" name="Google Shape;374;p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0"/>
              </a:spcAft>
              <a:buSzPts val="1800"/>
              <a:buNone/>
            </a:pPr>
            <a:r>
              <a:rPr lang="en"/>
              <a:t>[</a:t>
            </a:r>
            <a:r>
              <a:rPr lang="en" b="1"/>
              <a:t>57</a:t>
            </a:r>
            <a:r>
              <a:rPr lang="en"/>
              <a:t> 8 42 75 29 77 38 </a:t>
            </a:r>
            <a:r>
              <a:rPr lang="en" b="1"/>
              <a:t>24</a:t>
            </a:r>
            <a:r>
              <a:rPr lang="en"/>
              <a:t>]</a:t>
            </a:r>
            <a:endParaRPr/>
          </a:p>
          <a:p>
            <a:pPr marL="457200" lvl="0" indent="-342900" algn="l" rtl="0">
              <a:lnSpc>
                <a:spcPct val="115000"/>
              </a:lnSpc>
              <a:spcBef>
                <a:spcPts val="1200"/>
              </a:spcBef>
              <a:spcAft>
                <a:spcPts val="0"/>
              </a:spcAft>
              <a:buSzPts val="1800"/>
              <a:buChar char="●"/>
            </a:pPr>
            <a:r>
              <a:rPr lang="en"/>
              <a:t>57 and 24 are chosen as pivots</a:t>
            </a:r>
            <a:endParaRPr/>
          </a:p>
          <a:p>
            <a:pPr marL="457200" lvl="0" indent="-342900" algn="l" rtl="0">
              <a:lnSpc>
                <a:spcPct val="115000"/>
              </a:lnSpc>
              <a:spcBef>
                <a:spcPts val="0"/>
              </a:spcBef>
              <a:spcAft>
                <a:spcPts val="0"/>
              </a:spcAft>
              <a:buSzPts val="1800"/>
              <a:buChar char="●"/>
            </a:pPr>
            <a:r>
              <a:rPr lang="en"/>
              <a:t>Sort them (so that other elements can binary search the segments to be placed in</a:t>
            </a:r>
            <a:endParaRPr/>
          </a:p>
          <a:p>
            <a:pPr marL="0" lvl="0" indent="0" algn="l" rtl="0">
              <a:lnSpc>
                <a:spcPct val="115000"/>
              </a:lnSpc>
              <a:spcBef>
                <a:spcPts val="1200"/>
              </a:spcBef>
              <a:spcAft>
                <a:spcPts val="1200"/>
              </a:spcAft>
              <a:buSzPts val="1800"/>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378"/>
        <p:cNvGrpSpPr/>
        <p:nvPr/>
      </p:nvGrpSpPr>
      <p:grpSpPr>
        <a:xfrm>
          <a:off x="0" y="0"/>
          <a:ext cx="0" cy="0"/>
          <a:chOff x="0" y="0"/>
          <a:chExt cx="0" cy="0"/>
        </a:xfrm>
      </p:grpSpPr>
      <p:sp>
        <p:nvSpPr>
          <p:cNvPr id="379" name="Google Shape;379;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4 (2 pivot Quicksort Example)</a:t>
            </a:r>
            <a:endParaRPr/>
          </a:p>
        </p:txBody>
      </p:sp>
      <p:sp>
        <p:nvSpPr>
          <p:cNvPr id="380" name="Google Shape;380;p42"/>
          <p:cNvSpPr txBox="1">
            <a:spLocks noGrp="1"/>
          </p:cNvSpPr>
          <p:nvPr>
            <p:ph type="body" idx="1"/>
          </p:nvPr>
        </p:nvSpPr>
        <p:spPr>
          <a:xfrm>
            <a:off x="311700" y="1152475"/>
            <a:ext cx="8520600" cy="39012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0"/>
              </a:spcAft>
              <a:buSzPts val="1800"/>
              <a:buNone/>
            </a:pPr>
            <a:r>
              <a:rPr lang="en"/>
              <a:t>[</a:t>
            </a:r>
            <a:r>
              <a:rPr lang="en" b="1"/>
              <a:t>57</a:t>
            </a:r>
            <a:r>
              <a:rPr lang="en"/>
              <a:t> 8 42 75 29 77 38 </a:t>
            </a:r>
            <a:r>
              <a:rPr lang="en" b="1"/>
              <a:t>24</a:t>
            </a:r>
            <a:r>
              <a:rPr lang="en"/>
              <a:t>]</a:t>
            </a:r>
            <a:endParaRPr/>
          </a:p>
          <a:p>
            <a:pPr marL="457200" lvl="0" indent="-342900" algn="l" rtl="0">
              <a:lnSpc>
                <a:spcPct val="115000"/>
              </a:lnSpc>
              <a:spcBef>
                <a:spcPts val="1200"/>
              </a:spcBef>
              <a:spcAft>
                <a:spcPts val="0"/>
              </a:spcAft>
              <a:buSzPts val="1800"/>
              <a:buChar char="●"/>
            </a:pPr>
            <a:r>
              <a:rPr lang="en"/>
              <a:t>57 and 24 are chosen as pivots</a:t>
            </a:r>
            <a:endParaRPr/>
          </a:p>
          <a:p>
            <a:pPr marL="457200" lvl="0" indent="-342900" algn="l" rtl="0">
              <a:lnSpc>
                <a:spcPct val="115000"/>
              </a:lnSpc>
              <a:spcBef>
                <a:spcPts val="0"/>
              </a:spcBef>
              <a:spcAft>
                <a:spcPts val="0"/>
              </a:spcAft>
              <a:buSzPts val="1800"/>
              <a:buChar char="●"/>
            </a:pPr>
            <a:r>
              <a:rPr lang="en"/>
              <a:t>Sort them (so that other elements can binary search the segments to be placed in</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After first partitioning:</a:t>
            </a:r>
            <a:endParaRPr/>
          </a:p>
          <a:p>
            <a:pPr marL="0" lvl="0" indent="0" algn="ctr" rtl="0">
              <a:lnSpc>
                <a:spcPct val="115000"/>
              </a:lnSpc>
              <a:spcBef>
                <a:spcPts val="1200"/>
              </a:spcBef>
              <a:spcAft>
                <a:spcPts val="0"/>
              </a:spcAft>
              <a:buSzPts val="1800"/>
              <a:buNone/>
            </a:pPr>
            <a:r>
              <a:rPr lang="en"/>
              <a:t>[8 </a:t>
            </a:r>
            <a:r>
              <a:rPr lang="en" b="1"/>
              <a:t>24</a:t>
            </a:r>
            <a:r>
              <a:rPr lang="en"/>
              <a:t> 42 38 29 </a:t>
            </a:r>
            <a:r>
              <a:rPr lang="en" b="1"/>
              <a:t>57</a:t>
            </a:r>
            <a:r>
              <a:rPr lang="en"/>
              <a:t> 75 77]</a:t>
            </a:r>
            <a:endParaRPr/>
          </a:p>
          <a:p>
            <a:pPr marL="0" lvl="0" indent="0" algn="l" rtl="0">
              <a:lnSpc>
                <a:spcPct val="115000"/>
              </a:lnSpc>
              <a:spcBef>
                <a:spcPts val="1200"/>
              </a:spcBef>
              <a:spcAft>
                <a:spcPts val="1200"/>
              </a:spcAft>
              <a:buSzPts val="1800"/>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384"/>
        <p:cNvGrpSpPr/>
        <p:nvPr/>
      </p:nvGrpSpPr>
      <p:grpSpPr>
        <a:xfrm>
          <a:off x="0" y="0"/>
          <a:ext cx="0" cy="0"/>
          <a:chOff x="0" y="0"/>
          <a:chExt cx="0" cy="0"/>
        </a:xfrm>
      </p:grpSpPr>
      <p:sp>
        <p:nvSpPr>
          <p:cNvPr id="385" name="Google Shape;385;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4 (2 pivot Quicksort Example)</a:t>
            </a:r>
            <a:endParaRPr/>
          </a:p>
        </p:txBody>
      </p:sp>
      <p:sp>
        <p:nvSpPr>
          <p:cNvPr id="386" name="Google Shape;386;p43"/>
          <p:cNvSpPr txBox="1">
            <a:spLocks noGrp="1"/>
          </p:cNvSpPr>
          <p:nvPr>
            <p:ph type="body" idx="1"/>
          </p:nvPr>
        </p:nvSpPr>
        <p:spPr>
          <a:xfrm>
            <a:off x="311700" y="1152475"/>
            <a:ext cx="8520600" cy="3901200"/>
          </a:xfrm>
          <a:prstGeom prst="rect">
            <a:avLst/>
          </a:prstGeom>
          <a:noFill/>
          <a:ln>
            <a:noFill/>
          </a:ln>
        </p:spPr>
        <p:txBody>
          <a:bodyPr spcFirstLastPara="1" wrap="square" lIns="91425" tIns="91425" rIns="91425" bIns="91425" anchor="t" anchorCtr="0">
            <a:normAutofit lnSpcReduction="10000"/>
          </a:bodyPr>
          <a:lstStyle/>
          <a:p>
            <a:pPr marL="0" lvl="0" indent="0" algn="ctr" rtl="0">
              <a:lnSpc>
                <a:spcPct val="115000"/>
              </a:lnSpc>
              <a:spcBef>
                <a:spcPts val="0"/>
              </a:spcBef>
              <a:spcAft>
                <a:spcPts val="0"/>
              </a:spcAft>
              <a:buSzPts val="1800"/>
              <a:buNone/>
            </a:pPr>
            <a:r>
              <a:rPr lang="en"/>
              <a:t>[</a:t>
            </a:r>
            <a:r>
              <a:rPr lang="en" b="1"/>
              <a:t>57</a:t>
            </a:r>
            <a:r>
              <a:rPr lang="en"/>
              <a:t> 8 42 75 29 77 38 </a:t>
            </a:r>
            <a:r>
              <a:rPr lang="en" b="1"/>
              <a:t>24</a:t>
            </a:r>
            <a:r>
              <a:rPr lang="en"/>
              <a:t>]</a:t>
            </a:r>
            <a:endParaRPr/>
          </a:p>
          <a:p>
            <a:pPr marL="457200" lvl="0" indent="-342900" algn="l" rtl="0">
              <a:lnSpc>
                <a:spcPct val="115000"/>
              </a:lnSpc>
              <a:spcBef>
                <a:spcPts val="1200"/>
              </a:spcBef>
              <a:spcAft>
                <a:spcPts val="0"/>
              </a:spcAft>
              <a:buSzPts val="1800"/>
              <a:buChar char="●"/>
            </a:pPr>
            <a:r>
              <a:rPr lang="en"/>
              <a:t>57 and 24 are chosen as pivots</a:t>
            </a:r>
            <a:endParaRPr/>
          </a:p>
          <a:p>
            <a:pPr marL="457200" lvl="0" indent="-342900" algn="l" rtl="0">
              <a:lnSpc>
                <a:spcPct val="115000"/>
              </a:lnSpc>
              <a:spcBef>
                <a:spcPts val="0"/>
              </a:spcBef>
              <a:spcAft>
                <a:spcPts val="0"/>
              </a:spcAft>
              <a:buSzPts val="1800"/>
              <a:buChar char="●"/>
            </a:pPr>
            <a:r>
              <a:rPr lang="en"/>
              <a:t>Sort them (so that other elements can binary search the segments to be placed in</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After first partitioning:</a:t>
            </a:r>
            <a:endParaRPr/>
          </a:p>
          <a:p>
            <a:pPr marL="0" lvl="0" indent="0" algn="ctr" rtl="0">
              <a:lnSpc>
                <a:spcPct val="115000"/>
              </a:lnSpc>
              <a:spcBef>
                <a:spcPts val="1200"/>
              </a:spcBef>
              <a:spcAft>
                <a:spcPts val="0"/>
              </a:spcAft>
              <a:buSzPts val="1800"/>
              <a:buNone/>
            </a:pPr>
            <a:r>
              <a:rPr lang="en"/>
              <a:t>[8 </a:t>
            </a:r>
            <a:r>
              <a:rPr lang="en" b="1"/>
              <a:t>24</a:t>
            </a:r>
            <a:r>
              <a:rPr lang="en"/>
              <a:t> 42 38 29 </a:t>
            </a:r>
            <a:r>
              <a:rPr lang="en" b="1"/>
              <a:t>57</a:t>
            </a:r>
            <a:r>
              <a:rPr lang="en"/>
              <a:t> 75 77]</a:t>
            </a:r>
            <a:endParaRPr/>
          </a:p>
          <a:p>
            <a:pPr marL="0" lvl="0" indent="0" algn="l" rtl="0">
              <a:lnSpc>
                <a:spcPct val="115000"/>
              </a:lnSpc>
              <a:spcBef>
                <a:spcPts val="1200"/>
              </a:spcBef>
              <a:spcAft>
                <a:spcPts val="1200"/>
              </a:spcAft>
              <a:buSzPts val="1800"/>
              <a:buNone/>
            </a:pPr>
            <a:r>
              <a:rPr lang="en"/>
              <a:t>Next: recurse in the left segment (8), middle segment (42 38 29), and right segment (75 77).</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5 Integer Sort (a)</a:t>
            </a:r>
            <a:endParaRPr/>
          </a:p>
        </p:txBody>
      </p:sp>
      <p:sp>
        <p:nvSpPr>
          <p:cNvPr id="392" name="Google Shape;392;p50"/>
          <p:cNvSpPr txBox="1">
            <a:spLocks noGrp="1"/>
          </p:cNvSpPr>
          <p:nvPr>
            <p:ph type="body" idx="1"/>
          </p:nvPr>
        </p:nvSpPr>
        <p:spPr>
          <a:xfrm>
            <a:off x="311700" y="1152475"/>
            <a:ext cx="8520600" cy="390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How to sort 0s and 1s efficiently?</a:t>
            </a:r>
            <a:endParaRPr/>
          </a:p>
          <a:p>
            <a:pPr marL="0" lvl="0" indent="0" algn="l" rtl="0">
              <a:lnSpc>
                <a:spcPct val="115000"/>
              </a:lnSpc>
              <a:spcBef>
                <a:spcPts val="1200"/>
              </a:spcBef>
              <a:spcAft>
                <a:spcPts val="1200"/>
              </a:spcAft>
              <a:buSzPts val="1800"/>
              <a:buNone/>
            </a:pPr>
            <a:r>
              <a:rPr lang="en"/>
              <a:t>Could it be in-place? Is it stable?</a:t>
            </a:r>
            <a:endParaRPr/>
          </a:p>
        </p:txBody>
      </p:sp>
      <p:sp>
        <p:nvSpPr>
          <p:cNvPr id="393" name="Google Shape;393;p50"/>
          <p:cNvSpPr/>
          <p:nvPr/>
        </p:nvSpPr>
        <p:spPr>
          <a:xfrm>
            <a:off x="1371600" y="2692400"/>
            <a:ext cx="6400800"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dirty="0">
                <a:solidFill>
                  <a:srgbClr val="000000"/>
                </a:solidFill>
                <a:latin typeface="Arial"/>
                <a:ea typeface="Arial"/>
                <a:cs typeface="Arial"/>
                <a:sym typeface="Arial"/>
              </a:rPr>
              <a:t> </a:t>
            </a:r>
            <a:r>
              <a:rPr lang="en" sz="2400" b="0" i="0" u="none" strike="noStrike" cap="none" dirty="0" smtClean="0">
                <a:solidFill>
                  <a:srgbClr val="000000"/>
                </a:solidFill>
                <a:latin typeface="Arial"/>
                <a:ea typeface="Arial"/>
                <a:cs typeface="Arial"/>
                <a:sym typeface="Arial"/>
              </a:rPr>
              <a:t>01011100011010</a:t>
            </a:r>
            <a:endParaRPr sz="2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5 Integer Sort (a)</a:t>
            </a:r>
            <a:endParaRPr/>
          </a:p>
        </p:txBody>
      </p:sp>
      <p:sp>
        <p:nvSpPr>
          <p:cNvPr id="399" name="Google Shape;399;p51"/>
          <p:cNvSpPr txBox="1">
            <a:spLocks noGrp="1"/>
          </p:cNvSpPr>
          <p:nvPr>
            <p:ph type="body" idx="1"/>
          </p:nvPr>
        </p:nvSpPr>
        <p:spPr>
          <a:xfrm>
            <a:off x="311700" y="1152475"/>
            <a:ext cx="8520600" cy="390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How to sort 0s and 1s efficiently?</a:t>
            </a:r>
            <a:endParaRPr/>
          </a:p>
          <a:p>
            <a:pPr marL="0" lvl="0" indent="0" algn="l" rtl="0">
              <a:lnSpc>
                <a:spcPct val="115000"/>
              </a:lnSpc>
              <a:spcBef>
                <a:spcPts val="1200"/>
              </a:spcBef>
              <a:spcAft>
                <a:spcPts val="0"/>
              </a:spcAft>
              <a:buSzPts val="1800"/>
              <a:buNone/>
            </a:pPr>
            <a:r>
              <a:rPr lang="en"/>
              <a:t>Could it be in-place? Is it stable?</a:t>
            </a:r>
            <a:endParaRPr/>
          </a:p>
          <a:p>
            <a:pPr marL="0" lvl="0" indent="0" algn="l" rtl="0">
              <a:lnSpc>
                <a:spcPct val="115000"/>
              </a:lnSpc>
              <a:spcBef>
                <a:spcPts val="1200"/>
              </a:spcBef>
              <a:spcAft>
                <a:spcPts val="0"/>
              </a:spcAft>
              <a:buSzPts val="1800"/>
              <a:buNone/>
            </a:pPr>
            <a:r>
              <a:rPr lang="en"/>
              <a:t>Since there are only two "types" of elements in the array now, how could you simplify the problem?</a:t>
            </a:r>
            <a:endParaRPr/>
          </a:p>
          <a:p>
            <a:pPr marL="0" lvl="0" indent="0" algn="l" rtl="0">
              <a:lnSpc>
                <a:spcPct val="115000"/>
              </a:lnSpc>
              <a:spcBef>
                <a:spcPts val="1200"/>
              </a:spcBef>
              <a:spcAft>
                <a:spcPts val="1200"/>
              </a:spcAft>
              <a:buSzPts val="1800"/>
              <a:buNone/>
            </a:pPr>
            <a:endParaRPr/>
          </a:p>
        </p:txBody>
      </p:sp>
      <p:sp>
        <p:nvSpPr>
          <p:cNvPr id="400" name="Google Shape;400;p51"/>
          <p:cNvSpPr/>
          <p:nvPr/>
        </p:nvSpPr>
        <p:spPr>
          <a:xfrm>
            <a:off x="1371600" y="3169925"/>
            <a:ext cx="6400800"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a:solidFill>
                  <a:srgbClr val="000000"/>
                </a:solidFill>
                <a:latin typeface="Arial"/>
                <a:ea typeface="Arial"/>
                <a:cs typeface="Arial"/>
                <a:sym typeface="Arial"/>
              </a:rPr>
              <a:t> 0	1	0	1	1	1	0	0	0	1	1	0	1	0</a:t>
            </a:r>
            <a:endParaRPr sz="2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5 Integer Sort (a)</a:t>
            </a:r>
            <a:endParaRPr/>
          </a:p>
        </p:txBody>
      </p:sp>
      <p:sp>
        <p:nvSpPr>
          <p:cNvPr id="406" name="Google Shape;406;p52"/>
          <p:cNvSpPr txBox="1">
            <a:spLocks noGrp="1"/>
          </p:cNvSpPr>
          <p:nvPr>
            <p:ph type="body" idx="1"/>
          </p:nvPr>
        </p:nvSpPr>
        <p:spPr>
          <a:xfrm>
            <a:off x="311700" y="1152475"/>
            <a:ext cx="8520600" cy="1905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Use QuickSort partitioning with two pointers, one at each side.</a:t>
            </a:r>
            <a:endParaRPr/>
          </a:p>
          <a:p>
            <a:pPr marL="0" lvl="0" indent="0" algn="l" rtl="0">
              <a:lnSpc>
                <a:spcPct val="115000"/>
              </a:lnSpc>
              <a:spcBef>
                <a:spcPts val="1200"/>
              </a:spcBef>
              <a:spcAft>
                <a:spcPts val="1200"/>
              </a:spcAft>
              <a:buSzPts val="1800"/>
              <a:buNone/>
            </a:pPr>
            <a:endParaRPr/>
          </a:p>
        </p:txBody>
      </p:sp>
      <p:sp>
        <p:nvSpPr>
          <p:cNvPr id="407" name="Google Shape;407;p52"/>
          <p:cNvSpPr/>
          <p:nvPr/>
        </p:nvSpPr>
        <p:spPr>
          <a:xfrm>
            <a:off x="1371600" y="1971050"/>
            <a:ext cx="6400800"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a:solidFill>
                  <a:srgbClr val="000000"/>
                </a:solidFill>
                <a:latin typeface="Arial"/>
                <a:ea typeface="Arial"/>
                <a:cs typeface="Arial"/>
                <a:sym typeface="Arial"/>
              </a:rPr>
              <a:t> 0	1	0	1	1	1	0	0	0	1	1	0	1	0</a:t>
            </a:r>
            <a:endParaRPr sz="2400" b="0" i="0" u="none" strike="noStrike" cap="none">
              <a:solidFill>
                <a:srgbClr val="000000"/>
              </a:solidFill>
              <a:latin typeface="Arial"/>
              <a:ea typeface="Arial"/>
              <a:cs typeface="Arial"/>
              <a:sym typeface="Arial"/>
            </a:endParaRPr>
          </a:p>
        </p:txBody>
      </p:sp>
      <p:cxnSp>
        <p:nvCxnSpPr>
          <p:cNvPr id="408" name="Google Shape;408;p52"/>
          <p:cNvCxnSpPr/>
          <p:nvPr/>
        </p:nvCxnSpPr>
        <p:spPr>
          <a:xfrm rot="10800000" flipH="1">
            <a:off x="1590050" y="2682300"/>
            <a:ext cx="10200" cy="670500"/>
          </a:xfrm>
          <a:prstGeom prst="straightConnector1">
            <a:avLst/>
          </a:prstGeom>
          <a:noFill/>
          <a:ln w="9525" cap="flat" cmpd="sng">
            <a:solidFill>
              <a:schemeClr val="dk2"/>
            </a:solidFill>
            <a:prstDash val="solid"/>
            <a:round/>
            <a:headEnd type="none" w="sm" len="sm"/>
            <a:tailEnd type="triangle" w="med" len="med"/>
          </a:ln>
        </p:spPr>
      </p:cxnSp>
      <p:sp>
        <p:nvSpPr>
          <p:cNvPr id="409" name="Google Shape;409;p52"/>
          <p:cNvSpPr txBox="1"/>
          <p:nvPr/>
        </p:nvSpPr>
        <p:spPr>
          <a:xfrm>
            <a:off x="1178575" y="3393450"/>
            <a:ext cx="873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zero ptr</a:t>
            </a:r>
            <a:endParaRPr sz="1400" b="0" i="0" u="none" strike="noStrike" cap="none">
              <a:solidFill>
                <a:srgbClr val="000000"/>
              </a:solidFill>
              <a:latin typeface="Arial"/>
              <a:ea typeface="Arial"/>
              <a:cs typeface="Arial"/>
              <a:sym typeface="Arial"/>
            </a:endParaRPr>
          </a:p>
        </p:txBody>
      </p:sp>
      <p:cxnSp>
        <p:nvCxnSpPr>
          <p:cNvPr id="410" name="Google Shape;410;p52"/>
          <p:cNvCxnSpPr/>
          <p:nvPr/>
        </p:nvCxnSpPr>
        <p:spPr>
          <a:xfrm>
            <a:off x="2052175" y="3593550"/>
            <a:ext cx="741900" cy="30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5 Integer Sort (a)</a:t>
            </a:r>
            <a:endParaRPr/>
          </a:p>
        </p:txBody>
      </p:sp>
      <p:sp>
        <p:nvSpPr>
          <p:cNvPr id="416" name="Google Shape;416;p53"/>
          <p:cNvSpPr txBox="1">
            <a:spLocks noGrp="1"/>
          </p:cNvSpPr>
          <p:nvPr>
            <p:ph type="body" idx="1"/>
          </p:nvPr>
        </p:nvSpPr>
        <p:spPr>
          <a:xfrm>
            <a:off x="311700" y="1152475"/>
            <a:ext cx="8520600" cy="1905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Use QuickSort partitioning with two pointers, one at each side.</a:t>
            </a:r>
            <a:endParaRPr/>
          </a:p>
          <a:p>
            <a:pPr marL="0" lvl="0" indent="0" algn="l" rtl="0">
              <a:lnSpc>
                <a:spcPct val="115000"/>
              </a:lnSpc>
              <a:spcBef>
                <a:spcPts val="1200"/>
              </a:spcBef>
              <a:spcAft>
                <a:spcPts val="1200"/>
              </a:spcAft>
              <a:buSzPts val="1800"/>
              <a:buNone/>
            </a:pPr>
            <a:endParaRPr/>
          </a:p>
        </p:txBody>
      </p:sp>
      <p:sp>
        <p:nvSpPr>
          <p:cNvPr id="417" name="Google Shape;417;p53"/>
          <p:cNvSpPr/>
          <p:nvPr/>
        </p:nvSpPr>
        <p:spPr>
          <a:xfrm>
            <a:off x="1371600" y="1971050"/>
            <a:ext cx="6400800"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a:solidFill>
                  <a:srgbClr val="000000"/>
                </a:solidFill>
                <a:latin typeface="Arial"/>
                <a:ea typeface="Arial"/>
                <a:cs typeface="Arial"/>
                <a:sym typeface="Arial"/>
              </a:rPr>
              <a:t> 0	1	0	1	1	1	0	0	0	1	1	0	1	0</a:t>
            </a:r>
            <a:endParaRPr sz="2400" b="0" i="0" u="none" strike="noStrike" cap="none">
              <a:solidFill>
                <a:srgbClr val="000000"/>
              </a:solidFill>
              <a:latin typeface="Arial"/>
              <a:ea typeface="Arial"/>
              <a:cs typeface="Arial"/>
              <a:sym typeface="Arial"/>
            </a:endParaRPr>
          </a:p>
        </p:txBody>
      </p:sp>
      <p:cxnSp>
        <p:nvCxnSpPr>
          <p:cNvPr id="418" name="Google Shape;418;p53"/>
          <p:cNvCxnSpPr/>
          <p:nvPr/>
        </p:nvCxnSpPr>
        <p:spPr>
          <a:xfrm rot="10800000" flipH="1">
            <a:off x="1971050" y="2682300"/>
            <a:ext cx="10200" cy="670500"/>
          </a:xfrm>
          <a:prstGeom prst="straightConnector1">
            <a:avLst/>
          </a:prstGeom>
          <a:noFill/>
          <a:ln w="9525" cap="flat" cmpd="sng">
            <a:solidFill>
              <a:schemeClr val="dk2"/>
            </a:solidFill>
            <a:prstDash val="solid"/>
            <a:round/>
            <a:headEnd type="none" w="sm" len="sm"/>
            <a:tailEnd type="triangle" w="med" len="med"/>
          </a:ln>
        </p:spPr>
      </p:cxnSp>
      <p:sp>
        <p:nvSpPr>
          <p:cNvPr id="419" name="Google Shape;419;p53"/>
          <p:cNvSpPr txBox="1"/>
          <p:nvPr/>
        </p:nvSpPr>
        <p:spPr>
          <a:xfrm>
            <a:off x="1559575" y="3393450"/>
            <a:ext cx="131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zero ptr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find the first 1</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5 Integer Sort (a)</a:t>
            </a:r>
            <a:endParaRPr/>
          </a:p>
        </p:txBody>
      </p:sp>
      <p:sp>
        <p:nvSpPr>
          <p:cNvPr id="425" name="Google Shape;425;p54"/>
          <p:cNvSpPr txBox="1">
            <a:spLocks noGrp="1"/>
          </p:cNvSpPr>
          <p:nvPr>
            <p:ph type="body" idx="1"/>
          </p:nvPr>
        </p:nvSpPr>
        <p:spPr>
          <a:xfrm>
            <a:off x="311700" y="1152475"/>
            <a:ext cx="8520600" cy="1905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Use QuickSort partitioning with two pointers, one at each side.</a:t>
            </a:r>
            <a:endParaRPr/>
          </a:p>
          <a:p>
            <a:pPr marL="0" lvl="0" indent="0" algn="l" rtl="0">
              <a:lnSpc>
                <a:spcPct val="115000"/>
              </a:lnSpc>
              <a:spcBef>
                <a:spcPts val="1200"/>
              </a:spcBef>
              <a:spcAft>
                <a:spcPts val="1200"/>
              </a:spcAft>
              <a:buSzPts val="1800"/>
              <a:buNone/>
            </a:pPr>
            <a:endParaRPr/>
          </a:p>
        </p:txBody>
      </p:sp>
      <p:sp>
        <p:nvSpPr>
          <p:cNvPr id="426" name="Google Shape;426;p54"/>
          <p:cNvSpPr/>
          <p:nvPr/>
        </p:nvSpPr>
        <p:spPr>
          <a:xfrm>
            <a:off x="1371600" y="1971050"/>
            <a:ext cx="6400800"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a:solidFill>
                  <a:srgbClr val="000000"/>
                </a:solidFill>
                <a:latin typeface="Arial"/>
                <a:ea typeface="Arial"/>
                <a:cs typeface="Arial"/>
                <a:sym typeface="Arial"/>
              </a:rPr>
              <a:t> 0	1	0	1	1	1	0	0	0	1	1	0	1	0</a:t>
            </a:r>
            <a:endParaRPr sz="2400" b="0" i="0" u="none" strike="noStrike" cap="none">
              <a:solidFill>
                <a:srgbClr val="000000"/>
              </a:solidFill>
              <a:latin typeface="Arial"/>
              <a:ea typeface="Arial"/>
              <a:cs typeface="Arial"/>
              <a:sym typeface="Arial"/>
            </a:endParaRPr>
          </a:p>
        </p:txBody>
      </p:sp>
      <p:cxnSp>
        <p:nvCxnSpPr>
          <p:cNvPr id="427" name="Google Shape;427;p54"/>
          <p:cNvCxnSpPr/>
          <p:nvPr/>
        </p:nvCxnSpPr>
        <p:spPr>
          <a:xfrm rot="10800000" flipH="1">
            <a:off x="7513325" y="2692550"/>
            <a:ext cx="10200" cy="670500"/>
          </a:xfrm>
          <a:prstGeom prst="straightConnector1">
            <a:avLst/>
          </a:prstGeom>
          <a:noFill/>
          <a:ln w="9525" cap="flat" cmpd="sng">
            <a:solidFill>
              <a:schemeClr val="dk2"/>
            </a:solidFill>
            <a:prstDash val="solid"/>
            <a:round/>
            <a:headEnd type="none" w="sm" len="sm"/>
            <a:tailEnd type="triangle" w="med" len="med"/>
          </a:ln>
        </p:spPr>
      </p:cxnSp>
      <p:sp>
        <p:nvSpPr>
          <p:cNvPr id="428" name="Google Shape;428;p54"/>
          <p:cNvSpPr txBox="1"/>
          <p:nvPr/>
        </p:nvSpPr>
        <p:spPr>
          <a:xfrm>
            <a:off x="7101850" y="3403700"/>
            <a:ext cx="19407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one ptr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find the first 0</a:t>
            </a:r>
            <a:endParaRPr sz="1400" b="0" i="0" u="none" strike="noStrike" cap="none">
              <a:solidFill>
                <a:srgbClr val="000000"/>
              </a:solidFill>
              <a:latin typeface="Arial"/>
              <a:ea typeface="Arial"/>
              <a:cs typeface="Arial"/>
              <a:sym typeface="Arial"/>
            </a:endParaRPr>
          </a:p>
        </p:txBody>
      </p:sp>
      <p:cxnSp>
        <p:nvCxnSpPr>
          <p:cNvPr id="429" name="Google Shape;429;p54"/>
          <p:cNvCxnSpPr/>
          <p:nvPr/>
        </p:nvCxnSpPr>
        <p:spPr>
          <a:xfrm flipH="1">
            <a:off x="5852200" y="3599750"/>
            <a:ext cx="1290300" cy="7200"/>
          </a:xfrm>
          <a:prstGeom prst="straightConnector1">
            <a:avLst/>
          </a:prstGeom>
          <a:noFill/>
          <a:ln w="9525" cap="flat" cmpd="sng">
            <a:solidFill>
              <a:schemeClr val="dk2"/>
            </a:solidFill>
            <a:prstDash val="solid"/>
            <a:round/>
            <a:headEnd type="none" w="sm" len="sm"/>
            <a:tailEnd type="triangle" w="med" len="med"/>
          </a:ln>
        </p:spPr>
      </p:cxnSp>
      <p:cxnSp>
        <p:nvCxnSpPr>
          <p:cNvPr id="430" name="Google Shape;430;p54"/>
          <p:cNvCxnSpPr/>
          <p:nvPr/>
        </p:nvCxnSpPr>
        <p:spPr>
          <a:xfrm rot="10800000" flipH="1">
            <a:off x="1971050" y="2682300"/>
            <a:ext cx="10200" cy="670500"/>
          </a:xfrm>
          <a:prstGeom prst="straightConnector1">
            <a:avLst/>
          </a:prstGeom>
          <a:noFill/>
          <a:ln w="9525" cap="flat" cmpd="sng">
            <a:solidFill>
              <a:schemeClr val="dk2"/>
            </a:solidFill>
            <a:prstDash val="solid"/>
            <a:round/>
            <a:headEnd type="none" w="sm" len="sm"/>
            <a:tailEnd type="triangle" w="med" len="med"/>
          </a:ln>
        </p:spPr>
      </p:cxnSp>
      <p:sp>
        <p:nvSpPr>
          <p:cNvPr id="431" name="Google Shape;431;p54"/>
          <p:cNvSpPr txBox="1"/>
          <p:nvPr/>
        </p:nvSpPr>
        <p:spPr>
          <a:xfrm>
            <a:off x="1559575" y="3393450"/>
            <a:ext cx="131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zero ptr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find the first 1</a:t>
            </a:r>
            <a:endParaRPr sz="1400" b="0" i="0" u="none" strike="noStrike" cap="none">
              <a:solidFill>
                <a:srgbClr val="000000"/>
              </a:solidFill>
              <a:latin typeface="Arial"/>
              <a:ea typeface="Arial"/>
              <a:cs typeface="Arial"/>
              <a:sym typeface="Arial"/>
            </a:endParaRPr>
          </a:p>
        </p:txBody>
      </p:sp>
      <p:cxnSp>
        <p:nvCxnSpPr>
          <p:cNvPr id="432" name="Google Shape;432;p54"/>
          <p:cNvCxnSpPr/>
          <p:nvPr/>
        </p:nvCxnSpPr>
        <p:spPr>
          <a:xfrm>
            <a:off x="2519525" y="3601850"/>
            <a:ext cx="741900" cy="30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5 Integer Sort (a)</a:t>
            </a:r>
            <a:endParaRPr/>
          </a:p>
        </p:txBody>
      </p:sp>
      <p:sp>
        <p:nvSpPr>
          <p:cNvPr id="438" name="Google Shape;438;p55"/>
          <p:cNvSpPr txBox="1">
            <a:spLocks noGrp="1"/>
          </p:cNvSpPr>
          <p:nvPr>
            <p:ph type="body" idx="1"/>
          </p:nvPr>
        </p:nvSpPr>
        <p:spPr>
          <a:xfrm>
            <a:off x="311700" y="1152475"/>
            <a:ext cx="8520600" cy="1905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Swap!</a:t>
            </a:r>
            <a:endParaRPr/>
          </a:p>
          <a:p>
            <a:pPr marL="0" lvl="0" indent="0" algn="l" rtl="0">
              <a:lnSpc>
                <a:spcPct val="115000"/>
              </a:lnSpc>
              <a:spcBef>
                <a:spcPts val="1200"/>
              </a:spcBef>
              <a:spcAft>
                <a:spcPts val="1200"/>
              </a:spcAft>
              <a:buSzPts val="1800"/>
              <a:buNone/>
            </a:pPr>
            <a:endParaRPr/>
          </a:p>
        </p:txBody>
      </p:sp>
      <p:sp>
        <p:nvSpPr>
          <p:cNvPr id="439" name="Google Shape;439;p55"/>
          <p:cNvSpPr/>
          <p:nvPr/>
        </p:nvSpPr>
        <p:spPr>
          <a:xfrm>
            <a:off x="1371600" y="1971050"/>
            <a:ext cx="6993924"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dirty="0">
                <a:solidFill>
                  <a:srgbClr val="000000"/>
                </a:solidFill>
                <a:latin typeface="Arial"/>
                <a:ea typeface="Arial"/>
                <a:cs typeface="Arial"/>
                <a:sym typeface="Arial"/>
              </a:rPr>
              <a:t> 0	</a:t>
            </a:r>
            <a:r>
              <a:rPr lang="en" sz="2400" b="0" i="0" u="none" strike="noStrike" cap="none" dirty="0">
                <a:solidFill>
                  <a:srgbClr val="FF0000"/>
                </a:solidFill>
                <a:latin typeface="Arial"/>
                <a:ea typeface="Arial"/>
                <a:cs typeface="Arial"/>
                <a:sym typeface="Arial"/>
              </a:rPr>
              <a:t>0</a:t>
            </a:r>
            <a:r>
              <a:rPr lang="en" sz="2400" b="0" i="0" u="none" strike="noStrike" cap="none" dirty="0">
                <a:solidFill>
                  <a:srgbClr val="000000"/>
                </a:solidFill>
                <a:latin typeface="Arial"/>
                <a:ea typeface="Arial"/>
                <a:cs typeface="Arial"/>
                <a:sym typeface="Arial"/>
              </a:rPr>
              <a:t>	0	1	1	1	0	0	0	1	1	0	1	</a:t>
            </a:r>
            <a:r>
              <a:rPr lang="en" sz="2400" b="0" i="0" u="none" strike="noStrike" cap="none" dirty="0">
                <a:solidFill>
                  <a:srgbClr val="FF0000"/>
                </a:solidFill>
                <a:latin typeface="Arial"/>
                <a:ea typeface="Arial"/>
                <a:cs typeface="Arial"/>
                <a:sym typeface="Arial"/>
              </a:rPr>
              <a:t>1</a:t>
            </a:r>
            <a:endParaRPr sz="2400" b="0" i="0" u="none" strike="noStrike" cap="none" dirty="0">
              <a:solidFill>
                <a:srgbClr val="FF0000"/>
              </a:solidFill>
              <a:latin typeface="Arial"/>
              <a:ea typeface="Arial"/>
              <a:cs typeface="Arial"/>
              <a:sym typeface="Arial"/>
            </a:endParaRPr>
          </a:p>
        </p:txBody>
      </p:sp>
      <p:cxnSp>
        <p:nvCxnSpPr>
          <p:cNvPr id="440" name="Google Shape;440;p55"/>
          <p:cNvCxnSpPr/>
          <p:nvPr/>
        </p:nvCxnSpPr>
        <p:spPr>
          <a:xfrm rot="10800000" flipH="1">
            <a:off x="7513325" y="2692550"/>
            <a:ext cx="10200" cy="670500"/>
          </a:xfrm>
          <a:prstGeom prst="straightConnector1">
            <a:avLst/>
          </a:prstGeom>
          <a:noFill/>
          <a:ln w="9525" cap="flat" cmpd="sng">
            <a:solidFill>
              <a:schemeClr val="dk2"/>
            </a:solidFill>
            <a:prstDash val="solid"/>
            <a:round/>
            <a:headEnd type="none" w="sm" len="sm"/>
            <a:tailEnd type="triangle" w="med" len="med"/>
          </a:ln>
        </p:spPr>
      </p:cxnSp>
      <p:sp>
        <p:nvSpPr>
          <p:cNvPr id="441" name="Google Shape;441;p55"/>
          <p:cNvSpPr txBox="1"/>
          <p:nvPr/>
        </p:nvSpPr>
        <p:spPr>
          <a:xfrm>
            <a:off x="7101850" y="3403700"/>
            <a:ext cx="19407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one ptr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find the first 0</a:t>
            </a:r>
            <a:endParaRPr sz="1400" b="0" i="0" u="none" strike="noStrike" cap="none">
              <a:solidFill>
                <a:srgbClr val="000000"/>
              </a:solidFill>
              <a:latin typeface="Arial"/>
              <a:ea typeface="Arial"/>
              <a:cs typeface="Arial"/>
              <a:sym typeface="Arial"/>
            </a:endParaRPr>
          </a:p>
        </p:txBody>
      </p:sp>
      <p:cxnSp>
        <p:nvCxnSpPr>
          <p:cNvPr id="442" name="Google Shape;442;p55"/>
          <p:cNvCxnSpPr/>
          <p:nvPr/>
        </p:nvCxnSpPr>
        <p:spPr>
          <a:xfrm flipH="1">
            <a:off x="5852200" y="3599750"/>
            <a:ext cx="1290300" cy="7200"/>
          </a:xfrm>
          <a:prstGeom prst="straightConnector1">
            <a:avLst/>
          </a:prstGeom>
          <a:noFill/>
          <a:ln w="9525" cap="flat" cmpd="sng">
            <a:solidFill>
              <a:schemeClr val="dk2"/>
            </a:solidFill>
            <a:prstDash val="solid"/>
            <a:round/>
            <a:headEnd type="none" w="sm" len="sm"/>
            <a:tailEnd type="triangle" w="med" len="med"/>
          </a:ln>
        </p:spPr>
      </p:cxnSp>
      <p:cxnSp>
        <p:nvCxnSpPr>
          <p:cNvPr id="443" name="Google Shape;443;p55"/>
          <p:cNvCxnSpPr/>
          <p:nvPr/>
        </p:nvCxnSpPr>
        <p:spPr>
          <a:xfrm rot="10800000" flipH="1">
            <a:off x="1971050" y="2682300"/>
            <a:ext cx="10200" cy="670500"/>
          </a:xfrm>
          <a:prstGeom prst="straightConnector1">
            <a:avLst/>
          </a:prstGeom>
          <a:noFill/>
          <a:ln w="9525" cap="flat" cmpd="sng">
            <a:solidFill>
              <a:schemeClr val="dk2"/>
            </a:solidFill>
            <a:prstDash val="solid"/>
            <a:round/>
            <a:headEnd type="none" w="sm" len="sm"/>
            <a:tailEnd type="triangle" w="med" len="med"/>
          </a:ln>
        </p:spPr>
      </p:cxnSp>
      <p:sp>
        <p:nvSpPr>
          <p:cNvPr id="444" name="Google Shape;444;p55"/>
          <p:cNvSpPr txBox="1"/>
          <p:nvPr/>
        </p:nvSpPr>
        <p:spPr>
          <a:xfrm>
            <a:off x="1559575" y="3393450"/>
            <a:ext cx="131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zero ptr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find the first 1</a:t>
            </a:r>
            <a:endParaRPr sz="1400" b="0" i="0" u="none" strike="noStrike" cap="none">
              <a:solidFill>
                <a:srgbClr val="000000"/>
              </a:solidFill>
              <a:latin typeface="Arial"/>
              <a:ea typeface="Arial"/>
              <a:cs typeface="Arial"/>
              <a:sym typeface="Arial"/>
            </a:endParaRPr>
          </a:p>
        </p:txBody>
      </p:sp>
      <p:cxnSp>
        <p:nvCxnSpPr>
          <p:cNvPr id="445" name="Google Shape;445;p55"/>
          <p:cNvCxnSpPr/>
          <p:nvPr/>
        </p:nvCxnSpPr>
        <p:spPr>
          <a:xfrm>
            <a:off x="2519525" y="3601850"/>
            <a:ext cx="741900" cy="30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Analysis of Quicksort</a:t>
            </a:r>
            <a:endParaRPr/>
          </a:p>
        </p:txBody>
      </p:sp>
      <p:sp>
        <p:nvSpPr>
          <p:cNvPr id="90" name="Google Shape;90;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(Refer to lecture slides for more details)</a:t>
            </a:r>
            <a:endParaRPr/>
          </a:p>
          <a:p>
            <a:pPr marL="0" lvl="0" indent="0" algn="l" rtl="0">
              <a:lnSpc>
                <a:spcPct val="115000"/>
              </a:lnSpc>
              <a:spcBef>
                <a:spcPts val="1200"/>
              </a:spcBef>
              <a:spcAft>
                <a:spcPts val="0"/>
              </a:spcAft>
              <a:buSzPts val="1800"/>
              <a:buNone/>
            </a:pPr>
            <a:r>
              <a:rPr lang="en"/>
              <a:t>If we randomly choose the pivot:</a:t>
            </a:r>
            <a:endParaRPr/>
          </a:p>
          <a:p>
            <a:pPr marL="457200" lvl="0" indent="-342900" algn="l" rtl="0">
              <a:lnSpc>
                <a:spcPct val="115000"/>
              </a:lnSpc>
              <a:spcBef>
                <a:spcPts val="1200"/>
              </a:spcBef>
              <a:spcAft>
                <a:spcPts val="0"/>
              </a:spcAft>
              <a:buSzPts val="1800"/>
              <a:buChar char="●"/>
            </a:pPr>
            <a:r>
              <a:rPr lang="en"/>
              <a:t>Average Case: </a:t>
            </a:r>
            <a:r>
              <a:rPr lang="en" i="1">
                <a:latin typeface="Noto Sans Symbols"/>
                <a:ea typeface="Noto Sans Symbols"/>
                <a:cs typeface="Noto Sans Symbols"/>
                <a:sym typeface="Noto Sans Symbols"/>
              </a:rPr>
              <a:t>O(nlogn)</a:t>
            </a:r>
            <a:r>
              <a:rPr lang="en"/>
              <a:t> time</a:t>
            </a:r>
            <a:endParaRPr/>
          </a:p>
          <a:p>
            <a:pPr marL="457200" lvl="0" indent="-342900" algn="l" rtl="0">
              <a:lnSpc>
                <a:spcPct val="115000"/>
              </a:lnSpc>
              <a:spcBef>
                <a:spcPts val="0"/>
              </a:spcBef>
              <a:spcAft>
                <a:spcPts val="0"/>
              </a:spcAft>
              <a:buSzPts val="1800"/>
              <a:buChar char="●"/>
            </a:pPr>
            <a:r>
              <a:rPr lang="en"/>
              <a:t>Worst-Case: </a:t>
            </a:r>
            <a:r>
              <a:rPr lang="en" i="1">
                <a:latin typeface="Noto Sans Symbols"/>
                <a:ea typeface="Noto Sans Symbols"/>
                <a:cs typeface="Noto Sans Symbols"/>
                <a:sym typeface="Noto Sans Symbols"/>
              </a:rPr>
              <a:t>O(n</a:t>
            </a:r>
            <a:r>
              <a:rPr lang="en" i="1" baseline="30000">
                <a:latin typeface="Noto Sans Symbols"/>
                <a:ea typeface="Noto Sans Symbols"/>
                <a:cs typeface="Noto Sans Symbols"/>
                <a:sym typeface="Noto Sans Symbols"/>
              </a:rPr>
              <a:t>2</a:t>
            </a:r>
            <a:r>
              <a:rPr lang="en" i="1">
                <a:latin typeface="Noto Sans Symbols"/>
                <a:ea typeface="Noto Sans Symbols"/>
                <a:cs typeface="Noto Sans Symbols"/>
                <a:sym typeface="Noto Sans Symbols"/>
              </a:rPr>
              <a:t>)</a:t>
            </a:r>
            <a:r>
              <a:rPr lang="en"/>
              <a:t> time</a:t>
            </a:r>
            <a:endParaRPr/>
          </a:p>
          <a:p>
            <a:pPr marL="0" lvl="0" indent="0" algn="l" rtl="0">
              <a:lnSpc>
                <a:spcPct val="115000"/>
              </a:lnSpc>
              <a:spcBef>
                <a:spcPts val="1200"/>
              </a:spcBef>
              <a:spcAft>
                <a:spcPts val="1200"/>
              </a:spcAft>
              <a:buSzPts val="1800"/>
              <a:buNone/>
            </a:pPr>
            <a:r>
              <a:rPr lang="en"/>
              <a:t>Space: </a:t>
            </a:r>
            <a:r>
              <a:rPr lang="en" i="1">
                <a:latin typeface="Noto Sans Symbols"/>
                <a:ea typeface="Noto Sans Symbols"/>
                <a:cs typeface="Noto Sans Symbols"/>
                <a:sym typeface="Noto Sans Symbols"/>
              </a:rPr>
              <a:t>O(1)</a:t>
            </a:r>
            <a:r>
              <a:rPr lang="en"/>
              <a:t> space because only swappings are required</a:t>
            </a:r>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5 Integer Sort (a)</a:t>
            </a:r>
            <a:endParaRPr/>
          </a:p>
        </p:txBody>
      </p:sp>
      <p:sp>
        <p:nvSpPr>
          <p:cNvPr id="451" name="Google Shape;451;p56"/>
          <p:cNvSpPr txBox="1">
            <a:spLocks noGrp="1"/>
          </p:cNvSpPr>
          <p:nvPr>
            <p:ph type="body" idx="1"/>
          </p:nvPr>
        </p:nvSpPr>
        <p:spPr>
          <a:xfrm>
            <a:off x="311700" y="1152475"/>
            <a:ext cx="8520600" cy="1905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Find the next pair that could be switched.</a:t>
            </a:r>
            <a:endParaRPr/>
          </a:p>
          <a:p>
            <a:pPr marL="0" lvl="0" indent="0" algn="l" rtl="0">
              <a:lnSpc>
                <a:spcPct val="115000"/>
              </a:lnSpc>
              <a:spcBef>
                <a:spcPts val="1200"/>
              </a:spcBef>
              <a:spcAft>
                <a:spcPts val="1200"/>
              </a:spcAft>
              <a:buSzPts val="1800"/>
              <a:buNone/>
            </a:pPr>
            <a:endParaRPr/>
          </a:p>
        </p:txBody>
      </p:sp>
      <p:sp>
        <p:nvSpPr>
          <p:cNvPr id="452" name="Google Shape;452;p56"/>
          <p:cNvSpPr/>
          <p:nvPr/>
        </p:nvSpPr>
        <p:spPr>
          <a:xfrm>
            <a:off x="1371600" y="1971050"/>
            <a:ext cx="6400800"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a:solidFill>
                  <a:srgbClr val="000000"/>
                </a:solidFill>
                <a:latin typeface="Arial"/>
                <a:ea typeface="Arial"/>
                <a:cs typeface="Arial"/>
                <a:sym typeface="Arial"/>
              </a:rPr>
              <a:t> 0	</a:t>
            </a:r>
            <a:r>
              <a:rPr lang="en" sz="2400" b="0" i="0" u="none" strike="noStrike" cap="none">
                <a:solidFill>
                  <a:srgbClr val="FF0000"/>
                </a:solidFill>
                <a:latin typeface="Arial"/>
                <a:ea typeface="Arial"/>
                <a:cs typeface="Arial"/>
                <a:sym typeface="Arial"/>
              </a:rPr>
              <a:t>0</a:t>
            </a:r>
            <a:r>
              <a:rPr lang="en" sz="2400" b="0" i="0" u="none" strike="noStrike" cap="none">
                <a:solidFill>
                  <a:srgbClr val="000000"/>
                </a:solidFill>
                <a:latin typeface="Arial"/>
                <a:ea typeface="Arial"/>
                <a:cs typeface="Arial"/>
                <a:sym typeface="Arial"/>
              </a:rPr>
              <a:t>	0	1	1	1	0	0	0	1	1	0	1	</a:t>
            </a:r>
            <a:r>
              <a:rPr lang="en" sz="2400" b="0" i="0" u="none" strike="noStrike" cap="none">
                <a:solidFill>
                  <a:srgbClr val="FF0000"/>
                </a:solidFill>
                <a:latin typeface="Arial"/>
                <a:ea typeface="Arial"/>
                <a:cs typeface="Arial"/>
                <a:sym typeface="Arial"/>
              </a:rPr>
              <a:t>1</a:t>
            </a:r>
            <a:endParaRPr sz="2400" b="0" i="0" u="none" strike="noStrike" cap="none">
              <a:solidFill>
                <a:srgbClr val="FF0000"/>
              </a:solidFill>
              <a:latin typeface="Arial"/>
              <a:ea typeface="Arial"/>
              <a:cs typeface="Arial"/>
              <a:sym typeface="Arial"/>
            </a:endParaRPr>
          </a:p>
        </p:txBody>
      </p:sp>
      <p:cxnSp>
        <p:nvCxnSpPr>
          <p:cNvPr id="453" name="Google Shape;453;p56"/>
          <p:cNvCxnSpPr/>
          <p:nvPr/>
        </p:nvCxnSpPr>
        <p:spPr>
          <a:xfrm rot="10800000" flipH="1">
            <a:off x="7056125" y="2692550"/>
            <a:ext cx="10200" cy="670500"/>
          </a:xfrm>
          <a:prstGeom prst="straightConnector1">
            <a:avLst/>
          </a:prstGeom>
          <a:noFill/>
          <a:ln w="9525" cap="flat" cmpd="sng">
            <a:solidFill>
              <a:schemeClr val="dk2"/>
            </a:solidFill>
            <a:prstDash val="solid"/>
            <a:round/>
            <a:headEnd type="none" w="sm" len="sm"/>
            <a:tailEnd type="triangle" w="med" len="med"/>
          </a:ln>
        </p:spPr>
      </p:cxnSp>
      <p:sp>
        <p:nvSpPr>
          <p:cNvPr id="454" name="Google Shape;454;p56"/>
          <p:cNvSpPr txBox="1"/>
          <p:nvPr/>
        </p:nvSpPr>
        <p:spPr>
          <a:xfrm>
            <a:off x="6644650" y="3403700"/>
            <a:ext cx="19407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one ptr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find the first 0</a:t>
            </a:r>
            <a:endParaRPr sz="1400" b="0" i="0" u="none" strike="noStrike" cap="none">
              <a:solidFill>
                <a:srgbClr val="000000"/>
              </a:solidFill>
              <a:latin typeface="Arial"/>
              <a:ea typeface="Arial"/>
              <a:cs typeface="Arial"/>
              <a:sym typeface="Arial"/>
            </a:endParaRPr>
          </a:p>
        </p:txBody>
      </p:sp>
      <p:cxnSp>
        <p:nvCxnSpPr>
          <p:cNvPr id="455" name="Google Shape;455;p56"/>
          <p:cNvCxnSpPr/>
          <p:nvPr/>
        </p:nvCxnSpPr>
        <p:spPr>
          <a:xfrm flipH="1">
            <a:off x="5395000" y="3599750"/>
            <a:ext cx="1290300" cy="7200"/>
          </a:xfrm>
          <a:prstGeom prst="straightConnector1">
            <a:avLst/>
          </a:prstGeom>
          <a:noFill/>
          <a:ln w="9525" cap="flat" cmpd="sng">
            <a:solidFill>
              <a:schemeClr val="dk2"/>
            </a:solidFill>
            <a:prstDash val="solid"/>
            <a:round/>
            <a:headEnd type="none" w="sm" len="sm"/>
            <a:tailEnd type="triangle" w="med" len="med"/>
          </a:ln>
        </p:spPr>
      </p:cxnSp>
      <p:cxnSp>
        <p:nvCxnSpPr>
          <p:cNvPr id="456" name="Google Shape;456;p56"/>
          <p:cNvCxnSpPr/>
          <p:nvPr/>
        </p:nvCxnSpPr>
        <p:spPr>
          <a:xfrm rot="10800000" flipH="1">
            <a:off x="2433300" y="2692550"/>
            <a:ext cx="10200" cy="670500"/>
          </a:xfrm>
          <a:prstGeom prst="straightConnector1">
            <a:avLst/>
          </a:prstGeom>
          <a:noFill/>
          <a:ln w="9525" cap="flat" cmpd="sng">
            <a:solidFill>
              <a:schemeClr val="dk2"/>
            </a:solidFill>
            <a:prstDash val="solid"/>
            <a:round/>
            <a:headEnd type="none" w="sm" len="sm"/>
            <a:tailEnd type="triangle" w="med" len="med"/>
          </a:ln>
        </p:spPr>
      </p:cxnSp>
      <p:sp>
        <p:nvSpPr>
          <p:cNvPr id="457" name="Google Shape;457;p56"/>
          <p:cNvSpPr txBox="1"/>
          <p:nvPr/>
        </p:nvSpPr>
        <p:spPr>
          <a:xfrm>
            <a:off x="2021825" y="3403700"/>
            <a:ext cx="131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zero ptr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find the first 1</a:t>
            </a:r>
            <a:endParaRPr sz="1400" b="0" i="0" u="none" strike="noStrike" cap="none">
              <a:solidFill>
                <a:srgbClr val="000000"/>
              </a:solidFill>
              <a:latin typeface="Arial"/>
              <a:ea typeface="Arial"/>
              <a:cs typeface="Arial"/>
              <a:sym typeface="Arial"/>
            </a:endParaRPr>
          </a:p>
        </p:txBody>
      </p:sp>
      <p:cxnSp>
        <p:nvCxnSpPr>
          <p:cNvPr id="458" name="Google Shape;458;p56"/>
          <p:cNvCxnSpPr/>
          <p:nvPr/>
        </p:nvCxnSpPr>
        <p:spPr>
          <a:xfrm>
            <a:off x="3078325" y="3601850"/>
            <a:ext cx="741900" cy="30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5 Integer Sort (a)</a:t>
            </a:r>
            <a:endParaRPr/>
          </a:p>
        </p:txBody>
      </p:sp>
      <p:sp>
        <p:nvSpPr>
          <p:cNvPr id="464" name="Google Shape;464;p57"/>
          <p:cNvSpPr txBox="1">
            <a:spLocks noGrp="1"/>
          </p:cNvSpPr>
          <p:nvPr>
            <p:ph type="body" idx="1"/>
          </p:nvPr>
        </p:nvSpPr>
        <p:spPr>
          <a:xfrm>
            <a:off x="311700" y="1152475"/>
            <a:ext cx="8520600" cy="1905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Find the next pair that could be switched.</a:t>
            </a:r>
            <a:endParaRPr/>
          </a:p>
        </p:txBody>
      </p:sp>
      <p:sp>
        <p:nvSpPr>
          <p:cNvPr id="465" name="Google Shape;465;p57"/>
          <p:cNvSpPr/>
          <p:nvPr/>
        </p:nvSpPr>
        <p:spPr>
          <a:xfrm>
            <a:off x="1371600" y="1971050"/>
            <a:ext cx="6400800"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a:solidFill>
                  <a:srgbClr val="000000"/>
                </a:solidFill>
                <a:latin typeface="Arial"/>
                <a:ea typeface="Arial"/>
                <a:cs typeface="Arial"/>
                <a:sym typeface="Arial"/>
              </a:rPr>
              <a:t> 0	</a:t>
            </a:r>
            <a:r>
              <a:rPr lang="en" sz="2400" b="0" i="0" u="none" strike="noStrike" cap="none">
                <a:solidFill>
                  <a:srgbClr val="FF0000"/>
                </a:solidFill>
                <a:latin typeface="Arial"/>
                <a:ea typeface="Arial"/>
                <a:cs typeface="Arial"/>
                <a:sym typeface="Arial"/>
              </a:rPr>
              <a:t>0</a:t>
            </a:r>
            <a:r>
              <a:rPr lang="en" sz="2400" b="0" i="0" u="none" strike="noStrike" cap="none">
                <a:solidFill>
                  <a:srgbClr val="000000"/>
                </a:solidFill>
                <a:latin typeface="Arial"/>
                <a:ea typeface="Arial"/>
                <a:cs typeface="Arial"/>
                <a:sym typeface="Arial"/>
              </a:rPr>
              <a:t>	0	1	1	1	0	0	0	1	1	0	1	</a:t>
            </a:r>
            <a:r>
              <a:rPr lang="en" sz="2400" b="0" i="0" u="none" strike="noStrike" cap="none">
                <a:solidFill>
                  <a:srgbClr val="FF0000"/>
                </a:solidFill>
                <a:latin typeface="Arial"/>
                <a:ea typeface="Arial"/>
                <a:cs typeface="Arial"/>
                <a:sym typeface="Arial"/>
              </a:rPr>
              <a:t>1</a:t>
            </a:r>
            <a:endParaRPr sz="2400" b="0" i="0" u="none" strike="noStrike" cap="none">
              <a:solidFill>
                <a:srgbClr val="FF0000"/>
              </a:solidFill>
              <a:latin typeface="Arial"/>
              <a:ea typeface="Arial"/>
              <a:cs typeface="Arial"/>
              <a:sym typeface="Arial"/>
            </a:endParaRPr>
          </a:p>
        </p:txBody>
      </p:sp>
      <p:cxnSp>
        <p:nvCxnSpPr>
          <p:cNvPr id="466" name="Google Shape;466;p57"/>
          <p:cNvCxnSpPr/>
          <p:nvPr/>
        </p:nvCxnSpPr>
        <p:spPr>
          <a:xfrm rot="10800000" flipH="1">
            <a:off x="6522725" y="2692550"/>
            <a:ext cx="10200" cy="670500"/>
          </a:xfrm>
          <a:prstGeom prst="straightConnector1">
            <a:avLst/>
          </a:prstGeom>
          <a:noFill/>
          <a:ln w="9525" cap="flat" cmpd="sng">
            <a:solidFill>
              <a:schemeClr val="dk2"/>
            </a:solidFill>
            <a:prstDash val="solid"/>
            <a:round/>
            <a:headEnd type="none" w="sm" len="sm"/>
            <a:tailEnd type="triangle" w="med" len="med"/>
          </a:ln>
        </p:spPr>
      </p:cxnSp>
      <p:sp>
        <p:nvSpPr>
          <p:cNvPr id="467" name="Google Shape;467;p57"/>
          <p:cNvSpPr txBox="1"/>
          <p:nvPr/>
        </p:nvSpPr>
        <p:spPr>
          <a:xfrm>
            <a:off x="6111250" y="3403700"/>
            <a:ext cx="19407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one ptr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find the next 0</a:t>
            </a:r>
            <a:endParaRPr sz="1400" b="0" i="0" u="none" strike="noStrike" cap="none">
              <a:solidFill>
                <a:srgbClr val="000000"/>
              </a:solidFill>
              <a:latin typeface="Arial"/>
              <a:ea typeface="Arial"/>
              <a:cs typeface="Arial"/>
              <a:sym typeface="Arial"/>
            </a:endParaRPr>
          </a:p>
        </p:txBody>
      </p:sp>
      <p:cxnSp>
        <p:nvCxnSpPr>
          <p:cNvPr id="468" name="Google Shape;468;p57"/>
          <p:cNvCxnSpPr/>
          <p:nvPr/>
        </p:nvCxnSpPr>
        <p:spPr>
          <a:xfrm flipH="1">
            <a:off x="4861600" y="3599750"/>
            <a:ext cx="1290300" cy="7200"/>
          </a:xfrm>
          <a:prstGeom prst="straightConnector1">
            <a:avLst/>
          </a:prstGeom>
          <a:noFill/>
          <a:ln w="9525" cap="flat" cmpd="sng">
            <a:solidFill>
              <a:schemeClr val="dk2"/>
            </a:solidFill>
            <a:prstDash val="solid"/>
            <a:round/>
            <a:headEnd type="none" w="sm" len="sm"/>
            <a:tailEnd type="triangle" w="med" len="med"/>
          </a:ln>
        </p:spPr>
      </p:cxnSp>
      <p:cxnSp>
        <p:nvCxnSpPr>
          <p:cNvPr id="469" name="Google Shape;469;p57"/>
          <p:cNvCxnSpPr/>
          <p:nvPr/>
        </p:nvCxnSpPr>
        <p:spPr>
          <a:xfrm rot="10800000" flipH="1">
            <a:off x="2885450" y="2682300"/>
            <a:ext cx="10200" cy="670500"/>
          </a:xfrm>
          <a:prstGeom prst="straightConnector1">
            <a:avLst/>
          </a:prstGeom>
          <a:noFill/>
          <a:ln w="9525" cap="flat" cmpd="sng">
            <a:solidFill>
              <a:schemeClr val="dk2"/>
            </a:solidFill>
            <a:prstDash val="solid"/>
            <a:round/>
            <a:headEnd type="none" w="sm" len="sm"/>
            <a:tailEnd type="triangle" w="med" len="med"/>
          </a:ln>
        </p:spPr>
      </p:cxnSp>
      <p:sp>
        <p:nvSpPr>
          <p:cNvPr id="470" name="Google Shape;470;p57"/>
          <p:cNvSpPr txBox="1"/>
          <p:nvPr/>
        </p:nvSpPr>
        <p:spPr>
          <a:xfrm>
            <a:off x="2473975" y="3393450"/>
            <a:ext cx="131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zero ptr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find the next 1</a:t>
            </a:r>
            <a:endParaRPr sz="1400" b="0" i="0" u="none" strike="noStrike" cap="none">
              <a:solidFill>
                <a:srgbClr val="000000"/>
              </a:solidFill>
              <a:latin typeface="Arial"/>
              <a:ea typeface="Arial"/>
              <a:cs typeface="Arial"/>
              <a:sym typeface="Arial"/>
            </a:endParaRPr>
          </a:p>
        </p:txBody>
      </p:sp>
      <p:cxnSp>
        <p:nvCxnSpPr>
          <p:cNvPr id="471" name="Google Shape;471;p57"/>
          <p:cNvCxnSpPr/>
          <p:nvPr/>
        </p:nvCxnSpPr>
        <p:spPr>
          <a:xfrm>
            <a:off x="3433925" y="3601850"/>
            <a:ext cx="741900" cy="30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5 Integer Sort (a)</a:t>
            </a:r>
            <a:endParaRPr/>
          </a:p>
        </p:txBody>
      </p:sp>
      <p:sp>
        <p:nvSpPr>
          <p:cNvPr id="477" name="Google Shape;477;p58"/>
          <p:cNvSpPr txBox="1">
            <a:spLocks noGrp="1"/>
          </p:cNvSpPr>
          <p:nvPr>
            <p:ph type="body" idx="1"/>
          </p:nvPr>
        </p:nvSpPr>
        <p:spPr>
          <a:xfrm>
            <a:off x="311700" y="1152475"/>
            <a:ext cx="8520600" cy="36330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SzPts val="1800"/>
              <a:buNone/>
            </a:pPr>
            <a:r>
              <a:rPr lang="en"/>
              <a:t>Swap! (And repeat) </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Runtime: O(n) - only going through the array once.</a:t>
            </a:r>
            <a:endParaRPr/>
          </a:p>
        </p:txBody>
      </p:sp>
      <p:sp>
        <p:nvSpPr>
          <p:cNvPr id="478" name="Google Shape;478;p58"/>
          <p:cNvSpPr/>
          <p:nvPr/>
        </p:nvSpPr>
        <p:spPr>
          <a:xfrm>
            <a:off x="1371600" y="1971050"/>
            <a:ext cx="6400800"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a:solidFill>
                  <a:srgbClr val="000000"/>
                </a:solidFill>
                <a:latin typeface="Arial"/>
                <a:ea typeface="Arial"/>
                <a:cs typeface="Arial"/>
                <a:sym typeface="Arial"/>
              </a:rPr>
              <a:t> 0	</a:t>
            </a:r>
            <a:r>
              <a:rPr lang="en" sz="2400" b="0" i="0" u="none" strike="noStrike" cap="none">
                <a:solidFill>
                  <a:srgbClr val="FF0000"/>
                </a:solidFill>
                <a:latin typeface="Arial"/>
                <a:ea typeface="Arial"/>
                <a:cs typeface="Arial"/>
                <a:sym typeface="Arial"/>
              </a:rPr>
              <a:t>0</a:t>
            </a:r>
            <a:r>
              <a:rPr lang="en" sz="2400" b="0" i="0" u="none" strike="noStrike" cap="none">
                <a:solidFill>
                  <a:srgbClr val="000000"/>
                </a:solidFill>
                <a:latin typeface="Arial"/>
                <a:ea typeface="Arial"/>
                <a:cs typeface="Arial"/>
                <a:sym typeface="Arial"/>
              </a:rPr>
              <a:t>	0	</a:t>
            </a:r>
            <a:r>
              <a:rPr lang="en" sz="2400" b="0" i="0" u="none" strike="noStrike" cap="none">
                <a:solidFill>
                  <a:srgbClr val="FF0000"/>
                </a:solidFill>
                <a:latin typeface="Arial"/>
                <a:ea typeface="Arial"/>
                <a:cs typeface="Arial"/>
                <a:sym typeface="Arial"/>
              </a:rPr>
              <a:t>0</a:t>
            </a:r>
            <a:r>
              <a:rPr lang="en" sz="2400" b="0" i="0" u="none" strike="noStrike" cap="none">
                <a:solidFill>
                  <a:srgbClr val="000000"/>
                </a:solidFill>
                <a:latin typeface="Arial"/>
                <a:ea typeface="Arial"/>
                <a:cs typeface="Arial"/>
                <a:sym typeface="Arial"/>
              </a:rPr>
              <a:t>	1	1	0	0	0	1	1	</a:t>
            </a:r>
            <a:r>
              <a:rPr lang="en" sz="2400" b="0" i="0" u="none" strike="noStrike" cap="none">
                <a:solidFill>
                  <a:srgbClr val="FF0000"/>
                </a:solidFill>
                <a:latin typeface="Arial"/>
                <a:ea typeface="Arial"/>
                <a:cs typeface="Arial"/>
                <a:sym typeface="Arial"/>
              </a:rPr>
              <a:t>1</a:t>
            </a:r>
            <a:r>
              <a:rPr lang="en" sz="2400" b="0" i="0" u="none" strike="noStrike" cap="none">
                <a:solidFill>
                  <a:srgbClr val="000000"/>
                </a:solidFill>
                <a:latin typeface="Arial"/>
                <a:ea typeface="Arial"/>
                <a:cs typeface="Arial"/>
                <a:sym typeface="Arial"/>
              </a:rPr>
              <a:t>	1	</a:t>
            </a:r>
            <a:r>
              <a:rPr lang="en" sz="2400" b="0" i="0" u="none" strike="noStrike" cap="none">
                <a:solidFill>
                  <a:srgbClr val="FF0000"/>
                </a:solidFill>
                <a:latin typeface="Arial"/>
                <a:ea typeface="Arial"/>
                <a:cs typeface="Arial"/>
                <a:sym typeface="Arial"/>
              </a:rPr>
              <a:t>1</a:t>
            </a:r>
            <a:endParaRPr sz="2400" b="0" i="0" u="none" strike="noStrike" cap="none">
              <a:solidFill>
                <a:srgbClr val="FF0000"/>
              </a:solidFill>
              <a:latin typeface="Arial"/>
              <a:ea typeface="Arial"/>
              <a:cs typeface="Arial"/>
              <a:sym typeface="Arial"/>
            </a:endParaRPr>
          </a:p>
        </p:txBody>
      </p:sp>
      <p:cxnSp>
        <p:nvCxnSpPr>
          <p:cNvPr id="479" name="Google Shape;479;p58"/>
          <p:cNvCxnSpPr/>
          <p:nvPr/>
        </p:nvCxnSpPr>
        <p:spPr>
          <a:xfrm rot="10800000" flipH="1">
            <a:off x="6522725" y="2692550"/>
            <a:ext cx="10200" cy="670500"/>
          </a:xfrm>
          <a:prstGeom prst="straightConnector1">
            <a:avLst/>
          </a:prstGeom>
          <a:noFill/>
          <a:ln w="9525" cap="flat" cmpd="sng">
            <a:solidFill>
              <a:schemeClr val="dk2"/>
            </a:solidFill>
            <a:prstDash val="solid"/>
            <a:round/>
            <a:headEnd type="none" w="sm" len="sm"/>
            <a:tailEnd type="triangle" w="med" len="med"/>
          </a:ln>
        </p:spPr>
      </p:cxnSp>
      <p:sp>
        <p:nvSpPr>
          <p:cNvPr id="480" name="Google Shape;480;p58"/>
          <p:cNvSpPr txBox="1"/>
          <p:nvPr/>
        </p:nvSpPr>
        <p:spPr>
          <a:xfrm>
            <a:off x="6111250" y="3403700"/>
            <a:ext cx="19407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one ptr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find the next 0</a:t>
            </a:r>
            <a:endParaRPr sz="1400" b="0" i="0" u="none" strike="noStrike" cap="none">
              <a:solidFill>
                <a:srgbClr val="000000"/>
              </a:solidFill>
              <a:latin typeface="Arial"/>
              <a:ea typeface="Arial"/>
              <a:cs typeface="Arial"/>
              <a:sym typeface="Arial"/>
            </a:endParaRPr>
          </a:p>
        </p:txBody>
      </p:sp>
      <p:cxnSp>
        <p:nvCxnSpPr>
          <p:cNvPr id="481" name="Google Shape;481;p58"/>
          <p:cNvCxnSpPr/>
          <p:nvPr/>
        </p:nvCxnSpPr>
        <p:spPr>
          <a:xfrm flipH="1">
            <a:off x="4861600" y="3599750"/>
            <a:ext cx="1290300" cy="7200"/>
          </a:xfrm>
          <a:prstGeom prst="straightConnector1">
            <a:avLst/>
          </a:prstGeom>
          <a:noFill/>
          <a:ln w="9525" cap="flat" cmpd="sng">
            <a:solidFill>
              <a:schemeClr val="dk2"/>
            </a:solidFill>
            <a:prstDash val="solid"/>
            <a:round/>
            <a:headEnd type="none" w="sm" len="sm"/>
            <a:tailEnd type="triangle" w="med" len="med"/>
          </a:ln>
        </p:spPr>
      </p:cxnSp>
      <p:cxnSp>
        <p:nvCxnSpPr>
          <p:cNvPr id="482" name="Google Shape;482;p58"/>
          <p:cNvCxnSpPr/>
          <p:nvPr/>
        </p:nvCxnSpPr>
        <p:spPr>
          <a:xfrm rot="10800000" flipH="1">
            <a:off x="2885450" y="2682300"/>
            <a:ext cx="10200" cy="670500"/>
          </a:xfrm>
          <a:prstGeom prst="straightConnector1">
            <a:avLst/>
          </a:prstGeom>
          <a:noFill/>
          <a:ln w="9525" cap="flat" cmpd="sng">
            <a:solidFill>
              <a:schemeClr val="dk2"/>
            </a:solidFill>
            <a:prstDash val="solid"/>
            <a:round/>
            <a:headEnd type="none" w="sm" len="sm"/>
            <a:tailEnd type="triangle" w="med" len="med"/>
          </a:ln>
        </p:spPr>
      </p:cxnSp>
      <p:sp>
        <p:nvSpPr>
          <p:cNvPr id="483" name="Google Shape;483;p58"/>
          <p:cNvSpPr txBox="1"/>
          <p:nvPr/>
        </p:nvSpPr>
        <p:spPr>
          <a:xfrm>
            <a:off x="2473975" y="3393450"/>
            <a:ext cx="131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zero ptr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find the next 1</a:t>
            </a:r>
            <a:endParaRPr sz="1400" b="0" i="0" u="none" strike="noStrike" cap="none">
              <a:solidFill>
                <a:srgbClr val="000000"/>
              </a:solidFill>
              <a:latin typeface="Arial"/>
              <a:ea typeface="Arial"/>
              <a:cs typeface="Arial"/>
              <a:sym typeface="Arial"/>
            </a:endParaRPr>
          </a:p>
        </p:txBody>
      </p:sp>
      <p:cxnSp>
        <p:nvCxnSpPr>
          <p:cNvPr id="484" name="Google Shape;484;p58"/>
          <p:cNvCxnSpPr/>
          <p:nvPr/>
        </p:nvCxnSpPr>
        <p:spPr>
          <a:xfrm>
            <a:off x="3433925" y="3601850"/>
            <a:ext cx="741900" cy="30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5 Integer Sort (b)</a:t>
            </a:r>
            <a:endParaRPr/>
          </a:p>
        </p:txBody>
      </p:sp>
      <p:sp>
        <p:nvSpPr>
          <p:cNvPr id="490" name="Google Shape;490;p59"/>
          <p:cNvSpPr txBox="1">
            <a:spLocks noGrp="1"/>
          </p:cNvSpPr>
          <p:nvPr>
            <p:ph type="body" idx="1"/>
          </p:nvPr>
        </p:nvSpPr>
        <p:spPr>
          <a:xfrm>
            <a:off x="311700" y="1152475"/>
            <a:ext cx="8520600" cy="390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Now consider sorting an array consisting of integers between 0 and M, where M is a small integer.</a:t>
            </a:r>
            <a:endParaRPr/>
          </a:p>
          <a:p>
            <a:pPr marL="0" lvl="0" indent="0" algn="l" rtl="0">
              <a:lnSpc>
                <a:spcPct val="115000"/>
              </a:lnSpc>
              <a:spcBef>
                <a:spcPts val="1200"/>
              </a:spcBef>
              <a:spcAft>
                <a:spcPts val="0"/>
              </a:spcAft>
              <a:buSzPts val="1800"/>
              <a:buNone/>
            </a:pPr>
            <a:r>
              <a:rPr lang="en"/>
              <a:t>(This time, do not try to do it in-place; you can use extra space to record information about the input array and you can use an additional array to place the output in.)</a:t>
            </a:r>
            <a:endParaRPr/>
          </a:p>
          <a:p>
            <a:pPr marL="0" lvl="0" indent="0" algn="l" rtl="0">
              <a:lnSpc>
                <a:spcPct val="115000"/>
              </a:lnSpc>
              <a:spcBef>
                <a:spcPts val="1200"/>
              </a:spcBef>
              <a:spcAft>
                <a:spcPts val="1200"/>
              </a:spcAft>
              <a:buSzPts val="1800"/>
              <a:buNone/>
            </a:pPr>
            <a:endParaRPr/>
          </a:p>
        </p:txBody>
      </p:sp>
      <p:sp>
        <p:nvSpPr>
          <p:cNvPr id="491" name="Google Shape;491;p59"/>
          <p:cNvSpPr/>
          <p:nvPr/>
        </p:nvSpPr>
        <p:spPr>
          <a:xfrm>
            <a:off x="1371600" y="3241050"/>
            <a:ext cx="6400800"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a:solidFill>
                  <a:srgbClr val="000000"/>
                </a:solidFill>
                <a:latin typeface="Arial"/>
                <a:ea typeface="Arial"/>
                <a:cs typeface="Arial"/>
                <a:sym typeface="Arial"/>
              </a:rPr>
              <a:t> 0	1	2	2	1	4	3	4	3	3	1	3	2	0</a:t>
            </a:r>
            <a:endParaRPr sz="2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6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5 Integer Sort (b)</a:t>
            </a:r>
            <a:endParaRPr/>
          </a:p>
        </p:txBody>
      </p:sp>
      <p:sp>
        <p:nvSpPr>
          <p:cNvPr id="497" name="Google Shape;497;p60"/>
          <p:cNvSpPr txBox="1">
            <a:spLocks noGrp="1"/>
          </p:cNvSpPr>
          <p:nvPr>
            <p:ph type="body" idx="1"/>
          </p:nvPr>
        </p:nvSpPr>
        <p:spPr>
          <a:xfrm>
            <a:off x="311700" y="1152475"/>
            <a:ext cx="8520600" cy="39012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rabicParenBoth"/>
            </a:pPr>
            <a:r>
              <a:rPr lang="en"/>
              <a:t>First, go through the array once counting how many of each element you have.</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sp>
        <p:nvSpPr>
          <p:cNvPr id="498" name="Google Shape;498;p60"/>
          <p:cNvSpPr/>
          <p:nvPr/>
        </p:nvSpPr>
        <p:spPr>
          <a:xfrm>
            <a:off x="1371600" y="1818650"/>
            <a:ext cx="6400800"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a:solidFill>
                  <a:srgbClr val="000000"/>
                </a:solidFill>
                <a:latin typeface="Arial"/>
                <a:ea typeface="Arial"/>
                <a:cs typeface="Arial"/>
                <a:sym typeface="Arial"/>
              </a:rPr>
              <a:t> 0	1	2	2	1	4	3	4	3	3	1	3	2	0</a:t>
            </a:r>
            <a:endParaRPr sz="2400" b="0" i="0" u="none" strike="noStrike" cap="none">
              <a:solidFill>
                <a:srgbClr val="000000"/>
              </a:solidFill>
              <a:latin typeface="Arial"/>
              <a:ea typeface="Arial"/>
              <a:cs typeface="Arial"/>
              <a:sym typeface="Arial"/>
            </a:endParaRPr>
          </a:p>
        </p:txBody>
      </p:sp>
      <p:graphicFrame>
        <p:nvGraphicFramePr>
          <p:cNvPr id="499" name="Google Shape;499;p60"/>
          <p:cNvGraphicFramePr/>
          <p:nvPr/>
        </p:nvGraphicFramePr>
        <p:xfrm>
          <a:off x="2734925" y="2690050"/>
          <a:ext cx="3674150" cy="2377260"/>
        </p:xfrm>
        <a:graphic>
          <a:graphicData uri="http://schemas.openxmlformats.org/drawingml/2006/table">
            <a:tbl>
              <a:tblPr>
                <a:noFill/>
                <a:tableStyleId>{E219C866-B09B-4075-88BD-8A0572A416AE}</a:tableStyleId>
              </a:tblPr>
              <a:tblGrid>
                <a:gridCol w="1837075">
                  <a:extLst>
                    <a:ext uri="{9D8B030D-6E8A-4147-A177-3AD203B41FA5}">
                      <a16:colId xmlns:a16="http://schemas.microsoft.com/office/drawing/2014/main" val="20000"/>
                    </a:ext>
                  </a:extLst>
                </a:gridCol>
                <a:gridCol w="1837075">
                  <a:extLst>
                    <a:ext uri="{9D8B030D-6E8A-4147-A177-3AD203B41FA5}">
                      <a16:colId xmlns:a16="http://schemas.microsoft.com/office/drawing/2014/main" val="20001"/>
                    </a:ext>
                  </a:extLst>
                </a:gridCol>
              </a:tblGrid>
              <a:tr h="2742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Element Value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Count</a:t>
                      </a:r>
                      <a:endParaRPr sz="1400" u="none" strike="noStrike" cap="none"/>
                    </a:p>
                  </a:txBody>
                  <a:tcPr marL="91425" marR="91425" marT="91425" marB="91425"/>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tc>
                <a:extLst>
                  <a:ext uri="{0D108BD9-81ED-4DB2-BD59-A6C34878D82A}">
                    <a16:rowId xmlns:a16="http://schemas.microsoft.com/office/drawing/2014/main" val="10002"/>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tc>
                <a:extLst>
                  <a:ext uri="{0D108BD9-81ED-4DB2-BD59-A6C34878D82A}">
                    <a16:rowId xmlns:a16="http://schemas.microsoft.com/office/drawing/2014/main" val="10003"/>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4</a:t>
                      </a:r>
                      <a:endParaRPr sz="1400" u="none" strike="noStrike" cap="none"/>
                    </a:p>
                  </a:txBody>
                  <a:tcPr marL="91425" marR="91425" marT="91425" marB="91425"/>
                </a:tc>
                <a:extLst>
                  <a:ext uri="{0D108BD9-81ED-4DB2-BD59-A6C34878D82A}">
                    <a16:rowId xmlns:a16="http://schemas.microsoft.com/office/drawing/2014/main" val="10004"/>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4</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6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5 Integer Sort (b)</a:t>
            </a:r>
            <a:endParaRPr/>
          </a:p>
        </p:txBody>
      </p:sp>
      <p:sp>
        <p:nvSpPr>
          <p:cNvPr id="505" name="Google Shape;505;p61"/>
          <p:cNvSpPr txBox="1">
            <a:spLocks noGrp="1"/>
          </p:cNvSpPr>
          <p:nvPr>
            <p:ph type="body" idx="1"/>
          </p:nvPr>
        </p:nvSpPr>
        <p:spPr>
          <a:xfrm>
            <a:off x="311700" y="1152475"/>
            <a:ext cx="8520600" cy="390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(2) Go through the array and compute where the ﬁrst element for each value should go in the output array.</a:t>
            </a:r>
            <a:endParaRPr/>
          </a:p>
          <a:p>
            <a:pPr marL="0" lvl="0" indent="0" algn="l" rtl="0">
              <a:lnSpc>
                <a:spcPct val="115000"/>
              </a:lnSpc>
              <a:spcBef>
                <a:spcPts val="1200"/>
              </a:spcBef>
              <a:spcAft>
                <a:spcPts val="1200"/>
              </a:spcAft>
              <a:buSzPts val="1800"/>
              <a:buNone/>
            </a:pPr>
            <a:endParaRPr/>
          </a:p>
        </p:txBody>
      </p:sp>
      <p:sp>
        <p:nvSpPr>
          <p:cNvPr id="506" name="Google Shape;506;p61"/>
          <p:cNvSpPr/>
          <p:nvPr/>
        </p:nvSpPr>
        <p:spPr>
          <a:xfrm>
            <a:off x="1371600" y="1818650"/>
            <a:ext cx="6400800"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a:solidFill>
                  <a:srgbClr val="000000"/>
                </a:solidFill>
                <a:latin typeface="Arial"/>
                <a:ea typeface="Arial"/>
                <a:cs typeface="Arial"/>
                <a:sym typeface="Arial"/>
              </a:rPr>
              <a:t> 0	1	2	2	1	4	3	4	3	3	1	3	2	0</a:t>
            </a:r>
            <a:endParaRPr sz="2400" b="0" i="0" u="none" strike="noStrike" cap="none">
              <a:solidFill>
                <a:srgbClr val="000000"/>
              </a:solidFill>
              <a:latin typeface="Arial"/>
              <a:ea typeface="Arial"/>
              <a:cs typeface="Arial"/>
              <a:sym typeface="Arial"/>
            </a:endParaRPr>
          </a:p>
        </p:txBody>
      </p:sp>
      <p:graphicFrame>
        <p:nvGraphicFramePr>
          <p:cNvPr id="507" name="Google Shape;507;p61"/>
          <p:cNvGraphicFramePr/>
          <p:nvPr/>
        </p:nvGraphicFramePr>
        <p:xfrm>
          <a:off x="1341800" y="2571750"/>
          <a:ext cx="6351600" cy="2490425"/>
        </p:xfrm>
        <a:graphic>
          <a:graphicData uri="http://schemas.openxmlformats.org/drawingml/2006/table">
            <a:tbl>
              <a:tblPr>
                <a:noFill/>
                <a:tableStyleId>{E219C866-B09B-4075-88BD-8A0572A416AE}</a:tableStyleId>
              </a:tblPr>
              <a:tblGrid>
                <a:gridCol w="2117200">
                  <a:extLst>
                    <a:ext uri="{9D8B030D-6E8A-4147-A177-3AD203B41FA5}">
                      <a16:colId xmlns:a16="http://schemas.microsoft.com/office/drawing/2014/main" val="20000"/>
                    </a:ext>
                  </a:extLst>
                </a:gridCol>
                <a:gridCol w="2117200">
                  <a:extLst>
                    <a:ext uri="{9D8B030D-6E8A-4147-A177-3AD203B41FA5}">
                      <a16:colId xmlns:a16="http://schemas.microsoft.com/office/drawing/2014/main" val="20001"/>
                    </a:ext>
                  </a:extLst>
                </a:gridCol>
                <a:gridCol w="2117200">
                  <a:extLst>
                    <a:ext uri="{9D8B030D-6E8A-4147-A177-3AD203B41FA5}">
                      <a16:colId xmlns:a16="http://schemas.microsoft.com/office/drawing/2014/main" val="20002"/>
                    </a:ext>
                  </a:extLst>
                </a:gridCol>
              </a:tblGrid>
              <a:tr h="58557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Element Value</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Count</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Where the first index should be in output array</a:t>
                      </a:r>
                      <a:endParaRPr sz="1300" u="none" strike="noStrike" cap="none"/>
                    </a:p>
                  </a:txBody>
                  <a:tcPr marL="91425" marR="91425" marT="91425" marB="91425"/>
                </a:tc>
                <a:extLst>
                  <a:ext uri="{0D108BD9-81ED-4DB2-BD59-A6C34878D82A}">
                    <a16:rowId xmlns:a16="http://schemas.microsoft.com/office/drawing/2014/main" val="10000"/>
                  </a:ext>
                </a:extLst>
              </a:tr>
              <a:tr h="287050">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0</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2</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Index 0</a:t>
                      </a:r>
                      <a:endParaRPr sz="1300" u="none" strike="noStrike" cap="none"/>
                    </a:p>
                  </a:txBody>
                  <a:tcPr marL="91425" marR="91425" marT="91425" marB="91425"/>
                </a:tc>
                <a:extLst>
                  <a:ext uri="{0D108BD9-81ED-4DB2-BD59-A6C34878D82A}">
                    <a16:rowId xmlns:a16="http://schemas.microsoft.com/office/drawing/2014/main" val="10001"/>
                  </a:ext>
                </a:extLst>
              </a:tr>
              <a:tr h="287050">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1</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3</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Index 2 (=0+2)</a:t>
                      </a:r>
                      <a:endParaRPr sz="1300" u="none" strike="noStrike" cap="none"/>
                    </a:p>
                  </a:txBody>
                  <a:tcPr marL="91425" marR="91425" marT="91425" marB="91425"/>
                </a:tc>
                <a:extLst>
                  <a:ext uri="{0D108BD9-81ED-4DB2-BD59-A6C34878D82A}">
                    <a16:rowId xmlns:a16="http://schemas.microsoft.com/office/drawing/2014/main" val="10002"/>
                  </a:ext>
                </a:extLst>
              </a:tr>
              <a:tr h="287050">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2</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3</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Index 5 (=2+3)</a:t>
                      </a:r>
                      <a:endParaRPr sz="1200" u="none" strike="noStrike" cap="none"/>
                    </a:p>
                  </a:txBody>
                  <a:tcPr marL="91425" marR="91425" marT="91425" marB="91425"/>
                </a:tc>
                <a:extLst>
                  <a:ext uri="{0D108BD9-81ED-4DB2-BD59-A6C34878D82A}">
                    <a16:rowId xmlns:a16="http://schemas.microsoft.com/office/drawing/2014/main" val="10003"/>
                  </a:ext>
                </a:extLst>
              </a:tr>
              <a:tr h="287050">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3</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4</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Index 8 (=5+3)</a:t>
                      </a:r>
                      <a:endParaRPr sz="1300" u="none" strike="noStrike" cap="none"/>
                    </a:p>
                  </a:txBody>
                  <a:tcPr marL="91425" marR="91425" marT="91425" marB="91425"/>
                </a:tc>
                <a:extLst>
                  <a:ext uri="{0D108BD9-81ED-4DB2-BD59-A6C34878D82A}">
                    <a16:rowId xmlns:a16="http://schemas.microsoft.com/office/drawing/2014/main" val="10004"/>
                  </a:ext>
                </a:extLst>
              </a:tr>
              <a:tr h="287050">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4</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2</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Index 12(=8+4)</a:t>
                      </a:r>
                      <a:endParaRPr sz="1300" u="none" strike="noStrike" cap="none"/>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62"/>
          <p:cNvSpPr txBox="1">
            <a:spLocks noGrp="1"/>
          </p:cNvSpPr>
          <p:nvPr>
            <p:ph type="body" idx="1"/>
          </p:nvPr>
        </p:nvSpPr>
        <p:spPr>
          <a:xfrm>
            <a:off x="311700" y="146475"/>
            <a:ext cx="8520600" cy="1047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ct val="117647"/>
              <a:buNone/>
            </a:pPr>
            <a:r>
              <a:rPr lang="en"/>
              <a:t>(3) Now iterate through the input array and copy each item into the proper place indicated by the pointer. Then advance the pointer.</a:t>
            </a:r>
            <a:endParaRPr/>
          </a:p>
          <a:p>
            <a:pPr marL="0" lvl="0" indent="0" algn="l" rtl="0">
              <a:lnSpc>
                <a:spcPct val="115000"/>
              </a:lnSpc>
              <a:spcBef>
                <a:spcPts val="1200"/>
              </a:spcBef>
              <a:spcAft>
                <a:spcPts val="1200"/>
              </a:spcAft>
              <a:buSzPct val="117647"/>
              <a:buNone/>
            </a:pPr>
            <a:endParaRPr/>
          </a:p>
        </p:txBody>
      </p:sp>
      <p:sp>
        <p:nvSpPr>
          <p:cNvPr id="513" name="Google Shape;513;p62"/>
          <p:cNvSpPr/>
          <p:nvPr/>
        </p:nvSpPr>
        <p:spPr>
          <a:xfrm>
            <a:off x="1371600" y="965475"/>
            <a:ext cx="6400800"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dirty="0">
                <a:solidFill>
                  <a:srgbClr val="000000"/>
                </a:solidFill>
                <a:latin typeface="Arial"/>
                <a:ea typeface="Arial"/>
                <a:cs typeface="Arial"/>
                <a:sym typeface="Arial"/>
              </a:rPr>
              <a:t> 0	1	2	2	1	4	3	4	3	3	1	3	2	0</a:t>
            </a:r>
            <a:endParaRPr sz="2400" b="0" i="0" u="none" strike="noStrike" cap="none" dirty="0">
              <a:solidFill>
                <a:srgbClr val="000000"/>
              </a:solidFill>
              <a:latin typeface="Arial"/>
              <a:ea typeface="Arial"/>
              <a:cs typeface="Arial"/>
              <a:sym typeface="Arial"/>
            </a:endParaRPr>
          </a:p>
        </p:txBody>
      </p:sp>
      <p:graphicFrame>
        <p:nvGraphicFramePr>
          <p:cNvPr id="514" name="Google Shape;514;p62"/>
          <p:cNvGraphicFramePr/>
          <p:nvPr/>
        </p:nvGraphicFramePr>
        <p:xfrm>
          <a:off x="1615875" y="1752975"/>
          <a:ext cx="6156525" cy="2803980"/>
        </p:xfrm>
        <a:graphic>
          <a:graphicData uri="http://schemas.openxmlformats.org/drawingml/2006/table">
            <a:tbl>
              <a:tblPr>
                <a:noFill/>
                <a:tableStyleId>{E219C866-B09B-4075-88BD-8A0572A416AE}</a:tableStyleId>
              </a:tblPr>
              <a:tblGrid>
                <a:gridCol w="2052175">
                  <a:extLst>
                    <a:ext uri="{9D8B030D-6E8A-4147-A177-3AD203B41FA5}">
                      <a16:colId xmlns:a16="http://schemas.microsoft.com/office/drawing/2014/main" val="20000"/>
                    </a:ext>
                  </a:extLst>
                </a:gridCol>
                <a:gridCol w="2052175">
                  <a:extLst>
                    <a:ext uri="{9D8B030D-6E8A-4147-A177-3AD203B41FA5}">
                      <a16:colId xmlns:a16="http://schemas.microsoft.com/office/drawing/2014/main" val="20001"/>
                    </a:ext>
                  </a:extLst>
                </a:gridCol>
                <a:gridCol w="2052175">
                  <a:extLst>
                    <a:ext uri="{9D8B030D-6E8A-4147-A177-3AD203B41FA5}">
                      <a16:colId xmlns:a16="http://schemas.microsoft.com/office/drawing/2014/main" val="20002"/>
                    </a:ext>
                  </a:extLst>
                </a:gridCol>
              </a:tblGrid>
              <a:tr h="65612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Element Value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Count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pointers that point to the beginning of each block for each value</a:t>
                      </a:r>
                      <a:endParaRPr sz="1400" u="none" strike="noStrike" cap="none">
                        <a:solidFill>
                          <a:srgbClr val="980000"/>
                        </a:solidFill>
                      </a:endParaRPr>
                    </a:p>
                  </a:txBody>
                  <a:tcPr marL="91425" marR="91425" marT="91425" marB="91425"/>
                </a:tc>
                <a:extLst>
                  <a:ext uri="{0D108BD9-81ED-4DB2-BD59-A6C34878D82A}">
                    <a16:rowId xmlns:a16="http://schemas.microsoft.com/office/drawing/2014/main" val="10000"/>
                  </a:ext>
                </a:extLst>
              </a:tr>
              <a:tr h="3408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Index 0</a:t>
                      </a:r>
                      <a:endParaRPr sz="1400" u="none" strike="noStrike" cap="none"/>
                    </a:p>
                  </a:txBody>
                  <a:tcPr marL="91425" marR="91425" marT="91425" marB="91425"/>
                </a:tc>
                <a:extLst>
                  <a:ext uri="{0D108BD9-81ED-4DB2-BD59-A6C34878D82A}">
                    <a16:rowId xmlns:a16="http://schemas.microsoft.com/office/drawing/2014/main" val="10001"/>
                  </a:ext>
                </a:extLst>
              </a:tr>
              <a:tr h="3408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Index 2 (=0+2)</a:t>
                      </a:r>
                      <a:endParaRPr sz="1400" u="none" strike="noStrike" cap="none"/>
                    </a:p>
                  </a:txBody>
                  <a:tcPr marL="91425" marR="91425" marT="91425" marB="91425"/>
                </a:tc>
                <a:extLst>
                  <a:ext uri="{0D108BD9-81ED-4DB2-BD59-A6C34878D82A}">
                    <a16:rowId xmlns:a16="http://schemas.microsoft.com/office/drawing/2014/main" val="10002"/>
                  </a:ext>
                </a:extLst>
              </a:tr>
              <a:tr h="3408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Index 5 (=2+3)</a:t>
                      </a:r>
                      <a:endParaRPr sz="1300" u="none" strike="noStrike" cap="none"/>
                    </a:p>
                  </a:txBody>
                  <a:tcPr marL="91425" marR="91425" marT="91425" marB="91425"/>
                </a:tc>
                <a:extLst>
                  <a:ext uri="{0D108BD9-81ED-4DB2-BD59-A6C34878D82A}">
                    <a16:rowId xmlns:a16="http://schemas.microsoft.com/office/drawing/2014/main" val="10003"/>
                  </a:ext>
                </a:extLst>
              </a:tr>
              <a:tr h="3408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4</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Index 8 (=5+3)</a:t>
                      </a:r>
                      <a:endParaRPr sz="1400" u="none" strike="noStrike" cap="none"/>
                    </a:p>
                  </a:txBody>
                  <a:tcPr marL="91425" marR="91425" marT="91425" marB="91425"/>
                </a:tc>
                <a:extLst>
                  <a:ext uri="{0D108BD9-81ED-4DB2-BD59-A6C34878D82A}">
                    <a16:rowId xmlns:a16="http://schemas.microsoft.com/office/drawing/2014/main" val="10004"/>
                  </a:ext>
                </a:extLst>
              </a:tr>
              <a:tr h="3408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4</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Index 12(=8+4)</a:t>
                      </a:r>
                      <a:endParaRPr sz="1400" u="none" strike="noStrike" cap="none"/>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3"/>
          <p:cNvSpPr txBox="1">
            <a:spLocks noGrp="1"/>
          </p:cNvSpPr>
          <p:nvPr>
            <p:ph type="body" idx="1"/>
          </p:nvPr>
        </p:nvSpPr>
        <p:spPr>
          <a:xfrm>
            <a:off x="311700" y="146475"/>
            <a:ext cx="8520600" cy="1047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ct val="117647"/>
              <a:buNone/>
            </a:pPr>
            <a:r>
              <a:rPr lang="en"/>
              <a:t>(3) Now iterate through the input array and copy each item into the proper place indicated by the pointer. Then advance the pointer.</a:t>
            </a:r>
            <a:endParaRPr/>
          </a:p>
          <a:p>
            <a:pPr marL="0" lvl="0" indent="0" algn="l" rtl="0">
              <a:lnSpc>
                <a:spcPct val="115000"/>
              </a:lnSpc>
              <a:spcBef>
                <a:spcPts val="1200"/>
              </a:spcBef>
              <a:spcAft>
                <a:spcPts val="1200"/>
              </a:spcAft>
              <a:buSzPct val="117647"/>
              <a:buNone/>
            </a:pPr>
            <a:endParaRPr/>
          </a:p>
        </p:txBody>
      </p:sp>
      <p:sp>
        <p:nvSpPr>
          <p:cNvPr id="520" name="Google Shape;520;p63"/>
          <p:cNvSpPr/>
          <p:nvPr/>
        </p:nvSpPr>
        <p:spPr>
          <a:xfrm>
            <a:off x="1371600" y="913043"/>
            <a:ext cx="6400800"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dirty="0">
                <a:solidFill>
                  <a:srgbClr val="000000"/>
                </a:solidFill>
                <a:latin typeface="Arial"/>
                <a:ea typeface="Arial"/>
                <a:cs typeface="Arial"/>
                <a:sym typeface="Arial"/>
              </a:rPr>
              <a:t> 0	1	2	2	1	4	3	4	3	3	1	3	2	0</a:t>
            </a:r>
            <a:endParaRPr sz="2400" b="0" i="0" u="none" strike="noStrike" cap="none" dirty="0">
              <a:solidFill>
                <a:srgbClr val="000000"/>
              </a:solidFill>
              <a:latin typeface="Arial"/>
              <a:ea typeface="Arial"/>
              <a:cs typeface="Arial"/>
              <a:sym typeface="Arial"/>
            </a:endParaRPr>
          </a:p>
        </p:txBody>
      </p:sp>
      <p:graphicFrame>
        <p:nvGraphicFramePr>
          <p:cNvPr id="521" name="Google Shape;521;p63"/>
          <p:cNvGraphicFramePr/>
          <p:nvPr/>
        </p:nvGraphicFramePr>
        <p:xfrm>
          <a:off x="1529438" y="1657825"/>
          <a:ext cx="6156525" cy="2682060"/>
        </p:xfrm>
        <a:graphic>
          <a:graphicData uri="http://schemas.openxmlformats.org/drawingml/2006/table">
            <a:tbl>
              <a:tblPr>
                <a:noFill/>
                <a:tableStyleId>{E219C866-B09B-4075-88BD-8A0572A416AE}</a:tableStyleId>
              </a:tblPr>
              <a:tblGrid>
                <a:gridCol w="2052175">
                  <a:extLst>
                    <a:ext uri="{9D8B030D-6E8A-4147-A177-3AD203B41FA5}">
                      <a16:colId xmlns:a16="http://schemas.microsoft.com/office/drawing/2014/main" val="20000"/>
                    </a:ext>
                  </a:extLst>
                </a:gridCol>
                <a:gridCol w="2052175">
                  <a:extLst>
                    <a:ext uri="{9D8B030D-6E8A-4147-A177-3AD203B41FA5}">
                      <a16:colId xmlns:a16="http://schemas.microsoft.com/office/drawing/2014/main" val="20001"/>
                    </a:ext>
                  </a:extLst>
                </a:gridCol>
                <a:gridCol w="2052175">
                  <a:extLst>
                    <a:ext uri="{9D8B030D-6E8A-4147-A177-3AD203B41FA5}">
                      <a16:colId xmlns:a16="http://schemas.microsoft.com/office/drawing/2014/main" val="20002"/>
                    </a:ext>
                  </a:extLst>
                </a:gridCol>
              </a:tblGrid>
              <a:tr h="65612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Element Value</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Count</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Pointers that point to the beginning of each block for each value</a:t>
                      </a:r>
                      <a:endParaRPr sz="1300" u="none" strike="noStrike" cap="none">
                        <a:solidFill>
                          <a:srgbClr val="980000"/>
                        </a:solidFill>
                      </a:endParaRPr>
                    </a:p>
                  </a:txBody>
                  <a:tcPr marL="91425" marR="91425" marT="91425" marB="91425"/>
                </a:tc>
                <a:extLst>
                  <a:ext uri="{0D108BD9-81ED-4DB2-BD59-A6C34878D82A}">
                    <a16:rowId xmlns:a16="http://schemas.microsoft.com/office/drawing/2014/main" val="10000"/>
                  </a:ext>
                </a:extLst>
              </a:tr>
              <a:tr h="34087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0</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2</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Index 0</a:t>
                      </a:r>
                      <a:endParaRPr sz="1300" u="none" strike="noStrike" cap="none"/>
                    </a:p>
                  </a:txBody>
                  <a:tcPr marL="91425" marR="91425" marT="91425" marB="91425"/>
                </a:tc>
                <a:extLst>
                  <a:ext uri="{0D108BD9-81ED-4DB2-BD59-A6C34878D82A}">
                    <a16:rowId xmlns:a16="http://schemas.microsoft.com/office/drawing/2014/main" val="10001"/>
                  </a:ext>
                </a:extLst>
              </a:tr>
              <a:tr h="34087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1</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3</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Index 2 (=0+2)</a:t>
                      </a:r>
                      <a:endParaRPr sz="1300" u="none" strike="noStrike" cap="none"/>
                    </a:p>
                  </a:txBody>
                  <a:tcPr marL="91425" marR="91425" marT="91425" marB="91425"/>
                </a:tc>
                <a:extLst>
                  <a:ext uri="{0D108BD9-81ED-4DB2-BD59-A6C34878D82A}">
                    <a16:rowId xmlns:a16="http://schemas.microsoft.com/office/drawing/2014/main" val="10002"/>
                  </a:ext>
                </a:extLst>
              </a:tr>
              <a:tr h="34087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2</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3</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Index 5 (=2+3)</a:t>
                      </a:r>
                      <a:endParaRPr sz="1200" u="none" strike="noStrike" cap="none"/>
                    </a:p>
                  </a:txBody>
                  <a:tcPr marL="91425" marR="91425" marT="91425" marB="91425"/>
                </a:tc>
                <a:extLst>
                  <a:ext uri="{0D108BD9-81ED-4DB2-BD59-A6C34878D82A}">
                    <a16:rowId xmlns:a16="http://schemas.microsoft.com/office/drawing/2014/main" val="10003"/>
                  </a:ext>
                </a:extLst>
              </a:tr>
              <a:tr h="34087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3</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4</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Index 8 (=5+3)</a:t>
                      </a:r>
                      <a:endParaRPr sz="1300" u="none" strike="noStrike" cap="none"/>
                    </a:p>
                  </a:txBody>
                  <a:tcPr marL="91425" marR="91425" marT="91425" marB="91425"/>
                </a:tc>
                <a:extLst>
                  <a:ext uri="{0D108BD9-81ED-4DB2-BD59-A6C34878D82A}">
                    <a16:rowId xmlns:a16="http://schemas.microsoft.com/office/drawing/2014/main" val="10004"/>
                  </a:ext>
                </a:extLst>
              </a:tr>
              <a:tr h="34087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4</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2</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Index 12(=8+4)</a:t>
                      </a:r>
                      <a:endParaRPr sz="1300" u="none" strike="noStrike" cap="none"/>
                    </a:p>
                  </a:txBody>
                  <a:tcPr marL="91425" marR="91425" marT="91425" marB="91425"/>
                </a:tc>
                <a:extLst>
                  <a:ext uri="{0D108BD9-81ED-4DB2-BD59-A6C34878D82A}">
                    <a16:rowId xmlns:a16="http://schemas.microsoft.com/office/drawing/2014/main" val="10005"/>
                  </a:ext>
                </a:extLst>
              </a:tr>
            </a:tbl>
          </a:graphicData>
        </a:graphic>
      </p:graphicFrame>
      <p:sp>
        <p:nvSpPr>
          <p:cNvPr id="522" name="Google Shape;522;p63"/>
          <p:cNvSpPr txBox="1"/>
          <p:nvPr/>
        </p:nvSpPr>
        <p:spPr>
          <a:xfrm>
            <a:off x="311700" y="4386450"/>
            <a:ext cx="8592000" cy="615600"/>
          </a:xfrm>
          <a:prstGeom prst="rect">
            <a:avLst/>
          </a:prstGeom>
          <a:solidFill>
            <a:srgbClr val="FFF2CC"/>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This takes M space to keep track of how many of each item there are, and M space to keep track of the pointers to each region of the array.</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5 Integer Sort (c)</a:t>
            </a:r>
            <a:endParaRPr/>
          </a:p>
        </p:txBody>
      </p:sp>
      <p:sp>
        <p:nvSpPr>
          <p:cNvPr id="528" name="Google Shape;528;p64"/>
          <p:cNvSpPr txBox="1">
            <a:spLocks noGrp="1"/>
          </p:cNvSpPr>
          <p:nvPr>
            <p:ph type="body" idx="1"/>
          </p:nvPr>
        </p:nvSpPr>
        <p:spPr>
          <a:xfrm>
            <a:off x="311700" y="1152475"/>
            <a:ext cx="8520600" cy="390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Consider the following sorting algorithm for sorting integers represent in binary:</a:t>
            </a:r>
            <a:endParaRPr/>
          </a:p>
          <a:p>
            <a:pPr marL="0" lvl="0" indent="0" algn="l" rtl="0">
              <a:lnSpc>
                <a:spcPct val="115000"/>
              </a:lnSpc>
              <a:spcBef>
                <a:spcPts val="1200"/>
              </a:spcBef>
              <a:spcAft>
                <a:spcPts val="0"/>
              </a:spcAft>
              <a:buSzPts val="1800"/>
              <a:buNone/>
            </a:pPr>
            <a:r>
              <a:rPr lang="en"/>
              <a:t>First, use the in-place algorithm from part (a) to sort by the ﬁrst (high-order) bit. </a:t>
            </a:r>
            <a:endParaRPr/>
          </a:p>
          <a:p>
            <a:pPr marL="0" lvl="0" indent="0" algn="l" rtl="0">
              <a:lnSpc>
                <a:spcPct val="115000"/>
              </a:lnSpc>
              <a:spcBef>
                <a:spcPts val="1200"/>
              </a:spcBef>
              <a:spcAft>
                <a:spcPts val="1200"/>
              </a:spcAft>
              <a:buSzPts val="1800"/>
              <a:buNone/>
            </a:pPr>
            <a:endParaRPr/>
          </a:p>
        </p:txBody>
      </p:sp>
      <p:graphicFrame>
        <p:nvGraphicFramePr>
          <p:cNvPr id="529" name="Google Shape;529;p64"/>
          <p:cNvGraphicFramePr/>
          <p:nvPr/>
        </p:nvGraphicFramePr>
        <p:xfrm>
          <a:off x="2514213" y="2323900"/>
          <a:ext cx="3340075" cy="2561000"/>
        </p:xfrm>
        <a:graphic>
          <a:graphicData uri="http://schemas.openxmlformats.org/drawingml/2006/table">
            <a:tbl>
              <a:tblPr>
                <a:noFill/>
                <a:tableStyleId>{E219C866-B09B-4075-88BD-8A0572A416AE}</a:tableStyleId>
              </a:tblPr>
              <a:tblGrid>
                <a:gridCol w="872025">
                  <a:extLst>
                    <a:ext uri="{9D8B030D-6E8A-4147-A177-3AD203B41FA5}">
                      <a16:colId xmlns:a16="http://schemas.microsoft.com/office/drawing/2014/main" val="20000"/>
                    </a:ext>
                  </a:extLst>
                </a:gridCol>
                <a:gridCol w="984075">
                  <a:extLst>
                    <a:ext uri="{9D8B030D-6E8A-4147-A177-3AD203B41FA5}">
                      <a16:colId xmlns:a16="http://schemas.microsoft.com/office/drawing/2014/main" val="20001"/>
                    </a:ext>
                  </a:extLst>
                </a:gridCol>
                <a:gridCol w="1483975">
                  <a:extLst>
                    <a:ext uri="{9D8B030D-6E8A-4147-A177-3AD203B41FA5}">
                      <a16:colId xmlns:a16="http://schemas.microsoft.com/office/drawing/2014/main" val="20002"/>
                    </a:ext>
                  </a:extLst>
                </a:gridCol>
              </a:tblGrid>
              <a:tr h="65612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First bit</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Second bit</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Third bits…</a:t>
                      </a:r>
                      <a:endParaRPr sz="1300" u="none" strike="noStrike" cap="none">
                        <a:solidFill>
                          <a:srgbClr val="980000"/>
                        </a:solidFill>
                      </a:endParaRPr>
                    </a:p>
                  </a:txBody>
                  <a:tcPr marL="91425" marR="91425" marT="91425" marB="91425"/>
                </a:tc>
                <a:extLst>
                  <a:ext uri="{0D108BD9-81ED-4DB2-BD59-A6C34878D82A}">
                    <a16:rowId xmlns:a16="http://schemas.microsoft.com/office/drawing/2014/main" val="10000"/>
                  </a:ext>
                </a:extLst>
              </a:tr>
              <a:tr h="38097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0</a:t>
                      </a:r>
                      <a:endParaRPr sz="1300" u="none" strike="noStrike" cap="none"/>
                    </a:p>
                  </a:txBody>
                  <a:tcPr marL="91425" marR="91425" marT="91425" marB="91425">
                    <a:solidFill>
                      <a:srgbClr val="FFF2CC"/>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a:t>1</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xxxxxxxx</a:t>
                      </a:r>
                      <a:endParaRPr sz="1300" u="none" strike="noStrike" cap="none"/>
                    </a:p>
                  </a:txBody>
                  <a:tcPr marL="91425" marR="91425" marT="91425" marB="91425"/>
                </a:tc>
                <a:extLst>
                  <a:ext uri="{0D108BD9-81ED-4DB2-BD59-A6C34878D82A}">
                    <a16:rowId xmlns:a16="http://schemas.microsoft.com/office/drawing/2014/main" val="10001"/>
                  </a:ext>
                </a:extLst>
              </a:tr>
              <a:tr h="38097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0</a:t>
                      </a:r>
                      <a:endParaRPr sz="1300" u="none" strike="noStrike" cap="none"/>
                    </a:p>
                  </a:txBody>
                  <a:tcPr marL="91425" marR="91425" marT="91425" marB="91425">
                    <a:solidFill>
                      <a:srgbClr val="FFF2CC"/>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a:t>0</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 sz="1300" u="none" strike="noStrike" cap="none">
                          <a:solidFill>
                            <a:schemeClr val="dk1"/>
                          </a:solidFill>
                        </a:rPr>
                        <a:t>xxxxxxxx</a:t>
                      </a:r>
                      <a:endParaRPr sz="1300" u="none" strike="noStrike" cap="none"/>
                    </a:p>
                  </a:txBody>
                  <a:tcPr marL="91425" marR="91425" marT="91425" marB="91425"/>
                </a:tc>
                <a:extLst>
                  <a:ext uri="{0D108BD9-81ED-4DB2-BD59-A6C34878D82A}">
                    <a16:rowId xmlns:a16="http://schemas.microsoft.com/office/drawing/2014/main" val="10002"/>
                  </a:ext>
                </a:extLst>
              </a:tr>
              <a:tr h="38097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1</a:t>
                      </a:r>
                      <a:endParaRPr sz="1300" u="none" strike="noStrike" cap="none"/>
                    </a:p>
                  </a:txBody>
                  <a:tcPr marL="91425" marR="91425" marT="91425" marB="91425">
                    <a:solidFill>
                      <a:srgbClr val="FFF2CC"/>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a:t>0</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 sz="1300" u="none" strike="noStrike" cap="none">
                          <a:solidFill>
                            <a:schemeClr val="dk1"/>
                          </a:solidFill>
                        </a:rPr>
                        <a:t>xxxxxxxx</a:t>
                      </a:r>
                      <a:endParaRPr sz="1200" u="none" strike="noStrike" cap="none"/>
                    </a:p>
                  </a:txBody>
                  <a:tcPr marL="91425" marR="91425" marT="91425" marB="91425"/>
                </a:tc>
                <a:extLst>
                  <a:ext uri="{0D108BD9-81ED-4DB2-BD59-A6C34878D82A}">
                    <a16:rowId xmlns:a16="http://schemas.microsoft.com/office/drawing/2014/main" val="10003"/>
                  </a:ext>
                </a:extLst>
              </a:tr>
              <a:tr h="38097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1</a:t>
                      </a:r>
                      <a:endParaRPr sz="1300" u="none" strike="noStrike" cap="none"/>
                    </a:p>
                  </a:txBody>
                  <a:tcPr marL="91425" marR="91425" marT="91425" marB="91425">
                    <a:solidFill>
                      <a:srgbClr val="FFF2CC"/>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a:t>1</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solidFill>
                            <a:schemeClr val="dk1"/>
                          </a:solidFill>
                        </a:rPr>
                        <a:t>xxxxxxxx</a:t>
                      </a:r>
                      <a:endParaRPr sz="1300" u="none" strike="noStrike" cap="none"/>
                    </a:p>
                  </a:txBody>
                  <a:tcPr marL="91425" marR="91425" marT="91425" marB="91425"/>
                </a:tc>
                <a:extLst>
                  <a:ext uri="{0D108BD9-81ED-4DB2-BD59-A6C34878D82A}">
                    <a16:rowId xmlns:a16="http://schemas.microsoft.com/office/drawing/2014/main" val="10004"/>
                  </a:ext>
                </a:extLst>
              </a:tr>
              <a:tr h="38097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1</a:t>
                      </a:r>
                      <a:endParaRPr sz="1300" u="none" strike="noStrike" cap="none"/>
                    </a:p>
                  </a:txBody>
                  <a:tcPr marL="91425" marR="91425" marT="91425" marB="91425">
                    <a:solidFill>
                      <a:srgbClr val="FFF2CC"/>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a:t>0</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 sz="1300" u="none" strike="noStrike" cap="none">
                          <a:solidFill>
                            <a:schemeClr val="dk1"/>
                          </a:solidFill>
                        </a:rPr>
                        <a:t>xxxxxxxx</a:t>
                      </a:r>
                      <a:endParaRPr sz="1300" u="none" strike="noStrike" cap="none"/>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5 Integer Sort (c)</a:t>
            </a:r>
            <a:endParaRPr/>
          </a:p>
        </p:txBody>
      </p:sp>
      <p:sp>
        <p:nvSpPr>
          <p:cNvPr id="535" name="Google Shape;535;p65"/>
          <p:cNvSpPr txBox="1">
            <a:spLocks noGrp="1"/>
          </p:cNvSpPr>
          <p:nvPr>
            <p:ph type="body" idx="1"/>
          </p:nvPr>
        </p:nvSpPr>
        <p:spPr>
          <a:xfrm>
            <a:off x="311700" y="1152475"/>
            <a:ext cx="8520600" cy="390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Now, sort the two parts using the same algorithm, but using the second bit instead of the ﬁrst. And then, sort each of those parts using the 3rd bit, etc.</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graphicFrame>
        <p:nvGraphicFramePr>
          <p:cNvPr id="536" name="Google Shape;536;p65"/>
          <p:cNvGraphicFramePr/>
          <p:nvPr/>
        </p:nvGraphicFramePr>
        <p:xfrm>
          <a:off x="2514213" y="2323900"/>
          <a:ext cx="3340075" cy="2561000"/>
        </p:xfrm>
        <a:graphic>
          <a:graphicData uri="http://schemas.openxmlformats.org/drawingml/2006/table">
            <a:tbl>
              <a:tblPr>
                <a:noFill/>
                <a:tableStyleId>{E219C866-B09B-4075-88BD-8A0572A416AE}</a:tableStyleId>
              </a:tblPr>
              <a:tblGrid>
                <a:gridCol w="872025">
                  <a:extLst>
                    <a:ext uri="{9D8B030D-6E8A-4147-A177-3AD203B41FA5}">
                      <a16:colId xmlns:a16="http://schemas.microsoft.com/office/drawing/2014/main" val="20000"/>
                    </a:ext>
                  </a:extLst>
                </a:gridCol>
                <a:gridCol w="984075">
                  <a:extLst>
                    <a:ext uri="{9D8B030D-6E8A-4147-A177-3AD203B41FA5}">
                      <a16:colId xmlns:a16="http://schemas.microsoft.com/office/drawing/2014/main" val="20001"/>
                    </a:ext>
                  </a:extLst>
                </a:gridCol>
                <a:gridCol w="1483975">
                  <a:extLst>
                    <a:ext uri="{9D8B030D-6E8A-4147-A177-3AD203B41FA5}">
                      <a16:colId xmlns:a16="http://schemas.microsoft.com/office/drawing/2014/main" val="20002"/>
                    </a:ext>
                  </a:extLst>
                </a:gridCol>
              </a:tblGrid>
              <a:tr h="65612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First bit</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Second bit</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Third bits…</a:t>
                      </a:r>
                      <a:endParaRPr sz="1300" u="none" strike="noStrike" cap="none">
                        <a:solidFill>
                          <a:srgbClr val="980000"/>
                        </a:solidFill>
                      </a:endParaRPr>
                    </a:p>
                  </a:txBody>
                  <a:tcPr marL="91425" marR="91425" marT="91425" marB="91425"/>
                </a:tc>
                <a:extLst>
                  <a:ext uri="{0D108BD9-81ED-4DB2-BD59-A6C34878D82A}">
                    <a16:rowId xmlns:a16="http://schemas.microsoft.com/office/drawing/2014/main" val="10000"/>
                  </a:ext>
                </a:extLst>
              </a:tr>
              <a:tr h="38097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0</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0</a:t>
                      </a:r>
                      <a:endParaRPr sz="1300" u="none" strike="noStrike" cap="none"/>
                    </a:p>
                  </a:txBody>
                  <a:tcPr marL="91425" marR="91425" marT="91425" marB="91425">
                    <a:solidFill>
                      <a:srgbClr val="EAD1DC"/>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xxxxxxxx</a:t>
                      </a:r>
                      <a:endParaRPr sz="1300" u="none" strike="noStrike" cap="none"/>
                    </a:p>
                  </a:txBody>
                  <a:tcPr marL="91425" marR="91425" marT="91425" marB="91425"/>
                </a:tc>
                <a:extLst>
                  <a:ext uri="{0D108BD9-81ED-4DB2-BD59-A6C34878D82A}">
                    <a16:rowId xmlns:a16="http://schemas.microsoft.com/office/drawing/2014/main" val="10001"/>
                  </a:ext>
                </a:extLst>
              </a:tr>
              <a:tr h="38097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0</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1</a:t>
                      </a:r>
                      <a:endParaRPr sz="1300" u="none" strike="noStrike" cap="none"/>
                    </a:p>
                  </a:txBody>
                  <a:tcPr marL="91425" marR="91425" marT="91425" marB="91425">
                    <a:solidFill>
                      <a:srgbClr val="EAD1DC"/>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solidFill>
                            <a:schemeClr val="dk1"/>
                          </a:solidFill>
                        </a:rPr>
                        <a:t>xxxxxxxx</a:t>
                      </a:r>
                      <a:endParaRPr sz="1300" u="none" strike="noStrike" cap="none"/>
                    </a:p>
                  </a:txBody>
                  <a:tcPr marL="91425" marR="91425" marT="91425" marB="91425"/>
                </a:tc>
                <a:extLst>
                  <a:ext uri="{0D108BD9-81ED-4DB2-BD59-A6C34878D82A}">
                    <a16:rowId xmlns:a16="http://schemas.microsoft.com/office/drawing/2014/main" val="10002"/>
                  </a:ext>
                </a:extLst>
              </a:tr>
              <a:tr h="38097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1</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0</a:t>
                      </a:r>
                      <a:endParaRPr sz="1300" u="none" strike="noStrike" cap="none"/>
                    </a:p>
                  </a:txBody>
                  <a:tcPr marL="91425" marR="91425" marT="91425" marB="91425">
                    <a:solidFill>
                      <a:srgbClr val="D9EAD3"/>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solidFill>
                            <a:schemeClr val="dk1"/>
                          </a:solidFill>
                        </a:rPr>
                        <a:t>xxxxxxxx</a:t>
                      </a:r>
                      <a:endParaRPr sz="1200" u="none" strike="noStrike" cap="none"/>
                    </a:p>
                  </a:txBody>
                  <a:tcPr marL="91425" marR="91425" marT="91425" marB="91425"/>
                </a:tc>
                <a:extLst>
                  <a:ext uri="{0D108BD9-81ED-4DB2-BD59-A6C34878D82A}">
                    <a16:rowId xmlns:a16="http://schemas.microsoft.com/office/drawing/2014/main" val="10003"/>
                  </a:ext>
                </a:extLst>
              </a:tr>
              <a:tr h="38097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1</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0</a:t>
                      </a:r>
                      <a:endParaRPr sz="1300" u="none" strike="noStrike" cap="none"/>
                    </a:p>
                  </a:txBody>
                  <a:tcPr marL="91425" marR="91425" marT="91425" marB="91425">
                    <a:solidFill>
                      <a:srgbClr val="D9EAD3"/>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solidFill>
                            <a:schemeClr val="dk1"/>
                          </a:solidFill>
                        </a:rPr>
                        <a:t>xxxxxxxx</a:t>
                      </a:r>
                      <a:endParaRPr sz="1300" u="none" strike="noStrike" cap="none"/>
                    </a:p>
                  </a:txBody>
                  <a:tcPr marL="91425" marR="91425" marT="91425" marB="91425"/>
                </a:tc>
                <a:extLst>
                  <a:ext uri="{0D108BD9-81ED-4DB2-BD59-A6C34878D82A}">
                    <a16:rowId xmlns:a16="http://schemas.microsoft.com/office/drawing/2014/main" val="10004"/>
                  </a:ext>
                </a:extLst>
              </a:tr>
              <a:tr h="38097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1</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1</a:t>
                      </a:r>
                      <a:endParaRPr sz="1300" u="none" strike="noStrike" cap="none"/>
                    </a:p>
                  </a:txBody>
                  <a:tcPr marL="91425" marR="91425" marT="91425" marB="91425">
                    <a:solidFill>
                      <a:srgbClr val="D9EAD3"/>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solidFill>
                            <a:schemeClr val="dk1"/>
                          </a:solidFill>
                        </a:rPr>
                        <a:t>xxxxxxxx</a:t>
                      </a:r>
                      <a:endParaRPr sz="1300" u="none" strike="noStrike" cap="none"/>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Randomization</a:t>
            </a:r>
            <a:endParaRPr/>
          </a:p>
        </p:txBody>
      </p:sp>
      <p:sp>
        <p:nvSpPr>
          <p:cNvPr id="96" name="Google Shape;96;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Why? </a:t>
            </a:r>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6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5 Integer Sort (c)</a:t>
            </a:r>
            <a:endParaRPr/>
          </a:p>
        </p:txBody>
      </p:sp>
      <p:sp>
        <p:nvSpPr>
          <p:cNvPr id="542" name="Google Shape;542;p66"/>
          <p:cNvSpPr txBox="1">
            <a:spLocks noGrp="1"/>
          </p:cNvSpPr>
          <p:nvPr>
            <p:ph type="body" idx="1"/>
          </p:nvPr>
        </p:nvSpPr>
        <p:spPr>
          <a:xfrm>
            <a:off x="311700" y="1152475"/>
            <a:ext cx="8520600" cy="390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Assuming that each integer is 64 bits, what is the running time of this algorithm? </a:t>
            </a:r>
            <a:endParaRPr/>
          </a:p>
        </p:txBody>
      </p:sp>
      <p:graphicFrame>
        <p:nvGraphicFramePr>
          <p:cNvPr id="543" name="Google Shape;543;p66"/>
          <p:cNvGraphicFramePr/>
          <p:nvPr/>
        </p:nvGraphicFramePr>
        <p:xfrm>
          <a:off x="2514213" y="2323900"/>
          <a:ext cx="3340075" cy="2561000"/>
        </p:xfrm>
        <a:graphic>
          <a:graphicData uri="http://schemas.openxmlformats.org/drawingml/2006/table">
            <a:tbl>
              <a:tblPr>
                <a:noFill/>
                <a:tableStyleId>{E219C866-B09B-4075-88BD-8A0572A416AE}</a:tableStyleId>
              </a:tblPr>
              <a:tblGrid>
                <a:gridCol w="872025">
                  <a:extLst>
                    <a:ext uri="{9D8B030D-6E8A-4147-A177-3AD203B41FA5}">
                      <a16:colId xmlns:a16="http://schemas.microsoft.com/office/drawing/2014/main" val="20000"/>
                    </a:ext>
                  </a:extLst>
                </a:gridCol>
                <a:gridCol w="984075">
                  <a:extLst>
                    <a:ext uri="{9D8B030D-6E8A-4147-A177-3AD203B41FA5}">
                      <a16:colId xmlns:a16="http://schemas.microsoft.com/office/drawing/2014/main" val="20001"/>
                    </a:ext>
                  </a:extLst>
                </a:gridCol>
                <a:gridCol w="1483975">
                  <a:extLst>
                    <a:ext uri="{9D8B030D-6E8A-4147-A177-3AD203B41FA5}">
                      <a16:colId xmlns:a16="http://schemas.microsoft.com/office/drawing/2014/main" val="20002"/>
                    </a:ext>
                  </a:extLst>
                </a:gridCol>
              </a:tblGrid>
              <a:tr h="65612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First bit</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Second bit</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Third bits…</a:t>
                      </a:r>
                      <a:endParaRPr sz="1300" u="none" strike="noStrike" cap="none">
                        <a:solidFill>
                          <a:srgbClr val="980000"/>
                        </a:solidFill>
                      </a:endParaRPr>
                    </a:p>
                  </a:txBody>
                  <a:tcPr marL="91425" marR="91425" marT="91425" marB="91425"/>
                </a:tc>
                <a:extLst>
                  <a:ext uri="{0D108BD9-81ED-4DB2-BD59-A6C34878D82A}">
                    <a16:rowId xmlns:a16="http://schemas.microsoft.com/office/drawing/2014/main" val="10000"/>
                  </a:ext>
                </a:extLst>
              </a:tr>
              <a:tr h="38097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0</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1</a:t>
                      </a:r>
                      <a:endParaRPr sz="1300" u="none" strike="noStrike" cap="none"/>
                    </a:p>
                  </a:txBody>
                  <a:tcPr marL="91425" marR="91425" marT="91425" marB="91425">
                    <a:solidFill>
                      <a:srgbClr val="EAD1DC"/>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xxxxxxxx</a:t>
                      </a:r>
                      <a:endParaRPr sz="1300" u="none" strike="noStrike" cap="none"/>
                    </a:p>
                  </a:txBody>
                  <a:tcPr marL="91425" marR="91425" marT="91425" marB="91425"/>
                </a:tc>
                <a:extLst>
                  <a:ext uri="{0D108BD9-81ED-4DB2-BD59-A6C34878D82A}">
                    <a16:rowId xmlns:a16="http://schemas.microsoft.com/office/drawing/2014/main" val="10001"/>
                  </a:ext>
                </a:extLst>
              </a:tr>
              <a:tr h="38097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0</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0</a:t>
                      </a:r>
                      <a:endParaRPr sz="1300" u="none" strike="noStrike" cap="none"/>
                    </a:p>
                  </a:txBody>
                  <a:tcPr marL="91425" marR="91425" marT="91425" marB="91425">
                    <a:solidFill>
                      <a:srgbClr val="EAD1DC"/>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solidFill>
                            <a:schemeClr val="dk1"/>
                          </a:solidFill>
                        </a:rPr>
                        <a:t>xxxxxxxx</a:t>
                      </a:r>
                      <a:endParaRPr sz="1300" u="none" strike="noStrike" cap="none"/>
                    </a:p>
                  </a:txBody>
                  <a:tcPr marL="91425" marR="91425" marT="91425" marB="91425"/>
                </a:tc>
                <a:extLst>
                  <a:ext uri="{0D108BD9-81ED-4DB2-BD59-A6C34878D82A}">
                    <a16:rowId xmlns:a16="http://schemas.microsoft.com/office/drawing/2014/main" val="10002"/>
                  </a:ext>
                </a:extLst>
              </a:tr>
              <a:tr h="38097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1</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0</a:t>
                      </a:r>
                      <a:endParaRPr sz="1300" u="none" strike="noStrike" cap="none"/>
                    </a:p>
                  </a:txBody>
                  <a:tcPr marL="91425" marR="91425" marT="91425" marB="91425">
                    <a:solidFill>
                      <a:srgbClr val="D9EAD3"/>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solidFill>
                            <a:schemeClr val="dk1"/>
                          </a:solidFill>
                        </a:rPr>
                        <a:t>xxxxxxxx</a:t>
                      </a:r>
                      <a:endParaRPr sz="1200" u="none" strike="noStrike" cap="none"/>
                    </a:p>
                  </a:txBody>
                  <a:tcPr marL="91425" marR="91425" marT="91425" marB="91425"/>
                </a:tc>
                <a:extLst>
                  <a:ext uri="{0D108BD9-81ED-4DB2-BD59-A6C34878D82A}">
                    <a16:rowId xmlns:a16="http://schemas.microsoft.com/office/drawing/2014/main" val="10003"/>
                  </a:ext>
                </a:extLst>
              </a:tr>
              <a:tr h="38097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1</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1</a:t>
                      </a:r>
                      <a:endParaRPr sz="1300" u="none" strike="noStrike" cap="none"/>
                    </a:p>
                  </a:txBody>
                  <a:tcPr marL="91425" marR="91425" marT="91425" marB="91425">
                    <a:solidFill>
                      <a:srgbClr val="D9EAD3"/>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solidFill>
                            <a:schemeClr val="dk1"/>
                          </a:solidFill>
                        </a:rPr>
                        <a:t>xxxxxxxx</a:t>
                      </a:r>
                      <a:endParaRPr sz="1300" u="none" strike="noStrike" cap="none"/>
                    </a:p>
                  </a:txBody>
                  <a:tcPr marL="91425" marR="91425" marT="91425" marB="91425"/>
                </a:tc>
                <a:extLst>
                  <a:ext uri="{0D108BD9-81ED-4DB2-BD59-A6C34878D82A}">
                    <a16:rowId xmlns:a16="http://schemas.microsoft.com/office/drawing/2014/main" val="10004"/>
                  </a:ext>
                </a:extLst>
              </a:tr>
              <a:tr h="38097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1</a:t>
                      </a:r>
                      <a:endParaRPr sz="13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0</a:t>
                      </a:r>
                      <a:endParaRPr sz="1300" u="none" strike="noStrike" cap="none"/>
                    </a:p>
                  </a:txBody>
                  <a:tcPr marL="91425" marR="91425" marT="91425" marB="91425">
                    <a:solidFill>
                      <a:srgbClr val="D9EAD3"/>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solidFill>
                            <a:schemeClr val="dk1"/>
                          </a:solidFill>
                        </a:rPr>
                        <a:t>xxxxxxxx</a:t>
                      </a:r>
                      <a:endParaRPr sz="1300" u="none" strike="noStrike" cap="none"/>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6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5 Integer Sort (c)</a:t>
            </a:r>
            <a:endParaRPr/>
          </a:p>
        </p:txBody>
      </p:sp>
      <p:sp>
        <p:nvSpPr>
          <p:cNvPr id="549" name="Google Shape;549;p67"/>
          <p:cNvSpPr txBox="1">
            <a:spLocks noGrp="1"/>
          </p:cNvSpPr>
          <p:nvPr>
            <p:ph type="body" idx="1"/>
          </p:nvPr>
        </p:nvSpPr>
        <p:spPr>
          <a:xfrm>
            <a:off x="311700" y="1152475"/>
            <a:ext cx="8520600" cy="390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Assuming that each integer is 64 bits, what is the running time of this algorithm?</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Each level: O(n) time to sort</a:t>
            </a:r>
            <a:endParaRPr/>
          </a:p>
          <a:p>
            <a:pPr marL="0" lvl="0" indent="0" algn="l" rtl="0">
              <a:lnSpc>
                <a:spcPct val="115000"/>
              </a:lnSpc>
              <a:spcBef>
                <a:spcPts val="1200"/>
              </a:spcBef>
              <a:spcAft>
                <a:spcPts val="0"/>
              </a:spcAft>
              <a:buSzPts val="1800"/>
              <a:buNone/>
            </a:pPr>
            <a:r>
              <a:rPr lang="en"/>
              <a:t>Repeat this process for 64 times (64 bits)</a:t>
            </a:r>
            <a:endParaRPr/>
          </a:p>
          <a:p>
            <a:pPr marL="0" lvl="0" indent="0" algn="l" rtl="0">
              <a:lnSpc>
                <a:spcPct val="115000"/>
              </a:lnSpc>
              <a:spcBef>
                <a:spcPts val="1200"/>
              </a:spcBef>
              <a:spcAft>
                <a:spcPts val="0"/>
              </a:spcAft>
              <a:buSzPts val="1800"/>
              <a:buNone/>
            </a:pPr>
            <a:r>
              <a:rPr lang="en"/>
              <a:t>So it takes about 64n steps.</a:t>
            </a:r>
            <a:endParaRPr/>
          </a:p>
          <a:p>
            <a:pPr marL="0" lvl="0" indent="0" algn="l" rtl="0">
              <a:lnSpc>
                <a:spcPct val="115000"/>
              </a:lnSpc>
              <a:spcBef>
                <a:spcPts val="1200"/>
              </a:spcBef>
              <a:spcAft>
                <a:spcPts val="1200"/>
              </a:spcAft>
              <a:buSzPts val="1800"/>
              <a:buNone/>
            </a:pPr>
            <a:r>
              <a:rPr lang="en"/>
              <a:t>It is in-place, and just involves scanning the array 64 times, so it is fairly eﬃcient.</a:t>
            </a:r>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5 Integer Sort (c)</a:t>
            </a:r>
            <a:endParaRPr/>
          </a:p>
        </p:txBody>
      </p:sp>
      <p:sp>
        <p:nvSpPr>
          <p:cNvPr id="555" name="Google Shape;555;p68"/>
          <p:cNvSpPr txBox="1">
            <a:spLocks noGrp="1"/>
          </p:cNvSpPr>
          <p:nvPr>
            <p:ph type="body" idx="1"/>
          </p:nvPr>
        </p:nvSpPr>
        <p:spPr>
          <a:xfrm>
            <a:off x="311700" y="1152475"/>
            <a:ext cx="8520600" cy="390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When do you think this sorting algorithm would be faster than QuickSort? If you want to, write some code and test it out.</a:t>
            </a:r>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6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5 Integer Sort (c)</a:t>
            </a:r>
            <a:endParaRPr/>
          </a:p>
        </p:txBody>
      </p:sp>
      <p:sp>
        <p:nvSpPr>
          <p:cNvPr id="561" name="Google Shape;561;p69"/>
          <p:cNvSpPr txBox="1">
            <a:spLocks noGrp="1"/>
          </p:cNvSpPr>
          <p:nvPr>
            <p:ph type="body" idx="1"/>
          </p:nvPr>
        </p:nvSpPr>
        <p:spPr>
          <a:xfrm>
            <a:off x="311700" y="1152475"/>
            <a:ext cx="8520600" cy="390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When do you think this sorting algorithm would be faster than QuickSort? If you want to, write some code and test it out.</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64 n &lt; n log n </a:t>
            </a:r>
            <a:endParaRPr/>
          </a:p>
          <a:p>
            <a:pPr marL="0" lvl="0" indent="0" algn="l" rtl="0">
              <a:lnSpc>
                <a:spcPct val="115000"/>
              </a:lnSpc>
              <a:spcBef>
                <a:spcPts val="1200"/>
              </a:spcBef>
              <a:spcAft>
                <a:spcPts val="0"/>
              </a:spcAft>
              <a:buSzPts val="1800"/>
              <a:buNone/>
            </a:pPr>
            <a:r>
              <a:rPr lang="en"/>
              <a:t>64 &lt; log n</a:t>
            </a:r>
            <a:endParaRPr/>
          </a:p>
          <a:p>
            <a:pPr marL="0" lvl="0" indent="0" algn="l" rtl="0">
              <a:lnSpc>
                <a:spcPct val="115000"/>
              </a:lnSpc>
              <a:spcBef>
                <a:spcPts val="1200"/>
              </a:spcBef>
              <a:spcAft>
                <a:spcPts val="0"/>
              </a:spcAft>
              <a:buSzPts val="1800"/>
              <a:buNone/>
            </a:pPr>
            <a:r>
              <a:rPr lang="en"/>
              <a:t>n &gt; 2^64</a:t>
            </a:r>
            <a:endParaRPr/>
          </a:p>
          <a:p>
            <a:pPr marL="0" lvl="0" indent="0" algn="l" rtl="0">
              <a:lnSpc>
                <a:spcPct val="115000"/>
              </a:lnSpc>
              <a:spcBef>
                <a:spcPts val="1200"/>
              </a:spcBef>
              <a:spcAft>
                <a:spcPts val="1200"/>
              </a:spcAft>
              <a:buSzPts val="1800"/>
              <a:buNone/>
            </a:pPr>
            <a:r>
              <a:rPr lang="en"/>
              <a:t>Unfortunately, since QuickSort runs in approximately Θ(nlogn) time, this will only likely beat QuickSort when n &gt; 2^64 , which is a bit large!</a:t>
            </a:r>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7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5 Integer Sort (d)</a:t>
            </a:r>
            <a:endParaRPr/>
          </a:p>
        </p:txBody>
      </p:sp>
      <p:sp>
        <p:nvSpPr>
          <p:cNvPr id="567" name="Google Shape;567;p70"/>
          <p:cNvSpPr txBox="1">
            <a:spLocks noGrp="1"/>
          </p:cNvSpPr>
          <p:nvPr>
            <p:ph type="body" idx="1"/>
          </p:nvPr>
        </p:nvSpPr>
        <p:spPr>
          <a:xfrm>
            <a:off x="311700" y="1152475"/>
            <a:ext cx="8520600" cy="390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Can you improve on this by using the algorithm from part (b) instead to do the partial sorting? What are the trade-oﬀs involved?</a:t>
            </a:r>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7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Qn 5 Integer Sort (d)</a:t>
            </a:r>
            <a:endParaRPr/>
          </a:p>
        </p:txBody>
      </p:sp>
      <p:sp>
        <p:nvSpPr>
          <p:cNvPr id="573" name="Google Shape;573;p71"/>
          <p:cNvSpPr txBox="1">
            <a:spLocks noGrp="1"/>
          </p:cNvSpPr>
          <p:nvPr>
            <p:ph type="body" idx="1"/>
          </p:nvPr>
        </p:nvSpPr>
        <p:spPr>
          <a:xfrm>
            <a:off x="311700" y="1152475"/>
            <a:ext cx="8520600" cy="390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Can you improve on this by using the algorithm from part (b) instead to do the partial sorting? What are the trade-oﬀs involved?</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For example, you might divide each integer up into 8 chunks of 8 bits each. </a:t>
            </a:r>
            <a:endParaRPr/>
          </a:p>
          <a:p>
            <a:pPr marL="0" lvl="0" indent="0" algn="l" rtl="0">
              <a:lnSpc>
                <a:spcPct val="115000"/>
              </a:lnSpc>
              <a:spcBef>
                <a:spcPts val="1200"/>
              </a:spcBef>
              <a:spcAft>
                <a:spcPts val="0"/>
              </a:spcAft>
              <a:buSzPts val="1800"/>
              <a:buNone/>
            </a:pPr>
            <a:r>
              <a:rPr lang="en"/>
              <a:t>This will still take O(n) time for each partial sort. Now the “recursion” only goes 8 levels deep.</a:t>
            </a:r>
            <a:endParaRPr/>
          </a:p>
          <a:p>
            <a:pPr marL="0" lvl="0" indent="0" algn="l" rtl="0">
              <a:lnSpc>
                <a:spcPct val="115000"/>
              </a:lnSpc>
              <a:spcBef>
                <a:spcPts val="1200"/>
              </a:spcBef>
              <a:spcAft>
                <a:spcPts val="1200"/>
              </a:spcAft>
              <a:buSzPts val="1800"/>
              <a:buNone/>
            </a:pPr>
            <a:r>
              <a:rPr lang="en"/>
              <a:t>Since the algorithm is not in-place, the trade-oﬀ we make is space: It will take 256 integers worth of space to do the sorting using the part (b) algorithm.</a:t>
            </a:r>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g20567fd9ffe_2_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Treasure Island</a:t>
            </a:r>
            <a:endParaRPr/>
          </a:p>
        </p:txBody>
      </p:sp>
      <p:sp>
        <p:nvSpPr>
          <p:cNvPr id="579" name="Google Shape;579;g20567fd9ffe_2_0"/>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2100"/>
              <a:buChar char="●"/>
            </a:pPr>
            <a:r>
              <a:rPr lang="en"/>
              <a:t>N keys, K correct keys</a:t>
            </a:r>
            <a:endParaRPr/>
          </a:p>
          <a:p>
            <a:pPr marL="177800" lvl="0" indent="-171450" algn="l" rtl="0">
              <a:lnSpc>
                <a:spcPct val="90000"/>
              </a:lnSpc>
              <a:spcBef>
                <a:spcPts val="800"/>
              </a:spcBef>
              <a:spcAft>
                <a:spcPts val="0"/>
              </a:spcAft>
              <a:buClr>
                <a:schemeClr val="dk1"/>
              </a:buClr>
              <a:buSzPts val="2100"/>
              <a:buChar char="●"/>
            </a:pPr>
            <a:r>
              <a:rPr lang="en"/>
              <a:t>Try unlocking chest with &gt;= K keys</a:t>
            </a:r>
            <a:endParaRPr/>
          </a:p>
          <a:p>
            <a:pPr marL="520700" lvl="1" indent="-177800" algn="l" rtl="0">
              <a:lnSpc>
                <a:spcPct val="90000"/>
              </a:lnSpc>
              <a:spcBef>
                <a:spcPts val="400"/>
              </a:spcBef>
              <a:spcAft>
                <a:spcPts val="0"/>
              </a:spcAft>
              <a:buClr>
                <a:schemeClr val="dk1"/>
              </a:buClr>
              <a:buSzPts val="1800"/>
              <a:buChar char="○"/>
            </a:pPr>
            <a:r>
              <a:rPr lang="en"/>
              <a:t>If all keys are correct in the set, chest Is unlocked</a:t>
            </a:r>
            <a:endParaRPr/>
          </a:p>
          <a:p>
            <a:pPr marL="177800" lvl="0" indent="-171450" algn="l" rtl="0">
              <a:lnSpc>
                <a:spcPct val="90000"/>
              </a:lnSpc>
              <a:spcBef>
                <a:spcPts val="800"/>
              </a:spcBef>
              <a:spcAft>
                <a:spcPts val="1200"/>
              </a:spcAft>
              <a:buClr>
                <a:schemeClr val="dk1"/>
              </a:buClr>
              <a:buSzPts val="2100"/>
              <a:buChar char="●"/>
            </a:pPr>
            <a:r>
              <a:rPr lang="en"/>
              <a:t>Find the K keys</a:t>
            </a:r>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pic>
        <p:nvPicPr>
          <p:cNvPr id="584" name="Google Shape;584;g20567fd9ffe_2_5"/>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pic>
        <p:nvPicPr>
          <p:cNvPr id="589" name="Google Shape;589;g20567fd9ffe_2_9"/>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pic>
        <p:nvPicPr>
          <p:cNvPr id="594" name="Google Shape;594;g20567fd9ffe_2_13"/>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Randomization</a:t>
            </a:r>
            <a:endParaRPr/>
          </a:p>
        </p:txBody>
      </p:sp>
      <p:sp>
        <p:nvSpPr>
          <p:cNvPr id="102" name="Google Shape;102;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Why? </a:t>
            </a:r>
            <a:endParaRPr/>
          </a:p>
          <a:p>
            <a:pPr marL="0" lvl="0" indent="0" algn="l" rtl="0">
              <a:lnSpc>
                <a:spcPct val="115000"/>
              </a:lnSpc>
              <a:spcBef>
                <a:spcPts val="1200"/>
              </a:spcBef>
              <a:spcAft>
                <a:spcPts val="0"/>
              </a:spcAft>
              <a:buSzPts val="1800"/>
              <a:buNone/>
            </a:pPr>
            <a:endParaRPr/>
          </a:p>
          <a:p>
            <a:pPr marL="457200" lvl="0" indent="-342900" algn="l" rtl="0">
              <a:lnSpc>
                <a:spcPct val="115000"/>
              </a:lnSpc>
              <a:spcBef>
                <a:spcPts val="1200"/>
              </a:spcBef>
              <a:spcAft>
                <a:spcPts val="0"/>
              </a:spcAft>
              <a:buSzPts val="1800"/>
              <a:buChar char="●"/>
            </a:pPr>
            <a:r>
              <a:rPr lang="en"/>
              <a:t>Guarding against worst case</a:t>
            </a:r>
            <a:endParaRPr/>
          </a:p>
          <a:p>
            <a:pPr marL="457200" lvl="0" indent="0" algn="l" rtl="0">
              <a:lnSpc>
                <a:spcPct val="115000"/>
              </a:lnSpc>
              <a:spcBef>
                <a:spcPts val="1200"/>
              </a:spcBef>
              <a:spcAft>
                <a:spcPts val="1200"/>
              </a:spcAft>
              <a:buSzPts val="1800"/>
              <a:buNone/>
            </a:pPr>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pic>
        <p:nvPicPr>
          <p:cNvPr id="599" name="Google Shape;599;g20567fd9ffe_2_17"/>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pic>
        <p:nvPicPr>
          <p:cNvPr id="604" name="Google Shape;604;g20567fd9ffe_2_21"/>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pic>
        <p:nvPicPr>
          <p:cNvPr id="609" name="Google Shape;609;g20567fd9ffe_2_25"/>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pic>
        <p:nvPicPr>
          <p:cNvPr id="614" name="Google Shape;614;g20567fd9ffe_2_29"/>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pic>
        <p:nvPicPr>
          <p:cNvPr id="619" name="Google Shape;619;g20567fd9ffe_2_33"/>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pic>
        <p:nvPicPr>
          <p:cNvPr id="624" name="Google Shape;624;g20567fd9ffe_2_37"/>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pic>
        <p:nvPicPr>
          <p:cNvPr id="629" name="Google Shape;629;g20567fd9ffe_2_41"/>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pic>
        <p:nvPicPr>
          <p:cNvPr id="634" name="Google Shape;634;g20567fd9ffe_2_45"/>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pic>
        <p:nvPicPr>
          <p:cNvPr id="639" name="Google Shape;639;g20567fd9ffe_2_49"/>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pic>
        <p:nvPicPr>
          <p:cNvPr id="644" name="Google Shape;644;g20567fd9ffe_2_53"/>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Randomization</a:t>
            </a:r>
            <a:endParaRPr/>
          </a:p>
        </p:txBody>
      </p:sp>
      <p:sp>
        <p:nvSpPr>
          <p:cNvPr id="108" name="Google Shape;108;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Why? </a:t>
            </a:r>
            <a:endParaRPr/>
          </a:p>
          <a:p>
            <a:pPr marL="0" lvl="0" indent="0" algn="l" rtl="0">
              <a:lnSpc>
                <a:spcPct val="115000"/>
              </a:lnSpc>
              <a:spcBef>
                <a:spcPts val="1200"/>
              </a:spcBef>
              <a:spcAft>
                <a:spcPts val="0"/>
              </a:spcAft>
              <a:buSzPts val="1800"/>
              <a:buNone/>
            </a:pPr>
            <a:endParaRPr/>
          </a:p>
          <a:p>
            <a:pPr marL="457200" lvl="0" indent="-342900" algn="l" rtl="0">
              <a:lnSpc>
                <a:spcPct val="115000"/>
              </a:lnSpc>
              <a:spcBef>
                <a:spcPts val="1200"/>
              </a:spcBef>
              <a:spcAft>
                <a:spcPts val="0"/>
              </a:spcAft>
              <a:buSzPts val="1800"/>
              <a:buChar char="●"/>
            </a:pPr>
            <a:r>
              <a:rPr lang="en"/>
              <a:t>Guarding against worst case </a:t>
            </a:r>
            <a:endParaRPr/>
          </a:p>
          <a:p>
            <a:pPr marL="457200" lvl="0" indent="-342900" algn="l" rtl="0">
              <a:lnSpc>
                <a:spcPct val="115000"/>
              </a:lnSpc>
              <a:spcBef>
                <a:spcPts val="0"/>
              </a:spcBef>
              <a:spcAft>
                <a:spcPts val="0"/>
              </a:spcAft>
              <a:buSzPts val="1800"/>
              <a:buChar char="●"/>
            </a:pPr>
            <a:r>
              <a:rPr lang="en"/>
              <a:t>(if you choose the pivot randomly, the “wizard” cannot know what array to give you for the worst case)</a:t>
            </a:r>
            <a:endParaRPr/>
          </a:p>
          <a:p>
            <a:pPr marL="457200" lvl="0" indent="-342900" algn="l" rtl="0">
              <a:lnSpc>
                <a:spcPct val="115000"/>
              </a:lnSpc>
              <a:spcBef>
                <a:spcPts val="0"/>
              </a:spcBef>
              <a:spcAft>
                <a:spcPts val="0"/>
              </a:spcAft>
              <a:buSzPts val="1800"/>
              <a:buChar char="●"/>
            </a:pPr>
            <a:r>
              <a:rPr lang="en"/>
              <a:t>Better probability of success</a:t>
            </a:r>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pic>
        <p:nvPicPr>
          <p:cNvPr id="649" name="Google Shape;649;g20567fd9ffe_2_57"/>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Google Shape;654;g20567fd9ffe_2_61"/>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659" name="Google Shape;659;g20567fd9ffe_2_65"/>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pic>
        <p:nvPicPr>
          <p:cNvPr id="664" name="Google Shape;664;g20567fd9ffe_2_69"/>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pic>
        <p:nvPicPr>
          <p:cNvPr id="669" name="Google Shape;669;g20567fd9ffe_2_73"/>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pic>
        <p:nvPicPr>
          <p:cNvPr id="674" name="Google Shape;674;g20567fd9ffe_2_77"/>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pic>
        <p:nvPicPr>
          <p:cNvPr id="679" name="Google Shape;679;g20567fd9ffe_2_81"/>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pic>
        <p:nvPicPr>
          <p:cNvPr id="684" name="Google Shape;684;g20567fd9ffe_2_85"/>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pic>
        <p:nvPicPr>
          <p:cNvPr id="689" name="Google Shape;689;g20567fd9ffe_2_89"/>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pic>
        <p:nvPicPr>
          <p:cNvPr id="694" name="Google Shape;694;g20567fd9ffe_2_93"/>
          <p:cNvPicPr preferRelativeResize="0"/>
          <p:nvPr/>
        </p:nvPicPr>
        <p:blipFill rotWithShape="1">
          <a:blip r:embed="rId3">
            <a:alphaModFix/>
          </a:blip>
          <a:srcRect/>
          <a:stretch/>
        </p:blipFill>
        <p:spPr>
          <a:xfrm>
            <a:off x="152400" y="152400"/>
            <a:ext cx="7620000" cy="428625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TotalTime>
  <Words>2891</Words>
  <Application>Microsoft Office PowerPoint</Application>
  <PresentationFormat>全屏显示(16:9)</PresentationFormat>
  <Paragraphs>413</Paragraphs>
  <Slides>101</Slides>
  <Notes>101</Notes>
  <HiddenSlides>3</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101</vt:i4>
      </vt:variant>
    </vt:vector>
  </HeadingPairs>
  <TitlesOfParts>
    <vt:vector size="105" baseType="lpstr">
      <vt:lpstr>Arial</vt:lpstr>
      <vt:lpstr>Calibri</vt:lpstr>
      <vt:lpstr>Noto Sans Symbols</vt:lpstr>
      <vt:lpstr>Simple Light</vt:lpstr>
      <vt:lpstr>CS2040S Tutorial 3</vt:lpstr>
      <vt:lpstr>Recap </vt:lpstr>
      <vt:lpstr>Quick Sort</vt:lpstr>
      <vt:lpstr>Quick Sort</vt:lpstr>
      <vt:lpstr>Analysis of Quicksort</vt:lpstr>
      <vt:lpstr>Analysis of Quicksort</vt:lpstr>
      <vt:lpstr>Randomization</vt:lpstr>
      <vt:lpstr>Randomization</vt:lpstr>
      <vt:lpstr>Randomization</vt:lpstr>
      <vt:lpstr>Qn 1a</vt:lpstr>
      <vt:lpstr>Qn 1 Answer</vt:lpstr>
      <vt:lpstr>Qn 1 Answer</vt:lpstr>
      <vt:lpstr>Qn 1b</vt:lpstr>
      <vt:lpstr>Qn 1b Answer</vt:lpstr>
      <vt:lpstr>Qn 1b Answer</vt:lpstr>
      <vt:lpstr>Qn 1b Answer </vt:lpstr>
      <vt:lpstr>Qn 1c</vt:lpstr>
      <vt:lpstr>Qn 1c (i) Answer</vt:lpstr>
      <vt:lpstr>Qn 1c</vt:lpstr>
      <vt:lpstr>Qn 1c (ii) Answer </vt:lpstr>
      <vt:lpstr>Qn 1c (ii) Answer</vt:lpstr>
      <vt:lpstr>Qn 1c (ii) Answer</vt:lpstr>
      <vt:lpstr>Qn 1c (ii) Answer</vt:lpstr>
      <vt:lpstr>Qn 1c (ii) Answer</vt:lpstr>
      <vt:lpstr>Qn 2a</vt:lpstr>
      <vt:lpstr>Qn 2a Answer</vt:lpstr>
      <vt:lpstr>Qn 2a Answer</vt:lpstr>
      <vt:lpstr>Qn 2b</vt:lpstr>
      <vt:lpstr>Qn 2b Answer</vt:lpstr>
      <vt:lpstr>Qn 2c</vt:lpstr>
      <vt:lpstr>Qn 2c Answer</vt:lpstr>
      <vt:lpstr>Qn 2d</vt:lpstr>
      <vt:lpstr>Qn 2d Answer</vt:lpstr>
      <vt:lpstr>Qn 3 Child Jumble</vt:lpstr>
      <vt:lpstr>Qn 3 Child Jumble</vt:lpstr>
      <vt:lpstr>Qn 3 Child Jumble</vt:lpstr>
      <vt:lpstr>PowerPoint 演示文稿</vt:lpstr>
      <vt:lpstr>PowerPoint 演示文稿</vt:lpstr>
      <vt:lpstr>PowerPoint 演示文稿</vt:lpstr>
      <vt:lpstr>Qn 4</vt:lpstr>
      <vt:lpstr>Qn 4a) + b)</vt:lpstr>
      <vt:lpstr>PowerPoint 演示文稿</vt:lpstr>
      <vt:lpstr>PowerPoint 演示文稿</vt:lpstr>
      <vt:lpstr>PowerPoint 演示文稿</vt:lpstr>
      <vt:lpstr>PowerPoint 演示文稿</vt:lpstr>
      <vt:lpstr>PowerPoint 演示文稿</vt:lpstr>
      <vt:lpstr>Qn4 b) Answer</vt:lpstr>
      <vt:lpstr>Qn 4c) + d)</vt:lpstr>
      <vt:lpstr>PowerPoint 演示文稿</vt:lpstr>
      <vt:lpstr>But..</vt:lpstr>
      <vt:lpstr>Qn 4 (2 pivot Quicksort Example)</vt:lpstr>
      <vt:lpstr>Qn 4 (2 pivot Quicksort Example)</vt:lpstr>
      <vt:lpstr>Qn 4 (2 pivot Quicksort Example)</vt:lpstr>
      <vt:lpstr>Qn 5 Integer Sort (a)</vt:lpstr>
      <vt:lpstr>Qn 5 Integer Sort (a)</vt:lpstr>
      <vt:lpstr>Qn 5 Integer Sort (a)</vt:lpstr>
      <vt:lpstr>Qn 5 Integer Sort (a)</vt:lpstr>
      <vt:lpstr>Qn 5 Integer Sort (a)</vt:lpstr>
      <vt:lpstr>Qn 5 Integer Sort (a)</vt:lpstr>
      <vt:lpstr>Qn 5 Integer Sort (a)</vt:lpstr>
      <vt:lpstr>Qn 5 Integer Sort (a)</vt:lpstr>
      <vt:lpstr>Qn 5 Integer Sort (a)</vt:lpstr>
      <vt:lpstr>Qn 5 Integer Sort (b)</vt:lpstr>
      <vt:lpstr>Qn 5 Integer Sort (b)</vt:lpstr>
      <vt:lpstr>Qn 5 Integer Sort (b)</vt:lpstr>
      <vt:lpstr>PowerPoint 演示文稿</vt:lpstr>
      <vt:lpstr>PowerPoint 演示文稿</vt:lpstr>
      <vt:lpstr>Qn 5 Integer Sort (c)</vt:lpstr>
      <vt:lpstr>Qn 5 Integer Sort (c)</vt:lpstr>
      <vt:lpstr>Qn 5 Integer Sort (c)</vt:lpstr>
      <vt:lpstr>Qn 5 Integer Sort (c)</vt:lpstr>
      <vt:lpstr>Qn 5 Integer Sort (c)</vt:lpstr>
      <vt:lpstr>Qn 5 Integer Sort (c)</vt:lpstr>
      <vt:lpstr>Qn 5 Integer Sort (d)</vt:lpstr>
      <vt:lpstr>Qn 5 Integer Sort (d)</vt:lpstr>
      <vt:lpstr>Treasure Island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Lastly... Check 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CS2040S Tutorial 3</dc:title>
  <dc:creator>dell</dc:creator>
  <cp:lastModifiedBy>Xiao Yan</cp:lastModifiedBy>
  <cp:revision>5</cp:revision>
  <dcterms:modified xsi:type="dcterms:W3CDTF">2023-02-08T13:36:00Z</dcterms:modified>
</cp:coreProperties>
</file>